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7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884" r:id="rId2"/>
  </p:sldMasterIdLst>
  <p:notesMasterIdLst>
    <p:notesMasterId r:id="rId215"/>
  </p:notesMasterIdLst>
  <p:handoutMasterIdLst>
    <p:handoutMasterId r:id="rId216"/>
  </p:handoutMasterIdLst>
  <p:sldIdLst>
    <p:sldId id="2031" r:id="rId3"/>
    <p:sldId id="2754" r:id="rId4"/>
    <p:sldId id="3790" r:id="rId5"/>
    <p:sldId id="3675" r:id="rId6"/>
    <p:sldId id="3831" r:id="rId7"/>
    <p:sldId id="3874" r:id="rId8"/>
    <p:sldId id="3917" r:id="rId9"/>
    <p:sldId id="3918" r:id="rId10"/>
    <p:sldId id="3919" r:id="rId11"/>
    <p:sldId id="1568" r:id="rId12"/>
    <p:sldId id="3875" r:id="rId13"/>
    <p:sldId id="3921" r:id="rId14"/>
    <p:sldId id="3922" r:id="rId15"/>
    <p:sldId id="3923" r:id="rId16"/>
    <p:sldId id="3924" r:id="rId17"/>
    <p:sldId id="3959" r:id="rId18"/>
    <p:sldId id="3926" r:id="rId19"/>
    <p:sldId id="3927" r:id="rId20"/>
    <p:sldId id="3928" r:id="rId21"/>
    <p:sldId id="3960" r:id="rId22"/>
    <p:sldId id="3929" r:id="rId23"/>
    <p:sldId id="3930" r:id="rId24"/>
    <p:sldId id="3931" r:id="rId25"/>
    <p:sldId id="3113" r:id="rId26"/>
    <p:sldId id="3878" r:id="rId27"/>
    <p:sldId id="3663" r:id="rId28"/>
    <p:sldId id="3879" r:id="rId29"/>
    <p:sldId id="3880" r:id="rId30"/>
    <p:sldId id="3932" r:id="rId31"/>
    <p:sldId id="3933" r:id="rId32"/>
    <p:sldId id="3934" r:id="rId33"/>
    <p:sldId id="3935" r:id="rId34"/>
    <p:sldId id="3885" r:id="rId35"/>
    <p:sldId id="3886" r:id="rId36"/>
    <p:sldId id="3832" r:id="rId37"/>
    <p:sldId id="3833" r:id="rId38"/>
    <p:sldId id="3837" r:id="rId39"/>
    <p:sldId id="3588" r:id="rId40"/>
    <p:sldId id="3593" r:id="rId41"/>
    <p:sldId id="3846" r:id="rId42"/>
    <p:sldId id="3794" r:id="rId43"/>
    <p:sldId id="3639" r:id="rId44"/>
    <p:sldId id="3609" r:id="rId45"/>
    <p:sldId id="3936" r:id="rId46"/>
    <p:sldId id="3937" r:id="rId47"/>
    <p:sldId id="3938" r:id="rId48"/>
    <p:sldId id="3940" r:id="rId49"/>
    <p:sldId id="3942" r:id="rId50"/>
    <p:sldId id="3943" r:id="rId51"/>
    <p:sldId id="3944" r:id="rId52"/>
    <p:sldId id="3945" r:id="rId53"/>
    <p:sldId id="3948" r:id="rId54"/>
    <p:sldId id="3949" r:id="rId55"/>
    <p:sldId id="3950" r:id="rId56"/>
    <p:sldId id="3951" r:id="rId57"/>
    <p:sldId id="3953" r:id="rId58"/>
    <p:sldId id="3954" r:id="rId59"/>
    <p:sldId id="3956" r:id="rId60"/>
    <p:sldId id="3957" r:id="rId61"/>
    <p:sldId id="3432" r:id="rId62"/>
    <p:sldId id="3490" r:id="rId63"/>
    <p:sldId id="3416" r:id="rId64"/>
    <p:sldId id="3421" r:id="rId65"/>
    <p:sldId id="3961" r:id="rId66"/>
    <p:sldId id="3969" r:id="rId67"/>
    <p:sldId id="3454" r:id="rId68"/>
    <p:sldId id="3476" r:id="rId69"/>
    <p:sldId id="3898" r:id="rId70"/>
    <p:sldId id="3105" r:id="rId71"/>
    <p:sldId id="3899" r:id="rId72"/>
    <p:sldId id="3900" r:id="rId73"/>
    <p:sldId id="3703" r:id="rId74"/>
    <p:sldId id="3864" r:id="rId75"/>
    <p:sldId id="3823" r:id="rId76"/>
    <p:sldId id="3964" r:id="rId77"/>
    <p:sldId id="3965" r:id="rId78"/>
    <p:sldId id="1600" r:id="rId79"/>
    <p:sldId id="1601" r:id="rId80"/>
    <p:sldId id="3633" r:id="rId81"/>
    <p:sldId id="2735" r:id="rId82"/>
    <p:sldId id="3826" r:id="rId83"/>
    <p:sldId id="3771" r:id="rId84"/>
    <p:sldId id="3467" r:id="rId85"/>
    <p:sldId id="3372" r:id="rId86"/>
    <p:sldId id="3780" r:id="rId87"/>
    <p:sldId id="3552" r:id="rId88"/>
    <p:sldId id="3553" r:id="rId89"/>
    <p:sldId id="3311" r:id="rId90"/>
    <p:sldId id="3613" r:id="rId91"/>
    <p:sldId id="3850" r:id="rId92"/>
    <p:sldId id="3034" r:id="rId93"/>
    <p:sldId id="3704" r:id="rId94"/>
    <p:sldId id="3901" r:id="rId95"/>
    <p:sldId id="3707" r:id="rId96"/>
    <p:sldId id="3708" r:id="rId97"/>
    <p:sldId id="3711" r:id="rId98"/>
    <p:sldId id="3907" r:id="rId99"/>
    <p:sldId id="3908" r:id="rId100"/>
    <p:sldId id="3715" r:id="rId101"/>
    <p:sldId id="3719" r:id="rId102"/>
    <p:sldId id="3801" r:id="rId103"/>
    <p:sldId id="3958" r:id="rId104"/>
    <p:sldId id="3723" r:id="rId105"/>
    <p:sldId id="1617" r:id="rId106"/>
    <p:sldId id="3966" r:id="rId107"/>
    <p:sldId id="3849" r:id="rId108"/>
    <p:sldId id="3615" r:id="rId109"/>
    <p:sldId id="3673" r:id="rId110"/>
    <p:sldId id="3672" r:id="rId111"/>
    <p:sldId id="3569" r:id="rId112"/>
    <p:sldId id="3821" r:id="rId113"/>
    <p:sldId id="3822" r:id="rId114"/>
    <p:sldId id="2345" r:id="rId115"/>
    <p:sldId id="3460" r:id="rId116"/>
    <p:sldId id="3646" r:id="rId117"/>
    <p:sldId id="3502" r:id="rId118"/>
    <p:sldId id="3461" r:id="rId119"/>
    <p:sldId id="3482" r:id="rId120"/>
    <p:sldId id="3635" r:id="rId121"/>
    <p:sldId id="3726" r:id="rId122"/>
    <p:sldId id="3727" r:id="rId123"/>
    <p:sldId id="3728" r:id="rId124"/>
    <p:sldId id="3729" r:id="rId125"/>
    <p:sldId id="3730" r:id="rId126"/>
    <p:sldId id="3851" r:id="rId127"/>
    <p:sldId id="3731" r:id="rId128"/>
    <p:sldId id="3732" r:id="rId129"/>
    <p:sldId id="3733" r:id="rId130"/>
    <p:sldId id="3734" r:id="rId131"/>
    <p:sldId id="3735" r:id="rId132"/>
    <p:sldId id="3736" r:id="rId133"/>
    <p:sldId id="3504" r:id="rId134"/>
    <p:sldId id="3505" r:id="rId135"/>
    <p:sldId id="3674" r:id="rId136"/>
    <p:sldId id="3852" r:id="rId137"/>
    <p:sldId id="3967" r:id="rId138"/>
    <p:sldId id="3506" r:id="rId139"/>
    <p:sldId id="3828" r:id="rId140"/>
    <p:sldId id="3853" r:id="rId141"/>
    <p:sldId id="3854" r:id="rId142"/>
    <p:sldId id="3507" r:id="rId143"/>
    <p:sldId id="3508" r:id="rId144"/>
    <p:sldId id="3509" r:id="rId145"/>
    <p:sldId id="3510" r:id="rId146"/>
    <p:sldId id="3511" r:id="rId147"/>
    <p:sldId id="3512" r:id="rId148"/>
    <p:sldId id="3513" r:id="rId149"/>
    <p:sldId id="3737" r:id="rId150"/>
    <p:sldId id="3738" r:id="rId151"/>
    <p:sldId id="3906" r:id="rId152"/>
    <p:sldId id="3739" r:id="rId153"/>
    <p:sldId id="3749" r:id="rId154"/>
    <p:sldId id="1644" r:id="rId155"/>
    <p:sldId id="3636" r:id="rId156"/>
    <p:sldId id="3547" r:id="rId157"/>
    <p:sldId id="3555" r:id="rId158"/>
    <p:sldId id="3619" r:id="rId159"/>
    <p:sldId id="3867" r:id="rId160"/>
    <p:sldId id="3648" r:id="rId161"/>
    <p:sldId id="3649" r:id="rId162"/>
    <p:sldId id="3650" r:id="rId163"/>
    <p:sldId id="3651" r:id="rId164"/>
    <p:sldId id="3654" r:id="rId165"/>
    <p:sldId id="3468" r:id="rId166"/>
    <p:sldId id="3653" r:id="rId167"/>
    <p:sldId id="3652" r:id="rId168"/>
    <p:sldId id="3866" r:id="rId169"/>
    <p:sldId id="3865" r:id="rId170"/>
    <p:sldId id="3655" r:id="rId171"/>
    <p:sldId id="3868" r:id="rId172"/>
    <p:sldId id="3542" r:id="rId173"/>
    <p:sldId id="3543" r:id="rId174"/>
    <p:sldId id="3549" r:id="rId175"/>
    <p:sldId id="3871" r:id="rId176"/>
    <p:sldId id="3658" r:id="rId177"/>
    <p:sldId id="3830" r:id="rId178"/>
    <p:sldId id="3621" r:id="rId179"/>
    <p:sldId id="3656" r:id="rId180"/>
    <p:sldId id="3645" r:id="rId181"/>
    <p:sldId id="3659" r:id="rId182"/>
    <p:sldId id="3643" r:id="rId183"/>
    <p:sldId id="2870" r:id="rId184"/>
    <p:sldId id="2871" r:id="rId185"/>
    <p:sldId id="3557" r:id="rId186"/>
    <p:sldId id="3913" r:id="rId187"/>
    <p:sldId id="3914" r:id="rId188"/>
    <p:sldId id="3911" r:id="rId189"/>
    <p:sldId id="3912" r:id="rId190"/>
    <p:sldId id="2037" r:id="rId191"/>
    <p:sldId id="3477" r:id="rId192"/>
    <p:sldId id="2038" r:id="rId193"/>
    <p:sldId id="3480" r:id="rId194"/>
    <p:sldId id="3481" r:id="rId195"/>
    <p:sldId id="3487" r:id="rId196"/>
    <p:sldId id="3556" r:id="rId197"/>
    <p:sldId id="2817" r:id="rId198"/>
    <p:sldId id="3750" r:id="rId199"/>
    <p:sldId id="3751" r:id="rId200"/>
    <p:sldId id="3755" r:id="rId201"/>
    <p:sldId id="3756" r:id="rId202"/>
    <p:sldId id="3872" r:id="rId203"/>
    <p:sldId id="3873" r:id="rId204"/>
    <p:sldId id="3760" r:id="rId205"/>
    <p:sldId id="3762" r:id="rId206"/>
    <p:sldId id="3763" r:id="rId207"/>
    <p:sldId id="3915" r:id="rId208"/>
    <p:sldId id="3916" r:id="rId209"/>
    <p:sldId id="3909" r:id="rId210"/>
    <p:sldId id="3910" r:id="rId211"/>
    <p:sldId id="3768" r:id="rId212"/>
    <p:sldId id="3769" r:id="rId213"/>
    <p:sldId id="3770" r:id="rId214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orient="horz" pos="4080">
          <p15:clr>
            <a:srgbClr val="A4A3A4"/>
          </p15:clr>
        </p15:guide>
        <p15:guide id="3" orient="horz" pos="576">
          <p15:clr>
            <a:srgbClr val="A4A3A4"/>
          </p15:clr>
        </p15:guide>
        <p15:guide id="4" orient="horz" pos="816">
          <p15:clr>
            <a:srgbClr val="A4A3A4"/>
          </p15:clr>
        </p15:guide>
        <p15:guide id="5" orient="horz" pos="960">
          <p15:clr>
            <a:srgbClr val="A4A3A4"/>
          </p15:clr>
        </p15:guide>
        <p15:guide id="6" orient="horz" pos="1392">
          <p15:clr>
            <a:srgbClr val="A4A3A4"/>
          </p15:clr>
        </p15:guide>
        <p15:guide id="7" pos="432">
          <p15:clr>
            <a:srgbClr val="A4A3A4"/>
          </p15:clr>
        </p15:guide>
        <p15:guide id="8" pos="5376">
          <p15:clr>
            <a:srgbClr val="A4A3A4"/>
          </p15:clr>
        </p15:guide>
        <p15:guide id="9" pos="2112">
          <p15:clr>
            <a:srgbClr val="A4A3A4"/>
          </p15:clr>
        </p15:guide>
        <p15:guide id="10" pos="2880">
          <p15:clr>
            <a:srgbClr val="A4A3A4"/>
          </p15:clr>
        </p15:guide>
        <p15:guide id="11" pos="4195">
          <p15:clr>
            <a:srgbClr val="A4A3A4"/>
          </p15:clr>
        </p15:guide>
        <p15:guide id="12" pos="43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996633"/>
    <a:srgbClr val="F0E0D0"/>
    <a:srgbClr val="FFE5FF"/>
    <a:srgbClr val="F8B308"/>
    <a:srgbClr val="CCFFCC"/>
    <a:srgbClr val="FFCC99"/>
    <a:srgbClr val="000000"/>
    <a:srgbClr val="FFC5C5"/>
    <a:srgbClr val="D8F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395" autoAdjust="0"/>
  </p:normalViewPr>
  <p:slideViewPr>
    <p:cSldViewPr>
      <p:cViewPr varScale="1">
        <p:scale>
          <a:sx n="107" d="100"/>
          <a:sy n="107" d="100"/>
        </p:scale>
        <p:origin x="1518" y="96"/>
      </p:cViewPr>
      <p:guideLst>
        <p:guide orient="horz" pos="96"/>
        <p:guide orient="horz" pos="4080"/>
        <p:guide orient="horz" pos="576"/>
        <p:guide orient="horz" pos="816"/>
        <p:guide orient="horz" pos="960"/>
        <p:guide orient="horz" pos="1392"/>
        <p:guide pos="432"/>
        <p:guide pos="5376"/>
        <p:guide pos="2112"/>
        <p:guide pos="2880"/>
        <p:guide pos="4195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696" y="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6" Type="http://schemas.openxmlformats.org/officeDocument/2006/relationships/handoutMaster" Target="handoutMasters/handoutMaster1.xml"/><Relationship Id="rId211" Type="http://schemas.openxmlformats.org/officeDocument/2006/relationships/slide" Target="slides/slide209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theme" Target="theme/theme1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6E534E-B166-4679-9F9E-C8054C1C2AFD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5B4110-00B7-4206-9031-A8AE8A1DBF14}">
      <dgm:prSet phldrT="[Текст]"/>
      <dgm:spPr/>
      <dgm:t>
        <a:bodyPr/>
        <a:lstStyle/>
        <a:p>
          <a:r>
            <a:rPr lang="ru-RU" dirty="0" smtClean="0"/>
            <a:t>ст.94 ч.13 и 14</a:t>
          </a:r>
          <a:endParaRPr lang="ru-RU" dirty="0"/>
        </a:p>
      </dgm:t>
    </dgm:pt>
    <dgm:pt modelId="{92616902-222D-49AF-AFD8-F904D9CE4491}" type="parTrans" cxnId="{E384F94D-EFBE-449B-BA11-B4D99984710E}">
      <dgm:prSet/>
      <dgm:spPr/>
      <dgm:t>
        <a:bodyPr/>
        <a:lstStyle/>
        <a:p>
          <a:endParaRPr lang="ru-RU"/>
        </a:p>
      </dgm:t>
    </dgm:pt>
    <dgm:pt modelId="{D0C3E58A-061E-4681-A003-783EA1FCE55E}" type="sibTrans" cxnId="{E384F94D-EFBE-449B-BA11-B4D99984710E}">
      <dgm:prSet/>
      <dgm:spPr/>
      <dgm:t>
        <a:bodyPr/>
        <a:lstStyle/>
        <a:p>
          <a:endParaRPr lang="ru-RU"/>
        </a:p>
      </dgm:t>
    </dgm:pt>
    <dgm:pt modelId="{D2C158FE-5732-45EA-A91F-A1109817E848}">
      <dgm:prSet phldrT="[Текст]"/>
      <dgm:spPr/>
      <dgm:t>
        <a:bodyPr/>
        <a:lstStyle/>
        <a:p>
          <a:r>
            <a:rPr lang="ru-RU" dirty="0" smtClean="0"/>
            <a:t>документы об электронной приемке / исправления «появляются» на ОС ЕИС</a:t>
          </a:r>
          <a:endParaRPr lang="ru-RU" dirty="0"/>
        </a:p>
      </dgm:t>
    </dgm:pt>
    <dgm:pt modelId="{9824E011-A716-4D25-9EC6-868F33DF17CC}" type="parTrans" cxnId="{E1A746FB-7A6E-4D2B-8F75-5185648AF2A4}">
      <dgm:prSet/>
      <dgm:spPr/>
      <dgm:t>
        <a:bodyPr/>
        <a:lstStyle/>
        <a:p>
          <a:endParaRPr lang="ru-RU"/>
        </a:p>
      </dgm:t>
    </dgm:pt>
    <dgm:pt modelId="{489605A4-9016-4D5F-A662-A4F469879523}" type="sibTrans" cxnId="{E1A746FB-7A6E-4D2B-8F75-5185648AF2A4}">
      <dgm:prSet/>
      <dgm:spPr/>
      <dgm:t>
        <a:bodyPr/>
        <a:lstStyle/>
        <a:p>
          <a:endParaRPr lang="ru-RU"/>
        </a:p>
      </dgm:t>
    </dgm:pt>
    <dgm:pt modelId="{9AD249B7-B8B9-4B4A-8CFB-20053364CF60}">
      <dgm:prSet phldrT="[Текст]"/>
      <dgm:spPr/>
      <dgm:t>
        <a:bodyPr/>
        <a:lstStyle/>
        <a:p>
          <a:r>
            <a:rPr lang="ru-RU" dirty="0" smtClean="0"/>
            <a:t>ст.104 ч.3 п.4</a:t>
          </a:r>
          <a:endParaRPr lang="ru-RU" dirty="0"/>
        </a:p>
      </dgm:t>
    </dgm:pt>
    <dgm:pt modelId="{0A010A68-EBF8-4DC5-9B6C-943D2269FAD6}" type="parTrans" cxnId="{9AC6C42B-6C5D-4E11-8D13-ABBDA9A1227E}">
      <dgm:prSet/>
      <dgm:spPr/>
      <dgm:t>
        <a:bodyPr/>
        <a:lstStyle/>
        <a:p>
          <a:endParaRPr lang="ru-RU"/>
        </a:p>
      </dgm:t>
    </dgm:pt>
    <dgm:pt modelId="{1B32B181-461D-457A-AB2A-C8D9D2DB32F6}" type="sibTrans" cxnId="{9AC6C42B-6C5D-4E11-8D13-ABBDA9A1227E}">
      <dgm:prSet/>
      <dgm:spPr/>
      <dgm:t>
        <a:bodyPr/>
        <a:lstStyle/>
        <a:p>
          <a:endParaRPr lang="ru-RU"/>
        </a:p>
      </dgm:t>
    </dgm:pt>
    <dgm:pt modelId="{5139998B-AC6B-4D33-9D9E-D38DF90F4DFC}">
      <dgm:prSet phldrT="[Текст]"/>
      <dgm:spPr/>
      <dgm:t>
        <a:bodyPr/>
        <a:lstStyle/>
        <a:p>
          <a:r>
            <a:rPr lang="ru-RU" dirty="0" smtClean="0"/>
            <a:t>в РНП «появляется» номер участника из ЕРУЗ</a:t>
          </a:r>
          <a:endParaRPr lang="ru-RU" dirty="0"/>
        </a:p>
      </dgm:t>
    </dgm:pt>
    <dgm:pt modelId="{49B7BB88-8D2F-4F83-8838-4E4F152ABCAE}" type="parTrans" cxnId="{F472A816-1C85-45D9-A54B-4C21AAC7177B}">
      <dgm:prSet/>
      <dgm:spPr/>
      <dgm:t>
        <a:bodyPr/>
        <a:lstStyle/>
        <a:p>
          <a:endParaRPr lang="ru-RU"/>
        </a:p>
      </dgm:t>
    </dgm:pt>
    <dgm:pt modelId="{A424C336-AFA4-4A91-A48F-C00F02A11324}" type="sibTrans" cxnId="{F472A816-1C85-45D9-A54B-4C21AAC7177B}">
      <dgm:prSet/>
      <dgm:spPr/>
      <dgm:t>
        <a:bodyPr/>
        <a:lstStyle/>
        <a:p>
          <a:endParaRPr lang="ru-RU"/>
        </a:p>
      </dgm:t>
    </dgm:pt>
    <dgm:pt modelId="{71D9FF71-B51E-47D6-A6FB-ABA7EC98B4C1}" type="pres">
      <dgm:prSet presAssocID="{096E534E-B166-4679-9F9E-C8054C1C2A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097683-9074-4A76-BA2A-F4C92A4E13D5}" type="pres">
      <dgm:prSet presAssocID="{195B4110-00B7-4206-9031-A8AE8A1DBF14}" presName="composite" presStyleCnt="0"/>
      <dgm:spPr/>
    </dgm:pt>
    <dgm:pt modelId="{34196327-80E5-4C9F-A82D-5F916C21145F}" type="pres">
      <dgm:prSet presAssocID="{195B4110-00B7-4206-9031-A8AE8A1DBF1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4D1E9-E183-4855-93A8-F86F27475FFD}" type="pres">
      <dgm:prSet presAssocID="{195B4110-00B7-4206-9031-A8AE8A1DBF1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655CE-32E3-41B0-BE19-93261641E1E3}" type="pres">
      <dgm:prSet presAssocID="{D0C3E58A-061E-4681-A003-783EA1FCE55E}" presName="space" presStyleCnt="0"/>
      <dgm:spPr/>
    </dgm:pt>
    <dgm:pt modelId="{B6188614-797C-4762-BEA7-8D2D39B3BAAA}" type="pres">
      <dgm:prSet presAssocID="{9AD249B7-B8B9-4B4A-8CFB-20053364CF60}" presName="composite" presStyleCnt="0"/>
      <dgm:spPr/>
    </dgm:pt>
    <dgm:pt modelId="{4893C9E5-8115-43DB-8AED-57972A6C2D13}" type="pres">
      <dgm:prSet presAssocID="{9AD249B7-B8B9-4B4A-8CFB-20053364CF6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E4271-B27A-4C8F-A40D-3CEF3CFD464A}" type="pres">
      <dgm:prSet presAssocID="{9AD249B7-B8B9-4B4A-8CFB-20053364CF6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B2B506-5C17-463D-B4CE-2E6C246F54CA}" type="presOf" srcId="{9AD249B7-B8B9-4B4A-8CFB-20053364CF60}" destId="{4893C9E5-8115-43DB-8AED-57972A6C2D13}" srcOrd="0" destOrd="0" presId="urn:microsoft.com/office/officeart/2005/8/layout/hList1"/>
    <dgm:cxn modelId="{AE9E373A-AE2E-4DEE-90DA-0CFF43B7106F}" type="presOf" srcId="{195B4110-00B7-4206-9031-A8AE8A1DBF14}" destId="{34196327-80E5-4C9F-A82D-5F916C21145F}" srcOrd="0" destOrd="0" presId="urn:microsoft.com/office/officeart/2005/8/layout/hList1"/>
    <dgm:cxn modelId="{E384F94D-EFBE-449B-BA11-B4D99984710E}" srcId="{096E534E-B166-4679-9F9E-C8054C1C2AFD}" destId="{195B4110-00B7-4206-9031-A8AE8A1DBF14}" srcOrd="0" destOrd="0" parTransId="{92616902-222D-49AF-AFD8-F904D9CE4491}" sibTransId="{D0C3E58A-061E-4681-A003-783EA1FCE55E}"/>
    <dgm:cxn modelId="{E1A746FB-7A6E-4D2B-8F75-5185648AF2A4}" srcId="{195B4110-00B7-4206-9031-A8AE8A1DBF14}" destId="{D2C158FE-5732-45EA-A91F-A1109817E848}" srcOrd="0" destOrd="0" parTransId="{9824E011-A716-4D25-9EC6-868F33DF17CC}" sibTransId="{489605A4-9016-4D5F-A662-A4F469879523}"/>
    <dgm:cxn modelId="{0B99E679-800C-4B4E-8055-68AE3DE17417}" type="presOf" srcId="{D2C158FE-5732-45EA-A91F-A1109817E848}" destId="{0884D1E9-E183-4855-93A8-F86F27475FFD}" srcOrd="0" destOrd="0" presId="urn:microsoft.com/office/officeart/2005/8/layout/hList1"/>
    <dgm:cxn modelId="{EF761EB6-E5A1-4A54-865B-836679F4C161}" type="presOf" srcId="{096E534E-B166-4679-9F9E-C8054C1C2AFD}" destId="{71D9FF71-B51E-47D6-A6FB-ABA7EC98B4C1}" srcOrd="0" destOrd="0" presId="urn:microsoft.com/office/officeart/2005/8/layout/hList1"/>
    <dgm:cxn modelId="{9AC6C42B-6C5D-4E11-8D13-ABBDA9A1227E}" srcId="{096E534E-B166-4679-9F9E-C8054C1C2AFD}" destId="{9AD249B7-B8B9-4B4A-8CFB-20053364CF60}" srcOrd="1" destOrd="0" parTransId="{0A010A68-EBF8-4DC5-9B6C-943D2269FAD6}" sibTransId="{1B32B181-461D-457A-AB2A-C8D9D2DB32F6}"/>
    <dgm:cxn modelId="{C6C0CB88-25E7-428A-953D-97AFBF98A8CE}" type="presOf" srcId="{5139998B-AC6B-4D33-9D9E-D38DF90F4DFC}" destId="{F9CE4271-B27A-4C8F-A40D-3CEF3CFD464A}" srcOrd="0" destOrd="0" presId="urn:microsoft.com/office/officeart/2005/8/layout/hList1"/>
    <dgm:cxn modelId="{F472A816-1C85-45D9-A54B-4C21AAC7177B}" srcId="{9AD249B7-B8B9-4B4A-8CFB-20053364CF60}" destId="{5139998B-AC6B-4D33-9D9E-D38DF90F4DFC}" srcOrd="0" destOrd="0" parTransId="{49B7BB88-8D2F-4F83-8838-4E4F152ABCAE}" sibTransId="{A424C336-AFA4-4A91-A48F-C00F02A11324}"/>
    <dgm:cxn modelId="{50BF2FDA-155E-4470-8638-E192E11DCB7B}" type="presParOf" srcId="{71D9FF71-B51E-47D6-A6FB-ABA7EC98B4C1}" destId="{7F097683-9074-4A76-BA2A-F4C92A4E13D5}" srcOrd="0" destOrd="0" presId="urn:microsoft.com/office/officeart/2005/8/layout/hList1"/>
    <dgm:cxn modelId="{42A55166-6941-4216-870E-29911EB26D40}" type="presParOf" srcId="{7F097683-9074-4A76-BA2A-F4C92A4E13D5}" destId="{34196327-80E5-4C9F-A82D-5F916C21145F}" srcOrd="0" destOrd="0" presId="urn:microsoft.com/office/officeart/2005/8/layout/hList1"/>
    <dgm:cxn modelId="{2B953403-1FFA-4F5E-A3D4-BCD1BE642ACB}" type="presParOf" srcId="{7F097683-9074-4A76-BA2A-F4C92A4E13D5}" destId="{0884D1E9-E183-4855-93A8-F86F27475FFD}" srcOrd="1" destOrd="0" presId="urn:microsoft.com/office/officeart/2005/8/layout/hList1"/>
    <dgm:cxn modelId="{9C0F08CD-1969-49CC-9C92-D3772FE2C0EC}" type="presParOf" srcId="{71D9FF71-B51E-47D6-A6FB-ABA7EC98B4C1}" destId="{128655CE-32E3-41B0-BE19-93261641E1E3}" srcOrd="1" destOrd="0" presId="urn:microsoft.com/office/officeart/2005/8/layout/hList1"/>
    <dgm:cxn modelId="{F87DAB66-CC31-44B8-B2D7-0B37494E7C11}" type="presParOf" srcId="{71D9FF71-B51E-47D6-A6FB-ABA7EC98B4C1}" destId="{B6188614-797C-4762-BEA7-8D2D39B3BAAA}" srcOrd="2" destOrd="0" presId="urn:microsoft.com/office/officeart/2005/8/layout/hList1"/>
    <dgm:cxn modelId="{43DE9F6E-7B2C-443B-A183-7B0AA5C3B8A0}" type="presParOf" srcId="{B6188614-797C-4762-BEA7-8D2D39B3BAAA}" destId="{4893C9E5-8115-43DB-8AED-57972A6C2D13}" srcOrd="0" destOrd="0" presId="urn:microsoft.com/office/officeart/2005/8/layout/hList1"/>
    <dgm:cxn modelId="{BFB0FB4D-ED0A-4A99-BE17-07FDC9DCE220}" type="presParOf" srcId="{B6188614-797C-4762-BEA7-8D2D39B3BAAA}" destId="{F9CE4271-B27A-4C8F-A40D-3CEF3CFD46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39C608-FEF4-40C2-A788-E25A5C6F07D6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552A41-02A9-4730-804A-3A43EFBD393B}">
      <dgm:prSet phldrT="[Текст]" custT="1"/>
      <dgm:spPr/>
      <dgm:t>
        <a:bodyPr/>
        <a:lstStyle/>
        <a:p>
          <a:r>
            <a:rPr lang="ru-RU" sz="1800" dirty="0" smtClean="0"/>
            <a:t>действует до: </a:t>
          </a:r>
          <a:br>
            <a:rPr lang="ru-RU" sz="1800" dirty="0" smtClean="0"/>
          </a:br>
          <a:r>
            <a:rPr lang="ru-RU" sz="1800" dirty="0" smtClean="0"/>
            <a:t>1 августа 2022 года </a:t>
          </a:r>
          <a:endParaRPr lang="ru-RU" sz="1800" dirty="0"/>
        </a:p>
      </dgm:t>
    </dgm:pt>
    <dgm:pt modelId="{C068252E-90E9-4B24-8E98-699F78ACA1A2}" type="parTrans" cxnId="{45FE2FC8-FC58-410F-8A8C-946385ACB037}">
      <dgm:prSet/>
      <dgm:spPr/>
      <dgm:t>
        <a:bodyPr/>
        <a:lstStyle/>
        <a:p>
          <a:endParaRPr lang="ru-RU" sz="1600"/>
        </a:p>
      </dgm:t>
    </dgm:pt>
    <dgm:pt modelId="{B2B73799-C5BB-4D4C-9CF2-BEE3B3FD4275}" type="sibTrans" cxnId="{45FE2FC8-FC58-410F-8A8C-946385ACB037}">
      <dgm:prSet/>
      <dgm:spPr/>
      <dgm:t>
        <a:bodyPr/>
        <a:lstStyle/>
        <a:p>
          <a:endParaRPr lang="ru-RU" sz="1600"/>
        </a:p>
      </dgm:t>
    </dgm:pt>
    <dgm:pt modelId="{C9D97C9F-3A33-44D1-AF82-A19063173743}">
      <dgm:prSet phldrT="[Текст]" custT="1"/>
      <dgm:spPr/>
      <dgm:t>
        <a:bodyPr/>
        <a:lstStyle/>
        <a:p>
          <a:r>
            <a:rPr lang="ru-RU" sz="1800" dirty="0" smtClean="0"/>
            <a:t>ответственный: </a:t>
          </a:r>
          <a:r>
            <a:rPr lang="ru-RU" sz="1800" dirty="0" err="1" smtClean="0"/>
            <a:t>Минпромторг</a:t>
          </a:r>
          <a:r>
            <a:rPr lang="ru-RU" sz="1800" dirty="0" smtClean="0"/>
            <a:t> России</a:t>
          </a:r>
          <a:endParaRPr lang="ru-RU" sz="1800" dirty="0"/>
        </a:p>
      </dgm:t>
    </dgm:pt>
    <dgm:pt modelId="{699EBAD0-A746-487E-8EC6-D0144FCC7A8C}" type="parTrans" cxnId="{A123DC72-D24C-4B35-A3DE-7FF4852C1085}">
      <dgm:prSet/>
      <dgm:spPr/>
      <dgm:t>
        <a:bodyPr/>
        <a:lstStyle/>
        <a:p>
          <a:endParaRPr lang="ru-RU" sz="1600"/>
        </a:p>
      </dgm:t>
    </dgm:pt>
    <dgm:pt modelId="{030D5166-6ED4-43C1-B2D3-19FF9C97FCAB}" type="sibTrans" cxnId="{A123DC72-D24C-4B35-A3DE-7FF4852C1085}">
      <dgm:prSet/>
      <dgm:spPr/>
      <dgm:t>
        <a:bodyPr/>
        <a:lstStyle/>
        <a:p>
          <a:endParaRPr lang="ru-RU" sz="1600"/>
        </a:p>
      </dgm:t>
    </dgm:pt>
    <dgm:pt modelId="{A0871B60-7225-4BE7-96A7-36283425798B}">
      <dgm:prSet phldrT="[Текст]" custT="1"/>
      <dgm:spPr/>
      <dgm:t>
        <a:bodyPr/>
        <a:lstStyle/>
        <a:p>
          <a:r>
            <a:rPr lang="ru-RU" sz="1800" dirty="0" smtClean="0"/>
            <a:t>МИ не имеет российских аналогов</a:t>
          </a:r>
          <a:endParaRPr lang="ru-RU" sz="1800" dirty="0"/>
        </a:p>
      </dgm:t>
    </dgm:pt>
    <dgm:pt modelId="{ECA3076B-7107-4CAB-9437-E33450325CDB}" type="parTrans" cxnId="{AB6EED60-60C6-473C-9DD6-E7D002F67D63}">
      <dgm:prSet/>
      <dgm:spPr/>
      <dgm:t>
        <a:bodyPr/>
        <a:lstStyle/>
        <a:p>
          <a:endParaRPr lang="ru-RU" sz="1600"/>
        </a:p>
      </dgm:t>
    </dgm:pt>
    <dgm:pt modelId="{7B99024B-E7B5-4D19-ACCD-447F9CE725CD}" type="sibTrans" cxnId="{AB6EED60-60C6-473C-9DD6-E7D002F67D63}">
      <dgm:prSet/>
      <dgm:spPr/>
      <dgm:t>
        <a:bodyPr/>
        <a:lstStyle/>
        <a:p>
          <a:endParaRPr lang="ru-RU" sz="1600"/>
        </a:p>
      </dgm:t>
    </dgm:pt>
    <dgm:pt modelId="{D3CB917B-9E39-44D0-887B-B5CB2B3F89EC}" type="pres">
      <dgm:prSet presAssocID="{4939C608-FEF4-40C2-A788-E25A5C6F0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B8162A0-F03A-4A0D-9DF7-D328DA1F5343}" type="pres">
      <dgm:prSet presAssocID="{4939C608-FEF4-40C2-A788-E25A5C6F07D6}" presName="Name1" presStyleCnt="0"/>
      <dgm:spPr/>
      <dgm:t>
        <a:bodyPr/>
        <a:lstStyle/>
        <a:p>
          <a:endParaRPr lang="ru-RU"/>
        </a:p>
      </dgm:t>
    </dgm:pt>
    <dgm:pt modelId="{B2A66CD4-7BB7-4D15-9D6E-9D36F1CBF7E6}" type="pres">
      <dgm:prSet presAssocID="{4939C608-FEF4-40C2-A788-E25A5C6F07D6}" presName="cycle" presStyleCnt="0"/>
      <dgm:spPr/>
      <dgm:t>
        <a:bodyPr/>
        <a:lstStyle/>
        <a:p>
          <a:endParaRPr lang="ru-RU"/>
        </a:p>
      </dgm:t>
    </dgm:pt>
    <dgm:pt modelId="{6B8E7212-DAEA-406B-950D-A6C61B7287B9}" type="pres">
      <dgm:prSet presAssocID="{4939C608-FEF4-40C2-A788-E25A5C6F07D6}" presName="srcNode" presStyleLbl="node1" presStyleIdx="0" presStyleCnt="3"/>
      <dgm:spPr/>
      <dgm:t>
        <a:bodyPr/>
        <a:lstStyle/>
        <a:p>
          <a:endParaRPr lang="ru-RU"/>
        </a:p>
      </dgm:t>
    </dgm:pt>
    <dgm:pt modelId="{4B38745D-07E4-4CD9-B2F8-D8143EDC2C1A}" type="pres">
      <dgm:prSet presAssocID="{4939C608-FEF4-40C2-A788-E25A5C6F07D6}" presName="conn" presStyleLbl="parChTrans1D2" presStyleIdx="0" presStyleCnt="1"/>
      <dgm:spPr/>
      <dgm:t>
        <a:bodyPr/>
        <a:lstStyle/>
        <a:p>
          <a:endParaRPr lang="ru-RU"/>
        </a:p>
      </dgm:t>
    </dgm:pt>
    <dgm:pt modelId="{B0CBB820-8813-4CE2-9DF8-E9692B8E4F59}" type="pres">
      <dgm:prSet presAssocID="{4939C608-FEF4-40C2-A788-E25A5C6F07D6}" presName="extraNode" presStyleLbl="node1" presStyleIdx="0" presStyleCnt="3"/>
      <dgm:spPr/>
      <dgm:t>
        <a:bodyPr/>
        <a:lstStyle/>
        <a:p>
          <a:endParaRPr lang="ru-RU"/>
        </a:p>
      </dgm:t>
    </dgm:pt>
    <dgm:pt modelId="{2A2723FF-23EC-4F49-9479-69B53D58ECCF}" type="pres">
      <dgm:prSet presAssocID="{4939C608-FEF4-40C2-A788-E25A5C6F07D6}" presName="dstNode" presStyleLbl="node1" presStyleIdx="0" presStyleCnt="3"/>
      <dgm:spPr/>
      <dgm:t>
        <a:bodyPr/>
        <a:lstStyle/>
        <a:p>
          <a:endParaRPr lang="ru-RU"/>
        </a:p>
      </dgm:t>
    </dgm:pt>
    <dgm:pt modelId="{7ED19727-C5AD-4D18-8784-DD7D5EAEF940}" type="pres">
      <dgm:prSet presAssocID="{77552A41-02A9-4730-804A-3A43EFBD393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76BA9-07AE-412C-A4D2-0937AE694379}" type="pres">
      <dgm:prSet presAssocID="{77552A41-02A9-4730-804A-3A43EFBD393B}" presName="accent_1" presStyleCnt="0"/>
      <dgm:spPr/>
      <dgm:t>
        <a:bodyPr/>
        <a:lstStyle/>
        <a:p>
          <a:endParaRPr lang="ru-RU"/>
        </a:p>
      </dgm:t>
    </dgm:pt>
    <dgm:pt modelId="{A346677E-1A5F-4577-AD17-4582C742E6BB}" type="pres">
      <dgm:prSet presAssocID="{77552A41-02A9-4730-804A-3A43EFBD393B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C7AE4A27-E66A-4C96-8679-25E6F7277031}" type="pres">
      <dgm:prSet presAssocID="{C9D97C9F-3A33-44D1-AF82-A1906317374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84FD4-3976-4AE7-8DD5-4016FB394E49}" type="pres">
      <dgm:prSet presAssocID="{C9D97C9F-3A33-44D1-AF82-A19063173743}" presName="accent_2" presStyleCnt="0"/>
      <dgm:spPr/>
      <dgm:t>
        <a:bodyPr/>
        <a:lstStyle/>
        <a:p>
          <a:endParaRPr lang="ru-RU"/>
        </a:p>
      </dgm:t>
    </dgm:pt>
    <dgm:pt modelId="{59B06316-6713-49E2-A136-6302913AA71F}" type="pres">
      <dgm:prSet presAssocID="{C9D97C9F-3A33-44D1-AF82-A19063173743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E2CE4582-39E1-4873-AAB2-5DBC1F4FAB5F}" type="pres">
      <dgm:prSet presAssocID="{A0871B60-7225-4BE7-96A7-36283425798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8F417-D953-4D51-A88F-5D7FF5FEDD95}" type="pres">
      <dgm:prSet presAssocID="{A0871B60-7225-4BE7-96A7-36283425798B}" presName="accent_3" presStyleCnt="0"/>
      <dgm:spPr/>
      <dgm:t>
        <a:bodyPr/>
        <a:lstStyle/>
        <a:p>
          <a:endParaRPr lang="ru-RU"/>
        </a:p>
      </dgm:t>
    </dgm:pt>
    <dgm:pt modelId="{7E4E2513-EBB1-4202-9FD3-DE803D9BE726}" type="pres">
      <dgm:prSet presAssocID="{A0871B60-7225-4BE7-96A7-36283425798B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BCFFDBC5-7CF2-413A-9097-806AE9B0BE43}" type="presOf" srcId="{C9D97C9F-3A33-44D1-AF82-A19063173743}" destId="{C7AE4A27-E66A-4C96-8679-25E6F7277031}" srcOrd="0" destOrd="0" presId="urn:microsoft.com/office/officeart/2008/layout/VerticalCurvedList"/>
    <dgm:cxn modelId="{C8A74CE8-E109-4B32-BAAC-5AD42883472D}" type="presOf" srcId="{4939C608-FEF4-40C2-A788-E25A5C6F07D6}" destId="{D3CB917B-9E39-44D0-887B-B5CB2B3F89EC}" srcOrd="0" destOrd="0" presId="urn:microsoft.com/office/officeart/2008/layout/VerticalCurvedList"/>
    <dgm:cxn modelId="{1F3D6D11-0BFC-444B-856A-48C44AA8F758}" type="presOf" srcId="{77552A41-02A9-4730-804A-3A43EFBD393B}" destId="{7ED19727-C5AD-4D18-8784-DD7D5EAEF940}" srcOrd="0" destOrd="0" presId="urn:microsoft.com/office/officeart/2008/layout/VerticalCurvedList"/>
    <dgm:cxn modelId="{45FE2FC8-FC58-410F-8A8C-946385ACB037}" srcId="{4939C608-FEF4-40C2-A788-E25A5C6F07D6}" destId="{77552A41-02A9-4730-804A-3A43EFBD393B}" srcOrd="0" destOrd="0" parTransId="{C068252E-90E9-4B24-8E98-699F78ACA1A2}" sibTransId="{B2B73799-C5BB-4D4C-9CF2-BEE3B3FD4275}"/>
    <dgm:cxn modelId="{AB6EED60-60C6-473C-9DD6-E7D002F67D63}" srcId="{4939C608-FEF4-40C2-A788-E25A5C6F07D6}" destId="{A0871B60-7225-4BE7-96A7-36283425798B}" srcOrd="2" destOrd="0" parTransId="{ECA3076B-7107-4CAB-9437-E33450325CDB}" sibTransId="{7B99024B-E7B5-4D19-ACCD-447F9CE725CD}"/>
    <dgm:cxn modelId="{2F55B01C-EDF6-49D9-9E6F-057AE2FF4F67}" type="presOf" srcId="{B2B73799-C5BB-4D4C-9CF2-BEE3B3FD4275}" destId="{4B38745D-07E4-4CD9-B2F8-D8143EDC2C1A}" srcOrd="0" destOrd="0" presId="urn:microsoft.com/office/officeart/2008/layout/VerticalCurvedList"/>
    <dgm:cxn modelId="{A123DC72-D24C-4B35-A3DE-7FF4852C1085}" srcId="{4939C608-FEF4-40C2-A788-E25A5C6F07D6}" destId="{C9D97C9F-3A33-44D1-AF82-A19063173743}" srcOrd="1" destOrd="0" parTransId="{699EBAD0-A746-487E-8EC6-D0144FCC7A8C}" sibTransId="{030D5166-6ED4-43C1-B2D3-19FF9C97FCAB}"/>
    <dgm:cxn modelId="{05920262-7C7C-4BD1-8A4C-EE1D84BA2271}" type="presOf" srcId="{A0871B60-7225-4BE7-96A7-36283425798B}" destId="{E2CE4582-39E1-4873-AAB2-5DBC1F4FAB5F}" srcOrd="0" destOrd="0" presId="urn:microsoft.com/office/officeart/2008/layout/VerticalCurvedList"/>
    <dgm:cxn modelId="{D560C272-A999-4741-A306-DD0C40791AB8}" type="presParOf" srcId="{D3CB917B-9E39-44D0-887B-B5CB2B3F89EC}" destId="{FB8162A0-F03A-4A0D-9DF7-D328DA1F5343}" srcOrd="0" destOrd="0" presId="urn:microsoft.com/office/officeart/2008/layout/VerticalCurvedList"/>
    <dgm:cxn modelId="{9BD49BCE-7CC9-4961-AF60-7FF17FF6DC19}" type="presParOf" srcId="{FB8162A0-F03A-4A0D-9DF7-D328DA1F5343}" destId="{B2A66CD4-7BB7-4D15-9D6E-9D36F1CBF7E6}" srcOrd="0" destOrd="0" presId="urn:microsoft.com/office/officeart/2008/layout/VerticalCurvedList"/>
    <dgm:cxn modelId="{CA7D9F9B-E9AE-4B6D-AF5C-A26E7F86D2AA}" type="presParOf" srcId="{B2A66CD4-7BB7-4D15-9D6E-9D36F1CBF7E6}" destId="{6B8E7212-DAEA-406B-950D-A6C61B7287B9}" srcOrd="0" destOrd="0" presId="urn:microsoft.com/office/officeart/2008/layout/VerticalCurvedList"/>
    <dgm:cxn modelId="{57FB7E6F-56F7-4E50-BFA7-4EF22E280861}" type="presParOf" srcId="{B2A66CD4-7BB7-4D15-9D6E-9D36F1CBF7E6}" destId="{4B38745D-07E4-4CD9-B2F8-D8143EDC2C1A}" srcOrd="1" destOrd="0" presId="urn:microsoft.com/office/officeart/2008/layout/VerticalCurvedList"/>
    <dgm:cxn modelId="{4DF06342-26E8-4469-BE48-65B3B36441B0}" type="presParOf" srcId="{B2A66CD4-7BB7-4D15-9D6E-9D36F1CBF7E6}" destId="{B0CBB820-8813-4CE2-9DF8-E9692B8E4F59}" srcOrd="2" destOrd="0" presId="urn:microsoft.com/office/officeart/2008/layout/VerticalCurvedList"/>
    <dgm:cxn modelId="{428C8EE3-31C6-4E45-99CA-67FCCCF7BEFB}" type="presParOf" srcId="{B2A66CD4-7BB7-4D15-9D6E-9D36F1CBF7E6}" destId="{2A2723FF-23EC-4F49-9479-69B53D58ECCF}" srcOrd="3" destOrd="0" presId="urn:microsoft.com/office/officeart/2008/layout/VerticalCurvedList"/>
    <dgm:cxn modelId="{CBB9A2F4-B4DA-4BAA-A97A-7D297A7434FB}" type="presParOf" srcId="{FB8162A0-F03A-4A0D-9DF7-D328DA1F5343}" destId="{7ED19727-C5AD-4D18-8784-DD7D5EAEF940}" srcOrd="1" destOrd="0" presId="urn:microsoft.com/office/officeart/2008/layout/VerticalCurvedList"/>
    <dgm:cxn modelId="{EEC67F25-710E-4074-99E5-B406E0505B81}" type="presParOf" srcId="{FB8162A0-F03A-4A0D-9DF7-D328DA1F5343}" destId="{15776BA9-07AE-412C-A4D2-0937AE694379}" srcOrd="2" destOrd="0" presId="urn:microsoft.com/office/officeart/2008/layout/VerticalCurvedList"/>
    <dgm:cxn modelId="{6C705ACE-65BB-472A-A511-CDF9699FFB0A}" type="presParOf" srcId="{15776BA9-07AE-412C-A4D2-0937AE694379}" destId="{A346677E-1A5F-4577-AD17-4582C742E6BB}" srcOrd="0" destOrd="0" presId="urn:microsoft.com/office/officeart/2008/layout/VerticalCurvedList"/>
    <dgm:cxn modelId="{6C1A3F3F-47DA-44D0-A4B9-4703E38A735A}" type="presParOf" srcId="{FB8162A0-F03A-4A0D-9DF7-D328DA1F5343}" destId="{C7AE4A27-E66A-4C96-8679-25E6F7277031}" srcOrd="3" destOrd="0" presId="urn:microsoft.com/office/officeart/2008/layout/VerticalCurvedList"/>
    <dgm:cxn modelId="{F9358B65-3C5F-43DA-8D28-6CA288106F86}" type="presParOf" srcId="{FB8162A0-F03A-4A0D-9DF7-D328DA1F5343}" destId="{8B884FD4-3976-4AE7-8DD5-4016FB394E49}" srcOrd="4" destOrd="0" presId="urn:microsoft.com/office/officeart/2008/layout/VerticalCurvedList"/>
    <dgm:cxn modelId="{4FC3DF55-EEF0-4D13-8C52-FF17C5FC3B09}" type="presParOf" srcId="{8B884FD4-3976-4AE7-8DD5-4016FB394E49}" destId="{59B06316-6713-49E2-A136-6302913AA71F}" srcOrd="0" destOrd="0" presId="urn:microsoft.com/office/officeart/2008/layout/VerticalCurvedList"/>
    <dgm:cxn modelId="{36F6DE02-6B07-462F-BC98-443544BA7FAE}" type="presParOf" srcId="{FB8162A0-F03A-4A0D-9DF7-D328DA1F5343}" destId="{E2CE4582-39E1-4873-AAB2-5DBC1F4FAB5F}" srcOrd="5" destOrd="0" presId="urn:microsoft.com/office/officeart/2008/layout/VerticalCurvedList"/>
    <dgm:cxn modelId="{9A05FEF0-C815-4686-93A8-244F523470FF}" type="presParOf" srcId="{FB8162A0-F03A-4A0D-9DF7-D328DA1F5343}" destId="{9888F417-D953-4D51-A88F-5D7FF5FEDD95}" srcOrd="6" destOrd="0" presId="urn:microsoft.com/office/officeart/2008/layout/VerticalCurvedList"/>
    <dgm:cxn modelId="{6B896D6A-7E0D-49EF-B1D3-E976155E4289}" type="presParOf" srcId="{9888F417-D953-4D51-A88F-5D7FF5FEDD95}" destId="{7E4E2513-EBB1-4202-9FD3-DE803D9BE7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8E7981-C021-41FA-8D9E-50D84AF06435}" type="doc">
      <dgm:prSet loTypeId="urn:microsoft.com/office/officeart/2005/8/layout/hierarchy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3FC1D89-88EB-4421-800D-0607B1E000FF}">
      <dgm:prSet phldrT="[Текст]"/>
      <dgm:spPr/>
      <dgm:t>
        <a:bodyPr/>
        <a:lstStyle/>
        <a:p>
          <a:r>
            <a:rPr lang="ru-RU" dirty="0" smtClean="0"/>
            <a:t>как попасть </a:t>
          </a:r>
          <a:br>
            <a:rPr lang="ru-RU" dirty="0" smtClean="0"/>
          </a:br>
          <a:r>
            <a:rPr lang="ru-RU" dirty="0" smtClean="0"/>
            <a:t>в реестр</a:t>
          </a:r>
          <a:endParaRPr lang="ru-RU" dirty="0"/>
        </a:p>
      </dgm:t>
    </dgm:pt>
    <dgm:pt modelId="{B2DAC04C-164D-49E1-9957-CF167B30A363}" type="parTrans" cxnId="{BB8FB796-7923-488C-AC4D-F8030F53EEE8}">
      <dgm:prSet/>
      <dgm:spPr/>
      <dgm:t>
        <a:bodyPr/>
        <a:lstStyle/>
        <a:p>
          <a:endParaRPr lang="ru-RU"/>
        </a:p>
      </dgm:t>
    </dgm:pt>
    <dgm:pt modelId="{4B304A76-82DA-4812-8EE2-2343EE3CF8C3}" type="sibTrans" cxnId="{BB8FB796-7923-488C-AC4D-F8030F53EEE8}">
      <dgm:prSet/>
      <dgm:spPr/>
      <dgm:t>
        <a:bodyPr/>
        <a:lstStyle/>
        <a:p>
          <a:endParaRPr lang="ru-RU"/>
        </a:p>
      </dgm:t>
    </dgm:pt>
    <dgm:pt modelId="{F66551AE-FDB5-4AA0-A417-F0C58D474020}">
      <dgm:prSet phldrT="[Текст]"/>
      <dgm:spPr/>
      <dgm:t>
        <a:bodyPr/>
        <a:lstStyle/>
        <a:p>
          <a:r>
            <a:rPr lang="ru-RU" dirty="0" smtClean="0"/>
            <a:t>заявление и стандартные реквизиты</a:t>
          </a:r>
          <a:endParaRPr lang="ru-RU" dirty="0"/>
        </a:p>
      </dgm:t>
    </dgm:pt>
    <dgm:pt modelId="{2BCFC76B-A457-407A-B8E2-3C4B715211BB}" type="parTrans" cxnId="{EC67AB29-38BA-4DAC-9A20-D3714C61EE03}">
      <dgm:prSet/>
      <dgm:spPr/>
      <dgm:t>
        <a:bodyPr/>
        <a:lstStyle/>
        <a:p>
          <a:endParaRPr lang="ru-RU"/>
        </a:p>
      </dgm:t>
    </dgm:pt>
    <dgm:pt modelId="{269AD276-8CB4-4DA2-8F0C-72784B895129}" type="sibTrans" cxnId="{EC67AB29-38BA-4DAC-9A20-D3714C61EE03}">
      <dgm:prSet/>
      <dgm:spPr/>
      <dgm:t>
        <a:bodyPr/>
        <a:lstStyle/>
        <a:p>
          <a:endParaRPr lang="ru-RU"/>
        </a:p>
      </dgm:t>
    </dgm:pt>
    <dgm:pt modelId="{6286970A-31B1-4B9F-AFB1-A4E2CB26FF46}">
      <dgm:prSet phldrT="[Текст]"/>
      <dgm:spPr/>
      <dgm:t>
        <a:bodyPr/>
        <a:lstStyle/>
        <a:p>
          <a:r>
            <a:rPr lang="ru-RU" dirty="0" smtClean="0"/>
            <a:t>конкретное медицинское изделие</a:t>
          </a:r>
          <a:endParaRPr lang="ru-RU" dirty="0"/>
        </a:p>
      </dgm:t>
    </dgm:pt>
    <dgm:pt modelId="{B12C9421-664E-4E1E-86DF-4BB0897020BE}" type="parTrans" cxnId="{65A8C694-63C4-43C4-8A11-FA46B6975491}">
      <dgm:prSet/>
      <dgm:spPr/>
      <dgm:t>
        <a:bodyPr/>
        <a:lstStyle/>
        <a:p>
          <a:endParaRPr lang="ru-RU"/>
        </a:p>
      </dgm:t>
    </dgm:pt>
    <dgm:pt modelId="{BC585F14-505D-4086-A289-C15E525840A9}" type="sibTrans" cxnId="{65A8C694-63C4-43C4-8A11-FA46B6975491}">
      <dgm:prSet/>
      <dgm:spPr/>
      <dgm:t>
        <a:bodyPr/>
        <a:lstStyle/>
        <a:p>
          <a:endParaRPr lang="ru-RU"/>
        </a:p>
      </dgm:t>
    </dgm:pt>
    <dgm:pt modelId="{BEBCD9C0-208E-483B-B7B2-B13A8A32AB3A}">
      <dgm:prSet phldrT="[Текст]"/>
      <dgm:spPr/>
      <dgm:t>
        <a:bodyPr/>
        <a:lstStyle/>
        <a:p>
          <a:r>
            <a:rPr lang="ru-RU" dirty="0" smtClean="0"/>
            <a:t>наименование</a:t>
          </a:r>
          <a:endParaRPr lang="ru-RU" dirty="0"/>
        </a:p>
      </dgm:t>
    </dgm:pt>
    <dgm:pt modelId="{6123AEB0-D7AC-4FB0-AD73-68D9354B28ED}" type="parTrans" cxnId="{F14E14B1-8E2F-4646-8DE9-F09EC7C7467E}">
      <dgm:prSet/>
      <dgm:spPr/>
      <dgm:t>
        <a:bodyPr/>
        <a:lstStyle/>
        <a:p>
          <a:endParaRPr lang="ru-RU"/>
        </a:p>
      </dgm:t>
    </dgm:pt>
    <dgm:pt modelId="{3CF02C85-ED37-4720-BE83-184706C8C3DA}" type="sibTrans" cxnId="{F14E14B1-8E2F-4646-8DE9-F09EC7C7467E}">
      <dgm:prSet/>
      <dgm:spPr/>
      <dgm:t>
        <a:bodyPr/>
        <a:lstStyle/>
        <a:p>
          <a:endParaRPr lang="ru-RU"/>
        </a:p>
      </dgm:t>
    </dgm:pt>
    <dgm:pt modelId="{E2F9F4D3-FB46-4E88-8546-F1DBA6067581}">
      <dgm:prSet phldrT="[Текст]"/>
      <dgm:spPr/>
      <dgm:t>
        <a:bodyPr/>
        <a:lstStyle/>
        <a:p>
          <a:r>
            <a:rPr lang="ru-RU" dirty="0" smtClean="0"/>
            <a:t>подтверждения</a:t>
          </a:r>
          <a:endParaRPr lang="ru-RU" dirty="0"/>
        </a:p>
      </dgm:t>
    </dgm:pt>
    <dgm:pt modelId="{607F61BD-56E5-45F3-8F73-737AD7A4786B}" type="parTrans" cxnId="{250DA7F2-2874-4A66-BAA9-092504312553}">
      <dgm:prSet/>
      <dgm:spPr/>
      <dgm:t>
        <a:bodyPr/>
        <a:lstStyle/>
        <a:p>
          <a:endParaRPr lang="ru-RU"/>
        </a:p>
      </dgm:t>
    </dgm:pt>
    <dgm:pt modelId="{8C9E9E15-936C-4C0F-BE17-7D32CEBD3D8F}" type="sibTrans" cxnId="{250DA7F2-2874-4A66-BAA9-092504312553}">
      <dgm:prSet/>
      <dgm:spPr/>
      <dgm:t>
        <a:bodyPr/>
        <a:lstStyle/>
        <a:p>
          <a:endParaRPr lang="ru-RU"/>
        </a:p>
      </dgm:t>
    </dgm:pt>
    <dgm:pt modelId="{D813374D-09C1-4A6D-A7E2-75F9B360117D}">
      <dgm:prSet phldrT="[Текст]"/>
      <dgm:spPr/>
      <dgm:t>
        <a:bodyPr/>
        <a:lstStyle/>
        <a:p>
          <a:r>
            <a:rPr lang="ru-RU" dirty="0" smtClean="0"/>
            <a:t>Росздравнадзора —- об отсутствии российских аналогов</a:t>
          </a:r>
          <a:endParaRPr lang="ru-RU" dirty="0"/>
        </a:p>
      </dgm:t>
    </dgm:pt>
    <dgm:pt modelId="{5F4541D0-384E-4C13-86A7-82FED4DD71F8}" type="parTrans" cxnId="{34E44F62-7BDC-4268-AEDA-24A64A439D97}">
      <dgm:prSet/>
      <dgm:spPr/>
      <dgm:t>
        <a:bodyPr/>
        <a:lstStyle/>
        <a:p>
          <a:endParaRPr lang="ru-RU"/>
        </a:p>
      </dgm:t>
    </dgm:pt>
    <dgm:pt modelId="{130480C5-46AF-44D5-A2B6-591E574D4149}" type="sibTrans" cxnId="{34E44F62-7BDC-4268-AEDA-24A64A439D97}">
      <dgm:prSet/>
      <dgm:spPr/>
      <dgm:t>
        <a:bodyPr/>
        <a:lstStyle/>
        <a:p>
          <a:endParaRPr lang="ru-RU"/>
        </a:p>
      </dgm:t>
    </dgm:pt>
    <dgm:pt modelId="{41673F30-966C-4643-8621-1717624B08BD}">
      <dgm:prSet phldrT="[Текст]"/>
      <dgm:spPr/>
      <dgm:t>
        <a:bodyPr/>
        <a:lstStyle/>
        <a:p>
          <a:r>
            <a:rPr lang="ru-RU" dirty="0" smtClean="0"/>
            <a:t>код вида</a:t>
          </a:r>
          <a:endParaRPr lang="ru-RU" dirty="0"/>
        </a:p>
      </dgm:t>
    </dgm:pt>
    <dgm:pt modelId="{AE7513EF-8EC9-4684-A950-3360D9965DED}" type="parTrans" cxnId="{B2FDE4E1-AF9D-4C9D-A983-14D3934011BD}">
      <dgm:prSet/>
      <dgm:spPr/>
      <dgm:t>
        <a:bodyPr/>
        <a:lstStyle/>
        <a:p>
          <a:endParaRPr lang="ru-RU"/>
        </a:p>
      </dgm:t>
    </dgm:pt>
    <dgm:pt modelId="{E6615D97-CF76-48EB-B905-586279F6925C}" type="sibTrans" cxnId="{B2FDE4E1-AF9D-4C9D-A983-14D3934011BD}">
      <dgm:prSet/>
      <dgm:spPr/>
      <dgm:t>
        <a:bodyPr/>
        <a:lstStyle/>
        <a:p>
          <a:endParaRPr lang="ru-RU"/>
        </a:p>
      </dgm:t>
    </dgm:pt>
    <dgm:pt modelId="{601FE49F-9FAD-4EDE-A609-10F12F6F294A}">
      <dgm:prSet phldrT="[Текст]"/>
      <dgm:spPr/>
      <dgm:t>
        <a:bodyPr/>
        <a:lstStyle/>
        <a:p>
          <a:r>
            <a:rPr lang="ru-RU" dirty="0" smtClean="0"/>
            <a:t>номер Р.У., </a:t>
          </a:r>
          <a:br>
            <a:rPr lang="ru-RU" dirty="0" smtClean="0"/>
          </a:br>
          <a:r>
            <a:rPr lang="ru-RU" dirty="0" smtClean="0"/>
            <a:t>срок действия</a:t>
          </a:r>
          <a:endParaRPr lang="ru-RU" dirty="0"/>
        </a:p>
      </dgm:t>
    </dgm:pt>
    <dgm:pt modelId="{62C6CDF5-810E-46F6-9804-04A9621888A9}" type="parTrans" cxnId="{BCD2D33C-B038-40DB-B420-B683EE829153}">
      <dgm:prSet/>
      <dgm:spPr/>
      <dgm:t>
        <a:bodyPr/>
        <a:lstStyle/>
        <a:p>
          <a:endParaRPr lang="ru-RU"/>
        </a:p>
      </dgm:t>
    </dgm:pt>
    <dgm:pt modelId="{E1177323-D03B-4089-A4B7-2A3EB04627E2}" type="sibTrans" cxnId="{BCD2D33C-B038-40DB-B420-B683EE829153}">
      <dgm:prSet/>
      <dgm:spPr/>
      <dgm:t>
        <a:bodyPr/>
        <a:lstStyle/>
        <a:p>
          <a:endParaRPr lang="ru-RU"/>
        </a:p>
      </dgm:t>
    </dgm:pt>
    <dgm:pt modelId="{AF5C52EB-FEDA-4527-AD3C-4B77C2CCE845}">
      <dgm:prSet phldrT="[Текст]"/>
      <dgm:spPr/>
      <dgm:t>
        <a:bodyPr/>
        <a:lstStyle/>
        <a:p>
          <a:r>
            <a:rPr lang="ru-RU" dirty="0" smtClean="0"/>
            <a:t>производитель / изготовитель</a:t>
          </a:r>
          <a:endParaRPr lang="ru-RU" dirty="0"/>
        </a:p>
      </dgm:t>
    </dgm:pt>
    <dgm:pt modelId="{AB1FA0F2-02E0-4615-AC93-9CC989627662}" type="parTrans" cxnId="{689ECA97-E79D-46C7-8386-5BF28C0C60BC}">
      <dgm:prSet/>
      <dgm:spPr/>
      <dgm:t>
        <a:bodyPr/>
        <a:lstStyle/>
        <a:p>
          <a:endParaRPr lang="ru-RU"/>
        </a:p>
      </dgm:t>
    </dgm:pt>
    <dgm:pt modelId="{2ED980C4-D404-479A-A7B4-AE5D2CE47026}" type="sibTrans" cxnId="{689ECA97-E79D-46C7-8386-5BF28C0C60BC}">
      <dgm:prSet/>
      <dgm:spPr/>
      <dgm:t>
        <a:bodyPr/>
        <a:lstStyle/>
        <a:p>
          <a:endParaRPr lang="ru-RU"/>
        </a:p>
      </dgm:t>
    </dgm:pt>
    <dgm:pt modelId="{2CC7A35E-5818-4600-91A1-00F72CE94078}">
      <dgm:prSet phldrT="[Текст]"/>
      <dgm:spPr/>
      <dgm:t>
        <a:bodyPr/>
        <a:lstStyle/>
        <a:p>
          <a:r>
            <a:rPr lang="ru-RU" dirty="0" smtClean="0"/>
            <a:t>заявление о готовности к поставке</a:t>
          </a:r>
          <a:endParaRPr lang="ru-RU" dirty="0"/>
        </a:p>
      </dgm:t>
    </dgm:pt>
    <dgm:pt modelId="{01C2DB51-C87F-4CA5-8A0F-93CD4AC15BCE}" type="parTrans" cxnId="{F49E012C-B186-49ED-B53C-8F2F59CDCBFE}">
      <dgm:prSet/>
      <dgm:spPr/>
      <dgm:t>
        <a:bodyPr/>
        <a:lstStyle/>
        <a:p>
          <a:endParaRPr lang="ru-RU"/>
        </a:p>
      </dgm:t>
    </dgm:pt>
    <dgm:pt modelId="{DB86FD91-C09B-4E21-AF80-AC3C1A905687}" type="sibTrans" cxnId="{F49E012C-B186-49ED-B53C-8F2F59CDCBFE}">
      <dgm:prSet/>
      <dgm:spPr/>
      <dgm:t>
        <a:bodyPr/>
        <a:lstStyle/>
        <a:p>
          <a:endParaRPr lang="ru-RU"/>
        </a:p>
      </dgm:t>
    </dgm:pt>
    <dgm:pt modelId="{08656456-EC19-43F9-A3E8-F081F88C8CA5}">
      <dgm:prSet phldrT="[Текст]"/>
      <dgm:spPr/>
      <dgm:t>
        <a:bodyPr/>
        <a:lstStyle/>
        <a:p>
          <a:r>
            <a:rPr lang="ru-RU" b="1" dirty="0" smtClean="0"/>
            <a:t>гарантийное письмо производителя</a:t>
          </a:r>
          <a:endParaRPr lang="ru-RU" b="1" dirty="0"/>
        </a:p>
      </dgm:t>
    </dgm:pt>
    <dgm:pt modelId="{0A7980D3-D80D-494C-9062-7D7F52E09E21}" type="parTrans" cxnId="{271DACCD-5C37-46F5-A53E-93AABABF6747}">
      <dgm:prSet/>
      <dgm:spPr/>
      <dgm:t>
        <a:bodyPr/>
        <a:lstStyle/>
        <a:p>
          <a:endParaRPr lang="ru-RU"/>
        </a:p>
      </dgm:t>
    </dgm:pt>
    <dgm:pt modelId="{3B707F94-4C13-4BC0-A321-579DB94596F9}" type="sibTrans" cxnId="{271DACCD-5C37-46F5-A53E-93AABABF6747}">
      <dgm:prSet/>
      <dgm:spPr/>
      <dgm:t>
        <a:bodyPr/>
        <a:lstStyle/>
        <a:p>
          <a:endParaRPr lang="ru-RU"/>
        </a:p>
      </dgm:t>
    </dgm:pt>
    <dgm:pt modelId="{BBD5C9ED-B79D-4419-9A49-909FEA838440}">
      <dgm:prSet phldrT="[Текст]"/>
      <dgm:spPr/>
      <dgm:t>
        <a:bodyPr/>
        <a:lstStyle/>
        <a:p>
          <a:r>
            <a:rPr lang="ru-RU" dirty="0" smtClean="0"/>
            <a:t>соответствие требованиям ст.31 44-ФЗ</a:t>
          </a:r>
          <a:endParaRPr lang="ru-RU" dirty="0"/>
        </a:p>
      </dgm:t>
    </dgm:pt>
    <dgm:pt modelId="{6C6AE95B-CFA2-4C1C-94F6-B39C2385D524}" type="parTrans" cxnId="{478053AC-80A4-44A7-A92D-486EF92DF37D}">
      <dgm:prSet/>
      <dgm:spPr/>
      <dgm:t>
        <a:bodyPr/>
        <a:lstStyle/>
        <a:p>
          <a:endParaRPr lang="ru-RU"/>
        </a:p>
      </dgm:t>
    </dgm:pt>
    <dgm:pt modelId="{F1781D93-7147-42CA-AA0C-DA4033E1FAD6}" type="sibTrans" cxnId="{478053AC-80A4-44A7-A92D-486EF92DF37D}">
      <dgm:prSet/>
      <dgm:spPr/>
      <dgm:t>
        <a:bodyPr/>
        <a:lstStyle/>
        <a:p>
          <a:endParaRPr lang="ru-RU"/>
        </a:p>
      </dgm:t>
    </dgm:pt>
    <dgm:pt modelId="{B0DED0BD-166B-4396-AC09-E30A6034F839}">
      <dgm:prSet phldrT="[Текст]"/>
      <dgm:spPr/>
      <dgm:t>
        <a:bodyPr/>
        <a:lstStyle/>
        <a:p>
          <a:r>
            <a:rPr lang="ru-RU" dirty="0" smtClean="0"/>
            <a:t>решение </a:t>
          </a:r>
          <a:r>
            <a:rPr lang="ru-RU" dirty="0" err="1" smtClean="0"/>
            <a:t>Минпромторга</a:t>
          </a:r>
          <a:r>
            <a:rPr lang="ru-RU" dirty="0" smtClean="0"/>
            <a:t> по согласованию с Минздравом и Росздравнадзором</a:t>
          </a:r>
          <a:endParaRPr lang="ru-RU" dirty="0"/>
        </a:p>
      </dgm:t>
    </dgm:pt>
    <dgm:pt modelId="{BBF8A7C4-64BD-4FA8-B6F6-F9289BFD9A0C}" type="parTrans" cxnId="{96029CE9-1F1B-4664-BA05-142D1646F47B}">
      <dgm:prSet/>
      <dgm:spPr/>
      <dgm:t>
        <a:bodyPr/>
        <a:lstStyle/>
        <a:p>
          <a:endParaRPr lang="ru-RU"/>
        </a:p>
      </dgm:t>
    </dgm:pt>
    <dgm:pt modelId="{3390619C-2C18-4936-A199-61C0FE72035C}" type="sibTrans" cxnId="{96029CE9-1F1B-4664-BA05-142D1646F47B}">
      <dgm:prSet/>
      <dgm:spPr/>
      <dgm:t>
        <a:bodyPr/>
        <a:lstStyle/>
        <a:p>
          <a:endParaRPr lang="ru-RU"/>
        </a:p>
      </dgm:t>
    </dgm:pt>
    <dgm:pt modelId="{DA8D64E9-11A1-43AB-89B2-330F50CB41E8}">
      <dgm:prSet phldrT="[Текст]"/>
      <dgm:spPr/>
      <dgm:t>
        <a:bodyPr/>
        <a:lstStyle/>
        <a:p>
          <a:r>
            <a:rPr lang="ru-RU" dirty="0" smtClean="0"/>
            <a:t>Таможенная служба — об отсутствии ввоза на территорию РФ иностранных </a:t>
          </a:r>
          <a:r>
            <a:rPr lang="ru-RU" dirty="0" err="1" smtClean="0"/>
            <a:t>мед.изделий</a:t>
          </a:r>
          <a:endParaRPr lang="ru-RU" dirty="0"/>
        </a:p>
      </dgm:t>
    </dgm:pt>
    <dgm:pt modelId="{771BB975-C466-47E8-AF92-EF1D9669A00D}" type="parTrans" cxnId="{72D2445D-1C4F-42DD-BC46-B0588276E134}">
      <dgm:prSet/>
      <dgm:spPr/>
    </dgm:pt>
    <dgm:pt modelId="{1634080D-36FE-4CD2-9660-D4681573A2CB}" type="sibTrans" cxnId="{72D2445D-1C4F-42DD-BC46-B0588276E134}">
      <dgm:prSet/>
      <dgm:spPr/>
    </dgm:pt>
    <dgm:pt modelId="{5EE59C09-7F0E-4ED7-8D33-47E22E234F32}">
      <dgm:prSet phldrT="[Текст]"/>
      <dgm:spPr/>
      <dgm:t>
        <a:bodyPr/>
        <a:lstStyle/>
        <a:p>
          <a:r>
            <a:rPr lang="ru-RU" dirty="0" err="1" smtClean="0"/>
            <a:t>Минпромторг</a:t>
          </a:r>
          <a:r>
            <a:rPr lang="ru-RU" dirty="0" smtClean="0"/>
            <a:t> — подтверждение производства </a:t>
          </a:r>
          <a:r>
            <a:rPr lang="ru-RU" dirty="0" err="1" smtClean="0"/>
            <a:t>мед.изделий</a:t>
          </a:r>
          <a:r>
            <a:rPr lang="ru-RU" dirty="0" smtClean="0"/>
            <a:t> на территории РФ</a:t>
          </a:r>
          <a:endParaRPr lang="ru-RU" dirty="0"/>
        </a:p>
      </dgm:t>
    </dgm:pt>
    <dgm:pt modelId="{3D40BB03-CE1A-4598-96B2-2C8C1B24F8F3}" type="parTrans" cxnId="{B23925D6-000F-4F44-9D39-A9242CE4C1BA}">
      <dgm:prSet/>
      <dgm:spPr/>
    </dgm:pt>
    <dgm:pt modelId="{2BE10BF7-D9B7-4067-BACF-0C5C195A7B4D}" type="sibTrans" cxnId="{B23925D6-000F-4F44-9D39-A9242CE4C1BA}">
      <dgm:prSet/>
      <dgm:spPr/>
    </dgm:pt>
    <dgm:pt modelId="{C5E09B42-4DAC-4D0E-9F25-D0CD5F7B1147}" type="pres">
      <dgm:prSet presAssocID="{4D8E7981-C021-41FA-8D9E-50D84AF064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036906-07EF-4AB4-9DFB-96CA47346B4E}" type="pres">
      <dgm:prSet presAssocID="{43FC1D89-88EB-4421-800D-0607B1E000FF}" presName="root" presStyleCnt="0"/>
      <dgm:spPr/>
      <dgm:t>
        <a:bodyPr/>
        <a:lstStyle/>
        <a:p>
          <a:endParaRPr lang="ru-RU"/>
        </a:p>
      </dgm:t>
    </dgm:pt>
    <dgm:pt modelId="{190E7F09-E8B6-42ED-AF3E-63C76BDB7CCA}" type="pres">
      <dgm:prSet presAssocID="{43FC1D89-88EB-4421-800D-0607B1E000FF}" presName="rootComposite" presStyleCnt="0"/>
      <dgm:spPr/>
      <dgm:t>
        <a:bodyPr/>
        <a:lstStyle/>
        <a:p>
          <a:endParaRPr lang="ru-RU"/>
        </a:p>
      </dgm:t>
    </dgm:pt>
    <dgm:pt modelId="{AD2AB0D5-341A-4FBE-8E0F-AA7564587823}" type="pres">
      <dgm:prSet presAssocID="{43FC1D89-88EB-4421-800D-0607B1E000FF}" presName="rootText" presStyleLbl="node1" presStyleIdx="0" presStyleCnt="3"/>
      <dgm:spPr/>
      <dgm:t>
        <a:bodyPr/>
        <a:lstStyle/>
        <a:p>
          <a:endParaRPr lang="ru-RU"/>
        </a:p>
      </dgm:t>
    </dgm:pt>
    <dgm:pt modelId="{35DD5C8F-EBA5-40D1-8478-E8DE0486B480}" type="pres">
      <dgm:prSet presAssocID="{43FC1D89-88EB-4421-800D-0607B1E000FF}" presName="rootConnector" presStyleLbl="node1" presStyleIdx="0" presStyleCnt="3"/>
      <dgm:spPr/>
      <dgm:t>
        <a:bodyPr/>
        <a:lstStyle/>
        <a:p>
          <a:endParaRPr lang="ru-RU"/>
        </a:p>
      </dgm:t>
    </dgm:pt>
    <dgm:pt modelId="{D22F2A37-346E-45E2-9658-538DE371AB6C}" type="pres">
      <dgm:prSet presAssocID="{43FC1D89-88EB-4421-800D-0607B1E000FF}" presName="childShape" presStyleCnt="0"/>
      <dgm:spPr/>
      <dgm:t>
        <a:bodyPr/>
        <a:lstStyle/>
        <a:p>
          <a:endParaRPr lang="ru-RU"/>
        </a:p>
      </dgm:t>
    </dgm:pt>
    <dgm:pt modelId="{5862E91C-9886-4FB4-928E-74FC9306512E}" type="pres">
      <dgm:prSet presAssocID="{2BCFC76B-A457-407A-B8E2-3C4B715211BB}" presName="Name13" presStyleLbl="parChTrans1D2" presStyleIdx="0" presStyleCnt="12"/>
      <dgm:spPr/>
      <dgm:t>
        <a:bodyPr/>
        <a:lstStyle/>
        <a:p>
          <a:endParaRPr lang="ru-RU"/>
        </a:p>
      </dgm:t>
    </dgm:pt>
    <dgm:pt modelId="{19C6D998-20F6-4611-B415-8984A24A3227}" type="pres">
      <dgm:prSet presAssocID="{F66551AE-FDB5-4AA0-A417-F0C58D474020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0F1E2-0E6F-47B9-A8BB-7DCB133DAAEE}" type="pres">
      <dgm:prSet presAssocID="{6C6AE95B-CFA2-4C1C-94F6-B39C2385D524}" presName="Name13" presStyleLbl="parChTrans1D2" presStyleIdx="1" presStyleCnt="12"/>
      <dgm:spPr/>
      <dgm:t>
        <a:bodyPr/>
        <a:lstStyle/>
        <a:p>
          <a:endParaRPr lang="ru-RU"/>
        </a:p>
      </dgm:t>
    </dgm:pt>
    <dgm:pt modelId="{48DDF5F4-AC96-427A-90E3-1A3A9AF291D9}" type="pres">
      <dgm:prSet presAssocID="{BBD5C9ED-B79D-4419-9A49-909FEA838440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56219-0CDE-44AF-88F2-619E740001E4}" type="pres">
      <dgm:prSet presAssocID="{BBF8A7C4-64BD-4FA8-B6F6-F9289BFD9A0C}" presName="Name13" presStyleLbl="parChTrans1D2" presStyleIdx="2" presStyleCnt="12"/>
      <dgm:spPr/>
      <dgm:t>
        <a:bodyPr/>
        <a:lstStyle/>
        <a:p>
          <a:endParaRPr lang="ru-RU"/>
        </a:p>
      </dgm:t>
    </dgm:pt>
    <dgm:pt modelId="{25F777A1-B257-4DB0-BE2F-EF79439D4958}" type="pres">
      <dgm:prSet presAssocID="{B0DED0BD-166B-4396-AC09-E30A6034F839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2D621-3888-47A1-8AA2-C5C457CC65CA}" type="pres">
      <dgm:prSet presAssocID="{01C2DB51-C87F-4CA5-8A0F-93CD4AC15BCE}" presName="Name13" presStyleLbl="parChTrans1D2" presStyleIdx="3" presStyleCnt="12"/>
      <dgm:spPr/>
      <dgm:t>
        <a:bodyPr/>
        <a:lstStyle/>
        <a:p>
          <a:endParaRPr lang="ru-RU"/>
        </a:p>
      </dgm:t>
    </dgm:pt>
    <dgm:pt modelId="{0FFBEDE5-2F80-4487-B06B-ED08BC5E4747}" type="pres">
      <dgm:prSet presAssocID="{2CC7A35E-5818-4600-91A1-00F72CE94078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24097-7783-47DD-97EB-675BFD932A84}" type="pres">
      <dgm:prSet presAssocID="{0A7980D3-D80D-494C-9062-7D7F52E09E21}" presName="Name13" presStyleLbl="parChTrans1D2" presStyleIdx="4" presStyleCnt="12"/>
      <dgm:spPr/>
      <dgm:t>
        <a:bodyPr/>
        <a:lstStyle/>
        <a:p>
          <a:endParaRPr lang="ru-RU"/>
        </a:p>
      </dgm:t>
    </dgm:pt>
    <dgm:pt modelId="{91D13CEF-D038-4B2F-95D2-BB9501A1E463}" type="pres">
      <dgm:prSet presAssocID="{08656456-EC19-43F9-A3E8-F081F88C8CA5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09A66-965E-4B4F-8585-0733DCB678F4}" type="pres">
      <dgm:prSet presAssocID="{6286970A-31B1-4B9F-AFB1-A4E2CB26FF46}" presName="root" presStyleCnt="0"/>
      <dgm:spPr/>
      <dgm:t>
        <a:bodyPr/>
        <a:lstStyle/>
        <a:p>
          <a:endParaRPr lang="ru-RU"/>
        </a:p>
      </dgm:t>
    </dgm:pt>
    <dgm:pt modelId="{C877B481-8B06-4A7D-875C-4CC4E4BA00E5}" type="pres">
      <dgm:prSet presAssocID="{6286970A-31B1-4B9F-AFB1-A4E2CB26FF46}" presName="rootComposite" presStyleCnt="0"/>
      <dgm:spPr/>
      <dgm:t>
        <a:bodyPr/>
        <a:lstStyle/>
        <a:p>
          <a:endParaRPr lang="ru-RU"/>
        </a:p>
      </dgm:t>
    </dgm:pt>
    <dgm:pt modelId="{5FCD1F9F-975F-49C3-8AB2-69DFE78277F0}" type="pres">
      <dgm:prSet presAssocID="{6286970A-31B1-4B9F-AFB1-A4E2CB26FF46}" presName="rootText" presStyleLbl="node1" presStyleIdx="1" presStyleCnt="3"/>
      <dgm:spPr/>
      <dgm:t>
        <a:bodyPr/>
        <a:lstStyle/>
        <a:p>
          <a:endParaRPr lang="ru-RU"/>
        </a:p>
      </dgm:t>
    </dgm:pt>
    <dgm:pt modelId="{71548ECF-DB7F-4749-9D8F-D1FECE9E388A}" type="pres">
      <dgm:prSet presAssocID="{6286970A-31B1-4B9F-AFB1-A4E2CB26FF46}" presName="rootConnector" presStyleLbl="node1" presStyleIdx="1" presStyleCnt="3"/>
      <dgm:spPr/>
      <dgm:t>
        <a:bodyPr/>
        <a:lstStyle/>
        <a:p>
          <a:endParaRPr lang="ru-RU"/>
        </a:p>
      </dgm:t>
    </dgm:pt>
    <dgm:pt modelId="{C6654F23-BE60-4AE6-9F02-129254EE5368}" type="pres">
      <dgm:prSet presAssocID="{6286970A-31B1-4B9F-AFB1-A4E2CB26FF46}" presName="childShape" presStyleCnt="0"/>
      <dgm:spPr/>
      <dgm:t>
        <a:bodyPr/>
        <a:lstStyle/>
        <a:p>
          <a:endParaRPr lang="ru-RU"/>
        </a:p>
      </dgm:t>
    </dgm:pt>
    <dgm:pt modelId="{D192CC49-3DF9-4478-8146-48BC7FFD8FD9}" type="pres">
      <dgm:prSet presAssocID="{6123AEB0-D7AC-4FB0-AD73-68D9354B28ED}" presName="Name13" presStyleLbl="parChTrans1D2" presStyleIdx="5" presStyleCnt="12"/>
      <dgm:spPr/>
      <dgm:t>
        <a:bodyPr/>
        <a:lstStyle/>
        <a:p>
          <a:endParaRPr lang="ru-RU"/>
        </a:p>
      </dgm:t>
    </dgm:pt>
    <dgm:pt modelId="{CB2DA77B-C7A5-48C9-BB82-3EC3F64DA6FD}" type="pres">
      <dgm:prSet presAssocID="{BEBCD9C0-208E-483B-B7B2-B13A8A32AB3A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95EAE-28C3-4329-9793-4C59A53E49DD}" type="pres">
      <dgm:prSet presAssocID="{AE7513EF-8EC9-4684-A950-3360D9965DED}" presName="Name13" presStyleLbl="parChTrans1D2" presStyleIdx="6" presStyleCnt="12"/>
      <dgm:spPr/>
      <dgm:t>
        <a:bodyPr/>
        <a:lstStyle/>
        <a:p>
          <a:endParaRPr lang="ru-RU"/>
        </a:p>
      </dgm:t>
    </dgm:pt>
    <dgm:pt modelId="{7E2B83F3-EB17-49CB-8D39-74D08CA858BA}" type="pres">
      <dgm:prSet presAssocID="{41673F30-966C-4643-8621-1717624B08BD}" presName="childText" presStyleLbl="bgAcc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13B4F-43A0-43DC-AF59-B06598A07E0E}" type="pres">
      <dgm:prSet presAssocID="{62C6CDF5-810E-46F6-9804-04A9621888A9}" presName="Name13" presStyleLbl="parChTrans1D2" presStyleIdx="7" presStyleCnt="12"/>
      <dgm:spPr/>
      <dgm:t>
        <a:bodyPr/>
        <a:lstStyle/>
        <a:p>
          <a:endParaRPr lang="ru-RU"/>
        </a:p>
      </dgm:t>
    </dgm:pt>
    <dgm:pt modelId="{A69FC0DF-4508-4645-A9A2-3DE34D35B5AC}" type="pres">
      <dgm:prSet presAssocID="{601FE49F-9FAD-4EDE-A609-10F12F6F294A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2237D-896A-413B-B299-C6BA794189DB}" type="pres">
      <dgm:prSet presAssocID="{AB1FA0F2-02E0-4615-AC93-9CC989627662}" presName="Name13" presStyleLbl="parChTrans1D2" presStyleIdx="8" presStyleCnt="12"/>
      <dgm:spPr/>
      <dgm:t>
        <a:bodyPr/>
        <a:lstStyle/>
        <a:p>
          <a:endParaRPr lang="ru-RU"/>
        </a:p>
      </dgm:t>
    </dgm:pt>
    <dgm:pt modelId="{E9935F17-CD1A-402A-87F5-0F954FD459EC}" type="pres">
      <dgm:prSet presAssocID="{AF5C52EB-FEDA-4527-AD3C-4B77C2CCE845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7ABBF-3EE4-46D4-A00C-0E99BCD58957}" type="pres">
      <dgm:prSet presAssocID="{E2F9F4D3-FB46-4E88-8546-F1DBA6067581}" presName="root" presStyleCnt="0"/>
      <dgm:spPr/>
      <dgm:t>
        <a:bodyPr/>
        <a:lstStyle/>
        <a:p>
          <a:endParaRPr lang="ru-RU"/>
        </a:p>
      </dgm:t>
    </dgm:pt>
    <dgm:pt modelId="{2859D022-229B-48AA-AC5B-927D8AD249A7}" type="pres">
      <dgm:prSet presAssocID="{E2F9F4D3-FB46-4E88-8546-F1DBA6067581}" presName="rootComposite" presStyleCnt="0"/>
      <dgm:spPr/>
      <dgm:t>
        <a:bodyPr/>
        <a:lstStyle/>
        <a:p>
          <a:endParaRPr lang="ru-RU"/>
        </a:p>
      </dgm:t>
    </dgm:pt>
    <dgm:pt modelId="{AFCCF90F-3A75-4439-96B9-104D05D48383}" type="pres">
      <dgm:prSet presAssocID="{E2F9F4D3-FB46-4E88-8546-F1DBA6067581}" presName="rootText" presStyleLbl="node1" presStyleIdx="2" presStyleCnt="3"/>
      <dgm:spPr/>
      <dgm:t>
        <a:bodyPr/>
        <a:lstStyle/>
        <a:p>
          <a:endParaRPr lang="ru-RU"/>
        </a:p>
      </dgm:t>
    </dgm:pt>
    <dgm:pt modelId="{154EF7B4-6041-43ED-B51D-5A11158EEFDD}" type="pres">
      <dgm:prSet presAssocID="{E2F9F4D3-FB46-4E88-8546-F1DBA6067581}" presName="rootConnector" presStyleLbl="node1" presStyleIdx="2" presStyleCnt="3"/>
      <dgm:spPr/>
      <dgm:t>
        <a:bodyPr/>
        <a:lstStyle/>
        <a:p>
          <a:endParaRPr lang="ru-RU"/>
        </a:p>
      </dgm:t>
    </dgm:pt>
    <dgm:pt modelId="{FE057924-D643-4735-A95D-7964C7AA6945}" type="pres">
      <dgm:prSet presAssocID="{E2F9F4D3-FB46-4E88-8546-F1DBA6067581}" presName="childShape" presStyleCnt="0"/>
      <dgm:spPr/>
      <dgm:t>
        <a:bodyPr/>
        <a:lstStyle/>
        <a:p>
          <a:endParaRPr lang="ru-RU"/>
        </a:p>
      </dgm:t>
    </dgm:pt>
    <dgm:pt modelId="{112060E9-EF00-4CEF-B8D6-2BAD0FE37A7D}" type="pres">
      <dgm:prSet presAssocID="{5F4541D0-384E-4C13-86A7-82FED4DD71F8}" presName="Name13" presStyleLbl="parChTrans1D2" presStyleIdx="9" presStyleCnt="12"/>
      <dgm:spPr/>
      <dgm:t>
        <a:bodyPr/>
        <a:lstStyle/>
        <a:p>
          <a:endParaRPr lang="ru-RU"/>
        </a:p>
      </dgm:t>
    </dgm:pt>
    <dgm:pt modelId="{A677EB1A-020E-45DE-973E-13E7D6BC889A}" type="pres">
      <dgm:prSet presAssocID="{D813374D-09C1-4A6D-A7E2-75F9B360117D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D5020-A9B5-4C7A-908A-62E31102C62E}" type="pres">
      <dgm:prSet presAssocID="{771BB975-C466-47E8-AF92-EF1D9669A00D}" presName="Name13" presStyleLbl="parChTrans1D2" presStyleIdx="10" presStyleCnt="12"/>
      <dgm:spPr/>
    </dgm:pt>
    <dgm:pt modelId="{1984A20B-A787-488B-BFDD-5BBEA8A0D196}" type="pres">
      <dgm:prSet presAssocID="{DA8D64E9-11A1-43AB-89B2-330F50CB41E8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2D3E7-5290-4756-8B66-A96A009D39BE}" type="pres">
      <dgm:prSet presAssocID="{3D40BB03-CE1A-4598-96B2-2C8C1B24F8F3}" presName="Name13" presStyleLbl="parChTrans1D2" presStyleIdx="11" presStyleCnt="12"/>
      <dgm:spPr/>
    </dgm:pt>
    <dgm:pt modelId="{481E33A3-F6E8-4021-A149-CD73D0453DEE}" type="pres">
      <dgm:prSet presAssocID="{5EE59C09-7F0E-4ED7-8D33-47E22E234F32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7186A2-9FB5-4689-A29F-2A2257DAEEFD}" type="presOf" srcId="{6C6AE95B-CFA2-4C1C-94F6-B39C2385D524}" destId="{D060F1E2-0E6F-47B9-A8BB-7DCB133DAAEE}" srcOrd="0" destOrd="0" presId="urn:microsoft.com/office/officeart/2005/8/layout/hierarchy3"/>
    <dgm:cxn modelId="{E361180F-D300-4C90-B787-4CB461882683}" type="presOf" srcId="{43FC1D89-88EB-4421-800D-0607B1E000FF}" destId="{AD2AB0D5-341A-4FBE-8E0F-AA7564587823}" srcOrd="0" destOrd="0" presId="urn:microsoft.com/office/officeart/2005/8/layout/hierarchy3"/>
    <dgm:cxn modelId="{96029CE9-1F1B-4664-BA05-142D1646F47B}" srcId="{43FC1D89-88EB-4421-800D-0607B1E000FF}" destId="{B0DED0BD-166B-4396-AC09-E30A6034F839}" srcOrd="2" destOrd="0" parTransId="{BBF8A7C4-64BD-4FA8-B6F6-F9289BFD9A0C}" sibTransId="{3390619C-2C18-4936-A199-61C0FE72035C}"/>
    <dgm:cxn modelId="{BF62D7A5-B2D9-460B-AEB8-ADF41F0B4676}" type="presOf" srcId="{08656456-EC19-43F9-A3E8-F081F88C8CA5}" destId="{91D13CEF-D038-4B2F-95D2-BB9501A1E463}" srcOrd="0" destOrd="0" presId="urn:microsoft.com/office/officeart/2005/8/layout/hierarchy3"/>
    <dgm:cxn modelId="{34E44F62-7BDC-4268-AEDA-24A64A439D97}" srcId="{E2F9F4D3-FB46-4E88-8546-F1DBA6067581}" destId="{D813374D-09C1-4A6D-A7E2-75F9B360117D}" srcOrd="0" destOrd="0" parTransId="{5F4541D0-384E-4C13-86A7-82FED4DD71F8}" sibTransId="{130480C5-46AF-44D5-A2B6-591E574D4149}"/>
    <dgm:cxn modelId="{4205F169-3769-4F52-8B57-24BA48FC63E1}" type="presOf" srcId="{6286970A-31B1-4B9F-AFB1-A4E2CB26FF46}" destId="{71548ECF-DB7F-4749-9D8F-D1FECE9E388A}" srcOrd="1" destOrd="0" presId="urn:microsoft.com/office/officeart/2005/8/layout/hierarchy3"/>
    <dgm:cxn modelId="{689ECA97-E79D-46C7-8386-5BF28C0C60BC}" srcId="{6286970A-31B1-4B9F-AFB1-A4E2CB26FF46}" destId="{AF5C52EB-FEDA-4527-AD3C-4B77C2CCE845}" srcOrd="3" destOrd="0" parTransId="{AB1FA0F2-02E0-4615-AC93-9CC989627662}" sibTransId="{2ED980C4-D404-479A-A7B4-AE5D2CE47026}"/>
    <dgm:cxn modelId="{06B6EB76-5155-449E-884F-8C26CC0A8215}" type="presOf" srcId="{BEBCD9C0-208E-483B-B7B2-B13A8A32AB3A}" destId="{CB2DA77B-C7A5-48C9-BB82-3EC3F64DA6FD}" srcOrd="0" destOrd="0" presId="urn:microsoft.com/office/officeart/2005/8/layout/hierarchy3"/>
    <dgm:cxn modelId="{43472408-ABD0-4FE4-A09F-BC3286EF0C25}" type="presOf" srcId="{DA8D64E9-11A1-43AB-89B2-330F50CB41E8}" destId="{1984A20B-A787-488B-BFDD-5BBEA8A0D196}" srcOrd="0" destOrd="0" presId="urn:microsoft.com/office/officeart/2005/8/layout/hierarchy3"/>
    <dgm:cxn modelId="{65A8C694-63C4-43C4-8A11-FA46B6975491}" srcId="{4D8E7981-C021-41FA-8D9E-50D84AF06435}" destId="{6286970A-31B1-4B9F-AFB1-A4E2CB26FF46}" srcOrd="1" destOrd="0" parTransId="{B12C9421-664E-4E1E-86DF-4BB0897020BE}" sibTransId="{BC585F14-505D-4086-A289-C15E525840A9}"/>
    <dgm:cxn modelId="{9C7C7C19-B108-4873-8A40-50C2E2AB4288}" type="presOf" srcId="{62C6CDF5-810E-46F6-9804-04A9621888A9}" destId="{E7013B4F-43A0-43DC-AF59-B06598A07E0E}" srcOrd="0" destOrd="0" presId="urn:microsoft.com/office/officeart/2005/8/layout/hierarchy3"/>
    <dgm:cxn modelId="{08F35469-AA17-4BDC-91EE-0D0F5BA846D8}" type="presOf" srcId="{43FC1D89-88EB-4421-800D-0607B1E000FF}" destId="{35DD5C8F-EBA5-40D1-8478-E8DE0486B480}" srcOrd="1" destOrd="0" presId="urn:microsoft.com/office/officeart/2005/8/layout/hierarchy3"/>
    <dgm:cxn modelId="{2A6A481F-1B82-4ABD-9640-4A320A95E3EA}" type="presOf" srcId="{AE7513EF-8EC9-4684-A950-3360D9965DED}" destId="{DEA95EAE-28C3-4329-9793-4C59A53E49DD}" srcOrd="0" destOrd="0" presId="urn:microsoft.com/office/officeart/2005/8/layout/hierarchy3"/>
    <dgm:cxn modelId="{EACCCB8A-6FBE-4F34-9F9C-C55C73457375}" type="presOf" srcId="{01C2DB51-C87F-4CA5-8A0F-93CD4AC15BCE}" destId="{49A2D621-3888-47A1-8AA2-C5C457CC65CA}" srcOrd="0" destOrd="0" presId="urn:microsoft.com/office/officeart/2005/8/layout/hierarchy3"/>
    <dgm:cxn modelId="{250DA7F2-2874-4A66-BAA9-092504312553}" srcId="{4D8E7981-C021-41FA-8D9E-50D84AF06435}" destId="{E2F9F4D3-FB46-4E88-8546-F1DBA6067581}" srcOrd="2" destOrd="0" parTransId="{607F61BD-56E5-45F3-8F73-737AD7A4786B}" sibTransId="{8C9E9E15-936C-4C0F-BE17-7D32CEBD3D8F}"/>
    <dgm:cxn modelId="{FC04614D-1C97-4836-AA80-11A273C7200F}" type="presOf" srcId="{5F4541D0-384E-4C13-86A7-82FED4DD71F8}" destId="{112060E9-EF00-4CEF-B8D6-2BAD0FE37A7D}" srcOrd="0" destOrd="0" presId="urn:microsoft.com/office/officeart/2005/8/layout/hierarchy3"/>
    <dgm:cxn modelId="{B23925D6-000F-4F44-9D39-A9242CE4C1BA}" srcId="{E2F9F4D3-FB46-4E88-8546-F1DBA6067581}" destId="{5EE59C09-7F0E-4ED7-8D33-47E22E234F32}" srcOrd="2" destOrd="0" parTransId="{3D40BB03-CE1A-4598-96B2-2C8C1B24F8F3}" sibTransId="{2BE10BF7-D9B7-4067-BACF-0C5C195A7B4D}"/>
    <dgm:cxn modelId="{2E1C73BD-11C2-41F7-B897-860FEDADF019}" type="presOf" srcId="{E2F9F4D3-FB46-4E88-8546-F1DBA6067581}" destId="{AFCCF90F-3A75-4439-96B9-104D05D48383}" srcOrd="0" destOrd="0" presId="urn:microsoft.com/office/officeart/2005/8/layout/hierarchy3"/>
    <dgm:cxn modelId="{3ACE4FA1-12B2-45B0-AEF3-1A06925B7FC6}" type="presOf" srcId="{771BB975-C466-47E8-AF92-EF1D9669A00D}" destId="{B9FD5020-A9B5-4C7A-908A-62E31102C62E}" srcOrd="0" destOrd="0" presId="urn:microsoft.com/office/officeart/2005/8/layout/hierarchy3"/>
    <dgm:cxn modelId="{465BF9B9-E165-4688-895F-662E575E036B}" type="presOf" srcId="{41673F30-966C-4643-8621-1717624B08BD}" destId="{7E2B83F3-EB17-49CB-8D39-74D08CA858BA}" srcOrd="0" destOrd="0" presId="urn:microsoft.com/office/officeart/2005/8/layout/hierarchy3"/>
    <dgm:cxn modelId="{64193029-10C9-4CD5-B544-7CE0CC69D02E}" type="presOf" srcId="{BBD5C9ED-B79D-4419-9A49-909FEA838440}" destId="{48DDF5F4-AC96-427A-90E3-1A3A9AF291D9}" srcOrd="0" destOrd="0" presId="urn:microsoft.com/office/officeart/2005/8/layout/hierarchy3"/>
    <dgm:cxn modelId="{72D2445D-1C4F-42DD-BC46-B0588276E134}" srcId="{E2F9F4D3-FB46-4E88-8546-F1DBA6067581}" destId="{DA8D64E9-11A1-43AB-89B2-330F50CB41E8}" srcOrd="1" destOrd="0" parTransId="{771BB975-C466-47E8-AF92-EF1D9669A00D}" sibTransId="{1634080D-36FE-4CD2-9660-D4681573A2CB}"/>
    <dgm:cxn modelId="{F14E14B1-8E2F-4646-8DE9-F09EC7C7467E}" srcId="{6286970A-31B1-4B9F-AFB1-A4E2CB26FF46}" destId="{BEBCD9C0-208E-483B-B7B2-B13A8A32AB3A}" srcOrd="0" destOrd="0" parTransId="{6123AEB0-D7AC-4FB0-AD73-68D9354B28ED}" sibTransId="{3CF02C85-ED37-4720-BE83-184706C8C3DA}"/>
    <dgm:cxn modelId="{271DACCD-5C37-46F5-A53E-93AABABF6747}" srcId="{43FC1D89-88EB-4421-800D-0607B1E000FF}" destId="{08656456-EC19-43F9-A3E8-F081F88C8CA5}" srcOrd="4" destOrd="0" parTransId="{0A7980D3-D80D-494C-9062-7D7F52E09E21}" sibTransId="{3B707F94-4C13-4BC0-A321-579DB94596F9}"/>
    <dgm:cxn modelId="{5617BFDB-9144-4904-9DD6-2FCE05135CCE}" type="presOf" srcId="{AB1FA0F2-02E0-4615-AC93-9CC989627662}" destId="{2C12237D-896A-413B-B299-C6BA794189DB}" srcOrd="0" destOrd="0" presId="urn:microsoft.com/office/officeart/2005/8/layout/hierarchy3"/>
    <dgm:cxn modelId="{478053AC-80A4-44A7-A92D-486EF92DF37D}" srcId="{43FC1D89-88EB-4421-800D-0607B1E000FF}" destId="{BBD5C9ED-B79D-4419-9A49-909FEA838440}" srcOrd="1" destOrd="0" parTransId="{6C6AE95B-CFA2-4C1C-94F6-B39C2385D524}" sibTransId="{F1781D93-7147-42CA-AA0C-DA4033E1FAD6}"/>
    <dgm:cxn modelId="{EC67AB29-38BA-4DAC-9A20-D3714C61EE03}" srcId="{43FC1D89-88EB-4421-800D-0607B1E000FF}" destId="{F66551AE-FDB5-4AA0-A417-F0C58D474020}" srcOrd="0" destOrd="0" parTransId="{2BCFC76B-A457-407A-B8E2-3C4B715211BB}" sibTransId="{269AD276-8CB4-4DA2-8F0C-72784B895129}"/>
    <dgm:cxn modelId="{BB8FB796-7923-488C-AC4D-F8030F53EEE8}" srcId="{4D8E7981-C021-41FA-8D9E-50D84AF06435}" destId="{43FC1D89-88EB-4421-800D-0607B1E000FF}" srcOrd="0" destOrd="0" parTransId="{B2DAC04C-164D-49E1-9957-CF167B30A363}" sibTransId="{4B304A76-82DA-4812-8EE2-2343EE3CF8C3}"/>
    <dgm:cxn modelId="{0D50FEBE-4979-4DE8-87B4-97470D320079}" type="presOf" srcId="{B0DED0BD-166B-4396-AC09-E30A6034F839}" destId="{25F777A1-B257-4DB0-BE2F-EF79439D4958}" srcOrd="0" destOrd="0" presId="urn:microsoft.com/office/officeart/2005/8/layout/hierarchy3"/>
    <dgm:cxn modelId="{92747452-8638-4DDD-9FEB-97E385832B10}" type="presOf" srcId="{601FE49F-9FAD-4EDE-A609-10F12F6F294A}" destId="{A69FC0DF-4508-4645-A9A2-3DE34D35B5AC}" srcOrd="0" destOrd="0" presId="urn:microsoft.com/office/officeart/2005/8/layout/hierarchy3"/>
    <dgm:cxn modelId="{C58BE3DC-E702-47D1-9B6D-334B5F9C8F77}" type="presOf" srcId="{6286970A-31B1-4B9F-AFB1-A4E2CB26FF46}" destId="{5FCD1F9F-975F-49C3-8AB2-69DFE78277F0}" srcOrd="0" destOrd="0" presId="urn:microsoft.com/office/officeart/2005/8/layout/hierarchy3"/>
    <dgm:cxn modelId="{2C31B552-B0F1-4D87-A8DE-A637B0E3E05D}" type="presOf" srcId="{F66551AE-FDB5-4AA0-A417-F0C58D474020}" destId="{19C6D998-20F6-4611-B415-8984A24A3227}" srcOrd="0" destOrd="0" presId="urn:microsoft.com/office/officeart/2005/8/layout/hierarchy3"/>
    <dgm:cxn modelId="{BCD2D33C-B038-40DB-B420-B683EE829153}" srcId="{6286970A-31B1-4B9F-AFB1-A4E2CB26FF46}" destId="{601FE49F-9FAD-4EDE-A609-10F12F6F294A}" srcOrd="2" destOrd="0" parTransId="{62C6CDF5-810E-46F6-9804-04A9621888A9}" sibTransId="{E1177323-D03B-4089-A4B7-2A3EB04627E2}"/>
    <dgm:cxn modelId="{B2FDE4E1-AF9D-4C9D-A983-14D3934011BD}" srcId="{6286970A-31B1-4B9F-AFB1-A4E2CB26FF46}" destId="{41673F30-966C-4643-8621-1717624B08BD}" srcOrd="1" destOrd="0" parTransId="{AE7513EF-8EC9-4684-A950-3360D9965DED}" sibTransId="{E6615D97-CF76-48EB-B905-586279F6925C}"/>
    <dgm:cxn modelId="{B8A1ABBB-083E-4B12-85AA-FD9CD3AB1B3E}" type="presOf" srcId="{3D40BB03-CE1A-4598-96B2-2C8C1B24F8F3}" destId="{3B72D3E7-5290-4756-8B66-A96A009D39BE}" srcOrd="0" destOrd="0" presId="urn:microsoft.com/office/officeart/2005/8/layout/hierarchy3"/>
    <dgm:cxn modelId="{66AF4CD8-7CA1-4AC7-99E8-FA7CAC1A59D2}" type="presOf" srcId="{0A7980D3-D80D-494C-9062-7D7F52E09E21}" destId="{85624097-7783-47DD-97EB-675BFD932A84}" srcOrd="0" destOrd="0" presId="urn:microsoft.com/office/officeart/2005/8/layout/hierarchy3"/>
    <dgm:cxn modelId="{8C583E81-1BB0-493B-8C84-A0942A2F9DCE}" type="presOf" srcId="{AF5C52EB-FEDA-4527-AD3C-4B77C2CCE845}" destId="{E9935F17-CD1A-402A-87F5-0F954FD459EC}" srcOrd="0" destOrd="0" presId="urn:microsoft.com/office/officeart/2005/8/layout/hierarchy3"/>
    <dgm:cxn modelId="{5373B703-1C93-410E-B93D-1C18D5EB9D66}" type="presOf" srcId="{6123AEB0-D7AC-4FB0-AD73-68D9354B28ED}" destId="{D192CC49-3DF9-4478-8146-48BC7FFD8FD9}" srcOrd="0" destOrd="0" presId="urn:microsoft.com/office/officeart/2005/8/layout/hierarchy3"/>
    <dgm:cxn modelId="{2D7D5809-6F82-4EC7-A1BA-67782152ADA6}" type="presOf" srcId="{2CC7A35E-5818-4600-91A1-00F72CE94078}" destId="{0FFBEDE5-2F80-4487-B06B-ED08BC5E4747}" srcOrd="0" destOrd="0" presId="urn:microsoft.com/office/officeart/2005/8/layout/hierarchy3"/>
    <dgm:cxn modelId="{BB045838-6ADE-419C-8097-3EE5E56856BD}" type="presOf" srcId="{E2F9F4D3-FB46-4E88-8546-F1DBA6067581}" destId="{154EF7B4-6041-43ED-B51D-5A11158EEFDD}" srcOrd="1" destOrd="0" presId="urn:microsoft.com/office/officeart/2005/8/layout/hierarchy3"/>
    <dgm:cxn modelId="{8918B84A-FB57-4413-B55B-B85F8C4EAC61}" type="presOf" srcId="{5EE59C09-7F0E-4ED7-8D33-47E22E234F32}" destId="{481E33A3-F6E8-4021-A149-CD73D0453DEE}" srcOrd="0" destOrd="0" presId="urn:microsoft.com/office/officeart/2005/8/layout/hierarchy3"/>
    <dgm:cxn modelId="{5B83244B-3AA3-47A9-83EC-41D627F4ACA2}" type="presOf" srcId="{4D8E7981-C021-41FA-8D9E-50D84AF06435}" destId="{C5E09B42-4DAC-4D0E-9F25-D0CD5F7B1147}" srcOrd="0" destOrd="0" presId="urn:microsoft.com/office/officeart/2005/8/layout/hierarchy3"/>
    <dgm:cxn modelId="{F49E012C-B186-49ED-B53C-8F2F59CDCBFE}" srcId="{43FC1D89-88EB-4421-800D-0607B1E000FF}" destId="{2CC7A35E-5818-4600-91A1-00F72CE94078}" srcOrd="3" destOrd="0" parTransId="{01C2DB51-C87F-4CA5-8A0F-93CD4AC15BCE}" sibTransId="{DB86FD91-C09B-4E21-AF80-AC3C1A905687}"/>
    <dgm:cxn modelId="{ADACE4B6-5073-4429-A284-B8ECB01C8957}" type="presOf" srcId="{2BCFC76B-A457-407A-B8E2-3C4B715211BB}" destId="{5862E91C-9886-4FB4-928E-74FC9306512E}" srcOrd="0" destOrd="0" presId="urn:microsoft.com/office/officeart/2005/8/layout/hierarchy3"/>
    <dgm:cxn modelId="{5E54122C-DCD3-48CE-8E66-C58CD6CA43F5}" type="presOf" srcId="{BBF8A7C4-64BD-4FA8-B6F6-F9289BFD9A0C}" destId="{E9D56219-0CDE-44AF-88F2-619E740001E4}" srcOrd="0" destOrd="0" presId="urn:microsoft.com/office/officeart/2005/8/layout/hierarchy3"/>
    <dgm:cxn modelId="{8D8845C2-0305-4B36-A173-E66BE66AB12E}" type="presOf" srcId="{D813374D-09C1-4A6D-A7E2-75F9B360117D}" destId="{A677EB1A-020E-45DE-973E-13E7D6BC889A}" srcOrd="0" destOrd="0" presId="urn:microsoft.com/office/officeart/2005/8/layout/hierarchy3"/>
    <dgm:cxn modelId="{BC339BF5-7B65-4099-B992-AE10A3EF08B4}" type="presParOf" srcId="{C5E09B42-4DAC-4D0E-9F25-D0CD5F7B1147}" destId="{97036906-07EF-4AB4-9DFB-96CA47346B4E}" srcOrd="0" destOrd="0" presId="urn:microsoft.com/office/officeart/2005/8/layout/hierarchy3"/>
    <dgm:cxn modelId="{934C7F52-11D4-4589-934A-810CF84BE15C}" type="presParOf" srcId="{97036906-07EF-4AB4-9DFB-96CA47346B4E}" destId="{190E7F09-E8B6-42ED-AF3E-63C76BDB7CCA}" srcOrd="0" destOrd="0" presId="urn:microsoft.com/office/officeart/2005/8/layout/hierarchy3"/>
    <dgm:cxn modelId="{1DA34A25-F4C6-4964-80D2-746BC53AF5CA}" type="presParOf" srcId="{190E7F09-E8B6-42ED-AF3E-63C76BDB7CCA}" destId="{AD2AB0D5-341A-4FBE-8E0F-AA7564587823}" srcOrd="0" destOrd="0" presId="urn:microsoft.com/office/officeart/2005/8/layout/hierarchy3"/>
    <dgm:cxn modelId="{155B5713-B8F6-47AF-A5A9-662177EAC8C5}" type="presParOf" srcId="{190E7F09-E8B6-42ED-AF3E-63C76BDB7CCA}" destId="{35DD5C8F-EBA5-40D1-8478-E8DE0486B480}" srcOrd="1" destOrd="0" presId="urn:microsoft.com/office/officeart/2005/8/layout/hierarchy3"/>
    <dgm:cxn modelId="{BC9A8C41-C442-4B2E-B5B3-9C4491473CBB}" type="presParOf" srcId="{97036906-07EF-4AB4-9DFB-96CA47346B4E}" destId="{D22F2A37-346E-45E2-9658-538DE371AB6C}" srcOrd="1" destOrd="0" presId="urn:microsoft.com/office/officeart/2005/8/layout/hierarchy3"/>
    <dgm:cxn modelId="{40E4731F-726A-41EA-A5DC-6B07D5A1CCC7}" type="presParOf" srcId="{D22F2A37-346E-45E2-9658-538DE371AB6C}" destId="{5862E91C-9886-4FB4-928E-74FC9306512E}" srcOrd="0" destOrd="0" presId="urn:microsoft.com/office/officeart/2005/8/layout/hierarchy3"/>
    <dgm:cxn modelId="{2016E2B3-8B29-4A18-A928-2D586524EF0F}" type="presParOf" srcId="{D22F2A37-346E-45E2-9658-538DE371AB6C}" destId="{19C6D998-20F6-4611-B415-8984A24A3227}" srcOrd="1" destOrd="0" presId="urn:microsoft.com/office/officeart/2005/8/layout/hierarchy3"/>
    <dgm:cxn modelId="{DE094144-B2A8-4F94-9059-A16BBCE81D93}" type="presParOf" srcId="{D22F2A37-346E-45E2-9658-538DE371AB6C}" destId="{D060F1E2-0E6F-47B9-A8BB-7DCB133DAAEE}" srcOrd="2" destOrd="0" presId="urn:microsoft.com/office/officeart/2005/8/layout/hierarchy3"/>
    <dgm:cxn modelId="{FA88A8D3-8489-480D-AB1F-68E42A628DC6}" type="presParOf" srcId="{D22F2A37-346E-45E2-9658-538DE371AB6C}" destId="{48DDF5F4-AC96-427A-90E3-1A3A9AF291D9}" srcOrd="3" destOrd="0" presId="urn:microsoft.com/office/officeart/2005/8/layout/hierarchy3"/>
    <dgm:cxn modelId="{DA6B3956-0D50-45E1-9F0F-706366EA54FD}" type="presParOf" srcId="{D22F2A37-346E-45E2-9658-538DE371AB6C}" destId="{E9D56219-0CDE-44AF-88F2-619E740001E4}" srcOrd="4" destOrd="0" presId="urn:microsoft.com/office/officeart/2005/8/layout/hierarchy3"/>
    <dgm:cxn modelId="{10F5C685-A789-4289-8F94-17C639E68FCF}" type="presParOf" srcId="{D22F2A37-346E-45E2-9658-538DE371AB6C}" destId="{25F777A1-B257-4DB0-BE2F-EF79439D4958}" srcOrd="5" destOrd="0" presId="urn:microsoft.com/office/officeart/2005/8/layout/hierarchy3"/>
    <dgm:cxn modelId="{E97033F6-9C75-433B-80B9-353AC6921167}" type="presParOf" srcId="{D22F2A37-346E-45E2-9658-538DE371AB6C}" destId="{49A2D621-3888-47A1-8AA2-C5C457CC65CA}" srcOrd="6" destOrd="0" presId="urn:microsoft.com/office/officeart/2005/8/layout/hierarchy3"/>
    <dgm:cxn modelId="{A206F145-97DA-42E7-BD9A-DC84FC63456F}" type="presParOf" srcId="{D22F2A37-346E-45E2-9658-538DE371AB6C}" destId="{0FFBEDE5-2F80-4487-B06B-ED08BC5E4747}" srcOrd="7" destOrd="0" presId="urn:microsoft.com/office/officeart/2005/8/layout/hierarchy3"/>
    <dgm:cxn modelId="{FCDDFDEC-6368-4C0E-BD09-6CF90CCA16A8}" type="presParOf" srcId="{D22F2A37-346E-45E2-9658-538DE371AB6C}" destId="{85624097-7783-47DD-97EB-675BFD932A84}" srcOrd="8" destOrd="0" presId="urn:microsoft.com/office/officeart/2005/8/layout/hierarchy3"/>
    <dgm:cxn modelId="{39394D3B-90ED-415B-8BCB-F34E6545DE96}" type="presParOf" srcId="{D22F2A37-346E-45E2-9658-538DE371AB6C}" destId="{91D13CEF-D038-4B2F-95D2-BB9501A1E463}" srcOrd="9" destOrd="0" presId="urn:microsoft.com/office/officeart/2005/8/layout/hierarchy3"/>
    <dgm:cxn modelId="{4A97C8F2-A8BE-4608-91E0-91EE98113E20}" type="presParOf" srcId="{C5E09B42-4DAC-4D0E-9F25-D0CD5F7B1147}" destId="{D9909A66-965E-4B4F-8585-0733DCB678F4}" srcOrd="1" destOrd="0" presId="urn:microsoft.com/office/officeart/2005/8/layout/hierarchy3"/>
    <dgm:cxn modelId="{199C7F39-B832-4AC4-B983-E87BE7361854}" type="presParOf" srcId="{D9909A66-965E-4B4F-8585-0733DCB678F4}" destId="{C877B481-8B06-4A7D-875C-4CC4E4BA00E5}" srcOrd="0" destOrd="0" presId="urn:microsoft.com/office/officeart/2005/8/layout/hierarchy3"/>
    <dgm:cxn modelId="{D7F68974-39A4-4AF6-9506-928D3E0A4DA7}" type="presParOf" srcId="{C877B481-8B06-4A7D-875C-4CC4E4BA00E5}" destId="{5FCD1F9F-975F-49C3-8AB2-69DFE78277F0}" srcOrd="0" destOrd="0" presId="urn:microsoft.com/office/officeart/2005/8/layout/hierarchy3"/>
    <dgm:cxn modelId="{11B7D1CA-2BD7-47A1-AC06-1F455C1E4A73}" type="presParOf" srcId="{C877B481-8B06-4A7D-875C-4CC4E4BA00E5}" destId="{71548ECF-DB7F-4749-9D8F-D1FECE9E388A}" srcOrd="1" destOrd="0" presId="urn:microsoft.com/office/officeart/2005/8/layout/hierarchy3"/>
    <dgm:cxn modelId="{046D3E64-5E96-4A69-B885-31E33EF56011}" type="presParOf" srcId="{D9909A66-965E-4B4F-8585-0733DCB678F4}" destId="{C6654F23-BE60-4AE6-9F02-129254EE5368}" srcOrd="1" destOrd="0" presId="urn:microsoft.com/office/officeart/2005/8/layout/hierarchy3"/>
    <dgm:cxn modelId="{75E9E0FA-E815-43B2-93D3-9E655940DC7D}" type="presParOf" srcId="{C6654F23-BE60-4AE6-9F02-129254EE5368}" destId="{D192CC49-3DF9-4478-8146-48BC7FFD8FD9}" srcOrd="0" destOrd="0" presId="urn:microsoft.com/office/officeart/2005/8/layout/hierarchy3"/>
    <dgm:cxn modelId="{E1D37C4A-F782-4CF2-A5D8-73C76DB59F26}" type="presParOf" srcId="{C6654F23-BE60-4AE6-9F02-129254EE5368}" destId="{CB2DA77B-C7A5-48C9-BB82-3EC3F64DA6FD}" srcOrd="1" destOrd="0" presId="urn:microsoft.com/office/officeart/2005/8/layout/hierarchy3"/>
    <dgm:cxn modelId="{33CD628C-F6C9-47FA-B59C-771A280EC8ED}" type="presParOf" srcId="{C6654F23-BE60-4AE6-9F02-129254EE5368}" destId="{DEA95EAE-28C3-4329-9793-4C59A53E49DD}" srcOrd="2" destOrd="0" presId="urn:microsoft.com/office/officeart/2005/8/layout/hierarchy3"/>
    <dgm:cxn modelId="{18873B48-993C-4B5C-885A-47F3E13123EE}" type="presParOf" srcId="{C6654F23-BE60-4AE6-9F02-129254EE5368}" destId="{7E2B83F3-EB17-49CB-8D39-74D08CA858BA}" srcOrd="3" destOrd="0" presId="urn:microsoft.com/office/officeart/2005/8/layout/hierarchy3"/>
    <dgm:cxn modelId="{6F703FCE-AD24-471E-A2B5-1E2D462680D8}" type="presParOf" srcId="{C6654F23-BE60-4AE6-9F02-129254EE5368}" destId="{E7013B4F-43A0-43DC-AF59-B06598A07E0E}" srcOrd="4" destOrd="0" presId="urn:microsoft.com/office/officeart/2005/8/layout/hierarchy3"/>
    <dgm:cxn modelId="{B97766EE-A9F1-416A-810D-EBE7D96F4146}" type="presParOf" srcId="{C6654F23-BE60-4AE6-9F02-129254EE5368}" destId="{A69FC0DF-4508-4645-A9A2-3DE34D35B5AC}" srcOrd="5" destOrd="0" presId="urn:microsoft.com/office/officeart/2005/8/layout/hierarchy3"/>
    <dgm:cxn modelId="{EBA12262-5104-46CC-95AD-EEB1F469A1AB}" type="presParOf" srcId="{C6654F23-BE60-4AE6-9F02-129254EE5368}" destId="{2C12237D-896A-413B-B299-C6BA794189DB}" srcOrd="6" destOrd="0" presId="urn:microsoft.com/office/officeart/2005/8/layout/hierarchy3"/>
    <dgm:cxn modelId="{D1CED44E-C623-40AA-BC61-D0D46F223F14}" type="presParOf" srcId="{C6654F23-BE60-4AE6-9F02-129254EE5368}" destId="{E9935F17-CD1A-402A-87F5-0F954FD459EC}" srcOrd="7" destOrd="0" presId="urn:microsoft.com/office/officeart/2005/8/layout/hierarchy3"/>
    <dgm:cxn modelId="{503C65AB-C476-4C69-87A3-70C71ABC7E4F}" type="presParOf" srcId="{C5E09B42-4DAC-4D0E-9F25-D0CD5F7B1147}" destId="{FEB7ABBF-3EE4-46D4-A00C-0E99BCD58957}" srcOrd="2" destOrd="0" presId="urn:microsoft.com/office/officeart/2005/8/layout/hierarchy3"/>
    <dgm:cxn modelId="{3FA4159B-C752-4170-BB9F-84CA312EC82C}" type="presParOf" srcId="{FEB7ABBF-3EE4-46D4-A00C-0E99BCD58957}" destId="{2859D022-229B-48AA-AC5B-927D8AD249A7}" srcOrd="0" destOrd="0" presId="urn:microsoft.com/office/officeart/2005/8/layout/hierarchy3"/>
    <dgm:cxn modelId="{5DD63159-35A0-4CCC-8624-A4A38B64CE8C}" type="presParOf" srcId="{2859D022-229B-48AA-AC5B-927D8AD249A7}" destId="{AFCCF90F-3A75-4439-96B9-104D05D48383}" srcOrd="0" destOrd="0" presId="urn:microsoft.com/office/officeart/2005/8/layout/hierarchy3"/>
    <dgm:cxn modelId="{97A57FC7-EA8A-4BC9-A152-371AB75153E3}" type="presParOf" srcId="{2859D022-229B-48AA-AC5B-927D8AD249A7}" destId="{154EF7B4-6041-43ED-B51D-5A11158EEFDD}" srcOrd="1" destOrd="0" presId="urn:microsoft.com/office/officeart/2005/8/layout/hierarchy3"/>
    <dgm:cxn modelId="{6EB8D0A8-8BA6-4FBD-B1C7-BDBEC4623D4B}" type="presParOf" srcId="{FEB7ABBF-3EE4-46D4-A00C-0E99BCD58957}" destId="{FE057924-D643-4735-A95D-7964C7AA6945}" srcOrd="1" destOrd="0" presId="urn:microsoft.com/office/officeart/2005/8/layout/hierarchy3"/>
    <dgm:cxn modelId="{E23176B9-D73E-41F0-B115-CFC5C11E1AF3}" type="presParOf" srcId="{FE057924-D643-4735-A95D-7964C7AA6945}" destId="{112060E9-EF00-4CEF-B8D6-2BAD0FE37A7D}" srcOrd="0" destOrd="0" presId="urn:microsoft.com/office/officeart/2005/8/layout/hierarchy3"/>
    <dgm:cxn modelId="{88B0811A-169C-450A-A3CF-D9418AD4EA47}" type="presParOf" srcId="{FE057924-D643-4735-A95D-7964C7AA6945}" destId="{A677EB1A-020E-45DE-973E-13E7D6BC889A}" srcOrd="1" destOrd="0" presId="urn:microsoft.com/office/officeart/2005/8/layout/hierarchy3"/>
    <dgm:cxn modelId="{01035659-0EB4-474F-A557-E200EE7A79C8}" type="presParOf" srcId="{FE057924-D643-4735-A95D-7964C7AA6945}" destId="{B9FD5020-A9B5-4C7A-908A-62E31102C62E}" srcOrd="2" destOrd="0" presId="urn:microsoft.com/office/officeart/2005/8/layout/hierarchy3"/>
    <dgm:cxn modelId="{7A913FB9-BA3F-49C2-8009-EAECB2F73945}" type="presParOf" srcId="{FE057924-D643-4735-A95D-7964C7AA6945}" destId="{1984A20B-A787-488B-BFDD-5BBEA8A0D196}" srcOrd="3" destOrd="0" presId="urn:microsoft.com/office/officeart/2005/8/layout/hierarchy3"/>
    <dgm:cxn modelId="{40DC2803-0B37-4640-827D-7291EFEBBBC2}" type="presParOf" srcId="{FE057924-D643-4735-A95D-7964C7AA6945}" destId="{3B72D3E7-5290-4756-8B66-A96A009D39BE}" srcOrd="4" destOrd="0" presId="urn:microsoft.com/office/officeart/2005/8/layout/hierarchy3"/>
    <dgm:cxn modelId="{A2F25C14-DCD4-45A8-8925-6CE5A61A7DD2}" type="presParOf" srcId="{FE057924-D643-4735-A95D-7964C7AA6945}" destId="{481E33A3-F6E8-4021-A149-CD73D0453DE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FB3CCC-6675-43E8-BCA0-2842BF76F86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B75D9F-80C0-40F7-BF9D-4E5955CCFAEE}">
      <dgm:prSet phldrT="[Текст]"/>
      <dgm:spPr/>
      <dgm:t>
        <a:bodyPr/>
        <a:lstStyle/>
        <a:p>
          <a:r>
            <a:rPr lang="ru-RU" dirty="0" smtClean="0"/>
            <a:t>обоснование</a:t>
          </a:r>
          <a:endParaRPr lang="ru-RU" dirty="0"/>
        </a:p>
      </dgm:t>
    </dgm:pt>
    <dgm:pt modelId="{3CAF59A0-270E-4221-BDEF-51D5B02B21F4}" type="parTrans" cxnId="{C625408D-EEAE-4DEA-98F9-D4E9B724E226}">
      <dgm:prSet/>
      <dgm:spPr/>
      <dgm:t>
        <a:bodyPr/>
        <a:lstStyle/>
        <a:p>
          <a:endParaRPr lang="ru-RU"/>
        </a:p>
      </dgm:t>
    </dgm:pt>
    <dgm:pt modelId="{C738EBCA-AAB6-466E-8E61-E777BF49FD3C}" type="sibTrans" cxnId="{C625408D-EEAE-4DEA-98F9-D4E9B724E226}">
      <dgm:prSet/>
      <dgm:spPr/>
      <dgm:t>
        <a:bodyPr/>
        <a:lstStyle/>
        <a:p>
          <a:endParaRPr lang="ru-RU"/>
        </a:p>
      </dgm:t>
    </dgm:pt>
    <dgm:pt modelId="{604AA8FC-5112-49F9-BE1F-1CB249876714}">
      <dgm:prSet phldrT="[Текст]"/>
      <dgm:spPr/>
      <dgm:t>
        <a:bodyPr/>
        <a:lstStyle/>
        <a:p>
          <a:r>
            <a:rPr lang="ru-RU" dirty="0" smtClean="0"/>
            <a:t>электронный аукцион: </a:t>
          </a:r>
          <a:br>
            <a:rPr lang="ru-RU" dirty="0" smtClean="0"/>
          </a:br>
          <a:r>
            <a:rPr lang="ru-RU" dirty="0" smtClean="0"/>
            <a:t>ст. 49 44-ФЗ</a:t>
          </a:r>
          <a:endParaRPr lang="ru-RU" dirty="0"/>
        </a:p>
      </dgm:t>
    </dgm:pt>
    <dgm:pt modelId="{5017FDB7-22B5-473F-960B-A3F40365BE05}" type="parTrans" cxnId="{A6048836-5604-4974-A87F-90097B2E6BBC}">
      <dgm:prSet/>
      <dgm:spPr/>
      <dgm:t>
        <a:bodyPr/>
        <a:lstStyle/>
        <a:p>
          <a:endParaRPr lang="ru-RU"/>
        </a:p>
      </dgm:t>
    </dgm:pt>
    <dgm:pt modelId="{D8ECD972-0704-4F51-8345-4B7166337808}" type="sibTrans" cxnId="{A6048836-5604-4974-A87F-90097B2E6BBC}">
      <dgm:prSet/>
      <dgm:spPr/>
      <dgm:t>
        <a:bodyPr/>
        <a:lstStyle/>
        <a:p>
          <a:endParaRPr lang="ru-RU"/>
        </a:p>
      </dgm:t>
    </dgm:pt>
    <dgm:pt modelId="{634FA0D7-A177-4307-8555-9C8F08B40E61}">
      <dgm:prSet phldrT="[Текст]"/>
      <dgm:spPr/>
      <dgm:t>
        <a:bodyPr/>
        <a:lstStyle/>
        <a:p>
          <a:r>
            <a:rPr lang="ru-RU" dirty="0" smtClean="0"/>
            <a:t>преимущества</a:t>
          </a:r>
          <a:endParaRPr lang="ru-RU" dirty="0"/>
        </a:p>
      </dgm:t>
    </dgm:pt>
    <dgm:pt modelId="{63CC3C32-4592-41CE-889E-0FBBA1F23A64}" type="parTrans" cxnId="{6BB36F35-4096-481A-AA1F-8850D4D43BEB}">
      <dgm:prSet/>
      <dgm:spPr/>
      <dgm:t>
        <a:bodyPr/>
        <a:lstStyle/>
        <a:p>
          <a:endParaRPr lang="ru-RU"/>
        </a:p>
      </dgm:t>
    </dgm:pt>
    <dgm:pt modelId="{72755853-D4D2-46DD-A0F7-09C10EA500FE}" type="sibTrans" cxnId="{6BB36F35-4096-481A-AA1F-8850D4D43BEB}">
      <dgm:prSet/>
      <dgm:spPr/>
      <dgm:t>
        <a:bodyPr/>
        <a:lstStyle/>
        <a:p>
          <a:endParaRPr lang="ru-RU"/>
        </a:p>
      </dgm:t>
    </dgm:pt>
    <dgm:pt modelId="{BE81B0CB-08B1-4D3E-AB85-8FAF3D8FD4B5}">
      <dgm:prSet phldrT="[Текст]"/>
      <dgm:spPr/>
      <dgm:t>
        <a:bodyPr/>
        <a:lstStyle/>
        <a:p>
          <a:r>
            <a:rPr lang="ru-RU" dirty="0" smtClean="0"/>
            <a:t>ЭА: нет ограничений по сумме</a:t>
          </a:r>
          <a:endParaRPr lang="ru-RU" dirty="0"/>
        </a:p>
      </dgm:t>
    </dgm:pt>
    <dgm:pt modelId="{7063A8E3-FC37-4A0E-91A4-FAEAFD04C222}" type="parTrans" cxnId="{4A4175FA-DD97-4956-A872-897BB5F44FFC}">
      <dgm:prSet/>
      <dgm:spPr/>
      <dgm:t>
        <a:bodyPr/>
        <a:lstStyle/>
        <a:p>
          <a:endParaRPr lang="ru-RU"/>
        </a:p>
      </dgm:t>
    </dgm:pt>
    <dgm:pt modelId="{7D311258-6E1E-4A0A-B41A-175AD8DED528}" type="sibTrans" cxnId="{4A4175FA-DD97-4956-A872-897BB5F44FFC}">
      <dgm:prSet/>
      <dgm:spPr/>
      <dgm:t>
        <a:bodyPr/>
        <a:lstStyle/>
        <a:p>
          <a:endParaRPr lang="ru-RU"/>
        </a:p>
      </dgm:t>
    </dgm:pt>
    <dgm:pt modelId="{90E2AE3A-B778-475D-9D9B-2B0877E2DCFB}">
      <dgm:prSet phldrT="[Текст]"/>
      <dgm:spPr/>
      <dgm:t>
        <a:bodyPr/>
        <a:lstStyle/>
        <a:p>
          <a:r>
            <a:rPr lang="ru-RU" dirty="0" smtClean="0"/>
            <a:t>ограничения</a:t>
          </a:r>
          <a:endParaRPr lang="ru-RU" dirty="0"/>
        </a:p>
      </dgm:t>
    </dgm:pt>
    <dgm:pt modelId="{90415378-F53F-4115-876E-9B5641DBFC61}" type="parTrans" cxnId="{1D3A11B4-7412-45AF-9FFB-A46140312307}">
      <dgm:prSet/>
      <dgm:spPr/>
      <dgm:t>
        <a:bodyPr/>
        <a:lstStyle/>
        <a:p>
          <a:endParaRPr lang="ru-RU"/>
        </a:p>
      </dgm:t>
    </dgm:pt>
    <dgm:pt modelId="{1BC3C1E2-9738-4438-B9A7-720A0A98F899}" type="sibTrans" cxnId="{1D3A11B4-7412-45AF-9FFB-A46140312307}">
      <dgm:prSet/>
      <dgm:spPr/>
      <dgm:t>
        <a:bodyPr/>
        <a:lstStyle/>
        <a:p>
          <a:endParaRPr lang="ru-RU"/>
        </a:p>
      </dgm:t>
    </dgm:pt>
    <dgm:pt modelId="{18545F03-F4B3-49B6-887E-07C200315485}">
      <dgm:prSet phldrT="[Текст]"/>
      <dgm:spPr/>
      <dgm:t>
        <a:bodyPr/>
        <a:lstStyle/>
        <a:p>
          <a:r>
            <a:rPr lang="ru-RU" dirty="0" smtClean="0"/>
            <a:t>долго (2..4 недели) + время поставки</a:t>
          </a:r>
          <a:endParaRPr lang="ru-RU" dirty="0"/>
        </a:p>
      </dgm:t>
    </dgm:pt>
    <dgm:pt modelId="{0C0B35F1-AA49-4E74-AAD7-F4869F91E406}" type="parTrans" cxnId="{E200A723-6265-4D4E-BC72-8AD631055265}">
      <dgm:prSet/>
      <dgm:spPr/>
      <dgm:t>
        <a:bodyPr/>
        <a:lstStyle/>
        <a:p>
          <a:endParaRPr lang="ru-RU"/>
        </a:p>
      </dgm:t>
    </dgm:pt>
    <dgm:pt modelId="{8EE4BA9B-91AD-4267-B20C-B1AA78EC3868}" type="sibTrans" cxnId="{E200A723-6265-4D4E-BC72-8AD631055265}">
      <dgm:prSet/>
      <dgm:spPr/>
      <dgm:t>
        <a:bodyPr/>
        <a:lstStyle/>
        <a:p>
          <a:endParaRPr lang="ru-RU"/>
        </a:p>
      </dgm:t>
    </dgm:pt>
    <dgm:pt modelId="{594E8A0D-A9C2-4819-A2FB-269DED803C25}">
      <dgm:prSet phldrT="[Текст]"/>
      <dgm:spPr/>
      <dgm:t>
        <a:bodyPr/>
        <a:lstStyle/>
        <a:p>
          <a:r>
            <a:rPr lang="ru-RU" dirty="0" smtClean="0"/>
            <a:t>можно одну закупку для многих пациентов</a:t>
          </a:r>
          <a:endParaRPr lang="ru-RU" dirty="0"/>
        </a:p>
      </dgm:t>
    </dgm:pt>
    <dgm:pt modelId="{1D9698CC-F82A-4911-899D-539A64CD989D}" type="parTrans" cxnId="{295CC94A-B15F-40C1-81AF-5ED29D877D8A}">
      <dgm:prSet/>
      <dgm:spPr/>
      <dgm:t>
        <a:bodyPr/>
        <a:lstStyle/>
        <a:p>
          <a:endParaRPr lang="ru-RU"/>
        </a:p>
      </dgm:t>
    </dgm:pt>
    <dgm:pt modelId="{16CBDE75-3CB7-41FD-AF37-E014D23CC068}" type="sibTrans" cxnId="{295CC94A-B15F-40C1-81AF-5ED29D877D8A}">
      <dgm:prSet/>
      <dgm:spPr/>
      <dgm:t>
        <a:bodyPr/>
        <a:lstStyle/>
        <a:p>
          <a:endParaRPr lang="ru-RU"/>
        </a:p>
      </dgm:t>
    </dgm:pt>
    <dgm:pt modelId="{D24163F8-5152-441F-9991-5A8AECD86F5D}">
      <dgm:prSet phldrT="[Текст]"/>
      <dgm:spPr/>
      <dgm:t>
        <a:bodyPr/>
        <a:lstStyle/>
        <a:p>
          <a:r>
            <a:rPr lang="ru-RU" dirty="0" smtClean="0"/>
            <a:t>запрос котировок в  электронной форме: ст. 50 44-ФЗ</a:t>
          </a:r>
          <a:endParaRPr lang="ru-RU" dirty="0"/>
        </a:p>
      </dgm:t>
    </dgm:pt>
    <dgm:pt modelId="{DCB1F83A-6E95-43D0-AFC9-BAE2C140828F}" type="parTrans" cxnId="{A56BDC79-56CC-4247-A918-F3C3EF976401}">
      <dgm:prSet/>
      <dgm:spPr/>
      <dgm:t>
        <a:bodyPr/>
        <a:lstStyle/>
        <a:p>
          <a:endParaRPr lang="ru-RU"/>
        </a:p>
      </dgm:t>
    </dgm:pt>
    <dgm:pt modelId="{80602741-ACEE-401B-A869-0B8049BACFA8}" type="sibTrans" cxnId="{A56BDC79-56CC-4247-A918-F3C3EF976401}">
      <dgm:prSet/>
      <dgm:spPr/>
      <dgm:t>
        <a:bodyPr/>
        <a:lstStyle/>
        <a:p>
          <a:endParaRPr lang="ru-RU"/>
        </a:p>
      </dgm:t>
    </dgm:pt>
    <dgm:pt modelId="{79C62F64-6287-4E2D-983B-A8CAFB6DDF6E}">
      <dgm:prSet phldrT="[Текст]"/>
      <dgm:spPr/>
      <dgm:t>
        <a:bodyPr/>
        <a:lstStyle/>
        <a:p>
          <a:r>
            <a:rPr lang="ru-RU" dirty="0" smtClean="0"/>
            <a:t>ЗКЭФ: до 3 млн. руб. за контракт и до 20% от СГОЗ мин. 100 млн. руб. в год</a:t>
          </a:r>
          <a:endParaRPr lang="ru-RU" dirty="0"/>
        </a:p>
      </dgm:t>
    </dgm:pt>
    <dgm:pt modelId="{5923C22A-431E-4F05-85DE-05FC49AB3F64}" type="parTrans" cxnId="{E38FF290-EE85-4E22-A4BA-B149A11C6352}">
      <dgm:prSet/>
      <dgm:spPr/>
      <dgm:t>
        <a:bodyPr/>
        <a:lstStyle/>
        <a:p>
          <a:endParaRPr lang="ru-RU"/>
        </a:p>
      </dgm:t>
    </dgm:pt>
    <dgm:pt modelId="{40FA4891-769B-4787-B5ED-3E7D47A8CF43}" type="sibTrans" cxnId="{E38FF290-EE85-4E22-A4BA-B149A11C6352}">
      <dgm:prSet/>
      <dgm:spPr/>
      <dgm:t>
        <a:bodyPr/>
        <a:lstStyle/>
        <a:p>
          <a:endParaRPr lang="ru-RU"/>
        </a:p>
      </dgm:t>
    </dgm:pt>
    <dgm:pt modelId="{C21AE15F-980F-4024-8F59-E27205276110}">
      <dgm:prSet phldrT="[Текст]"/>
      <dgm:spPr/>
      <dgm:t>
        <a:bodyPr/>
        <a:lstStyle/>
        <a:p>
          <a:r>
            <a:rPr lang="ru-RU" dirty="0" smtClean="0"/>
            <a:t>по МНН</a:t>
          </a:r>
          <a:endParaRPr lang="ru-RU" dirty="0"/>
        </a:p>
      </dgm:t>
    </dgm:pt>
    <dgm:pt modelId="{358E3039-4D18-4056-885F-A462607FECDD}" type="parTrans" cxnId="{29BBC42A-9DDC-4F73-990A-C3F10632433B}">
      <dgm:prSet/>
      <dgm:spPr/>
      <dgm:t>
        <a:bodyPr/>
        <a:lstStyle/>
        <a:p>
          <a:endParaRPr lang="ru-RU"/>
        </a:p>
      </dgm:t>
    </dgm:pt>
    <dgm:pt modelId="{5A9BDD6F-20FE-4F54-96B9-2D0131E7DC28}" type="sibTrans" cxnId="{29BBC42A-9DDC-4F73-990A-C3F10632433B}">
      <dgm:prSet/>
      <dgm:spPr/>
      <dgm:t>
        <a:bodyPr/>
        <a:lstStyle/>
        <a:p>
          <a:endParaRPr lang="ru-RU"/>
        </a:p>
      </dgm:t>
    </dgm:pt>
    <dgm:pt modelId="{350B6372-1140-4B35-9FB1-5D6655404E64}" type="pres">
      <dgm:prSet presAssocID="{8AFB3CCC-6675-43E8-BCA0-2842BF76F8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F38EEF-3AAA-4F31-BE2C-9F5BF5BA85CF}" type="pres">
      <dgm:prSet presAssocID="{5FB75D9F-80C0-40F7-BF9D-4E5955CCFAEE}" presName="composite" presStyleCnt="0"/>
      <dgm:spPr/>
    </dgm:pt>
    <dgm:pt modelId="{838E06B4-7E89-4643-A0C2-7A0A53B90C68}" type="pres">
      <dgm:prSet presAssocID="{5FB75D9F-80C0-40F7-BF9D-4E5955CCFAE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6D63C-2C1A-4440-8A66-E965CC85530E}" type="pres">
      <dgm:prSet presAssocID="{5FB75D9F-80C0-40F7-BF9D-4E5955CCFAE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40B87-9D14-4CCE-86D7-EF476A10E09E}" type="pres">
      <dgm:prSet presAssocID="{C738EBCA-AAB6-466E-8E61-E777BF49FD3C}" presName="space" presStyleCnt="0"/>
      <dgm:spPr/>
    </dgm:pt>
    <dgm:pt modelId="{2E2D4D38-D833-49CB-A5AB-350C9C9E54D8}" type="pres">
      <dgm:prSet presAssocID="{634FA0D7-A177-4307-8555-9C8F08B40E61}" presName="composite" presStyleCnt="0"/>
      <dgm:spPr/>
    </dgm:pt>
    <dgm:pt modelId="{03F61667-F0CC-4E1A-9265-A493A0933FE9}" type="pres">
      <dgm:prSet presAssocID="{634FA0D7-A177-4307-8555-9C8F08B40E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E0054-6EFB-4F2E-B3D9-BF30367BD743}" type="pres">
      <dgm:prSet presAssocID="{634FA0D7-A177-4307-8555-9C8F08B40E6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B531-3C28-44CE-B2CE-C27A9F6A0D66}" type="pres">
      <dgm:prSet presAssocID="{72755853-D4D2-46DD-A0F7-09C10EA500FE}" presName="space" presStyleCnt="0"/>
      <dgm:spPr/>
    </dgm:pt>
    <dgm:pt modelId="{77BA7D3E-A895-4840-BA66-6CB3F0261BCF}" type="pres">
      <dgm:prSet presAssocID="{90E2AE3A-B778-475D-9D9B-2B0877E2DCFB}" presName="composite" presStyleCnt="0"/>
      <dgm:spPr/>
    </dgm:pt>
    <dgm:pt modelId="{76A8B34A-9CBB-448C-AA3C-5947660EB9EC}" type="pres">
      <dgm:prSet presAssocID="{90E2AE3A-B778-475D-9D9B-2B0877E2DC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043B4-EC39-4252-A3C3-AE405F34D823}" type="pres">
      <dgm:prSet presAssocID="{90E2AE3A-B778-475D-9D9B-2B0877E2DCF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00A723-6265-4D4E-BC72-8AD631055265}" srcId="{90E2AE3A-B778-475D-9D9B-2B0877E2DCFB}" destId="{18545F03-F4B3-49B6-887E-07C200315485}" srcOrd="1" destOrd="0" parTransId="{0C0B35F1-AA49-4E74-AAD7-F4869F91E406}" sibTransId="{8EE4BA9B-91AD-4267-B20C-B1AA78EC3868}"/>
    <dgm:cxn modelId="{8E9223C1-BDC4-4247-91EA-C9C8AB8DEF1F}" type="presOf" srcId="{90E2AE3A-B778-475D-9D9B-2B0877E2DCFB}" destId="{76A8B34A-9CBB-448C-AA3C-5947660EB9EC}" srcOrd="0" destOrd="0" presId="urn:microsoft.com/office/officeart/2005/8/layout/hList1"/>
    <dgm:cxn modelId="{E38FF290-EE85-4E22-A4BA-B149A11C6352}" srcId="{634FA0D7-A177-4307-8555-9C8F08B40E61}" destId="{79C62F64-6287-4E2D-983B-A8CAFB6DDF6E}" srcOrd="1" destOrd="0" parTransId="{5923C22A-431E-4F05-85DE-05FC49AB3F64}" sibTransId="{40FA4891-769B-4787-B5ED-3E7D47A8CF43}"/>
    <dgm:cxn modelId="{295CC94A-B15F-40C1-81AF-5ED29D877D8A}" srcId="{634FA0D7-A177-4307-8555-9C8F08B40E61}" destId="{594E8A0D-A9C2-4819-A2FB-269DED803C25}" srcOrd="2" destOrd="0" parTransId="{1D9698CC-F82A-4911-899D-539A64CD989D}" sibTransId="{16CBDE75-3CB7-41FD-AF37-E014D23CC068}"/>
    <dgm:cxn modelId="{89276E39-CFD2-4144-9676-8073A86CCDD0}" type="presOf" srcId="{604AA8FC-5112-49F9-BE1F-1CB249876714}" destId="{3F36D63C-2C1A-4440-8A66-E965CC85530E}" srcOrd="0" destOrd="0" presId="urn:microsoft.com/office/officeart/2005/8/layout/hList1"/>
    <dgm:cxn modelId="{ADCE6CE8-72D5-4B29-9A14-2034A0E80839}" type="presOf" srcId="{79C62F64-6287-4E2D-983B-A8CAFB6DDF6E}" destId="{C25E0054-6EFB-4F2E-B3D9-BF30367BD743}" srcOrd="0" destOrd="1" presId="urn:microsoft.com/office/officeart/2005/8/layout/hList1"/>
    <dgm:cxn modelId="{1D3A11B4-7412-45AF-9FFB-A46140312307}" srcId="{8AFB3CCC-6675-43E8-BCA0-2842BF76F862}" destId="{90E2AE3A-B778-475D-9D9B-2B0877E2DCFB}" srcOrd="2" destOrd="0" parTransId="{90415378-F53F-4115-876E-9B5641DBFC61}" sibTransId="{1BC3C1E2-9738-4438-B9A7-720A0A98F899}"/>
    <dgm:cxn modelId="{B47A45F7-A0BE-4A27-B50A-B52C5F8F2CA7}" type="presOf" srcId="{594E8A0D-A9C2-4819-A2FB-269DED803C25}" destId="{C25E0054-6EFB-4F2E-B3D9-BF30367BD743}" srcOrd="0" destOrd="2" presId="urn:microsoft.com/office/officeart/2005/8/layout/hList1"/>
    <dgm:cxn modelId="{7DC9F336-FECF-46AF-9967-C82FECA47477}" type="presOf" srcId="{5FB75D9F-80C0-40F7-BF9D-4E5955CCFAEE}" destId="{838E06B4-7E89-4643-A0C2-7A0A53B90C68}" srcOrd="0" destOrd="0" presId="urn:microsoft.com/office/officeart/2005/8/layout/hList1"/>
    <dgm:cxn modelId="{A6048836-5604-4974-A87F-90097B2E6BBC}" srcId="{5FB75D9F-80C0-40F7-BF9D-4E5955CCFAEE}" destId="{604AA8FC-5112-49F9-BE1F-1CB249876714}" srcOrd="0" destOrd="0" parTransId="{5017FDB7-22B5-473F-960B-A3F40365BE05}" sibTransId="{D8ECD972-0704-4F51-8345-4B7166337808}"/>
    <dgm:cxn modelId="{60EE32C1-CEF3-4BF9-BF5B-0C28A90BA49E}" type="presOf" srcId="{18545F03-F4B3-49B6-887E-07C200315485}" destId="{3B7043B4-EC39-4252-A3C3-AE405F34D823}" srcOrd="0" destOrd="1" presId="urn:microsoft.com/office/officeart/2005/8/layout/hList1"/>
    <dgm:cxn modelId="{9609CD34-8785-4E34-A7E5-74A0860576F5}" type="presOf" srcId="{BE81B0CB-08B1-4D3E-AB85-8FAF3D8FD4B5}" destId="{C25E0054-6EFB-4F2E-B3D9-BF30367BD743}" srcOrd="0" destOrd="0" presId="urn:microsoft.com/office/officeart/2005/8/layout/hList1"/>
    <dgm:cxn modelId="{29BBC42A-9DDC-4F73-990A-C3F10632433B}" srcId="{90E2AE3A-B778-475D-9D9B-2B0877E2DCFB}" destId="{C21AE15F-980F-4024-8F59-E27205276110}" srcOrd="0" destOrd="0" parTransId="{358E3039-4D18-4056-885F-A462607FECDD}" sibTransId="{5A9BDD6F-20FE-4F54-96B9-2D0131E7DC28}"/>
    <dgm:cxn modelId="{4A4175FA-DD97-4956-A872-897BB5F44FFC}" srcId="{634FA0D7-A177-4307-8555-9C8F08B40E61}" destId="{BE81B0CB-08B1-4D3E-AB85-8FAF3D8FD4B5}" srcOrd="0" destOrd="0" parTransId="{7063A8E3-FC37-4A0E-91A4-FAEAFD04C222}" sibTransId="{7D311258-6E1E-4A0A-B41A-175AD8DED528}"/>
    <dgm:cxn modelId="{46164D61-F374-4F76-ADEB-4847EC6F81BD}" type="presOf" srcId="{634FA0D7-A177-4307-8555-9C8F08B40E61}" destId="{03F61667-F0CC-4E1A-9265-A493A0933FE9}" srcOrd="0" destOrd="0" presId="urn:microsoft.com/office/officeart/2005/8/layout/hList1"/>
    <dgm:cxn modelId="{76CF9815-89A9-4357-A8B6-B2AF66E7BE3D}" type="presOf" srcId="{C21AE15F-980F-4024-8F59-E27205276110}" destId="{3B7043B4-EC39-4252-A3C3-AE405F34D823}" srcOrd="0" destOrd="0" presId="urn:microsoft.com/office/officeart/2005/8/layout/hList1"/>
    <dgm:cxn modelId="{3A7ADE9A-4062-4DCA-B287-9252477A2D36}" type="presOf" srcId="{8AFB3CCC-6675-43E8-BCA0-2842BF76F862}" destId="{350B6372-1140-4B35-9FB1-5D6655404E64}" srcOrd="0" destOrd="0" presId="urn:microsoft.com/office/officeart/2005/8/layout/hList1"/>
    <dgm:cxn modelId="{6BB36F35-4096-481A-AA1F-8850D4D43BEB}" srcId="{8AFB3CCC-6675-43E8-BCA0-2842BF76F862}" destId="{634FA0D7-A177-4307-8555-9C8F08B40E61}" srcOrd="1" destOrd="0" parTransId="{63CC3C32-4592-41CE-889E-0FBBA1F23A64}" sibTransId="{72755853-D4D2-46DD-A0F7-09C10EA500FE}"/>
    <dgm:cxn modelId="{A56BDC79-56CC-4247-A918-F3C3EF976401}" srcId="{5FB75D9F-80C0-40F7-BF9D-4E5955CCFAEE}" destId="{D24163F8-5152-441F-9991-5A8AECD86F5D}" srcOrd="1" destOrd="0" parTransId="{DCB1F83A-6E95-43D0-AFC9-BAE2C140828F}" sibTransId="{80602741-ACEE-401B-A869-0B8049BACFA8}"/>
    <dgm:cxn modelId="{7405A1C1-429A-4935-8FD4-C8B14411F207}" type="presOf" srcId="{D24163F8-5152-441F-9991-5A8AECD86F5D}" destId="{3F36D63C-2C1A-4440-8A66-E965CC85530E}" srcOrd="0" destOrd="1" presId="urn:microsoft.com/office/officeart/2005/8/layout/hList1"/>
    <dgm:cxn modelId="{C625408D-EEAE-4DEA-98F9-D4E9B724E226}" srcId="{8AFB3CCC-6675-43E8-BCA0-2842BF76F862}" destId="{5FB75D9F-80C0-40F7-BF9D-4E5955CCFAEE}" srcOrd="0" destOrd="0" parTransId="{3CAF59A0-270E-4221-BDEF-51D5B02B21F4}" sibTransId="{C738EBCA-AAB6-466E-8E61-E777BF49FD3C}"/>
    <dgm:cxn modelId="{B6C8BA36-F4BB-4FAC-8ECE-A2352C778807}" type="presParOf" srcId="{350B6372-1140-4B35-9FB1-5D6655404E64}" destId="{C2F38EEF-3AAA-4F31-BE2C-9F5BF5BA85CF}" srcOrd="0" destOrd="0" presId="urn:microsoft.com/office/officeart/2005/8/layout/hList1"/>
    <dgm:cxn modelId="{A5578161-97EE-4476-9D40-DFE38E871E06}" type="presParOf" srcId="{C2F38EEF-3AAA-4F31-BE2C-9F5BF5BA85CF}" destId="{838E06B4-7E89-4643-A0C2-7A0A53B90C68}" srcOrd="0" destOrd="0" presId="urn:microsoft.com/office/officeart/2005/8/layout/hList1"/>
    <dgm:cxn modelId="{200E5B00-E83E-4087-A0AF-95F219E48D4B}" type="presParOf" srcId="{C2F38EEF-3AAA-4F31-BE2C-9F5BF5BA85CF}" destId="{3F36D63C-2C1A-4440-8A66-E965CC85530E}" srcOrd="1" destOrd="0" presId="urn:microsoft.com/office/officeart/2005/8/layout/hList1"/>
    <dgm:cxn modelId="{EFE1242A-2A52-4B8A-80ED-767D1C7C3D2D}" type="presParOf" srcId="{350B6372-1140-4B35-9FB1-5D6655404E64}" destId="{F8C40B87-9D14-4CCE-86D7-EF476A10E09E}" srcOrd="1" destOrd="0" presId="urn:microsoft.com/office/officeart/2005/8/layout/hList1"/>
    <dgm:cxn modelId="{DC070834-F2A1-46DB-ADC3-A0E5F475E5E4}" type="presParOf" srcId="{350B6372-1140-4B35-9FB1-5D6655404E64}" destId="{2E2D4D38-D833-49CB-A5AB-350C9C9E54D8}" srcOrd="2" destOrd="0" presId="urn:microsoft.com/office/officeart/2005/8/layout/hList1"/>
    <dgm:cxn modelId="{FE14E02E-2CCB-4695-8223-1153D0FD303E}" type="presParOf" srcId="{2E2D4D38-D833-49CB-A5AB-350C9C9E54D8}" destId="{03F61667-F0CC-4E1A-9265-A493A0933FE9}" srcOrd="0" destOrd="0" presId="urn:microsoft.com/office/officeart/2005/8/layout/hList1"/>
    <dgm:cxn modelId="{5D8F7DE7-6F40-4C00-9B8F-7098808B9A96}" type="presParOf" srcId="{2E2D4D38-D833-49CB-A5AB-350C9C9E54D8}" destId="{C25E0054-6EFB-4F2E-B3D9-BF30367BD743}" srcOrd="1" destOrd="0" presId="urn:microsoft.com/office/officeart/2005/8/layout/hList1"/>
    <dgm:cxn modelId="{BDF0DF1A-CDE9-4E87-9581-47F8569FE3E5}" type="presParOf" srcId="{350B6372-1140-4B35-9FB1-5D6655404E64}" destId="{4E28B531-3C28-44CE-B2CE-C27A9F6A0D66}" srcOrd="3" destOrd="0" presId="urn:microsoft.com/office/officeart/2005/8/layout/hList1"/>
    <dgm:cxn modelId="{4E5F2DCB-27B7-4997-99DA-94AC10023497}" type="presParOf" srcId="{350B6372-1140-4B35-9FB1-5D6655404E64}" destId="{77BA7D3E-A895-4840-BA66-6CB3F0261BCF}" srcOrd="4" destOrd="0" presId="urn:microsoft.com/office/officeart/2005/8/layout/hList1"/>
    <dgm:cxn modelId="{6C409C93-FC1D-47CD-92D1-31E241BBAF36}" type="presParOf" srcId="{77BA7D3E-A895-4840-BA66-6CB3F0261BCF}" destId="{76A8B34A-9CBB-448C-AA3C-5947660EB9EC}" srcOrd="0" destOrd="0" presId="urn:microsoft.com/office/officeart/2005/8/layout/hList1"/>
    <dgm:cxn modelId="{C2ECE580-3FDB-406F-82EF-FEF6662CB918}" type="presParOf" srcId="{77BA7D3E-A895-4840-BA66-6CB3F0261BCF}" destId="{3B7043B4-EC39-4252-A3C3-AE405F34D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FB3CCC-6675-43E8-BCA0-2842BF76F86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B75D9F-80C0-40F7-BF9D-4E5955CCFAEE}">
      <dgm:prSet phldrT="[Текст]"/>
      <dgm:spPr/>
      <dgm:t>
        <a:bodyPr/>
        <a:lstStyle/>
        <a:p>
          <a:r>
            <a:rPr lang="ru-RU" dirty="0" smtClean="0"/>
            <a:t>обоснование</a:t>
          </a:r>
          <a:endParaRPr lang="ru-RU" dirty="0"/>
        </a:p>
      </dgm:t>
    </dgm:pt>
    <dgm:pt modelId="{3CAF59A0-270E-4221-BDEF-51D5B02B21F4}" type="parTrans" cxnId="{C625408D-EEAE-4DEA-98F9-D4E9B724E226}">
      <dgm:prSet/>
      <dgm:spPr/>
      <dgm:t>
        <a:bodyPr/>
        <a:lstStyle/>
        <a:p>
          <a:endParaRPr lang="ru-RU"/>
        </a:p>
      </dgm:t>
    </dgm:pt>
    <dgm:pt modelId="{C738EBCA-AAB6-466E-8E61-E777BF49FD3C}" type="sibTrans" cxnId="{C625408D-EEAE-4DEA-98F9-D4E9B724E226}">
      <dgm:prSet/>
      <dgm:spPr/>
      <dgm:t>
        <a:bodyPr/>
        <a:lstStyle/>
        <a:p>
          <a:endParaRPr lang="ru-RU"/>
        </a:p>
      </dgm:t>
    </dgm:pt>
    <dgm:pt modelId="{604AA8FC-5112-49F9-BE1F-1CB249876714}">
      <dgm:prSet phldrT="[Текст]" custT="1"/>
      <dgm:spPr/>
      <dgm:t>
        <a:bodyPr/>
        <a:lstStyle/>
        <a:p>
          <a:r>
            <a:rPr lang="ru-RU" sz="1100" dirty="0" smtClean="0"/>
            <a:t>закупка у единственного поставщика на основании п.</a:t>
          </a:r>
          <a:r>
            <a:rPr lang="ru-RU" sz="1600" b="1" dirty="0" smtClean="0">
              <a:solidFill>
                <a:srgbClr val="C00000"/>
              </a:solidFill>
            </a:rPr>
            <a:t>4</a:t>
          </a:r>
          <a:r>
            <a:rPr lang="ru-RU" sz="1100" dirty="0" smtClean="0"/>
            <a:t> ч.1 ст.93 44-ФЗ</a:t>
          </a:r>
          <a:endParaRPr lang="ru-RU" sz="1100" dirty="0"/>
        </a:p>
      </dgm:t>
    </dgm:pt>
    <dgm:pt modelId="{5017FDB7-22B5-473F-960B-A3F40365BE05}" type="parTrans" cxnId="{A6048836-5604-4974-A87F-90097B2E6BBC}">
      <dgm:prSet/>
      <dgm:spPr/>
      <dgm:t>
        <a:bodyPr/>
        <a:lstStyle/>
        <a:p>
          <a:endParaRPr lang="ru-RU"/>
        </a:p>
      </dgm:t>
    </dgm:pt>
    <dgm:pt modelId="{D8ECD972-0704-4F51-8345-4B7166337808}" type="sibTrans" cxnId="{A6048836-5604-4974-A87F-90097B2E6BBC}">
      <dgm:prSet/>
      <dgm:spPr/>
      <dgm:t>
        <a:bodyPr/>
        <a:lstStyle/>
        <a:p>
          <a:endParaRPr lang="ru-RU"/>
        </a:p>
      </dgm:t>
    </dgm:pt>
    <dgm:pt modelId="{634FA0D7-A177-4307-8555-9C8F08B40E61}">
      <dgm:prSet phldrT="[Текст]"/>
      <dgm:spPr/>
      <dgm:t>
        <a:bodyPr/>
        <a:lstStyle/>
        <a:p>
          <a:r>
            <a:rPr lang="ru-RU" dirty="0" smtClean="0"/>
            <a:t>преимущества</a:t>
          </a:r>
          <a:endParaRPr lang="ru-RU" dirty="0"/>
        </a:p>
      </dgm:t>
    </dgm:pt>
    <dgm:pt modelId="{63CC3C32-4592-41CE-889E-0FBBA1F23A64}" type="parTrans" cxnId="{6BB36F35-4096-481A-AA1F-8850D4D43BEB}">
      <dgm:prSet/>
      <dgm:spPr/>
      <dgm:t>
        <a:bodyPr/>
        <a:lstStyle/>
        <a:p>
          <a:endParaRPr lang="ru-RU"/>
        </a:p>
      </dgm:t>
    </dgm:pt>
    <dgm:pt modelId="{72755853-D4D2-46DD-A0F7-09C10EA500FE}" type="sibTrans" cxnId="{6BB36F35-4096-481A-AA1F-8850D4D43BEB}">
      <dgm:prSet/>
      <dgm:spPr/>
      <dgm:t>
        <a:bodyPr/>
        <a:lstStyle/>
        <a:p>
          <a:endParaRPr lang="ru-RU"/>
        </a:p>
      </dgm:t>
    </dgm:pt>
    <dgm:pt modelId="{BE81B0CB-08B1-4D3E-AB85-8FAF3D8FD4B5}">
      <dgm:prSet phldrT="[Текст]"/>
      <dgm:spPr/>
      <dgm:t>
        <a:bodyPr/>
        <a:lstStyle/>
        <a:p>
          <a:r>
            <a:rPr lang="ru-RU" dirty="0" smtClean="0"/>
            <a:t>очень быстро («звонок другу»)</a:t>
          </a:r>
          <a:br>
            <a:rPr lang="ru-RU" dirty="0" smtClean="0"/>
          </a:br>
          <a:r>
            <a:rPr lang="ru-RU" dirty="0" smtClean="0"/>
            <a:t>или достаточно быстро («электронный магазин»)</a:t>
          </a:r>
          <a:endParaRPr lang="ru-RU" dirty="0"/>
        </a:p>
      </dgm:t>
    </dgm:pt>
    <dgm:pt modelId="{7063A8E3-FC37-4A0E-91A4-FAEAFD04C222}" type="parTrans" cxnId="{4A4175FA-DD97-4956-A872-897BB5F44FFC}">
      <dgm:prSet/>
      <dgm:spPr/>
      <dgm:t>
        <a:bodyPr/>
        <a:lstStyle/>
        <a:p>
          <a:endParaRPr lang="ru-RU"/>
        </a:p>
      </dgm:t>
    </dgm:pt>
    <dgm:pt modelId="{7D311258-6E1E-4A0A-B41A-175AD8DED528}" type="sibTrans" cxnId="{4A4175FA-DD97-4956-A872-897BB5F44FFC}">
      <dgm:prSet/>
      <dgm:spPr/>
      <dgm:t>
        <a:bodyPr/>
        <a:lstStyle/>
        <a:p>
          <a:endParaRPr lang="ru-RU"/>
        </a:p>
      </dgm:t>
    </dgm:pt>
    <dgm:pt modelId="{90E2AE3A-B778-475D-9D9B-2B0877E2DCFB}">
      <dgm:prSet phldrT="[Текст]"/>
      <dgm:spPr/>
      <dgm:t>
        <a:bodyPr/>
        <a:lstStyle/>
        <a:p>
          <a:r>
            <a:rPr lang="ru-RU" dirty="0" smtClean="0"/>
            <a:t>ограничения</a:t>
          </a:r>
          <a:endParaRPr lang="ru-RU" dirty="0"/>
        </a:p>
      </dgm:t>
    </dgm:pt>
    <dgm:pt modelId="{90415378-F53F-4115-876E-9B5641DBFC61}" type="parTrans" cxnId="{1D3A11B4-7412-45AF-9FFB-A46140312307}">
      <dgm:prSet/>
      <dgm:spPr/>
      <dgm:t>
        <a:bodyPr/>
        <a:lstStyle/>
        <a:p>
          <a:endParaRPr lang="ru-RU"/>
        </a:p>
      </dgm:t>
    </dgm:pt>
    <dgm:pt modelId="{1BC3C1E2-9738-4438-B9A7-720A0A98F899}" type="sibTrans" cxnId="{1D3A11B4-7412-45AF-9FFB-A46140312307}">
      <dgm:prSet/>
      <dgm:spPr/>
      <dgm:t>
        <a:bodyPr/>
        <a:lstStyle/>
        <a:p>
          <a:endParaRPr lang="ru-RU"/>
        </a:p>
      </dgm:t>
    </dgm:pt>
    <dgm:pt modelId="{18545F03-F4B3-49B6-887E-07C200315485}">
      <dgm:prSet phldrT="[Текст]"/>
      <dgm:spPr/>
      <dgm:t>
        <a:bodyPr/>
        <a:lstStyle/>
        <a:p>
          <a:r>
            <a:rPr lang="ru-RU" dirty="0" smtClean="0"/>
            <a:t>контракт до </a:t>
          </a:r>
          <a:r>
            <a:rPr lang="en-US" dirty="0" smtClean="0"/>
            <a:t>6</a:t>
          </a:r>
          <a:r>
            <a:rPr lang="ru-RU" dirty="0" smtClean="0"/>
            <a:t>00 тыс. руб.</a:t>
          </a:r>
          <a:endParaRPr lang="ru-RU" dirty="0"/>
        </a:p>
      </dgm:t>
    </dgm:pt>
    <dgm:pt modelId="{0C0B35F1-AA49-4E74-AAD7-F4869F91E406}" type="parTrans" cxnId="{E200A723-6265-4D4E-BC72-8AD631055265}">
      <dgm:prSet/>
      <dgm:spPr/>
      <dgm:t>
        <a:bodyPr/>
        <a:lstStyle/>
        <a:p>
          <a:endParaRPr lang="ru-RU"/>
        </a:p>
      </dgm:t>
    </dgm:pt>
    <dgm:pt modelId="{8EE4BA9B-91AD-4267-B20C-B1AA78EC3868}" type="sibTrans" cxnId="{E200A723-6265-4D4E-BC72-8AD631055265}">
      <dgm:prSet/>
      <dgm:spPr/>
      <dgm:t>
        <a:bodyPr/>
        <a:lstStyle/>
        <a:p>
          <a:endParaRPr lang="ru-RU"/>
        </a:p>
      </dgm:t>
    </dgm:pt>
    <dgm:pt modelId="{6B917448-6268-47E9-AF5A-6F50579EA49A}">
      <dgm:prSet phldrT="[Текст]"/>
      <dgm:spPr/>
      <dgm:t>
        <a:bodyPr/>
        <a:lstStyle/>
        <a:p>
          <a:r>
            <a:rPr lang="ru-RU" dirty="0" smtClean="0"/>
            <a:t>ограничения на совокупный годовой объем закупок</a:t>
          </a:r>
          <a:endParaRPr lang="ru-RU" dirty="0"/>
        </a:p>
      </dgm:t>
    </dgm:pt>
    <dgm:pt modelId="{DC8222E1-9E20-4915-B438-8B532651CC5B}" type="parTrans" cxnId="{D408F402-6157-4775-BA59-AB60DDB498F4}">
      <dgm:prSet/>
      <dgm:spPr/>
      <dgm:t>
        <a:bodyPr/>
        <a:lstStyle/>
        <a:p>
          <a:endParaRPr lang="ru-RU"/>
        </a:p>
      </dgm:t>
    </dgm:pt>
    <dgm:pt modelId="{DE4C9529-0A34-41E6-84DF-B9BCF0CC288A}" type="sibTrans" cxnId="{D408F402-6157-4775-BA59-AB60DDB498F4}">
      <dgm:prSet/>
      <dgm:spPr/>
      <dgm:t>
        <a:bodyPr/>
        <a:lstStyle/>
        <a:p>
          <a:endParaRPr lang="ru-RU"/>
        </a:p>
      </dgm:t>
    </dgm:pt>
    <dgm:pt modelId="{AEE38BF0-5C82-41F8-A894-B60A5D948E8A}">
      <dgm:prSet phldrT="[Текст]"/>
      <dgm:spPr/>
      <dgm:t>
        <a:bodyPr/>
        <a:lstStyle/>
        <a:p>
          <a:r>
            <a:rPr lang="ru-RU" dirty="0" smtClean="0"/>
            <a:t>всегда найдутся более первоочередные потребности</a:t>
          </a:r>
          <a:endParaRPr lang="ru-RU" dirty="0"/>
        </a:p>
      </dgm:t>
    </dgm:pt>
    <dgm:pt modelId="{27041641-D742-4CF3-BC9E-C513C21EB000}" type="parTrans" cxnId="{06D8C91B-82E5-435E-91B3-20304A374B7F}">
      <dgm:prSet/>
      <dgm:spPr/>
      <dgm:t>
        <a:bodyPr/>
        <a:lstStyle/>
        <a:p>
          <a:endParaRPr lang="ru-RU"/>
        </a:p>
      </dgm:t>
    </dgm:pt>
    <dgm:pt modelId="{3E6B2100-4BF0-4D51-92E6-2A8F97768F64}" type="sibTrans" cxnId="{06D8C91B-82E5-435E-91B3-20304A374B7F}">
      <dgm:prSet/>
      <dgm:spPr/>
      <dgm:t>
        <a:bodyPr/>
        <a:lstStyle/>
        <a:p>
          <a:endParaRPr lang="ru-RU"/>
        </a:p>
      </dgm:t>
    </dgm:pt>
    <dgm:pt modelId="{AC8F9A25-8937-4D4A-BA74-655A25B0206B}">
      <dgm:prSet phldrT="[Текст]"/>
      <dgm:spPr/>
      <dgm:t>
        <a:bodyPr/>
        <a:lstStyle/>
        <a:p>
          <a:r>
            <a:rPr lang="ru-RU" dirty="0" smtClean="0"/>
            <a:t>при регулярном использовании возможны обвинения в «дроблении закупок»</a:t>
          </a:r>
          <a:endParaRPr lang="ru-RU" dirty="0"/>
        </a:p>
      </dgm:t>
    </dgm:pt>
    <dgm:pt modelId="{429E0758-5774-48BF-849E-F331AB6C9983}" type="parTrans" cxnId="{824B678E-0119-40A1-80EF-6A56958903F4}">
      <dgm:prSet/>
      <dgm:spPr/>
      <dgm:t>
        <a:bodyPr/>
        <a:lstStyle/>
        <a:p>
          <a:endParaRPr lang="ru-RU"/>
        </a:p>
      </dgm:t>
    </dgm:pt>
    <dgm:pt modelId="{ADB7966E-AE21-4895-A284-04C73032C3DA}" type="sibTrans" cxnId="{824B678E-0119-40A1-80EF-6A56958903F4}">
      <dgm:prSet/>
      <dgm:spPr/>
      <dgm:t>
        <a:bodyPr/>
        <a:lstStyle/>
        <a:p>
          <a:endParaRPr lang="ru-RU"/>
        </a:p>
      </dgm:t>
    </dgm:pt>
    <dgm:pt modelId="{23806591-DA04-4DF0-AC2C-25805612AE3F}">
      <dgm:prSet phldrT="[Текст]"/>
      <dgm:spPr/>
      <dgm:t>
        <a:bodyPr/>
        <a:lstStyle/>
        <a:p>
          <a:r>
            <a:rPr lang="ru-RU" dirty="0" smtClean="0"/>
            <a:t>любые заказчики</a:t>
          </a:r>
          <a:endParaRPr lang="ru-RU" dirty="0"/>
        </a:p>
      </dgm:t>
    </dgm:pt>
    <dgm:pt modelId="{C3CECFD3-7712-44F5-83C9-4B8CFE602038}" type="parTrans" cxnId="{02EE9C81-6739-44C3-8D2B-CC7B7A6FC4A0}">
      <dgm:prSet/>
      <dgm:spPr/>
      <dgm:t>
        <a:bodyPr/>
        <a:lstStyle/>
        <a:p>
          <a:endParaRPr lang="ru-RU"/>
        </a:p>
      </dgm:t>
    </dgm:pt>
    <dgm:pt modelId="{92904157-4609-446F-AA50-EEA6BA94DB24}" type="sibTrans" cxnId="{02EE9C81-6739-44C3-8D2B-CC7B7A6FC4A0}">
      <dgm:prSet/>
      <dgm:spPr/>
      <dgm:t>
        <a:bodyPr/>
        <a:lstStyle/>
        <a:p>
          <a:endParaRPr lang="ru-RU"/>
        </a:p>
      </dgm:t>
    </dgm:pt>
    <dgm:pt modelId="{9073E96A-EEBE-463A-8597-5C9B154F38BC}">
      <dgm:prSet phldrT="[Текст]"/>
      <dgm:spPr/>
      <dgm:t>
        <a:bodyPr/>
        <a:lstStyle/>
        <a:p>
          <a:r>
            <a:rPr lang="ru-RU" dirty="0" smtClean="0"/>
            <a:t>любые товары</a:t>
          </a:r>
          <a:endParaRPr lang="ru-RU" dirty="0"/>
        </a:p>
      </dgm:t>
    </dgm:pt>
    <dgm:pt modelId="{4D2926D1-743E-4BA6-B515-6D8B43A2EC03}" type="parTrans" cxnId="{FC2467ED-0119-4A96-AF68-D9F41E971177}">
      <dgm:prSet/>
      <dgm:spPr/>
      <dgm:t>
        <a:bodyPr/>
        <a:lstStyle/>
        <a:p>
          <a:endParaRPr lang="ru-RU"/>
        </a:p>
      </dgm:t>
    </dgm:pt>
    <dgm:pt modelId="{09C149D4-8C8B-4C1A-AC30-BA74FC570275}" type="sibTrans" cxnId="{FC2467ED-0119-4A96-AF68-D9F41E971177}">
      <dgm:prSet/>
      <dgm:spPr/>
      <dgm:t>
        <a:bodyPr/>
        <a:lstStyle/>
        <a:p>
          <a:endParaRPr lang="ru-RU"/>
        </a:p>
      </dgm:t>
    </dgm:pt>
    <dgm:pt modelId="{880B9560-85F0-4A61-96BB-8222AC599D3D}">
      <dgm:prSet/>
      <dgm:spPr/>
      <dgm:t>
        <a:bodyPr/>
        <a:lstStyle/>
        <a:p>
          <a:r>
            <a:rPr lang="ru-RU" dirty="0" smtClean="0"/>
            <a:t>возможность закупки конкретного торгового  наименования</a:t>
          </a:r>
          <a:endParaRPr lang="ru-RU" dirty="0"/>
        </a:p>
      </dgm:t>
    </dgm:pt>
    <dgm:pt modelId="{83F02049-8968-4F63-A66B-4B76C6BB42B3}" type="parTrans" cxnId="{ECAF37DA-D1DE-4C86-B69B-2DB3747FE3BF}">
      <dgm:prSet/>
      <dgm:spPr/>
      <dgm:t>
        <a:bodyPr/>
        <a:lstStyle/>
        <a:p>
          <a:endParaRPr lang="ru-RU"/>
        </a:p>
      </dgm:t>
    </dgm:pt>
    <dgm:pt modelId="{A1C641DD-578A-4C4B-A394-A8ED822B8AB8}" type="sibTrans" cxnId="{ECAF37DA-D1DE-4C86-B69B-2DB3747FE3BF}">
      <dgm:prSet/>
      <dgm:spPr/>
      <dgm:t>
        <a:bodyPr/>
        <a:lstStyle/>
        <a:p>
          <a:endParaRPr lang="ru-RU"/>
        </a:p>
      </dgm:t>
    </dgm:pt>
    <dgm:pt modelId="{350B6372-1140-4B35-9FB1-5D6655404E64}" type="pres">
      <dgm:prSet presAssocID="{8AFB3CCC-6675-43E8-BCA0-2842BF76F8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F38EEF-3AAA-4F31-BE2C-9F5BF5BA85CF}" type="pres">
      <dgm:prSet presAssocID="{5FB75D9F-80C0-40F7-BF9D-4E5955CCFAEE}" presName="composite" presStyleCnt="0"/>
      <dgm:spPr/>
    </dgm:pt>
    <dgm:pt modelId="{838E06B4-7E89-4643-A0C2-7A0A53B90C68}" type="pres">
      <dgm:prSet presAssocID="{5FB75D9F-80C0-40F7-BF9D-4E5955CCFAE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6D63C-2C1A-4440-8A66-E965CC85530E}" type="pres">
      <dgm:prSet presAssocID="{5FB75D9F-80C0-40F7-BF9D-4E5955CCFAE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40B87-9D14-4CCE-86D7-EF476A10E09E}" type="pres">
      <dgm:prSet presAssocID="{C738EBCA-AAB6-466E-8E61-E777BF49FD3C}" presName="space" presStyleCnt="0"/>
      <dgm:spPr/>
    </dgm:pt>
    <dgm:pt modelId="{2E2D4D38-D833-49CB-A5AB-350C9C9E54D8}" type="pres">
      <dgm:prSet presAssocID="{634FA0D7-A177-4307-8555-9C8F08B40E61}" presName="composite" presStyleCnt="0"/>
      <dgm:spPr/>
    </dgm:pt>
    <dgm:pt modelId="{03F61667-F0CC-4E1A-9265-A493A0933FE9}" type="pres">
      <dgm:prSet presAssocID="{634FA0D7-A177-4307-8555-9C8F08B40E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E0054-6EFB-4F2E-B3D9-BF30367BD743}" type="pres">
      <dgm:prSet presAssocID="{634FA0D7-A177-4307-8555-9C8F08B40E6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B531-3C28-44CE-B2CE-C27A9F6A0D66}" type="pres">
      <dgm:prSet presAssocID="{72755853-D4D2-46DD-A0F7-09C10EA500FE}" presName="space" presStyleCnt="0"/>
      <dgm:spPr/>
    </dgm:pt>
    <dgm:pt modelId="{77BA7D3E-A895-4840-BA66-6CB3F0261BCF}" type="pres">
      <dgm:prSet presAssocID="{90E2AE3A-B778-475D-9D9B-2B0877E2DCFB}" presName="composite" presStyleCnt="0"/>
      <dgm:spPr/>
    </dgm:pt>
    <dgm:pt modelId="{76A8B34A-9CBB-448C-AA3C-5947660EB9EC}" type="pres">
      <dgm:prSet presAssocID="{90E2AE3A-B778-475D-9D9B-2B0877E2DC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043B4-EC39-4252-A3C3-AE405F34D823}" type="pres">
      <dgm:prSet presAssocID="{90E2AE3A-B778-475D-9D9B-2B0877E2DCF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08F402-6157-4775-BA59-AB60DDB498F4}" srcId="{90E2AE3A-B778-475D-9D9B-2B0877E2DCFB}" destId="{6B917448-6268-47E9-AF5A-6F50579EA49A}" srcOrd="1" destOrd="0" parTransId="{DC8222E1-9E20-4915-B438-8B532651CC5B}" sibTransId="{DE4C9529-0A34-41E6-84DF-B9BCF0CC288A}"/>
    <dgm:cxn modelId="{E200A723-6265-4D4E-BC72-8AD631055265}" srcId="{90E2AE3A-B778-475D-9D9B-2B0877E2DCFB}" destId="{18545F03-F4B3-49B6-887E-07C200315485}" srcOrd="0" destOrd="0" parTransId="{0C0B35F1-AA49-4E74-AAD7-F4869F91E406}" sibTransId="{8EE4BA9B-91AD-4267-B20C-B1AA78EC3868}"/>
    <dgm:cxn modelId="{5EA17A5F-A3B3-4FDF-96CA-D747A0A965DA}" type="presOf" srcId="{90E2AE3A-B778-475D-9D9B-2B0877E2DCFB}" destId="{76A8B34A-9CBB-448C-AA3C-5947660EB9EC}" srcOrd="0" destOrd="0" presId="urn:microsoft.com/office/officeart/2005/8/layout/hList1"/>
    <dgm:cxn modelId="{465131D4-E786-42FC-A2CC-2B587250FD38}" type="presOf" srcId="{9073E96A-EEBE-463A-8597-5C9B154F38BC}" destId="{C25E0054-6EFB-4F2E-B3D9-BF30367BD743}" srcOrd="0" destOrd="1" presId="urn:microsoft.com/office/officeart/2005/8/layout/hList1"/>
    <dgm:cxn modelId="{FC2467ED-0119-4A96-AF68-D9F41E971177}" srcId="{634FA0D7-A177-4307-8555-9C8F08B40E61}" destId="{9073E96A-EEBE-463A-8597-5C9B154F38BC}" srcOrd="1" destOrd="0" parTransId="{4D2926D1-743E-4BA6-B515-6D8B43A2EC03}" sibTransId="{09C149D4-8C8B-4C1A-AC30-BA74FC570275}"/>
    <dgm:cxn modelId="{C171F704-F67F-4B6A-8F3C-19374AB08F27}" type="presOf" srcId="{5FB75D9F-80C0-40F7-BF9D-4E5955CCFAEE}" destId="{838E06B4-7E89-4643-A0C2-7A0A53B90C68}" srcOrd="0" destOrd="0" presId="urn:microsoft.com/office/officeart/2005/8/layout/hList1"/>
    <dgm:cxn modelId="{6690DC58-9E9D-4A6F-A565-423CD4F17093}" type="presOf" srcId="{18545F03-F4B3-49B6-887E-07C200315485}" destId="{3B7043B4-EC39-4252-A3C3-AE405F34D823}" srcOrd="0" destOrd="0" presId="urn:microsoft.com/office/officeart/2005/8/layout/hList1"/>
    <dgm:cxn modelId="{06D8C91B-82E5-435E-91B3-20304A374B7F}" srcId="{90E2AE3A-B778-475D-9D9B-2B0877E2DCFB}" destId="{AEE38BF0-5C82-41F8-A894-B60A5D948E8A}" srcOrd="2" destOrd="0" parTransId="{27041641-D742-4CF3-BC9E-C513C21EB000}" sibTransId="{3E6B2100-4BF0-4D51-92E6-2A8F97768F64}"/>
    <dgm:cxn modelId="{093AA284-1239-4516-B049-7AC932EC39A5}" type="presOf" srcId="{634FA0D7-A177-4307-8555-9C8F08B40E61}" destId="{03F61667-F0CC-4E1A-9265-A493A0933FE9}" srcOrd="0" destOrd="0" presId="urn:microsoft.com/office/officeart/2005/8/layout/hList1"/>
    <dgm:cxn modelId="{824B678E-0119-40A1-80EF-6A56958903F4}" srcId="{90E2AE3A-B778-475D-9D9B-2B0877E2DCFB}" destId="{AC8F9A25-8937-4D4A-BA74-655A25B0206B}" srcOrd="3" destOrd="0" parTransId="{429E0758-5774-48BF-849E-F331AB6C9983}" sibTransId="{ADB7966E-AE21-4895-A284-04C73032C3DA}"/>
    <dgm:cxn modelId="{3E538895-F574-4D7C-8871-375FD41A8E83}" type="presOf" srcId="{AEE38BF0-5C82-41F8-A894-B60A5D948E8A}" destId="{3B7043B4-EC39-4252-A3C3-AE405F34D823}" srcOrd="0" destOrd="2" presId="urn:microsoft.com/office/officeart/2005/8/layout/hList1"/>
    <dgm:cxn modelId="{1D3A11B4-7412-45AF-9FFB-A46140312307}" srcId="{8AFB3CCC-6675-43E8-BCA0-2842BF76F862}" destId="{90E2AE3A-B778-475D-9D9B-2B0877E2DCFB}" srcOrd="2" destOrd="0" parTransId="{90415378-F53F-4115-876E-9B5641DBFC61}" sibTransId="{1BC3C1E2-9738-4438-B9A7-720A0A98F899}"/>
    <dgm:cxn modelId="{A6048836-5604-4974-A87F-90097B2E6BBC}" srcId="{5FB75D9F-80C0-40F7-BF9D-4E5955CCFAEE}" destId="{604AA8FC-5112-49F9-BE1F-1CB249876714}" srcOrd="0" destOrd="0" parTransId="{5017FDB7-22B5-473F-960B-A3F40365BE05}" sibTransId="{D8ECD972-0704-4F51-8345-4B7166337808}"/>
    <dgm:cxn modelId="{676073D7-6FBE-4737-B162-C9F679F52176}" type="presOf" srcId="{AC8F9A25-8937-4D4A-BA74-655A25B0206B}" destId="{3B7043B4-EC39-4252-A3C3-AE405F34D823}" srcOrd="0" destOrd="3" presId="urn:microsoft.com/office/officeart/2005/8/layout/hList1"/>
    <dgm:cxn modelId="{02EE9C81-6739-44C3-8D2B-CC7B7A6FC4A0}" srcId="{634FA0D7-A177-4307-8555-9C8F08B40E61}" destId="{23806591-DA04-4DF0-AC2C-25805612AE3F}" srcOrd="0" destOrd="0" parTransId="{C3CECFD3-7712-44F5-83C9-4B8CFE602038}" sibTransId="{92904157-4609-446F-AA50-EEA6BA94DB24}"/>
    <dgm:cxn modelId="{3ED70F79-FE88-4A05-8CDB-42A176FE3C88}" type="presOf" srcId="{8AFB3CCC-6675-43E8-BCA0-2842BF76F862}" destId="{350B6372-1140-4B35-9FB1-5D6655404E64}" srcOrd="0" destOrd="0" presId="urn:microsoft.com/office/officeart/2005/8/layout/hList1"/>
    <dgm:cxn modelId="{7E00B0E2-A525-4665-B680-B90AF3768C52}" type="presOf" srcId="{6B917448-6268-47E9-AF5A-6F50579EA49A}" destId="{3B7043B4-EC39-4252-A3C3-AE405F34D823}" srcOrd="0" destOrd="1" presId="urn:microsoft.com/office/officeart/2005/8/layout/hList1"/>
    <dgm:cxn modelId="{4A4175FA-DD97-4956-A872-897BB5F44FFC}" srcId="{634FA0D7-A177-4307-8555-9C8F08B40E61}" destId="{BE81B0CB-08B1-4D3E-AB85-8FAF3D8FD4B5}" srcOrd="2" destOrd="0" parTransId="{7063A8E3-FC37-4A0E-91A4-FAEAFD04C222}" sibTransId="{7D311258-6E1E-4A0A-B41A-175AD8DED528}"/>
    <dgm:cxn modelId="{12DFC513-4848-49C1-97CB-FCC16B741F66}" type="presOf" srcId="{23806591-DA04-4DF0-AC2C-25805612AE3F}" destId="{C25E0054-6EFB-4F2E-B3D9-BF30367BD743}" srcOrd="0" destOrd="0" presId="urn:microsoft.com/office/officeart/2005/8/layout/hList1"/>
    <dgm:cxn modelId="{6BB36F35-4096-481A-AA1F-8850D4D43BEB}" srcId="{8AFB3CCC-6675-43E8-BCA0-2842BF76F862}" destId="{634FA0D7-A177-4307-8555-9C8F08B40E61}" srcOrd="1" destOrd="0" parTransId="{63CC3C32-4592-41CE-889E-0FBBA1F23A64}" sibTransId="{72755853-D4D2-46DD-A0F7-09C10EA500FE}"/>
    <dgm:cxn modelId="{23703364-4121-486A-B949-D7F800617072}" type="presOf" srcId="{604AA8FC-5112-49F9-BE1F-1CB249876714}" destId="{3F36D63C-2C1A-4440-8A66-E965CC85530E}" srcOrd="0" destOrd="0" presId="urn:microsoft.com/office/officeart/2005/8/layout/hList1"/>
    <dgm:cxn modelId="{ECAF37DA-D1DE-4C86-B69B-2DB3747FE3BF}" srcId="{634FA0D7-A177-4307-8555-9C8F08B40E61}" destId="{880B9560-85F0-4A61-96BB-8222AC599D3D}" srcOrd="3" destOrd="0" parTransId="{83F02049-8968-4F63-A66B-4B76C6BB42B3}" sibTransId="{A1C641DD-578A-4C4B-A394-A8ED822B8AB8}"/>
    <dgm:cxn modelId="{6339BDCF-C457-4352-87BF-E41B37EA62F6}" type="presOf" srcId="{BE81B0CB-08B1-4D3E-AB85-8FAF3D8FD4B5}" destId="{C25E0054-6EFB-4F2E-B3D9-BF30367BD743}" srcOrd="0" destOrd="2" presId="urn:microsoft.com/office/officeart/2005/8/layout/hList1"/>
    <dgm:cxn modelId="{C625408D-EEAE-4DEA-98F9-D4E9B724E226}" srcId="{8AFB3CCC-6675-43E8-BCA0-2842BF76F862}" destId="{5FB75D9F-80C0-40F7-BF9D-4E5955CCFAEE}" srcOrd="0" destOrd="0" parTransId="{3CAF59A0-270E-4221-BDEF-51D5B02B21F4}" sibTransId="{C738EBCA-AAB6-466E-8E61-E777BF49FD3C}"/>
    <dgm:cxn modelId="{741A18B5-509A-4628-A518-A91C7613AFB7}" type="presOf" srcId="{880B9560-85F0-4A61-96BB-8222AC599D3D}" destId="{C25E0054-6EFB-4F2E-B3D9-BF30367BD743}" srcOrd="0" destOrd="3" presId="urn:microsoft.com/office/officeart/2005/8/layout/hList1"/>
    <dgm:cxn modelId="{1A0F89F2-2894-42BB-8093-B56C5D7DEC17}" type="presParOf" srcId="{350B6372-1140-4B35-9FB1-5D6655404E64}" destId="{C2F38EEF-3AAA-4F31-BE2C-9F5BF5BA85CF}" srcOrd="0" destOrd="0" presId="urn:microsoft.com/office/officeart/2005/8/layout/hList1"/>
    <dgm:cxn modelId="{ECA888D3-70D6-4804-A2C1-3990E1C36EC4}" type="presParOf" srcId="{C2F38EEF-3AAA-4F31-BE2C-9F5BF5BA85CF}" destId="{838E06B4-7E89-4643-A0C2-7A0A53B90C68}" srcOrd="0" destOrd="0" presId="urn:microsoft.com/office/officeart/2005/8/layout/hList1"/>
    <dgm:cxn modelId="{E65FB4F0-DDD9-403D-B42A-E3B99156DF13}" type="presParOf" srcId="{C2F38EEF-3AAA-4F31-BE2C-9F5BF5BA85CF}" destId="{3F36D63C-2C1A-4440-8A66-E965CC85530E}" srcOrd="1" destOrd="0" presId="urn:microsoft.com/office/officeart/2005/8/layout/hList1"/>
    <dgm:cxn modelId="{6E37DB2A-2B79-4E83-82AD-0EC5114F0154}" type="presParOf" srcId="{350B6372-1140-4B35-9FB1-5D6655404E64}" destId="{F8C40B87-9D14-4CCE-86D7-EF476A10E09E}" srcOrd="1" destOrd="0" presId="urn:microsoft.com/office/officeart/2005/8/layout/hList1"/>
    <dgm:cxn modelId="{7EE2CD2D-3DC4-4235-9EA7-5AA43B70D932}" type="presParOf" srcId="{350B6372-1140-4B35-9FB1-5D6655404E64}" destId="{2E2D4D38-D833-49CB-A5AB-350C9C9E54D8}" srcOrd="2" destOrd="0" presId="urn:microsoft.com/office/officeart/2005/8/layout/hList1"/>
    <dgm:cxn modelId="{5291A5C5-9A21-4EE1-9895-900066765C3F}" type="presParOf" srcId="{2E2D4D38-D833-49CB-A5AB-350C9C9E54D8}" destId="{03F61667-F0CC-4E1A-9265-A493A0933FE9}" srcOrd="0" destOrd="0" presId="urn:microsoft.com/office/officeart/2005/8/layout/hList1"/>
    <dgm:cxn modelId="{149C0D8D-459A-46CC-8BE4-938B7CB70020}" type="presParOf" srcId="{2E2D4D38-D833-49CB-A5AB-350C9C9E54D8}" destId="{C25E0054-6EFB-4F2E-B3D9-BF30367BD743}" srcOrd="1" destOrd="0" presId="urn:microsoft.com/office/officeart/2005/8/layout/hList1"/>
    <dgm:cxn modelId="{E28D9321-DD12-44C6-8533-D168CC10ECBB}" type="presParOf" srcId="{350B6372-1140-4B35-9FB1-5D6655404E64}" destId="{4E28B531-3C28-44CE-B2CE-C27A9F6A0D66}" srcOrd="3" destOrd="0" presId="urn:microsoft.com/office/officeart/2005/8/layout/hList1"/>
    <dgm:cxn modelId="{D4750943-7B21-4E16-B9DE-E86027E0BF72}" type="presParOf" srcId="{350B6372-1140-4B35-9FB1-5D6655404E64}" destId="{77BA7D3E-A895-4840-BA66-6CB3F0261BCF}" srcOrd="4" destOrd="0" presId="urn:microsoft.com/office/officeart/2005/8/layout/hList1"/>
    <dgm:cxn modelId="{A2E1BA0F-B9A2-476D-A76E-2A5EF71CA543}" type="presParOf" srcId="{77BA7D3E-A895-4840-BA66-6CB3F0261BCF}" destId="{76A8B34A-9CBB-448C-AA3C-5947660EB9EC}" srcOrd="0" destOrd="0" presId="urn:microsoft.com/office/officeart/2005/8/layout/hList1"/>
    <dgm:cxn modelId="{66EF8C22-DD6C-4AA7-8700-71F4F10D4059}" type="presParOf" srcId="{77BA7D3E-A895-4840-BA66-6CB3F0261BCF}" destId="{3B7043B4-EC39-4252-A3C3-AE405F34D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AFB3CCC-6675-43E8-BCA0-2842BF76F86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B75D9F-80C0-40F7-BF9D-4E5955CCFAEE}">
      <dgm:prSet phldrT="[Текст]"/>
      <dgm:spPr/>
      <dgm:t>
        <a:bodyPr/>
        <a:lstStyle/>
        <a:p>
          <a:r>
            <a:rPr lang="ru-RU" dirty="0" smtClean="0"/>
            <a:t>обоснование</a:t>
          </a:r>
          <a:endParaRPr lang="ru-RU" dirty="0"/>
        </a:p>
      </dgm:t>
    </dgm:pt>
    <dgm:pt modelId="{3CAF59A0-270E-4221-BDEF-51D5B02B21F4}" type="parTrans" cxnId="{C625408D-EEAE-4DEA-98F9-D4E9B724E226}">
      <dgm:prSet/>
      <dgm:spPr/>
      <dgm:t>
        <a:bodyPr/>
        <a:lstStyle/>
        <a:p>
          <a:endParaRPr lang="ru-RU"/>
        </a:p>
      </dgm:t>
    </dgm:pt>
    <dgm:pt modelId="{C738EBCA-AAB6-466E-8E61-E777BF49FD3C}" type="sibTrans" cxnId="{C625408D-EEAE-4DEA-98F9-D4E9B724E226}">
      <dgm:prSet/>
      <dgm:spPr/>
      <dgm:t>
        <a:bodyPr/>
        <a:lstStyle/>
        <a:p>
          <a:endParaRPr lang="ru-RU"/>
        </a:p>
      </dgm:t>
    </dgm:pt>
    <dgm:pt modelId="{604AA8FC-5112-49F9-BE1F-1CB249876714}">
      <dgm:prSet phldrT="[Текст]" custT="1"/>
      <dgm:spPr/>
      <dgm:t>
        <a:bodyPr/>
        <a:lstStyle/>
        <a:p>
          <a:r>
            <a:rPr lang="ru-RU" sz="1100" dirty="0" smtClean="0"/>
            <a:t>закупка у единственного поставщика на основании п.</a:t>
          </a:r>
          <a:r>
            <a:rPr lang="ru-RU" sz="2000" b="1" dirty="0" smtClean="0">
              <a:solidFill>
                <a:srgbClr val="C00000"/>
              </a:solidFill>
            </a:rPr>
            <a:t>5</a:t>
          </a:r>
          <a:r>
            <a:rPr lang="ru-RU" sz="1100" dirty="0" smtClean="0"/>
            <a:t> ч.1 ст.93 44-ФЗ</a:t>
          </a:r>
          <a:endParaRPr lang="ru-RU" sz="1100" dirty="0"/>
        </a:p>
      </dgm:t>
    </dgm:pt>
    <dgm:pt modelId="{5017FDB7-22B5-473F-960B-A3F40365BE05}" type="parTrans" cxnId="{A6048836-5604-4974-A87F-90097B2E6BBC}">
      <dgm:prSet/>
      <dgm:spPr/>
      <dgm:t>
        <a:bodyPr/>
        <a:lstStyle/>
        <a:p>
          <a:endParaRPr lang="ru-RU"/>
        </a:p>
      </dgm:t>
    </dgm:pt>
    <dgm:pt modelId="{D8ECD972-0704-4F51-8345-4B7166337808}" type="sibTrans" cxnId="{A6048836-5604-4974-A87F-90097B2E6BBC}">
      <dgm:prSet/>
      <dgm:spPr/>
      <dgm:t>
        <a:bodyPr/>
        <a:lstStyle/>
        <a:p>
          <a:endParaRPr lang="ru-RU"/>
        </a:p>
      </dgm:t>
    </dgm:pt>
    <dgm:pt modelId="{634FA0D7-A177-4307-8555-9C8F08B40E61}">
      <dgm:prSet phldrT="[Текст]"/>
      <dgm:spPr/>
      <dgm:t>
        <a:bodyPr/>
        <a:lstStyle/>
        <a:p>
          <a:r>
            <a:rPr lang="ru-RU" dirty="0" smtClean="0"/>
            <a:t>преимущества</a:t>
          </a:r>
          <a:endParaRPr lang="ru-RU" dirty="0"/>
        </a:p>
      </dgm:t>
    </dgm:pt>
    <dgm:pt modelId="{63CC3C32-4592-41CE-889E-0FBBA1F23A64}" type="parTrans" cxnId="{6BB36F35-4096-481A-AA1F-8850D4D43BEB}">
      <dgm:prSet/>
      <dgm:spPr/>
      <dgm:t>
        <a:bodyPr/>
        <a:lstStyle/>
        <a:p>
          <a:endParaRPr lang="ru-RU"/>
        </a:p>
      </dgm:t>
    </dgm:pt>
    <dgm:pt modelId="{72755853-D4D2-46DD-A0F7-09C10EA500FE}" type="sibTrans" cxnId="{6BB36F35-4096-481A-AA1F-8850D4D43BEB}">
      <dgm:prSet/>
      <dgm:spPr/>
      <dgm:t>
        <a:bodyPr/>
        <a:lstStyle/>
        <a:p>
          <a:endParaRPr lang="ru-RU"/>
        </a:p>
      </dgm:t>
    </dgm:pt>
    <dgm:pt modelId="{BE81B0CB-08B1-4D3E-AB85-8FAF3D8FD4B5}">
      <dgm:prSet phldrT="[Текст]"/>
      <dgm:spPr/>
      <dgm:t>
        <a:bodyPr/>
        <a:lstStyle/>
        <a:p>
          <a:r>
            <a:rPr lang="ru-RU" dirty="0" smtClean="0"/>
            <a:t>очень быстро («звонок другу»)</a:t>
          </a:r>
          <a:br>
            <a:rPr lang="ru-RU" dirty="0" smtClean="0"/>
          </a:br>
          <a:r>
            <a:rPr lang="ru-RU" dirty="0" smtClean="0"/>
            <a:t>или достаточно быстро («электронный магазин»)</a:t>
          </a:r>
          <a:endParaRPr lang="ru-RU" dirty="0"/>
        </a:p>
      </dgm:t>
    </dgm:pt>
    <dgm:pt modelId="{7063A8E3-FC37-4A0E-91A4-FAEAFD04C222}" type="parTrans" cxnId="{4A4175FA-DD97-4956-A872-897BB5F44FFC}">
      <dgm:prSet/>
      <dgm:spPr/>
      <dgm:t>
        <a:bodyPr/>
        <a:lstStyle/>
        <a:p>
          <a:endParaRPr lang="ru-RU"/>
        </a:p>
      </dgm:t>
    </dgm:pt>
    <dgm:pt modelId="{7D311258-6E1E-4A0A-B41A-175AD8DED528}" type="sibTrans" cxnId="{4A4175FA-DD97-4956-A872-897BB5F44FFC}">
      <dgm:prSet/>
      <dgm:spPr/>
      <dgm:t>
        <a:bodyPr/>
        <a:lstStyle/>
        <a:p>
          <a:endParaRPr lang="ru-RU"/>
        </a:p>
      </dgm:t>
    </dgm:pt>
    <dgm:pt modelId="{90E2AE3A-B778-475D-9D9B-2B0877E2DCFB}">
      <dgm:prSet phldrT="[Текст]"/>
      <dgm:spPr/>
      <dgm:t>
        <a:bodyPr/>
        <a:lstStyle/>
        <a:p>
          <a:r>
            <a:rPr lang="ru-RU" dirty="0" smtClean="0"/>
            <a:t>ограничения</a:t>
          </a:r>
          <a:endParaRPr lang="ru-RU" dirty="0"/>
        </a:p>
      </dgm:t>
    </dgm:pt>
    <dgm:pt modelId="{90415378-F53F-4115-876E-9B5641DBFC61}" type="parTrans" cxnId="{1D3A11B4-7412-45AF-9FFB-A46140312307}">
      <dgm:prSet/>
      <dgm:spPr/>
      <dgm:t>
        <a:bodyPr/>
        <a:lstStyle/>
        <a:p>
          <a:endParaRPr lang="ru-RU"/>
        </a:p>
      </dgm:t>
    </dgm:pt>
    <dgm:pt modelId="{1BC3C1E2-9738-4438-B9A7-720A0A98F899}" type="sibTrans" cxnId="{1D3A11B4-7412-45AF-9FFB-A46140312307}">
      <dgm:prSet/>
      <dgm:spPr/>
      <dgm:t>
        <a:bodyPr/>
        <a:lstStyle/>
        <a:p>
          <a:endParaRPr lang="ru-RU"/>
        </a:p>
      </dgm:t>
    </dgm:pt>
    <dgm:pt modelId="{18545F03-F4B3-49B6-887E-07C200315485}">
      <dgm:prSet phldrT="[Текст]"/>
      <dgm:spPr/>
      <dgm:t>
        <a:bodyPr/>
        <a:lstStyle/>
        <a:p>
          <a:r>
            <a:rPr lang="ru-RU" dirty="0" smtClean="0"/>
            <a:t>контракт до </a:t>
          </a:r>
          <a:r>
            <a:rPr lang="en-US" dirty="0" smtClean="0"/>
            <a:t>6</a:t>
          </a:r>
          <a:r>
            <a:rPr lang="ru-RU" dirty="0" smtClean="0"/>
            <a:t>00 тыс. руб.</a:t>
          </a:r>
          <a:endParaRPr lang="ru-RU" dirty="0"/>
        </a:p>
      </dgm:t>
    </dgm:pt>
    <dgm:pt modelId="{0C0B35F1-AA49-4E74-AAD7-F4869F91E406}" type="parTrans" cxnId="{E200A723-6265-4D4E-BC72-8AD631055265}">
      <dgm:prSet/>
      <dgm:spPr/>
      <dgm:t>
        <a:bodyPr/>
        <a:lstStyle/>
        <a:p>
          <a:endParaRPr lang="ru-RU"/>
        </a:p>
      </dgm:t>
    </dgm:pt>
    <dgm:pt modelId="{8EE4BA9B-91AD-4267-B20C-B1AA78EC3868}" type="sibTrans" cxnId="{E200A723-6265-4D4E-BC72-8AD631055265}">
      <dgm:prSet/>
      <dgm:spPr/>
      <dgm:t>
        <a:bodyPr/>
        <a:lstStyle/>
        <a:p>
          <a:endParaRPr lang="ru-RU"/>
        </a:p>
      </dgm:t>
    </dgm:pt>
    <dgm:pt modelId="{6B917448-6268-47E9-AF5A-6F50579EA49A}">
      <dgm:prSet phldrT="[Текст]"/>
      <dgm:spPr/>
      <dgm:t>
        <a:bodyPr/>
        <a:lstStyle/>
        <a:p>
          <a:r>
            <a:rPr lang="ru-RU" dirty="0" smtClean="0"/>
            <a:t>ограничения на совокупный годовой объем закупок</a:t>
          </a:r>
          <a:endParaRPr lang="ru-RU" dirty="0"/>
        </a:p>
      </dgm:t>
    </dgm:pt>
    <dgm:pt modelId="{DC8222E1-9E20-4915-B438-8B532651CC5B}" type="parTrans" cxnId="{D408F402-6157-4775-BA59-AB60DDB498F4}">
      <dgm:prSet/>
      <dgm:spPr/>
      <dgm:t>
        <a:bodyPr/>
        <a:lstStyle/>
        <a:p>
          <a:endParaRPr lang="ru-RU"/>
        </a:p>
      </dgm:t>
    </dgm:pt>
    <dgm:pt modelId="{DE4C9529-0A34-41E6-84DF-B9BCF0CC288A}" type="sibTrans" cxnId="{D408F402-6157-4775-BA59-AB60DDB498F4}">
      <dgm:prSet/>
      <dgm:spPr/>
      <dgm:t>
        <a:bodyPr/>
        <a:lstStyle/>
        <a:p>
          <a:endParaRPr lang="ru-RU"/>
        </a:p>
      </dgm:t>
    </dgm:pt>
    <dgm:pt modelId="{AEE38BF0-5C82-41F8-A894-B60A5D948E8A}">
      <dgm:prSet phldrT="[Текст]"/>
      <dgm:spPr/>
      <dgm:t>
        <a:bodyPr/>
        <a:lstStyle/>
        <a:p>
          <a:r>
            <a:rPr lang="ru-RU" dirty="0" smtClean="0"/>
            <a:t>всегда найдутся более первоочередные потребности</a:t>
          </a:r>
          <a:endParaRPr lang="ru-RU" dirty="0"/>
        </a:p>
      </dgm:t>
    </dgm:pt>
    <dgm:pt modelId="{27041641-D742-4CF3-BC9E-C513C21EB000}" type="parTrans" cxnId="{06D8C91B-82E5-435E-91B3-20304A374B7F}">
      <dgm:prSet/>
      <dgm:spPr/>
      <dgm:t>
        <a:bodyPr/>
        <a:lstStyle/>
        <a:p>
          <a:endParaRPr lang="ru-RU"/>
        </a:p>
      </dgm:t>
    </dgm:pt>
    <dgm:pt modelId="{3E6B2100-4BF0-4D51-92E6-2A8F97768F64}" type="sibTrans" cxnId="{06D8C91B-82E5-435E-91B3-20304A374B7F}">
      <dgm:prSet/>
      <dgm:spPr/>
      <dgm:t>
        <a:bodyPr/>
        <a:lstStyle/>
        <a:p>
          <a:endParaRPr lang="ru-RU"/>
        </a:p>
      </dgm:t>
    </dgm:pt>
    <dgm:pt modelId="{AC8F9A25-8937-4D4A-BA74-655A25B0206B}">
      <dgm:prSet phldrT="[Текст]"/>
      <dgm:spPr/>
      <dgm:t>
        <a:bodyPr/>
        <a:lstStyle/>
        <a:p>
          <a:r>
            <a:rPr lang="ru-RU" dirty="0" smtClean="0"/>
            <a:t>при регулярном использовании возможны обвинения в «дроблении закупок»</a:t>
          </a:r>
          <a:endParaRPr lang="ru-RU" dirty="0"/>
        </a:p>
      </dgm:t>
    </dgm:pt>
    <dgm:pt modelId="{429E0758-5774-48BF-849E-F331AB6C9983}" type="parTrans" cxnId="{824B678E-0119-40A1-80EF-6A56958903F4}">
      <dgm:prSet/>
      <dgm:spPr/>
      <dgm:t>
        <a:bodyPr/>
        <a:lstStyle/>
        <a:p>
          <a:endParaRPr lang="ru-RU"/>
        </a:p>
      </dgm:t>
    </dgm:pt>
    <dgm:pt modelId="{ADB7966E-AE21-4895-A284-04C73032C3DA}" type="sibTrans" cxnId="{824B678E-0119-40A1-80EF-6A56958903F4}">
      <dgm:prSet/>
      <dgm:spPr/>
      <dgm:t>
        <a:bodyPr/>
        <a:lstStyle/>
        <a:p>
          <a:endParaRPr lang="ru-RU"/>
        </a:p>
      </dgm:t>
    </dgm:pt>
    <dgm:pt modelId="{23806591-DA04-4DF0-AC2C-25805612AE3F}">
      <dgm:prSet phldrT="[Текст]"/>
      <dgm:spPr/>
      <dgm:t>
        <a:bodyPr/>
        <a:lstStyle/>
        <a:p>
          <a:r>
            <a:rPr lang="ru-RU" dirty="0" smtClean="0"/>
            <a:t>любые заказчики</a:t>
          </a:r>
          <a:endParaRPr lang="ru-RU" dirty="0"/>
        </a:p>
      </dgm:t>
    </dgm:pt>
    <dgm:pt modelId="{C3CECFD3-7712-44F5-83C9-4B8CFE602038}" type="parTrans" cxnId="{02EE9C81-6739-44C3-8D2B-CC7B7A6FC4A0}">
      <dgm:prSet/>
      <dgm:spPr/>
      <dgm:t>
        <a:bodyPr/>
        <a:lstStyle/>
        <a:p>
          <a:endParaRPr lang="ru-RU"/>
        </a:p>
      </dgm:t>
    </dgm:pt>
    <dgm:pt modelId="{92904157-4609-446F-AA50-EEA6BA94DB24}" type="sibTrans" cxnId="{02EE9C81-6739-44C3-8D2B-CC7B7A6FC4A0}">
      <dgm:prSet/>
      <dgm:spPr/>
      <dgm:t>
        <a:bodyPr/>
        <a:lstStyle/>
        <a:p>
          <a:endParaRPr lang="ru-RU"/>
        </a:p>
      </dgm:t>
    </dgm:pt>
    <dgm:pt modelId="{9073E96A-EEBE-463A-8597-5C9B154F38BC}">
      <dgm:prSet phldrT="[Текст]"/>
      <dgm:spPr/>
      <dgm:t>
        <a:bodyPr/>
        <a:lstStyle/>
        <a:p>
          <a:r>
            <a:rPr lang="ru-RU" dirty="0" smtClean="0"/>
            <a:t>любые товары</a:t>
          </a:r>
          <a:endParaRPr lang="ru-RU" dirty="0"/>
        </a:p>
      </dgm:t>
    </dgm:pt>
    <dgm:pt modelId="{4D2926D1-743E-4BA6-B515-6D8B43A2EC03}" type="parTrans" cxnId="{FC2467ED-0119-4A96-AF68-D9F41E971177}">
      <dgm:prSet/>
      <dgm:spPr/>
      <dgm:t>
        <a:bodyPr/>
        <a:lstStyle/>
        <a:p>
          <a:endParaRPr lang="ru-RU"/>
        </a:p>
      </dgm:t>
    </dgm:pt>
    <dgm:pt modelId="{09C149D4-8C8B-4C1A-AC30-BA74FC570275}" type="sibTrans" cxnId="{FC2467ED-0119-4A96-AF68-D9F41E971177}">
      <dgm:prSet/>
      <dgm:spPr/>
      <dgm:t>
        <a:bodyPr/>
        <a:lstStyle/>
        <a:p>
          <a:endParaRPr lang="ru-RU"/>
        </a:p>
      </dgm:t>
    </dgm:pt>
    <dgm:pt modelId="{880B9560-85F0-4A61-96BB-8222AC599D3D}">
      <dgm:prSet/>
      <dgm:spPr/>
      <dgm:t>
        <a:bodyPr/>
        <a:lstStyle/>
        <a:p>
          <a:r>
            <a:rPr lang="ru-RU" dirty="0" smtClean="0"/>
            <a:t>возможность закупки конкретного торгового  наименования</a:t>
          </a:r>
          <a:endParaRPr lang="ru-RU" dirty="0"/>
        </a:p>
      </dgm:t>
    </dgm:pt>
    <dgm:pt modelId="{83F02049-8968-4F63-A66B-4B76C6BB42B3}" type="parTrans" cxnId="{ECAF37DA-D1DE-4C86-B69B-2DB3747FE3BF}">
      <dgm:prSet/>
      <dgm:spPr/>
      <dgm:t>
        <a:bodyPr/>
        <a:lstStyle/>
        <a:p>
          <a:endParaRPr lang="ru-RU"/>
        </a:p>
      </dgm:t>
    </dgm:pt>
    <dgm:pt modelId="{A1C641DD-578A-4C4B-A394-A8ED822B8AB8}" type="sibTrans" cxnId="{ECAF37DA-D1DE-4C86-B69B-2DB3747FE3BF}">
      <dgm:prSet/>
      <dgm:spPr/>
      <dgm:t>
        <a:bodyPr/>
        <a:lstStyle/>
        <a:p>
          <a:endParaRPr lang="ru-RU"/>
        </a:p>
      </dgm:t>
    </dgm:pt>
    <dgm:pt modelId="{350B6372-1140-4B35-9FB1-5D6655404E64}" type="pres">
      <dgm:prSet presAssocID="{8AFB3CCC-6675-43E8-BCA0-2842BF76F8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F38EEF-3AAA-4F31-BE2C-9F5BF5BA85CF}" type="pres">
      <dgm:prSet presAssocID="{5FB75D9F-80C0-40F7-BF9D-4E5955CCFAEE}" presName="composite" presStyleCnt="0"/>
      <dgm:spPr/>
    </dgm:pt>
    <dgm:pt modelId="{838E06B4-7E89-4643-A0C2-7A0A53B90C68}" type="pres">
      <dgm:prSet presAssocID="{5FB75D9F-80C0-40F7-BF9D-4E5955CCFAE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6D63C-2C1A-4440-8A66-E965CC85530E}" type="pres">
      <dgm:prSet presAssocID="{5FB75D9F-80C0-40F7-BF9D-4E5955CCFAE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40B87-9D14-4CCE-86D7-EF476A10E09E}" type="pres">
      <dgm:prSet presAssocID="{C738EBCA-AAB6-466E-8E61-E777BF49FD3C}" presName="space" presStyleCnt="0"/>
      <dgm:spPr/>
    </dgm:pt>
    <dgm:pt modelId="{2E2D4D38-D833-49CB-A5AB-350C9C9E54D8}" type="pres">
      <dgm:prSet presAssocID="{634FA0D7-A177-4307-8555-9C8F08B40E61}" presName="composite" presStyleCnt="0"/>
      <dgm:spPr/>
    </dgm:pt>
    <dgm:pt modelId="{03F61667-F0CC-4E1A-9265-A493A0933FE9}" type="pres">
      <dgm:prSet presAssocID="{634FA0D7-A177-4307-8555-9C8F08B40E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E0054-6EFB-4F2E-B3D9-BF30367BD743}" type="pres">
      <dgm:prSet presAssocID="{634FA0D7-A177-4307-8555-9C8F08B40E6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B531-3C28-44CE-B2CE-C27A9F6A0D66}" type="pres">
      <dgm:prSet presAssocID="{72755853-D4D2-46DD-A0F7-09C10EA500FE}" presName="space" presStyleCnt="0"/>
      <dgm:spPr/>
    </dgm:pt>
    <dgm:pt modelId="{77BA7D3E-A895-4840-BA66-6CB3F0261BCF}" type="pres">
      <dgm:prSet presAssocID="{90E2AE3A-B778-475D-9D9B-2B0877E2DCFB}" presName="composite" presStyleCnt="0"/>
      <dgm:spPr/>
    </dgm:pt>
    <dgm:pt modelId="{76A8B34A-9CBB-448C-AA3C-5947660EB9EC}" type="pres">
      <dgm:prSet presAssocID="{90E2AE3A-B778-475D-9D9B-2B0877E2DC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043B4-EC39-4252-A3C3-AE405F34D823}" type="pres">
      <dgm:prSet presAssocID="{90E2AE3A-B778-475D-9D9B-2B0877E2DCF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08F402-6157-4775-BA59-AB60DDB498F4}" srcId="{90E2AE3A-B778-475D-9D9B-2B0877E2DCFB}" destId="{6B917448-6268-47E9-AF5A-6F50579EA49A}" srcOrd="1" destOrd="0" parTransId="{DC8222E1-9E20-4915-B438-8B532651CC5B}" sibTransId="{DE4C9529-0A34-41E6-84DF-B9BCF0CC288A}"/>
    <dgm:cxn modelId="{E200A723-6265-4D4E-BC72-8AD631055265}" srcId="{90E2AE3A-B778-475D-9D9B-2B0877E2DCFB}" destId="{18545F03-F4B3-49B6-887E-07C200315485}" srcOrd="0" destOrd="0" parTransId="{0C0B35F1-AA49-4E74-AAD7-F4869F91E406}" sibTransId="{8EE4BA9B-91AD-4267-B20C-B1AA78EC3868}"/>
    <dgm:cxn modelId="{5EA17A5F-A3B3-4FDF-96CA-D747A0A965DA}" type="presOf" srcId="{90E2AE3A-B778-475D-9D9B-2B0877E2DCFB}" destId="{76A8B34A-9CBB-448C-AA3C-5947660EB9EC}" srcOrd="0" destOrd="0" presId="urn:microsoft.com/office/officeart/2005/8/layout/hList1"/>
    <dgm:cxn modelId="{465131D4-E786-42FC-A2CC-2B587250FD38}" type="presOf" srcId="{9073E96A-EEBE-463A-8597-5C9B154F38BC}" destId="{C25E0054-6EFB-4F2E-B3D9-BF30367BD743}" srcOrd="0" destOrd="1" presId="urn:microsoft.com/office/officeart/2005/8/layout/hList1"/>
    <dgm:cxn modelId="{FC2467ED-0119-4A96-AF68-D9F41E971177}" srcId="{634FA0D7-A177-4307-8555-9C8F08B40E61}" destId="{9073E96A-EEBE-463A-8597-5C9B154F38BC}" srcOrd="1" destOrd="0" parTransId="{4D2926D1-743E-4BA6-B515-6D8B43A2EC03}" sibTransId="{09C149D4-8C8B-4C1A-AC30-BA74FC570275}"/>
    <dgm:cxn modelId="{C171F704-F67F-4B6A-8F3C-19374AB08F27}" type="presOf" srcId="{5FB75D9F-80C0-40F7-BF9D-4E5955CCFAEE}" destId="{838E06B4-7E89-4643-A0C2-7A0A53B90C68}" srcOrd="0" destOrd="0" presId="urn:microsoft.com/office/officeart/2005/8/layout/hList1"/>
    <dgm:cxn modelId="{6690DC58-9E9D-4A6F-A565-423CD4F17093}" type="presOf" srcId="{18545F03-F4B3-49B6-887E-07C200315485}" destId="{3B7043B4-EC39-4252-A3C3-AE405F34D823}" srcOrd="0" destOrd="0" presId="urn:microsoft.com/office/officeart/2005/8/layout/hList1"/>
    <dgm:cxn modelId="{06D8C91B-82E5-435E-91B3-20304A374B7F}" srcId="{90E2AE3A-B778-475D-9D9B-2B0877E2DCFB}" destId="{AEE38BF0-5C82-41F8-A894-B60A5D948E8A}" srcOrd="2" destOrd="0" parTransId="{27041641-D742-4CF3-BC9E-C513C21EB000}" sibTransId="{3E6B2100-4BF0-4D51-92E6-2A8F97768F64}"/>
    <dgm:cxn modelId="{093AA284-1239-4516-B049-7AC932EC39A5}" type="presOf" srcId="{634FA0D7-A177-4307-8555-9C8F08B40E61}" destId="{03F61667-F0CC-4E1A-9265-A493A0933FE9}" srcOrd="0" destOrd="0" presId="urn:microsoft.com/office/officeart/2005/8/layout/hList1"/>
    <dgm:cxn modelId="{824B678E-0119-40A1-80EF-6A56958903F4}" srcId="{90E2AE3A-B778-475D-9D9B-2B0877E2DCFB}" destId="{AC8F9A25-8937-4D4A-BA74-655A25B0206B}" srcOrd="3" destOrd="0" parTransId="{429E0758-5774-48BF-849E-F331AB6C9983}" sibTransId="{ADB7966E-AE21-4895-A284-04C73032C3DA}"/>
    <dgm:cxn modelId="{3E538895-F574-4D7C-8871-375FD41A8E83}" type="presOf" srcId="{AEE38BF0-5C82-41F8-A894-B60A5D948E8A}" destId="{3B7043B4-EC39-4252-A3C3-AE405F34D823}" srcOrd="0" destOrd="2" presId="urn:microsoft.com/office/officeart/2005/8/layout/hList1"/>
    <dgm:cxn modelId="{1D3A11B4-7412-45AF-9FFB-A46140312307}" srcId="{8AFB3CCC-6675-43E8-BCA0-2842BF76F862}" destId="{90E2AE3A-B778-475D-9D9B-2B0877E2DCFB}" srcOrd="2" destOrd="0" parTransId="{90415378-F53F-4115-876E-9B5641DBFC61}" sibTransId="{1BC3C1E2-9738-4438-B9A7-720A0A98F899}"/>
    <dgm:cxn modelId="{A6048836-5604-4974-A87F-90097B2E6BBC}" srcId="{5FB75D9F-80C0-40F7-BF9D-4E5955CCFAEE}" destId="{604AA8FC-5112-49F9-BE1F-1CB249876714}" srcOrd="0" destOrd="0" parTransId="{5017FDB7-22B5-473F-960B-A3F40365BE05}" sibTransId="{D8ECD972-0704-4F51-8345-4B7166337808}"/>
    <dgm:cxn modelId="{676073D7-6FBE-4737-B162-C9F679F52176}" type="presOf" srcId="{AC8F9A25-8937-4D4A-BA74-655A25B0206B}" destId="{3B7043B4-EC39-4252-A3C3-AE405F34D823}" srcOrd="0" destOrd="3" presId="urn:microsoft.com/office/officeart/2005/8/layout/hList1"/>
    <dgm:cxn modelId="{02EE9C81-6739-44C3-8D2B-CC7B7A6FC4A0}" srcId="{634FA0D7-A177-4307-8555-9C8F08B40E61}" destId="{23806591-DA04-4DF0-AC2C-25805612AE3F}" srcOrd="0" destOrd="0" parTransId="{C3CECFD3-7712-44F5-83C9-4B8CFE602038}" sibTransId="{92904157-4609-446F-AA50-EEA6BA94DB24}"/>
    <dgm:cxn modelId="{3ED70F79-FE88-4A05-8CDB-42A176FE3C88}" type="presOf" srcId="{8AFB3CCC-6675-43E8-BCA0-2842BF76F862}" destId="{350B6372-1140-4B35-9FB1-5D6655404E64}" srcOrd="0" destOrd="0" presId="urn:microsoft.com/office/officeart/2005/8/layout/hList1"/>
    <dgm:cxn modelId="{7E00B0E2-A525-4665-B680-B90AF3768C52}" type="presOf" srcId="{6B917448-6268-47E9-AF5A-6F50579EA49A}" destId="{3B7043B4-EC39-4252-A3C3-AE405F34D823}" srcOrd="0" destOrd="1" presId="urn:microsoft.com/office/officeart/2005/8/layout/hList1"/>
    <dgm:cxn modelId="{4A4175FA-DD97-4956-A872-897BB5F44FFC}" srcId="{634FA0D7-A177-4307-8555-9C8F08B40E61}" destId="{BE81B0CB-08B1-4D3E-AB85-8FAF3D8FD4B5}" srcOrd="2" destOrd="0" parTransId="{7063A8E3-FC37-4A0E-91A4-FAEAFD04C222}" sibTransId="{7D311258-6E1E-4A0A-B41A-175AD8DED528}"/>
    <dgm:cxn modelId="{12DFC513-4848-49C1-97CB-FCC16B741F66}" type="presOf" srcId="{23806591-DA04-4DF0-AC2C-25805612AE3F}" destId="{C25E0054-6EFB-4F2E-B3D9-BF30367BD743}" srcOrd="0" destOrd="0" presId="urn:microsoft.com/office/officeart/2005/8/layout/hList1"/>
    <dgm:cxn modelId="{6BB36F35-4096-481A-AA1F-8850D4D43BEB}" srcId="{8AFB3CCC-6675-43E8-BCA0-2842BF76F862}" destId="{634FA0D7-A177-4307-8555-9C8F08B40E61}" srcOrd="1" destOrd="0" parTransId="{63CC3C32-4592-41CE-889E-0FBBA1F23A64}" sibTransId="{72755853-D4D2-46DD-A0F7-09C10EA500FE}"/>
    <dgm:cxn modelId="{23703364-4121-486A-B949-D7F800617072}" type="presOf" srcId="{604AA8FC-5112-49F9-BE1F-1CB249876714}" destId="{3F36D63C-2C1A-4440-8A66-E965CC85530E}" srcOrd="0" destOrd="0" presId="urn:microsoft.com/office/officeart/2005/8/layout/hList1"/>
    <dgm:cxn modelId="{ECAF37DA-D1DE-4C86-B69B-2DB3747FE3BF}" srcId="{634FA0D7-A177-4307-8555-9C8F08B40E61}" destId="{880B9560-85F0-4A61-96BB-8222AC599D3D}" srcOrd="3" destOrd="0" parTransId="{83F02049-8968-4F63-A66B-4B76C6BB42B3}" sibTransId="{A1C641DD-578A-4C4B-A394-A8ED822B8AB8}"/>
    <dgm:cxn modelId="{6339BDCF-C457-4352-87BF-E41B37EA62F6}" type="presOf" srcId="{BE81B0CB-08B1-4D3E-AB85-8FAF3D8FD4B5}" destId="{C25E0054-6EFB-4F2E-B3D9-BF30367BD743}" srcOrd="0" destOrd="2" presId="urn:microsoft.com/office/officeart/2005/8/layout/hList1"/>
    <dgm:cxn modelId="{C625408D-EEAE-4DEA-98F9-D4E9B724E226}" srcId="{8AFB3CCC-6675-43E8-BCA0-2842BF76F862}" destId="{5FB75D9F-80C0-40F7-BF9D-4E5955CCFAEE}" srcOrd="0" destOrd="0" parTransId="{3CAF59A0-270E-4221-BDEF-51D5B02B21F4}" sibTransId="{C738EBCA-AAB6-466E-8E61-E777BF49FD3C}"/>
    <dgm:cxn modelId="{741A18B5-509A-4628-A518-A91C7613AFB7}" type="presOf" srcId="{880B9560-85F0-4A61-96BB-8222AC599D3D}" destId="{C25E0054-6EFB-4F2E-B3D9-BF30367BD743}" srcOrd="0" destOrd="3" presId="urn:microsoft.com/office/officeart/2005/8/layout/hList1"/>
    <dgm:cxn modelId="{1A0F89F2-2894-42BB-8093-B56C5D7DEC17}" type="presParOf" srcId="{350B6372-1140-4B35-9FB1-5D6655404E64}" destId="{C2F38EEF-3AAA-4F31-BE2C-9F5BF5BA85CF}" srcOrd="0" destOrd="0" presId="urn:microsoft.com/office/officeart/2005/8/layout/hList1"/>
    <dgm:cxn modelId="{ECA888D3-70D6-4804-A2C1-3990E1C36EC4}" type="presParOf" srcId="{C2F38EEF-3AAA-4F31-BE2C-9F5BF5BA85CF}" destId="{838E06B4-7E89-4643-A0C2-7A0A53B90C68}" srcOrd="0" destOrd="0" presId="urn:microsoft.com/office/officeart/2005/8/layout/hList1"/>
    <dgm:cxn modelId="{E65FB4F0-DDD9-403D-B42A-E3B99156DF13}" type="presParOf" srcId="{C2F38EEF-3AAA-4F31-BE2C-9F5BF5BA85CF}" destId="{3F36D63C-2C1A-4440-8A66-E965CC85530E}" srcOrd="1" destOrd="0" presId="urn:microsoft.com/office/officeart/2005/8/layout/hList1"/>
    <dgm:cxn modelId="{6E37DB2A-2B79-4E83-82AD-0EC5114F0154}" type="presParOf" srcId="{350B6372-1140-4B35-9FB1-5D6655404E64}" destId="{F8C40B87-9D14-4CCE-86D7-EF476A10E09E}" srcOrd="1" destOrd="0" presId="urn:microsoft.com/office/officeart/2005/8/layout/hList1"/>
    <dgm:cxn modelId="{7EE2CD2D-3DC4-4235-9EA7-5AA43B70D932}" type="presParOf" srcId="{350B6372-1140-4B35-9FB1-5D6655404E64}" destId="{2E2D4D38-D833-49CB-A5AB-350C9C9E54D8}" srcOrd="2" destOrd="0" presId="urn:microsoft.com/office/officeart/2005/8/layout/hList1"/>
    <dgm:cxn modelId="{5291A5C5-9A21-4EE1-9895-900066765C3F}" type="presParOf" srcId="{2E2D4D38-D833-49CB-A5AB-350C9C9E54D8}" destId="{03F61667-F0CC-4E1A-9265-A493A0933FE9}" srcOrd="0" destOrd="0" presId="urn:microsoft.com/office/officeart/2005/8/layout/hList1"/>
    <dgm:cxn modelId="{149C0D8D-459A-46CC-8BE4-938B7CB70020}" type="presParOf" srcId="{2E2D4D38-D833-49CB-A5AB-350C9C9E54D8}" destId="{C25E0054-6EFB-4F2E-B3D9-BF30367BD743}" srcOrd="1" destOrd="0" presId="urn:microsoft.com/office/officeart/2005/8/layout/hList1"/>
    <dgm:cxn modelId="{E28D9321-DD12-44C6-8533-D168CC10ECBB}" type="presParOf" srcId="{350B6372-1140-4B35-9FB1-5D6655404E64}" destId="{4E28B531-3C28-44CE-B2CE-C27A9F6A0D66}" srcOrd="3" destOrd="0" presId="urn:microsoft.com/office/officeart/2005/8/layout/hList1"/>
    <dgm:cxn modelId="{D4750943-7B21-4E16-B9DE-E86027E0BF72}" type="presParOf" srcId="{350B6372-1140-4B35-9FB1-5D6655404E64}" destId="{77BA7D3E-A895-4840-BA66-6CB3F0261BCF}" srcOrd="4" destOrd="0" presId="urn:microsoft.com/office/officeart/2005/8/layout/hList1"/>
    <dgm:cxn modelId="{A2E1BA0F-B9A2-476D-A76E-2A5EF71CA543}" type="presParOf" srcId="{77BA7D3E-A895-4840-BA66-6CB3F0261BCF}" destId="{76A8B34A-9CBB-448C-AA3C-5947660EB9EC}" srcOrd="0" destOrd="0" presId="urn:microsoft.com/office/officeart/2005/8/layout/hList1"/>
    <dgm:cxn modelId="{66EF8C22-DD6C-4AA7-8700-71F4F10D4059}" type="presParOf" srcId="{77BA7D3E-A895-4840-BA66-6CB3F0261BCF}" destId="{3B7043B4-EC39-4252-A3C3-AE405F34D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3F105ED-C3AF-4832-94CB-55BD98ED8698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CCDBC3-3968-4BAC-B8AC-67172E623138}">
      <dgm:prSet phldrT="[Текст]"/>
      <dgm:spPr/>
      <dgm:t>
        <a:bodyPr/>
        <a:lstStyle/>
        <a:p>
          <a:r>
            <a:rPr lang="ru-RU" dirty="0" smtClean="0"/>
            <a:t>МЕЛКИЕ </a:t>
          </a:r>
          <a:br>
            <a:rPr lang="ru-RU" dirty="0" smtClean="0"/>
          </a:br>
          <a:r>
            <a:rPr lang="ru-RU" dirty="0" smtClean="0"/>
            <a:t>ЗАКУПКИ</a:t>
          </a:r>
          <a:br>
            <a:rPr lang="ru-RU" dirty="0" smtClean="0"/>
          </a:br>
          <a:r>
            <a:rPr lang="ru-RU" dirty="0" smtClean="0"/>
            <a:t>(п.4 ч.1 ст.93)</a:t>
          </a:r>
          <a:endParaRPr lang="ru-RU" dirty="0"/>
        </a:p>
      </dgm:t>
    </dgm:pt>
    <dgm:pt modelId="{8579C6C3-EF29-4C8F-A985-4702F799B7A3}" type="parTrans" cxnId="{D70DF8EB-80F4-4537-9CDA-AFE19A08557E}">
      <dgm:prSet/>
      <dgm:spPr/>
      <dgm:t>
        <a:bodyPr/>
        <a:lstStyle/>
        <a:p>
          <a:endParaRPr lang="ru-RU"/>
        </a:p>
      </dgm:t>
    </dgm:pt>
    <dgm:pt modelId="{041EF98F-000F-4172-9D21-1F788D836A1D}" type="sibTrans" cxnId="{D70DF8EB-80F4-4537-9CDA-AFE19A08557E}">
      <dgm:prSet/>
      <dgm:spPr/>
      <dgm:t>
        <a:bodyPr/>
        <a:lstStyle/>
        <a:p>
          <a:endParaRPr lang="ru-RU"/>
        </a:p>
      </dgm:t>
    </dgm:pt>
    <dgm:pt modelId="{B9A8794A-4CE5-43F0-9E8B-F65B78A4401B}">
      <dgm:prSet phldrT="[Текст]"/>
      <dgm:spPr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ЭЛЕКТРОННЫЙ МАГАЗИН</a:t>
          </a:r>
          <a:endParaRPr lang="ru-RU" dirty="0"/>
        </a:p>
      </dgm:t>
    </dgm:pt>
    <dgm:pt modelId="{ABD18651-003E-4012-B590-1FFD08454DEB}" type="parTrans" cxnId="{E7718612-D208-4C95-9FDE-D1147F74C8BE}">
      <dgm:prSet/>
      <dgm:spPr/>
      <dgm:t>
        <a:bodyPr/>
        <a:lstStyle/>
        <a:p>
          <a:endParaRPr lang="ru-RU"/>
        </a:p>
      </dgm:t>
    </dgm:pt>
    <dgm:pt modelId="{36E8EC9B-17FD-475E-BFE7-9E9B3E1A1F2E}" type="sibTrans" cxnId="{E7718612-D208-4C95-9FDE-D1147F74C8BE}">
      <dgm:prSet/>
      <dgm:spPr/>
      <dgm:t>
        <a:bodyPr/>
        <a:lstStyle/>
        <a:p>
          <a:endParaRPr lang="ru-RU"/>
        </a:p>
      </dgm:t>
    </dgm:pt>
    <dgm:pt modelId="{AB9FF1EE-DB52-4DE7-84A7-3FBCC90B493A}">
      <dgm:prSet phldrT="[Текст]"/>
      <dgm:spPr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специальный сайт при администрации области</a:t>
          </a:r>
          <a:endParaRPr lang="ru-RU" dirty="0"/>
        </a:p>
      </dgm:t>
    </dgm:pt>
    <dgm:pt modelId="{17595BAB-76DB-461A-9CAA-73F391B9B180}" type="parTrans" cxnId="{FBB1F254-CC1D-4A86-BC88-4E3E6A1A9C07}">
      <dgm:prSet/>
      <dgm:spPr/>
      <dgm:t>
        <a:bodyPr/>
        <a:lstStyle/>
        <a:p>
          <a:endParaRPr lang="ru-RU"/>
        </a:p>
      </dgm:t>
    </dgm:pt>
    <dgm:pt modelId="{39D65840-AF63-4033-97A8-7AD995F255FC}" type="sibTrans" cxnId="{FBB1F254-CC1D-4A86-BC88-4E3E6A1A9C07}">
      <dgm:prSet/>
      <dgm:spPr/>
      <dgm:t>
        <a:bodyPr/>
        <a:lstStyle/>
        <a:p>
          <a:endParaRPr lang="ru-RU"/>
        </a:p>
      </dgm:t>
    </dgm:pt>
    <dgm:pt modelId="{E43BBDB2-3937-4BFA-B6AE-736EB74A2063}">
      <dgm:prSet phldrT="[Текст]"/>
      <dgm:spPr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заказчиков заставляют использовать</a:t>
          </a:r>
          <a:endParaRPr lang="ru-RU" dirty="0"/>
        </a:p>
      </dgm:t>
    </dgm:pt>
    <dgm:pt modelId="{E9A052F3-4E25-4E51-A644-5A59CEB9B45E}" type="parTrans" cxnId="{570EAF3D-18CC-447C-B9F3-F1A7767BA792}">
      <dgm:prSet/>
      <dgm:spPr/>
      <dgm:t>
        <a:bodyPr/>
        <a:lstStyle/>
        <a:p>
          <a:endParaRPr lang="ru-RU"/>
        </a:p>
      </dgm:t>
    </dgm:pt>
    <dgm:pt modelId="{DDE7CEE0-E873-4CC2-88DF-DF8225594A86}" type="sibTrans" cxnId="{570EAF3D-18CC-447C-B9F3-F1A7767BA792}">
      <dgm:prSet/>
      <dgm:spPr/>
      <dgm:t>
        <a:bodyPr/>
        <a:lstStyle/>
        <a:p>
          <a:endParaRPr lang="ru-RU"/>
        </a:p>
      </dgm:t>
    </dgm:pt>
    <dgm:pt modelId="{538BBAC2-C25C-4FBB-8127-34A717A38A08}">
      <dgm:prSet phldrT="[Текст]"/>
      <dgm:spPr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«ЗВОНОК ПОСТАВЩИКУ»</a:t>
          </a:r>
          <a:endParaRPr lang="ru-RU" dirty="0"/>
        </a:p>
      </dgm:t>
    </dgm:pt>
    <dgm:pt modelId="{4321081F-374D-4CFD-BF36-403E7ECEB3EF}" type="parTrans" cxnId="{4C6D5CFB-9332-4947-92C8-6F88905461CD}">
      <dgm:prSet/>
      <dgm:spPr/>
      <dgm:t>
        <a:bodyPr/>
        <a:lstStyle/>
        <a:p>
          <a:endParaRPr lang="ru-RU"/>
        </a:p>
      </dgm:t>
    </dgm:pt>
    <dgm:pt modelId="{A8D935D9-D222-4734-910E-F8E7A1402235}" type="sibTrans" cxnId="{4C6D5CFB-9332-4947-92C8-6F88905461CD}">
      <dgm:prSet/>
      <dgm:spPr/>
      <dgm:t>
        <a:bodyPr/>
        <a:lstStyle/>
        <a:p>
          <a:endParaRPr lang="ru-RU"/>
        </a:p>
      </dgm:t>
    </dgm:pt>
    <dgm:pt modelId="{06A5E718-F0F8-4DCD-8FCB-B60D089486C6}">
      <dgm:prSet phldrT="[Текст]"/>
      <dgm:spPr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звонок / </a:t>
          </a:r>
          <a:r>
            <a:rPr lang="en-US" dirty="0" smtClean="0"/>
            <a:t>email </a:t>
          </a:r>
          <a:r>
            <a:rPr lang="ru-RU" dirty="0" smtClean="0"/>
            <a:t>/ </a:t>
          </a:r>
          <a:r>
            <a:rPr lang="en-US" dirty="0" smtClean="0"/>
            <a:t>SMS </a:t>
          </a:r>
          <a:r>
            <a:rPr lang="ru-RU" dirty="0" smtClean="0"/>
            <a:t>дружественному поставщику</a:t>
          </a:r>
        </a:p>
      </dgm:t>
    </dgm:pt>
    <dgm:pt modelId="{46B83F12-9E0D-4001-9C29-B4B62DC4C31D}" type="parTrans" cxnId="{B33E6C13-D352-4001-96AC-FC02C7419306}">
      <dgm:prSet/>
      <dgm:spPr/>
      <dgm:t>
        <a:bodyPr/>
        <a:lstStyle/>
        <a:p>
          <a:endParaRPr lang="ru-RU"/>
        </a:p>
      </dgm:t>
    </dgm:pt>
    <dgm:pt modelId="{F9B90A77-0269-4767-A5E7-BB4D87B0BCD2}" type="sibTrans" cxnId="{B33E6C13-D352-4001-96AC-FC02C7419306}">
      <dgm:prSet/>
      <dgm:spPr/>
      <dgm:t>
        <a:bodyPr/>
        <a:lstStyle/>
        <a:p>
          <a:endParaRPr lang="ru-RU"/>
        </a:p>
      </dgm:t>
    </dgm:pt>
    <dgm:pt modelId="{4D7E4183-613B-4FAE-995F-A8FD53F04C3A}">
      <dgm:prSet phldrT="[Текст]"/>
      <dgm:spPr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остаются следы в Интернете</a:t>
          </a:r>
          <a:endParaRPr lang="ru-RU" dirty="0"/>
        </a:p>
      </dgm:t>
    </dgm:pt>
    <dgm:pt modelId="{85CA9118-339E-4121-A023-E00C33F25D48}" type="parTrans" cxnId="{E4B13AD3-6DA8-4D97-B3D0-EE23EA112F4C}">
      <dgm:prSet/>
      <dgm:spPr/>
      <dgm:t>
        <a:bodyPr/>
        <a:lstStyle/>
        <a:p>
          <a:endParaRPr lang="ru-RU"/>
        </a:p>
      </dgm:t>
    </dgm:pt>
    <dgm:pt modelId="{D5A87756-D541-402D-BA45-28463D38F49E}" type="sibTrans" cxnId="{E4B13AD3-6DA8-4D97-B3D0-EE23EA112F4C}">
      <dgm:prSet/>
      <dgm:spPr/>
      <dgm:t>
        <a:bodyPr/>
        <a:lstStyle/>
        <a:p>
          <a:endParaRPr lang="ru-RU"/>
        </a:p>
      </dgm:t>
    </dgm:pt>
    <dgm:pt modelId="{DE9FB05F-0A33-4C7A-AC99-698540C8648A}">
      <dgm:prSet phldrT="[Текст]"/>
      <dgm:spPr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не оставляет следов в Интернете</a:t>
          </a:r>
        </a:p>
      </dgm:t>
    </dgm:pt>
    <dgm:pt modelId="{81B49CD3-51ED-42C8-9A3B-30176725487B}" type="parTrans" cxnId="{AA9D0138-DF4F-42B4-B489-B8829F5F3869}">
      <dgm:prSet/>
      <dgm:spPr/>
      <dgm:t>
        <a:bodyPr/>
        <a:lstStyle/>
        <a:p>
          <a:endParaRPr lang="ru-RU"/>
        </a:p>
      </dgm:t>
    </dgm:pt>
    <dgm:pt modelId="{FC393BC9-F4EB-448D-A6C3-3362D792467E}" type="sibTrans" cxnId="{AA9D0138-DF4F-42B4-B489-B8829F5F3869}">
      <dgm:prSet/>
      <dgm:spPr/>
      <dgm:t>
        <a:bodyPr/>
        <a:lstStyle/>
        <a:p>
          <a:endParaRPr lang="ru-RU"/>
        </a:p>
      </dgm:t>
    </dgm:pt>
    <dgm:pt modelId="{0AD87CF7-70D3-4825-AC37-EA654D25F62A}">
      <dgm:prSet phldrT="[Текст]"/>
      <dgm:spPr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</a:gradFill>
      </dgm:spPr>
      <dgm:t>
        <a:bodyPr/>
        <a:lstStyle/>
        <a:p>
          <a:r>
            <a:rPr lang="ru-RU" dirty="0" smtClean="0"/>
            <a:t>контролеры относятся подозрительно</a:t>
          </a:r>
        </a:p>
      </dgm:t>
    </dgm:pt>
    <dgm:pt modelId="{A8F01700-5F86-48B6-BD55-CAFB86579558}" type="parTrans" cxnId="{685E9B43-A379-4728-9F1A-496C86922786}">
      <dgm:prSet/>
      <dgm:spPr/>
      <dgm:t>
        <a:bodyPr/>
        <a:lstStyle/>
        <a:p>
          <a:endParaRPr lang="ru-RU"/>
        </a:p>
      </dgm:t>
    </dgm:pt>
    <dgm:pt modelId="{0AA92E12-F03C-4F89-B21D-EAD031B7238D}" type="sibTrans" cxnId="{685E9B43-A379-4728-9F1A-496C86922786}">
      <dgm:prSet/>
      <dgm:spPr/>
      <dgm:t>
        <a:bodyPr/>
        <a:lstStyle/>
        <a:p>
          <a:endParaRPr lang="ru-RU"/>
        </a:p>
      </dgm:t>
    </dgm:pt>
    <dgm:pt modelId="{F760B9F2-A738-4E7D-81F6-7B253D7D7803}" type="pres">
      <dgm:prSet presAssocID="{83F105ED-C3AF-4832-94CB-55BD98ED869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47B368-532A-4CA7-A1B9-F54A9EABBA65}" type="pres">
      <dgm:prSet presAssocID="{26CCDBC3-3968-4BAC-B8AC-67172E623138}" presName="root1" presStyleCnt="0"/>
      <dgm:spPr/>
    </dgm:pt>
    <dgm:pt modelId="{070C27B6-7125-4AD0-8FA6-340EB3D06152}" type="pres">
      <dgm:prSet presAssocID="{26CCDBC3-3968-4BAC-B8AC-67172E6231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38F510-0C20-4990-A8C8-4589FB9479FE}" type="pres">
      <dgm:prSet presAssocID="{26CCDBC3-3968-4BAC-B8AC-67172E623138}" presName="level2hierChild" presStyleCnt="0"/>
      <dgm:spPr/>
    </dgm:pt>
    <dgm:pt modelId="{C23BB0D8-878F-49B0-99D7-CAF2DD61E1ED}" type="pres">
      <dgm:prSet presAssocID="{ABD18651-003E-4012-B590-1FFD08454DEB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02110E0-0D52-48F9-AADF-E7FD8011332E}" type="pres">
      <dgm:prSet presAssocID="{ABD18651-003E-4012-B590-1FFD08454DEB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21B4E8D-8425-4FB2-8B38-335BA70DEEA9}" type="pres">
      <dgm:prSet presAssocID="{B9A8794A-4CE5-43F0-9E8B-F65B78A4401B}" presName="root2" presStyleCnt="0"/>
      <dgm:spPr/>
    </dgm:pt>
    <dgm:pt modelId="{0C79F0C2-1E08-4738-9911-B8CB67442559}" type="pres">
      <dgm:prSet presAssocID="{B9A8794A-4CE5-43F0-9E8B-F65B78A4401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A88E8E-569B-4B09-9216-3FE3E63E5D53}" type="pres">
      <dgm:prSet presAssocID="{B9A8794A-4CE5-43F0-9E8B-F65B78A4401B}" presName="level3hierChild" presStyleCnt="0"/>
      <dgm:spPr/>
    </dgm:pt>
    <dgm:pt modelId="{95527420-B3C8-4E1F-AE19-7B8C39394CBB}" type="pres">
      <dgm:prSet presAssocID="{17595BAB-76DB-461A-9CAA-73F391B9B180}" presName="conn2-1" presStyleLbl="parChTrans1D3" presStyleIdx="0" presStyleCnt="6"/>
      <dgm:spPr/>
      <dgm:t>
        <a:bodyPr/>
        <a:lstStyle/>
        <a:p>
          <a:endParaRPr lang="ru-RU"/>
        </a:p>
      </dgm:t>
    </dgm:pt>
    <dgm:pt modelId="{5975ABB7-B2B9-407D-ABDC-56F8A9D6276A}" type="pres">
      <dgm:prSet presAssocID="{17595BAB-76DB-461A-9CAA-73F391B9B180}" presName="connTx" presStyleLbl="parChTrans1D3" presStyleIdx="0" presStyleCnt="6"/>
      <dgm:spPr/>
      <dgm:t>
        <a:bodyPr/>
        <a:lstStyle/>
        <a:p>
          <a:endParaRPr lang="ru-RU"/>
        </a:p>
      </dgm:t>
    </dgm:pt>
    <dgm:pt modelId="{8393530D-B311-42F7-85CF-5D455B0F1502}" type="pres">
      <dgm:prSet presAssocID="{AB9FF1EE-DB52-4DE7-84A7-3FBCC90B493A}" presName="root2" presStyleCnt="0"/>
      <dgm:spPr/>
    </dgm:pt>
    <dgm:pt modelId="{F73517E1-3E97-4D75-8A7B-2D942B47051E}" type="pres">
      <dgm:prSet presAssocID="{AB9FF1EE-DB52-4DE7-84A7-3FBCC90B493A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F8FC8F-BAB6-4825-9D68-3AEEF68C94BE}" type="pres">
      <dgm:prSet presAssocID="{AB9FF1EE-DB52-4DE7-84A7-3FBCC90B493A}" presName="level3hierChild" presStyleCnt="0"/>
      <dgm:spPr/>
    </dgm:pt>
    <dgm:pt modelId="{72A3E683-2183-4264-80C3-B5902BB1089D}" type="pres">
      <dgm:prSet presAssocID="{E9A052F3-4E25-4E51-A644-5A59CEB9B45E}" presName="conn2-1" presStyleLbl="parChTrans1D3" presStyleIdx="1" presStyleCnt="6"/>
      <dgm:spPr/>
      <dgm:t>
        <a:bodyPr/>
        <a:lstStyle/>
        <a:p>
          <a:endParaRPr lang="ru-RU"/>
        </a:p>
      </dgm:t>
    </dgm:pt>
    <dgm:pt modelId="{99041D33-8D1C-4F9E-A752-CFA560FEBE6F}" type="pres">
      <dgm:prSet presAssocID="{E9A052F3-4E25-4E51-A644-5A59CEB9B45E}" presName="connTx" presStyleLbl="parChTrans1D3" presStyleIdx="1" presStyleCnt="6"/>
      <dgm:spPr/>
      <dgm:t>
        <a:bodyPr/>
        <a:lstStyle/>
        <a:p>
          <a:endParaRPr lang="ru-RU"/>
        </a:p>
      </dgm:t>
    </dgm:pt>
    <dgm:pt modelId="{2F919211-24E6-468E-A7C5-918C051BF867}" type="pres">
      <dgm:prSet presAssocID="{E43BBDB2-3937-4BFA-B6AE-736EB74A2063}" presName="root2" presStyleCnt="0"/>
      <dgm:spPr/>
    </dgm:pt>
    <dgm:pt modelId="{99885E6B-89A7-4F6B-8518-1EA0FD0CF917}" type="pres">
      <dgm:prSet presAssocID="{E43BBDB2-3937-4BFA-B6AE-736EB74A2063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B43286-46B4-4FBF-A7C8-54655797C28D}" type="pres">
      <dgm:prSet presAssocID="{E43BBDB2-3937-4BFA-B6AE-736EB74A2063}" presName="level3hierChild" presStyleCnt="0"/>
      <dgm:spPr/>
    </dgm:pt>
    <dgm:pt modelId="{4BB4FFA2-877C-41DE-9EDB-EC73DAA178AC}" type="pres">
      <dgm:prSet presAssocID="{85CA9118-339E-4121-A023-E00C33F25D48}" presName="conn2-1" presStyleLbl="parChTrans1D3" presStyleIdx="2" presStyleCnt="6"/>
      <dgm:spPr/>
      <dgm:t>
        <a:bodyPr/>
        <a:lstStyle/>
        <a:p>
          <a:endParaRPr lang="ru-RU"/>
        </a:p>
      </dgm:t>
    </dgm:pt>
    <dgm:pt modelId="{AD12F4FE-66CC-4729-9574-48B43F45A2FC}" type="pres">
      <dgm:prSet presAssocID="{85CA9118-339E-4121-A023-E00C33F25D48}" presName="connTx" presStyleLbl="parChTrans1D3" presStyleIdx="2" presStyleCnt="6"/>
      <dgm:spPr/>
      <dgm:t>
        <a:bodyPr/>
        <a:lstStyle/>
        <a:p>
          <a:endParaRPr lang="ru-RU"/>
        </a:p>
      </dgm:t>
    </dgm:pt>
    <dgm:pt modelId="{D509FB4A-7324-49ED-AFA0-C846B5D2AAA8}" type="pres">
      <dgm:prSet presAssocID="{4D7E4183-613B-4FAE-995F-A8FD53F04C3A}" presName="root2" presStyleCnt="0"/>
      <dgm:spPr/>
    </dgm:pt>
    <dgm:pt modelId="{A1A42748-1FBE-4245-BCD7-0F38507D4FEF}" type="pres">
      <dgm:prSet presAssocID="{4D7E4183-613B-4FAE-995F-A8FD53F04C3A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AFC715-E5FD-4CDF-927A-B294350602DA}" type="pres">
      <dgm:prSet presAssocID="{4D7E4183-613B-4FAE-995F-A8FD53F04C3A}" presName="level3hierChild" presStyleCnt="0"/>
      <dgm:spPr/>
    </dgm:pt>
    <dgm:pt modelId="{E1928968-0AD6-40E8-930B-A9FAE85C4233}" type="pres">
      <dgm:prSet presAssocID="{4321081F-374D-4CFD-BF36-403E7ECEB3E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F705A10-9C3C-4FBE-BC22-DB9627690AA2}" type="pres">
      <dgm:prSet presAssocID="{4321081F-374D-4CFD-BF36-403E7ECEB3E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3E5E71FD-EF2B-4601-91CC-6039E07551BC}" type="pres">
      <dgm:prSet presAssocID="{538BBAC2-C25C-4FBB-8127-34A717A38A08}" presName="root2" presStyleCnt="0"/>
      <dgm:spPr/>
    </dgm:pt>
    <dgm:pt modelId="{4F6434ED-B8FE-42F5-BEBE-B4120F5C19FC}" type="pres">
      <dgm:prSet presAssocID="{538BBAC2-C25C-4FBB-8127-34A717A38A0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A9201E-1FE5-4E4F-8721-33C08B83CADE}" type="pres">
      <dgm:prSet presAssocID="{538BBAC2-C25C-4FBB-8127-34A717A38A08}" presName="level3hierChild" presStyleCnt="0"/>
      <dgm:spPr/>
    </dgm:pt>
    <dgm:pt modelId="{8FC6C478-7F43-4700-967C-D55D5B10E08B}" type="pres">
      <dgm:prSet presAssocID="{46B83F12-9E0D-4001-9C29-B4B62DC4C31D}" presName="conn2-1" presStyleLbl="parChTrans1D3" presStyleIdx="3" presStyleCnt="6"/>
      <dgm:spPr/>
      <dgm:t>
        <a:bodyPr/>
        <a:lstStyle/>
        <a:p>
          <a:endParaRPr lang="ru-RU"/>
        </a:p>
      </dgm:t>
    </dgm:pt>
    <dgm:pt modelId="{B4667974-4276-401A-AFA5-3E255C09D98A}" type="pres">
      <dgm:prSet presAssocID="{46B83F12-9E0D-4001-9C29-B4B62DC4C31D}" presName="connTx" presStyleLbl="parChTrans1D3" presStyleIdx="3" presStyleCnt="6"/>
      <dgm:spPr/>
      <dgm:t>
        <a:bodyPr/>
        <a:lstStyle/>
        <a:p>
          <a:endParaRPr lang="ru-RU"/>
        </a:p>
      </dgm:t>
    </dgm:pt>
    <dgm:pt modelId="{F3588E0A-18DA-420C-BA48-C8D1FC761E31}" type="pres">
      <dgm:prSet presAssocID="{06A5E718-F0F8-4DCD-8FCB-B60D089486C6}" presName="root2" presStyleCnt="0"/>
      <dgm:spPr/>
    </dgm:pt>
    <dgm:pt modelId="{1F1453DA-2567-4001-B6DC-4D9CD4109402}" type="pres">
      <dgm:prSet presAssocID="{06A5E718-F0F8-4DCD-8FCB-B60D089486C6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AA6EB9-FFDB-4C8E-89BC-A1CD1EA2CFA4}" type="pres">
      <dgm:prSet presAssocID="{06A5E718-F0F8-4DCD-8FCB-B60D089486C6}" presName="level3hierChild" presStyleCnt="0"/>
      <dgm:spPr/>
    </dgm:pt>
    <dgm:pt modelId="{147B65A8-58D3-4874-9BBF-04A49D21F1DD}" type="pres">
      <dgm:prSet presAssocID="{81B49CD3-51ED-42C8-9A3B-30176725487B}" presName="conn2-1" presStyleLbl="parChTrans1D3" presStyleIdx="4" presStyleCnt="6"/>
      <dgm:spPr/>
      <dgm:t>
        <a:bodyPr/>
        <a:lstStyle/>
        <a:p>
          <a:endParaRPr lang="ru-RU"/>
        </a:p>
      </dgm:t>
    </dgm:pt>
    <dgm:pt modelId="{FCC67131-1FF0-44C5-8902-94CCFEFEE2DA}" type="pres">
      <dgm:prSet presAssocID="{81B49CD3-51ED-42C8-9A3B-30176725487B}" presName="connTx" presStyleLbl="parChTrans1D3" presStyleIdx="4" presStyleCnt="6"/>
      <dgm:spPr/>
      <dgm:t>
        <a:bodyPr/>
        <a:lstStyle/>
        <a:p>
          <a:endParaRPr lang="ru-RU"/>
        </a:p>
      </dgm:t>
    </dgm:pt>
    <dgm:pt modelId="{1E4C5FD1-8B34-4BA0-802F-7D73C5CE580F}" type="pres">
      <dgm:prSet presAssocID="{DE9FB05F-0A33-4C7A-AC99-698540C8648A}" presName="root2" presStyleCnt="0"/>
      <dgm:spPr/>
    </dgm:pt>
    <dgm:pt modelId="{00AD16B1-138E-4833-9316-DF167AE5E02D}" type="pres">
      <dgm:prSet presAssocID="{DE9FB05F-0A33-4C7A-AC99-698540C8648A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A6FDF0-94A7-4DBF-AB73-C83B0C0535AA}" type="pres">
      <dgm:prSet presAssocID="{DE9FB05F-0A33-4C7A-AC99-698540C8648A}" presName="level3hierChild" presStyleCnt="0"/>
      <dgm:spPr/>
    </dgm:pt>
    <dgm:pt modelId="{5DB5BBC7-6CFA-463B-AC59-681600E92380}" type="pres">
      <dgm:prSet presAssocID="{A8F01700-5F86-48B6-BD55-CAFB86579558}" presName="conn2-1" presStyleLbl="parChTrans1D3" presStyleIdx="5" presStyleCnt="6"/>
      <dgm:spPr/>
      <dgm:t>
        <a:bodyPr/>
        <a:lstStyle/>
        <a:p>
          <a:endParaRPr lang="ru-RU"/>
        </a:p>
      </dgm:t>
    </dgm:pt>
    <dgm:pt modelId="{C357F561-D9F5-4CAB-B613-4CE4A64559BC}" type="pres">
      <dgm:prSet presAssocID="{A8F01700-5F86-48B6-BD55-CAFB86579558}" presName="connTx" presStyleLbl="parChTrans1D3" presStyleIdx="5" presStyleCnt="6"/>
      <dgm:spPr/>
      <dgm:t>
        <a:bodyPr/>
        <a:lstStyle/>
        <a:p>
          <a:endParaRPr lang="ru-RU"/>
        </a:p>
      </dgm:t>
    </dgm:pt>
    <dgm:pt modelId="{EAB2B7ED-537A-46FC-9206-C500347C3DD5}" type="pres">
      <dgm:prSet presAssocID="{0AD87CF7-70D3-4825-AC37-EA654D25F62A}" presName="root2" presStyleCnt="0"/>
      <dgm:spPr/>
    </dgm:pt>
    <dgm:pt modelId="{9720AC29-8D8F-4569-82CD-C5C5EBAB6603}" type="pres">
      <dgm:prSet presAssocID="{0AD87CF7-70D3-4825-AC37-EA654D25F62A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F0E8FB-34DA-460C-ABC1-36E70437ED7C}" type="pres">
      <dgm:prSet presAssocID="{0AD87CF7-70D3-4825-AC37-EA654D25F62A}" presName="level3hierChild" presStyleCnt="0"/>
      <dgm:spPr/>
    </dgm:pt>
  </dgm:ptLst>
  <dgm:cxnLst>
    <dgm:cxn modelId="{1B1D2448-E7F2-41B3-BD2D-AB24301D9EF6}" type="presOf" srcId="{A8F01700-5F86-48B6-BD55-CAFB86579558}" destId="{C357F561-D9F5-4CAB-B613-4CE4A64559BC}" srcOrd="1" destOrd="0" presId="urn:microsoft.com/office/officeart/2005/8/layout/hierarchy2"/>
    <dgm:cxn modelId="{FBB1F254-CC1D-4A86-BC88-4E3E6A1A9C07}" srcId="{B9A8794A-4CE5-43F0-9E8B-F65B78A4401B}" destId="{AB9FF1EE-DB52-4DE7-84A7-3FBCC90B493A}" srcOrd="0" destOrd="0" parTransId="{17595BAB-76DB-461A-9CAA-73F391B9B180}" sibTransId="{39D65840-AF63-4033-97A8-7AD995F255FC}"/>
    <dgm:cxn modelId="{BD535396-AD6C-4A5C-9167-6E9B4E734F47}" type="presOf" srcId="{85CA9118-339E-4121-A023-E00C33F25D48}" destId="{AD12F4FE-66CC-4729-9574-48B43F45A2FC}" srcOrd="1" destOrd="0" presId="urn:microsoft.com/office/officeart/2005/8/layout/hierarchy2"/>
    <dgm:cxn modelId="{AA9D0138-DF4F-42B4-B489-B8829F5F3869}" srcId="{538BBAC2-C25C-4FBB-8127-34A717A38A08}" destId="{DE9FB05F-0A33-4C7A-AC99-698540C8648A}" srcOrd="1" destOrd="0" parTransId="{81B49CD3-51ED-42C8-9A3B-30176725487B}" sibTransId="{FC393BC9-F4EB-448D-A6C3-3362D792467E}"/>
    <dgm:cxn modelId="{3C6D1A25-F20C-475C-869F-38D07C07CD0D}" type="presOf" srcId="{46B83F12-9E0D-4001-9C29-B4B62DC4C31D}" destId="{8FC6C478-7F43-4700-967C-D55D5B10E08B}" srcOrd="0" destOrd="0" presId="urn:microsoft.com/office/officeart/2005/8/layout/hierarchy2"/>
    <dgm:cxn modelId="{D70DF8EB-80F4-4537-9CDA-AFE19A08557E}" srcId="{83F105ED-C3AF-4832-94CB-55BD98ED8698}" destId="{26CCDBC3-3968-4BAC-B8AC-67172E623138}" srcOrd="0" destOrd="0" parTransId="{8579C6C3-EF29-4C8F-A985-4702F799B7A3}" sibTransId="{041EF98F-000F-4172-9D21-1F788D836A1D}"/>
    <dgm:cxn modelId="{2B02482A-888F-48DC-AB1A-F78755D07045}" type="presOf" srcId="{17595BAB-76DB-461A-9CAA-73F391B9B180}" destId="{5975ABB7-B2B9-407D-ABDC-56F8A9D6276A}" srcOrd="1" destOrd="0" presId="urn:microsoft.com/office/officeart/2005/8/layout/hierarchy2"/>
    <dgm:cxn modelId="{9DFD9E53-4553-4C55-ABBE-2AD158C14D9A}" type="presOf" srcId="{26CCDBC3-3968-4BAC-B8AC-67172E623138}" destId="{070C27B6-7125-4AD0-8FA6-340EB3D06152}" srcOrd="0" destOrd="0" presId="urn:microsoft.com/office/officeart/2005/8/layout/hierarchy2"/>
    <dgm:cxn modelId="{B33E6C13-D352-4001-96AC-FC02C7419306}" srcId="{538BBAC2-C25C-4FBB-8127-34A717A38A08}" destId="{06A5E718-F0F8-4DCD-8FCB-B60D089486C6}" srcOrd="0" destOrd="0" parTransId="{46B83F12-9E0D-4001-9C29-B4B62DC4C31D}" sibTransId="{F9B90A77-0269-4767-A5E7-BB4D87B0BCD2}"/>
    <dgm:cxn modelId="{B1DA5D11-2859-4F63-8ED3-0DD83AF21356}" type="presOf" srcId="{4321081F-374D-4CFD-BF36-403E7ECEB3EF}" destId="{2F705A10-9C3C-4FBE-BC22-DB9627690AA2}" srcOrd="1" destOrd="0" presId="urn:microsoft.com/office/officeart/2005/8/layout/hierarchy2"/>
    <dgm:cxn modelId="{C0D9D7AA-B268-4C87-98A0-334A8AB887C2}" type="presOf" srcId="{17595BAB-76DB-461A-9CAA-73F391B9B180}" destId="{95527420-B3C8-4E1F-AE19-7B8C39394CBB}" srcOrd="0" destOrd="0" presId="urn:microsoft.com/office/officeart/2005/8/layout/hierarchy2"/>
    <dgm:cxn modelId="{4F54FA00-3F12-463C-A0AA-D00633DBEEC2}" type="presOf" srcId="{85CA9118-339E-4121-A023-E00C33F25D48}" destId="{4BB4FFA2-877C-41DE-9EDB-EC73DAA178AC}" srcOrd="0" destOrd="0" presId="urn:microsoft.com/office/officeart/2005/8/layout/hierarchy2"/>
    <dgm:cxn modelId="{1DC4F3CE-DFB9-43B2-B98D-C4C887A27B6A}" type="presOf" srcId="{ABD18651-003E-4012-B590-1FFD08454DEB}" destId="{502110E0-0D52-48F9-AADF-E7FD8011332E}" srcOrd="1" destOrd="0" presId="urn:microsoft.com/office/officeart/2005/8/layout/hierarchy2"/>
    <dgm:cxn modelId="{44A95505-15F5-4D64-B8C8-263F2969D6C1}" type="presOf" srcId="{A8F01700-5F86-48B6-BD55-CAFB86579558}" destId="{5DB5BBC7-6CFA-463B-AC59-681600E92380}" srcOrd="0" destOrd="0" presId="urn:microsoft.com/office/officeart/2005/8/layout/hierarchy2"/>
    <dgm:cxn modelId="{E4B13AD3-6DA8-4D97-B3D0-EE23EA112F4C}" srcId="{B9A8794A-4CE5-43F0-9E8B-F65B78A4401B}" destId="{4D7E4183-613B-4FAE-995F-A8FD53F04C3A}" srcOrd="2" destOrd="0" parTransId="{85CA9118-339E-4121-A023-E00C33F25D48}" sibTransId="{D5A87756-D541-402D-BA45-28463D38F49E}"/>
    <dgm:cxn modelId="{F5540069-9497-492F-96F5-A481A2D348A3}" type="presOf" srcId="{E9A052F3-4E25-4E51-A644-5A59CEB9B45E}" destId="{72A3E683-2183-4264-80C3-B5902BB1089D}" srcOrd="0" destOrd="0" presId="urn:microsoft.com/office/officeart/2005/8/layout/hierarchy2"/>
    <dgm:cxn modelId="{826653D3-7CCB-4F7E-8FBC-613A5BE2B9F4}" type="presOf" srcId="{46B83F12-9E0D-4001-9C29-B4B62DC4C31D}" destId="{B4667974-4276-401A-AFA5-3E255C09D98A}" srcOrd="1" destOrd="0" presId="urn:microsoft.com/office/officeart/2005/8/layout/hierarchy2"/>
    <dgm:cxn modelId="{9AE564B8-0CDE-477F-AD03-0BE5BE50D6E2}" type="presOf" srcId="{81B49CD3-51ED-42C8-9A3B-30176725487B}" destId="{147B65A8-58D3-4874-9BBF-04A49D21F1DD}" srcOrd="0" destOrd="0" presId="urn:microsoft.com/office/officeart/2005/8/layout/hierarchy2"/>
    <dgm:cxn modelId="{492CAF36-03E7-488C-86F3-073CB00E2A50}" type="presOf" srcId="{4321081F-374D-4CFD-BF36-403E7ECEB3EF}" destId="{E1928968-0AD6-40E8-930B-A9FAE85C4233}" srcOrd="0" destOrd="0" presId="urn:microsoft.com/office/officeart/2005/8/layout/hierarchy2"/>
    <dgm:cxn modelId="{3BC447EE-CB21-4DDA-A483-761C9B4DC390}" type="presOf" srcId="{0AD87CF7-70D3-4825-AC37-EA654D25F62A}" destId="{9720AC29-8D8F-4569-82CD-C5C5EBAB6603}" srcOrd="0" destOrd="0" presId="urn:microsoft.com/office/officeart/2005/8/layout/hierarchy2"/>
    <dgm:cxn modelId="{167F3FE3-AD4A-4617-A614-DE1497D1DE9C}" type="presOf" srcId="{81B49CD3-51ED-42C8-9A3B-30176725487B}" destId="{FCC67131-1FF0-44C5-8902-94CCFEFEE2DA}" srcOrd="1" destOrd="0" presId="urn:microsoft.com/office/officeart/2005/8/layout/hierarchy2"/>
    <dgm:cxn modelId="{86F895A2-C8D8-4AD4-A6F4-923151780861}" type="presOf" srcId="{E43BBDB2-3937-4BFA-B6AE-736EB74A2063}" destId="{99885E6B-89A7-4F6B-8518-1EA0FD0CF917}" srcOrd="0" destOrd="0" presId="urn:microsoft.com/office/officeart/2005/8/layout/hierarchy2"/>
    <dgm:cxn modelId="{6E083E7E-7314-4567-9D3B-B67694023F14}" type="presOf" srcId="{06A5E718-F0F8-4DCD-8FCB-B60D089486C6}" destId="{1F1453DA-2567-4001-B6DC-4D9CD4109402}" srcOrd="0" destOrd="0" presId="urn:microsoft.com/office/officeart/2005/8/layout/hierarchy2"/>
    <dgm:cxn modelId="{A10B9115-4C63-4D61-8286-DA122F6E5373}" type="presOf" srcId="{ABD18651-003E-4012-B590-1FFD08454DEB}" destId="{C23BB0D8-878F-49B0-99D7-CAF2DD61E1ED}" srcOrd="0" destOrd="0" presId="urn:microsoft.com/office/officeart/2005/8/layout/hierarchy2"/>
    <dgm:cxn modelId="{E7718612-D208-4C95-9FDE-D1147F74C8BE}" srcId="{26CCDBC3-3968-4BAC-B8AC-67172E623138}" destId="{B9A8794A-4CE5-43F0-9E8B-F65B78A4401B}" srcOrd="0" destOrd="0" parTransId="{ABD18651-003E-4012-B590-1FFD08454DEB}" sibTransId="{36E8EC9B-17FD-475E-BFE7-9E9B3E1A1F2E}"/>
    <dgm:cxn modelId="{4C6D5CFB-9332-4947-92C8-6F88905461CD}" srcId="{26CCDBC3-3968-4BAC-B8AC-67172E623138}" destId="{538BBAC2-C25C-4FBB-8127-34A717A38A08}" srcOrd="1" destOrd="0" parTransId="{4321081F-374D-4CFD-BF36-403E7ECEB3EF}" sibTransId="{A8D935D9-D222-4734-910E-F8E7A1402235}"/>
    <dgm:cxn modelId="{26D05B29-EB92-48FF-87B6-D74E32D82D5B}" type="presOf" srcId="{83F105ED-C3AF-4832-94CB-55BD98ED8698}" destId="{F760B9F2-A738-4E7D-81F6-7B253D7D7803}" srcOrd="0" destOrd="0" presId="urn:microsoft.com/office/officeart/2005/8/layout/hierarchy2"/>
    <dgm:cxn modelId="{E90EFCF5-E1B8-45C4-8755-C3B05A448547}" type="presOf" srcId="{E9A052F3-4E25-4E51-A644-5A59CEB9B45E}" destId="{99041D33-8D1C-4F9E-A752-CFA560FEBE6F}" srcOrd="1" destOrd="0" presId="urn:microsoft.com/office/officeart/2005/8/layout/hierarchy2"/>
    <dgm:cxn modelId="{9715698C-275F-4115-BADA-56E20834B6B0}" type="presOf" srcId="{B9A8794A-4CE5-43F0-9E8B-F65B78A4401B}" destId="{0C79F0C2-1E08-4738-9911-B8CB67442559}" srcOrd="0" destOrd="0" presId="urn:microsoft.com/office/officeart/2005/8/layout/hierarchy2"/>
    <dgm:cxn modelId="{570EAF3D-18CC-447C-B9F3-F1A7767BA792}" srcId="{B9A8794A-4CE5-43F0-9E8B-F65B78A4401B}" destId="{E43BBDB2-3937-4BFA-B6AE-736EB74A2063}" srcOrd="1" destOrd="0" parTransId="{E9A052F3-4E25-4E51-A644-5A59CEB9B45E}" sibTransId="{DDE7CEE0-E873-4CC2-88DF-DF8225594A86}"/>
    <dgm:cxn modelId="{696B250F-96B7-4F2D-BF4E-268A9AB5D2EA}" type="presOf" srcId="{AB9FF1EE-DB52-4DE7-84A7-3FBCC90B493A}" destId="{F73517E1-3E97-4D75-8A7B-2D942B47051E}" srcOrd="0" destOrd="0" presId="urn:microsoft.com/office/officeart/2005/8/layout/hierarchy2"/>
    <dgm:cxn modelId="{B81691AA-2DFE-4C71-886A-13E96FFC7086}" type="presOf" srcId="{4D7E4183-613B-4FAE-995F-A8FD53F04C3A}" destId="{A1A42748-1FBE-4245-BCD7-0F38507D4FEF}" srcOrd="0" destOrd="0" presId="urn:microsoft.com/office/officeart/2005/8/layout/hierarchy2"/>
    <dgm:cxn modelId="{E62004E7-75C9-427D-894C-CE5C5FF36CAE}" type="presOf" srcId="{DE9FB05F-0A33-4C7A-AC99-698540C8648A}" destId="{00AD16B1-138E-4833-9316-DF167AE5E02D}" srcOrd="0" destOrd="0" presId="urn:microsoft.com/office/officeart/2005/8/layout/hierarchy2"/>
    <dgm:cxn modelId="{685E9B43-A379-4728-9F1A-496C86922786}" srcId="{538BBAC2-C25C-4FBB-8127-34A717A38A08}" destId="{0AD87CF7-70D3-4825-AC37-EA654D25F62A}" srcOrd="2" destOrd="0" parTransId="{A8F01700-5F86-48B6-BD55-CAFB86579558}" sibTransId="{0AA92E12-F03C-4F89-B21D-EAD031B7238D}"/>
    <dgm:cxn modelId="{1F6F73E3-91D9-401B-8C92-9F16C5ED19FF}" type="presOf" srcId="{538BBAC2-C25C-4FBB-8127-34A717A38A08}" destId="{4F6434ED-B8FE-42F5-BEBE-B4120F5C19FC}" srcOrd="0" destOrd="0" presId="urn:microsoft.com/office/officeart/2005/8/layout/hierarchy2"/>
    <dgm:cxn modelId="{1399E341-2F59-4F5A-B0C3-D16C3703B162}" type="presParOf" srcId="{F760B9F2-A738-4E7D-81F6-7B253D7D7803}" destId="{5447B368-532A-4CA7-A1B9-F54A9EABBA65}" srcOrd="0" destOrd="0" presId="urn:microsoft.com/office/officeart/2005/8/layout/hierarchy2"/>
    <dgm:cxn modelId="{3FA2FEC6-D5E4-4D58-8B80-2A0684B2962A}" type="presParOf" srcId="{5447B368-532A-4CA7-A1B9-F54A9EABBA65}" destId="{070C27B6-7125-4AD0-8FA6-340EB3D06152}" srcOrd="0" destOrd="0" presId="urn:microsoft.com/office/officeart/2005/8/layout/hierarchy2"/>
    <dgm:cxn modelId="{5B47C15F-6049-46E9-B174-1A83249634CD}" type="presParOf" srcId="{5447B368-532A-4CA7-A1B9-F54A9EABBA65}" destId="{5138F510-0C20-4990-A8C8-4589FB9479FE}" srcOrd="1" destOrd="0" presId="urn:microsoft.com/office/officeart/2005/8/layout/hierarchy2"/>
    <dgm:cxn modelId="{03AA6AB3-A909-4EB9-959A-63A246BA65E3}" type="presParOf" srcId="{5138F510-0C20-4990-A8C8-4589FB9479FE}" destId="{C23BB0D8-878F-49B0-99D7-CAF2DD61E1ED}" srcOrd="0" destOrd="0" presId="urn:microsoft.com/office/officeart/2005/8/layout/hierarchy2"/>
    <dgm:cxn modelId="{A905AA68-19BD-4859-A17C-6999012048EF}" type="presParOf" srcId="{C23BB0D8-878F-49B0-99D7-CAF2DD61E1ED}" destId="{502110E0-0D52-48F9-AADF-E7FD8011332E}" srcOrd="0" destOrd="0" presId="urn:microsoft.com/office/officeart/2005/8/layout/hierarchy2"/>
    <dgm:cxn modelId="{097656EB-E4DD-4588-95AC-EFA97DEB1785}" type="presParOf" srcId="{5138F510-0C20-4990-A8C8-4589FB9479FE}" destId="{521B4E8D-8425-4FB2-8B38-335BA70DEEA9}" srcOrd="1" destOrd="0" presId="urn:microsoft.com/office/officeart/2005/8/layout/hierarchy2"/>
    <dgm:cxn modelId="{51E4E78D-2ED8-45FC-928D-D8BDEFA2595C}" type="presParOf" srcId="{521B4E8D-8425-4FB2-8B38-335BA70DEEA9}" destId="{0C79F0C2-1E08-4738-9911-B8CB67442559}" srcOrd="0" destOrd="0" presId="urn:microsoft.com/office/officeart/2005/8/layout/hierarchy2"/>
    <dgm:cxn modelId="{E7265302-495B-4100-BF88-325859471548}" type="presParOf" srcId="{521B4E8D-8425-4FB2-8B38-335BA70DEEA9}" destId="{FAA88E8E-569B-4B09-9216-3FE3E63E5D53}" srcOrd="1" destOrd="0" presId="urn:microsoft.com/office/officeart/2005/8/layout/hierarchy2"/>
    <dgm:cxn modelId="{4A8FAC32-E769-4CD5-858E-C0BDA5FAC2B7}" type="presParOf" srcId="{FAA88E8E-569B-4B09-9216-3FE3E63E5D53}" destId="{95527420-B3C8-4E1F-AE19-7B8C39394CBB}" srcOrd="0" destOrd="0" presId="urn:microsoft.com/office/officeart/2005/8/layout/hierarchy2"/>
    <dgm:cxn modelId="{F660C5D1-560D-469A-AA56-47B19C1184D7}" type="presParOf" srcId="{95527420-B3C8-4E1F-AE19-7B8C39394CBB}" destId="{5975ABB7-B2B9-407D-ABDC-56F8A9D6276A}" srcOrd="0" destOrd="0" presId="urn:microsoft.com/office/officeart/2005/8/layout/hierarchy2"/>
    <dgm:cxn modelId="{9D48E17B-4297-4443-93E7-28C3676F9B7D}" type="presParOf" srcId="{FAA88E8E-569B-4B09-9216-3FE3E63E5D53}" destId="{8393530D-B311-42F7-85CF-5D455B0F1502}" srcOrd="1" destOrd="0" presId="urn:microsoft.com/office/officeart/2005/8/layout/hierarchy2"/>
    <dgm:cxn modelId="{42F44CF5-48C6-470A-B91A-457111739D5B}" type="presParOf" srcId="{8393530D-B311-42F7-85CF-5D455B0F1502}" destId="{F73517E1-3E97-4D75-8A7B-2D942B47051E}" srcOrd="0" destOrd="0" presId="urn:microsoft.com/office/officeart/2005/8/layout/hierarchy2"/>
    <dgm:cxn modelId="{D10DF3CF-053E-4863-9CAE-0DEA34F3758C}" type="presParOf" srcId="{8393530D-B311-42F7-85CF-5D455B0F1502}" destId="{6FF8FC8F-BAB6-4825-9D68-3AEEF68C94BE}" srcOrd="1" destOrd="0" presId="urn:microsoft.com/office/officeart/2005/8/layout/hierarchy2"/>
    <dgm:cxn modelId="{2020D8F2-3BDD-4EB5-A5ED-DEC70CE840BD}" type="presParOf" srcId="{FAA88E8E-569B-4B09-9216-3FE3E63E5D53}" destId="{72A3E683-2183-4264-80C3-B5902BB1089D}" srcOrd="2" destOrd="0" presId="urn:microsoft.com/office/officeart/2005/8/layout/hierarchy2"/>
    <dgm:cxn modelId="{1D074126-3854-4CD3-8BE7-EA4027BA26CF}" type="presParOf" srcId="{72A3E683-2183-4264-80C3-B5902BB1089D}" destId="{99041D33-8D1C-4F9E-A752-CFA560FEBE6F}" srcOrd="0" destOrd="0" presId="urn:microsoft.com/office/officeart/2005/8/layout/hierarchy2"/>
    <dgm:cxn modelId="{E74F1BFC-CDAC-4D85-B68A-99F227C65732}" type="presParOf" srcId="{FAA88E8E-569B-4B09-9216-3FE3E63E5D53}" destId="{2F919211-24E6-468E-A7C5-918C051BF867}" srcOrd="3" destOrd="0" presId="urn:microsoft.com/office/officeart/2005/8/layout/hierarchy2"/>
    <dgm:cxn modelId="{DA248039-4899-44B4-B608-9F0698FC1024}" type="presParOf" srcId="{2F919211-24E6-468E-A7C5-918C051BF867}" destId="{99885E6B-89A7-4F6B-8518-1EA0FD0CF917}" srcOrd="0" destOrd="0" presId="urn:microsoft.com/office/officeart/2005/8/layout/hierarchy2"/>
    <dgm:cxn modelId="{7F6F923F-22E5-49FF-A93E-3829E173D084}" type="presParOf" srcId="{2F919211-24E6-468E-A7C5-918C051BF867}" destId="{5FB43286-46B4-4FBF-A7C8-54655797C28D}" srcOrd="1" destOrd="0" presId="urn:microsoft.com/office/officeart/2005/8/layout/hierarchy2"/>
    <dgm:cxn modelId="{9D3039DC-17CB-487A-AC28-6392AD4633F8}" type="presParOf" srcId="{FAA88E8E-569B-4B09-9216-3FE3E63E5D53}" destId="{4BB4FFA2-877C-41DE-9EDB-EC73DAA178AC}" srcOrd="4" destOrd="0" presId="urn:microsoft.com/office/officeart/2005/8/layout/hierarchy2"/>
    <dgm:cxn modelId="{7684D5D4-E9EE-41E9-9302-CDE7D9112715}" type="presParOf" srcId="{4BB4FFA2-877C-41DE-9EDB-EC73DAA178AC}" destId="{AD12F4FE-66CC-4729-9574-48B43F45A2FC}" srcOrd="0" destOrd="0" presId="urn:microsoft.com/office/officeart/2005/8/layout/hierarchy2"/>
    <dgm:cxn modelId="{A75D21C1-2133-4F95-8E5D-5BF4D25BAADD}" type="presParOf" srcId="{FAA88E8E-569B-4B09-9216-3FE3E63E5D53}" destId="{D509FB4A-7324-49ED-AFA0-C846B5D2AAA8}" srcOrd="5" destOrd="0" presId="urn:microsoft.com/office/officeart/2005/8/layout/hierarchy2"/>
    <dgm:cxn modelId="{94359C74-FB41-47DF-81BD-F9DF599FA1D0}" type="presParOf" srcId="{D509FB4A-7324-49ED-AFA0-C846B5D2AAA8}" destId="{A1A42748-1FBE-4245-BCD7-0F38507D4FEF}" srcOrd="0" destOrd="0" presId="urn:microsoft.com/office/officeart/2005/8/layout/hierarchy2"/>
    <dgm:cxn modelId="{E22EF119-2BE9-4543-A465-CE274B777E4B}" type="presParOf" srcId="{D509FB4A-7324-49ED-AFA0-C846B5D2AAA8}" destId="{17AFC715-E5FD-4CDF-927A-B294350602DA}" srcOrd="1" destOrd="0" presId="urn:microsoft.com/office/officeart/2005/8/layout/hierarchy2"/>
    <dgm:cxn modelId="{BEFBB98B-DF2F-4F8B-94FE-E36D48EE6438}" type="presParOf" srcId="{5138F510-0C20-4990-A8C8-4589FB9479FE}" destId="{E1928968-0AD6-40E8-930B-A9FAE85C4233}" srcOrd="2" destOrd="0" presId="urn:microsoft.com/office/officeart/2005/8/layout/hierarchy2"/>
    <dgm:cxn modelId="{17752D61-FC07-4BD4-A707-49965C838ED3}" type="presParOf" srcId="{E1928968-0AD6-40E8-930B-A9FAE85C4233}" destId="{2F705A10-9C3C-4FBE-BC22-DB9627690AA2}" srcOrd="0" destOrd="0" presId="urn:microsoft.com/office/officeart/2005/8/layout/hierarchy2"/>
    <dgm:cxn modelId="{BDD536E9-E871-404A-9295-3B7817E755B9}" type="presParOf" srcId="{5138F510-0C20-4990-A8C8-4589FB9479FE}" destId="{3E5E71FD-EF2B-4601-91CC-6039E07551BC}" srcOrd="3" destOrd="0" presId="urn:microsoft.com/office/officeart/2005/8/layout/hierarchy2"/>
    <dgm:cxn modelId="{8A93C879-9E67-47E9-9C0E-AAAB42D85481}" type="presParOf" srcId="{3E5E71FD-EF2B-4601-91CC-6039E07551BC}" destId="{4F6434ED-B8FE-42F5-BEBE-B4120F5C19FC}" srcOrd="0" destOrd="0" presId="urn:microsoft.com/office/officeart/2005/8/layout/hierarchy2"/>
    <dgm:cxn modelId="{1AF304A2-3C7F-4C40-A81E-EA583FA046A4}" type="presParOf" srcId="{3E5E71FD-EF2B-4601-91CC-6039E07551BC}" destId="{C4A9201E-1FE5-4E4F-8721-33C08B83CADE}" srcOrd="1" destOrd="0" presId="urn:microsoft.com/office/officeart/2005/8/layout/hierarchy2"/>
    <dgm:cxn modelId="{95BB0DC3-1AA8-494A-828E-2F8CB4F94961}" type="presParOf" srcId="{C4A9201E-1FE5-4E4F-8721-33C08B83CADE}" destId="{8FC6C478-7F43-4700-967C-D55D5B10E08B}" srcOrd="0" destOrd="0" presId="urn:microsoft.com/office/officeart/2005/8/layout/hierarchy2"/>
    <dgm:cxn modelId="{C403DD59-5DDA-4046-9916-01B616B8F80B}" type="presParOf" srcId="{8FC6C478-7F43-4700-967C-D55D5B10E08B}" destId="{B4667974-4276-401A-AFA5-3E255C09D98A}" srcOrd="0" destOrd="0" presId="urn:microsoft.com/office/officeart/2005/8/layout/hierarchy2"/>
    <dgm:cxn modelId="{DB853469-DAB4-4F8D-9E1C-74CFE446DFEA}" type="presParOf" srcId="{C4A9201E-1FE5-4E4F-8721-33C08B83CADE}" destId="{F3588E0A-18DA-420C-BA48-C8D1FC761E31}" srcOrd="1" destOrd="0" presId="urn:microsoft.com/office/officeart/2005/8/layout/hierarchy2"/>
    <dgm:cxn modelId="{D09A77E0-B576-40AA-9B6B-00E996BF2E40}" type="presParOf" srcId="{F3588E0A-18DA-420C-BA48-C8D1FC761E31}" destId="{1F1453DA-2567-4001-B6DC-4D9CD4109402}" srcOrd="0" destOrd="0" presId="urn:microsoft.com/office/officeart/2005/8/layout/hierarchy2"/>
    <dgm:cxn modelId="{E5BC4A4F-26BB-4BD3-9004-17B89F62F2D4}" type="presParOf" srcId="{F3588E0A-18DA-420C-BA48-C8D1FC761E31}" destId="{66AA6EB9-FFDB-4C8E-89BC-A1CD1EA2CFA4}" srcOrd="1" destOrd="0" presId="urn:microsoft.com/office/officeart/2005/8/layout/hierarchy2"/>
    <dgm:cxn modelId="{43108979-C33A-424B-B518-F84EC588CD16}" type="presParOf" srcId="{C4A9201E-1FE5-4E4F-8721-33C08B83CADE}" destId="{147B65A8-58D3-4874-9BBF-04A49D21F1DD}" srcOrd="2" destOrd="0" presId="urn:microsoft.com/office/officeart/2005/8/layout/hierarchy2"/>
    <dgm:cxn modelId="{7A13AF50-5D35-4470-8792-8FE0ABACC69E}" type="presParOf" srcId="{147B65A8-58D3-4874-9BBF-04A49D21F1DD}" destId="{FCC67131-1FF0-44C5-8902-94CCFEFEE2DA}" srcOrd="0" destOrd="0" presId="urn:microsoft.com/office/officeart/2005/8/layout/hierarchy2"/>
    <dgm:cxn modelId="{30172740-D286-4494-80FD-375AC9C69892}" type="presParOf" srcId="{C4A9201E-1FE5-4E4F-8721-33C08B83CADE}" destId="{1E4C5FD1-8B34-4BA0-802F-7D73C5CE580F}" srcOrd="3" destOrd="0" presId="urn:microsoft.com/office/officeart/2005/8/layout/hierarchy2"/>
    <dgm:cxn modelId="{B79ADB1F-F2A0-4B03-954F-F8ACE62ABF30}" type="presParOf" srcId="{1E4C5FD1-8B34-4BA0-802F-7D73C5CE580F}" destId="{00AD16B1-138E-4833-9316-DF167AE5E02D}" srcOrd="0" destOrd="0" presId="urn:microsoft.com/office/officeart/2005/8/layout/hierarchy2"/>
    <dgm:cxn modelId="{9E07194E-9478-4CCF-BAFD-7BE64AAD287B}" type="presParOf" srcId="{1E4C5FD1-8B34-4BA0-802F-7D73C5CE580F}" destId="{9EA6FDF0-94A7-4DBF-AB73-C83B0C0535AA}" srcOrd="1" destOrd="0" presId="urn:microsoft.com/office/officeart/2005/8/layout/hierarchy2"/>
    <dgm:cxn modelId="{8912D0A7-08F9-445C-BCD7-CEE6D8115FC0}" type="presParOf" srcId="{C4A9201E-1FE5-4E4F-8721-33C08B83CADE}" destId="{5DB5BBC7-6CFA-463B-AC59-681600E92380}" srcOrd="4" destOrd="0" presId="urn:microsoft.com/office/officeart/2005/8/layout/hierarchy2"/>
    <dgm:cxn modelId="{E47BB2A0-9F9C-4416-BCA6-9BB0F63C4B96}" type="presParOf" srcId="{5DB5BBC7-6CFA-463B-AC59-681600E92380}" destId="{C357F561-D9F5-4CAB-B613-4CE4A64559BC}" srcOrd="0" destOrd="0" presId="urn:microsoft.com/office/officeart/2005/8/layout/hierarchy2"/>
    <dgm:cxn modelId="{D421BFCD-BBCB-4CAB-9267-EC0E25FE8251}" type="presParOf" srcId="{C4A9201E-1FE5-4E4F-8721-33C08B83CADE}" destId="{EAB2B7ED-537A-46FC-9206-C500347C3DD5}" srcOrd="5" destOrd="0" presId="urn:microsoft.com/office/officeart/2005/8/layout/hierarchy2"/>
    <dgm:cxn modelId="{CDC1C4D4-8128-447B-930A-45F4D443725C}" type="presParOf" srcId="{EAB2B7ED-537A-46FC-9206-C500347C3DD5}" destId="{9720AC29-8D8F-4569-82CD-C5C5EBAB6603}" srcOrd="0" destOrd="0" presId="urn:microsoft.com/office/officeart/2005/8/layout/hierarchy2"/>
    <dgm:cxn modelId="{8A6BA554-1F87-480D-90A5-D2E21D7E9B71}" type="presParOf" srcId="{EAB2B7ED-537A-46FC-9206-C500347C3DD5}" destId="{0BF0E8FB-34DA-460C-ABC1-36E70437ED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990653A-D141-486C-A39A-4D7A6D7650D6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BCAF75E-B4A8-45D1-824E-39BE97180890}">
      <dgm:prSet phldrT="[Текст]"/>
      <dgm:spPr/>
      <dgm:t>
        <a:bodyPr/>
        <a:lstStyle/>
        <a:p>
          <a:r>
            <a:rPr lang="ru-RU" dirty="0" smtClean="0"/>
            <a:t>на электронной площадке</a:t>
          </a:r>
          <a:endParaRPr lang="ru-RU" dirty="0"/>
        </a:p>
      </dgm:t>
    </dgm:pt>
    <dgm:pt modelId="{D07B357A-1B60-4FB9-9CEC-7CAE439322C8}" type="parTrans" cxnId="{C1177A67-2992-46DB-B3A5-6C85D2053935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4295B49-7CB1-44B6-B5BB-7B52079FED3C}" type="sibTrans" cxnId="{C1177A67-2992-46DB-B3A5-6C85D2053935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C6818A-21CB-4B7E-A634-769BF38220A7}">
      <dgm:prSet phldrT="[Текст]"/>
      <dgm:spPr/>
      <dgm:t>
        <a:bodyPr/>
        <a:lstStyle/>
        <a:p>
          <a:r>
            <a:rPr lang="ru-RU" dirty="0" smtClean="0"/>
            <a:t>контракт до 3 млн. руб.</a:t>
          </a:r>
          <a:endParaRPr lang="ru-RU" dirty="0"/>
        </a:p>
      </dgm:t>
    </dgm:pt>
    <dgm:pt modelId="{FBF35B72-4550-40A3-B1D4-275116180849}" type="parTrans" cxnId="{F7582962-EE04-46BA-B2AD-6C0480D346A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7C664C4-64D3-4A7F-8D86-6FB50BADF570}" type="sibTrans" cxnId="{F7582962-EE04-46BA-B2AD-6C0480D346A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0C4C9E3-EA2F-4CBC-BD16-C442DE95EC94}">
      <dgm:prSet phldrT="[Текст]" custT="1"/>
      <dgm:spPr/>
      <dgm:t>
        <a:bodyPr/>
        <a:lstStyle/>
        <a:p>
          <a:r>
            <a:rPr lang="ru-RU" sz="1000" dirty="0" smtClean="0"/>
            <a:t>в «извещении» товар согласно КТРУ (т.е. без товарного знака)</a:t>
          </a:r>
        </a:p>
      </dgm:t>
    </dgm:pt>
    <dgm:pt modelId="{C9569CB2-5101-4764-A1C3-07DE81B7215F}" type="parTrans" cxnId="{AFBFB44A-9F4D-4EB5-A8BB-E7FA7BE50D84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EEE142B-CD7C-4A25-916E-2AE95F09CED8}" type="sibTrans" cxnId="{AFBFB44A-9F4D-4EB5-A8BB-E7FA7BE50D84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A90F18C-B6F5-43F3-933C-E86C4D8444EA}">
      <dgm:prSet phldrT="[Текст]"/>
      <dgm:spPr/>
      <dgm:t>
        <a:bodyPr/>
        <a:lstStyle/>
        <a:p>
          <a:r>
            <a:rPr lang="ru-RU" dirty="0" smtClean="0"/>
            <a:t>контракты включаются </a:t>
          </a:r>
          <a:br>
            <a:rPr lang="ru-RU" dirty="0" smtClean="0"/>
          </a:br>
          <a:r>
            <a:rPr lang="ru-RU" dirty="0" smtClean="0"/>
            <a:t>в реестр контрактов</a:t>
          </a:r>
        </a:p>
      </dgm:t>
    </dgm:pt>
    <dgm:pt modelId="{26C505FB-A192-43B0-B1CF-77E8CB8AF64F}" type="parTrans" cxnId="{E48250A9-8737-4C6B-897D-AC4D1C06C9D4}">
      <dgm:prSet/>
      <dgm:spPr/>
      <dgm:t>
        <a:bodyPr/>
        <a:lstStyle/>
        <a:p>
          <a:endParaRPr lang="ru-RU"/>
        </a:p>
      </dgm:t>
    </dgm:pt>
    <dgm:pt modelId="{F08B65CE-CD2B-483A-B551-08A20E0E399E}" type="sibTrans" cxnId="{E48250A9-8737-4C6B-897D-AC4D1C06C9D4}">
      <dgm:prSet/>
      <dgm:spPr/>
      <dgm:t>
        <a:bodyPr/>
        <a:lstStyle/>
        <a:p>
          <a:endParaRPr lang="ru-RU"/>
        </a:p>
      </dgm:t>
    </dgm:pt>
    <dgm:pt modelId="{A714C1F1-50D9-49A4-A24D-A633CA8FABED}">
      <dgm:prSet phldrT="[Текст]"/>
      <dgm:spPr/>
      <dgm:t>
        <a:bodyPr/>
        <a:lstStyle/>
        <a:p>
          <a:r>
            <a:rPr lang="ru-RU" dirty="0" smtClean="0"/>
            <a:t>основание: п.4 и п.5 ч.1 </a:t>
          </a:r>
          <a:br>
            <a:rPr lang="ru-RU" dirty="0" smtClean="0"/>
          </a:br>
          <a:r>
            <a:rPr lang="ru-RU" dirty="0" smtClean="0"/>
            <a:t>+ ч.12 и ч.13 ст.93 (с 01.04.2021)</a:t>
          </a:r>
          <a:endParaRPr lang="ru-RU" dirty="0"/>
        </a:p>
      </dgm:t>
    </dgm:pt>
    <dgm:pt modelId="{0407C93D-C258-445C-88C8-83D75BBCF7CD}" type="parTrans" cxnId="{851DB4B6-C610-44EC-A2EC-A1DF5E9E72D4}">
      <dgm:prSet/>
      <dgm:spPr/>
      <dgm:t>
        <a:bodyPr/>
        <a:lstStyle/>
        <a:p>
          <a:endParaRPr lang="ru-RU"/>
        </a:p>
      </dgm:t>
    </dgm:pt>
    <dgm:pt modelId="{AE979C16-00B6-4DCA-BDCD-A433EA3D32DB}" type="sibTrans" cxnId="{851DB4B6-C610-44EC-A2EC-A1DF5E9E72D4}">
      <dgm:prSet/>
      <dgm:spPr/>
      <dgm:t>
        <a:bodyPr/>
        <a:lstStyle/>
        <a:p>
          <a:endParaRPr lang="ru-RU"/>
        </a:p>
      </dgm:t>
    </dgm:pt>
    <dgm:pt modelId="{DEFE3B55-6CA5-4BAA-BC1C-C5ABC906DDD7}">
      <dgm:prSet phldrT="[Текст]"/>
      <dgm:spPr/>
      <dgm:t>
        <a:bodyPr/>
        <a:lstStyle/>
        <a:p>
          <a:r>
            <a:rPr lang="ru-RU" dirty="0" smtClean="0"/>
            <a:t>если только одно предложение, </a:t>
          </a:r>
          <a:br>
            <a:rPr lang="ru-RU" dirty="0" smtClean="0"/>
          </a:br>
          <a:r>
            <a:rPr lang="ru-RU" dirty="0" smtClean="0"/>
            <a:t>контракт не заключается</a:t>
          </a:r>
        </a:p>
      </dgm:t>
    </dgm:pt>
    <dgm:pt modelId="{07118E0F-B43F-4A0E-8789-7AFC57D8FFB6}" type="parTrans" cxnId="{DF60E0E6-B471-4D98-9A1D-E56C7E35F158}">
      <dgm:prSet/>
      <dgm:spPr/>
      <dgm:t>
        <a:bodyPr/>
        <a:lstStyle/>
        <a:p>
          <a:endParaRPr lang="ru-RU"/>
        </a:p>
      </dgm:t>
    </dgm:pt>
    <dgm:pt modelId="{85B95DF5-05FB-4CBE-B8C2-1AE06633CB7B}" type="sibTrans" cxnId="{DF60E0E6-B471-4D98-9A1D-E56C7E35F158}">
      <dgm:prSet/>
      <dgm:spPr/>
      <dgm:t>
        <a:bodyPr/>
        <a:lstStyle/>
        <a:p>
          <a:endParaRPr lang="ru-RU"/>
        </a:p>
      </dgm:t>
    </dgm:pt>
    <dgm:pt modelId="{46105C48-86A8-4175-B00D-322196475F97}">
      <dgm:prSet phldrT="[Текст]"/>
      <dgm:spPr/>
      <dgm:t>
        <a:bodyPr/>
        <a:lstStyle/>
        <a:p>
          <a:r>
            <a:rPr lang="ru-RU" dirty="0" smtClean="0"/>
            <a:t>обмен сведениями о предложениях между ЭП и ЕИС (с 01.10.2021)</a:t>
          </a:r>
        </a:p>
      </dgm:t>
    </dgm:pt>
    <dgm:pt modelId="{F238E855-2609-4114-9A12-53B2D697BE94}" type="parTrans" cxnId="{8DDE52A5-4574-4EA5-AD20-D0670E89FFDF}">
      <dgm:prSet/>
      <dgm:spPr/>
      <dgm:t>
        <a:bodyPr/>
        <a:lstStyle/>
        <a:p>
          <a:endParaRPr lang="ru-RU"/>
        </a:p>
      </dgm:t>
    </dgm:pt>
    <dgm:pt modelId="{B5F5C75F-926F-418C-A4C6-BA2996965C50}" type="sibTrans" cxnId="{8DDE52A5-4574-4EA5-AD20-D0670E89FFDF}">
      <dgm:prSet/>
      <dgm:spPr/>
      <dgm:t>
        <a:bodyPr/>
        <a:lstStyle/>
        <a:p>
          <a:endParaRPr lang="ru-RU"/>
        </a:p>
      </dgm:t>
    </dgm:pt>
    <dgm:pt modelId="{B15C87B5-8DB5-44D6-AEC2-878DEF71BF22}" type="pres">
      <dgm:prSet presAssocID="{7990653A-D141-486C-A39A-4D7A6D7650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2A2F29E-1AF2-4F76-8453-B1660DDA6884}" type="pres">
      <dgm:prSet presAssocID="{7990653A-D141-486C-A39A-4D7A6D7650D6}" presName="Name1" presStyleCnt="0"/>
      <dgm:spPr/>
      <dgm:t>
        <a:bodyPr/>
        <a:lstStyle/>
        <a:p>
          <a:endParaRPr lang="ru-RU"/>
        </a:p>
      </dgm:t>
    </dgm:pt>
    <dgm:pt modelId="{7C3C3D5C-9EFD-4E23-B58A-9AB3A2D6CBCA}" type="pres">
      <dgm:prSet presAssocID="{7990653A-D141-486C-A39A-4D7A6D7650D6}" presName="cycle" presStyleCnt="0"/>
      <dgm:spPr/>
      <dgm:t>
        <a:bodyPr/>
        <a:lstStyle/>
        <a:p>
          <a:endParaRPr lang="ru-RU"/>
        </a:p>
      </dgm:t>
    </dgm:pt>
    <dgm:pt modelId="{A8EF5BC6-97DB-4721-85AB-26B7A7A845BC}" type="pres">
      <dgm:prSet presAssocID="{7990653A-D141-486C-A39A-4D7A6D7650D6}" presName="srcNode" presStyleLbl="node1" presStyleIdx="0" presStyleCnt="7"/>
      <dgm:spPr/>
      <dgm:t>
        <a:bodyPr/>
        <a:lstStyle/>
        <a:p>
          <a:endParaRPr lang="ru-RU"/>
        </a:p>
      </dgm:t>
    </dgm:pt>
    <dgm:pt modelId="{3528C9A4-514E-4F07-952E-E501843F6F1D}" type="pres">
      <dgm:prSet presAssocID="{7990653A-D141-486C-A39A-4D7A6D7650D6}" presName="conn" presStyleLbl="parChTrans1D2" presStyleIdx="0" presStyleCnt="1"/>
      <dgm:spPr/>
      <dgm:t>
        <a:bodyPr/>
        <a:lstStyle/>
        <a:p>
          <a:endParaRPr lang="ru-RU"/>
        </a:p>
      </dgm:t>
    </dgm:pt>
    <dgm:pt modelId="{ADDE338A-ACF7-4B07-965A-35E307EE2A7B}" type="pres">
      <dgm:prSet presAssocID="{7990653A-D141-486C-A39A-4D7A6D7650D6}" presName="extraNode" presStyleLbl="node1" presStyleIdx="0" presStyleCnt="7"/>
      <dgm:spPr/>
      <dgm:t>
        <a:bodyPr/>
        <a:lstStyle/>
        <a:p>
          <a:endParaRPr lang="ru-RU"/>
        </a:p>
      </dgm:t>
    </dgm:pt>
    <dgm:pt modelId="{E75515D0-0B39-40F1-A02B-0746718AAEBD}" type="pres">
      <dgm:prSet presAssocID="{7990653A-D141-486C-A39A-4D7A6D7650D6}" presName="dstNode" presStyleLbl="node1" presStyleIdx="0" presStyleCnt="7"/>
      <dgm:spPr/>
      <dgm:t>
        <a:bodyPr/>
        <a:lstStyle/>
        <a:p>
          <a:endParaRPr lang="ru-RU"/>
        </a:p>
      </dgm:t>
    </dgm:pt>
    <dgm:pt modelId="{B77DF269-709C-4D55-B2DE-C0C47C405A18}" type="pres">
      <dgm:prSet presAssocID="{A714C1F1-50D9-49A4-A24D-A633CA8FABED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8A969-2CF5-45E1-A01A-AD3D7C444978}" type="pres">
      <dgm:prSet presAssocID="{A714C1F1-50D9-49A4-A24D-A633CA8FABED}" presName="accent_1" presStyleCnt="0"/>
      <dgm:spPr/>
      <dgm:t>
        <a:bodyPr/>
        <a:lstStyle/>
        <a:p>
          <a:endParaRPr lang="ru-RU"/>
        </a:p>
      </dgm:t>
    </dgm:pt>
    <dgm:pt modelId="{71B99BBC-3868-4913-9BD0-E246236088FF}" type="pres">
      <dgm:prSet presAssocID="{A714C1F1-50D9-49A4-A24D-A633CA8FABED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CF22E0C2-3598-4C41-A491-4066316A33C2}" type="pres">
      <dgm:prSet presAssocID="{DBCAF75E-B4A8-45D1-824E-39BE9718089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F1569-CF16-4620-ABB1-1D1A654A9187}" type="pres">
      <dgm:prSet presAssocID="{DBCAF75E-B4A8-45D1-824E-39BE97180890}" presName="accent_2" presStyleCnt="0"/>
      <dgm:spPr/>
      <dgm:t>
        <a:bodyPr/>
        <a:lstStyle/>
        <a:p>
          <a:endParaRPr lang="ru-RU"/>
        </a:p>
      </dgm:t>
    </dgm:pt>
    <dgm:pt modelId="{9997B2FC-7F6A-4E65-98BF-6F15FE0989EB}" type="pres">
      <dgm:prSet presAssocID="{DBCAF75E-B4A8-45D1-824E-39BE97180890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D7AB97B-62E5-4A70-ACCC-3E24336B9194}" type="pres">
      <dgm:prSet presAssocID="{6AC6818A-21CB-4B7E-A634-769BF38220A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9336B-DD9B-41E6-AC7A-D102AA280DAD}" type="pres">
      <dgm:prSet presAssocID="{6AC6818A-21CB-4B7E-A634-769BF38220A7}" presName="accent_3" presStyleCnt="0"/>
      <dgm:spPr/>
      <dgm:t>
        <a:bodyPr/>
        <a:lstStyle/>
        <a:p>
          <a:endParaRPr lang="ru-RU"/>
        </a:p>
      </dgm:t>
    </dgm:pt>
    <dgm:pt modelId="{E5BD26CE-0E45-4518-B10F-A2367ED3A8C3}" type="pres">
      <dgm:prSet presAssocID="{6AC6818A-21CB-4B7E-A634-769BF38220A7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979C51D1-A6D2-4DB5-85BD-518F0DFDEBD1}" type="pres">
      <dgm:prSet presAssocID="{C0C4C9E3-EA2F-4CBC-BD16-C442DE95EC9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3807C-AF7B-4B13-8333-8970A35C16B5}" type="pres">
      <dgm:prSet presAssocID="{C0C4C9E3-EA2F-4CBC-BD16-C442DE95EC94}" presName="accent_4" presStyleCnt="0"/>
      <dgm:spPr/>
      <dgm:t>
        <a:bodyPr/>
        <a:lstStyle/>
        <a:p>
          <a:endParaRPr lang="ru-RU"/>
        </a:p>
      </dgm:t>
    </dgm:pt>
    <dgm:pt modelId="{938478CD-B7C3-4E34-8CA5-57F12A1CDD78}" type="pres">
      <dgm:prSet presAssocID="{C0C4C9E3-EA2F-4CBC-BD16-C442DE95EC94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495E7731-7246-43FB-98B1-21FA7B3DE2EC}" type="pres">
      <dgm:prSet presAssocID="{8A90F18C-B6F5-43F3-933C-E86C4D8444EA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AABF5-58FD-466A-97C0-E1C15C4E385A}" type="pres">
      <dgm:prSet presAssocID="{8A90F18C-B6F5-43F3-933C-E86C4D8444EA}" presName="accent_5" presStyleCnt="0"/>
      <dgm:spPr/>
      <dgm:t>
        <a:bodyPr/>
        <a:lstStyle/>
        <a:p>
          <a:endParaRPr lang="ru-RU"/>
        </a:p>
      </dgm:t>
    </dgm:pt>
    <dgm:pt modelId="{B21D39AD-8B3C-4517-BEAB-CADD0289E9C1}" type="pres">
      <dgm:prSet presAssocID="{8A90F18C-B6F5-43F3-933C-E86C4D8444EA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0F282105-2C85-4C98-93C4-3847F5CA2EAD}" type="pres">
      <dgm:prSet presAssocID="{DEFE3B55-6CA5-4BAA-BC1C-C5ABC906DDD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A99A5-1F9B-4A5F-B895-E8DBEE25B16D}" type="pres">
      <dgm:prSet presAssocID="{DEFE3B55-6CA5-4BAA-BC1C-C5ABC906DDD7}" presName="accent_6" presStyleCnt="0"/>
      <dgm:spPr/>
      <dgm:t>
        <a:bodyPr/>
        <a:lstStyle/>
        <a:p>
          <a:endParaRPr lang="ru-RU"/>
        </a:p>
      </dgm:t>
    </dgm:pt>
    <dgm:pt modelId="{BFF108E9-2CB4-4385-8258-16BE8FC26F86}" type="pres">
      <dgm:prSet presAssocID="{DEFE3B55-6CA5-4BAA-BC1C-C5ABC906DDD7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654F70DB-C2A9-4753-BB96-11F0D9E7411F}" type="pres">
      <dgm:prSet presAssocID="{46105C48-86A8-4175-B00D-322196475F9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3FD56-B91F-4FD9-A264-262EB9A12001}" type="pres">
      <dgm:prSet presAssocID="{46105C48-86A8-4175-B00D-322196475F97}" presName="accent_7" presStyleCnt="0"/>
      <dgm:spPr/>
      <dgm:t>
        <a:bodyPr/>
        <a:lstStyle/>
        <a:p>
          <a:endParaRPr lang="ru-RU"/>
        </a:p>
      </dgm:t>
    </dgm:pt>
    <dgm:pt modelId="{30262912-BA44-4C8A-AAB6-CCF2073D4E1F}" type="pres">
      <dgm:prSet presAssocID="{46105C48-86A8-4175-B00D-322196475F97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169D6BC5-B03E-46EA-808F-D9951447D15B}" type="presOf" srcId="{DEFE3B55-6CA5-4BAA-BC1C-C5ABC906DDD7}" destId="{0F282105-2C85-4C98-93C4-3847F5CA2EAD}" srcOrd="0" destOrd="0" presId="urn:microsoft.com/office/officeart/2008/layout/VerticalCurvedList"/>
    <dgm:cxn modelId="{56070D61-2455-47DE-8B5B-514FAB8B25EF}" type="presOf" srcId="{AE979C16-00B6-4DCA-BDCD-A433EA3D32DB}" destId="{3528C9A4-514E-4F07-952E-E501843F6F1D}" srcOrd="0" destOrd="0" presId="urn:microsoft.com/office/officeart/2008/layout/VerticalCurvedList"/>
    <dgm:cxn modelId="{7366DEF1-D31D-4E49-AC5B-E95FEA534580}" type="presOf" srcId="{8A90F18C-B6F5-43F3-933C-E86C4D8444EA}" destId="{495E7731-7246-43FB-98B1-21FA7B3DE2EC}" srcOrd="0" destOrd="0" presId="urn:microsoft.com/office/officeart/2008/layout/VerticalCurvedList"/>
    <dgm:cxn modelId="{DF60E0E6-B471-4D98-9A1D-E56C7E35F158}" srcId="{7990653A-D141-486C-A39A-4D7A6D7650D6}" destId="{DEFE3B55-6CA5-4BAA-BC1C-C5ABC906DDD7}" srcOrd="5" destOrd="0" parTransId="{07118E0F-B43F-4A0E-8789-7AFC57D8FFB6}" sibTransId="{85B95DF5-05FB-4CBE-B8C2-1AE06633CB7B}"/>
    <dgm:cxn modelId="{8DDE52A5-4574-4EA5-AD20-D0670E89FFDF}" srcId="{7990653A-D141-486C-A39A-4D7A6D7650D6}" destId="{46105C48-86A8-4175-B00D-322196475F97}" srcOrd="6" destOrd="0" parTransId="{F238E855-2609-4114-9A12-53B2D697BE94}" sibTransId="{B5F5C75F-926F-418C-A4C6-BA2996965C50}"/>
    <dgm:cxn modelId="{5CF07476-D444-4F0B-A3EF-7EDF8657BE0E}" type="presOf" srcId="{6AC6818A-21CB-4B7E-A634-769BF38220A7}" destId="{5D7AB97B-62E5-4A70-ACCC-3E24336B9194}" srcOrd="0" destOrd="0" presId="urn:microsoft.com/office/officeart/2008/layout/VerticalCurvedList"/>
    <dgm:cxn modelId="{AFBFB44A-9F4D-4EB5-A8BB-E7FA7BE50D84}" srcId="{7990653A-D141-486C-A39A-4D7A6D7650D6}" destId="{C0C4C9E3-EA2F-4CBC-BD16-C442DE95EC94}" srcOrd="3" destOrd="0" parTransId="{C9569CB2-5101-4764-A1C3-07DE81B7215F}" sibTransId="{BEEE142B-CD7C-4A25-916E-2AE95F09CED8}"/>
    <dgm:cxn modelId="{F7582962-EE04-46BA-B2AD-6C0480D346AA}" srcId="{7990653A-D141-486C-A39A-4D7A6D7650D6}" destId="{6AC6818A-21CB-4B7E-A634-769BF38220A7}" srcOrd="2" destOrd="0" parTransId="{FBF35B72-4550-40A3-B1D4-275116180849}" sibTransId="{77C664C4-64D3-4A7F-8D86-6FB50BADF570}"/>
    <dgm:cxn modelId="{D6F083E5-B2C0-484D-BEF2-E0F42B333A33}" type="presOf" srcId="{A714C1F1-50D9-49A4-A24D-A633CA8FABED}" destId="{B77DF269-709C-4D55-B2DE-C0C47C405A18}" srcOrd="0" destOrd="0" presId="urn:microsoft.com/office/officeart/2008/layout/VerticalCurvedList"/>
    <dgm:cxn modelId="{CF2CDA39-7132-42FB-BB28-37ACD6A62DB2}" type="presOf" srcId="{7990653A-D141-486C-A39A-4D7A6D7650D6}" destId="{B15C87B5-8DB5-44D6-AEC2-878DEF71BF22}" srcOrd="0" destOrd="0" presId="urn:microsoft.com/office/officeart/2008/layout/VerticalCurvedList"/>
    <dgm:cxn modelId="{FBB17E27-1805-4765-9B67-B642E4D83D0E}" type="presOf" srcId="{46105C48-86A8-4175-B00D-322196475F97}" destId="{654F70DB-C2A9-4753-BB96-11F0D9E7411F}" srcOrd="0" destOrd="0" presId="urn:microsoft.com/office/officeart/2008/layout/VerticalCurvedList"/>
    <dgm:cxn modelId="{851DB4B6-C610-44EC-A2EC-A1DF5E9E72D4}" srcId="{7990653A-D141-486C-A39A-4D7A6D7650D6}" destId="{A714C1F1-50D9-49A4-A24D-A633CA8FABED}" srcOrd="0" destOrd="0" parTransId="{0407C93D-C258-445C-88C8-83D75BBCF7CD}" sibTransId="{AE979C16-00B6-4DCA-BDCD-A433EA3D32DB}"/>
    <dgm:cxn modelId="{E48250A9-8737-4C6B-897D-AC4D1C06C9D4}" srcId="{7990653A-D141-486C-A39A-4D7A6D7650D6}" destId="{8A90F18C-B6F5-43F3-933C-E86C4D8444EA}" srcOrd="4" destOrd="0" parTransId="{26C505FB-A192-43B0-B1CF-77E8CB8AF64F}" sibTransId="{F08B65CE-CD2B-483A-B551-08A20E0E399E}"/>
    <dgm:cxn modelId="{B2222FAE-ED7C-4BCC-9211-0F8A9C2D6360}" type="presOf" srcId="{C0C4C9E3-EA2F-4CBC-BD16-C442DE95EC94}" destId="{979C51D1-A6D2-4DB5-85BD-518F0DFDEBD1}" srcOrd="0" destOrd="0" presId="urn:microsoft.com/office/officeart/2008/layout/VerticalCurvedList"/>
    <dgm:cxn modelId="{C1177A67-2992-46DB-B3A5-6C85D2053935}" srcId="{7990653A-D141-486C-A39A-4D7A6D7650D6}" destId="{DBCAF75E-B4A8-45D1-824E-39BE97180890}" srcOrd="1" destOrd="0" parTransId="{D07B357A-1B60-4FB9-9CEC-7CAE439322C8}" sibTransId="{B4295B49-7CB1-44B6-B5BB-7B52079FED3C}"/>
    <dgm:cxn modelId="{A5DED781-5ECE-4387-8758-9F1ECEDD0D13}" type="presOf" srcId="{DBCAF75E-B4A8-45D1-824E-39BE97180890}" destId="{CF22E0C2-3598-4C41-A491-4066316A33C2}" srcOrd="0" destOrd="0" presId="urn:microsoft.com/office/officeart/2008/layout/VerticalCurvedList"/>
    <dgm:cxn modelId="{0C1BD555-49C3-44C1-84B8-FDD8F5F61515}" type="presParOf" srcId="{B15C87B5-8DB5-44D6-AEC2-878DEF71BF22}" destId="{B2A2F29E-1AF2-4F76-8453-B1660DDA6884}" srcOrd="0" destOrd="0" presId="urn:microsoft.com/office/officeart/2008/layout/VerticalCurvedList"/>
    <dgm:cxn modelId="{DA5D7271-DD8E-471B-81D5-E424A2C9949A}" type="presParOf" srcId="{B2A2F29E-1AF2-4F76-8453-B1660DDA6884}" destId="{7C3C3D5C-9EFD-4E23-B58A-9AB3A2D6CBCA}" srcOrd="0" destOrd="0" presId="urn:microsoft.com/office/officeart/2008/layout/VerticalCurvedList"/>
    <dgm:cxn modelId="{93604191-272B-4BFB-97F7-E79AB91FE8E9}" type="presParOf" srcId="{7C3C3D5C-9EFD-4E23-B58A-9AB3A2D6CBCA}" destId="{A8EF5BC6-97DB-4721-85AB-26B7A7A845BC}" srcOrd="0" destOrd="0" presId="urn:microsoft.com/office/officeart/2008/layout/VerticalCurvedList"/>
    <dgm:cxn modelId="{6D1E62C7-790B-494C-9D63-EABE48AFD03E}" type="presParOf" srcId="{7C3C3D5C-9EFD-4E23-B58A-9AB3A2D6CBCA}" destId="{3528C9A4-514E-4F07-952E-E501843F6F1D}" srcOrd="1" destOrd="0" presId="urn:microsoft.com/office/officeart/2008/layout/VerticalCurvedList"/>
    <dgm:cxn modelId="{EA957228-0FC2-437A-B835-F96E1D79FFA6}" type="presParOf" srcId="{7C3C3D5C-9EFD-4E23-B58A-9AB3A2D6CBCA}" destId="{ADDE338A-ACF7-4B07-965A-35E307EE2A7B}" srcOrd="2" destOrd="0" presId="urn:microsoft.com/office/officeart/2008/layout/VerticalCurvedList"/>
    <dgm:cxn modelId="{3426A265-5370-4BFF-B20E-DC45141FBC16}" type="presParOf" srcId="{7C3C3D5C-9EFD-4E23-B58A-9AB3A2D6CBCA}" destId="{E75515D0-0B39-40F1-A02B-0746718AAEBD}" srcOrd="3" destOrd="0" presId="urn:microsoft.com/office/officeart/2008/layout/VerticalCurvedList"/>
    <dgm:cxn modelId="{2ACB03B4-33FE-4A82-8050-2311577B0235}" type="presParOf" srcId="{B2A2F29E-1AF2-4F76-8453-B1660DDA6884}" destId="{B77DF269-709C-4D55-B2DE-C0C47C405A18}" srcOrd="1" destOrd="0" presId="urn:microsoft.com/office/officeart/2008/layout/VerticalCurvedList"/>
    <dgm:cxn modelId="{0CA29B71-423E-453C-9F85-E2C177E56F6D}" type="presParOf" srcId="{B2A2F29E-1AF2-4F76-8453-B1660DDA6884}" destId="{AD88A969-2CF5-45E1-A01A-AD3D7C444978}" srcOrd="2" destOrd="0" presId="urn:microsoft.com/office/officeart/2008/layout/VerticalCurvedList"/>
    <dgm:cxn modelId="{84E7C52E-7354-436A-B198-DC9E0A023983}" type="presParOf" srcId="{AD88A969-2CF5-45E1-A01A-AD3D7C444978}" destId="{71B99BBC-3868-4913-9BD0-E246236088FF}" srcOrd="0" destOrd="0" presId="urn:microsoft.com/office/officeart/2008/layout/VerticalCurvedList"/>
    <dgm:cxn modelId="{BB20ED28-580A-4D97-9AA5-DB310B93D920}" type="presParOf" srcId="{B2A2F29E-1AF2-4F76-8453-B1660DDA6884}" destId="{CF22E0C2-3598-4C41-A491-4066316A33C2}" srcOrd="3" destOrd="0" presId="urn:microsoft.com/office/officeart/2008/layout/VerticalCurvedList"/>
    <dgm:cxn modelId="{710683FA-38E5-4455-96EE-A3AD271303CC}" type="presParOf" srcId="{B2A2F29E-1AF2-4F76-8453-B1660DDA6884}" destId="{A26F1569-CF16-4620-ABB1-1D1A654A9187}" srcOrd="4" destOrd="0" presId="urn:microsoft.com/office/officeart/2008/layout/VerticalCurvedList"/>
    <dgm:cxn modelId="{16766512-BA64-427B-B4A1-A6CABF3E3DD6}" type="presParOf" srcId="{A26F1569-CF16-4620-ABB1-1D1A654A9187}" destId="{9997B2FC-7F6A-4E65-98BF-6F15FE0989EB}" srcOrd="0" destOrd="0" presId="urn:microsoft.com/office/officeart/2008/layout/VerticalCurvedList"/>
    <dgm:cxn modelId="{8399B1DA-2282-4FC1-BB16-780DCBA2D462}" type="presParOf" srcId="{B2A2F29E-1AF2-4F76-8453-B1660DDA6884}" destId="{5D7AB97B-62E5-4A70-ACCC-3E24336B9194}" srcOrd="5" destOrd="0" presId="urn:microsoft.com/office/officeart/2008/layout/VerticalCurvedList"/>
    <dgm:cxn modelId="{67A80098-44D7-47FA-8EEB-BA282D6E05AF}" type="presParOf" srcId="{B2A2F29E-1AF2-4F76-8453-B1660DDA6884}" destId="{3119336B-DD9B-41E6-AC7A-D102AA280DAD}" srcOrd="6" destOrd="0" presId="urn:microsoft.com/office/officeart/2008/layout/VerticalCurvedList"/>
    <dgm:cxn modelId="{C4A67F73-606D-4C45-944E-3D8A6F10D40E}" type="presParOf" srcId="{3119336B-DD9B-41E6-AC7A-D102AA280DAD}" destId="{E5BD26CE-0E45-4518-B10F-A2367ED3A8C3}" srcOrd="0" destOrd="0" presId="urn:microsoft.com/office/officeart/2008/layout/VerticalCurvedList"/>
    <dgm:cxn modelId="{7F217697-6C8E-43B6-A22A-BB6FFEDBFFE6}" type="presParOf" srcId="{B2A2F29E-1AF2-4F76-8453-B1660DDA6884}" destId="{979C51D1-A6D2-4DB5-85BD-518F0DFDEBD1}" srcOrd="7" destOrd="0" presId="urn:microsoft.com/office/officeart/2008/layout/VerticalCurvedList"/>
    <dgm:cxn modelId="{A6E78212-99FE-4746-8F03-3A7DB2221205}" type="presParOf" srcId="{B2A2F29E-1AF2-4F76-8453-B1660DDA6884}" destId="{E4B3807C-AF7B-4B13-8333-8970A35C16B5}" srcOrd="8" destOrd="0" presId="urn:microsoft.com/office/officeart/2008/layout/VerticalCurvedList"/>
    <dgm:cxn modelId="{574556D6-7DBA-41DB-8CC4-B815E836EFDF}" type="presParOf" srcId="{E4B3807C-AF7B-4B13-8333-8970A35C16B5}" destId="{938478CD-B7C3-4E34-8CA5-57F12A1CDD78}" srcOrd="0" destOrd="0" presId="urn:microsoft.com/office/officeart/2008/layout/VerticalCurvedList"/>
    <dgm:cxn modelId="{38D9C194-3153-4860-A0B0-027380205F6B}" type="presParOf" srcId="{B2A2F29E-1AF2-4F76-8453-B1660DDA6884}" destId="{495E7731-7246-43FB-98B1-21FA7B3DE2EC}" srcOrd="9" destOrd="0" presId="urn:microsoft.com/office/officeart/2008/layout/VerticalCurvedList"/>
    <dgm:cxn modelId="{57C81818-C904-4AF1-814E-B7361F6D14DE}" type="presParOf" srcId="{B2A2F29E-1AF2-4F76-8453-B1660DDA6884}" destId="{0D5AABF5-58FD-466A-97C0-E1C15C4E385A}" srcOrd="10" destOrd="0" presId="urn:microsoft.com/office/officeart/2008/layout/VerticalCurvedList"/>
    <dgm:cxn modelId="{778E7CE3-64D6-49FF-9C85-65F3B718E141}" type="presParOf" srcId="{0D5AABF5-58FD-466A-97C0-E1C15C4E385A}" destId="{B21D39AD-8B3C-4517-BEAB-CADD0289E9C1}" srcOrd="0" destOrd="0" presId="urn:microsoft.com/office/officeart/2008/layout/VerticalCurvedList"/>
    <dgm:cxn modelId="{0C5A7C27-2179-4B6D-A068-F0086CB41603}" type="presParOf" srcId="{B2A2F29E-1AF2-4F76-8453-B1660DDA6884}" destId="{0F282105-2C85-4C98-93C4-3847F5CA2EAD}" srcOrd="11" destOrd="0" presId="urn:microsoft.com/office/officeart/2008/layout/VerticalCurvedList"/>
    <dgm:cxn modelId="{C0B043E7-0B32-4A89-A534-903DFF2DCE0F}" type="presParOf" srcId="{B2A2F29E-1AF2-4F76-8453-B1660DDA6884}" destId="{C0AA99A5-1F9B-4A5F-B895-E8DBEE25B16D}" srcOrd="12" destOrd="0" presId="urn:microsoft.com/office/officeart/2008/layout/VerticalCurvedList"/>
    <dgm:cxn modelId="{AF02E7EE-BAB4-474E-A422-2E68B3F83F88}" type="presParOf" srcId="{C0AA99A5-1F9B-4A5F-B895-E8DBEE25B16D}" destId="{BFF108E9-2CB4-4385-8258-16BE8FC26F86}" srcOrd="0" destOrd="0" presId="urn:microsoft.com/office/officeart/2008/layout/VerticalCurvedList"/>
    <dgm:cxn modelId="{8213A769-1F9E-4207-B5B6-DE19B65F7E73}" type="presParOf" srcId="{B2A2F29E-1AF2-4F76-8453-B1660DDA6884}" destId="{654F70DB-C2A9-4753-BB96-11F0D9E7411F}" srcOrd="13" destOrd="0" presId="urn:microsoft.com/office/officeart/2008/layout/VerticalCurvedList"/>
    <dgm:cxn modelId="{CCA71FA5-2C27-4586-942F-CA5154DF414F}" type="presParOf" srcId="{B2A2F29E-1AF2-4F76-8453-B1660DDA6884}" destId="{8D53FD56-B91F-4FD9-A264-262EB9A12001}" srcOrd="14" destOrd="0" presId="urn:microsoft.com/office/officeart/2008/layout/VerticalCurvedList"/>
    <dgm:cxn modelId="{8079CEA9-E1EC-42E4-8C82-CD5AB64B0974}" type="presParOf" srcId="{8D53FD56-B91F-4FD9-A264-262EB9A12001}" destId="{30262912-BA44-4C8A-AAB6-CCF2073D4E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B46586B-33BE-451E-A8B9-1D18EA71556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FE9AF6B-E5EE-4D8B-A3DE-938366156257}">
      <dgm:prSet phldrT="[Текст]" custT="1"/>
      <dgm:spPr>
        <a:solidFill>
          <a:srgbClr val="FFCC99"/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размещение предварительных предложений</a:t>
          </a:r>
          <a:endParaRPr lang="ru-RU" sz="1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5949347-5D45-40B5-87D6-D8DEE5DA7C95}" type="parTrans" cxnId="{1EC4D6E4-CD3F-495B-8A39-DFCD0F27E873}">
      <dgm:prSet/>
      <dgm:spPr/>
      <dgm:t>
        <a:bodyPr/>
        <a:lstStyle/>
        <a:p>
          <a:endParaRPr lang="ru-RU" sz="28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DEF042A-FDB3-4925-BF3D-AA5B2D6F79F6}" type="sibTrans" cxnId="{1EC4D6E4-CD3F-495B-8A39-DFCD0F27E873}">
      <dgm:prSet custT="1"/>
      <dgm:spPr/>
      <dgm:t>
        <a:bodyPr/>
        <a:lstStyle/>
        <a:p>
          <a:endParaRPr lang="ru-RU" sz="105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8F9719D-520F-4384-8966-7C76DDD12BE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размещение «извещения»</a:t>
          </a:r>
          <a:endParaRPr lang="ru-RU" sz="1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E77D96E-BFE5-4BDC-9FA6-7291F2F54E04}" type="parTrans" cxnId="{904A675E-ADA2-407A-A97E-C2CE88D53C7A}">
      <dgm:prSet/>
      <dgm:spPr/>
      <dgm:t>
        <a:bodyPr/>
        <a:lstStyle/>
        <a:p>
          <a:endParaRPr lang="ru-RU" sz="28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B4041F5-A377-445C-AF9D-C17C7E9CD74F}" type="sibTrans" cxnId="{904A675E-ADA2-407A-A97E-C2CE88D53C7A}">
      <dgm:prSet custT="1"/>
      <dgm:spPr/>
      <dgm:t>
        <a:bodyPr/>
        <a:lstStyle/>
        <a:p>
          <a:endParaRPr lang="ru-RU" sz="105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ED42BE9-C3C9-4EEA-830D-0B4A636C6310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отбор от 2-х до 5-ти </a:t>
          </a:r>
          <a:b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предложений</a:t>
          </a:r>
          <a:b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+</a:t>
          </a:r>
          <a:b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ранжирование по цене</a:t>
          </a:r>
          <a:endParaRPr lang="ru-RU" sz="1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38F9A39-34CE-430F-A36F-BF7D6F3EBF3B}" type="parTrans" cxnId="{A05D533F-F5AE-4B36-864A-39D828DEA493}">
      <dgm:prSet/>
      <dgm:spPr/>
      <dgm:t>
        <a:bodyPr/>
        <a:lstStyle/>
        <a:p>
          <a:endParaRPr lang="ru-RU" sz="28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0E1FDAA-849F-465F-B0EB-43916117BB42}" type="sibTrans" cxnId="{A05D533F-F5AE-4B36-864A-39D828DEA493}">
      <dgm:prSet custT="1"/>
      <dgm:spPr/>
      <dgm:t>
        <a:bodyPr/>
        <a:lstStyle/>
        <a:p>
          <a:endParaRPr lang="ru-RU" sz="105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A9DE5AF-48C7-4FA9-BB26-C4ACE223CEBF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проверка предложений и определение победителя</a:t>
          </a:r>
          <a:endParaRPr lang="ru-RU" sz="1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87D07DB-D770-4375-83C8-EA900EB968CA}" type="parTrans" cxnId="{75788AF7-6C38-48B4-BDDB-008C210ED2B1}">
      <dgm:prSet/>
      <dgm:spPr/>
      <dgm:t>
        <a:bodyPr/>
        <a:lstStyle/>
        <a:p>
          <a:endParaRPr lang="ru-RU" sz="28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6603EFE-86C2-40C9-8FD0-E4430B9474B8}" type="sibTrans" cxnId="{75788AF7-6C38-48B4-BDDB-008C210ED2B1}">
      <dgm:prSet custT="1"/>
      <dgm:spPr/>
      <dgm:t>
        <a:bodyPr/>
        <a:lstStyle/>
        <a:p>
          <a:endParaRPr lang="ru-RU" sz="105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F1B284F-8ECD-4266-B4F4-DC74D01CA0F0}">
      <dgm:prSet phldrT="[Текст]" custT="1"/>
      <dgm:spPr>
        <a:gradFill flip="none" rotWithShape="1">
          <a:gsLst>
            <a:gs pos="0">
              <a:schemeClr val="accent1"/>
            </a:gs>
            <a:gs pos="100000">
              <a:srgbClr val="FFCC99"/>
            </a:gs>
          </a:gsLst>
          <a:lin ang="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заключение контракта</a:t>
          </a:r>
          <a:endParaRPr lang="ru-RU" sz="1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5D2B535-7C1C-4417-AE5E-D3FC97EAEF11}" type="parTrans" cxnId="{97D93B04-B7EE-4CE5-917D-D715937B04AA}">
      <dgm:prSet/>
      <dgm:spPr/>
      <dgm:t>
        <a:bodyPr/>
        <a:lstStyle/>
        <a:p>
          <a:endParaRPr lang="ru-RU" sz="28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8812792-0B74-4B10-ABA1-B84CD7889CC8}" type="sibTrans" cxnId="{97D93B04-B7EE-4CE5-917D-D715937B04AA}">
      <dgm:prSet/>
      <dgm:spPr/>
      <dgm:t>
        <a:bodyPr/>
        <a:lstStyle/>
        <a:p>
          <a:endParaRPr lang="ru-RU" sz="28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2066553-C99D-4B88-AC72-44564933AEAF}" type="pres">
      <dgm:prSet presAssocID="{4B46586B-33BE-451E-A8B9-1D18EA715567}" presName="linearFlow" presStyleCnt="0">
        <dgm:presLayoutVars>
          <dgm:resizeHandles val="exact"/>
        </dgm:presLayoutVars>
      </dgm:prSet>
      <dgm:spPr/>
    </dgm:pt>
    <dgm:pt modelId="{88E6E3A4-3ABF-41BC-8151-577E56E9141B}" type="pres">
      <dgm:prSet presAssocID="{6FE9AF6B-E5EE-4D8B-A3DE-93836615625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CF75D-1C31-4DA6-9491-3F94C53159EF}" type="pres">
      <dgm:prSet presAssocID="{ADEF042A-FDB3-4925-BF3D-AA5B2D6F79F6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A217BD5-B4A3-4784-8A39-79E0B1ED2C30}" type="pres">
      <dgm:prSet presAssocID="{ADEF042A-FDB3-4925-BF3D-AA5B2D6F79F6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11ABB49-AC66-4840-AC3B-DCA3A941307D}" type="pres">
      <dgm:prSet presAssocID="{38F9719D-520F-4384-8966-7C76DDD12BE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91DA2-B5A4-44B7-A48B-4A389A12DE92}" type="pres">
      <dgm:prSet presAssocID="{6B4041F5-A377-445C-AF9D-C17C7E9CD74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B94BE092-E969-4219-8CAF-C3DE76FDC9CF}" type="pres">
      <dgm:prSet presAssocID="{6B4041F5-A377-445C-AF9D-C17C7E9CD74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1A76A88-0A51-4DC7-BD7F-86145D16B49A}" type="pres">
      <dgm:prSet presAssocID="{FED42BE9-C3C9-4EEA-830D-0B4A636C631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710B5-72D9-494E-8D89-EEA7DB286975}" type="pres">
      <dgm:prSet presAssocID="{30E1FDAA-849F-465F-B0EB-43916117BB42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0791A4D-5CB9-4DAF-932D-6DEF6CEF47A4}" type="pres">
      <dgm:prSet presAssocID="{30E1FDAA-849F-465F-B0EB-43916117BB4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43752A7-E039-4A8F-8E94-CCD906FC5BBB}" type="pres">
      <dgm:prSet presAssocID="{0A9DE5AF-48C7-4FA9-BB26-C4ACE223CEB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FF133-27B2-4251-8B6F-A43B87256010}" type="pres">
      <dgm:prSet presAssocID="{F6603EFE-86C2-40C9-8FD0-E4430B9474B8}" presName="sibTrans" presStyleLbl="sibTrans2D1" presStyleIdx="3" presStyleCnt="4"/>
      <dgm:spPr/>
      <dgm:t>
        <a:bodyPr/>
        <a:lstStyle/>
        <a:p>
          <a:endParaRPr lang="ru-RU"/>
        </a:p>
      </dgm:t>
    </dgm:pt>
    <dgm:pt modelId="{B6BACC56-E1D1-4218-AA8D-A2697836BCBC}" type="pres">
      <dgm:prSet presAssocID="{F6603EFE-86C2-40C9-8FD0-E4430B9474B8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B76F5484-08BE-42E0-B14C-FA160F90C6CD}" type="pres">
      <dgm:prSet presAssocID="{5F1B284F-8ECD-4266-B4F4-DC74D01CA0F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D00B05-142B-4C8C-ADF3-33C3EBE46EAA}" type="presOf" srcId="{6B4041F5-A377-445C-AF9D-C17C7E9CD74F}" destId="{5E891DA2-B5A4-44B7-A48B-4A389A12DE92}" srcOrd="0" destOrd="0" presId="urn:microsoft.com/office/officeart/2005/8/layout/process2"/>
    <dgm:cxn modelId="{1EC4D6E4-CD3F-495B-8A39-DFCD0F27E873}" srcId="{4B46586B-33BE-451E-A8B9-1D18EA715567}" destId="{6FE9AF6B-E5EE-4D8B-A3DE-938366156257}" srcOrd="0" destOrd="0" parTransId="{45949347-5D45-40B5-87D6-D8DEE5DA7C95}" sibTransId="{ADEF042A-FDB3-4925-BF3D-AA5B2D6F79F6}"/>
    <dgm:cxn modelId="{E3C7BA11-5C34-415B-96F3-F6F285EA4349}" type="presOf" srcId="{5F1B284F-8ECD-4266-B4F4-DC74D01CA0F0}" destId="{B76F5484-08BE-42E0-B14C-FA160F90C6CD}" srcOrd="0" destOrd="0" presId="urn:microsoft.com/office/officeart/2005/8/layout/process2"/>
    <dgm:cxn modelId="{0A7B59C6-9885-47A8-90B9-AE6706E04EC6}" type="presOf" srcId="{30E1FDAA-849F-465F-B0EB-43916117BB42}" destId="{D8C710B5-72D9-494E-8D89-EEA7DB286975}" srcOrd="0" destOrd="0" presId="urn:microsoft.com/office/officeart/2005/8/layout/process2"/>
    <dgm:cxn modelId="{1E2779FC-A127-4C72-BD9C-49FA63921883}" type="presOf" srcId="{ADEF042A-FDB3-4925-BF3D-AA5B2D6F79F6}" destId="{B64CF75D-1C31-4DA6-9491-3F94C53159EF}" srcOrd="0" destOrd="0" presId="urn:microsoft.com/office/officeart/2005/8/layout/process2"/>
    <dgm:cxn modelId="{780B1ACF-DE54-4850-906D-2753F2C913DD}" type="presOf" srcId="{0A9DE5AF-48C7-4FA9-BB26-C4ACE223CEBF}" destId="{A43752A7-E039-4A8F-8E94-CCD906FC5BBB}" srcOrd="0" destOrd="0" presId="urn:microsoft.com/office/officeart/2005/8/layout/process2"/>
    <dgm:cxn modelId="{97D93B04-B7EE-4CE5-917D-D715937B04AA}" srcId="{4B46586B-33BE-451E-A8B9-1D18EA715567}" destId="{5F1B284F-8ECD-4266-B4F4-DC74D01CA0F0}" srcOrd="4" destOrd="0" parTransId="{55D2B535-7C1C-4417-AE5E-D3FC97EAEF11}" sibTransId="{58812792-0B74-4B10-ABA1-B84CD7889CC8}"/>
    <dgm:cxn modelId="{BEE8341C-0FC6-4BC4-B8EC-CD293D02927F}" type="presOf" srcId="{6FE9AF6B-E5EE-4D8B-A3DE-938366156257}" destId="{88E6E3A4-3ABF-41BC-8151-577E56E9141B}" srcOrd="0" destOrd="0" presId="urn:microsoft.com/office/officeart/2005/8/layout/process2"/>
    <dgm:cxn modelId="{A05D533F-F5AE-4B36-864A-39D828DEA493}" srcId="{4B46586B-33BE-451E-A8B9-1D18EA715567}" destId="{FED42BE9-C3C9-4EEA-830D-0B4A636C6310}" srcOrd="2" destOrd="0" parTransId="{038F9A39-34CE-430F-A36F-BF7D6F3EBF3B}" sibTransId="{30E1FDAA-849F-465F-B0EB-43916117BB42}"/>
    <dgm:cxn modelId="{904A675E-ADA2-407A-A97E-C2CE88D53C7A}" srcId="{4B46586B-33BE-451E-A8B9-1D18EA715567}" destId="{38F9719D-520F-4384-8966-7C76DDD12BE7}" srcOrd="1" destOrd="0" parTransId="{CE77D96E-BFE5-4BDC-9FA6-7291F2F54E04}" sibTransId="{6B4041F5-A377-445C-AF9D-C17C7E9CD74F}"/>
    <dgm:cxn modelId="{6B2FC68D-B146-46B8-AC30-36085BBBF954}" type="presOf" srcId="{F6603EFE-86C2-40C9-8FD0-E4430B9474B8}" destId="{B6BACC56-E1D1-4218-AA8D-A2697836BCBC}" srcOrd="1" destOrd="0" presId="urn:microsoft.com/office/officeart/2005/8/layout/process2"/>
    <dgm:cxn modelId="{06C1E035-717D-4C4B-AF35-BD4E6261DB56}" type="presOf" srcId="{FED42BE9-C3C9-4EEA-830D-0B4A636C6310}" destId="{F1A76A88-0A51-4DC7-BD7F-86145D16B49A}" srcOrd="0" destOrd="0" presId="urn:microsoft.com/office/officeart/2005/8/layout/process2"/>
    <dgm:cxn modelId="{0B072C05-0DA3-4240-B1D5-2CD8478AB76C}" type="presOf" srcId="{38F9719D-520F-4384-8966-7C76DDD12BE7}" destId="{B11ABB49-AC66-4840-AC3B-DCA3A941307D}" srcOrd="0" destOrd="0" presId="urn:microsoft.com/office/officeart/2005/8/layout/process2"/>
    <dgm:cxn modelId="{ED4E474F-352D-49BC-8F43-C63E65B50140}" type="presOf" srcId="{4B46586B-33BE-451E-A8B9-1D18EA715567}" destId="{42066553-C99D-4B88-AC72-44564933AEAF}" srcOrd="0" destOrd="0" presId="urn:microsoft.com/office/officeart/2005/8/layout/process2"/>
    <dgm:cxn modelId="{2024306D-1899-4DF5-B031-9168BE1B5B58}" type="presOf" srcId="{F6603EFE-86C2-40C9-8FD0-E4430B9474B8}" destId="{FABFF133-27B2-4251-8B6F-A43B87256010}" srcOrd="0" destOrd="0" presId="urn:microsoft.com/office/officeart/2005/8/layout/process2"/>
    <dgm:cxn modelId="{19726EFC-FDFD-4B01-A676-C6D66F6DCDA6}" type="presOf" srcId="{ADEF042A-FDB3-4925-BF3D-AA5B2D6F79F6}" destId="{4A217BD5-B4A3-4784-8A39-79E0B1ED2C30}" srcOrd="1" destOrd="0" presId="urn:microsoft.com/office/officeart/2005/8/layout/process2"/>
    <dgm:cxn modelId="{75788AF7-6C38-48B4-BDDB-008C210ED2B1}" srcId="{4B46586B-33BE-451E-A8B9-1D18EA715567}" destId="{0A9DE5AF-48C7-4FA9-BB26-C4ACE223CEBF}" srcOrd="3" destOrd="0" parTransId="{A87D07DB-D770-4375-83C8-EA900EB968CA}" sibTransId="{F6603EFE-86C2-40C9-8FD0-E4430B9474B8}"/>
    <dgm:cxn modelId="{1363CBF0-048D-4D5C-9A64-F32378657580}" type="presOf" srcId="{6B4041F5-A377-445C-AF9D-C17C7E9CD74F}" destId="{B94BE092-E969-4219-8CAF-C3DE76FDC9CF}" srcOrd="1" destOrd="0" presId="urn:microsoft.com/office/officeart/2005/8/layout/process2"/>
    <dgm:cxn modelId="{E5C56421-0604-49A2-BE0A-CAA21A013B6F}" type="presOf" srcId="{30E1FDAA-849F-465F-B0EB-43916117BB42}" destId="{30791A4D-5CB9-4DAF-932D-6DEF6CEF47A4}" srcOrd="1" destOrd="0" presId="urn:microsoft.com/office/officeart/2005/8/layout/process2"/>
    <dgm:cxn modelId="{F57BC495-F79C-44CF-B159-BEDD7F9A5EA8}" type="presParOf" srcId="{42066553-C99D-4B88-AC72-44564933AEAF}" destId="{88E6E3A4-3ABF-41BC-8151-577E56E9141B}" srcOrd="0" destOrd="0" presId="urn:microsoft.com/office/officeart/2005/8/layout/process2"/>
    <dgm:cxn modelId="{1D26F520-9A85-456D-8678-05D855F2ED0F}" type="presParOf" srcId="{42066553-C99D-4B88-AC72-44564933AEAF}" destId="{B64CF75D-1C31-4DA6-9491-3F94C53159EF}" srcOrd="1" destOrd="0" presId="urn:microsoft.com/office/officeart/2005/8/layout/process2"/>
    <dgm:cxn modelId="{70B1F792-6F44-4E8B-B46F-180DDB555062}" type="presParOf" srcId="{B64CF75D-1C31-4DA6-9491-3F94C53159EF}" destId="{4A217BD5-B4A3-4784-8A39-79E0B1ED2C30}" srcOrd="0" destOrd="0" presId="urn:microsoft.com/office/officeart/2005/8/layout/process2"/>
    <dgm:cxn modelId="{7A81D9A4-00B1-411C-86B5-29890E956136}" type="presParOf" srcId="{42066553-C99D-4B88-AC72-44564933AEAF}" destId="{B11ABB49-AC66-4840-AC3B-DCA3A941307D}" srcOrd="2" destOrd="0" presId="urn:microsoft.com/office/officeart/2005/8/layout/process2"/>
    <dgm:cxn modelId="{1147ED1B-33CE-4A10-ABB1-3FA0F70A89B4}" type="presParOf" srcId="{42066553-C99D-4B88-AC72-44564933AEAF}" destId="{5E891DA2-B5A4-44B7-A48B-4A389A12DE92}" srcOrd="3" destOrd="0" presId="urn:microsoft.com/office/officeart/2005/8/layout/process2"/>
    <dgm:cxn modelId="{3C128A32-9E62-46D6-9CCD-6520B198C61B}" type="presParOf" srcId="{5E891DA2-B5A4-44B7-A48B-4A389A12DE92}" destId="{B94BE092-E969-4219-8CAF-C3DE76FDC9CF}" srcOrd="0" destOrd="0" presId="urn:microsoft.com/office/officeart/2005/8/layout/process2"/>
    <dgm:cxn modelId="{E8108F40-DB95-49BC-BA81-08DE2EFDF339}" type="presParOf" srcId="{42066553-C99D-4B88-AC72-44564933AEAF}" destId="{F1A76A88-0A51-4DC7-BD7F-86145D16B49A}" srcOrd="4" destOrd="0" presId="urn:microsoft.com/office/officeart/2005/8/layout/process2"/>
    <dgm:cxn modelId="{0B133269-4002-481B-AA2A-E2974956F7CF}" type="presParOf" srcId="{42066553-C99D-4B88-AC72-44564933AEAF}" destId="{D8C710B5-72D9-494E-8D89-EEA7DB286975}" srcOrd="5" destOrd="0" presId="urn:microsoft.com/office/officeart/2005/8/layout/process2"/>
    <dgm:cxn modelId="{EB46EFD2-0C78-4140-898C-B92471454E03}" type="presParOf" srcId="{D8C710B5-72D9-494E-8D89-EEA7DB286975}" destId="{30791A4D-5CB9-4DAF-932D-6DEF6CEF47A4}" srcOrd="0" destOrd="0" presId="urn:microsoft.com/office/officeart/2005/8/layout/process2"/>
    <dgm:cxn modelId="{F6C3D178-FFC4-4DB6-8FE4-A6B429ED73F3}" type="presParOf" srcId="{42066553-C99D-4B88-AC72-44564933AEAF}" destId="{A43752A7-E039-4A8F-8E94-CCD906FC5BBB}" srcOrd="6" destOrd="0" presId="urn:microsoft.com/office/officeart/2005/8/layout/process2"/>
    <dgm:cxn modelId="{D6D946F4-82E1-4FEF-AAF7-060BA735CDD8}" type="presParOf" srcId="{42066553-C99D-4B88-AC72-44564933AEAF}" destId="{FABFF133-27B2-4251-8B6F-A43B87256010}" srcOrd="7" destOrd="0" presId="urn:microsoft.com/office/officeart/2005/8/layout/process2"/>
    <dgm:cxn modelId="{41577EAA-BC80-4038-B383-AD07B43DD2B0}" type="presParOf" srcId="{FABFF133-27B2-4251-8B6F-A43B87256010}" destId="{B6BACC56-E1D1-4218-AA8D-A2697836BCBC}" srcOrd="0" destOrd="0" presId="urn:microsoft.com/office/officeart/2005/8/layout/process2"/>
    <dgm:cxn modelId="{F63AB5A0-1BCE-436D-A6EB-36A70976E158}" type="presParOf" srcId="{42066553-C99D-4B88-AC72-44564933AEAF}" destId="{B76F5484-08BE-42E0-B14C-FA160F90C6C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AFB3CCC-6675-43E8-BCA0-2842BF76F86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B75D9F-80C0-40F7-BF9D-4E5955CCFAEE}">
      <dgm:prSet phldrT="[Текст]"/>
      <dgm:spPr/>
      <dgm:t>
        <a:bodyPr/>
        <a:lstStyle/>
        <a:p>
          <a:r>
            <a:rPr lang="ru-RU" dirty="0" smtClean="0"/>
            <a:t>обоснование</a:t>
          </a:r>
          <a:endParaRPr lang="ru-RU" dirty="0"/>
        </a:p>
      </dgm:t>
    </dgm:pt>
    <dgm:pt modelId="{3CAF59A0-270E-4221-BDEF-51D5B02B21F4}" type="parTrans" cxnId="{C625408D-EEAE-4DEA-98F9-D4E9B724E226}">
      <dgm:prSet/>
      <dgm:spPr/>
      <dgm:t>
        <a:bodyPr/>
        <a:lstStyle/>
        <a:p>
          <a:endParaRPr lang="ru-RU"/>
        </a:p>
      </dgm:t>
    </dgm:pt>
    <dgm:pt modelId="{C738EBCA-AAB6-466E-8E61-E777BF49FD3C}" type="sibTrans" cxnId="{C625408D-EEAE-4DEA-98F9-D4E9B724E226}">
      <dgm:prSet/>
      <dgm:spPr/>
      <dgm:t>
        <a:bodyPr/>
        <a:lstStyle/>
        <a:p>
          <a:endParaRPr lang="ru-RU"/>
        </a:p>
      </dgm:t>
    </dgm:pt>
    <dgm:pt modelId="{604AA8FC-5112-49F9-BE1F-1CB249876714}">
      <dgm:prSet phldrT="[Текст]"/>
      <dgm:spPr/>
      <dgm:t>
        <a:bodyPr/>
        <a:lstStyle/>
        <a:p>
          <a:r>
            <a:rPr lang="ru-RU" dirty="0" smtClean="0"/>
            <a:t>п. 28 ч.1 ст.93 44-ФЗ</a:t>
          </a:r>
          <a:endParaRPr lang="ru-RU" dirty="0"/>
        </a:p>
      </dgm:t>
    </dgm:pt>
    <dgm:pt modelId="{5017FDB7-22B5-473F-960B-A3F40365BE05}" type="parTrans" cxnId="{A6048836-5604-4974-A87F-90097B2E6BBC}">
      <dgm:prSet/>
      <dgm:spPr/>
      <dgm:t>
        <a:bodyPr/>
        <a:lstStyle/>
        <a:p>
          <a:endParaRPr lang="ru-RU"/>
        </a:p>
      </dgm:t>
    </dgm:pt>
    <dgm:pt modelId="{D8ECD972-0704-4F51-8345-4B7166337808}" type="sibTrans" cxnId="{A6048836-5604-4974-A87F-90097B2E6BBC}">
      <dgm:prSet/>
      <dgm:spPr/>
      <dgm:t>
        <a:bodyPr/>
        <a:lstStyle/>
        <a:p>
          <a:endParaRPr lang="ru-RU"/>
        </a:p>
      </dgm:t>
    </dgm:pt>
    <dgm:pt modelId="{CC6B7C4B-8000-4DCC-A2A8-2CD85C1F9803}">
      <dgm:prSet phldrT="[Текст]"/>
      <dgm:spPr/>
      <dgm:t>
        <a:bodyPr/>
        <a:lstStyle/>
        <a:p>
          <a:r>
            <a:rPr lang="ru-RU" dirty="0" smtClean="0"/>
            <a:t>на основании протокола  ВК</a:t>
          </a:r>
          <a:endParaRPr lang="ru-RU" dirty="0"/>
        </a:p>
      </dgm:t>
    </dgm:pt>
    <dgm:pt modelId="{AC080E09-D9A7-4BD0-A7F1-55D2100B8C78}" type="parTrans" cxnId="{AD5637E9-182D-47F9-AC70-A4B9DFA697A3}">
      <dgm:prSet/>
      <dgm:spPr/>
      <dgm:t>
        <a:bodyPr/>
        <a:lstStyle/>
        <a:p>
          <a:endParaRPr lang="ru-RU"/>
        </a:p>
      </dgm:t>
    </dgm:pt>
    <dgm:pt modelId="{CDBC9EA2-2285-449D-AA1D-8F901058F98E}" type="sibTrans" cxnId="{AD5637E9-182D-47F9-AC70-A4B9DFA697A3}">
      <dgm:prSet/>
      <dgm:spPr/>
      <dgm:t>
        <a:bodyPr/>
        <a:lstStyle/>
        <a:p>
          <a:endParaRPr lang="ru-RU"/>
        </a:p>
      </dgm:t>
    </dgm:pt>
    <dgm:pt modelId="{634FA0D7-A177-4307-8555-9C8F08B40E61}">
      <dgm:prSet phldrT="[Текст]"/>
      <dgm:spPr/>
      <dgm:t>
        <a:bodyPr/>
        <a:lstStyle/>
        <a:p>
          <a:r>
            <a:rPr lang="ru-RU" dirty="0" smtClean="0"/>
            <a:t>преимущества</a:t>
          </a:r>
          <a:endParaRPr lang="ru-RU" dirty="0"/>
        </a:p>
      </dgm:t>
    </dgm:pt>
    <dgm:pt modelId="{63CC3C32-4592-41CE-889E-0FBBA1F23A64}" type="parTrans" cxnId="{6BB36F35-4096-481A-AA1F-8850D4D43BEB}">
      <dgm:prSet/>
      <dgm:spPr/>
      <dgm:t>
        <a:bodyPr/>
        <a:lstStyle/>
        <a:p>
          <a:endParaRPr lang="ru-RU"/>
        </a:p>
      </dgm:t>
    </dgm:pt>
    <dgm:pt modelId="{72755853-D4D2-46DD-A0F7-09C10EA500FE}" type="sibTrans" cxnId="{6BB36F35-4096-481A-AA1F-8850D4D43BEB}">
      <dgm:prSet/>
      <dgm:spPr/>
      <dgm:t>
        <a:bodyPr/>
        <a:lstStyle/>
        <a:p>
          <a:endParaRPr lang="ru-RU"/>
        </a:p>
      </dgm:t>
    </dgm:pt>
    <dgm:pt modelId="{853FDA73-0766-4479-94E0-26F1A0C03B7B}">
      <dgm:prSet phldrT="[Текст]"/>
      <dgm:spPr/>
      <dgm:t>
        <a:bodyPr/>
        <a:lstStyle/>
        <a:p>
          <a:r>
            <a:rPr lang="ru-RU" dirty="0" smtClean="0"/>
            <a:t>нет ограничений по количеству</a:t>
          </a:r>
          <a:endParaRPr lang="ru-RU" dirty="0"/>
        </a:p>
      </dgm:t>
    </dgm:pt>
    <dgm:pt modelId="{21DE47AB-C249-4B7D-A482-7828AF886666}" type="parTrans" cxnId="{32126656-6921-4CB2-A2AD-4979F2C59E59}">
      <dgm:prSet/>
      <dgm:spPr/>
      <dgm:t>
        <a:bodyPr/>
        <a:lstStyle/>
        <a:p>
          <a:endParaRPr lang="ru-RU"/>
        </a:p>
      </dgm:t>
    </dgm:pt>
    <dgm:pt modelId="{0DC89323-8048-49E8-B8F6-3BCFB669948B}" type="sibTrans" cxnId="{32126656-6921-4CB2-A2AD-4979F2C59E59}">
      <dgm:prSet/>
      <dgm:spPr/>
      <dgm:t>
        <a:bodyPr/>
        <a:lstStyle/>
        <a:p>
          <a:endParaRPr lang="ru-RU"/>
        </a:p>
      </dgm:t>
    </dgm:pt>
    <dgm:pt modelId="{90E2AE3A-B778-475D-9D9B-2B0877E2DCFB}">
      <dgm:prSet phldrT="[Текст]"/>
      <dgm:spPr/>
      <dgm:t>
        <a:bodyPr/>
        <a:lstStyle/>
        <a:p>
          <a:r>
            <a:rPr lang="ru-RU" dirty="0" smtClean="0"/>
            <a:t>ограничения</a:t>
          </a:r>
          <a:endParaRPr lang="ru-RU" dirty="0"/>
        </a:p>
      </dgm:t>
    </dgm:pt>
    <dgm:pt modelId="{90415378-F53F-4115-876E-9B5641DBFC61}" type="parTrans" cxnId="{1D3A11B4-7412-45AF-9FFB-A46140312307}">
      <dgm:prSet/>
      <dgm:spPr/>
      <dgm:t>
        <a:bodyPr/>
        <a:lstStyle/>
        <a:p>
          <a:endParaRPr lang="ru-RU"/>
        </a:p>
      </dgm:t>
    </dgm:pt>
    <dgm:pt modelId="{1BC3C1E2-9738-4438-B9A7-720A0A98F899}" type="sibTrans" cxnId="{1D3A11B4-7412-45AF-9FFB-A46140312307}">
      <dgm:prSet/>
      <dgm:spPr/>
      <dgm:t>
        <a:bodyPr/>
        <a:lstStyle/>
        <a:p>
          <a:endParaRPr lang="ru-RU"/>
        </a:p>
      </dgm:t>
    </dgm:pt>
    <dgm:pt modelId="{18545F03-F4B3-49B6-887E-07C200315485}">
      <dgm:prSet phldrT="[Текст]"/>
      <dgm:spPr/>
      <dgm:t>
        <a:bodyPr/>
        <a:lstStyle/>
        <a:p>
          <a:r>
            <a:rPr lang="ru-RU" dirty="0" smtClean="0"/>
            <a:t>на каждого пациента — отдельный контракт</a:t>
          </a:r>
          <a:endParaRPr lang="ru-RU" dirty="0"/>
        </a:p>
      </dgm:t>
    </dgm:pt>
    <dgm:pt modelId="{0C0B35F1-AA49-4E74-AAD7-F4869F91E406}" type="parTrans" cxnId="{E200A723-6265-4D4E-BC72-8AD631055265}">
      <dgm:prSet/>
      <dgm:spPr/>
      <dgm:t>
        <a:bodyPr/>
        <a:lstStyle/>
        <a:p>
          <a:endParaRPr lang="ru-RU"/>
        </a:p>
      </dgm:t>
    </dgm:pt>
    <dgm:pt modelId="{8EE4BA9B-91AD-4267-B20C-B1AA78EC3868}" type="sibTrans" cxnId="{E200A723-6265-4D4E-BC72-8AD631055265}">
      <dgm:prSet/>
      <dgm:spPr/>
      <dgm:t>
        <a:bodyPr/>
        <a:lstStyle/>
        <a:p>
          <a:endParaRPr lang="ru-RU"/>
        </a:p>
      </dgm:t>
    </dgm:pt>
    <dgm:pt modelId="{594E8A0D-A9C2-4819-A2FB-269DED803C25}">
      <dgm:prSet phldrT="[Текст]"/>
      <dgm:spPr/>
      <dgm:t>
        <a:bodyPr/>
        <a:lstStyle/>
        <a:p>
          <a:r>
            <a:rPr lang="ru-RU" dirty="0" smtClean="0"/>
            <a:t>нет ограничений по бюджету</a:t>
          </a:r>
          <a:endParaRPr lang="ru-RU" dirty="0"/>
        </a:p>
      </dgm:t>
    </dgm:pt>
    <dgm:pt modelId="{1D9698CC-F82A-4911-899D-539A64CD989D}" type="parTrans" cxnId="{295CC94A-B15F-40C1-81AF-5ED29D877D8A}">
      <dgm:prSet/>
      <dgm:spPr/>
      <dgm:t>
        <a:bodyPr/>
        <a:lstStyle/>
        <a:p>
          <a:endParaRPr lang="ru-RU"/>
        </a:p>
      </dgm:t>
    </dgm:pt>
    <dgm:pt modelId="{16CBDE75-3CB7-41FD-AF37-E014D23CC068}" type="sibTrans" cxnId="{295CC94A-B15F-40C1-81AF-5ED29D877D8A}">
      <dgm:prSet/>
      <dgm:spPr/>
      <dgm:t>
        <a:bodyPr/>
        <a:lstStyle/>
        <a:p>
          <a:endParaRPr lang="ru-RU"/>
        </a:p>
      </dgm:t>
    </dgm:pt>
    <dgm:pt modelId="{FAB14896-7A63-4D64-BA79-725599B5BCBC}">
      <dgm:prSet phldrT="[Текст]"/>
      <dgm:spPr/>
      <dgm:t>
        <a:bodyPr/>
        <a:lstStyle/>
        <a:p>
          <a:r>
            <a:rPr lang="ru-RU" dirty="0" smtClean="0"/>
            <a:t>не влияет на лимиты «мелких закупок» по п.4 и 5 ч.1 ст.93</a:t>
          </a:r>
          <a:endParaRPr lang="ru-RU" dirty="0"/>
        </a:p>
      </dgm:t>
    </dgm:pt>
    <dgm:pt modelId="{6545A775-55FC-4868-B624-1844417A972F}" type="parTrans" cxnId="{A9715BE5-3303-4ED5-92B9-9CA09DB492AF}">
      <dgm:prSet/>
      <dgm:spPr/>
      <dgm:t>
        <a:bodyPr/>
        <a:lstStyle/>
        <a:p>
          <a:endParaRPr lang="ru-RU"/>
        </a:p>
      </dgm:t>
    </dgm:pt>
    <dgm:pt modelId="{98AB5D1C-96CD-426C-A068-798E16A15743}" type="sibTrans" cxnId="{A9715BE5-3303-4ED5-92B9-9CA09DB492AF}">
      <dgm:prSet/>
      <dgm:spPr/>
      <dgm:t>
        <a:bodyPr/>
        <a:lstStyle/>
        <a:p>
          <a:endParaRPr lang="ru-RU"/>
        </a:p>
      </dgm:t>
    </dgm:pt>
    <dgm:pt modelId="{D1DFFD31-AE3D-4A62-8085-82EE768B6338}">
      <dgm:prSet phldrT="[Текст]"/>
      <dgm:spPr/>
      <dgm:t>
        <a:bodyPr/>
        <a:lstStyle/>
        <a:p>
          <a:r>
            <a:rPr lang="ru-RU" b="1" u="sng" dirty="0" smtClean="0">
              <a:solidFill>
                <a:srgbClr val="C00000"/>
              </a:solidFill>
            </a:rPr>
            <a:t>не более чем на </a:t>
          </a:r>
          <a:r>
            <a:rPr lang="en-US" b="1" u="sng" dirty="0" smtClean="0">
              <a:solidFill>
                <a:srgbClr val="C00000"/>
              </a:solidFill>
            </a:rPr>
            <a:t>~</a:t>
          </a:r>
          <a:r>
            <a:rPr lang="ru-RU" b="1" u="sng" dirty="0" smtClean="0">
              <a:solidFill>
                <a:srgbClr val="C00000"/>
              </a:solidFill>
            </a:rPr>
            <a:t> 2…4 недели (пока идет запрос котировок)</a:t>
          </a:r>
          <a:endParaRPr lang="ru-RU" b="1" u="sng" dirty="0">
            <a:solidFill>
              <a:srgbClr val="C00000"/>
            </a:solidFill>
          </a:endParaRPr>
        </a:p>
      </dgm:t>
    </dgm:pt>
    <dgm:pt modelId="{B0FE101D-F2B1-4D9A-8DDF-593EC53A1808}" type="parTrans" cxnId="{3E0AC82A-CDB9-45EE-B045-B588F5FC3E53}">
      <dgm:prSet/>
      <dgm:spPr/>
      <dgm:t>
        <a:bodyPr/>
        <a:lstStyle/>
        <a:p>
          <a:endParaRPr lang="ru-RU"/>
        </a:p>
      </dgm:t>
    </dgm:pt>
    <dgm:pt modelId="{A1D4D3B3-23CE-4F29-B3B4-A8EFC78D28E1}" type="sibTrans" cxnId="{3E0AC82A-CDB9-45EE-B045-B588F5FC3E53}">
      <dgm:prSet/>
      <dgm:spPr/>
      <dgm:t>
        <a:bodyPr/>
        <a:lstStyle/>
        <a:p>
          <a:endParaRPr lang="ru-RU"/>
        </a:p>
      </dgm:t>
    </dgm:pt>
    <dgm:pt modelId="{6AF463A5-0197-4417-8760-030ECCDE4FB6}">
      <dgm:prSet phldrT="[Текст]"/>
      <dgm:spPr/>
      <dgm:t>
        <a:bodyPr/>
        <a:lstStyle/>
        <a:p>
          <a:r>
            <a:rPr lang="ru-RU" dirty="0" smtClean="0"/>
            <a:t>для небольшого количества пациентов</a:t>
          </a:r>
          <a:endParaRPr lang="ru-RU" dirty="0"/>
        </a:p>
      </dgm:t>
    </dgm:pt>
    <dgm:pt modelId="{BBA8C725-F479-449B-BB0D-0B041B95A91A}" type="parTrans" cxnId="{915D79C7-BEB2-458D-AC87-EE670815A6D9}">
      <dgm:prSet/>
      <dgm:spPr/>
      <dgm:t>
        <a:bodyPr/>
        <a:lstStyle/>
        <a:p>
          <a:endParaRPr lang="ru-RU"/>
        </a:p>
      </dgm:t>
    </dgm:pt>
    <dgm:pt modelId="{8BE30123-F524-4659-9B25-CC8E492995AA}" type="sibTrans" cxnId="{915D79C7-BEB2-458D-AC87-EE670815A6D9}">
      <dgm:prSet/>
      <dgm:spPr/>
      <dgm:t>
        <a:bodyPr/>
        <a:lstStyle/>
        <a:p>
          <a:endParaRPr lang="ru-RU"/>
        </a:p>
      </dgm:t>
    </dgm:pt>
    <dgm:pt modelId="{B96FCB34-41B8-4EBC-BC1A-CC6D695FD549}">
      <dgm:prSet phldrT="[Текст]"/>
      <dgm:spPr/>
      <dgm:t>
        <a:bodyPr/>
        <a:lstStyle/>
        <a:p>
          <a:r>
            <a:rPr lang="ru-RU" dirty="0" smtClean="0"/>
            <a:t>очень быстро («звонок другу»)</a:t>
          </a:r>
          <a:br>
            <a:rPr lang="ru-RU" dirty="0" smtClean="0"/>
          </a:br>
          <a:r>
            <a:rPr lang="ru-RU" dirty="0" smtClean="0"/>
            <a:t>или достаточно быстро («электронный магазин»)</a:t>
          </a:r>
          <a:endParaRPr lang="ru-RU" dirty="0"/>
        </a:p>
      </dgm:t>
    </dgm:pt>
    <dgm:pt modelId="{5406CB10-AAB8-4FC0-88C9-0CC217674E2A}" type="parTrans" cxnId="{8A5CEA07-23D5-4A3C-9EE7-6171950A50CC}">
      <dgm:prSet/>
      <dgm:spPr/>
      <dgm:t>
        <a:bodyPr/>
        <a:lstStyle/>
        <a:p>
          <a:endParaRPr lang="ru-RU"/>
        </a:p>
      </dgm:t>
    </dgm:pt>
    <dgm:pt modelId="{BCF226A0-8023-415A-BE8A-FC63CFE8CB7B}" type="sibTrans" cxnId="{8A5CEA07-23D5-4A3C-9EE7-6171950A50CC}">
      <dgm:prSet/>
      <dgm:spPr/>
      <dgm:t>
        <a:bodyPr/>
        <a:lstStyle/>
        <a:p>
          <a:endParaRPr lang="ru-RU"/>
        </a:p>
      </dgm:t>
    </dgm:pt>
    <dgm:pt modelId="{A6FFA536-9407-43E3-8CAD-959886BFC842}">
      <dgm:prSet/>
      <dgm:spPr/>
      <dgm:t>
        <a:bodyPr/>
        <a:lstStyle/>
        <a:p>
          <a:r>
            <a:rPr lang="ru-RU" dirty="0" smtClean="0"/>
            <a:t>возможность закупки конкретного торгового  наименования</a:t>
          </a:r>
          <a:endParaRPr lang="ru-RU" dirty="0"/>
        </a:p>
      </dgm:t>
    </dgm:pt>
    <dgm:pt modelId="{A5E44E6B-5AB6-4065-8C28-FF7947FBBEDB}" type="parTrans" cxnId="{B6938FE4-2C93-4700-A334-24609CA2CCB6}">
      <dgm:prSet/>
      <dgm:spPr/>
      <dgm:t>
        <a:bodyPr/>
        <a:lstStyle/>
        <a:p>
          <a:endParaRPr lang="ru-RU"/>
        </a:p>
      </dgm:t>
    </dgm:pt>
    <dgm:pt modelId="{6C4DB809-E5A2-4581-9186-BED746CDFDA4}" type="sibTrans" cxnId="{B6938FE4-2C93-4700-A334-24609CA2CCB6}">
      <dgm:prSet/>
      <dgm:spPr/>
      <dgm:t>
        <a:bodyPr/>
        <a:lstStyle/>
        <a:p>
          <a:endParaRPr lang="ru-RU"/>
        </a:p>
      </dgm:t>
    </dgm:pt>
    <dgm:pt modelId="{6C9B8EC8-DCE1-4C68-86FA-D487CB60B1D0}">
      <dgm:prSet phldrT="[Текст]"/>
      <dgm:spPr/>
      <dgm:t>
        <a:bodyPr/>
        <a:lstStyle/>
        <a:p>
          <a:r>
            <a:rPr lang="ru-RU" dirty="0" smtClean="0"/>
            <a:t>контракт до 1,5 млн. руб.</a:t>
          </a:r>
          <a:endParaRPr lang="ru-RU" dirty="0"/>
        </a:p>
      </dgm:t>
    </dgm:pt>
    <dgm:pt modelId="{FA431B8F-5CE0-48C7-87D3-10C6802D0CD4}" type="parTrans" cxnId="{48519AB5-AEA6-43DC-99BC-4EA9AD1186BD}">
      <dgm:prSet/>
      <dgm:spPr/>
      <dgm:t>
        <a:bodyPr/>
        <a:lstStyle/>
        <a:p>
          <a:endParaRPr lang="ru-RU"/>
        </a:p>
      </dgm:t>
    </dgm:pt>
    <dgm:pt modelId="{D3407AFA-4128-4F2A-8174-526DBBE38DCA}" type="sibTrans" cxnId="{48519AB5-AEA6-43DC-99BC-4EA9AD1186BD}">
      <dgm:prSet/>
      <dgm:spPr/>
      <dgm:t>
        <a:bodyPr/>
        <a:lstStyle/>
        <a:p>
          <a:endParaRPr lang="ru-RU"/>
        </a:p>
      </dgm:t>
    </dgm:pt>
    <dgm:pt modelId="{C54CD570-411C-47D2-A0F8-EB95A57CF24A}">
      <dgm:prSet phldrT="[Текст]"/>
      <dgm:spPr/>
      <dgm:t>
        <a:bodyPr/>
        <a:lstStyle/>
        <a:p>
          <a:r>
            <a:rPr lang="ru-RU" b="1" u="sng" dirty="0" smtClean="0">
              <a:solidFill>
                <a:srgbClr val="C00000"/>
              </a:solidFill>
            </a:rPr>
            <a:t>но не менее одной упаковки</a:t>
          </a:r>
          <a:endParaRPr lang="ru-RU" b="1" u="sng" dirty="0">
            <a:solidFill>
              <a:srgbClr val="C00000"/>
            </a:solidFill>
          </a:endParaRPr>
        </a:p>
      </dgm:t>
    </dgm:pt>
    <dgm:pt modelId="{5CDC6E19-6311-4B76-A060-FEB1712102E8}" type="parTrans" cxnId="{F2900D84-4978-4762-82DF-63D295BCEE7A}">
      <dgm:prSet/>
      <dgm:spPr/>
      <dgm:t>
        <a:bodyPr/>
        <a:lstStyle/>
        <a:p>
          <a:endParaRPr lang="ru-RU"/>
        </a:p>
      </dgm:t>
    </dgm:pt>
    <dgm:pt modelId="{754C95E9-212F-449C-992D-E822C4401B82}" type="sibTrans" cxnId="{F2900D84-4978-4762-82DF-63D295BCEE7A}">
      <dgm:prSet/>
      <dgm:spPr/>
      <dgm:t>
        <a:bodyPr/>
        <a:lstStyle/>
        <a:p>
          <a:endParaRPr lang="ru-RU"/>
        </a:p>
      </dgm:t>
    </dgm:pt>
    <dgm:pt modelId="{350B6372-1140-4B35-9FB1-5D6655404E64}" type="pres">
      <dgm:prSet presAssocID="{8AFB3CCC-6675-43E8-BCA0-2842BF76F8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F38EEF-3AAA-4F31-BE2C-9F5BF5BA85CF}" type="pres">
      <dgm:prSet presAssocID="{5FB75D9F-80C0-40F7-BF9D-4E5955CCFAEE}" presName="composite" presStyleCnt="0"/>
      <dgm:spPr/>
    </dgm:pt>
    <dgm:pt modelId="{838E06B4-7E89-4643-A0C2-7A0A53B90C68}" type="pres">
      <dgm:prSet presAssocID="{5FB75D9F-80C0-40F7-BF9D-4E5955CCFAE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6D63C-2C1A-4440-8A66-E965CC85530E}" type="pres">
      <dgm:prSet presAssocID="{5FB75D9F-80C0-40F7-BF9D-4E5955CCFAEE}" presName="desTx" presStyleLbl="alignAccFollowNode1" presStyleIdx="0" presStyleCnt="3" custLinFactNeighborX="-1224" custLinFactNeighborY="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40B87-9D14-4CCE-86D7-EF476A10E09E}" type="pres">
      <dgm:prSet presAssocID="{C738EBCA-AAB6-466E-8E61-E777BF49FD3C}" presName="space" presStyleCnt="0"/>
      <dgm:spPr/>
    </dgm:pt>
    <dgm:pt modelId="{2E2D4D38-D833-49CB-A5AB-350C9C9E54D8}" type="pres">
      <dgm:prSet presAssocID="{634FA0D7-A177-4307-8555-9C8F08B40E61}" presName="composite" presStyleCnt="0"/>
      <dgm:spPr/>
    </dgm:pt>
    <dgm:pt modelId="{03F61667-F0CC-4E1A-9265-A493A0933FE9}" type="pres">
      <dgm:prSet presAssocID="{634FA0D7-A177-4307-8555-9C8F08B40E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E0054-6EFB-4F2E-B3D9-BF30367BD743}" type="pres">
      <dgm:prSet presAssocID="{634FA0D7-A177-4307-8555-9C8F08B40E6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B531-3C28-44CE-B2CE-C27A9F6A0D66}" type="pres">
      <dgm:prSet presAssocID="{72755853-D4D2-46DD-A0F7-09C10EA500FE}" presName="space" presStyleCnt="0"/>
      <dgm:spPr/>
    </dgm:pt>
    <dgm:pt modelId="{77BA7D3E-A895-4840-BA66-6CB3F0261BCF}" type="pres">
      <dgm:prSet presAssocID="{90E2AE3A-B778-475D-9D9B-2B0877E2DCFB}" presName="composite" presStyleCnt="0"/>
      <dgm:spPr/>
    </dgm:pt>
    <dgm:pt modelId="{76A8B34A-9CBB-448C-AA3C-5947660EB9EC}" type="pres">
      <dgm:prSet presAssocID="{90E2AE3A-B778-475D-9D9B-2B0877E2DC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043B4-EC39-4252-A3C3-AE405F34D823}" type="pres">
      <dgm:prSet presAssocID="{90E2AE3A-B778-475D-9D9B-2B0877E2DCF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AE46B-3C62-4E03-8E16-ABB215D262FD}" type="presOf" srcId="{A6FFA536-9407-43E3-8CAD-959886BFC842}" destId="{C25E0054-6EFB-4F2E-B3D9-BF30367BD743}" srcOrd="0" destOrd="1" presId="urn:microsoft.com/office/officeart/2005/8/layout/hList1"/>
    <dgm:cxn modelId="{48519AB5-AEA6-43DC-99BC-4EA9AD1186BD}" srcId="{90E2AE3A-B778-475D-9D9B-2B0877E2DCFB}" destId="{6C9B8EC8-DCE1-4C68-86FA-D487CB60B1D0}" srcOrd="1" destOrd="0" parTransId="{FA431B8F-5CE0-48C7-87D3-10C6802D0CD4}" sibTransId="{D3407AFA-4128-4F2A-8174-526DBBE38DCA}"/>
    <dgm:cxn modelId="{C625408D-EEAE-4DEA-98F9-D4E9B724E226}" srcId="{8AFB3CCC-6675-43E8-BCA0-2842BF76F862}" destId="{5FB75D9F-80C0-40F7-BF9D-4E5955CCFAEE}" srcOrd="0" destOrd="0" parTransId="{3CAF59A0-270E-4221-BDEF-51D5B02B21F4}" sibTransId="{C738EBCA-AAB6-466E-8E61-E777BF49FD3C}"/>
    <dgm:cxn modelId="{DA134372-FD6E-4FA2-9452-5E0FB934898B}" type="presOf" srcId="{B96FCB34-41B8-4EBC-BC1A-CC6D695FD549}" destId="{C25E0054-6EFB-4F2E-B3D9-BF30367BD743}" srcOrd="0" destOrd="0" presId="urn:microsoft.com/office/officeart/2005/8/layout/hList1"/>
    <dgm:cxn modelId="{79E67415-2603-42E2-B29B-CB76B7846324}" type="presOf" srcId="{853FDA73-0766-4479-94E0-26F1A0C03B7B}" destId="{C25E0054-6EFB-4F2E-B3D9-BF30367BD743}" srcOrd="0" destOrd="2" presId="urn:microsoft.com/office/officeart/2005/8/layout/hList1"/>
    <dgm:cxn modelId="{FC775344-DBF7-4619-9BBC-4C6C1CA0DE17}" type="presOf" srcId="{6AF463A5-0197-4417-8760-030ECCDE4FB6}" destId="{3B7043B4-EC39-4252-A3C3-AE405F34D823}" srcOrd="0" destOrd="4" presId="urn:microsoft.com/office/officeart/2005/8/layout/hList1"/>
    <dgm:cxn modelId="{0A83DA1E-F5BA-40D6-97C1-1A33EBD764CB}" type="presOf" srcId="{604AA8FC-5112-49F9-BE1F-1CB249876714}" destId="{3F36D63C-2C1A-4440-8A66-E965CC85530E}" srcOrd="0" destOrd="0" presId="urn:microsoft.com/office/officeart/2005/8/layout/hList1"/>
    <dgm:cxn modelId="{295CC94A-B15F-40C1-81AF-5ED29D877D8A}" srcId="{634FA0D7-A177-4307-8555-9C8F08B40E61}" destId="{594E8A0D-A9C2-4819-A2FB-269DED803C25}" srcOrd="3" destOrd="0" parTransId="{1D9698CC-F82A-4911-899D-539A64CD989D}" sibTransId="{16CBDE75-3CB7-41FD-AF37-E014D23CC068}"/>
    <dgm:cxn modelId="{A9715BE5-3303-4ED5-92B9-9CA09DB492AF}" srcId="{634FA0D7-A177-4307-8555-9C8F08B40E61}" destId="{FAB14896-7A63-4D64-BA79-725599B5BCBC}" srcOrd="4" destOrd="0" parTransId="{6545A775-55FC-4868-B624-1844417A972F}" sibTransId="{98AB5D1C-96CD-426C-A068-798E16A15743}"/>
    <dgm:cxn modelId="{789F9862-347C-44A5-90DD-102AE84DFF55}" type="presOf" srcId="{594E8A0D-A9C2-4819-A2FB-269DED803C25}" destId="{C25E0054-6EFB-4F2E-B3D9-BF30367BD743}" srcOrd="0" destOrd="3" presId="urn:microsoft.com/office/officeart/2005/8/layout/hList1"/>
    <dgm:cxn modelId="{E200A723-6265-4D4E-BC72-8AD631055265}" srcId="{90E2AE3A-B778-475D-9D9B-2B0877E2DCFB}" destId="{18545F03-F4B3-49B6-887E-07C200315485}" srcOrd="0" destOrd="0" parTransId="{0C0B35F1-AA49-4E74-AAD7-F4869F91E406}" sibTransId="{8EE4BA9B-91AD-4267-B20C-B1AA78EC3868}"/>
    <dgm:cxn modelId="{59A3A8D8-7009-465D-8F25-A1890F4A5383}" type="presOf" srcId="{6C9B8EC8-DCE1-4C68-86FA-D487CB60B1D0}" destId="{3B7043B4-EC39-4252-A3C3-AE405F34D823}" srcOrd="0" destOrd="1" presId="urn:microsoft.com/office/officeart/2005/8/layout/hList1"/>
    <dgm:cxn modelId="{F6469BBA-F80F-4937-A51C-89773FADCFBF}" type="presOf" srcId="{8AFB3CCC-6675-43E8-BCA0-2842BF76F862}" destId="{350B6372-1140-4B35-9FB1-5D6655404E64}" srcOrd="0" destOrd="0" presId="urn:microsoft.com/office/officeart/2005/8/layout/hList1"/>
    <dgm:cxn modelId="{8A5CEA07-23D5-4A3C-9EE7-6171950A50CC}" srcId="{634FA0D7-A177-4307-8555-9C8F08B40E61}" destId="{B96FCB34-41B8-4EBC-BC1A-CC6D695FD549}" srcOrd="0" destOrd="0" parTransId="{5406CB10-AAB8-4FC0-88C9-0CC217674E2A}" sibTransId="{BCF226A0-8023-415A-BE8A-FC63CFE8CB7B}"/>
    <dgm:cxn modelId="{915D79C7-BEB2-458D-AC87-EE670815A6D9}" srcId="{90E2AE3A-B778-475D-9D9B-2B0877E2DCFB}" destId="{6AF463A5-0197-4417-8760-030ECCDE4FB6}" srcOrd="4" destOrd="0" parTransId="{BBA8C725-F479-449B-BB0D-0B041B95A91A}" sibTransId="{8BE30123-F524-4659-9B25-CC8E492995AA}"/>
    <dgm:cxn modelId="{F2900D84-4978-4762-82DF-63D295BCEE7A}" srcId="{90E2AE3A-B778-475D-9D9B-2B0877E2DCFB}" destId="{C54CD570-411C-47D2-A0F8-EB95A57CF24A}" srcOrd="3" destOrd="0" parTransId="{5CDC6E19-6311-4B76-A060-FEB1712102E8}" sibTransId="{754C95E9-212F-449C-992D-E822C4401B82}"/>
    <dgm:cxn modelId="{98E0DE21-F5B9-4699-8217-74644AFCC26F}" type="presOf" srcId="{634FA0D7-A177-4307-8555-9C8F08B40E61}" destId="{03F61667-F0CC-4E1A-9265-A493A0933FE9}" srcOrd="0" destOrd="0" presId="urn:microsoft.com/office/officeart/2005/8/layout/hList1"/>
    <dgm:cxn modelId="{AD5637E9-182D-47F9-AC70-A4B9DFA697A3}" srcId="{5FB75D9F-80C0-40F7-BF9D-4E5955CCFAEE}" destId="{CC6B7C4B-8000-4DCC-A2A8-2CD85C1F9803}" srcOrd="1" destOrd="0" parTransId="{AC080E09-D9A7-4BD0-A7F1-55D2100B8C78}" sibTransId="{CDBC9EA2-2285-449D-AA1D-8F901058F98E}"/>
    <dgm:cxn modelId="{32126656-6921-4CB2-A2AD-4979F2C59E59}" srcId="{634FA0D7-A177-4307-8555-9C8F08B40E61}" destId="{853FDA73-0766-4479-94E0-26F1A0C03B7B}" srcOrd="2" destOrd="0" parTransId="{21DE47AB-C249-4B7D-A482-7828AF886666}" sibTransId="{0DC89323-8048-49E8-B8F6-3BCFB669948B}"/>
    <dgm:cxn modelId="{E8F16B0C-01C4-4838-BC7A-CA639A0EC5B6}" type="presOf" srcId="{D1DFFD31-AE3D-4A62-8085-82EE768B6338}" destId="{3B7043B4-EC39-4252-A3C3-AE405F34D823}" srcOrd="0" destOrd="2" presId="urn:microsoft.com/office/officeart/2005/8/layout/hList1"/>
    <dgm:cxn modelId="{B9067A1E-80B4-4629-8550-1EF4B31B10EA}" type="presOf" srcId="{90E2AE3A-B778-475D-9D9B-2B0877E2DCFB}" destId="{76A8B34A-9CBB-448C-AA3C-5947660EB9EC}" srcOrd="0" destOrd="0" presId="urn:microsoft.com/office/officeart/2005/8/layout/hList1"/>
    <dgm:cxn modelId="{B6938FE4-2C93-4700-A334-24609CA2CCB6}" srcId="{634FA0D7-A177-4307-8555-9C8F08B40E61}" destId="{A6FFA536-9407-43E3-8CAD-959886BFC842}" srcOrd="1" destOrd="0" parTransId="{A5E44E6B-5AB6-4065-8C28-FF7947FBBEDB}" sibTransId="{6C4DB809-E5A2-4581-9186-BED746CDFDA4}"/>
    <dgm:cxn modelId="{2D1F656A-8A4B-437E-A39D-BC70D2D7CE02}" type="presOf" srcId="{FAB14896-7A63-4D64-BA79-725599B5BCBC}" destId="{C25E0054-6EFB-4F2E-B3D9-BF30367BD743}" srcOrd="0" destOrd="4" presId="urn:microsoft.com/office/officeart/2005/8/layout/hList1"/>
    <dgm:cxn modelId="{0BD4248F-7C05-4B55-A38A-FCB47CEE45D9}" type="presOf" srcId="{5FB75D9F-80C0-40F7-BF9D-4E5955CCFAEE}" destId="{838E06B4-7E89-4643-A0C2-7A0A53B90C68}" srcOrd="0" destOrd="0" presId="urn:microsoft.com/office/officeart/2005/8/layout/hList1"/>
    <dgm:cxn modelId="{3E0AC82A-CDB9-45EE-B045-B588F5FC3E53}" srcId="{90E2AE3A-B778-475D-9D9B-2B0877E2DCFB}" destId="{D1DFFD31-AE3D-4A62-8085-82EE768B6338}" srcOrd="2" destOrd="0" parTransId="{B0FE101D-F2B1-4D9A-8DDF-593EC53A1808}" sibTransId="{A1D4D3B3-23CE-4F29-B3B4-A8EFC78D28E1}"/>
    <dgm:cxn modelId="{710BFCAE-0B0C-4733-8A4F-395059DB1509}" type="presOf" srcId="{C54CD570-411C-47D2-A0F8-EB95A57CF24A}" destId="{3B7043B4-EC39-4252-A3C3-AE405F34D823}" srcOrd="0" destOrd="3" presId="urn:microsoft.com/office/officeart/2005/8/layout/hList1"/>
    <dgm:cxn modelId="{A6048836-5604-4974-A87F-90097B2E6BBC}" srcId="{5FB75D9F-80C0-40F7-BF9D-4E5955CCFAEE}" destId="{604AA8FC-5112-49F9-BE1F-1CB249876714}" srcOrd="0" destOrd="0" parTransId="{5017FDB7-22B5-473F-960B-A3F40365BE05}" sibTransId="{D8ECD972-0704-4F51-8345-4B7166337808}"/>
    <dgm:cxn modelId="{9AB24348-38E9-487A-867E-B2C3130D020F}" type="presOf" srcId="{18545F03-F4B3-49B6-887E-07C200315485}" destId="{3B7043B4-EC39-4252-A3C3-AE405F34D823}" srcOrd="0" destOrd="0" presId="urn:microsoft.com/office/officeart/2005/8/layout/hList1"/>
    <dgm:cxn modelId="{6BB36F35-4096-481A-AA1F-8850D4D43BEB}" srcId="{8AFB3CCC-6675-43E8-BCA0-2842BF76F862}" destId="{634FA0D7-A177-4307-8555-9C8F08B40E61}" srcOrd="1" destOrd="0" parTransId="{63CC3C32-4592-41CE-889E-0FBBA1F23A64}" sibTransId="{72755853-D4D2-46DD-A0F7-09C10EA500FE}"/>
    <dgm:cxn modelId="{04774D49-A70D-4E71-A6C8-AE77863B0A0F}" type="presOf" srcId="{CC6B7C4B-8000-4DCC-A2A8-2CD85C1F9803}" destId="{3F36D63C-2C1A-4440-8A66-E965CC85530E}" srcOrd="0" destOrd="1" presId="urn:microsoft.com/office/officeart/2005/8/layout/hList1"/>
    <dgm:cxn modelId="{1D3A11B4-7412-45AF-9FFB-A46140312307}" srcId="{8AFB3CCC-6675-43E8-BCA0-2842BF76F862}" destId="{90E2AE3A-B778-475D-9D9B-2B0877E2DCFB}" srcOrd="2" destOrd="0" parTransId="{90415378-F53F-4115-876E-9B5641DBFC61}" sibTransId="{1BC3C1E2-9738-4438-B9A7-720A0A98F899}"/>
    <dgm:cxn modelId="{A172EA15-F440-41C5-B8E9-193370FAB950}" type="presParOf" srcId="{350B6372-1140-4B35-9FB1-5D6655404E64}" destId="{C2F38EEF-3AAA-4F31-BE2C-9F5BF5BA85CF}" srcOrd="0" destOrd="0" presId="urn:microsoft.com/office/officeart/2005/8/layout/hList1"/>
    <dgm:cxn modelId="{51DEB394-C11B-4D65-920C-823EC51304C9}" type="presParOf" srcId="{C2F38EEF-3AAA-4F31-BE2C-9F5BF5BA85CF}" destId="{838E06B4-7E89-4643-A0C2-7A0A53B90C68}" srcOrd="0" destOrd="0" presId="urn:microsoft.com/office/officeart/2005/8/layout/hList1"/>
    <dgm:cxn modelId="{50C1A724-52B6-4216-B4A5-97A1009A7F32}" type="presParOf" srcId="{C2F38EEF-3AAA-4F31-BE2C-9F5BF5BA85CF}" destId="{3F36D63C-2C1A-4440-8A66-E965CC85530E}" srcOrd="1" destOrd="0" presId="urn:microsoft.com/office/officeart/2005/8/layout/hList1"/>
    <dgm:cxn modelId="{AACA224F-0694-4124-B754-727E4C491BD7}" type="presParOf" srcId="{350B6372-1140-4B35-9FB1-5D6655404E64}" destId="{F8C40B87-9D14-4CCE-86D7-EF476A10E09E}" srcOrd="1" destOrd="0" presId="urn:microsoft.com/office/officeart/2005/8/layout/hList1"/>
    <dgm:cxn modelId="{9A06E844-138C-4718-B542-0471F2150945}" type="presParOf" srcId="{350B6372-1140-4B35-9FB1-5D6655404E64}" destId="{2E2D4D38-D833-49CB-A5AB-350C9C9E54D8}" srcOrd="2" destOrd="0" presId="urn:microsoft.com/office/officeart/2005/8/layout/hList1"/>
    <dgm:cxn modelId="{0DF17961-BEFB-4CFF-A5BF-EA9DE29B2CB1}" type="presParOf" srcId="{2E2D4D38-D833-49CB-A5AB-350C9C9E54D8}" destId="{03F61667-F0CC-4E1A-9265-A493A0933FE9}" srcOrd="0" destOrd="0" presId="urn:microsoft.com/office/officeart/2005/8/layout/hList1"/>
    <dgm:cxn modelId="{45888FB0-AE4F-4CDA-A402-0992EB6BF245}" type="presParOf" srcId="{2E2D4D38-D833-49CB-A5AB-350C9C9E54D8}" destId="{C25E0054-6EFB-4F2E-B3D9-BF30367BD743}" srcOrd="1" destOrd="0" presId="urn:microsoft.com/office/officeart/2005/8/layout/hList1"/>
    <dgm:cxn modelId="{DDADE82D-FA4F-4370-A1BC-5D1ED50F21C8}" type="presParOf" srcId="{350B6372-1140-4B35-9FB1-5D6655404E64}" destId="{4E28B531-3C28-44CE-B2CE-C27A9F6A0D66}" srcOrd="3" destOrd="0" presId="urn:microsoft.com/office/officeart/2005/8/layout/hList1"/>
    <dgm:cxn modelId="{E947337E-D3AB-46FF-86C9-6C1979B4CC09}" type="presParOf" srcId="{350B6372-1140-4B35-9FB1-5D6655404E64}" destId="{77BA7D3E-A895-4840-BA66-6CB3F0261BCF}" srcOrd="4" destOrd="0" presId="urn:microsoft.com/office/officeart/2005/8/layout/hList1"/>
    <dgm:cxn modelId="{203855E2-5FA7-42F9-B49C-29B8144D3340}" type="presParOf" srcId="{77BA7D3E-A895-4840-BA66-6CB3F0261BCF}" destId="{76A8B34A-9CBB-448C-AA3C-5947660EB9EC}" srcOrd="0" destOrd="0" presId="urn:microsoft.com/office/officeart/2005/8/layout/hList1"/>
    <dgm:cxn modelId="{E4F2B5F7-AAD8-45BC-A40C-9A12418A5917}" type="presParOf" srcId="{77BA7D3E-A895-4840-BA66-6CB3F0261BCF}" destId="{3B7043B4-EC39-4252-A3C3-AE405F34D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F39988-A5D6-4878-94AB-A40406D8E2AB}" type="doc">
      <dgm:prSet loTypeId="urn:microsoft.com/office/officeart/2005/8/layout/process3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A2DC859F-3713-4F15-B7DE-461021223234}">
      <dgm:prSet phldrT="[Текст]" custT="1"/>
      <dgm:spPr/>
      <dgm:t>
        <a:bodyPr/>
        <a:lstStyle/>
        <a:p>
          <a:r>
            <a:rPr lang="ru-RU" sz="1100" b="1" dirty="0" smtClean="0"/>
            <a:t>РЕГУЛИРОВАНИЕ</a:t>
          </a:r>
          <a:endParaRPr lang="ru-RU" sz="1100" b="1" dirty="0"/>
        </a:p>
      </dgm:t>
    </dgm:pt>
    <dgm:pt modelId="{B5324D71-8CE0-4809-ACC3-5A58CDD9D950}" type="parTrans" cxnId="{914348FD-28F3-481A-90AA-B24E9B92DDA5}">
      <dgm:prSet/>
      <dgm:spPr/>
      <dgm:t>
        <a:bodyPr/>
        <a:lstStyle/>
        <a:p>
          <a:endParaRPr lang="ru-RU"/>
        </a:p>
      </dgm:t>
    </dgm:pt>
    <dgm:pt modelId="{5C247DF5-3E20-4A67-8B5B-17C7F4FCDC6B}" type="sibTrans" cxnId="{914348FD-28F3-481A-90AA-B24E9B92DDA5}">
      <dgm:prSet/>
      <dgm:spPr/>
      <dgm:t>
        <a:bodyPr/>
        <a:lstStyle/>
        <a:p>
          <a:endParaRPr lang="ru-RU"/>
        </a:p>
      </dgm:t>
    </dgm:pt>
    <dgm:pt modelId="{2CA92D4D-B259-4DCB-9E11-91D34CDC586C}">
      <dgm:prSet phldrT="[Текст]" custT="1"/>
      <dgm:spPr/>
      <dgm:t>
        <a:bodyPr/>
        <a:lstStyle/>
        <a:p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44F9511-B7B2-4CF6-A073-FBD609587509}" type="parTrans" cxnId="{2E3DCBE4-6062-4946-B3B2-1DFCEFB43726}">
      <dgm:prSet/>
      <dgm:spPr/>
      <dgm:t>
        <a:bodyPr/>
        <a:lstStyle/>
        <a:p>
          <a:endParaRPr lang="ru-RU"/>
        </a:p>
      </dgm:t>
    </dgm:pt>
    <dgm:pt modelId="{4527D72B-54F7-4C22-BDE8-B1A2AF32A590}" type="sibTrans" cxnId="{2E3DCBE4-6062-4946-B3B2-1DFCEFB43726}">
      <dgm:prSet/>
      <dgm:spPr/>
      <dgm:t>
        <a:bodyPr/>
        <a:lstStyle/>
        <a:p>
          <a:endParaRPr lang="ru-RU"/>
        </a:p>
      </dgm:t>
    </dgm:pt>
    <dgm:pt modelId="{6FB8516B-CE26-43D7-88C8-16A0D0FF5DF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323-ФЗ* ст.48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691679D-7BFE-4ED3-83AE-D91AF9BBD84F}" type="parTrans" cxnId="{B19DE94F-6C81-4248-A877-2FE7D3C8A1D5}">
      <dgm:prSet/>
      <dgm:spPr/>
      <dgm:t>
        <a:bodyPr/>
        <a:lstStyle/>
        <a:p>
          <a:endParaRPr lang="ru-RU"/>
        </a:p>
      </dgm:t>
    </dgm:pt>
    <dgm:pt modelId="{785AA952-A6E7-401F-8CD3-55E86B4088FB}" type="sibTrans" cxnId="{B19DE94F-6C81-4248-A877-2FE7D3C8A1D5}">
      <dgm:prSet/>
      <dgm:spPr/>
      <dgm:t>
        <a:bodyPr/>
        <a:lstStyle/>
        <a:p>
          <a:endParaRPr lang="ru-RU"/>
        </a:p>
      </dgm:t>
    </dgm:pt>
    <dgm:pt modelId="{18623E9B-07BB-4554-A8B7-72CF159268B3}">
      <dgm:prSet phldrT="[Текст]" custT="1"/>
      <dgm:spPr/>
      <dgm:t>
        <a:bodyPr/>
        <a:lstStyle/>
        <a:p>
          <a:r>
            <a:rPr lang="ru-RU" sz="1100" b="1" dirty="0" smtClean="0"/>
            <a:t>ФУНКЦИИ</a:t>
          </a:r>
          <a:endParaRPr lang="ru-RU" sz="1100" b="1" dirty="0"/>
        </a:p>
      </dgm:t>
    </dgm:pt>
    <dgm:pt modelId="{16BF5820-EA75-45D6-8589-565F5F69EC7C}" type="parTrans" cxnId="{BC10F7AD-5453-41B5-A06A-83D8C8957CD7}">
      <dgm:prSet/>
      <dgm:spPr/>
      <dgm:t>
        <a:bodyPr/>
        <a:lstStyle/>
        <a:p>
          <a:endParaRPr lang="ru-RU"/>
        </a:p>
      </dgm:t>
    </dgm:pt>
    <dgm:pt modelId="{C09F3F8D-7696-4E9A-BDF3-8AA81E1049BE}" type="sibTrans" cxnId="{BC10F7AD-5453-41B5-A06A-83D8C8957CD7}">
      <dgm:prSet/>
      <dgm:spPr/>
      <dgm:t>
        <a:bodyPr/>
        <a:lstStyle/>
        <a:p>
          <a:endParaRPr lang="ru-RU"/>
        </a:p>
      </dgm:t>
    </dgm:pt>
    <dgm:pt modelId="{283085F5-FF1E-4E99-93A5-AE490A3548B4}">
      <dgm:prSet phldrT="[Текст]"/>
      <dgm:spPr/>
      <dgm:t>
        <a:bodyPr/>
        <a:lstStyle/>
        <a:p>
          <a:pPr marL="57150" indent="0"/>
          <a:r>
            <a:rPr lang="ru-RU" sz="9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 ст.37 ч.5: назначение ЛП, не входящих в </a:t>
          </a:r>
          <a:r>
            <a:rPr lang="ru-RU" sz="9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СТАНДАРТ ОКАЗАНИЯ МЕДИЦИНСКОЙ ПОМОЩИ </a:t>
          </a:r>
          <a:r>
            <a:rPr lang="ru-RU" sz="900" dirty="0" smtClean="0">
              <a:solidFill>
                <a:schemeClr val="tx1">
                  <a:lumMod val="75000"/>
                  <a:lumOff val="25000"/>
                </a:schemeClr>
              </a:solidFill>
            </a:rPr>
            <a:t>/ </a:t>
          </a:r>
          <a:r>
            <a:rPr lang="ru-RU" sz="9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КЛИНИЧЕСКИЕ РЕКОМЕНДАЦИИ</a:t>
          </a:r>
          <a:endParaRPr lang="ru-RU" sz="9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BCA2CFD-E672-4DA7-819C-7075B2BB00A2}" type="parTrans" cxnId="{78422E06-3E19-4D9C-BD04-9F8D36DD47EC}">
      <dgm:prSet/>
      <dgm:spPr/>
      <dgm:t>
        <a:bodyPr/>
        <a:lstStyle/>
        <a:p>
          <a:endParaRPr lang="ru-RU"/>
        </a:p>
      </dgm:t>
    </dgm:pt>
    <dgm:pt modelId="{808C2B8D-A48A-4C67-8EEC-762AEA1E818D}" type="sibTrans" cxnId="{78422E06-3E19-4D9C-BD04-9F8D36DD47EC}">
      <dgm:prSet/>
      <dgm:spPr/>
      <dgm:t>
        <a:bodyPr/>
        <a:lstStyle/>
        <a:p>
          <a:endParaRPr lang="ru-RU"/>
        </a:p>
      </dgm:t>
    </dgm:pt>
    <dgm:pt modelId="{3BE0A9B1-6472-4CB6-AFA1-7F8C9BCF12A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Минздрава России от 05.02.2012 №502н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24D591A-774C-4CB7-AF3F-1C30DA944883}" type="parTrans" cxnId="{C60D0389-5615-4689-B67D-97EAABFBAED8}">
      <dgm:prSet/>
      <dgm:spPr/>
      <dgm:t>
        <a:bodyPr/>
        <a:lstStyle/>
        <a:p>
          <a:endParaRPr lang="ru-RU"/>
        </a:p>
      </dgm:t>
    </dgm:pt>
    <dgm:pt modelId="{8D1E9730-78F3-4000-9345-671E2B9879C8}" type="sibTrans" cxnId="{C60D0389-5615-4689-B67D-97EAABFBAED8}">
      <dgm:prSet/>
      <dgm:spPr/>
      <dgm:t>
        <a:bodyPr/>
        <a:lstStyle/>
        <a:p>
          <a:endParaRPr lang="ru-RU"/>
        </a:p>
      </dgm:t>
    </dgm:pt>
    <dgm:pt modelId="{76AE8715-8759-42FA-8D78-56C163389D96}">
      <dgm:prSet phldrT="[Текст]" custT="1"/>
      <dgm:spPr/>
      <dgm:t>
        <a:bodyPr/>
        <a:lstStyle/>
        <a:p>
          <a:r>
            <a:rPr lang="ru-RU" sz="1100" b="1" dirty="0" smtClean="0"/>
            <a:t>ПОРЯДОК РАБОТЫ</a:t>
          </a:r>
          <a:endParaRPr lang="ru-RU" sz="1100" b="1" dirty="0"/>
        </a:p>
      </dgm:t>
    </dgm:pt>
    <dgm:pt modelId="{254119C3-763B-4BB1-B0CE-616AF7005753}" type="parTrans" cxnId="{42A81B2C-4D21-4FBE-9201-7282309F1B05}">
      <dgm:prSet/>
      <dgm:spPr/>
      <dgm:t>
        <a:bodyPr/>
        <a:lstStyle/>
        <a:p>
          <a:endParaRPr lang="ru-RU"/>
        </a:p>
      </dgm:t>
    </dgm:pt>
    <dgm:pt modelId="{84DAF110-9E17-4FED-8D57-9094764831C9}" type="sibTrans" cxnId="{42A81B2C-4D21-4FBE-9201-7282309F1B05}">
      <dgm:prSet/>
      <dgm:spPr/>
      <dgm:t>
        <a:bodyPr/>
        <a:lstStyle/>
        <a:p>
          <a:endParaRPr lang="ru-RU"/>
        </a:p>
      </dgm:t>
    </dgm:pt>
    <dgm:pt modelId="{E0C8A550-1878-4877-BD1F-9F41AF5E1564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решение оформляется протоколом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E0482FF-527E-4DCB-B8C5-DD1B93EFC5CB}" type="parTrans" cxnId="{B2EFE594-F053-4BCB-BFDD-EED0013AF7D9}">
      <dgm:prSet/>
      <dgm:spPr/>
      <dgm:t>
        <a:bodyPr/>
        <a:lstStyle/>
        <a:p>
          <a:endParaRPr lang="ru-RU"/>
        </a:p>
      </dgm:t>
    </dgm:pt>
    <dgm:pt modelId="{B12EF24A-86FD-4484-9F73-CC1A0012D771}" type="sibTrans" cxnId="{B2EFE594-F053-4BCB-BFDD-EED0013AF7D9}">
      <dgm:prSet/>
      <dgm:spPr/>
      <dgm:t>
        <a:bodyPr/>
        <a:lstStyle/>
        <a:p>
          <a:endParaRPr lang="ru-RU"/>
        </a:p>
      </dgm:t>
    </dgm:pt>
    <dgm:pt modelId="{CC488CD3-8CD9-413E-9FF6-53D994847AAC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решение вносится в медицинскую документацию пациента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6FB914A-B3B4-4EE0-A653-A6128815FC31}" type="parTrans" cxnId="{4CD3C2FB-03A4-4395-B18D-25871A213409}">
      <dgm:prSet/>
      <dgm:spPr/>
      <dgm:t>
        <a:bodyPr/>
        <a:lstStyle/>
        <a:p>
          <a:endParaRPr lang="ru-RU"/>
        </a:p>
      </dgm:t>
    </dgm:pt>
    <dgm:pt modelId="{9EBEF9B1-3289-4227-BD35-089B549E7F9C}" type="sibTrans" cxnId="{4CD3C2FB-03A4-4395-B18D-25871A213409}">
      <dgm:prSet/>
      <dgm:spPr/>
      <dgm:t>
        <a:bodyPr/>
        <a:lstStyle/>
        <a:p>
          <a:endParaRPr lang="ru-RU"/>
        </a:p>
      </dgm:t>
    </dgm:pt>
    <dgm:pt modelId="{1CA0652F-F15C-4806-B0D3-42618160F2B6}">
      <dgm:prSet phldrT="[Текст]"/>
      <dgm:spPr/>
      <dgm:t>
        <a:bodyPr/>
        <a:lstStyle/>
        <a:p>
          <a:pPr marL="57150" indent="0"/>
          <a:r>
            <a:rPr lang="ru-RU" sz="9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502н: назначение ЛП по медицинским показаниям:</a:t>
          </a:r>
          <a:endParaRPr lang="ru-RU" sz="9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9124FC7-E92C-4193-9DB3-F9E772891A91}" type="parTrans" cxnId="{063C0F56-6804-4A16-AB77-4D03F17A5123}">
      <dgm:prSet/>
      <dgm:spPr/>
      <dgm:t>
        <a:bodyPr/>
        <a:lstStyle/>
        <a:p>
          <a:endParaRPr lang="ru-RU"/>
        </a:p>
      </dgm:t>
    </dgm:pt>
    <dgm:pt modelId="{68B2B3BD-6D59-470B-AD28-A23635C32EB8}" type="sibTrans" cxnId="{063C0F56-6804-4A16-AB77-4D03F17A5123}">
      <dgm:prSet/>
      <dgm:spPr/>
      <dgm:t>
        <a:bodyPr/>
        <a:lstStyle/>
        <a:p>
          <a:endParaRPr lang="ru-RU"/>
        </a:p>
      </dgm:t>
    </dgm:pt>
    <dgm:pt modelId="{56186F53-73A3-471C-97AB-57051EDF7CD2}">
      <dgm:prSet phldrT="[Текст]" custT="1"/>
      <dgm:spPr/>
      <dgm:t>
        <a:bodyPr/>
        <a:lstStyle/>
        <a:p>
          <a:pPr marL="268288" indent="-153988"/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ВХОДЯЩИХ </a:t>
          </a:r>
          <a:b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В СТАНДАРТ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109C4F7-2961-4787-8713-FB1FEE7B81AA}" type="parTrans" cxnId="{BE73BB4E-71BF-440A-A7CA-15B9E1F295D9}">
      <dgm:prSet/>
      <dgm:spPr/>
      <dgm:t>
        <a:bodyPr/>
        <a:lstStyle/>
        <a:p>
          <a:endParaRPr lang="ru-RU"/>
        </a:p>
      </dgm:t>
    </dgm:pt>
    <dgm:pt modelId="{BEDCEF53-07B8-4836-8B17-E29D47B3EA02}" type="sibTrans" cxnId="{BE73BB4E-71BF-440A-A7CA-15B9E1F295D9}">
      <dgm:prSet/>
      <dgm:spPr/>
      <dgm:t>
        <a:bodyPr/>
        <a:lstStyle/>
        <a:p>
          <a:endParaRPr lang="ru-RU"/>
        </a:p>
      </dgm:t>
    </dgm:pt>
    <dgm:pt modelId="{69CE5A9E-432E-458D-8D2F-7276F3F2105F}">
      <dgm:prSet phldrT="[Текст]" custT="1"/>
      <dgm:spPr/>
      <dgm:t>
        <a:bodyPr/>
        <a:lstStyle/>
        <a:p>
          <a:pPr marL="268288" indent="-153988"/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ТОРГОВЫМ НАИМЕНОВАНИЯМ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2DB886F-8C8F-483C-915B-DEFD69D1AF75}" type="parTrans" cxnId="{1935F5BA-F0B3-4CAC-9EDB-7DC2495FA444}">
      <dgm:prSet/>
      <dgm:spPr/>
      <dgm:t>
        <a:bodyPr/>
        <a:lstStyle/>
        <a:p>
          <a:endParaRPr lang="ru-RU"/>
        </a:p>
      </dgm:t>
    </dgm:pt>
    <dgm:pt modelId="{A44AAC04-AB88-4C79-A03A-CE757A47ADA2}" type="sibTrans" cxnId="{1935F5BA-F0B3-4CAC-9EDB-7DC2495FA444}">
      <dgm:prSet/>
      <dgm:spPr/>
      <dgm:t>
        <a:bodyPr/>
        <a:lstStyle/>
        <a:p>
          <a:endParaRPr lang="ru-RU"/>
        </a:p>
      </dgm:t>
    </dgm:pt>
    <dgm:pt modelId="{A036097A-9A45-46F4-8E74-B7BB5A9C523C}">
      <dgm:prSet phldrT="[Текст]"/>
      <dgm:spPr/>
      <dgm:t>
        <a:bodyPr/>
        <a:lstStyle/>
        <a:p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969EABD-55BE-4980-A82C-19AB76B29097}" type="parTrans" cxnId="{D9C8A223-87EA-43A4-A18F-D0ADA82CC0C0}">
      <dgm:prSet/>
      <dgm:spPr/>
      <dgm:t>
        <a:bodyPr/>
        <a:lstStyle/>
        <a:p>
          <a:endParaRPr lang="ru-RU"/>
        </a:p>
      </dgm:t>
    </dgm:pt>
    <dgm:pt modelId="{ADDC71B1-7544-4171-987B-FF816CC81E43}" type="sibTrans" cxnId="{D9C8A223-87EA-43A4-A18F-D0ADA82CC0C0}">
      <dgm:prSet/>
      <dgm:spPr/>
      <dgm:t>
        <a:bodyPr/>
        <a:lstStyle/>
        <a:p>
          <a:endParaRPr lang="ru-RU"/>
        </a:p>
      </dgm:t>
    </dgm:pt>
    <dgm:pt modelId="{DE049953-13EF-41B9-B3D5-31B2CDB8400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 ст.80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69A9B46-7C33-4B71-B3A8-CD350FC1EE6D}" type="parTrans" cxnId="{72273184-2ABD-4ACE-AD73-32CCB3EB4FB1}">
      <dgm:prSet/>
      <dgm:spPr/>
      <dgm:t>
        <a:bodyPr/>
        <a:lstStyle/>
        <a:p>
          <a:endParaRPr lang="ru-RU"/>
        </a:p>
      </dgm:t>
    </dgm:pt>
    <dgm:pt modelId="{3C585295-5202-4FD7-9A57-6254801B4E62}" type="sibTrans" cxnId="{72273184-2ABD-4ACE-AD73-32CCB3EB4FB1}">
      <dgm:prSet/>
      <dgm:spPr/>
      <dgm:t>
        <a:bodyPr/>
        <a:lstStyle/>
        <a:p>
          <a:endParaRPr lang="ru-RU"/>
        </a:p>
      </dgm:t>
    </dgm:pt>
    <dgm:pt modelId="{DDAEC42C-9DDA-4BC8-B381-4439BFFAC88E}">
      <dgm:prSet phldrT="[Текст]" custT="1"/>
      <dgm:spPr/>
      <dgm:t>
        <a:bodyPr/>
        <a:lstStyle/>
        <a:p>
          <a:pPr marL="57150" indent="0"/>
          <a:r>
            <a:rPr lang="ru-RU" sz="9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 ст.80 ч.3 п.2: </a:t>
          </a:r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НАЗНАЧЕНИЕ ЛП </a:t>
          </a:r>
          <a:b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ВХОДЯЩИХ В ЖНВЛП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EBB87C2-9A86-4784-904B-F433DB688F39}" type="parTrans" cxnId="{0B9913D9-D993-4953-8C20-195A56E82E6C}">
      <dgm:prSet/>
      <dgm:spPr/>
      <dgm:t>
        <a:bodyPr/>
        <a:lstStyle/>
        <a:p>
          <a:endParaRPr lang="ru-RU"/>
        </a:p>
      </dgm:t>
    </dgm:pt>
    <dgm:pt modelId="{3DF159D1-4D93-4339-BBB6-8CD262E25ABF}" type="sibTrans" cxnId="{0B9913D9-D993-4953-8C20-195A56E82E6C}">
      <dgm:prSet/>
      <dgm:spPr/>
      <dgm:t>
        <a:bodyPr/>
        <a:lstStyle/>
        <a:p>
          <a:endParaRPr lang="ru-RU"/>
        </a:p>
      </dgm:t>
    </dgm:pt>
    <dgm:pt modelId="{89631997-FE38-4ECE-9DB1-1D8338B8AF1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Минздрава России от 24.11.2021 №1094н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3115843-88B8-4165-9AF4-4EAAAD453AE6}" type="parTrans" cxnId="{BC348793-4249-4871-A7D6-B88FFBD73E73}">
      <dgm:prSet/>
      <dgm:spPr/>
      <dgm:t>
        <a:bodyPr/>
        <a:lstStyle/>
        <a:p>
          <a:endParaRPr lang="ru-RU"/>
        </a:p>
      </dgm:t>
    </dgm:pt>
    <dgm:pt modelId="{FA68A25A-A9A5-48CD-A155-E349F6E50CFD}" type="sibTrans" cxnId="{BC348793-4249-4871-A7D6-B88FFBD73E73}">
      <dgm:prSet/>
      <dgm:spPr/>
      <dgm:t>
        <a:bodyPr/>
        <a:lstStyle/>
        <a:p>
          <a:endParaRPr lang="ru-RU"/>
        </a:p>
      </dgm:t>
    </dgm:pt>
    <dgm:pt modelId="{30D18493-5C55-48AC-B16E-6080CEFC69C9}">
      <dgm:prSet phldrT="[Текст]"/>
      <dgm:spPr/>
      <dgm:t>
        <a:bodyPr/>
        <a:lstStyle/>
        <a:p>
          <a:pPr marL="57150" indent="0"/>
          <a:r>
            <a:rPr lang="ru-RU" sz="9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1094н: назначение ЛП по медицинским показаниям:</a:t>
          </a:r>
          <a:endParaRPr lang="ru-RU" sz="9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3DFA411-22EF-4C81-9E01-558D4E0E1B3F}" type="parTrans" cxnId="{C11FD9D1-CD7C-4C11-B5A8-CB51B1F5AA5F}">
      <dgm:prSet/>
      <dgm:spPr/>
      <dgm:t>
        <a:bodyPr/>
        <a:lstStyle/>
        <a:p>
          <a:endParaRPr lang="ru-RU"/>
        </a:p>
      </dgm:t>
    </dgm:pt>
    <dgm:pt modelId="{413A3C4C-5E9B-48F0-B38D-A83B7C798C22}" type="sibTrans" cxnId="{C11FD9D1-CD7C-4C11-B5A8-CB51B1F5AA5F}">
      <dgm:prSet/>
      <dgm:spPr/>
      <dgm:t>
        <a:bodyPr/>
        <a:lstStyle/>
        <a:p>
          <a:endParaRPr lang="ru-RU"/>
        </a:p>
      </dgm:t>
    </dgm:pt>
    <dgm:pt modelId="{451CCFDF-69B6-4E4C-A8BB-9A77A81C7665}">
      <dgm:prSet phldrT="[Текст]" custT="1"/>
      <dgm:spPr/>
      <dgm:t>
        <a:bodyPr/>
        <a:lstStyle/>
        <a:p>
          <a:pPr marL="268288" indent="-174625"/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ВХОДЯЩИХ </a:t>
          </a:r>
          <a:b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В СТАНДАРТ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0F27752-21B8-4440-A295-18665A82AD27}" type="parTrans" cxnId="{464B3C51-F82C-41A9-BAD2-0DB4B243A877}">
      <dgm:prSet/>
      <dgm:spPr/>
      <dgm:t>
        <a:bodyPr/>
        <a:lstStyle/>
        <a:p>
          <a:endParaRPr lang="ru-RU"/>
        </a:p>
      </dgm:t>
    </dgm:pt>
    <dgm:pt modelId="{B8C58C49-8786-495A-BA91-81C25CF4663C}" type="sibTrans" cxnId="{464B3C51-F82C-41A9-BAD2-0DB4B243A877}">
      <dgm:prSet/>
      <dgm:spPr/>
      <dgm:t>
        <a:bodyPr/>
        <a:lstStyle/>
        <a:p>
          <a:endParaRPr lang="ru-RU"/>
        </a:p>
      </dgm:t>
    </dgm:pt>
    <dgm:pt modelId="{0C3D47B8-A961-4B4F-8729-027911A873C2}">
      <dgm:prSet custT="1"/>
      <dgm:spPr/>
      <dgm:t>
        <a:bodyPr/>
        <a:lstStyle/>
        <a:p>
          <a:pPr marL="268288" indent="-174625"/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ТОРГОВЫМ НАИМЕНОВАНИЯМ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ABE9413-FDD3-45A3-A1A3-08160895F5F0}" type="parTrans" cxnId="{B5508DA5-5188-45B6-95EF-5F7CF316C8C1}">
      <dgm:prSet/>
      <dgm:spPr/>
      <dgm:t>
        <a:bodyPr/>
        <a:lstStyle/>
        <a:p>
          <a:endParaRPr lang="ru-RU"/>
        </a:p>
      </dgm:t>
    </dgm:pt>
    <dgm:pt modelId="{92743C93-F776-4BFA-84D9-E9CE8D7A3C52}" type="sibTrans" cxnId="{B5508DA5-5188-45B6-95EF-5F7CF316C8C1}">
      <dgm:prSet/>
      <dgm:spPr/>
      <dgm:t>
        <a:bodyPr/>
        <a:lstStyle/>
        <a:p>
          <a:endParaRPr lang="ru-RU"/>
        </a:p>
      </dgm:t>
    </dgm:pt>
    <dgm:pt modelId="{024115C9-0215-463F-BD92-8F3B08303A53}">
      <dgm:prSet phldrT="[Текст]" custT="1"/>
      <dgm:spPr/>
      <dgm:t>
        <a:bodyPr/>
        <a:lstStyle/>
        <a:p>
          <a:pPr marL="268288" indent="-174625"/>
          <a:r>
            <a: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ВХОДЯТ В ЖНВЛП</a:t>
          </a:r>
          <a:endParaRPr lang="ru-RU" sz="10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91D8F5F-FCAE-455C-A081-C59F0CEAA2A3}" type="parTrans" cxnId="{024C332B-B410-4334-8835-86E2F82A7127}">
      <dgm:prSet/>
      <dgm:spPr/>
      <dgm:t>
        <a:bodyPr/>
        <a:lstStyle/>
        <a:p>
          <a:endParaRPr lang="ru-RU"/>
        </a:p>
      </dgm:t>
    </dgm:pt>
    <dgm:pt modelId="{7BC05956-4BB4-436D-A85C-F9C7A503D0F6}" type="sibTrans" cxnId="{024C332B-B410-4334-8835-86E2F82A7127}">
      <dgm:prSet/>
      <dgm:spPr/>
      <dgm:t>
        <a:bodyPr/>
        <a:lstStyle/>
        <a:p>
          <a:endParaRPr lang="ru-RU"/>
        </a:p>
      </dgm:t>
    </dgm:pt>
    <dgm:pt modelId="{316E4BCB-287D-414C-B821-FBF7F8C2E593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направление в Росздравнадзор уведомлений о серьезных нежелательных реакциях и непредвиденных нежелательных реакциях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3692EE8-7144-4636-8DE6-4AE1CE04BE1C}" type="parTrans" cxnId="{C585CBFF-589C-49D5-AC93-710CA304F42D}">
      <dgm:prSet/>
      <dgm:spPr/>
      <dgm:t>
        <a:bodyPr/>
        <a:lstStyle/>
        <a:p>
          <a:endParaRPr lang="ru-RU"/>
        </a:p>
      </dgm:t>
    </dgm:pt>
    <dgm:pt modelId="{CA3B21E4-73BB-44C0-8A47-1ADDD8775BF0}" type="sibTrans" cxnId="{C585CBFF-589C-49D5-AC93-710CA304F42D}">
      <dgm:prSet/>
      <dgm:spPr/>
      <dgm:t>
        <a:bodyPr/>
        <a:lstStyle/>
        <a:p>
          <a:endParaRPr lang="ru-RU"/>
        </a:p>
      </dgm:t>
    </dgm:pt>
    <dgm:pt modelId="{F644A556-988D-41C7-94F9-AD57C460CBB8}" type="pres">
      <dgm:prSet presAssocID="{A3F39988-A5D6-4878-94AB-A40406D8E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E23E28-BADB-4A0F-8BE8-B3617AA61BF4}" type="pres">
      <dgm:prSet presAssocID="{A2DC859F-3713-4F15-B7DE-461021223234}" presName="composite" presStyleCnt="0"/>
      <dgm:spPr/>
      <dgm:t>
        <a:bodyPr/>
        <a:lstStyle/>
        <a:p>
          <a:endParaRPr lang="ru-RU"/>
        </a:p>
      </dgm:t>
    </dgm:pt>
    <dgm:pt modelId="{4ACC3925-AF69-4147-BD81-27727AFA693B}" type="pres">
      <dgm:prSet presAssocID="{A2DC859F-3713-4F15-B7DE-46102122323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230D9-5AED-4C10-8B71-B5088474B405}" type="pres">
      <dgm:prSet presAssocID="{A2DC859F-3713-4F15-B7DE-461021223234}" presName="parSh" presStyleLbl="node1" presStyleIdx="0" presStyleCnt="3"/>
      <dgm:spPr/>
      <dgm:t>
        <a:bodyPr/>
        <a:lstStyle/>
        <a:p>
          <a:endParaRPr lang="ru-RU"/>
        </a:p>
      </dgm:t>
    </dgm:pt>
    <dgm:pt modelId="{FD9FC97D-8055-4FDD-8C5D-295A352C7B85}" type="pres">
      <dgm:prSet presAssocID="{A2DC859F-3713-4F15-B7DE-461021223234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09ABE-2B2D-4B52-9D4D-FB374BE0BDFB}" type="pres">
      <dgm:prSet presAssocID="{5C247DF5-3E20-4A67-8B5B-17C7F4FCDC6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D539C12-5D59-4E05-AD84-864156D2B1AD}" type="pres">
      <dgm:prSet presAssocID="{5C247DF5-3E20-4A67-8B5B-17C7F4FCDC6B}" presName="connTx" presStyleLbl="sibTrans2D1" presStyleIdx="0" presStyleCnt="2"/>
      <dgm:spPr/>
      <dgm:t>
        <a:bodyPr/>
        <a:lstStyle/>
        <a:p>
          <a:endParaRPr lang="ru-RU"/>
        </a:p>
      </dgm:t>
    </dgm:pt>
    <dgm:pt modelId="{F0068CF0-2759-40EB-982E-886AA5E821F3}" type="pres">
      <dgm:prSet presAssocID="{18623E9B-07BB-4554-A8B7-72CF159268B3}" presName="composite" presStyleCnt="0"/>
      <dgm:spPr/>
      <dgm:t>
        <a:bodyPr/>
        <a:lstStyle/>
        <a:p>
          <a:endParaRPr lang="ru-RU"/>
        </a:p>
      </dgm:t>
    </dgm:pt>
    <dgm:pt modelId="{FA82E0EE-A0BB-4ABF-BF6D-80471B3F75AC}" type="pres">
      <dgm:prSet presAssocID="{18623E9B-07BB-4554-A8B7-72CF159268B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8A576-2B1B-4BCD-8DD5-098BE34A4E06}" type="pres">
      <dgm:prSet presAssocID="{18623E9B-07BB-4554-A8B7-72CF159268B3}" presName="parSh" presStyleLbl="node1" presStyleIdx="1" presStyleCnt="3"/>
      <dgm:spPr/>
      <dgm:t>
        <a:bodyPr/>
        <a:lstStyle/>
        <a:p>
          <a:endParaRPr lang="ru-RU"/>
        </a:p>
      </dgm:t>
    </dgm:pt>
    <dgm:pt modelId="{30712BAF-D472-4A21-B58B-9649D420D0B2}" type="pres">
      <dgm:prSet presAssocID="{18623E9B-07BB-4554-A8B7-72CF159268B3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DDD6A-D0ED-4473-B8EC-232457852B7F}" type="pres">
      <dgm:prSet presAssocID="{C09F3F8D-7696-4E9A-BDF3-8AA81E1049B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810EB3E-B7CE-450D-819E-529829824D80}" type="pres">
      <dgm:prSet presAssocID="{C09F3F8D-7696-4E9A-BDF3-8AA81E1049BE}" presName="connTx" presStyleLbl="sibTrans2D1" presStyleIdx="1" presStyleCnt="2"/>
      <dgm:spPr/>
      <dgm:t>
        <a:bodyPr/>
        <a:lstStyle/>
        <a:p>
          <a:endParaRPr lang="ru-RU"/>
        </a:p>
      </dgm:t>
    </dgm:pt>
    <dgm:pt modelId="{091D158B-990B-47E2-89E8-7CCD9B26355A}" type="pres">
      <dgm:prSet presAssocID="{76AE8715-8759-42FA-8D78-56C163389D96}" presName="composite" presStyleCnt="0"/>
      <dgm:spPr/>
      <dgm:t>
        <a:bodyPr/>
        <a:lstStyle/>
        <a:p>
          <a:endParaRPr lang="ru-RU"/>
        </a:p>
      </dgm:t>
    </dgm:pt>
    <dgm:pt modelId="{D80C0A0C-E71B-48A3-B3D4-7952359D528C}" type="pres">
      <dgm:prSet presAssocID="{76AE8715-8759-42FA-8D78-56C163389D96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9EC11-6749-45F8-810C-EA453C460E95}" type="pres">
      <dgm:prSet presAssocID="{76AE8715-8759-42FA-8D78-56C163389D96}" presName="parSh" presStyleLbl="node1" presStyleIdx="2" presStyleCnt="3"/>
      <dgm:spPr/>
      <dgm:t>
        <a:bodyPr/>
        <a:lstStyle/>
        <a:p>
          <a:endParaRPr lang="ru-RU"/>
        </a:p>
      </dgm:t>
    </dgm:pt>
    <dgm:pt modelId="{D13966DD-3370-4279-8545-97A1C218F660}" type="pres">
      <dgm:prSet presAssocID="{76AE8715-8759-42FA-8D78-56C163389D96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0FBEF1-BB8C-46E8-9EC6-EEB04E3857AC}" type="presOf" srcId="{283085F5-FF1E-4E99-93A5-AE490A3548B4}" destId="{30712BAF-D472-4A21-B58B-9649D420D0B2}" srcOrd="0" destOrd="0" presId="urn:microsoft.com/office/officeart/2005/8/layout/process3"/>
    <dgm:cxn modelId="{A4066644-33EA-4048-BA82-EC0F039D8A68}" type="presOf" srcId="{C09F3F8D-7696-4E9A-BDF3-8AA81E1049BE}" destId="{B810EB3E-B7CE-450D-819E-529829824D80}" srcOrd="1" destOrd="0" presId="urn:microsoft.com/office/officeart/2005/8/layout/process3"/>
    <dgm:cxn modelId="{BE73BB4E-71BF-440A-A7CA-15B9E1F295D9}" srcId="{1CA0652F-F15C-4806-B0D3-42618160F2B6}" destId="{56186F53-73A3-471C-97AB-57051EDF7CD2}" srcOrd="0" destOrd="0" parTransId="{0109C4F7-2961-4787-8713-FB1FEE7B81AA}" sibTransId="{BEDCEF53-07B8-4836-8B17-E29D47B3EA02}"/>
    <dgm:cxn modelId="{F6888E7D-792B-42D7-BA94-CA024C86D379}" type="presOf" srcId="{6FB8516B-CE26-43D7-88C8-16A0D0FF5DF9}" destId="{FD9FC97D-8055-4FDD-8C5D-295A352C7B85}" srcOrd="0" destOrd="1" presId="urn:microsoft.com/office/officeart/2005/8/layout/process3"/>
    <dgm:cxn modelId="{024C332B-B410-4334-8835-86E2F82A7127}" srcId="{18623E9B-07BB-4554-A8B7-72CF159268B3}" destId="{024115C9-0215-463F-BD92-8F3B08303A53}" srcOrd="5" destOrd="0" parTransId="{491D8F5F-FCAE-455C-A081-C59F0CEAA2A3}" sibTransId="{7BC05956-4BB4-436D-A85C-F9C7A503D0F6}"/>
    <dgm:cxn modelId="{C60D0389-5615-4689-B67D-97EAABFBAED8}" srcId="{A2DC859F-3713-4F15-B7DE-461021223234}" destId="{3BE0A9B1-6472-4CB6-AFA1-7F8C9BCF12A9}" srcOrd="3" destOrd="0" parTransId="{A24D591A-774C-4CB7-AF3F-1C30DA944883}" sibTransId="{8D1E9730-78F3-4000-9345-671E2B9879C8}"/>
    <dgm:cxn modelId="{B5508DA5-5188-45B6-95EF-5F7CF316C8C1}" srcId="{18623E9B-07BB-4554-A8B7-72CF159268B3}" destId="{0C3D47B8-A961-4B4F-8729-027911A873C2}" srcOrd="6" destOrd="0" parTransId="{3ABE9413-FDD3-45A3-A1A3-08160895F5F0}" sibTransId="{92743C93-F776-4BFA-84D9-E9CE8D7A3C52}"/>
    <dgm:cxn modelId="{FCCA2062-1AA7-4026-8FDD-12D09F0CBB65}" type="presOf" srcId="{316E4BCB-287D-414C-B821-FBF7F8C2E593}" destId="{D13966DD-3370-4279-8545-97A1C218F660}" srcOrd="0" destOrd="3" presId="urn:microsoft.com/office/officeart/2005/8/layout/process3"/>
    <dgm:cxn modelId="{B19DE94F-6C81-4248-A877-2FE7D3C8A1D5}" srcId="{A2DC859F-3713-4F15-B7DE-461021223234}" destId="{6FB8516B-CE26-43D7-88C8-16A0D0FF5DF9}" srcOrd="1" destOrd="0" parTransId="{5691679D-7BFE-4ED3-83AE-D91AF9BBD84F}" sibTransId="{785AA952-A6E7-401F-8CD3-55E86B4088FB}"/>
    <dgm:cxn modelId="{4CD3C2FB-03A4-4395-B18D-25871A213409}" srcId="{76AE8715-8759-42FA-8D78-56C163389D96}" destId="{CC488CD3-8CD9-413E-9FF6-53D994847AAC}" srcOrd="2" destOrd="0" parTransId="{D6FB914A-B3B4-4EE0-A653-A6128815FC31}" sibTransId="{9EBEF9B1-3289-4227-BD35-089B549E7F9C}"/>
    <dgm:cxn modelId="{72273184-2ABD-4ACE-AD73-32CCB3EB4FB1}" srcId="{A2DC859F-3713-4F15-B7DE-461021223234}" destId="{DE049953-13EF-41B9-B3D5-31B2CDB84008}" srcOrd="2" destOrd="0" parTransId="{169A9B46-7C33-4B71-B3A8-CD350FC1EE6D}" sibTransId="{3C585295-5202-4FD7-9A57-6254801B4E62}"/>
    <dgm:cxn modelId="{063C0F56-6804-4A16-AB77-4D03F17A5123}" srcId="{18623E9B-07BB-4554-A8B7-72CF159268B3}" destId="{1CA0652F-F15C-4806-B0D3-42618160F2B6}" srcOrd="2" destOrd="0" parTransId="{09124FC7-E92C-4193-9DB3-F9E772891A91}" sibTransId="{68B2B3BD-6D59-470B-AD28-A23635C32EB8}"/>
    <dgm:cxn modelId="{E3BE200A-D69B-437B-978A-34772F2B0AD8}" type="presOf" srcId="{3BE0A9B1-6472-4CB6-AFA1-7F8C9BCF12A9}" destId="{FD9FC97D-8055-4FDD-8C5D-295A352C7B85}" srcOrd="0" destOrd="3" presId="urn:microsoft.com/office/officeart/2005/8/layout/process3"/>
    <dgm:cxn modelId="{D9C8A223-87EA-43A4-A18F-D0ADA82CC0C0}" srcId="{76AE8715-8759-42FA-8D78-56C163389D96}" destId="{A036097A-9A45-46F4-8E74-B7BB5A9C523C}" srcOrd="0" destOrd="0" parTransId="{F969EABD-55BE-4980-A82C-19AB76B29097}" sibTransId="{ADDC71B1-7544-4171-987B-FF816CC81E43}"/>
    <dgm:cxn modelId="{0B9913D9-D993-4953-8C20-195A56E82E6C}" srcId="{18623E9B-07BB-4554-A8B7-72CF159268B3}" destId="{DDAEC42C-9DDA-4BC8-B381-4439BFFAC88E}" srcOrd="1" destOrd="0" parTransId="{AEBB87C2-9A86-4784-904B-F433DB688F39}" sibTransId="{3DF159D1-4D93-4339-BBB6-8CD262E25ABF}"/>
    <dgm:cxn modelId="{2E3DCBE4-6062-4946-B3B2-1DFCEFB43726}" srcId="{A2DC859F-3713-4F15-B7DE-461021223234}" destId="{2CA92D4D-B259-4DCB-9E11-91D34CDC586C}" srcOrd="0" destOrd="0" parTransId="{744F9511-B7B2-4CF6-A073-FBD609587509}" sibTransId="{4527D72B-54F7-4C22-BDE8-B1A2AF32A590}"/>
    <dgm:cxn modelId="{64128EBE-401D-4997-9EB1-6F5D71B6EC3C}" type="presOf" srcId="{76AE8715-8759-42FA-8D78-56C163389D96}" destId="{9D99EC11-6749-45F8-810C-EA453C460E95}" srcOrd="1" destOrd="0" presId="urn:microsoft.com/office/officeart/2005/8/layout/process3"/>
    <dgm:cxn modelId="{611D389A-B4E5-4949-B8DC-82FB804C16A2}" type="presOf" srcId="{18623E9B-07BB-4554-A8B7-72CF159268B3}" destId="{3EF8A576-2B1B-4BCD-8DD5-098BE34A4E06}" srcOrd="1" destOrd="0" presId="urn:microsoft.com/office/officeart/2005/8/layout/process3"/>
    <dgm:cxn modelId="{06F900CF-B52A-4D17-B7EE-D31F466CED0E}" type="presOf" srcId="{451CCFDF-69B6-4E4C-A8BB-9A77A81C7665}" destId="{30712BAF-D472-4A21-B58B-9649D420D0B2}" srcOrd="0" destOrd="6" presId="urn:microsoft.com/office/officeart/2005/8/layout/process3"/>
    <dgm:cxn modelId="{78422E06-3E19-4D9C-BD04-9F8D36DD47EC}" srcId="{18623E9B-07BB-4554-A8B7-72CF159268B3}" destId="{283085F5-FF1E-4E99-93A5-AE490A3548B4}" srcOrd="0" destOrd="0" parTransId="{8BCA2CFD-E672-4DA7-819C-7075B2BB00A2}" sibTransId="{808C2B8D-A48A-4C67-8EEC-762AEA1E818D}"/>
    <dgm:cxn modelId="{464B3C51-F82C-41A9-BAD2-0DB4B243A877}" srcId="{18623E9B-07BB-4554-A8B7-72CF159268B3}" destId="{451CCFDF-69B6-4E4C-A8BB-9A77A81C7665}" srcOrd="4" destOrd="0" parTransId="{50F27752-21B8-4440-A295-18665A82AD27}" sibTransId="{B8C58C49-8786-495A-BA91-81C25CF4663C}"/>
    <dgm:cxn modelId="{B1A57404-7F77-4B92-BB19-C69FE5ADAACF}" type="presOf" srcId="{DDAEC42C-9DDA-4BC8-B381-4439BFFAC88E}" destId="{30712BAF-D472-4A21-B58B-9649D420D0B2}" srcOrd="0" destOrd="1" presId="urn:microsoft.com/office/officeart/2005/8/layout/process3"/>
    <dgm:cxn modelId="{ACED3483-13CB-4326-A6E2-055FCFFA42D6}" type="presOf" srcId="{A2DC859F-3713-4F15-B7DE-461021223234}" destId="{4ACC3925-AF69-4147-BD81-27727AFA693B}" srcOrd="0" destOrd="0" presId="urn:microsoft.com/office/officeart/2005/8/layout/process3"/>
    <dgm:cxn modelId="{CEB7D661-F841-465E-B095-BEBE383016B9}" type="presOf" srcId="{18623E9B-07BB-4554-A8B7-72CF159268B3}" destId="{FA82E0EE-A0BB-4ABF-BF6D-80471B3F75AC}" srcOrd="0" destOrd="0" presId="urn:microsoft.com/office/officeart/2005/8/layout/process3"/>
    <dgm:cxn modelId="{C11FD9D1-CD7C-4C11-B5A8-CB51B1F5AA5F}" srcId="{18623E9B-07BB-4554-A8B7-72CF159268B3}" destId="{30D18493-5C55-48AC-B16E-6080CEFC69C9}" srcOrd="3" destOrd="0" parTransId="{A3DFA411-22EF-4C81-9E01-558D4E0E1B3F}" sibTransId="{413A3C4C-5E9B-48F0-B38D-A83B7C798C22}"/>
    <dgm:cxn modelId="{F72A789E-74F3-430E-B169-B0B8DE751924}" type="presOf" srcId="{2CA92D4D-B259-4DCB-9E11-91D34CDC586C}" destId="{FD9FC97D-8055-4FDD-8C5D-295A352C7B85}" srcOrd="0" destOrd="0" presId="urn:microsoft.com/office/officeart/2005/8/layout/process3"/>
    <dgm:cxn modelId="{B2EFE594-F053-4BCB-BFDD-EED0013AF7D9}" srcId="{76AE8715-8759-42FA-8D78-56C163389D96}" destId="{E0C8A550-1878-4877-BD1F-9F41AF5E1564}" srcOrd="1" destOrd="0" parTransId="{CE0482FF-527E-4DCB-B8C5-DD1B93EFC5CB}" sibTransId="{B12EF24A-86FD-4484-9F73-CC1A0012D771}"/>
    <dgm:cxn modelId="{A468250C-E178-44B5-A832-BE02FCAF79F8}" type="presOf" srcId="{69CE5A9E-432E-458D-8D2F-7276F3F2105F}" destId="{30712BAF-D472-4A21-B58B-9649D420D0B2}" srcOrd="0" destOrd="4" presId="urn:microsoft.com/office/officeart/2005/8/layout/process3"/>
    <dgm:cxn modelId="{04FC703A-5221-4688-8251-33FB2DCDEF1F}" type="presOf" srcId="{DE049953-13EF-41B9-B3D5-31B2CDB84008}" destId="{FD9FC97D-8055-4FDD-8C5D-295A352C7B85}" srcOrd="0" destOrd="2" presId="urn:microsoft.com/office/officeart/2005/8/layout/process3"/>
    <dgm:cxn modelId="{B5EA20CE-2D12-4D97-B15E-E73BFC1DF7CD}" type="presOf" srcId="{30D18493-5C55-48AC-B16E-6080CEFC69C9}" destId="{30712BAF-D472-4A21-B58B-9649D420D0B2}" srcOrd="0" destOrd="5" presId="urn:microsoft.com/office/officeart/2005/8/layout/process3"/>
    <dgm:cxn modelId="{D7899F1A-56D1-4816-B3F8-501C2D0A923C}" type="presOf" srcId="{1CA0652F-F15C-4806-B0D3-42618160F2B6}" destId="{30712BAF-D472-4A21-B58B-9649D420D0B2}" srcOrd="0" destOrd="2" presId="urn:microsoft.com/office/officeart/2005/8/layout/process3"/>
    <dgm:cxn modelId="{BC10F7AD-5453-41B5-A06A-83D8C8957CD7}" srcId="{A3F39988-A5D6-4878-94AB-A40406D8E2AB}" destId="{18623E9B-07BB-4554-A8B7-72CF159268B3}" srcOrd="1" destOrd="0" parTransId="{16BF5820-EA75-45D6-8589-565F5F69EC7C}" sibTransId="{C09F3F8D-7696-4E9A-BDF3-8AA81E1049BE}"/>
    <dgm:cxn modelId="{4CB33D9F-E910-4B96-96DB-BF2071988989}" type="presOf" srcId="{5C247DF5-3E20-4A67-8B5B-17C7F4FCDC6B}" destId="{5D539C12-5D59-4E05-AD84-864156D2B1AD}" srcOrd="1" destOrd="0" presId="urn:microsoft.com/office/officeart/2005/8/layout/process3"/>
    <dgm:cxn modelId="{C585CBFF-589C-49D5-AC93-710CA304F42D}" srcId="{76AE8715-8759-42FA-8D78-56C163389D96}" destId="{316E4BCB-287D-414C-B821-FBF7F8C2E593}" srcOrd="3" destOrd="0" parTransId="{43692EE8-7144-4636-8DE6-4AE1CE04BE1C}" sibTransId="{CA3B21E4-73BB-44C0-8A47-1ADDD8775BF0}"/>
    <dgm:cxn modelId="{8AE96289-789B-4C14-ACE7-9E46C8A5363C}" type="presOf" srcId="{A036097A-9A45-46F4-8E74-B7BB5A9C523C}" destId="{D13966DD-3370-4279-8545-97A1C218F660}" srcOrd="0" destOrd="0" presId="urn:microsoft.com/office/officeart/2005/8/layout/process3"/>
    <dgm:cxn modelId="{64BE43D5-EFAD-4BAE-8C30-16380AB2BE32}" type="presOf" srcId="{5C247DF5-3E20-4A67-8B5B-17C7F4FCDC6B}" destId="{21709ABE-2B2D-4B52-9D4D-FB374BE0BDFB}" srcOrd="0" destOrd="0" presId="urn:microsoft.com/office/officeart/2005/8/layout/process3"/>
    <dgm:cxn modelId="{987D3C67-A6C3-4694-9AEF-3557A3607F07}" type="presOf" srcId="{A3F39988-A5D6-4878-94AB-A40406D8E2AB}" destId="{F644A556-988D-41C7-94F9-AD57C460CBB8}" srcOrd="0" destOrd="0" presId="urn:microsoft.com/office/officeart/2005/8/layout/process3"/>
    <dgm:cxn modelId="{55AB3CE7-D63A-4FA0-9076-C7F0BCED5557}" type="presOf" srcId="{024115C9-0215-463F-BD92-8F3B08303A53}" destId="{30712BAF-D472-4A21-B58B-9649D420D0B2}" srcOrd="0" destOrd="7" presId="urn:microsoft.com/office/officeart/2005/8/layout/process3"/>
    <dgm:cxn modelId="{42A81B2C-4D21-4FBE-9201-7282309F1B05}" srcId="{A3F39988-A5D6-4878-94AB-A40406D8E2AB}" destId="{76AE8715-8759-42FA-8D78-56C163389D96}" srcOrd="2" destOrd="0" parTransId="{254119C3-763B-4BB1-B0CE-616AF7005753}" sibTransId="{84DAF110-9E17-4FED-8D57-9094764831C9}"/>
    <dgm:cxn modelId="{914348FD-28F3-481A-90AA-B24E9B92DDA5}" srcId="{A3F39988-A5D6-4878-94AB-A40406D8E2AB}" destId="{A2DC859F-3713-4F15-B7DE-461021223234}" srcOrd="0" destOrd="0" parTransId="{B5324D71-8CE0-4809-ACC3-5A58CDD9D950}" sibTransId="{5C247DF5-3E20-4A67-8B5B-17C7F4FCDC6B}"/>
    <dgm:cxn modelId="{EEF6E74E-8846-4296-ADB1-5B48BBFA3460}" type="presOf" srcId="{E0C8A550-1878-4877-BD1F-9F41AF5E1564}" destId="{D13966DD-3370-4279-8545-97A1C218F660}" srcOrd="0" destOrd="1" presId="urn:microsoft.com/office/officeart/2005/8/layout/process3"/>
    <dgm:cxn modelId="{22FBE1AC-F64B-420A-9F59-838704A8E494}" type="presOf" srcId="{C09F3F8D-7696-4E9A-BDF3-8AA81E1049BE}" destId="{F64DDD6A-D0ED-4473-B8EC-232457852B7F}" srcOrd="0" destOrd="0" presId="urn:microsoft.com/office/officeart/2005/8/layout/process3"/>
    <dgm:cxn modelId="{BC348793-4249-4871-A7D6-B88FFBD73E73}" srcId="{A2DC859F-3713-4F15-B7DE-461021223234}" destId="{89631997-FE38-4ECE-9DB1-1D8338B8AF19}" srcOrd="4" destOrd="0" parTransId="{B3115843-88B8-4165-9AF4-4EAAAD453AE6}" sibTransId="{FA68A25A-A9A5-48CD-A155-E349F6E50CFD}"/>
    <dgm:cxn modelId="{FFEBD875-62E2-4D5A-8BDD-051C66C522CF}" type="presOf" srcId="{CC488CD3-8CD9-413E-9FF6-53D994847AAC}" destId="{D13966DD-3370-4279-8545-97A1C218F660}" srcOrd="0" destOrd="2" presId="urn:microsoft.com/office/officeart/2005/8/layout/process3"/>
    <dgm:cxn modelId="{1935F5BA-F0B3-4CAC-9EDB-7DC2495FA444}" srcId="{1CA0652F-F15C-4806-B0D3-42618160F2B6}" destId="{69CE5A9E-432E-458D-8D2F-7276F3F2105F}" srcOrd="1" destOrd="0" parTransId="{E2DB886F-8C8F-483C-915B-DEFD69D1AF75}" sibTransId="{A44AAC04-AB88-4C79-A03A-CE757A47ADA2}"/>
    <dgm:cxn modelId="{41E750A6-E119-4AB1-93B9-6A9CF67EB7D2}" type="presOf" srcId="{0C3D47B8-A961-4B4F-8729-027911A873C2}" destId="{30712BAF-D472-4A21-B58B-9649D420D0B2}" srcOrd="0" destOrd="8" presId="urn:microsoft.com/office/officeart/2005/8/layout/process3"/>
    <dgm:cxn modelId="{14B1AF03-3EC9-4077-A9F7-56682E5EFB82}" type="presOf" srcId="{56186F53-73A3-471C-97AB-57051EDF7CD2}" destId="{30712BAF-D472-4A21-B58B-9649D420D0B2}" srcOrd="0" destOrd="3" presId="urn:microsoft.com/office/officeart/2005/8/layout/process3"/>
    <dgm:cxn modelId="{EB4B5CBD-1B00-49DF-91E7-41301C777E6D}" type="presOf" srcId="{89631997-FE38-4ECE-9DB1-1D8338B8AF19}" destId="{FD9FC97D-8055-4FDD-8C5D-295A352C7B85}" srcOrd="0" destOrd="4" presId="urn:microsoft.com/office/officeart/2005/8/layout/process3"/>
    <dgm:cxn modelId="{7863024F-C1EC-4A59-97E5-35B0A4EE13FD}" type="presOf" srcId="{A2DC859F-3713-4F15-B7DE-461021223234}" destId="{493230D9-5AED-4C10-8B71-B5088474B405}" srcOrd="1" destOrd="0" presId="urn:microsoft.com/office/officeart/2005/8/layout/process3"/>
    <dgm:cxn modelId="{4774D2D5-9932-484A-AA78-0CB8DCE74EE6}" type="presOf" srcId="{76AE8715-8759-42FA-8D78-56C163389D96}" destId="{D80C0A0C-E71B-48A3-B3D4-7952359D528C}" srcOrd="0" destOrd="0" presId="urn:microsoft.com/office/officeart/2005/8/layout/process3"/>
    <dgm:cxn modelId="{EE1CF1CA-9F3F-4AAC-A85E-1FA4CF214AB7}" type="presParOf" srcId="{F644A556-988D-41C7-94F9-AD57C460CBB8}" destId="{24E23E28-BADB-4A0F-8BE8-B3617AA61BF4}" srcOrd="0" destOrd="0" presId="urn:microsoft.com/office/officeart/2005/8/layout/process3"/>
    <dgm:cxn modelId="{42FBE380-BDDB-4AF2-9B96-7A11C93BE4A4}" type="presParOf" srcId="{24E23E28-BADB-4A0F-8BE8-B3617AA61BF4}" destId="{4ACC3925-AF69-4147-BD81-27727AFA693B}" srcOrd="0" destOrd="0" presId="urn:microsoft.com/office/officeart/2005/8/layout/process3"/>
    <dgm:cxn modelId="{435DE8E0-B4FC-4DAF-AD47-2C24412FA4EE}" type="presParOf" srcId="{24E23E28-BADB-4A0F-8BE8-B3617AA61BF4}" destId="{493230D9-5AED-4C10-8B71-B5088474B405}" srcOrd="1" destOrd="0" presId="urn:microsoft.com/office/officeart/2005/8/layout/process3"/>
    <dgm:cxn modelId="{B11488D3-47D9-4392-ADB6-2977F7824F8C}" type="presParOf" srcId="{24E23E28-BADB-4A0F-8BE8-B3617AA61BF4}" destId="{FD9FC97D-8055-4FDD-8C5D-295A352C7B85}" srcOrd="2" destOrd="0" presId="urn:microsoft.com/office/officeart/2005/8/layout/process3"/>
    <dgm:cxn modelId="{918D67D6-4079-46C8-A099-A29542D85589}" type="presParOf" srcId="{F644A556-988D-41C7-94F9-AD57C460CBB8}" destId="{21709ABE-2B2D-4B52-9D4D-FB374BE0BDFB}" srcOrd="1" destOrd="0" presId="urn:microsoft.com/office/officeart/2005/8/layout/process3"/>
    <dgm:cxn modelId="{97F1B4E7-29D9-42C0-BBD4-706A22014D6F}" type="presParOf" srcId="{21709ABE-2B2D-4B52-9D4D-FB374BE0BDFB}" destId="{5D539C12-5D59-4E05-AD84-864156D2B1AD}" srcOrd="0" destOrd="0" presId="urn:microsoft.com/office/officeart/2005/8/layout/process3"/>
    <dgm:cxn modelId="{76AAB6C0-564F-4433-9324-AD7ECD136D28}" type="presParOf" srcId="{F644A556-988D-41C7-94F9-AD57C460CBB8}" destId="{F0068CF0-2759-40EB-982E-886AA5E821F3}" srcOrd="2" destOrd="0" presId="urn:microsoft.com/office/officeart/2005/8/layout/process3"/>
    <dgm:cxn modelId="{6FE3E4E9-E869-4D2B-AB05-C829778E4526}" type="presParOf" srcId="{F0068CF0-2759-40EB-982E-886AA5E821F3}" destId="{FA82E0EE-A0BB-4ABF-BF6D-80471B3F75AC}" srcOrd="0" destOrd="0" presId="urn:microsoft.com/office/officeart/2005/8/layout/process3"/>
    <dgm:cxn modelId="{500699F4-F73B-4B12-9E24-07104C80378C}" type="presParOf" srcId="{F0068CF0-2759-40EB-982E-886AA5E821F3}" destId="{3EF8A576-2B1B-4BCD-8DD5-098BE34A4E06}" srcOrd="1" destOrd="0" presId="urn:microsoft.com/office/officeart/2005/8/layout/process3"/>
    <dgm:cxn modelId="{9FAC59E7-473A-4D68-87D9-4653006675E0}" type="presParOf" srcId="{F0068CF0-2759-40EB-982E-886AA5E821F3}" destId="{30712BAF-D472-4A21-B58B-9649D420D0B2}" srcOrd="2" destOrd="0" presId="urn:microsoft.com/office/officeart/2005/8/layout/process3"/>
    <dgm:cxn modelId="{2CBBFCD4-8C79-4F44-BED4-0D5EE38D2507}" type="presParOf" srcId="{F644A556-988D-41C7-94F9-AD57C460CBB8}" destId="{F64DDD6A-D0ED-4473-B8EC-232457852B7F}" srcOrd="3" destOrd="0" presId="urn:microsoft.com/office/officeart/2005/8/layout/process3"/>
    <dgm:cxn modelId="{3AB08748-352C-4785-A66B-602C4000D650}" type="presParOf" srcId="{F64DDD6A-D0ED-4473-B8EC-232457852B7F}" destId="{B810EB3E-B7CE-450D-819E-529829824D80}" srcOrd="0" destOrd="0" presId="urn:microsoft.com/office/officeart/2005/8/layout/process3"/>
    <dgm:cxn modelId="{0D15226C-6287-4309-A032-7C07DFA0738E}" type="presParOf" srcId="{F644A556-988D-41C7-94F9-AD57C460CBB8}" destId="{091D158B-990B-47E2-89E8-7CCD9B26355A}" srcOrd="4" destOrd="0" presId="urn:microsoft.com/office/officeart/2005/8/layout/process3"/>
    <dgm:cxn modelId="{FD82DE2F-C3CA-4622-9EB9-E6F489E7CE7C}" type="presParOf" srcId="{091D158B-990B-47E2-89E8-7CCD9B26355A}" destId="{D80C0A0C-E71B-48A3-B3D4-7952359D528C}" srcOrd="0" destOrd="0" presId="urn:microsoft.com/office/officeart/2005/8/layout/process3"/>
    <dgm:cxn modelId="{3774798C-5A3E-4709-A36C-5291D61EDB78}" type="presParOf" srcId="{091D158B-990B-47E2-89E8-7CCD9B26355A}" destId="{9D99EC11-6749-45F8-810C-EA453C460E95}" srcOrd="1" destOrd="0" presId="urn:microsoft.com/office/officeart/2005/8/layout/process3"/>
    <dgm:cxn modelId="{0033A6FF-DC44-4D86-BE79-D6F8BCEFC1D8}" type="presParOf" srcId="{091D158B-990B-47E2-89E8-7CCD9B26355A}" destId="{D13966DD-3370-4279-8545-97A1C218F66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6E534E-B166-4679-9F9E-C8054C1C2AFD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5B4110-00B7-4206-9031-A8AE8A1DBF14}">
      <dgm:prSet phldrT="[Текст]"/>
      <dgm:spPr/>
      <dgm:t>
        <a:bodyPr/>
        <a:lstStyle/>
        <a:p>
          <a:r>
            <a:rPr lang="ru-RU" dirty="0" smtClean="0"/>
            <a:t>ст.94 ч.16</a:t>
          </a:r>
          <a:endParaRPr lang="ru-RU" dirty="0"/>
        </a:p>
      </dgm:t>
    </dgm:pt>
    <dgm:pt modelId="{92616902-222D-49AF-AFD8-F904D9CE4491}" type="parTrans" cxnId="{E384F94D-EFBE-449B-BA11-B4D99984710E}">
      <dgm:prSet/>
      <dgm:spPr/>
      <dgm:t>
        <a:bodyPr/>
        <a:lstStyle/>
        <a:p>
          <a:endParaRPr lang="ru-RU"/>
        </a:p>
      </dgm:t>
    </dgm:pt>
    <dgm:pt modelId="{D0C3E58A-061E-4681-A003-783EA1FCE55E}" type="sibTrans" cxnId="{E384F94D-EFBE-449B-BA11-B4D99984710E}">
      <dgm:prSet/>
      <dgm:spPr/>
      <dgm:t>
        <a:bodyPr/>
        <a:lstStyle/>
        <a:p>
          <a:endParaRPr lang="ru-RU"/>
        </a:p>
      </dgm:t>
    </dgm:pt>
    <dgm:pt modelId="{D2C158FE-5732-45EA-A91F-A1109817E848}">
      <dgm:prSet phldrT="[Текст]"/>
      <dgm:spPr/>
      <dgm:t>
        <a:bodyPr/>
        <a:lstStyle/>
        <a:p>
          <a:r>
            <a:rPr lang="ru-RU" dirty="0" smtClean="0"/>
            <a:t>на ОС ЕИС размещаются документы о претензионной работе при исполнении контракта</a:t>
          </a:r>
          <a:endParaRPr lang="ru-RU" dirty="0"/>
        </a:p>
      </dgm:t>
    </dgm:pt>
    <dgm:pt modelId="{9824E011-A716-4D25-9EC6-868F33DF17CC}" type="parTrans" cxnId="{E1A746FB-7A6E-4D2B-8F75-5185648AF2A4}">
      <dgm:prSet/>
      <dgm:spPr/>
      <dgm:t>
        <a:bodyPr/>
        <a:lstStyle/>
        <a:p>
          <a:endParaRPr lang="ru-RU"/>
        </a:p>
      </dgm:t>
    </dgm:pt>
    <dgm:pt modelId="{489605A4-9016-4D5F-A662-A4F469879523}" type="sibTrans" cxnId="{E1A746FB-7A6E-4D2B-8F75-5185648AF2A4}">
      <dgm:prSet/>
      <dgm:spPr/>
      <dgm:t>
        <a:bodyPr/>
        <a:lstStyle/>
        <a:p>
          <a:endParaRPr lang="ru-RU"/>
        </a:p>
      </dgm:t>
    </dgm:pt>
    <dgm:pt modelId="{9AD249B7-B8B9-4B4A-8CFB-20053364CF60}">
      <dgm:prSet phldrT="[Текст]"/>
      <dgm:spPr/>
      <dgm:t>
        <a:bodyPr/>
        <a:lstStyle/>
        <a:p>
          <a:r>
            <a:rPr lang="ru-RU" dirty="0" smtClean="0"/>
            <a:t>ст.95 ч.12</a:t>
          </a:r>
          <a:r>
            <a:rPr lang="ru-RU" baseline="30000" dirty="0" smtClean="0"/>
            <a:t>1</a:t>
          </a:r>
          <a:r>
            <a:rPr lang="ru-RU" baseline="0" dirty="0" smtClean="0"/>
            <a:t> и ч.14</a:t>
          </a:r>
          <a:r>
            <a:rPr lang="ru-RU" baseline="30000" dirty="0" smtClean="0"/>
            <a:t>1</a:t>
          </a:r>
          <a:endParaRPr lang="ru-RU" baseline="30000" dirty="0"/>
        </a:p>
      </dgm:t>
    </dgm:pt>
    <dgm:pt modelId="{0A010A68-EBF8-4DC5-9B6C-943D2269FAD6}" type="parTrans" cxnId="{9AC6C42B-6C5D-4E11-8D13-ABBDA9A1227E}">
      <dgm:prSet/>
      <dgm:spPr/>
      <dgm:t>
        <a:bodyPr/>
        <a:lstStyle/>
        <a:p>
          <a:endParaRPr lang="ru-RU"/>
        </a:p>
      </dgm:t>
    </dgm:pt>
    <dgm:pt modelId="{1B32B181-461D-457A-AB2A-C8D9D2DB32F6}" type="sibTrans" cxnId="{9AC6C42B-6C5D-4E11-8D13-ABBDA9A1227E}">
      <dgm:prSet/>
      <dgm:spPr/>
      <dgm:t>
        <a:bodyPr/>
        <a:lstStyle/>
        <a:p>
          <a:endParaRPr lang="ru-RU"/>
        </a:p>
      </dgm:t>
    </dgm:pt>
    <dgm:pt modelId="{5139998B-AC6B-4D33-9D9E-D38DF90F4DFC}">
      <dgm:prSet phldrT="[Текст]"/>
      <dgm:spPr/>
      <dgm:t>
        <a:bodyPr/>
        <a:lstStyle/>
        <a:p>
          <a:r>
            <a:rPr lang="ru-RU" dirty="0" smtClean="0"/>
            <a:t>решение об одностороннем отказе заказчик размещает только в ОС ЕИС</a:t>
          </a:r>
          <a:endParaRPr lang="ru-RU" dirty="0"/>
        </a:p>
      </dgm:t>
    </dgm:pt>
    <dgm:pt modelId="{49B7BB88-8D2F-4F83-8838-4E4F152ABCAE}" type="parTrans" cxnId="{F472A816-1C85-45D9-A54B-4C21AAC7177B}">
      <dgm:prSet/>
      <dgm:spPr/>
      <dgm:t>
        <a:bodyPr/>
        <a:lstStyle/>
        <a:p>
          <a:endParaRPr lang="ru-RU"/>
        </a:p>
      </dgm:t>
    </dgm:pt>
    <dgm:pt modelId="{A424C336-AFA4-4A91-A48F-C00F02A11324}" type="sibTrans" cxnId="{F472A816-1C85-45D9-A54B-4C21AAC7177B}">
      <dgm:prSet/>
      <dgm:spPr/>
      <dgm:t>
        <a:bodyPr/>
        <a:lstStyle/>
        <a:p>
          <a:endParaRPr lang="ru-RU"/>
        </a:p>
      </dgm:t>
    </dgm:pt>
    <dgm:pt modelId="{AFD97979-16C8-4FC9-9D19-E87D453D6BEA}">
      <dgm:prSet phldrT="[Текст]"/>
      <dgm:spPr/>
      <dgm:t>
        <a:bodyPr/>
        <a:lstStyle/>
        <a:p>
          <a:r>
            <a:rPr lang="ru-RU" dirty="0" smtClean="0"/>
            <a:t>отмена решения — через ОС ЕИС</a:t>
          </a:r>
          <a:endParaRPr lang="ru-RU" dirty="0"/>
        </a:p>
      </dgm:t>
    </dgm:pt>
    <dgm:pt modelId="{CED99EBE-8E6B-4A1F-B0BD-D6712C9416B0}" type="parTrans" cxnId="{3BECAED3-F38A-4760-88B1-E72822731943}">
      <dgm:prSet/>
      <dgm:spPr/>
      <dgm:t>
        <a:bodyPr/>
        <a:lstStyle/>
        <a:p>
          <a:endParaRPr lang="ru-RU"/>
        </a:p>
      </dgm:t>
    </dgm:pt>
    <dgm:pt modelId="{2125175D-846E-450E-B4A8-E9C0CE9CCC6C}" type="sibTrans" cxnId="{3BECAED3-F38A-4760-88B1-E72822731943}">
      <dgm:prSet/>
      <dgm:spPr/>
      <dgm:t>
        <a:bodyPr/>
        <a:lstStyle/>
        <a:p>
          <a:endParaRPr lang="ru-RU"/>
        </a:p>
      </dgm:t>
    </dgm:pt>
    <dgm:pt modelId="{828E957F-444D-4FE8-A670-35479009D353}">
      <dgm:prSet phldrT="[Текст]"/>
      <dgm:spPr/>
      <dgm:t>
        <a:bodyPr/>
        <a:lstStyle/>
        <a:p>
          <a:r>
            <a:rPr lang="ru-RU" dirty="0" smtClean="0"/>
            <a:t>ст.95 ч.17</a:t>
          </a:r>
          <a:r>
            <a:rPr lang="ru-RU" baseline="30000" dirty="0" smtClean="0"/>
            <a:t>1</a:t>
          </a:r>
          <a:endParaRPr lang="ru-RU" baseline="30000" dirty="0"/>
        </a:p>
      </dgm:t>
    </dgm:pt>
    <dgm:pt modelId="{791ADEE1-90C8-4C44-B3DF-A719E651657C}" type="parTrans" cxnId="{E9F05BE5-4098-464D-8167-A35B7E494B9D}">
      <dgm:prSet/>
      <dgm:spPr/>
      <dgm:t>
        <a:bodyPr/>
        <a:lstStyle/>
        <a:p>
          <a:endParaRPr lang="ru-RU"/>
        </a:p>
      </dgm:t>
    </dgm:pt>
    <dgm:pt modelId="{6702B397-A894-4526-8624-6B8246E3EB5A}" type="sibTrans" cxnId="{E9F05BE5-4098-464D-8167-A35B7E494B9D}">
      <dgm:prSet/>
      <dgm:spPr/>
      <dgm:t>
        <a:bodyPr/>
        <a:lstStyle/>
        <a:p>
          <a:endParaRPr lang="ru-RU"/>
        </a:p>
      </dgm:t>
    </dgm:pt>
    <dgm:pt modelId="{1432E74C-088C-4F8C-8E70-70159B5965A2}">
      <dgm:prSet phldrT="[Текст]"/>
      <dgm:spPr/>
      <dgm:t>
        <a:bodyPr/>
        <a:lstStyle/>
        <a:p>
          <a:r>
            <a:rPr lang="ru-RU" baseline="0" dirty="0" smtClean="0"/>
            <a:t>заключение контракта «со вторым номером» после расторжения контракта по решению суда / соглашению сторон / в одностороннем порядке (после РНП)</a:t>
          </a:r>
          <a:endParaRPr lang="ru-RU" baseline="0" dirty="0"/>
        </a:p>
      </dgm:t>
    </dgm:pt>
    <dgm:pt modelId="{86E22EA1-DCBE-4883-A6CB-246BF887642D}" type="parTrans" cxnId="{6CE0B3FB-0432-477B-BFC0-7DA8DA6384E8}">
      <dgm:prSet/>
      <dgm:spPr/>
      <dgm:t>
        <a:bodyPr/>
        <a:lstStyle/>
        <a:p>
          <a:endParaRPr lang="ru-RU"/>
        </a:p>
      </dgm:t>
    </dgm:pt>
    <dgm:pt modelId="{2830BE08-6034-4E6A-8638-22950A0BA38C}" type="sibTrans" cxnId="{6CE0B3FB-0432-477B-BFC0-7DA8DA6384E8}">
      <dgm:prSet/>
      <dgm:spPr/>
      <dgm:t>
        <a:bodyPr/>
        <a:lstStyle/>
        <a:p>
          <a:endParaRPr lang="ru-RU"/>
        </a:p>
      </dgm:t>
    </dgm:pt>
    <dgm:pt modelId="{C9B27CB9-8D03-491C-8AAA-1762AF743744}">
      <dgm:prSet phldrT="[Текст]"/>
      <dgm:spPr/>
      <dgm:t>
        <a:bodyPr/>
        <a:lstStyle/>
        <a:p>
          <a:r>
            <a:rPr lang="ru-RU" baseline="0" dirty="0" smtClean="0"/>
            <a:t>ст.111</a:t>
          </a:r>
          <a:r>
            <a:rPr lang="ru-RU" baseline="30000" dirty="0" smtClean="0"/>
            <a:t>4</a:t>
          </a:r>
          <a:endParaRPr lang="ru-RU" baseline="30000" dirty="0"/>
        </a:p>
      </dgm:t>
    </dgm:pt>
    <dgm:pt modelId="{62E870D5-394F-41EA-BBED-8B4709D69E76}" type="parTrans" cxnId="{6C9F0198-199A-48E7-B662-E90A97BB9926}">
      <dgm:prSet/>
      <dgm:spPr/>
      <dgm:t>
        <a:bodyPr/>
        <a:lstStyle/>
        <a:p>
          <a:endParaRPr lang="ru-RU"/>
        </a:p>
      </dgm:t>
    </dgm:pt>
    <dgm:pt modelId="{ED3EE4DE-C46C-4D79-A708-DA246686C7B1}" type="sibTrans" cxnId="{6C9F0198-199A-48E7-B662-E90A97BB9926}">
      <dgm:prSet/>
      <dgm:spPr/>
      <dgm:t>
        <a:bodyPr/>
        <a:lstStyle/>
        <a:p>
          <a:endParaRPr lang="ru-RU"/>
        </a:p>
      </dgm:t>
    </dgm:pt>
    <dgm:pt modelId="{44357306-1A13-4B73-98CA-7505FD7D3C23}">
      <dgm:prSet phldrT="[Текст]"/>
      <dgm:spPr/>
      <dgm:t>
        <a:bodyPr/>
        <a:lstStyle/>
        <a:p>
          <a:r>
            <a:rPr lang="ru-RU" baseline="0" dirty="0" smtClean="0"/>
            <a:t>уточнение порядка заключения и исполнения контрактов со встречными инвестиционными обязательствами</a:t>
          </a:r>
          <a:endParaRPr lang="ru-RU" baseline="0" dirty="0"/>
        </a:p>
      </dgm:t>
    </dgm:pt>
    <dgm:pt modelId="{25559AE1-D00D-438E-B55D-1CECA07A13E2}" type="parTrans" cxnId="{462F59B5-BDC6-4665-B463-3CE74A4277B9}">
      <dgm:prSet/>
      <dgm:spPr/>
      <dgm:t>
        <a:bodyPr/>
        <a:lstStyle/>
        <a:p>
          <a:endParaRPr lang="ru-RU"/>
        </a:p>
      </dgm:t>
    </dgm:pt>
    <dgm:pt modelId="{C0E4FFD5-4722-4195-8A13-A1DAB143D16D}" type="sibTrans" cxnId="{462F59B5-BDC6-4665-B463-3CE74A4277B9}">
      <dgm:prSet/>
      <dgm:spPr/>
      <dgm:t>
        <a:bodyPr/>
        <a:lstStyle/>
        <a:p>
          <a:endParaRPr lang="ru-RU"/>
        </a:p>
      </dgm:t>
    </dgm:pt>
    <dgm:pt modelId="{71D9FF71-B51E-47D6-A6FB-ABA7EC98B4C1}" type="pres">
      <dgm:prSet presAssocID="{096E534E-B166-4679-9F9E-C8054C1C2A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097683-9074-4A76-BA2A-F4C92A4E13D5}" type="pres">
      <dgm:prSet presAssocID="{195B4110-00B7-4206-9031-A8AE8A1DBF14}" presName="composite" presStyleCnt="0"/>
      <dgm:spPr/>
    </dgm:pt>
    <dgm:pt modelId="{34196327-80E5-4C9F-A82D-5F916C21145F}" type="pres">
      <dgm:prSet presAssocID="{195B4110-00B7-4206-9031-A8AE8A1DBF1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4D1E9-E183-4855-93A8-F86F27475FFD}" type="pres">
      <dgm:prSet presAssocID="{195B4110-00B7-4206-9031-A8AE8A1DBF1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655CE-32E3-41B0-BE19-93261641E1E3}" type="pres">
      <dgm:prSet presAssocID="{D0C3E58A-061E-4681-A003-783EA1FCE55E}" presName="space" presStyleCnt="0"/>
      <dgm:spPr/>
    </dgm:pt>
    <dgm:pt modelId="{B6188614-797C-4762-BEA7-8D2D39B3BAAA}" type="pres">
      <dgm:prSet presAssocID="{9AD249B7-B8B9-4B4A-8CFB-20053364CF60}" presName="composite" presStyleCnt="0"/>
      <dgm:spPr/>
    </dgm:pt>
    <dgm:pt modelId="{4893C9E5-8115-43DB-8AED-57972A6C2D13}" type="pres">
      <dgm:prSet presAssocID="{9AD249B7-B8B9-4B4A-8CFB-20053364CF6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E4271-B27A-4C8F-A40D-3CEF3CFD464A}" type="pres">
      <dgm:prSet presAssocID="{9AD249B7-B8B9-4B4A-8CFB-20053364CF60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E0D76-9A2B-4010-A692-D22FAADEFA72}" type="pres">
      <dgm:prSet presAssocID="{1B32B181-461D-457A-AB2A-C8D9D2DB32F6}" presName="space" presStyleCnt="0"/>
      <dgm:spPr/>
    </dgm:pt>
    <dgm:pt modelId="{ECEEF43B-C114-4BD5-8E42-653CD410ED46}" type="pres">
      <dgm:prSet presAssocID="{828E957F-444D-4FE8-A670-35479009D353}" presName="composite" presStyleCnt="0"/>
      <dgm:spPr/>
    </dgm:pt>
    <dgm:pt modelId="{21972E1D-0DFE-48C6-9C34-020601008732}" type="pres">
      <dgm:prSet presAssocID="{828E957F-444D-4FE8-A670-35479009D35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8E06C-3ADE-4D2C-B840-C1D0AB68A3EC}" type="pres">
      <dgm:prSet presAssocID="{828E957F-444D-4FE8-A670-35479009D353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CCCD2-EE2B-4D40-A98B-3AB207C2E296}" type="pres">
      <dgm:prSet presAssocID="{6702B397-A894-4526-8624-6B8246E3EB5A}" presName="space" presStyleCnt="0"/>
      <dgm:spPr/>
    </dgm:pt>
    <dgm:pt modelId="{F348E64A-63DD-4096-B29F-11116BEC84C6}" type="pres">
      <dgm:prSet presAssocID="{C9B27CB9-8D03-491C-8AAA-1762AF743744}" presName="composite" presStyleCnt="0"/>
      <dgm:spPr/>
    </dgm:pt>
    <dgm:pt modelId="{774B1D5E-930C-4F99-B05A-30650F3B1232}" type="pres">
      <dgm:prSet presAssocID="{C9B27CB9-8D03-491C-8AAA-1762AF74374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F0A71-E274-4F7D-905B-80FD19ECC54D}" type="pres">
      <dgm:prSet presAssocID="{C9B27CB9-8D03-491C-8AAA-1762AF74374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B2B506-5C17-463D-B4CE-2E6C246F54CA}" type="presOf" srcId="{9AD249B7-B8B9-4B4A-8CFB-20053364CF60}" destId="{4893C9E5-8115-43DB-8AED-57972A6C2D13}" srcOrd="0" destOrd="0" presId="urn:microsoft.com/office/officeart/2005/8/layout/hList1"/>
    <dgm:cxn modelId="{E9F05BE5-4098-464D-8167-A35B7E494B9D}" srcId="{096E534E-B166-4679-9F9E-C8054C1C2AFD}" destId="{828E957F-444D-4FE8-A670-35479009D353}" srcOrd="2" destOrd="0" parTransId="{791ADEE1-90C8-4C44-B3DF-A719E651657C}" sibTransId="{6702B397-A894-4526-8624-6B8246E3EB5A}"/>
    <dgm:cxn modelId="{AE9E373A-AE2E-4DEE-90DA-0CFF43B7106F}" type="presOf" srcId="{195B4110-00B7-4206-9031-A8AE8A1DBF14}" destId="{34196327-80E5-4C9F-A82D-5F916C21145F}" srcOrd="0" destOrd="0" presId="urn:microsoft.com/office/officeart/2005/8/layout/hList1"/>
    <dgm:cxn modelId="{6C9F0198-199A-48E7-B662-E90A97BB9926}" srcId="{096E534E-B166-4679-9F9E-C8054C1C2AFD}" destId="{C9B27CB9-8D03-491C-8AAA-1762AF743744}" srcOrd="3" destOrd="0" parTransId="{62E870D5-394F-41EA-BBED-8B4709D69E76}" sibTransId="{ED3EE4DE-C46C-4D79-A708-DA246686C7B1}"/>
    <dgm:cxn modelId="{27288C0C-B0DB-4D8F-BCB9-A5F4205C59EC}" type="presOf" srcId="{AFD97979-16C8-4FC9-9D19-E87D453D6BEA}" destId="{F9CE4271-B27A-4C8F-A40D-3CEF3CFD464A}" srcOrd="0" destOrd="1" presId="urn:microsoft.com/office/officeart/2005/8/layout/hList1"/>
    <dgm:cxn modelId="{E384F94D-EFBE-449B-BA11-B4D99984710E}" srcId="{096E534E-B166-4679-9F9E-C8054C1C2AFD}" destId="{195B4110-00B7-4206-9031-A8AE8A1DBF14}" srcOrd="0" destOrd="0" parTransId="{92616902-222D-49AF-AFD8-F904D9CE4491}" sibTransId="{D0C3E58A-061E-4681-A003-783EA1FCE55E}"/>
    <dgm:cxn modelId="{E1A746FB-7A6E-4D2B-8F75-5185648AF2A4}" srcId="{195B4110-00B7-4206-9031-A8AE8A1DBF14}" destId="{D2C158FE-5732-45EA-A91F-A1109817E848}" srcOrd="0" destOrd="0" parTransId="{9824E011-A716-4D25-9EC6-868F33DF17CC}" sibTransId="{489605A4-9016-4D5F-A662-A4F469879523}"/>
    <dgm:cxn modelId="{6CE0B3FB-0432-477B-BFC0-7DA8DA6384E8}" srcId="{828E957F-444D-4FE8-A670-35479009D353}" destId="{1432E74C-088C-4F8C-8E70-70159B5965A2}" srcOrd="0" destOrd="0" parTransId="{86E22EA1-DCBE-4883-A6CB-246BF887642D}" sibTransId="{2830BE08-6034-4E6A-8638-22950A0BA38C}"/>
    <dgm:cxn modelId="{AE4123E1-DECC-47B1-B00C-20F132DA7EB6}" type="presOf" srcId="{44357306-1A13-4B73-98CA-7505FD7D3C23}" destId="{750F0A71-E274-4F7D-905B-80FD19ECC54D}" srcOrd="0" destOrd="0" presId="urn:microsoft.com/office/officeart/2005/8/layout/hList1"/>
    <dgm:cxn modelId="{0B99E679-800C-4B4E-8055-68AE3DE17417}" type="presOf" srcId="{D2C158FE-5732-45EA-A91F-A1109817E848}" destId="{0884D1E9-E183-4855-93A8-F86F27475FFD}" srcOrd="0" destOrd="0" presId="urn:microsoft.com/office/officeart/2005/8/layout/hList1"/>
    <dgm:cxn modelId="{EF761EB6-E5A1-4A54-865B-836679F4C161}" type="presOf" srcId="{096E534E-B166-4679-9F9E-C8054C1C2AFD}" destId="{71D9FF71-B51E-47D6-A6FB-ABA7EC98B4C1}" srcOrd="0" destOrd="0" presId="urn:microsoft.com/office/officeart/2005/8/layout/hList1"/>
    <dgm:cxn modelId="{462F59B5-BDC6-4665-B463-3CE74A4277B9}" srcId="{C9B27CB9-8D03-491C-8AAA-1762AF743744}" destId="{44357306-1A13-4B73-98CA-7505FD7D3C23}" srcOrd="0" destOrd="0" parTransId="{25559AE1-D00D-438E-B55D-1CECA07A13E2}" sibTransId="{C0E4FFD5-4722-4195-8A13-A1DAB143D16D}"/>
    <dgm:cxn modelId="{13A267F7-0BF9-4B5F-9AF1-2751642BDBEE}" type="presOf" srcId="{828E957F-444D-4FE8-A670-35479009D353}" destId="{21972E1D-0DFE-48C6-9C34-020601008732}" srcOrd="0" destOrd="0" presId="urn:microsoft.com/office/officeart/2005/8/layout/hList1"/>
    <dgm:cxn modelId="{CEE9E85A-FA14-4673-BFD9-43F22FE7D1C0}" type="presOf" srcId="{1432E74C-088C-4F8C-8E70-70159B5965A2}" destId="{3A98E06C-3ADE-4D2C-B840-C1D0AB68A3EC}" srcOrd="0" destOrd="0" presId="urn:microsoft.com/office/officeart/2005/8/layout/hList1"/>
    <dgm:cxn modelId="{9AC6C42B-6C5D-4E11-8D13-ABBDA9A1227E}" srcId="{096E534E-B166-4679-9F9E-C8054C1C2AFD}" destId="{9AD249B7-B8B9-4B4A-8CFB-20053364CF60}" srcOrd="1" destOrd="0" parTransId="{0A010A68-EBF8-4DC5-9B6C-943D2269FAD6}" sibTransId="{1B32B181-461D-457A-AB2A-C8D9D2DB32F6}"/>
    <dgm:cxn modelId="{C6C0CB88-25E7-428A-953D-97AFBF98A8CE}" type="presOf" srcId="{5139998B-AC6B-4D33-9D9E-D38DF90F4DFC}" destId="{F9CE4271-B27A-4C8F-A40D-3CEF3CFD464A}" srcOrd="0" destOrd="0" presId="urn:microsoft.com/office/officeart/2005/8/layout/hList1"/>
    <dgm:cxn modelId="{3BECAED3-F38A-4760-88B1-E72822731943}" srcId="{9AD249B7-B8B9-4B4A-8CFB-20053364CF60}" destId="{AFD97979-16C8-4FC9-9D19-E87D453D6BEA}" srcOrd="1" destOrd="0" parTransId="{CED99EBE-8E6B-4A1F-B0BD-D6712C9416B0}" sibTransId="{2125175D-846E-450E-B4A8-E9C0CE9CCC6C}"/>
    <dgm:cxn modelId="{F472A816-1C85-45D9-A54B-4C21AAC7177B}" srcId="{9AD249B7-B8B9-4B4A-8CFB-20053364CF60}" destId="{5139998B-AC6B-4D33-9D9E-D38DF90F4DFC}" srcOrd="0" destOrd="0" parTransId="{49B7BB88-8D2F-4F83-8838-4E4F152ABCAE}" sibTransId="{A424C336-AFA4-4A91-A48F-C00F02A11324}"/>
    <dgm:cxn modelId="{0833D79F-E09D-4FBA-812A-839C1D52E357}" type="presOf" srcId="{C9B27CB9-8D03-491C-8AAA-1762AF743744}" destId="{774B1D5E-930C-4F99-B05A-30650F3B1232}" srcOrd="0" destOrd="0" presId="urn:microsoft.com/office/officeart/2005/8/layout/hList1"/>
    <dgm:cxn modelId="{50BF2FDA-155E-4470-8638-E192E11DCB7B}" type="presParOf" srcId="{71D9FF71-B51E-47D6-A6FB-ABA7EC98B4C1}" destId="{7F097683-9074-4A76-BA2A-F4C92A4E13D5}" srcOrd="0" destOrd="0" presId="urn:microsoft.com/office/officeart/2005/8/layout/hList1"/>
    <dgm:cxn modelId="{42A55166-6941-4216-870E-29911EB26D40}" type="presParOf" srcId="{7F097683-9074-4A76-BA2A-F4C92A4E13D5}" destId="{34196327-80E5-4C9F-A82D-5F916C21145F}" srcOrd="0" destOrd="0" presId="urn:microsoft.com/office/officeart/2005/8/layout/hList1"/>
    <dgm:cxn modelId="{2B953403-1FFA-4F5E-A3D4-BCD1BE642ACB}" type="presParOf" srcId="{7F097683-9074-4A76-BA2A-F4C92A4E13D5}" destId="{0884D1E9-E183-4855-93A8-F86F27475FFD}" srcOrd="1" destOrd="0" presId="urn:microsoft.com/office/officeart/2005/8/layout/hList1"/>
    <dgm:cxn modelId="{9C0F08CD-1969-49CC-9C92-D3772FE2C0EC}" type="presParOf" srcId="{71D9FF71-B51E-47D6-A6FB-ABA7EC98B4C1}" destId="{128655CE-32E3-41B0-BE19-93261641E1E3}" srcOrd="1" destOrd="0" presId="urn:microsoft.com/office/officeart/2005/8/layout/hList1"/>
    <dgm:cxn modelId="{F87DAB66-CC31-44B8-B2D7-0B37494E7C11}" type="presParOf" srcId="{71D9FF71-B51E-47D6-A6FB-ABA7EC98B4C1}" destId="{B6188614-797C-4762-BEA7-8D2D39B3BAAA}" srcOrd="2" destOrd="0" presId="urn:microsoft.com/office/officeart/2005/8/layout/hList1"/>
    <dgm:cxn modelId="{43DE9F6E-7B2C-443B-A183-7B0AA5C3B8A0}" type="presParOf" srcId="{B6188614-797C-4762-BEA7-8D2D39B3BAAA}" destId="{4893C9E5-8115-43DB-8AED-57972A6C2D13}" srcOrd="0" destOrd="0" presId="urn:microsoft.com/office/officeart/2005/8/layout/hList1"/>
    <dgm:cxn modelId="{BFB0FB4D-ED0A-4A99-BE17-07FDC9DCE220}" type="presParOf" srcId="{B6188614-797C-4762-BEA7-8D2D39B3BAAA}" destId="{F9CE4271-B27A-4C8F-A40D-3CEF3CFD464A}" srcOrd="1" destOrd="0" presId="urn:microsoft.com/office/officeart/2005/8/layout/hList1"/>
    <dgm:cxn modelId="{BED2D5C4-FEA8-4460-9B06-09F49E190D8B}" type="presParOf" srcId="{71D9FF71-B51E-47D6-A6FB-ABA7EC98B4C1}" destId="{F8BE0D76-9A2B-4010-A692-D22FAADEFA72}" srcOrd="3" destOrd="0" presId="urn:microsoft.com/office/officeart/2005/8/layout/hList1"/>
    <dgm:cxn modelId="{5086B70B-FCA8-4B56-AF83-E66929BA80AD}" type="presParOf" srcId="{71D9FF71-B51E-47D6-A6FB-ABA7EC98B4C1}" destId="{ECEEF43B-C114-4BD5-8E42-653CD410ED46}" srcOrd="4" destOrd="0" presId="urn:microsoft.com/office/officeart/2005/8/layout/hList1"/>
    <dgm:cxn modelId="{24555131-B874-4380-85DC-D735CFFFA56B}" type="presParOf" srcId="{ECEEF43B-C114-4BD5-8E42-653CD410ED46}" destId="{21972E1D-0DFE-48C6-9C34-020601008732}" srcOrd="0" destOrd="0" presId="urn:microsoft.com/office/officeart/2005/8/layout/hList1"/>
    <dgm:cxn modelId="{E32E0969-892C-4324-8942-6D604D25E19B}" type="presParOf" srcId="{ECEEF43B-C114-4BD5-8E42-653CD410ED46}" destId="{3A98E06C-3ADE-4D2C-B840-C1D0AB68A3EC}" srcOrd="1" destOrd="0" presId="urn:microsoft.com/office/officeart/2005/8/layout/hList1"/>
    <dgm:cxn modelId="{50A5C27B-31ED-46D6-8201-6E4678C5DA94}" type="presParOf" srcId="{71D9FF71-B51E-47D6-A6FB-ABA7EC98B4C1}" destId="{7B9CCCD2-EE2B-4D40-A98B-3AB207C2E296}" srcOrd="5" destOrd="0" presId="urn:microsoft.com/office/officeart/2005/8/layout/hList1"/>
    <dgm:cxn modelId="{AB7D0867-9546-490E-8230-A6ED5A76F9DF}" type="presParOf" srcId="{71D9FF71-B51E-47D6-A6FB-ABA7EC98B4C1}" destId="{F348E64A-63DD-4096-B29F-11116BEC84C6}" srcOrd="6" destOrd="0" presId="urn:microsoft.com/office/officeart/2005/8/layout/hList1"/>
    <dgm:cxn modelId="{0ABB8A40-BD8E-4772-AEDF-BAE969F721A6}" type="presParOf" srcId="{F348E64A-63DD-4096-B29F-11116BEC84C6}" destId="{774B1D5E-930C-4F99-B05A-30650F3B1232}" srcOrd="0" destOrd="0" presId="urn:microsoft.com/office/officeart/2005/8/layout/hList1"/>
    <dgm:cxn modelId="{EBB962B4-D0ED-4002-96D4-72AA4833DFE8}" type="presParOf" srcId="{F348E64A-63DD-4096-B29F-11116BEC84C6}" destId="{750F0A71-E274-4F7D-905B-80FD19ECC5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737C02C-96CA-4E95-96D3-00130623D4F2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BD06EB-051C-4C36-9935-0055BCC518CD}">
      <dgm:prSet phldrT="[Текст]"/>
      <dgm:spPr/>
      <dgm:t>
        <a:bodyPr/>
        <a:lstStyle/>
        <a:p>
          <a:r>
            <a:rPr lang="ru-RU" b="1" dirty="0" smtClean="0"/>
            <a:t>п.28 ч.1 ст.93</a:t>
          </a:r>
          <a:endParaRPr lang="ru-RU" b="1" dirty="0"/>
        </a:p>
      </dgm:t>
    </dgm:pt>
    <dgm:pt modelId="{268CE0D1-1C0B-4D85-BA19-B7D9A783F9DC}" type="parTrans" cxnId="{0962DA10-A79F-4A6D-B119-05F5DCB414E9}">
      <dgm:prSet/>
      <dgm:spPr/>
      <dgm:t>
        <a:bodyPr/>
        <a:lstStyle/>
        <a:p>
          <a:endParaRPr lang="ru-RU"/>
        </a:p>
      </dgm:t>
    </dgm:pt>
    <dgm:pt modelId="{CA027AEF-FCC5-4538-AA42-B14BF2F57D02}" type="sibTrans" cxnId="{0962DA10-A79F-4A6D-B119-05F5DCB414E9}">
      <dgm:prSet/>
      <dgm:spPr/>
      <dgm:t>
        <a:bodyPr/>
        <a:lstStyle/>
        <a:p>
          <a:endParaRPr lang="ru-RU"/>
        </a:p>
      </dgm:t>
    </dgm:pt>
    <dgm:pt modelId="{7BB35DE0-8FBC-42CC-8685-42E76EF5A75E}">
      <dgm:prSet phldrT="[Текст]"/>
      <dgm:spPr/>
      <dgm:t>
        <a:bodyPr/>
        <a:lstStyle/>
        <a:p>
          <a:r>
            <a:rPr lang="ru-RU" dirty="0" smtClean="0"/>
            <a:t>до </a:t>
          </a:r>
          <a:r>
            <a:rPr lang="ru-RU" b="1" dirty="0" smtClean="0">
              <a:solidFill>
                <a:srgbClr val="C00000"/>
              </a:solidFill>
            </a:rPr>
            <a:t>1 500 000 руб.</a:t>
          </a:r>
          <a:endParaRPr lang="ru-RU" b="1" dirty="0">
            <a:solidFill>
              <a:srgbClr val="C00000"/>
            </a:solidFill>
          </a:endParaRPr>
        </a:p>
      </dgm:t>
    </dgm:pt>
    <dgm:pt modelId="{B5076A7A-FE60-47DD-A0BF-6EA54674BF16}" type="parTrans" cxnId="{4BB11B9A-1C19-4AF2-BE09-1D11BE5F96E3}">
      <dgm:prSet/>
      <dgm:spPr/>
      <dgm:t>
        <a:bodyPr/>
        <a:lstStyle/>
        <a:p>
          <a:endParaRPr lang="ru-RU"/>
        </a:p>
      </dgm:t>
    </dgm:pt>
    <dgm:pt modelId="{40E2C19B-D0B3-4637-8578-5C3B42488D83}" type="sibTrans" cxnId="{4BB11B9A-1C19-4AF2-BE09-1D11BE5F96E3}">
      <dgm:prSet/>
      <dgm:spPr/>
      <dgm:t>
        <a:bodyPr/>
        <a:lstStyle/>
        <a:p>
          <a:endParaRPr lang="ru-RU"/>
        </a:p>
      </dgm:t>
    </dgm:pt>
    <dgm:pt modelId="{50AB1F2E-310F-4C2A-9AFE-DDDA6B551C99}">
      <dgm:prSet phldrT="[Текст]"/>
      <dgm:spPr/>
      <dgm:t>
        <a:bodyPr/>
        <a:lstStyle/>
        <a:p>
          <a:r>
            <a:rPr lang="ru-RU" dirty="0" smtClean="0"/>
            <a:t>под пациента </a:t>
          </a:r>
          <a:br>
            <a:rPr lang="ru-RU" dirty="0" smtClean="0"/>
          </a:br>
          <a:r>
            <a:rPr lang="ru-RU" b="1" dirty="0" smtClean="0">
              <a:solidFill>
                <a:srgbClr val="C00000"/>
              </a:solidFill>
            </a:rPr>
            <a:t>на основании решения ВК</a:t>
          </a:r>
          <a:endParaRPr lang="ru-RU" b="1" dirty="0">
            <a:solidFill>
              <a:srgbClr val="C00000"/>
            </a:solidFill>
          </a:endParaRPr>
        </a:p>
      </dgm:t>
    </dgm:pt>
    <dgm:pt modelId="{6F59E64B-B92D-4745-9CB4-AC30696903C5}" type="parTrans" cxnId="{BD005647-BE63-4AAE-8E2E-C1A53D545D0F}">
      <dgm:prSet/>
      <dgm:spPr/>
      <dgm:t>
        <a:bodyPr/>
        <a:lstStyle/>
        <a:p>
          <a:endParaRPr lang="ru-RU"/>
        </a:p>
      </dgm:t>
    </dgm:pt>
    <dgm:pt modelId="{AB6ADB7F-65D3-4D45-95D6-583901BAB26A}" type="sibTrans" cxnId="{BD005647-BE63-4AAE-8E2E-C1A53D545D0F}">
      <dgm:prSet/>
      <dgm:spPr/>
      <dgm:t>
        <a:bodyPr/>
        <a:lstStyle/>
        <a:p>
          <a:endParaRPr lang="ru-RU"/>
        </a:p>
      </dgm:t>
    </dgm:pt>
    <dgm:pt modelId="{DEAEF520-7590-4432-BB7F-DD6E9C0F66FB}">
      <dgm:prSet phldrT="[Текст]"/>
      <dgm:spPr/>
      <dgm:t>
        <a:bodyPr/>
        <a:lstStyle/>
        <a:p>
          <a:r>
            <a:rPr lang="ru-RU" dirty="0" smtClean="0"/>
            <a:t>не более чем </a:t>
          </a:r>
          <a:br>
            <a:rPr lang="ru-RU" dirty="0" smtClean="0"/>
          </a:br>
          <a:r>
            <a:rPr lang="ru-RU" dirty="0" smtClean="0"/>
            <a:t>на </a:t>
          </a:r>
          <a:r>
            <a:rPr lang="en-US" b="1" i="1" u="sng" dirty="0" smtClean="0">
              <a:solidFill>
                <a:srgbClr val="C00000"/>
              </a:solidFill>
            </a:rPr>
            <a:t>~ 2</a:t>
          </a:r>
          <a:r>
            <a:rPr lang="ru-RU" b="1" i="1" u="sng" dirty="0" smtClean="0">
              <a:solidFill>
                <a:srgbClr val="C00000"/>
              </a:solidFill>
            </a:rPr>
            <a:t>…4</a:t>
          </a:r>
          <a:r>
            <a:rPr lang="en-US" b="1" i="1" u="sng" dirty="0" smtClean="0">
              <a:solidFill>
                <a:srgbClr val="C00000"/>
              </a:solidFill>
            </a:rPr>
            <a:t> </a:t>
          </a:r>
          <a:r>
            <a:rPr lang="ru-RU" b="1" i="1" u="sng" dirty="0" smtClean="0">
              <a:solidFill>
                <a:srgbClr val="C00000"/>
              </a:solidFill>
            </a:rPr>
            <a:t>недели </a:t>
          </a:r>
          <a:endParaRPr lang="ru-RU" dirty="0"/>
        </a:p>
      </dgm:t>
    </dgm:pt>
    <dgm:pt modelId="{EE99708F-79B8-41A7-898A-E0B11D2BE1F9}" type="parTrans" cxnId="{26069EFB-D1A9-4AD1-A398-10610203ABF3}">
      <dgm:prSet/>
      <dgm:spPr/>
      <dgm:t>
        <a:bodyPr/>
        <a:lstStyle/>
        <a:p>
          <a:endParaRPr lang="ru-RU"/>
        </a:p>
      </dgm:t>
    </dgm:pt>
    <dgm:pt modelId="{BC8526F7-44EC-4C6B-9DB4-2EA9BC99E2D4}" type="sibTrans" cxnId="{26069EFB-D1A9-4AD1-A398-10610203ABF3}">
      <dgm:prSet/>
      <dgm:spPr/>
      <dgm:t>
        <a:bodyPr/>
        <a:lstStyle/>
        <a:p>
          <a:endParaRPr lang="ru-RU"/>
        </a:p>
      </dgm:t>
    </dgm:pt>
    <dgm:pt modelId="{C8A3F318-8439-40B3-BE1F-ABFDEDA4DEA4}" type="pres">
      <dgm:prSet presAssocID="{9737C02C-96CA-4E95-96D3-00130623D4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A7203D3-4A00-4F8F-ABA0-A7E4080CE02D}" type="pres">
      <dgm:prSet presAssocID="{22BD06EB-051C-4C36-9935-0055BCC518CD}" presName="singleCycle" presStyleCnt="0"/>
      <dgm:spPr/>
    </dgm:pt>
    <dgm:pt modelId="{10D33035-89D4-430C-8607-25EBAAC0ABDD}" type="pres">
      <dgm:prSet presAssocID="{22BD06EB-051C-4C36-9935-0055BCC518CD}" presName="singleCenter" presStyleLbl="node1" presStyleIdx="0" presStyleCnt="4" custScaleX="218750" custLinFactNeighborY="-1149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26E64E3-DECE-4E15-8D69-C13CD4D2A983}" type="pres">
      <dgm:prSet presAssocID="{B5076A7A-FE60-47DD-A0BF-6EA54674BF16}" presName="Name56" presStyleLbl="parChTrans1D2" presStyleIdx="0" presStyleCnt="3"/>
      <dgm:spPr/>
      <dgm:t>
        <a:bodyPr/>
        <a:lstStyle/>
        <a:p>
          <a:endParaRPr lang="ru-RU"/>
        </a:p>
      </dgm:t>
    </dgm:pt>
    <dgm:pt modelId="{C3126B28-27D0-46C4-89FE-41E0FD058543}" type="pres">
      <dgm:prSet presAssocID="{7BB35DE0-8FBC-42CC-8685-42E76EF5A75E}" presName="text0" presStyleLbl="node1" presStyleIdx="1" presStyleCnt="4" custScaleX="375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7CCEB-1836-461E-AEA1-330D2075F32F}" type="pres">
      <dgm:prSet presAssocID="{6F59E64B-B92D-4745-9CB4-AC30696903C5}" presName="Name56" presStyleLbl="parChTrans1D2" presStyleIdx="1" presStyleCnt="3"/>
      <dgm:spPr/>
      <dgm:t>
        <a:bodyPr/>
        <a:lstStyle/>
        <a:p>
          <a:endParaRPr lang="ru-RU"/>
        </a:p>
      </dgm:t>
    </dgm:pt>
    <dgm:pt modelId="{D06C2E5F-C79A-473F-8447-668A71F8EA71}" type="pres">
      <dgm:prSet presAssocID="{50AB1F2E-310F-4C2A-9AFE-DDDA6B551C99}" presName="text0" presStyleLbl="node1" presStyleIdx="2" presStyleCnt="4" custScaleX="375522" custRadScaleRad="113906" custRadScaleInc="-6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53D77-9596-492F-8891-64D997E15ADD}" type="pres">
      <dgm:prSet presAssocID="{EE99708F-79B8-41A7-898A-E0B11D2BE1F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BF13E374-4E1B-481B-83D8-A2848B9A0D4E}" type="pres">
      <dgm:prSet presAssocID="{DEAEF520-7590-4432-BB7F-DD6E9C0F66FB}" presName="text0" presStyleLbl="node1" presStyleIdx="3" presStyleCnt="4" custScaleX="375522" custRadScaleRad="117598" custRadScaleInc="8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C667A7-9AFE-42C7-A764-736E0ECE565F}" type="presOf" srcId="{B5076A7A-FE60-47DD-A0BF-6EA54674BF16}" destId="{526E64E3-DECE-4E15-8D69-C13CD4D2A983}" srcOrd="0" destOrd="0" presId="urn:microsoft.com/office/officeart/2008/layout/RadialCluster"/>
    <dgm:cxn modelId="{595139DE-3924-4E06-988C-01D7440097C6}" type="presOf" srcId="{22BD06EB-051C-4C36-9935-0055BCC518CD}" destId="{10D33035-89D4-430C-8607-25EBAAC0ABDD}" srcOrd="0" destOrd="0" presId="urn:microsoft.com/office/officeart/2008/layout/RadialCluster"/>
    <dgm:cxn modelId="{44ED92B3-2E0D-4B1C-A83B-041BC56B17C2}" type="presOf" srcId="{EE99708F-79B8-41A7-898A-E0B11D2BE1F9}" destId="{3A853D77-9596-492F-8891-64D997E15ADD}" srcOrd="0" destOrd="0" presId="urn:microsoft.com/office/officeart/2008/layout/RadialCluster"/>
    <dgm:cxn modelId="{0AED4EA0-48C7-4C44-9CFB-97BC58A286C6}" type="presOf" srcId="{6F59E64B-B92D-4745-9CB4-AC30696903C5}" destId="{8607CCEB-1836-461E-AEA1-330D2075F32F}" srcOrd="0" destOrd="0" presId="urn:microsoft.com/office/officeart/2008/layout/RadialCluster"/>
    <dgm:cxn modelId="{F7F74CD0-77FA-4327-92B1-AEBA0A762613}" type="presOf" srcId="{DEAEF520-7590-4432-BB7F-DD6E9C0F66FB}" destId="{BF13E374-4E1B-481B-83D8-A2848B9A0D4E}" srcOrd="0" destOrd="0" presId="urn:microsoft.com/office/officeart/2008/layout/RadialCluster"/>
    <dgm:cxn modelId="{05A31EE2-7326-43F7-BA9D-8AD7A97B80DC}" type="presOf" srcId="{9737C02C-96CA-4E95-96D3-00130623D4F2}" destId="{C8A3F318-8439-40B3-BE1F-ABFDEDA4DEA4}" srcOrd="0" destOrd="0" presId="urn:microsoft.com/office/officeart/2008/layout/RadialCluster"/>
    <dgm:cxn modelId="{0962DA10-A79F-4A6D-B119-05F5DCB414E9}" srcId="{9737C02C-96CA-4E95-96D3-00130623D4F2}" destId="{22BD06EB-051C-4C36-9935-0055BCC518CD}" srcOrd="0" destOrd="0" parTransId="{268CE0D1-1C0B-4D85-BA19-B7D9A783F9DC}" sibTransId="{CA027AEF-FCC5-4538-AA42-B14BF2F57D02}"/>
    <dgm:cxn modelId="{4A3ABF68-1A78-4789-8116-B1AE838EDC42}" type="presOf" srcId="{50AB1F2E-310F-4C2A-9AFE-DDDA6B551C99}" destId="{D06C2E5F-C79A-473F-8447-668A71F8EA71}" srcOrd="0" destOrd="0" presId="urn:microsoft.com/office/officeart/2008/layout/RadialCluster"/>
    <dgm:cxn modelId="{08B162DA-C004-4DDA-ABFB-68592EA10187}" type="presOf" srcId="{7BB35DE0-8FBC-42CC-8685-42E76EF5A75E}" destId="{C3126B28-27D0-46C4-89FE-41E0FD058543}" srcOrd="0" destOrd="0" presId="urn:microsoft.com/office/officeart/2008/layout/RadialCluster"/>
    <dgm:cxn modelId="{26069EFB-D1A9-4AD1-A398-10610203ABF3}" srcId="{22BD06EB-051C-4C36-9935-0055BCC518CD}" destId="{DEAEF520-7590-4432-BB7F-DD6E9C0F66FB}" srcOrd="2" destOrd="0" parTransId="{EE99708F-79B8-41A7-898A-E0B11D2BE1F9}" sibTransId="{BC8526F7-44EC-4C6B-9DB4-2EA9BC99E2D4}"/>
    <dgm:cxn modelId="{BD005647-BE63-4AAE-8E2E-C1A53D545D0F}" srcId="{22BD06EB-051C-4C36-9935-0055BCC518CD}" destId="{50AB1F2E-310F-4C2A-9AFE-DDDA6B551C99}" srcOrd="1" destOrd="0" parTransId="{6F59E64B-B92D-4745-9CB4-AC30696903C5}" sibTransId="{AB6ADB7F-65D3-4D45-95D6-583901BAB26A}"/>
    <dgm:cxn modelId="{4BB11B9A-1C19-4AF2-BE09-1D11BE5F96E3}" srcId="{22BD06EB-051C-4C36-9935-0055BCC518CD}" destId="{7BB35DE0-8FBC-42CC-8685-42E76EF5A75E}" srcOrd="0" destOrd="0" parTransId="{B5076A7A-FE60-47DD-A0BF-6EA54674BF16}" sibTransId="{40E2C19B-D0B3-4637-8578-5C3B42488D83}"/>
    <dgm:cxn modelId="{2443436E-A3BB-4F3C-80CA-CB0C2C66D110}" type="presParOf" srcId="{C8A3F318-8439-40B3-BE1F-ABFDEDA4DEA4}" destId="{9A7203D3-4A00-4F8F-ABA0-A7E4080CE02D}" srcOrd="0" destOrd="0" presId="urn:microsoft.com/office/officeart/2008/layout/RadialCluster"/>
    <dgm:cxn modelId="{DCC99A9A-260F-4E50-9564-BEFEDDA98982}" type="presParOf" srcId="{9A7203D3-4A00-4F8F-ABA0-A7E4080CE02D}" destId="{10D33035-89D4-430C-8607-25EBAAC0ABDD}" srcOrd="0" destOrd="0" presId="urn:microsoft.com/office/officeart/2008/layout/RadialCluster"/>
    <dgm:cxn modelId="{1DD5DEF0-35C6-4798-B158-9675DA38C07A}" type="presParOf" srcId="{9A7203D3-4A00-4F8F-ABA0-A7E4080CE02D}" destId="{526E64E3-DECE-4E15-8D69-C13CD4D2A983}" srcOrd="1" destOrd="0" presId="urn:microsoft.com/office/officeart/2008/layout/RadialCluster"/>
    <dgm:cxn modelId="{025434F2-8D17-4B6A-886C-0C8FF435929B}" type="presParOf" srcId="{9A7203D3-4A00-4F8F-ABA0-A7E4080CE02D}" destId="{C3126B28-27D0-46C4-89FE-41E0FD058543}" srcOrd="2" destOrd="0" presId="urn:microsoft.com/office/officeart/2008/layout/RadialCluster"/>
    <dgm:cxn modelId="{FED12649-B43F-4142-BC15-AE1BD4BCD38B}" type="presParOf" srcId="{9A7203D3-4A00-4F8F-ABA0-A7E4080CE02D}" destId="{8607CCEB-1836-461E-AEA1-330D2075F32F}" srcOrd="3" destOrd="0" presId="urn:microsoft.com/office/officeart/2008/layout/RadialCluster"/>
    <dgm:cxn modelId="{8831F6E4-2A56-44CC-A776-D14CC5837498}" type="presParOf" srcId="{9A7203D3-4A00-4F8F-ABA0-A7E4080CE02D}" destId="{D06C2E5F-C79A-473F-8447-668A71F8EA71}" srcOrd="4" destOrd="0" presId="urn:microsoft.com/office/officeart/2008/layout/RadialCluster"/>
    <dgm:cxn modelId="{1390C628-D450-4BB3-8E04-2428A82C3759}" type="presParOf" srcId="{9A7203D3-4A00-4F8F-ABA0-A7E4080CE02D}" destId="{3A853D77-9596-492F-8891-64D997E15ADD}" srcOrd="5" destOrd="0" presId="urn:microsoft.com/office/officeart/2008/layout/RadialCluster"/>
    <dgm:cxn modelId="{1DEC9ED3-BCEC-42C4-AD65-70D158A62A63}" type="presParOf" srcId="{9A7203D3-4A00-4F8F-ABA0-A7E4080CE02D}" destId="{BF13E374-4E1B-481B-83D8-A2848B9A0D4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5981457-9107-44A5-927F-0F8FE974DF1C}" type="doc">
      <dgm:prSet loTypeId="urn:microsoft.com/office/officeart/2005/8/layout/process2" loCatId="process" qsTypeId="urn:microsoft.com/office/officeart/2005/8/quickstyle/simple3" qsCatId="simple" csTypeId="urn:microsoft.com/office/officeart/2005/8/colors/accent1_1" csCatId="accent1" phldr="1"/>
      <dgm:spPr/>
    </dgm:pt>
    <dgm:pt modelId="{EE292A32-6959-4528-B5DC-6172C7D91F01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bg2"/>
              </a:solidFill>
            </a:rPr>
            <a:t>Медицинская организация 1</a:t>
          </a:r>
          <a:r>
            <a:rPr lang="ru-RU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</a:p>
        <a:p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назначение врачебной комиссией </a:t>
          </a:r>
          <a:r>
            <a:rPr lang="ru-RU" sz="1400" dirty="0" smtClean="0">
              <a:solidFill>
                <a:srgbClr val="00B0F0"/>
              </a:solidFill>
            </a:rPr>
            <a:t>пациенту </a:t>
          </a:r>
          <a:r>
            <a:rPr lang="en-US" sz="1400" b="1" i="1" dirty="0" smtClean="0">
              <a:solidFill>
                <a:srgbClr val="00B0F0"/>
              </a:solidFill>
            </a:rPr>
            <a:t>A</a:t>
          </a:r>
          <a:r>
            <a:rPr lang="ru-RU" sz="1400" b="1" i="1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br>
            <a:rPr lang="ru-RU" sz="1400" b="1" i="1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1400" b="1" dirty="0" smtClean="0">
              <a:solidFill>
                <a:srgbClr val="336600"/>
              </a:solidFill>
            </a:rPr>
            <a:t>препарата</a:t>
          </a:r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dirty="0" smtClean="0">
              <a:solidFill>
                <a:srgbClr val="336600"/>
              </a:solidFill>
            </a:rPr>
            <a:t>X</a:t>
          </a:r>
          <a:r>
            <a:rPr lang="en-US" sz="1400" b="1" i="1" baseline="30000" dirty="0" smtClean="0">
              <a:solidFill>
                <a:srgbClr val="336600"/>
              </a:solidFill>
            </a:rPr>
            <a:t>®</a:t>
          </a:r>
          <a:endParaRPr lang="ru-RU" sz="1400" b="1" i="1" baseline="30000" dirty="0">
            <a:solidFill>
              <a:srgbClr val="336600"/>
            </a:solidFill>
          </a:endParaRPr>
        </a:p>
      </dgm:t>
    </dgm:pt>
    <dgm:pt modelId="{4EE4B890-3B4E-456D-B3BC-4D819FFC1DB4}" type="parTrans" cxnId="{889B9224-9608-4DA6-AADB-45A1E41FBC4E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2B7CB4A-B648-45FF-BE34-DDE268441006}" type="sibTrans" cxnId="{889B9224-9608-4DA6-AADB-45A1E41FBC4E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D2C6353-A524-4625-9355-97FCD99A84DD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bg2"/>
              </a:solidFill>
            </a:rPr>
            <a:t>Медицинская организация 1</a:t>
          </a:r>
          <a:r>
            <a:rPr lang="ru-RU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</a:p>
        <a:p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Закупка </a:t>
          </a:r>
          <a:r>
            <a:rPr lang="ru-RU" sz="1400" dirty="0" smtClean="0">
              <a:solidFill>
                <a:srgbClr val="00B0F0"/>
              </a:solidFill>
            </a:rPr>
            <a:t>пациенту</a:t>
          </a:r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400" b="1" i="1" dirty="0" smtClean="0">
              <a:solidFill>
                <a:srgbClr val="00B0F0"/>
              </a:solidFill>
            </a:rPr>
            <a:t>А</a:t>
          </a:r>
          <a:r>
            <a:rPr lang="ru-RU" sz="1400" b="1" i="1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400" b="1" dirty="0" smtClean="0">
              <a:solidFill>
                <a:srgbClr val="336600"/>
              </a:solidFill>
            </a:rPr>
            <a:t>препарата</a:t>
          </a:r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dirty="0" smtClean="0">
              <a:solidFill>
                <a:srgbClr val="336600"/>
              </a:solidFill>
            </a:rPr>
            <a:t>X</a:t>
          </a:r>
          <a:r>
            <a:rPr lang="en-US" sz="1400" b="1" i="1" baseline="30000" dirty="0" smtClean="0">
              <a:solidFill>
                <a:srgbClr val="336600"/>
              </a:solidFill>
            </a:rPr>
            <a:t>®</a:t>
          </a:r>
          <a:r>
            <a:rPr lang="ru-RU" sz="1400" b="1" i="1" baseline="30000" dirty="0" smtClean="0">
              <a:solidFill>
                <a:srgbClr val="336600"/>
              </a:solidFill>
            </a:rPr>
            <a:t/>
          </a:r>
          <a:br>
            <a:rPr lang="ru-RU" sz="1400" b="1" i="1" baseline="30000" dirty="0" smtClean="0">
              <a:solidFill>
                <a:srgbClr val="336600"/>
              </a:solidFill>
            </a:rPr>
          </a:br>
          <a:r>
            <a:rPr lang="ru-RU" sz="1400" b="0" i="0" baseline="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 первый курс</a:t>
          </a:r>
        </a:p>
        <a:p>
          <a:r>
            <a:rPr lang="ru-RU" sz="110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Закупка у единственного поставщика </a:t>
          </a:r>
          <a:br>
            <a:rPr lang="ru-RU" sz="110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1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(п.4, п.5 или п.28 ч.1 ст.93)</a:t>
          </a:r>
          <a:endParaRPr lang="ru-RU" sz="1100" baseline="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290BADA0-59B1-4A7D-A402-6B13BECE4A9E}" type="parTrans" cxnId="{36CBCF88-899E-4957-96D5-1298F41C18BB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BF616FA-AD50-4D7E-8450-9019710E98E3}" type="sibTrans" cxnId="{36CBCF88-899E-4957-96D5-1298F41C18BB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C9E834D-565E-43D7-AF72-A86FA79D8071}">
      <dgm:prSet phldrT="[Текст]" custT="1"/>
      <dgm:spPr/>
      <dgm:t>
        <a:bodyPr/>
        <a:lstStyle/>
        <a:p>
          <a:r>
            <a:rPr lang="ru-RU" sz="1100" dirty="0" smtClean="0">
              <a:solidFill>
                <a:srgbClr val="C00000"/>
              </a:solidFill>
            </a:rPr>
            <a:t>Медицинская организация 2</a:t>
          </a:r>
          <a:r>
            <a:rPr lang="ru-RU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/>
          </a:r>
          <a:br>
            <a:rPr lang="ru-RU" sz="11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1100" i="1" dirty="0" smtClean="0">
              <a:solidFill>
                <a:schemeClr val="tx1">
                  <a:lumMod val="65000"/>
                  <a:lumOff val="35000"/>
                </a:schemeClr>
              </a:solidFill>
            </a:rPr>
            <a:t>или</a:t>
          </a:r>
          <a:r>
            <a:rPr lang="ru-RU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100" dirty="0" smtClean="0">
              <a:solidFill>
                <a:srgbClr val="C00000"/>
              </a:solidFill>
            </a:rPr>
            <a:t>Минздрав Н-ской области</a:t>
          </a:r>
          <a:r>
            <a:rPr lang="ru-RU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</a:p>
        <a:p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Закупка </a:t>
          </a:r>
          <a:r>
            <a:rPr lang="ru-RU" sz="1400" dirty="0" smtClean="0">
              <a:solidFill>
                <a:srgbClr val="00B0F0"/>
              </a:solidFill>
            </a:rPr>
            <a:t>пациенту</a:t>
          </a:r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dirty="0" smtClean="0">
              <a:solidFill>
                <a:srgbClr val="00B0F0"/>
              </a:solidFill>
            </a:rPr>
            <a:t>A</a:t>
          </a:r>
          <a:r>
            <a:rPr lang="en-US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400" b="1" dirty="0" smtClean="0">
              <a:solidFill>
                <a:srgbClr val="336600"/>
              </a:solidFill>
            </a:rPr>
            <a:t>препарата</a:t>
          </a:r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dirty="0" smtClean="0">
              <a:solidFill>
                <a:srgbClr val="336600"/>
              </a:solidFill>
            </a:rPr>
            <a:t>X</a:t>
          </a:r>
          <a:r>
            <a:rPr lang="en-US" sz="1400" b="1" i="1" baseline="30000" dirty="0" smtClean="0">
              <a:solidFill>
                <a:srgbClr val="336600"/>
              </a:solidFill>
            </a:rPr>
            <a:t>®</a:t>
          </a:r>
          <a:r>
            <a:rPr lang="ru-RU" sz="1400" dirty="0" smtClean="0">
              <a:solidFill>
                <a:srgbClr val="336600"/>
              </a:solidFill>
            </a:rPr>
            <a:t> </a:t>
          </a:r>
          <a:br>
            <a:rPr lang="ru-RU" sz="1400" dirty="0" smtClean="0">
              <a:solidFill>
                <a:srgbClr val="336600"/>
              </a:solidFill>
            </a:rPr>
          </a:br>
          <a:r>
            <a:rPr lang="ru-RU" sz="140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 последующие курсы</a:t>
          </a:r>
        </a:p>
        <a:p>
          <a:r>
            <a:rPr lang="ru-RU" sz="105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Запрос котировок</a:t>
          </a:r>
          <a:br>
            <a:rPr lang="ru-RU" sz="105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05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 электронной форме </a:t>
          </a:r>
          <a:r>
            <a:rPr lang="ru-RU" sz="105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(ст.24 ч.10 п.2 </a:t>
          </a:r>
          <a:r>
            <a:rPr lang="ru-RU" sz="1050" baseline="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пп</a:t>
          </a:r>
          <a:r>
            <a:rPr lang="ru-RU" sz="105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. «г») </a:t>
          </a:r>
          <a:br>
            <a:rPr lang="ru-RU" sz="105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050" i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или</a:t>
          </a:r>
          <a:r>
            <a:rPr lang="ru-RU" sz="105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105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Закупка у единственного поставщика </a:t>
          </a:r>
          <a:br>
            <a:rPr lang="ru-RU" sz="1050" b="1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05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(п.28 ч.1 ст.93)</a:t>
          </a:r>
          <a:endParaRPr lang="ru-RU" sz="105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2D46D05-1F84-49BF-8FC6-FDDA37E0B9E5}" type="parTrans" cxnId="{CBFC1E15-FA60-4C28-B9A2-5EABBEEFC57F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FBCDB86-6D9E-410D-80BC-1D3CEEA3AF75}" type="sibTrans" cxnId="{CBFC1E15-FA60-4C28-B9A2-5EABBEEFC57F}">
      <dgm:prSet/>
      <dgm:spPr/>
      <dgm:t>
        <a:bodyPr/>
        <a:lstStyle/>
        <a:p>
          <a:endParaRPr lang="ru-RU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AC64165-C8EA-4268-9C52-7464537BB37D}" type="pres">
      <dgm:prSet presAssocID="{45981457-9107-44A5-927F-0F8FE974DF1C}" presName="linearFlow" presStyleCnt="0">
        <dgm:presLayoutVars>
          <dgm:resizeHandles val="exact"/>
        </dgm:presLayoutVars>
      </dgm:prSet>
      <dgm:spPr/>
    </dgm:pt>
    <dgm:pt modelId="{6569E85B-AE63-4929-9C74-2335892B8902}" type="pres">
      <dgm:prSet presAssocID="{EE292A32-6959-4528-B5DC-6172C7D91F0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D871C-E927-4E77-89A6-ABAECD74628D}" type="pres">
      <dgm:prSet presAssocID="{32B7CB4A-B648-45FF-BE34-DDE26844100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DE42C52-475A-4EA1-98C6-2D063C09916A}" type="pres">
      <dgm:prSet presAssocID="{32B7CB4A-B648-45FF-BE34-DDE268441006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0E6F8E21-B253-4046-BADE-47E61A9EA382}" type="pres">
      <dgm:prSet presAssocID="{ED2C6353-A524-4625-9355-97FCD99A84D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3F2E5-AD0F-468D-AB2E-D95F6D89D871}" type="pres">
      <dgm:prSet presAssocID="{EBF616FA-AD50-4D7E-8450-9019710E98E3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294E97A-0A60-4855-95AE-D19AE929A9AD}" type="pres">
      <dgm:prSet presAssocID="{EBF616FA-AD50-4D7E-8450-9019710E98E3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DBCE4FF-35B7-479C-A01F-693F05513B2F}" type="pres">
      <dgm:prSet presAssocID="{DC9E834D-565E-43D7-AF72-A86FA79D807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9B9224-9608-4DA6-AADB-45A1E41FBC4E}" srcId="{45981457-9107-44A5-927F-0F8FE974DF1C}" destId="{EE292A32-6959-4528-B5DC-6172C7D91F01}" srcOrd="0" destOrd="0" parTransId="{4EE4B890-3B4E-456D-B3BC-4D819FFC1DB4}" sibTransId="{32B7CB4A-B648-45FF-BE34-DDE268441006}"/>
    <dgm:cxn modelId="{CBFC1E15-FA60-4C28-B9A2-5EABBEEFC57F}" srcId="{45981457-9107-44A5-927F-0F8FE974DF1C}" destId="{DC9E834D-565E-43D7-AF72-A86FA79D8071}" srcOrd="2" destOrd="0" parTransId="{E2D46D05-1F84-49BF-8FC6-FDDA37E0B9E5}" sibTransId="{5FBCDB86-6D9E-410D-80BC-1D3CEEA3AF75}"/>
    <dgm:cxn modelId="{B1A76A1F-B07D-449A-9441-E0EF89972601}" type="presOf" srcId="{EBF616FA-AD50-4D7E-8450-9019710E98E3}" destId="{D294E97A-0A60-4855-95AE-D19AE929A9AD}" srcOrd="1" destOrd="0" presId="urn:microsoft.com/office/officeart/2005/8/layout/process2"/>
    <dgm:cxn modelId="{8F9C3EE4-17C5-4F03-A86E-1CC710556095}" type="presOf" srcId="{DC9E834D-565E-43D7-AF72-A86FA79D8071}" destId="{3DBCE4FF-35B7-479C-A01F-693F05513B2F}" srcOrd="0" destOrd="0" presId="urn:microsoft.com/office/officeart/2005/8/layout/process2"/>
    <dgm:cxn modelId="{AAEEFBBE-C311-49A5-A8E7-233516230B2B}" type="presOf" srcId="{32B7CB4A-B648-45FF-BE34-DDE268441006}" destId="{036D871C-E927-4E77-89A6-ABAECD74628D}" srcOrd="0" destOrd="0" presId="urn:microsoft.com/office/officeart/2005/8/layout/process2"/>
    <dgm:cxn modelId="{64F544E3-0C31-4892-9FC4-ADF395A8CFA3}" type="presOf" srcId="{ED2C6353-A524-4625-9355-97FCD99A84DD}" destId="{0E6F8E21-B253-4046-BADE-47E61A9EA382}" srcOrd="0" destOrd="0" presId="urn:microsoft.com/office/officeart/2005/8/layout/process2"/>
    <dgm:cxn modelId="{2F18C8EE-9E40-4F27-BF52-9EBCEF20C878}" type="presOf" srcId="{32B7CB4A-B648-45FF-BE34-DDE268441006}" destId="{DDE42C52-475A-4EA1-98C6-2D063C09916A}" srcOrd="1" destOrd="0" presId="urn:microsoft.com/office/officeart/2005/8/layout/process2"/>
    <dgm:cxn modelId="{AE364CF1-2F34-43F8-A941-DDA5F7167D90}" type="presOf" srcId="{EE292A32-6959-4528-B5DC-6172C7D91F01}" destId="{6569E85B-AE63-4929-9C74-2335892B8902}" srcOrd="0" destOrd="0" presId="urn:microsoft.com/office/officeart/2005/8/layout/process2"/>
    <dgm:cxn modelId="{36CBCF88-899E-4957-96D5-1298F41C18BB}" srcId="{45981457-9107-44A5-927F-0F8FE974DF1C}" destId="{ED2C6353-A524-4625-9355-97FCD99A84DD}" srcOrd="1" destOrd="0" parTransId="{290BADA0-59B1-4A7D-A402-6B13BECE4A9E}" sibTransId="{EBF616FA-AD50-4D7E-8450-9019710E98E3}"/>
    <dgm:cxn modelId="{9B6AEA8C-DA93-4A77-B94D-F3FDE0AE0282}" type="presOf" srcId="{45981457-9107-44A5-927F-0F8FE974DF1C}" destId="{AAC64165-C8EA-4268-9C52-7464537BB37D}" srcOrd="0" destOrd="0" presId="urn:microsoft.com/office/officeart/2005/8/layout/process2"/>
    <dgm:cxn modelId="{E18BF84B-5DD9-4C58-9A42-29E19134EF3A}" type="presOf" srcId="{EBF616FA-AD50-4D7E-8450-9019710E98E3}" destId="{D953F2E5-AD0F-468D-AB2E-D95F6D89D871}" srcOrd="0" destOrd="0" presId="urn:microsoft.com/office/officeart/2005/8/layout/process2"/>
    <dgm:cxn modelId="{72216FC7-7AD9-436D-B7B8-567611C14343}" type="presParOf" srcId="{AAC64165-C8EA-4268-9C52-7464537BB37D}" destId="{6569E85B-AE63-4929-9C74-2335892B8902}" srcOrd="0" destOrd="0" presId="urn:microsoft.com/office/officeart/2005/8/layout/process2"/>
    <dgm:cxn modelId="{D3B20897-6F07-4A9D-A81A-3D3C0C4611C9}" type="presParOf" srcId="{AAC64165-C8EA-4268-9C52-7464537BB37D}" destId="{036D871C-E927-4E77-89A6-ABAECD74628D}" srcOrd="1" destOrd="0" presId="urn:microsoft.com/office/officeart/2005/8/layout/process2"/>
    <dgm:cxn modelId="{C80153C3-DDC5-41DD-BE80-5D8EDA4D228D}" type="presParOf" srcId="{036D871C-E927-4E77-89A6-ABAECD74628D}" destId="{DDE42C52-475A-4EA1-98C6-2D063C09916A}" srcOrd="0" destOrd="0" presId="urn:microsoft.com/office/officeart/2005/8/layout/process2"/>
    <dgm:cxn modelId="{124716BE-7A25-491F-9D30-C92D4ABA9BD2}" type="presParOf" srcId="{AAC64165-C8EA-4268-9C52-7464537BB37D}" destId="{0E6F8E21-B253-4046-BADE-47E61A9EA382}" srcOrd="2" destOrd="0" presId="urn:microsoft.com/office/officeart/2005/8/layout/process2"/>
    <dgm:cxn modelId="{015EB968-7093-47FD-BB0E-9029787FA425}" type="presParOf" srcId="{AAC64165-C8EA-4268-9C52-7464537BB37D}" destId="{D953F2E5-AD0F-468D-AB2E-D95F6D89D871}" srcOrd="3" destOrd="0" presId="urn:microsoft.com/office/officeart/2005/8/layout/process2"/>
    <dgm:cxn modelId="{23BA68AC-EB96-4059-ADDE-B9AD4524ED38}" type="presParOf" srcId="{D953F2E5-AD0F-468D-AB2E-D95F6D89D871}" destId="{D294E97A-0A60-4855-95AE-D19AE929A9AD}" srcOrd="0" destOrd="0" presId="urn:microsoft.com/office/officeart/2005/8/layout/process2"/>
    <dgm:cxn modelId="{2F66E0DE-D8D7-4635-B896-00FE1FA7889F}" type="presParOf" srcId="{AAC64165-C8EA-4268-9C52-7464537BB37D}" destId="{3DBCE4FF-35B7-479C-A01F-693F05513B2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445254B-08D8-451D-8911-2C8E27BFC456}" type="doc">
      <dgm:prSet loTypeId="urn:microsoft.com/office/officeart/2009/3/layout/PlusandMinus" loCatId="relationship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493DC06-6173-4B7C-B13F-899157625063}">
      <dgm:prSet phldrT="[Текст]" custT="1"/>
      <dgm:spPr/>
      <dgm:t>
        <a:bodyPr/>
        <a:lstStyle/>
        <a:p>
          <a:r>
            <a:rPr lang="ru-RU" sz="2300" b="1" dirty="0" smtClean="0"/>
            <a:t>Применяется</a:t>
          </a:r>
          <a:br>
            <a:rPr lang="ru-RU" sz="2300" b="1" dirty="0" smtClean="0"/>
          </a:br>
          <a:r>
            <a:rPr lang="ru-RU" sz="1800" b="1" dirty="0" smtClean="0"/>
            <a:t>(п.1 порядка)</a:t>
          </a:r>
          <a:endParaRPr lang="ru-RU" sz="2300" b="1" dirty="0" smtClean="0"/>
        </a:p>
        <a:p>
          <a:r>
            <a:rPr lang="ru-RU" sz="2000" dirty="0" smtClean="0"/>
            <a:t>медицинские изделия</a:t>
          </a:r>
        </a:p>
        <a:p>
          <a:r>
            <a:rPr lang="ru-RU" sz="2000" dirty="0" smtClean="0"/>
            <a:t>конкурентные процедуры и единственный поставщик</a:t>
          </a:r>
        </a:p>
        <a:p>
          <a:r>
            <a:rPr lang="ru-RU" sz="2000" dirty="0" smtClean="0"/>
            <a:t>контракт с количеством и без (ст.22 ч.24)</a:t>
          </a:r>
        </a:p>
      </dgm:t>
    </dgm:pt>
    <dgm:pt modelId="{649D4180-A67F-4BFE-A44D-F274C351E219}" type="parTrans" cxnId="{3E633CBC-A28E-47F1-80D4-72B9248830B6}">
      <dgm:prSet/>
      <dgm:spPr/>
      <dgm:t>
        <a:bodyPr/>
        <a:lstStyle/>
        <a:p>
          <a:endParaRPr lang="ru-RU"/>
        </a:p>
      </dgm:t>
    </dgm:pt>
    <dgm:pt modelId="{08EAEDDF-A3B4-4FE4-8827-8BDF690ABE5D}" type="sibTrans" cxnId="{3E633CBC-A28E-47F1-80D4-72B9248830B6}">
      <dgm:prSet/>
      <dgm:spPr/>
      <dgm:t>
        <a:bodyPr/>
        <a:lstStyle/>
        <a:p>
          <a:endParaRPr lang="ru-RU"/>
        </a:p>
      </dgm:t>
    </dgm:pt>
    <dgm:pt modelId="{E22ED1F7-AF60-4742-8DCB-21AD7E12CE4A}">
      <dgm:prSet phldrT="[Текст]" custT="1"/>
      <dgm:spPr/>
      <dgm:t>
        <a:bodyPr/>
        <a:lstStyle/>
        <a:p>
          <a:r>
            <a:rPr lang="ru-RU" sz="2300" b="1" dirty="0" smtClean="0"/>
            <a:t>Не применяется</a:t>
          </a:r>
          <a:br>
            <a:rPr lang="ru-RU" sz="2300" b="1" dirty="0" smtClean="0"/>
          </a:br>
          <a:r>
            <a:rPr lang="ru-RU" sz="1800" b="1" dirty="0" smtClean="0"/>
            <a:t>(п.2 порядка)</a:t>
          </a:r>
        </a:p>
        <a:p>
          <a:r>
            <a:rPr lang="ru-RU" sz="2000" dirty="0" smtClean="0"/>
            <a:t>отдельные виды МИ из ПВХ по перечню №2 постановления №102</a:t>
          </a:r>
        </a:p>
        <a:p>
          <a:r>
            <a:rPr lang="ru-RU" sz="2000" dirty="0" err="1" smtClean="0"/>
            <a:t>гособоронзаказ</a:t>
          </a:r>
          <a:endParaRPr lang="ru-RU" sz="2000" dirty="0" smtClean="0"/>
        </a:p>
        <a:p>
          <a:r>
            <a:rPr lang="ru-RU" sz="2000" dirty="0" smtClean="0"/>
            <a:t>РЭП по перечню постановления № 878 и включенные в реестр**</a:t>
          </a:r>
          <a:endParaRPr lang="ru-RU" sz="2000" dirty="0"/>
        </a:p>
      </dgm:t>
    </dgm:pt>
    <dgm:pt modelId="{3AEF1D49-F3DF-40D8-8B89-CCBBF856B93C}" type="parTrans" cxnId="{E21A4902-FDF2-47F9-82EF-37374D7DDCDA}">
      <dgm:prSet/>
      <dgm:spPr/>
      <dgm:t>
        <a:bodyPr/>
        <a:lstStyle/>
        <a:p>
          <a:endParaRPr lang="ru-RU"/>
        </a:p>
      </dgm:t>
    </dgm:pt>
    <dgm:pt modelId="{30C167FB-BD81-4751-82BF-946971825DE3}" type="sibTrans" cxnId="{E21A4902-FDF2-47F9-82EF-37374D7DDCDA}">
      <dgm:prSet/>
      <dgm:spPr/>
      <dgm:t>
        <a:bodyPr/>
        <a:lstStyle/>
        <a:p>
          <a:endParaRPr lang="ru-RU"/>
        </a:p>
      </dgm:t>
    </dgm:pt>
    <dgm:pt modelId="{C2AE5EE3-3298-48BE-83F2-1585DDB5F9FA}" type="pres">
      <dgm:prSet presAssocID="{4445254B-08D8-451D-8911-2C8E27BFC45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44817C-C1C6-4F49-8AB2-9584FB957CE7}" type="pres">
      <dgm:prSet presAssocID="{4445254B-08D8-451D-8911-2C8E27BFC456}" presName="Background" presStyleLbl="bgImgPlace1" presStyleIdx="0" presStyleCnt="1"/>
      <dgm:spPr/>
    </dgm:pt>
    <dgm:pt modelId="{B7E568C4-50FA-4246-A353-616E546FAE73}" type="pres">
      <dgm:prSet presAssocID="{4445254B-08D8-451D-8911-2C8E27BFC45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23FDB-A88D-4A75-B320-172D15188213}" type="pres">
      <dgm:prSet presAssocID="{4445254B-08D8-451D-8911-2C8E27BFC45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9FA83-702E-40BC-B92B-9601222A0060}" type="pres">
      <dgm:prSet presAssocID="{4445254B-08D8-451D-8911-2C8E27BFC456}" presName="Plus" presStyleLbl="alignNode1" presStyleIdx="0" presStyleCnt="2"/>
      <dgm:spPr/>
    </dgm:pt>
    <dgm:pt modelId="{772042AF-14BC-4349-9607-F7D1099333A2}" type="pres">
      <dgm:prSet presAssocID="{4445254B-08D8-451D-8911-2C8E27BFC456}" presName="Minus" presStyleLbl="alignNode1" presStyleIdx="1" presStyleCnt="2"/>
      <dgm:spPr/>
    </dgm:pt>
    <dgm:pt modelId="{3818E0E8-F191-4FCD-828F-D85B5BF34E2B}" type="pres">
      <dgm:prSet presAssocID="{4445254B-08D8-451D-8911-2C8E27BFC456}" presName="Divider" presStyleLbl="parChTrans1D1" presStyleIdx="0" presStyleCnt="1"/>
      <dgm:spPr/>
    </dgm:pt>
  </dgm:ptLst>
  <dgm:cxnLst>
    <dgm:cxn modelId="{4D1DFCC9-807C-4C4F-AA82-D37134400834}" type="presOf" srcId="{2493DC06-6173-4B7C-B13F-899157625063}" destId="{B7E568C4-50FA-4246-A353-616E546FAE73}" srcOrd="0" destOrd="0" presId="urn:microsoft.com/office/officeart/2009/3/layout/PlusandMinus"/>
    <dgm:cxn modelId="{576311E5-29F9-4543-A6B3-67569D1BDCD0}" type="presOf" srcId="{4445254B-08D8-451D-8911-2C8E27BFC456}" destId="{C2AE5EE3-3298-48BE-83F2-1585DDB5F9FA}" srcOrd="0" destOrd="0" presId="urn:microsoft.com/office/officeart/2009/3/layout/PlusandMinus"/>
    <dgm:cxn modelId="{3E633CBC-A28E-47F1-80D4-72B9248830B6}" srcId="{4445254B-08D8-451D-8911-2C8E27BFC456}" destId="{2493DC06-6173-4B7C-B13F-899157625063}" srcOrd="0" destOrd="0" parTransId="{649D4180-A67F-4BFE-A44D-F274C351E219}" sibTransId="{08EAEDDF-A3B4-4FE4-8827-8BDF690ABE5D}"/>
    <dgm:cxn modelId="{E21A4902-FDF2-47F9-82EF-37374D7DDCDA}" srcId="{4445254B-08D8-451D-8911-2C8E27BFC456}" destId="{E22ED1F7-AF60-4742-8DCB-21AD7E12CE4A}" srcOrd="1" destOrd="0" parTransId="{3AEF1D49-F3DF-40D8-8B89-CCBBF856B93C}" sibTransId="{30C167FB-BD81-4751-82BF-946971825DE3}"/>
    <dgm:cxn modelId="{74755302-9CB3-46E0-A0CC-3760F700C049}" type="presOf" srcId="{E22ED1F7-AF60-4742-8DCB-21AD7E12CE4A}" destId="{66923FDB-A88D-4A75-B320-172D15188213}" srcOrd="0" destOrd="0" presId="urn:microsoft.com/office/officeart/2009/3/layout/PlusandMinus"/>
    <dgm:cxn modelId="{5A9EDD47-37CB-4B4B-9F02-CE31EAB5301B}" type="presParOf" srcId="{C2AE5EE3-3298-48BE-83F2-1585DDB5F9FA}" destId="{CA44817C-C1C6-4F49-8AB2-9584FB957CE7}" srcOrd="0" destOrd="0" presId="urn:microsoft.com/office/officeart/2009/3/layout/PlusandMinus"/>
    <dgm:cxn modelId="{C61A5EE1-CBDF-4137-8727-4ED199EB3347}" type="presParOf" srcId="{C2AE5EE3-3298-48BE-83F2-1585DDB5F9FA}" destId="{B7E568C4-50FA-4246-A353-616E546FAE73}" srcOrd="1" destOrd="0" presId="urn:microsoft.com/office/officeart/2009/3/layout/PlusandMinus"/>
    <dgm:cxn modelId="{D572BC68-11AD-413D-B7EA-6C0040E9DDB7}" type="presParOf" srcId="{C2AE5EE3-3298-48BE-83F2-1585DDB5F9FA}" destId="{66923FDB-A88D-4A75-B320-172D15188213}" srcOrd="2" destOrd="0" presId="urn:microsoft.com/office/officeart/2009/3/layout/PlusandMinus"/>
    <dgm:cxn modelId="{63E5DC28-43E0-4032-9863-89B6BCADBC42}" type="presParOf" srcId="{C2AE5EE3-3298-48BE-83F2-1585DDB5F9FA}" destId="{1319FA83-702E-40BC-B92B-9601222A0060}" srcOrd="3" destOrd="0" presId="urn:microsoft.com/office/officeart/2009/3/layout/PlusandMinus"/>
    <dgm:cxn modelId="{7FE663B9-DCD3-450A-87B4-0C138B3F1B84}" type="presParOf" srcId="{C2AE5EE3-3298-48BE-83F2-1585DDB5F9FA}" destId="{772042AF-14BC-4349-9607-F7D1099333A2}" srcOrd="4" destOrd="0" presId="urn:microsoft.com/office/officeart/2009/3/layout/PlusandMinus"/>
    <dgm:cxn modelId="{73B4C18C-2B45-4773-9726-3F0D8FF75457}" type="presParOf" srcId="{C2AE5EE3-3298-48BE-83F2-1585DDB5F9FA}" destId="{3818E0E8-F191-4FCD-828F-D85B5BF34E2B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5DCEBAF-D9B4-4CB5-9FAB-CB4BF6621C90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DF044150-569B-49E5-AAE3-B550CBC408C8}">
      <dgm:prSet phldrT="[Текст]"/>
      <dgm:spPr/>
      <dgm:t>
        <a:bodyPr/>
        <a:lstStyle/>
        <a:p>
          <a:r>
            <a:rPr lang="ru-RU" dirty="0" smtClean="0"/>
            <a:t>мед. изделия включены </a:t>
          </a:r>
          <a:br>
            <a:rPr lang="ru-RU" dirty="0" smtClean="0"/>
          </a:br>
          <a:r>
            <a:rPr lang="ru-RU" dirty="0" smtClean="0"/>
            <a:t>в ПП 2014</a:t>
          </a:r>
          <a:endParaRPr lang="ru-RU" dirty="0"/>
        </a:p>
      </dgm:t>
    </dgm:pt>
    <dgm:pt modelId="{FCB3D1BA-CF07-4292-985E-26D31D5B1747}" type="parTrans" cxnId="{F52D6C79-2B26-435E-B8DF-026B9894BBC1}">
      <dgm:prSet/>
      <dgm:spPr/>
      <dgm:t>
        <a:bodyPr/>
        <a:lstStyle/>
        <a:p>
          <a:endParaRPr lang="ru-RU"/>
        </a:p>
      </dgm:t>
    </dgm:pt>
    <dgm:pt modelId="{B42581FD-8CF3-40E4-9444-7E8BFD5034EC}" type="sibTrans" cxnId="{F52D6C79-2B26-435E-B8DF-026B9894BBC1}">
      <dgm:prSet/>
      <dgm:spPr/>
      <dgm:t>
        <a:bodyPr/>
        <a:lstStyle/>
        <a:p>
          <a:endParaRPr lang="ru-RU"/>
        </a:p>
      </dgm:t>
    </dgm:pt>
    <dgm:pt modelId="{1867ACD8-C625-4C9A-8FDE-BAC2FC90500D}">
      <dgm:prSet phldrT="[Текст]"/>
      <dgm:spPr/>
      <dgm:t>
        <a:bodyPr/>
        <a:lstStyle/>
        <a:p>
          <a:r>
            <a:rPr lang="ru-RU" dirty="0" smtClean="0"/>
            <a:t>анализ рынка </a:t>
          </a:r>
          <a:br>
            <a:rPr lang="ru-RU" dirty="0" smtClean="0"/>
          </a:br>
          <a:r>
            <a:rPr lang="ru-RU" dirty="0" smtClean="0"/>
            <a:t>(приказ 450н)</a:t>
          </a:r>
          <a:endParaRPr lang="ru-RU" dirty="0"/>
        </a:p>
      </dgm:t>
    </dgm:pt>
    <dgm:pt modelId="{922EA125-64A4-4B9F-A74A-440E5D0D68B0}" type="parTrans" cxnId="{E7CF3C79-74EE-4667-A085-77C9D71B9950}">
      <dgm:prSet/>
      <dgm:spPr/>
      <dgm:t>
        <a:bodyPr/>
        <a:lstStyle/>
        <a:p>
          <a:endParaRPr lang="ru-RU"/>
        </a:p>
      </dgm:t>
    </dgm:pt>
    <dgm:pt modelId="{D862729A-FB6D-474D-86C8-F5F16E4B58F9}" type="sibTrans" cxnId="{E7CF3C79-74EE-4667-A085-77C9D71B9950}">
      <dgm:prSet/>
      <dgm:spPr/>
      <dgm:t>
        <a:bodyPr/>
        <a:lstStyle/>
        <a:p>
          <a:endParaRPr lang="ru-RU"/>
        </a:p>
      </dgm:t>
    </dgm:pt>
    <dgm:pt modelId="{54CBEBE5-F47A-428A-A9DE-B615D3CED127}">
      <dgm:prSet phldrT="[Текст]"/>
      <dgm:spPr/>
      <dgm:t>
        <a:bodyPr/>
        <a:lstStyle/>
        <a:p>
          <a:r>
            <a:rPr lang="ru-RU" dirty="0" smtClean="0"/>
            <a:t>идентичные и однородные* по реестру ПП 616</a:t>
          </a:r>
          <a:endParaRPr lang="ru-RU" dirty="0"/>
        </a:p>
      </dgm:t>
    </dgm:pt>
    <dgm:pt modelId="{7BB67FCB-9DE8-43D4-B68A-E02658B822BE}" type="parTrans" cxnId="{68116AA4-BB73-4A7D-B599-B5F39360A931}">
      <dgm:prSet/>
      <dgm:spPr/>
      <dgm:t>
        <a:bodyPr/>
        <a:lstStyle/>
        <a:p>
          <a:endParaRPr lang="ru-RU"/>
        </a:p>
      </dgm:t>
    </dgm:pt>
    <dgm:pt modelId="{5889690D-2F62-44CC-AFA2-E008F83B5215}" type="sibTrans" cxnId="{68116AA4-BB73-4A7D-B599-B5F39360A931}">
      <dgm:prSet/>
      <dgm:spPr/>
      <dgm:t>
        <a:bodyPr/>
        <a:lstStyle/>
        <a:p>
          <a:endParaRPr lang="ru-RU"/>
        </a:p>
      </dgm:t>
    </dgm:pt>
    <dgm:pt modelId="{2099B373-370E-4B50-9DFA-343399227D5E}">
      <dgm:prSet phldrT="[Текст]"/>
      <dgm:spPr/>
      <dgm:t>
        <a:bodyPr/>
        <a:lstStyle/>
        <a:p>
          <a:r>
            <a:rPr lang="ru-RU" dirty="0" smtClean="0"/>
            <a:t>запрос цен субъектам из ГИСП</a:t>
          </a:r>
          <a:endParaRPr lang="ru-RU" dirty="0"/>
        </a:p>
      </dgm:t>
    </dgm:pt>
    <dgm:pt modelId="{62914745-01BE-45F2-8982-E1D8FFE0EC0F}" type="parTrans" cxnId="{042DA934-6732-4714-B540-C63BA431E864}">
      <dgm:prSet/>
      <dgm:spPr/>
      <dgm:t>
        <a:bodyPr/>
        <a:lstStyle/>
        <a:p>
          <a:endParaRPr lang="ru-RU"/>
        </a:p>
      </dgm:t>
    </dgm:pt>
    <dgm:pt modelId="{2A94D90F-49DB-46C6-BE8A-1E89508A313D}" type="sibTrans" cxnId="{042DA934-6732-4714-B540-C63BA431E864}">
      <dgm:prSet/>
      <dgm:spPr/>
      <dgm:t>
        <a:bodyPr/>
        <a:lstStyle/>
        <a:p>
          <a:endParaRPr lang="ru-RU"/>
        </a:p>
      </dgm:t>
    </dgm:pt>
    <dgm:pt modelId="{0C6B241A-E175-4FDC-8510-EF9D45C75527}" type="pres">
      <dgm:prSet presAssocID="{15DCEBAF-D9B4-4CB5-9FAB-CB4BF6621C90}" presName="Name0" presStyleCnt="0">
        <dgm:presLayoutVars>
          <dgm:dir/>
          <dgm:resizeHandles val="exact"/>
        </dgm:presLayoutVars>
      </dgm:prSet>
      <dgm:spPr/>
    </dgm:pt>
    <dgm:pt modelId="{F965CD1F-5727-4989-B313-B7FA84CD3D73}" type="pres">
      <dgm:prSet presAssocID="{DF044150-569B-49E5-AAE3-B550CBC408C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5E718-E4AC-421B-BAE0-85583DE1E54A}" type="pres">
      <dgm:prSet presAssocID="{B42581FD-8CF3-40E4-9444-7E8BFD5034EC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B92AAF0-E4B3-4412-AD0A-E0D37E118C1F}" type="pres">
      <dgm:prSet presAssocID="{B42581FD-8CF3-40E4-9444-7E8BFD5034E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DBFA228-C5BC-4BA8-809D-182F1A0563C1}" type="pres">
      <dgm:prSet presAssocID="{1867ACD8-C625-4C9A-8FDE-BAC2FC905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179DA-F079-4029-BC7B-6F8C2CF039B3}" type="pres">
      <dgm:prSet presAssocID="{D862729A-FB6D-474D-86C8-F5F16E4B58F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BA98B21-901C-4A52-959E-19EC9557DDBC}" type="pres">
      <dgm:prSet presAssocID="{D862729A-FB6D-474D-86C8-F5F16E4B58F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98A157C-31B5-4731-A126-E03BE92F3C01}" type="pres">
      <dgm:prSet presAssocID="{54CBEBE5-F47A-428A-A9DE-B615D3CED12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BF2C1-D528-45A5-9C82-035048DC9638}" type="pres">
      <dgm:prSet presAssocID="{5889690D-2F62-44CC-AFA2-E008F83B521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F9766709-B241-4779-B104-B8EFB34918F6}" type="pres">
      <dgm:prSet presAssocID="{5889690D-2F62-44CC-AFA2-E008F83B5215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5A3B9304-D868-40DB-B441-C6D58F2E2779}" type="pres">
      <dgm:prSet presAssocID="{2099B373-370E-4B50-9DFA-343399227D5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116AA4-BB73-4A7D-B599-B5F39360A931}" srcId="{15DCEBAF-D9B4-4CB5-9FAB-CB4BF6621C90}" destId="{54CBEBE5-F47A-428A-A9DE-B615D3CED127}" srcOrd="2" destOrd="0" parTransId="{7BB67FCB-9DE8-43D4-B68A-E02658B822BE}" sibTransId="{5889690D-2F62-44CC-AFA2-E008F83B5215}"/>
    <dgm:cxn modelId="{5C1DF3A9-E4A9-4573-9905-F02A813E7C48}" type="presOf" srcId="{2099B373-370E-4B50-9DFA-343399227D5E}" destId="{5A3B9304-D868-40DB-B441-C6D58F2E2779}" srcOrd="0" destOrd="0" presId="urn:microsoft.com/office/officeart/2005/8/layout/process1"/>
    <dgm:cxn modelId="{E7CF3C79-74EE-4667-A085-77C9D71B9950}" srcId="{15DCEBAF-D9B4-4CB5-9FAB-CB4BF6621C90}" destId="{1867ACD8-C625-4C9A-8FDE-BAC2FC90500D}" srcOrd="1" destOrd="0" parTransId="{922EA125-64A4-4B9F-A74A-440E5D0D68B0}" sibTransId="{D862729A-FB6D-474D-86C8-F5F16E4B58F9}"/>
    <dgm:cxn modelId="{F52D6C79-2B26-435E-B8DF-026B9894BBC1}" srcId="{15DCEBAF-D9B4-4CB5-9FAB-CB4BF6621C90}" destId="{DF044150-569B-49E5-AAE3-B550CBC408C8}" srcOrd="0" destOrd="0" parTransId="{FCB3D1BA-CF07-4292-985E-26D31D5B1747}" sibTransId="{B42581FD-8CF3-40E4-9444-7E8BFD5034EC}"/>
    <dgm:cxn modelId="{ACD15C8B-3FFA-494E-BFAD-D23AED43439A}" type="presOf" srcId="{D862729A-FB6D-474D-86C8-F5F16E4B58F9}" destId="{07F179DA-F079-4029-BC7B-6F8C2CF039B3}" srcOrd="0" destOrd="0" presId="urn:microsoft.com/office/officeart/2005/8/layout/process1"/>
    <dgm:cxn modelId="{9FEC47BB-ABCF-495A-8A1D-F953A2632F06}" type="presOf" srcId="{B42581FD-8CF3-40E4-9444-7E8BFD5034EC}" destId="{C1E5E718-E4AC-421B-BAE0-85583DE1E54A}" srcOrd="0" destOrd="0" presId="urn:microsoft.com/office/officeart/2005/8/layout/process1"/>
    <dgm:cxn modelId="{8E741636-D898-40DC-BFD9-40C7B28FB33A}" type="presOf" srcId="{D862729A-FB6D-474D-86C8-F5F16E4B58F9}" destId="{2BA98B21-901C-4A52-959E-19EC9557DDBC}" srcOrd="1" destOrd="0" presId="urn:microsoft.com/office/officeart/2005/8/layout/process1"/>
    <dgm:cxn modelId="{9F788EA3-3FC5-49A6-AD13-C3EDA0E53304}" type="presOf" srcId="{5889690D-2F62-44CC-AFA2-E008F83B5215}" destId="{F9766709-B241-4779-B104-B8EFB34918F6}" srcOrd="1" destOrd="0" presId="urn:microsoft.com/office/officeart/2005/8/layout/process1"/>
    <dgm:cxn modelId="{042DA934-6732-4714-B540-C63BA431E864}" srcId="{15DCEBAF-D9B4-4CB5-9FAB-CB4BF6621C90}" destId="{2099B373-370E-4B50-9DFA-343399227D5E}" srcOrd="3" destOrd="0" parTransId="{62914745-01BE-45F2-8982-E1D8FFE0EC0F}" sibTransId="{2A94D90F-49DB-46C6-BE8A-1E89508A313D}"/>
    <dgm:cxn modelId="{1FBDB6EB-88E5-4F8F-BAD8-2C846CDE3534}" type="presOf" srcId="{B42581FD-8CF3-40E4-9444-7E8BFD5034EC}" destId="{7B92AAF0-E4B3-4412-AD0A-E0D37E118C1F}" srcOrd="1" destOrd="0" presId="urn:microsoft.com/office/officeart/2005/8/layout/process1"/>
    <dgm:cxn modelId="{E5A4741B-7B27-42A2-BE34-288E6E0C5EEB}" type="presOf" srcId="{54CBEBE5-F47A-428A-A9DE-B615D3CED127}" destId="{398A157C-31B5-4731-A126-E03BE92F3C01}" srcOrd="0" destOrd="0" presId="urn:microsoft.com/office/officeart/2005/8/layout/process1"/>
    <dgm:cxn modelId="{C568D0C4-D988-4D9C-A224-3DF581E4D2E3}" type="presOf" srcId="{DF044150-569B-49E5-AAE3-B550CBC408C8}" destId="{F965CD1F-5727-4989-B313-B7FA84CD3D73}" srcOrd="0" destOrd="0" presId="urn:microsoft.com/office/officeart/2005/8/layout/process1"/>
    <dgm:cxn modelId="{A14FD716-CB50-48A5-B42D-A8211693F6CD}" type="presOf" srcId="{5889690D-2F62-44CC-AFA2-E008F83B5215}" destId="{0A0BF2C1-D528-45A5-9C82-035048DC9638}" srcOrd="0" destOrd="0" presId="urn:microsoft.com/office/officeart/2005/8/layout/process1"/>
    <dgm:cxn modelId="{FB2D99F1-FD91-42D9-ADA6-E7B44675E195}" type="presOf" srcId="{15DCEBAF-D9B4-4CB5-9FAB-CB4BF6621C90}" destId="{0C6B241A-E175-4FDC-8510-EF9D45C75527}" srcOrd="0" destOrd="0" presId="urn:microsoft.com/office/officeart/2005/8/layout/process1"/>
    <dgm:cxn modelId="{16824BC0-DC22-477E-8A3D-1456EB38734C}" type="presOf" srcId="{1867ACD8-C625-4C9A-8FDE-BAC2FC90500D}" destId="{4DBFA228-C5BC-4BA8-809D-182F1A0563C1}" srcOrd="0" destOrd="0" presId="urn:microsoft.com/office/officeart/2005/8/layout/process1"/>
    <dgm:cxn modelId="{82C14C56-75BD-499C-9052-0FC357A9BDA5}" type="presParOf" srcId="{0C6B241A-E175-4FDC-8510-EF9D45C75527}" destId="{F965CD1F-5727-4989-B313-B7FA84CD3D73}" srcOrd="0" destOrd="0" presId="urn:microsoft.com/office/officeart/2005/8/layout/process1"/>
    <dgm:cxn modelId="{11223CE0-4CB4-4104-8F0C-27AE3C29FB00}" type="presParOf" srcId="{0C6B241A-E175-4FDC-8510-EF9D45C75527}" destId="{C1E5E718-E4AC-421B-BAE0-85583DE1E54A}" srcOrd="1" destOrd="0" presId="urn:microsoft.com/office/officeart/2005/8/layout/process1"/>
    <dgm:cxn modelId="{E17CBD3D-D984-4137-BA05-F1491ED20CD9}" type="presParOf" srcId="{C1E5E718-E4AC-421B-BAE0-85583DE1E54A}" destId="{7B92AAF0-E4B3-4412-AD0A-E0D37E118C1F}" srcOrd="0" destOrd="0" presId="urn:microsoft.com/office/officeart/2005/8/layout/process1"/>
    <dgm:cxn modelId="{BB636433-24B8-425E-ACD5-85EA1A54B424}" type="presParOf" srcId="{0C6B241A-E175-4FDC-8510-EF9D45C75527}" destId="{4DBFA228-C5BC-4BA8-809D-182F1A0563C1}" srcOrd="2" destOrd="0" presId="urn:microsoft.com/office/officeart/2005/8/layout/process1"/>
    <dgm:cxn modelId="{CF5D4CEC-78A0-4963-B0AB-730338DC7A9F}" type="presParOf" srcId="{0C6B241A-E175-4FDC-8510-EF9D45C75527}" destId="{07F179DA-F079-4029-BC7B-6F8C2CF039B3}" srcOrd="3" destOrd="0" presId="urn:microsoft.com/office/officeart/2005/8/layout/process1"/>
    <dgm:cxn modelId="{0C3E35E1-2DF3-4F90-A502-D3CBACC3F04E}" type="presParOf" srcId="{07F179DA-F079-4029-BC7B-6F8C2CF039B3}" destId="{2BA98B21-901C-4A52-959E-19EC9557DDBC}" srcOrd="0" destOrd="0" presId="urn:microsoft.com/office/officeart/2005/8/layout/process1"/>
    <dgm:cxn modelId="{00A8CDE9-B0B3-48EB-AB00-B7DA7AFE9027}" type="presParOf" srcId="{0C6B241A-E175-4FDC-8510-EF9D45C75527}" destId="{398A157C-31B5-4731-A126-E03BE92F3C01}" srcOrd="4" destOrd="0" presId="urn:microsoft.com/office/officeart/2005/8/layout/process1"/>
    <dgm:cxn modelId="{6CAB138B-64CC-474A-8771-3A20D4A757DD}" type="presParOf" srcId="{0C6B241A-E175-4FDC-8510-EF9D45C75527}" destId="{0A0BF2C1-D528-45A5-9C82-035048DC9638}" srcOrd="5" destOrd="0" presId="urn:microsoft.com/office/officeart/2005/8/layout/process1"/>
    <dgm:cxn modelId="{F7AEEDC1-090D-4461-9ED3-D586BD3EE119}" type="presParOf" srcId="{0A0BF2C1-D528-45A5-9C82-035048DC9638}" destId="{F9766709-B241-4779-B104-B8EFB34918F6}" srcOrd="0" destOrd="0" presId="urn:microsoft.com/office/officeart/2005/8/layout/process1"/>
    <dgm:cxn modelId="{70218DA4-2B29-4D7A-84D1-9205BB5BB9EB}" type="presParOf" srcId="{0C6B241A-E175-4FDC-8510-EF9D45C75527}" destId="{5A3B9304-D868-40DB-B441-C6D58F2E277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A95587C-77E4-4F1D-8246-58897FCA0C46}" type="doc">
      <dgm:prSet loTypeId="urn:microsoft.com/office/officeart/2005/8/layout/hierarchy2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8AD206D-C5EC-4121-A232-0605DAFE8E0A}">
      <dgm:prSet phldrT="[Текст]"/>
      <dgm:spPr/>
      <dgm:t>
        <a:bodyPr/>
        <a:lstStyle/>
        <a:p>
          <a:r>
            <a:rPr lang="ru-RU" dirty="0" smtClean="0"/>
            <a:t>гарантийный период</a:t>
          </a:r>
          <a:endParaRPr lang="ru-RU" dirty="0"/>
        </a:p>
      </dgm:t>
    </dgm:pt>
    <dgm:pt modelId="{9BD1FE01-9E1A-4EA4-913F-A322A7C76587}" type="parTrans" cxnId="{5F26EBA5-3693-4738-9352-AAD54C873913}">
      <dgm:prSet/>
      <dgm:spPr/>
      <dgm:t>
        <a:bodyPr/>
        <a:lstStyle/>
        <a:p>
          <a:endParaRPr lang="ru-RU"/>
        </a:p>
      </dgm:t>
    </dgm:pt>
    <dgm:pt modelId="{7A0DF254-286F-45D0-9050-805598594E20}" type="sibTrans" cxnId="{5F26EBA5-3693-4738-9352-AAD54C873913}">
      <dgm:prSet/>
      <dgm:spPr/>
      <dgm:t>
        <a:bodyPr/>
        <a:lstStyle/>
        <a:p>
          <a:endParaRPr lang="ru-RU"/>
        </a:p>
      </dgm:t>
    </dgm:pt>
    <dgm:pt modelId="{6E02FD9C-C6EA-430F-9277-41CAF0D3F293}">
      <dgm:prSet phldrT="[Текст]"/>
      <dgm:spPr/>
      <dgm:t>
        <a:bodyPr/>
        <a:lstStyle/>
        <a:p>
          <a:r>
            <a:rPr lang="ru-RU" dirty="0" smtClean="0"/>
            <a:t>установлен эксплуатационной документацией (ЭД) на МИ</a:t>
          </a:r>
          <a:endParaRPr lang="ru-RU" dirty="0"/>
        </a:p>
      </dgm:t>
    </dgm:pt>
    <dgm:pt modelId="{F449BEFC-7627-4337-9D7C-8A7DA4649ECB}" type="parTrans" cxnId="{BA86D90A-759E-4CC9-B94B-8F65148B8C9A}">
      <dgm:prSet/>
      <dgm:spPr/>
      <dgm:t>
        <a:bodyPr/>
        <a:lstStyle/>
        <a:p>
          <a:endParaRPr lang="ru-RU"/>
        </a:p>
      </dgm:t>
    </dgm:pt>
    <dgm:pt modelId="{1274EBE9-92DE-4950-8079-EEDDC0BDF4B2}" type="sibTrans" cxnId="{BA86D90A-759E-4CC9-B94B-8F65148B8C9A}">
      <dgm:prSet/>
      <dgm:spPr/>
      <dgm:t>
        <a:bodyPr/>
        <a:lstStyle/>
        <a:p>
          <a:endParaRPr lang="ru-RU"/>
        </a:p>
      </dgm:t>
    </dgm:pt>
    <dgm:pt modelId="{C593196E-8584-4BF5-A18F-C750B5ACBC27}">
      <dgm:prSet phldrT="[Текст]"/>
      <dgm:spPr/>
      <dgm:t>
        <a:bodyPr/>
        <a:lstStyle/>
        <a:p>
          <a:r>
            <a:rPr lang="ru-RU" dirty="0" smtClean="0"/>
            <a:t>согласно* ЭД</a:t>
          </a:r>
          <a:endParaRPr lang="ru-RU" dirty="0"/>
        </a:p>
      </dgm:t>
    </dgm:pt>
    <dgm:pt modelId="{917667F6-7117-46DA-B7C9-B7343060CC71}" type="parTrans" cxnId="{FD33A60C-0DC9-46EF-BA06-C57B11B2DE79}">
      <dgm:prSet/>
      <dgm:spPr/>
      <dgm:t>
        <a:bodyPr/>
        <a:lstStyle/>
        <a:p>
          <a:endParaRPr lang="ru-RU"/>
        </a:p>
      </dgm:t>
    </dgm:pt>
    <dgm:pt modelId="{9D490C48-EC5F-48C2-8115-E018DEBBC73B}" type="sibTrans" cxnId="{FD33A60C-0DC9-46EF-BA06-C57B11B2DE79}">
      <dgm:prSet/>
      <dgm:spPr/>
      <dgm:t>
        <a:bodyPr/>
        <a:lstStyle/>
        <a:p>
          <a:endParaRPr lang="ru-RU"/>
        </a:p>
      </dgm:t>
    </dgm:pt>
    <dgm:pt modelId="{19F65B8C-E5E8-47C9-A102-8E87EF5430C5}">
      <dgm:prSet phldrT="[Текст]"/>
      <dgm:spPr/>
      <dgm:t>
        <a:bodyPr/>
        <a:lstStyle/>
        <a:p>
          <a:r>
            <a:rPr lang="ru-RU" dirty="0" smtClean="0"/>
            <a:t>но не менее </a:t>
          </a:r>
          <a:br>
            <a:rPr lang="ru-RU" dirty="0" smtClean="0"/>
          </a:br>
          <a:r>
            <a:rPr lang="ru-RU" dirty="0" smtClean="0"/>
            <a:t>12 месяцев*</a:t>
          </a:r>
          <a:endParaRPr lang="ru-RU" dirty="0"/>
        </a:p>
      </dgm:t>
    </dgm:pt>
    <dgm:pt modelId="{0A19E53D-E2D2-4D57-8904-4639C25D64F1}" type="parTrans" cxnId="{3762623E-EBFD-4F50-BAEA-453B02329DE9}">
      <dgm:prSet/>
      <dgm:spPr/>
      <dgm:t>
        <a:bodyPr/>
        <a:lstStyle/>
        <a:p>
          <a:endParaRPr lang="ru-RU"/>
        </a:p>
      </dgm:t>
    </dgm:pt>
    <dgm:pt modelId="{24FAC0DB-C1D0-4393-89A7-021B82ADF619}" type="sibTrans" cxnId="{3762623E-EBFD-4F50-BAEA-453B02329DE9}">
      <dgm:prSet/>
      <dgm:spPr/>
      <dgm:t>
        <a:bodyPr/>
        <a:lstStyle/>
        <a:p>
          <a:endParaRPr lang="ru-RU"/>
        </a:p>
      </dgm:t>
    </dgm:pt>
    <dgm:pt modelId="{095D4B45-B06A-4035-9E95-EAF7553B470D}">
      <dgm:prSet phldrT="[Текст]"/>
      <dgm:spPr/>
      <dgm:t>
        <a:bodyPr/>
        <a:lstStyle/>
        <a:p>
          <a:r>
            <a:rPr lang="ru-RU" dirty="0" smtClean="0"/>
            <a:t>не установлен</a:t>
          </a:r>
          <a:endParaRPr lang="ru-RU" dirty="0"/>
        </a:p>
      </dgm:t>
    </dgm:pt>
    <dgm:pt modelId="{DE1BF3CC-D3E5-4F1A-AB02-50CAC1FB29B5}" type="parTrans" cxnId="{0A7707E9-1E3A-4223-85D1-F844073DE31F}">
      <dgm:prSet/>
      <dgm:spPr/>
      <dgm:t>
        <a:bodyPr/>
        <a:lstStyle/>
        <a:p>
          <a:endParaRPr lang="ru-RU"/>
        </a:p>
      </dgm:t>
    </dgm:pt>
    <dgm:pt modelId="{D56289B2-C5DD-48B6-AD01-CA06F9CFC30D}" type="sibTrans" cxnId="{0A7707E9-1E3A-4223-85D1-F844073DE31F}">
      <dgm:prSet/>
      <dgm:spPr/>
      <dgm:t>
        <a:bodyPr/>
        <a:lstStyle/>
        <a:p>
          <a:endParaRPr lang="ru-RU"/>
        </a:p>
      </dgm:t>
    </dgm:pt>
    <dgm:pt modelId="{769E5AB6-4882-410D-97DC-C8CC200A3E03}">
      <dgm:prSet phldrT="[Текст]"/>
      <dgm:spPr/>
      <dgm:t>
        <a:bodyPr/>
        <a:lstStyle/>
        <a:p>
          <a:r>
            <a:rPr lang="ru-RU" dirty="0" smtClean="0"/>
            <a:t>24 месяца*</a:t>
          </a:r>
          <a:endParaRPr lang="ru-RU" dirty="0"/>
        </a:p>
      </dgm:t>
    </dgm:pt>
    <dgm:pt modelId="{01DEE9E5-41A5-4D56-8C20-A0F00A7F1ADC}" type="parTrans" cxnId="{C46928C1-3BF0-4998-AC31-78DA9497845E}">
      <dgm:prSet/>
      <dgm:spPr/>
      <dgm:t>
        <a:bodyPr/>
        <a:lstStyle/>
        <a:p>
          <a:endParaRPr lang="ru-RU"/>
        </a:p>
      </dgm:t>
    </dgm:pt>
    <dgm:pt modelId="{CB19F27B-26D9-411F-A5CA-C9B0BFFDAF9C}" type="sibTrans" cxnId="{C46928C1-3BF0-4998-AC31-78DA9497845E}">
      <dgm:prSet/>
      <dgm:spPr/>
      <dgm:t>
        <a:bodyPr/>
        <a:lstStyle/>
        <a:p>
          <a:endParaRPr lang="ru-RU"/>
        </a:p>
      </dgm:t>
    </dgm:pt>
    <dgm:pt modelId="{852A8E32-51CF-4035-91A9-5314561B4BB2}" type="pres">
      <dgm:prSet presAssocID="{9A95587C-77E4-4F1D-8246-58897FCA0C4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D0E790-0905-4F17-9374-68CDA2FB2984}" type="pres">
      <dgm:prSet presAssocID="{C8AD206D-C5EC-4121-A232-0605DAFE8E0A}" presName="root1" presStyleCnt="0"/>
      <dgm:spPr/>
    </dgm:pt>
    <dgm:pt modelId="{FEDC1FB1-F00D-4CE2-87B2-572BBBC9685D}" type="pres">
      <dgm:prSet presAssocID="{C8AD206D-C5EC-4121-A232-0605DAFE8E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230E23-6E08-40F2-9E8D-EDEA91DFBA63}" type="pres">
      <dgm:prSet presAssocID="{C8AD206D-C5EC-4121-A232-0605DAFE8E0A}" presName="level2hierChild" presStyleCnt="0"/>
      <dgm:spPr/>
    </dgm:pt>
    <dgm:pt modelId="{B63BDC40-62DC-44E7-BFF3-752019FB2B23}" type="pres">
      <dgm:prSet presAssocID="{F449BEFC-7627-4337-9D7C-8A7DA4649ECB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DFB21309-74E3-422C-8810-23957299306E}" type="pres">
      <dgm:prSet presAssocID="{F449BEFC-7627-4337-9D7C-8A7DA4649ECB}" presName="connTx" presStyleLbl="parChTrans1D2" presStyleIdx="0" presStyleCnt="2"/>
      <dgm:spPr/>
      <dgm:t>
        <a:bodyPr/>
        <a:lstStyle/>
        <a:p>
          <a:endParaRPr lang="ru-RU"/>
        </a:p>
      </dgm:t>
    </dgm:pt>
    <dgm:pt modelId="{EC3E6387-60F0-49E2-BE43-64CF185F44BB}" type="pres">
      <dgm:prSet presAssocID="{6E02FD9C-C6EA-430F-9277-41CAF0D3F293}" presName="root2" presStyleCnt="0"/>
      <dgm:spPr/>
    </dgm:pt>
    <dgm:pt modelId="{BB78B8CB-F917-4796-A42D-19CD5183B13B}" type="pres">
      <dgm:prSet presAssocID="{6E02FD9C-C6EA-430F-9277-41CAF0D3F29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25C68-240E-4965-B74A-A52A79619EFD}" type="pres">
      <dgm:prSet presAssocID="{6E02FD9C-C6EA-430F-9277-41CAF0D3F293}" presName="level3hierChild" presStyleCnt="0"/>
      <dgm:spPr/>
    </dgm:pt>
    <dgm:pt modelId="{E1180528-06CA-40DB-9A68-A4735DFD6E99}" type="pres">
      <dgm:prSet presAssocID="{917667F6-7117-46DA-B7C9-B7343060CC71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AE284711-FFF9-4B4A-9170-AEB6B235FC87}" type="pres">
      <dgm:prSet presAssocID="{917667F6-7117-46DA-B7C9-B7343060CC71}" presName="connTx" presStyleLbl="parChTrans1D3" presStyleIdx="0" presStyleCnt="3"/>
      <dgm:spPr/>
      <dgm:t>
        <a:bodyPr/>
        <a:lstStyle/>
        <a:p>
          <a:endParaRPr lang="ru-RU"/>
        </a:p>
      </dgm:t>
    </dgm:pt>
    <dgm:pt modelId="{520F9857-D557-4CD6-A4BC-0C971DB79E10}" type="pres">
      <dgm:prSet presAssocID="{C593196E-8584-4BF5-A18F-C750B5ACBC27}" presName="root2" presStyleCnt="0"/>
      <dgm:spPr/>
    </dgm:pt>
    <dgm:pt modelId="{EEA696E8-2F06-4DEF-A9FF-0A1D7D80C333}" type="pres">
      <dgm:prSet presAssocID="{C593196E-8584-4BF5-A18F-C750B5ACBC2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23E9AB-3B17-4ED0-85C6-C020063B11AE}" type="pres">
      <dgm:prSet presAssocID="{C593196E-8584-4BF5-A18F-C750B5ACBC27}" presName="level3hierChild" presStyleCnt="0"/>
      <dgm:spPr/>
    </dgm:pt>
    <dgm:pt modelId="{9AE65DE5-73FD-4428-9705-FAB909F8D005}" type="pres">
      <dgm:prSet presAssocID="{0A19E53D-E2D2-4D57-8904-4639C25D64F1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7288C5BB-429E-4358-BFC6-2A86800E188A}" type="pres">
      <dgm:prSet presAssocID="{0A19E53D-E2D2-4D57-8904-4639C25D64F1}" presName="connTx" presStyleLbl="parChTrans1D3" presStyleIdx="1" presStyleCnt="3"/>
      <dgm:spPr/>
      <dgm:t>
        <a:bodyPr/>
        <a:lstStyle/>
        <a:p>
          <a:endParaRPr lang="ru-RU"/>
        </a:p>
      </dgm:t>
    </dgm:pt>
    <dgm:pt modelId="{F427F754-EEEE-48AC-B7AB-A4731E5E40AB}" type="pres">
      <dgm:prSet presAssocID="{19F65B8C-E5E8-47C9-A102-8E87EF5430C5}" presName="root2" presStyleCnt="0"/>
      <dgm:spPr/>
    </dgm:pt>
    <dgm:pt modelId="{A7DF6F3D-1234-4C0D-83A0-223CEEDFFF72}" type="pres">
      <dgm:prSet presAssocID="{19F65B8C-E5E8-47C9-A102-8E87EF5430C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0F6EA1-51BD-4827-852F-CF9E68434A4B}" type="pres">
      <dgm:prSet presAssocID="{19F65B8C-E5E8-47C9-A102-8E87EF5430C5}" presName="level3hierChild" presStyleCnt="0"/>
      <dgm:spPr/>
    </dgm:pt>
    <dgm:pt modelId="{3DB3BAB3-45F2-4D8C-B9AF-C4A46C7607E1}" type="pres">
      <dgm:prSet presAssocID="{DE1BF3CC-D3E5-4F1A-AB02-50CAC1FB29B5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B420FC2E-53C6-42A2-888E-B7CAE5F67169}" type="pres">
      <dgm:prSet presAssocID="{DE1BF3CC-D3E5-4F1A-AB02-50CAC1FB29B5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97950BF-A31A-4CAE-9184-C694FCC82F72}" type="pres">
      <dgm:prSet presAssocID="{095D4B45-B06A-4035-9E95-EAF7553B470D}" presName="root2" presStyleCnt="0"/>
      <dgm:spPr/>
    </dgm:pt>
    <dgm:pt modelId="{CB22C717-1DD0-4483-850A-CF93896C14B5}" type="pres">
      <dgm:prSet presAssocID="{095D4B45-B06A-4035-9E95-EAF7553B470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3EB94-1325-4BEA-97C5-09B00080A8AE}" type="pres">
      <dgm:prSet presAssocID="{095D4B45-B06A-4035-9E95-EAF7553B470D}" presName="level3hierChild" presStyleCnt="0"/>
      <dgm:spPr/>
    </dgm:pt>
    <dgm:pt modelId="{E3F73661-4667-4DCC-8D42-F0128A188C81}" type="pres">
      <dgm:prSet presAssocID="{01DEE9E5-41A5-4D56-8C20-A0F00A7F1ADC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0113DA5E-9575-44D8-BFF9-A7AC0A7CFA4F}" type="pres">
      <dgm:prSet presAssocID="{01DEE9E5-41A5-4D56-8C20-A0F00A7F1ADC}" presName="connTx" presStyleLbl="parChTrans1D3" presStyleIdx="2" presStyleCnt="3"/>
      <dgm:spPr/>
      <dgm:t>
        <a:bodyPr/>
        <a:lstStyle/>
        <a:p>
          <a:endParaRPr lang="ru-RU"/>
        </a:p>
      </dgm:t>
    </dgm:pt>
    <dgm:pt modelId="{C9C6BE2C-0207-485A-99E7-C279D46BF4C7}" type="pres">
      <dgm:prSet presAssocID="{769E5AB6-4882-410D-97DC-C8CC200A3E03}" presName="root2" presStyleCnt="0"/>
      <dgm:spPr/>
    </dgm:pt>
    <dgm:pt modelId="{B649B32B-EB65-4AC6-9A1B-613C8BEE283E}" type="pres">
      <dgm:prSet presAssocID="{769E5AB6-4882-410D-97DC-C8CC200A3E03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34B700-1409-4A4A-99B1-68CE30827C52}" type="pres">
      <dgm:prSet presAssocID="{769E5AB6-4882-410D-97DC-C8CC200A3E03}" presName="level3hierChild" presStyleCnt="0"/>
      <dgm:spPr/>
    </dgm:pt>
  </dgm:ptLst>
  <dgm:cxnLst>
    <dgm:cxn modelId="{BA86D90A-759E-4CC9-B94B-8F65148B8C9A}" srcId="{C8AD206D-C5EC-4121-A232-0605DAFE8E0A}" destId="{6E02FD9C-C6EA-430F-9277-41CAF0D3F293}" srcOrd="0" destOrd="0" parTransId="{F449BEFC-7627-4337-9D7C-8A7DA4649ECB}" sibTransId="{1274EBE9-92DE-4950-8079-EEDDC0BDF4B2}"/>
    <dgm:cxn modelId="{6A26BC55-4D60-4713-84CD-B0E76609C58F}" type="presOf" srcId="{0A19E53D-E2D2-4D57-8904-4639C25D64F1}" destId="{7288C5BB-429E-4358-BFC6-2A86800E188A}" srcOrd="1" destOrd="0" presId="urn:microsoft.com/office/officeart/2005/8/layout/hierarchy2"/>
    <dgm:cxn modelId="{3762623E-EBFD-4F50-BAEA-453B02329DE9}" srcId="{6E02FD9C-C6EA-430F-9277-41CAF0D3F293}" destId="{19F65B8C-E5E8-47C9-A102-8E87EF5430C5}" srcOrd="1" destOrd="0" parTransId="{0A19E53D-E2D2-4D57-8904-4639C25D64F1}" sibTransId="{24FAC0DB-C1D0-4393-89A7-021B82ADF619}"/>
    <dgm:cxn modelId="{C471F73B-1D50-4DE7-B03A-3B7E7B506E26}" type="presOf" srcId="{F449BEFC-7627-4337-9D7C-8A7DA4649ECB}" destId="{DFB21309-74E3-422C-8810-23957299306E}" srcOrd="1" destOrd="0" presId="urn:microsoft.com/office/officeart/2005/8/layout/hierarchy2"/>
    <dgm:cxn modelId="{DD81EC1F-AB15-4F3C-9A17-D19D67CD6677}" type="presOf" srcId="{917667F6-7117-46DA-B7C9-B7343060CC71}" destId="{E1180528-06CA-40DB-9A68-A4735DFD6E99}" srcOrd="0" destOrd="0" presId="urn:microsoft.com/office/officeart/2005/8/layout/hierarchy2"/>
    <dgm:cxn modelId="{E2600DCB-D8D4-4944-A086-737B5EF64AED}" type="presOf" srcId="{917667F6-7117-46DA-B7C9-B7343060CC71}" destId="{AE284711-FFF9-4B4A-9170-AEB6B235FC87}" srcOrd="1" destOrd="0" presId="urn:microsoft.com/office/officeart/2005/8/layout/hierarchy2"/>
    <dgm:cxn modelId="{46AD10E5-5FB0-458A-995B-9938049D5029}" type="presOf" srcId="{C593196E-8584-4BF5-A18F-C750B5ACBC27}" destId="{EEA696E8-2F06-4DEF-A9FF-0A1D7D80C333}" srcOrd="0" destOrd="0" presId="urn:microsoft.com/office/officeart/2005/8/layout/hierarchy2"/>
    <dgm:cxn modelId="{6691CE11-7A09-4EC9-96CE-6BC4DE4B8757}" type="presOf" srcId="{C8AD206D-C5EC-4121-A232-0605DAFE8E0A}" destId="{FEDC1FB1-F00D-4CE2-87B2-572BBBC9685D}" srcOrd="0" destOrd="0" presId="urn:microsoft.com/office/officeart/2005/8/layout/hierarchy2"/>
    <dgm:cxn modelId="{EA3BBA99-2E85-4C25-87CD-2377831BDCA4}" type="presOf" srcId="{19F65B8C-E5E8-47C9-A102-8E87EF5430C5}" destId="{A7DF6F3D-1234-4C0D-83A0-223CEEDFFF72}" srcOrd="0" destOrd="0" presId="urn:microsoft.com/office/officeart/2005/8/layout/hierarchy2"/>
    <dgm:cxn modelId="{409FDA21-ABB5-4296-B970-C1C88FA0C696}" type="presOf" srcId="{095D4B45-B06A-4035-9E95-EAF7553B470D}" destId="{CB22C717-1DD0-4483-850A-CF93896C14B5}" srcOrd="0" destOrd="0" presId="urn:microsoft.com/office/officeart/2005/8/layout/hierarchy2"/>
    <dgm:cxn modelId="{C46928C1-3BF0-4998-AC31-78DA9497845E}" srcId="{095D4B45-B06A-4035-9E95-EAF7553B470D}" destId="{769E5AB6-4882-410D-97DC-C8CC200A3E03}" srcOrd="0" destOrd="0" parTransId="{01DEE9E5-41A5-4D56-8C20-A0F00A7F1ADC}" sibTransId="{CB19F27B-26D9-411F-A5CA-C9B0BFFDAF9C}"/>
    <dgm:cxn modelId="{FD33A60C-0DC9-46EF-BA06-C57B11B2DE79}" srcId="{6E02FD9C-C6EA-430F-9277-41CAF0D3F293}" destId="{C593196E-8584-4BF5-A18F-C750B5ACBC27}" srcOrd="0" destOrd="0" parTransId="{917667F6-7117-46DA-B7C9-B7343060CC71}" sibTransId="{9D490C48-EC5F-48C2-8115-E018DEBBC73B}"/>
    <dgm:cxn modelId="{919A5B6F-B80D-4521-84CF-439FDC746905}" type="presOf" srcId="{01DEE9E5-41A5-4D56-8C20-A0F00A7F1ADC}" destId="{E3F73661-4667-4DCC-8D42-F0128A188C81}" srcOrd="0" destOrd="0" presId="urn:microsoft.com/office/officeart/2005/8/layout/hierarchy2"/>
    <dgm:cxn modelId="{C89D415A-326F-442A-9D97-C565BE18B806}" type="presOf" srcId="{9A95587C-77E4-4F1D-8246-58897FCA0C46}" destId="{852A8E32-51CF-4035-91A9-5314561B4BB2}" srcOrd="0" destOrd="0" presId="urn:microsoft.com/office/officeart/2005/8/layout/hierarchy2"/>
    <dgm:cxn modelId="{0A7707E9-1E3A-4223-85D1-F844073DE31F}" srcId="{C8AD206D-C5EC-4121-A232-0605DAFE8E0A}" destId="{095D4B45-B06A-4035-9E95-EAF7553B470D}" srcOrd="1" destOrd="0" parTransId="{DE1BF3CC-D3E5-4F1A-AB02-50CAC1FB29B5}" sibTransId="{D56289B2-C5DD-48B6-AD01-CA06F9CFC30D}"/>
    <dgm:cxn modelId="{E35598BF-2CD8-4D16-864E-499E143E5264}" type="presOf" srcId="{01DEE9E5-41A5-4D56-8C20-A0F00A7F1ADC}" destId="{0113DA5E-9575-44D8-BFF9-A7AC0A7CFA4F}" srcOrd="1" destOrd="0" presId="urn:microsoft.com/office/officeart/2005/8/layout/hierarchy2"/>
    <dgm:cxn modelId="{9A660459-3259-465E-9CBE-289D43DC61B5}" type="presOf" srcId="{DE1BF3CC-D3E5-4F1A-AB02-50CAC1FB29B5}" destId="{3DB3BAB3-45F2-4D8C-B9AF-C4A46C7607E1}" srcOrd="0" destOrd="0" presId="urn:microsoft.com/office/officeart/2005/8/layout/hierarchy2"/>
    <dgm:cxn modelId="{869F72FE-90B9-4CEE-BFA2-8FBC3A1685B9}" type="presOf" srcId="{0A19E53D-E2D2-4D57-8904-4639C25D64F1}" destId="{9AE65DE5-73FD-4428-9705-FAB909F8D005}" srcOrd="0" destOrd="0" presId="urn:microsoft.com/office/officeart/2005/8/layout/hierarchy2"/>
    <dgm:cxn modelId="{1D06D8D9-98DF-443D-9F88-F80C31A1176F}" type="presOf" srcId="{DE1BF3CC-D3E5-4F1A-AB02-50CAC1FB29B5}" destId="{B420FC2E-53C6-42A2-888E-B7CAE5F67169}" srcOrd="1" destOrd="0" presId="urn:microsoft.com/office/officeart/2005/8/layout/hierarchy2"/>
    <dgm:cxn modelId="{9388D42B-EEBF-417A-85A2-CF94C116D759}" type="presOf" srcId="{769E5AB6-4882-410D-97DC-C8CC200A3E03}" destId="{B649B32B-EB65-4AC6-9A1B-613C8BEE283E}" srcOrd="0" destOrd="0" presId="urn:microsoft.com/office/officeart/2005/8/layout/hierarchy2"/>
    <dgm:cxn modelId="{5F26EBA5-3693-4738-9352-AAD54C873913}" srcId="{9A95587C-77E4-4F1D-8246-58897FCA0C46}" destId="{C8AD206D-C5EC-4121-A232-0605DAFE8E0A}" srcOrd="0" destOrd="0" parTransId="{9BD1FE01-9E1A-4EA4-913F-A322A7C76587}" sibTransId="{7A0DF254-286F-45D0-9050-805598594E20}"/>
    <dgm:cxn modelId="{9FE67D27-102B-4B14-85D5-DEBD08BFE451}" type="presOf" srcId="{F449BEFC-7627-4337-9D7C-8A7DA4649ECB}" destId="{B63BDC40-62DC-44E7-BFF3-752019FB2B23}" srcOrd="0" destOrd="0" presId="urn:microsoft.com/office/officeart/2005/8/layout/hierarchy2"/>
    <dgm:cxn modelId="{AD6E1AE4-915E-4317-B9A2-4533DACFB1ED}" type="presOf" srcId="{6E02FD9C-C6EA-430F-9277-41CAF0D3F293}" destId="{BB78B8CB-F917-4796-A42D-19CD5183B13B}" srcOrd="0" destOrd="0" presId="urn:microsoft.com/office/officeart/2005/8/layout/hierarchy2"/>
    <dgm:cxn modelId="{E15DB68A-261F-43D7-84CC-E5BCB3767C1D}" type="presParOf" srcId="{852A8E32-51CF-4035-91A9-5314561B4BB2}" destId="{19D0E790-0905-4F17-9374-68CDA2FB2984}" srcOrd="0" destOrd="0" presId="urn:microsoft.com/office/officeart/2005/8/layout/hierarchy2"/>
    <dgm:cxn modelId="{50BD9AB4-8E18-4833-9AA7-3439B02313A4}" type="presParOf" srcId="{19D0E790-0905-4F17-9374-68CDA2FB2984}" destId="{FEDC1FB1-F00D-4CE2-87B2-572BBBC9685D}" srcOrd="0" destOrd="0" presId="urn:microsoft.com/office/officeart/2005/8/layout/hierarchy2"/>
    <dgm:cxn modelId="{C71F2091-0E63-45BB-994A-BD043E6620CA}" type="presParOf" srcId="{19D0E790-0905-4F17-9374-68CDA2FB2984}" destId="{C6230E23-6E08-40F2-9E8D-EDEA91DFBA63}" srcOrd="1" destOrd="0" presId="urn:microsoft.com/office/officeart/2005/8/layout/hierarchy2"/>
    <dgm:cxn modelId="{32E3B178-C51A-4A67-BF86-E89FF83CC3F2}" type="presParOf" srcId="{C6230E23-6E08-40F2-9E8D-EDEA91DFBA63}" destId="{B63BDC40-62DC-44E7-BFF3-752019FB2B23}" srcOrd="0" destOrd="0" presId="urn:microsoft.com/office/officeart/2005/8/layout/hierarchy2"/>
    <dgm:cxn modelId="{D8C86332-606C-4F7F-84E4-240E71E08F66}" type="presParOf" srcId="{B63BDC40-62DC-44E7-BFF3-752019FB2B23}" destId="{DFB21309-74E3-422C-8810-23957299306E}" srcOrd="0" destOrd="0" presId="urn:microsoft.com/office/officeart/2005/8/layout/hierarchy2"/>
    <dgm:cxn modelId="{0E90B3F2-83C1-4059-9935-2C1E5BBED7CB}" type="presParOf" srcId="{C6230E23-6E08-40F2-9E8D-EDEA91DFBA63}" destId="{EC3E6387-60F0-49E2-BE43-64CF185F44BB}" srcOrd="1" destOrd="0" presId="urn:microsoft.com/office/officeart/2005/8/layout/hierarchy2"/>
    <dgm:cxn modelId="{DC64A796-C12E-4026-89B9-ED98FB616A0A}" type="presParOf" srcId="{EC3E6387-60F0-49E2-BE43-64CF185F44BB}" destId="{BB78B8CB-F917-4796-A42D-19CD5183B13B}" srcOrd="0" destOrd="0" presId="urn:microsoft.com/office/officeart/2005/8/layout/hierarchy2"/>
    <dgm:cxn modelId="{B5FE440F-8CB5-42BA-8D22-F4DE3A09F9D0}" type="presParOf" srcId="{EC3E6387-60F0-49E2-BE43-64CF185F44BB}" destId="{53725C68-240E-4965-B74A-A52A79619EFD}" srcOrd="1" destOrd="0" presId="urn:microsoft.com/office/officeart/2005/8/layout/hierarchy2"/>
    <dgm:cxn modelId="{9C8093CA-D86C-4700-B6D1-3E9678317781}" type="presParOf" srcId="{53725C68-240E-4965-B74A-A52A79619EFD}" destId="{E1180528-06CA-40DB-9A68-A4735DFD6E99}" srcOrd="0" destOrd="0" presId="urn:microsoft.com/office/officeart/2005/8/layout/hierarchy2"/>
    <dgm:cxn modelId="{4BD0486F-D0ED-4586-ABE4-4241AB895A96}" type="presParOf" srcId="{E1180528-06CA-40DB-9A68-A4735DFD6E99}" destId="{AE284711-FFF9-4B4A-9170-AEB6B235FC87}" srcOrd="0" destOrd="0" presId="urn:microsoft.com/office/officeart/2005/8/layout/hierarchy2"/>
    <dgm:cxn modelId="{9B69060E-3DEB-4517-BA82-F03A72A54428}" type="presParOf" srcId="{53725C68-240E-4965-B74A-A52A79619EFD}" destId="{520F9857-D557-4CD6-A4BC-0C971DB79E10}" srcOrd="1" destOrd="0" presId="urn:microsoft.com/office/officeart/2005/8/layout/hierarchy2"/>
    <dgm:cxn modelId="{4DEB89FD-47FB-4BC6-9BB0-B4F2B30DDB89}" type="presParOf" srcId="{520F9857-D557-4CD6-A4BC-0C971DB79E10}" destId="{EEA696E8-2F06-4DEF-A9FF-0A1D7D80C333}" srcOrd="0" destOrd="0" presId="urn:microsoft.com/office/officeart/2005/8/layout/hierarchy2"/>
    <dgm:cxn modelId="{2F4B09D7-EF7F-414E-ABB7-E834C5B09325}" type="presParOf" srcId="{520F9857-D557-4CD6-A4BC-0C971DB79E10}" destId="{B223E9AB-3B17-4ED0-85C6-C020063B11AE}" srcOrd="1" destOrd="0" presId="urn:microsoft.com/office/officeart/2005/8/layout/hierarchy2"/>
    <dgm:cxn modelId="{37A17216-424D-4303-862F-7E19C2169FB0}" type="presParOf" srcId="{53725C68-240E-4965-B74A-A52A79619EFD}" destId="{9AE65DE5-73FD-4428-9705-FAB909F8D005}" srcOrd="2" destOrd="0" presId="urn:microsoft.com/office/officeart/2005/8/layout/hierarchy2"/>
    <dgm:cxn modelId="{F09EA85C-63E6-42FD-84DF-B3C3BB6A7649}" type="presParOf" srcId="{9AE65DE5-73FD-4428-9705-FAB909F8D005}" destId="{7288C5BB-429E-4358-BFC6-2A86800E188A}" srcOrd="0" destOrd="0" presId="urn:microsoft.com/office/officeart/2005/8/layout/hierarchy2"/>
    <dgm:cxn modelId="{4FAEB793-CB3F-41BE-BBDF-6A74BB6D12FE}" type="presParOf" srcId="{53725C68-240E-4965-B74A-A52A79619EFD}" destId="{F427F754-EEEE-48AC-B7AB-A4731E5E40AB}" srcOrd="3" destOrd="0" presId="urn:microsoft.com/office/officeart/2005/8/layout/hierarchy2"/>
    <dgm:cxn modelId="{21B3D5B7-F99E-4960-903F-81E20217F1FA}" type="presParOf" srcId="{F427F754-EEEE-48AC-B7AB-A4731E5E40AB}" destId="{A7DF6F3D-1234-4C0D-83A0-223CEEDFFF72}" srcOrd="0" destOrd="0" presId="urn:microsoft.com/office/officeart/2005/8/layout/hierarchy2"/>
    <dgm:cxn modelId="{ECED45B2-4BE4-4ADE-9A65-FD06B4842CCD}" type="presParOf" srcId="{F427F754-EEEE-48AC-B7AB-A4731E5E40AB}" destId="{800F6EA1-51BD-4827-852F-CF9E68434A4B}" srcOrd="1" destOrd="0" presId="urn:microsoft.com/office/officeart/2005/8/layout/hierarchy2"/>
    <dgm:cxn modelId="{F313C3E5-4334-4A3A-8590-71A7EE5E672A}" type="presParOf" srcId="{C6230E23-6E08-40F2-9E8D-EDEA91DFBA63}" destId="{3DB3BAB3-45F2-4D8C-B9AF-C4A46C7607E1}" srcOrd="2" destOrd="0" presId="urn:microsoft.com/office/officeart/2005/8/layout/hierarchy2"/>
    <dgm:cxn modelId="{02C1D29E-EF4D-4619-ACEA-E30379869DE8}" type="presParOf" srcId="{3DB3BAB3-45F2-4D8C-B9AF-C4A46C7607E1}" destId="{B420FC2E-53C6-42A2-888E-B7CAE5F67169}" srcOrd="0" destOrd="0" presId="urn:microsoft.com/office/officeart/2005/8/layout/hierarchy2"/>
    <dgm:cxn modelId="{DEBF7BA8-01F0-45A7-998B-91A0A74DE279}" type="presParOf" srcId="{C6230E23-6E08-40F2-9E8D-EDEA91DFBA63}" destId="{197950BF-A31A-4CAE-9184-C694FCC82F72}" srcOrd="3" destOrd="0" presId="urn:microsoft.com/office/officeart/2005/8/layout/hierarchy2"/>
    <dgm:cxn modelId="{BC612F21-915C-4979-936C-CD9BB3FF2119}" type="presParOf" srcId="{197950BF-A31A-4CAE-9184-C694FCC82F72}" destId="{CB22C717-1DD0-4483-850A-CF93896C14B5}" srcOrd="0" destOrd="0" presId="urn:microsoft.com/office/officeart/2005/8/layout/hierarchy2"/>
    <dgm:cxn modelId="{32FC3581-5E41-4708-82BE-4E937F4AAF98}" type="presParOf" srcId="{197950BF-A31A-4CAE-9184-C694FCC82F72}" destId="{46A3EB94-1325-4BEA-97C5-09B00080A8AE}" srcOrd="1" destOrd="0" presId="urn:microsoft.com/office/officeart/2005/8/layout/hierarchy2"/>
    <dgm:cxn modelId="{27CDE34F-FEE4-46C8-A20F-BAD67ADC942E}" type="presParOf" srcId="{46A3EB94-1325-4BEA-97C5-09B00080A8AE}" destId="{E3F73661-4667-4DCC-8D42-F0128A188C81}" srcOrd="0" destOrd="0" presId="urn:microsoft.com/office/officeart/2005/8/layout/hierarchy2"/>
    <dgm:cxn modelId="{4F75C939-8280-4ED9-80AE-7C9DA2B953A3}" type="presParOf" srcId="{E3F73661-4667-4DCC-8D42-F0128A188C81}" destId="{0113DA5E-9575-44D8-BFF9-A7AC0A7CFA4F}" srcOrd="0" destOrd="0" presId="urn:microsoft.com/office/officeart/2005/8/layout/hierarchy2"/>
    <dgm:cxn modelId="{5D8E9D63-E512-4685-87E9-D0B0E2B70064}" type="presParOf" srcId="{46A3EB94-1325-4BEA-97C5-09B00080A8AE}" destId="{C9C6BE2C-0207-485A-99E7-C279D46BF4C7}" srcOrd="1" destOrd="0" presId="urn:microsoft.com/office/officeart/2005/8/layout/hierarchy2"/>
    <dgm:cxn modelId="{9FEB4C9E-57AA-447F-AF06-4310C157E3B2}" type="presParOf" srcId="{C9C6BE2C-0207-485A-99E7-C279D46BF4C7}" destId="{B649B32B-EB65-4AC6-9A1B-613C8BEE283E}" srcOrd="0" destOrd="0" presId="urn:microsoft.com/office/officeart/2005/8/layout/hierarchy2"/>
    <dgm:cxn modelId="{DC603357-3DF9-4B7E-A480-5CAE15BC2660}" type="presParOf" srcId="{C9C6BE2C-0207-485A-99E7-C279D46BF4C7}" destId="{DD34B700-1409-4A4A-99B1-68CE30827C5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0E14A6A-B9FB-4850-BEBD-41BBCFF19944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EE90E9-8FA2-4D31-8268-2B6FA9729D5F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постановление Правительства РФ </a:t>
          </a:r>
          <a:b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от 03.12.2020 №2014</a:t>
          </a:r>
          <a:endParaRPr lang="ru-RU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16F7567-A008-4000-B252-9ED6BE482CEA}" type="parTrans" cxnId="{C5E79321-2182-4520-923C-CCC5D1571D23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8863101-C011-4023-ADBC-F29E29448D79}" type="sibTrans" cxnId="{C5E79321-2182-4520-923C-CCC5D1571D23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2C31180-77CE-4D16-883F-DA606C5929C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устанавливает виды товаров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D4CD884-36E3-4BC0-A19D-C8E7466C6024}" type="parTrans" cxnId="{027FA06F-1A6B-49F9-B8F2-4B6E16DB293E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9F4B59A-C225-4236-81FB-5C3171B85651}" type="sibTrans" cxnId="{027FA06F-1A6B-49F9-B8F2-4B6E16DB293E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8E0879F-6923-44A3-BFC3-7710AF232BB9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порядок закупки</a:t>
          </a:r>
          <a:endParaRPr lang="ru-RU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13A5DB4-6713-49A8-954F-760B96DE890C}" type="parTrans" cxnId="{827946C8-3AAF-4D50-94E2-E15FFD4DA84D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A6C7DBB-3C9F-4952-8760-7689FED09E0B}" type="sibTrans" cxnId="{827946C8-3AAF-4D50-94E2-E15FFD4DA84D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767A2F1-7FB4-4B0E-9A27-D82056D42097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особенностей процедур </a:t>
          </a:r>
          <a:b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предусмотрено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57A7B58-6885-47A3-9CBA-E569FB21F6A3}" type="parTrans" cxnId="{04E397FE-B7DF-493C-B55F-9C3F87F6857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060C713-3A6E-46D2-A33D-631E6902E69B}" type="sibTrans" cxnId="{04E397FE-B7DF-493C-B55F-9C3F87F6857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CB75CE7-4151-4CA6-A8FD-945CBDD6C93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устанавливает размер</a:t>
          </a:r>
          <a:b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(размеры) квоты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8C6733D-E134-4AD0-A64A-3F8D35159A0F}" type="parTrans" cxnId="{6F24A648-06B3-4B83-8F56-D8F930325342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29FDCEA-53F3-4E4F-A26B-CBE516AEF7AB}" type="sibTrans" cxnId="{6F24A648-06B3-4B83-8F56-D8F930325342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0255CB9-21FF-4100-8B42-7A748F193F7C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особенности определения НМЦК: только из реестров промышленной продукции 616, 878 и только с учетом характеристик КТРУ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5AD57C4-1499-4FA9-9DBC-0BEA453357E4}" type="parTrans" cxnId="{D2B44BC4-6F4B-49B0-A433-DEA2FF65238F}">
      <dgm:prSet/>
      <dgm:spPr/>
      <dgm:t>
        <a:bodyPr/>
        <a:lstStyle/>
        <a:p>
          <a:endParaRPr lang="ru-RU"/>
        </a:p>
      </dgm:t>
    </dgm:pt>
    <dgm:pt modelId="{EDEC6353-8C8B-4EA8-A625-B3E5850758B3}" type="sibTrans" cxnId="{D2B44BC4-6F4B-49B0-A433-DEA2FF65238F}">
      <dgm:prSet/>
      <dgm:spPr/>
      <dgm:t>
        <a:bodyPr/>
        <a:lstStyle/>
        <a:p>
          <a:endParaRPr lang="ru-RU"/>
        </a:p>
      </dgm:t>
    </dgm:pt>
    <dgm:pt modelId="{96E07407-3C77-416F-8E0E-0EB2D987B9E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применяется с 01.01.2021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F21BD09-C83A-4BC3-8F32-F989439320FE}" type="parTrans" cxnId="{90F92F5C-EBF3-4DAD-B8A8-04FD19BEFE7A}">
      <dgm:prSet/>
      <dgm:spPr/>
      <dgm:t>
        <a:bodyPr/>
        <a:lstStyle/>
        <a:p>
          <a:endParaRPr lang="ru-RU"/>
        </a:p>
      </dgm:t>
    </dgm:pt>
    <dgm:pt modelId="{B3C67702-69F7-40E3-91C1-03DA39271DD1}" type="sibTrans" cxnId="{90F92F5C-EBF3-4DAD-B8A8-04FD19BEFE7A}">
      <dgm:prSet/>
      <dgm:spPr/>
      <dgm:t>
        <a:bodyPr/>
        <a:lstStyle/>
        <a:p>
          <a:endParaRPr lang="ru-RU"/>
        </a:p>
      </dgm:t>
    </dgm:pt>
    <dgm:pt modelId="{5D6BAB20-6DAE-4EB9-80D2-254847BAF79F}">
      <dgm:prSet phldrT="[Текст]"/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запрос цен производителям в ГИСП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18D4A55-41F8-4803-8F0B-D8854BFBDDF2}" type="parTrans" cxnId="{CF87B1B2-6ABB-4989-B817-1D949FD052DC}">
      <dgm:prSet/>
      <dgm:spPr/>
      <dgm:t>
        <a:bodyPr/>
        <a:lstStyle/>
        <a:p>
          <a:endParaRPr lang="ru-RU"/>
        </a:p>
      </dgm:t>
    </dgm:pt>
    <dgm:pt modelId="{8D58F8FA-72C8-4ED3-A6A2-3B87213086AC}" type="sibTrans" cxnId="{CF87B1B2-6ABB-4989-B817-1D949FD052DC}">
      <dgm:prSet/>
      <dgm:spPr/>
      <dgm:t>
        <a:bodyPr/>
        <a:lstStyle/>
        <a:p>
          <a:endParaRPr lang="ru-RU"/>
        </a:p>
      </dgm:t>
    </dgm:pt>
    <dgm:pt modelId="{02687F99-CEE0-4647-8167-7F87C7CFFE0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отчеты с 01.01.2022</a:t>
          </a:r>
          <a:endParaRPr lang="ru-RU" sz="1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09419C5-EF3A-44D9-A144-72796D301596}" type="parTrans" cxnId="{55F86663-1A32-479E-B926-2FE6BC526E17}">
      <dgm:prSet/>
      <dgm:spPr/>
      <dgm:t>
        <a:bodyPr/>
        <a:lstStyle/>
        <a:p>
          <a:endParaRPr lang="ru-RU"/>
        </a:p>
      </dgm:t>
    </dgm:pt>
    <dgm:pt modelId="{EC811815-BD84-4374-8B80-FCCAEADAEACE}" type="sibTrans" cxnId="{55F86663-1A32-479E-B926-2FE6BC526E17}">
      <dgm:prSet/>
      <dgm:spPr/>
      <dgm:t>
        <a:bodyPr/>
        <a:lstStyle/>
        <a:p>
          <a:endParaRPr lang="ru-RU"/>
        </a:p>
      </dgm:t>
    </dgm:pt>
    <dgm:pt modelId="{40B2CE69-6341-45B9-8FC6-E0AE718FD9C3}" type="pres">
      <dgm:prSet presAssocID="{40E14A6A-B9FB-4850-BEBD-41BBCFF1994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65FDA83-F787-4BC1-9CD7-0651311E0201}" type="pres">
      <dgm:prSet presAssocID="{F7EE90E9-8FA2-4D31-8268-2B6FA9729D5F}" presName="composite" presStyleCnt="0"/>
      <dgm:spPr/>
    </dgm:pt>
    <dgm:pt modelId="{EFA9CF6C-38AB-46F4-AC81-CA7D3A31CF89}" type="pres">
      <dgm:prSet presAssocID="{F7EE90E9-8FA2-4D31-8268-2B6FA9729D5F}" presName="bentUpArrow1" presStyleLbl="alignImgPlace1" presStyleIdx="0" presStyleCnt="1" custScaleX="58091" custScaleY="58091" custLinFactNeighborX="18754" custLinFactNeighborY="-27554"/>
      <dgm:spPr/>
    </dgm:pt>
    <dgm:pt modelId="{7A3C4E5B-5EFC-4631-9CAA-69F65B12A2DC}" type="pres">
      <dgm:prSet presAssocID="{F7EE90E9-8FA2-4D31-8268-2B6FA9729D5F}" presName="ParentText" presStyleLbl="node1" presStyleIdx="0" presStyleCnt="2" custScaleX="81227" custScaleY="700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7BA4A-07D0-4534-9BB9-321F06D7BFEE}" type="pres">
      <dgm:prSet presAssocID="{F7EE90E9-8FA2-4D31-8268-2B6FA9729D5F}" presName="ChildText" presStyleLbl="revTx" presStyleIdx="0" presStyleCnt="2" custScaleX="111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C8F41-11BA-4E29-8387-735F54547301}" type="pres">
      <dgm:prSet presAssocID="{38863101-C011-4023-ADBC-F29E29448D79}" presName="sibTrans" presStyleCnt="0"/>
      <dgm:spPr/>
    </dgm:pt>
    <dgm:pt modelId="{43EAF2B7-D545-42A6-95F0-DE876DBCF6A5}" type="pres">
      <dgm:prSet presAssocID="{78E0879F-6923-44A3-BFC3-7710AF232BB9}" presName="composite" presStyleCnt="0"/>
      <dgm:spPr/>
    </dgm:pt>
    <dgm:pt modelId="{BDDE64BE-ABDF-4594-8F09-976051A73CA0}" type="pres">
      <dgm:prSet presAssocID="{78E0879F-6923-44A3-BFC3-7710AF232BB9}" presName="ParentText" presStyleLbl="node1" presStyleIdx="1" presStyleCnt="2" custScaleX="81227" custScaleY="700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C6EB4-FD3D-4B51-9449-DD39FFBA7A70}" type="pres">
      <dgm:prSet presAssocID="{78E0879F-6923-44A3-BFC3-7710AF232BB9}" presName="FinalChildText" presStyleLbl="revTx" presStyleIdx="1" presStyleCnt="2" custScaleX="116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289146-E065-4CAC-849D-AA03EA837D09}" type="presOf" srcId="{5D6BAB20-6DAE-4EB9-80D2-254847BAF79F}" destId="{342C6EB4-FD3D-4B51-9449-DD39FFBA7A70}" srcOrd="0" destOrd="2" presId="urn:microsoft.com/office/officeart/2005/8/layout/StepDownProcess"/>
    <dgm:cxn modelId="{99D60C64-C5DF-44E8-A331-6B0B907EB7FB}" type="presOf" srcId="{40E14A6A-B9FB-4850-BEBD-41BBCFF19944}" destId="{40B2CE69-6341-45B9-8FC6-E0AE718FD9C3}" srcOrd="0" destOrd="0" presId="urn:microsoft.com/office/officeart/2005/8/layout/StepDownProcess"/>
    <dgm:cxn modelId="{04E397FE-B7DF-493C-B55F-9C3F87F68579}" srcId="{78E0879F-6923-44A3-BFC3-7710AF232BB9}" destId="{F767A2F1-7FB4-4B0E-9A27-D82056D42097}" srcOrd="0" destOrd="0" parTransId="{757A7B58-6885-47A3-9CBA-E569FB21F6A3}" sibTransId="{A060C713-3A6E-46D2-A33D-631E6902E69B}"/>
    <dgm:cxn modelId="{BAAF467C-5833-411A-AB7E-B7EAA0B7DC06}" type="presOf" srcId="{6CB75CE7-4151-4CA6-A8FD-945CBDD6C932}" destId="{8107BA4A-07D0-4534-9BB9-321F06D7BFEE}" srcOrd="0" destOrd="1" presId="urn:microsoft.com/office/officeart/2005/8/layout/StepDownProcess"/>
    <dgm:cxn modelId="{90F92F5C-EBF3-4DAD-B8A8-04FD19BEFE7A}" srcId="{F7EE90E9-8FA2-4D31-8268-2B6FA9729D5F}" destId="{96E07407-3C77-416F-8E0E-0EB2D987B9ED}" srcOrd="2" destOrd="0" parTransId="{3F21BD09-C83A-4BC3-8F32-F989439320FE}" sibTransId="{B3C67702-69F7-40E3-91C1-03DA39271DD1}"/>
    <dgm:cxn modelId="{C9E1842C-E2A1-44AD-93B7-DC33D1D6F4EB}" type="presOf" srcId="{96E07407-3C77-416F-8E0E-0EB2D987B9ED}" destId="{8107BA4A-07D0-4534-9BB9-321F06D7BFEE}" srcOrd="0" destOrd="2" presId="urn:microsoft.com/office/officeart/2005/8/layout/StepDownProcess"/>
    <dgm:cxn modelId="{827946C8-3AAF-4D50-94E2-E15FFD4DA84D}" srcId="{40E14A6A-B9FB-4850-BEBD-41BBCFF19944}" destId="{78E0879F-6923-44A3-BFC3-7710AF232BB9}" srcOrd="1" destOrd="0" parTransId="{313A5DB4-6713-49A8-954F-760B96DE890C}" sibTransId="{3A6C7DBB-3C9F-4952-8760-7689FED09E0B}"/>
    <dgm:cxn modelId="{F9D80C0C-47D8-4F61-AE4C-D7C1354CE9C9}" type="presOf" srcId="{78E0879F-6923-44A3-BFC3-7710AF232BB9}" destId="{BDDE64BE-ABDF-4594-8F09-976051A73CA0}" srcOrd="0" destOrd="0" presId="urn:microsoft.com/office/officeart/2005/8/layout/StepDownProcess"/>
    <dgm:cxn modelId="{027FA06F-1A6B-49F9-B8F2-4B6E16DB293E}" srcId="{F7EE90E9-8FA2-4D31-8268-2B6FA9729D5F}" destId="{62C31180-77CE-4D16-883F-DA606C5929C5}" srcOrd="0" destOrd="0" parTransId="{7D4CD884-36E3-4BC0-A19D-C8E7466C6024}" sibTransId="{E9F4B59A-C225-4236-81FB-5C3171B85651}"/>
    <dgm:cxn modelId="{36C483EC-3318-41E2-BD1C-56CAB00C2124}" type="presOf" srcId="{02687F99-CEE0-4647-8167-7F87C7CFFE00}" destId="{8107BA4A-07D0-4534-9BB9-321F06D7BFEE}" srcOrd="0" destOrd="3" presId="urn:microsoft.com/office/officeart/2005/8/layout/StepDownProcess"/>
    <dgm:cxn modelId="{6F24A648-06B3-4B83-8F56-D8F930325342}" srcId="{F7EE90E9-8FA2-4D31-8268-2B6FA9729D5F}" destId="{6CB75CE7-4151-4CA6-A8FD-945CBDD6C932}" srcOrd="1" destOrd="0" parTransId="{F8C6733D-E134-4AD0-A64A-3F8D35159A0F}" sibTransId="{D29FDCEA-53F3-4E4F-A26B-CBE516AEF7AB}"/>
    <dgm:cxn modelId="{6515B0CC-A0D5-4D54-A6D7-6AB8461BB6EC}" type="presOf" srcId="{F7EE90E9-8FA2-4D31-8268-2B6FA9729D5F}" destId="{7A3C4E5B-5EFC-4631-9CAA-69F65B12A2DC}" srcOrd="0" destOrd="0" presId="urn:microsoft.com/office/officeart/2005/8/layout/StepDownProcess"/>
    <dgm:cxn modelId="{D2B44BC4-6F4B-49B0-A433-DEA2FF65238F}" srcId="{78E0879F-6923-44A3-BFC3-7710AF232BB9}" destId="{E0255CB9-21FF-4100-8B42-7A748F193F7C}" srcOrd="1" destOrd="0" parTransId="{B5AD57C4-1499-4FA9-9DBC-0BEA453357E4}" sibTransId="{EDEC6353-8C8B-4EA8-A625-B3E5850758B3}"/>
    <dgm:cxn modelId="{5B4FA17A-0156-4E74-86A6-8E4461E009A5}" type="presOf" srcId="{E0255CB9-21FF-4100-8B42-7A748F193F7C}" destId="{342C6EB4-FD3D-4B51-9449-DD39FFBA7A70}" srcOrd="0" destOrd="1" presId="urn:microsoft.com/office/officeart/2005/8/layout/StepDownProcess"/>
    <dgm:cxn modelId="{C5E79321-2182-4520-923C-CCC5D1571D23}" srcId="{40E14A6A-B9FB-4850-BEBD-41BBCFF19944}" destId="{F7EE90E9-8FA2-4D31-8268-2B6FA9729D5F}" srcOrd="0" destOrd="0" parTransId="{C16F7567-A008-4000-B252-9ED6BE482CEA}" sibTransId="{38863101-C011-4023-ADBC-F29E29448D79}"/>
    <dgm:cxn modelId="{BEA18463-6A03-460C-B91D-12B008497A62}" type="presOf" srcId="{62C31180-77CE-4D16-883F-DA606C5929C5}" destId="{8107BA4A-07D0-4534-9BB9-321F06D7BFEE}" srcOrd="0" destOrd="0" presId="urn:microsoft.com/office/officeart/2005/8/layout/StepDownProcess"/>
    <dgm:cxn modelId="{55F86663-1A32-479E-B926-2FE6BC526E17}" srcId="{F7EE90E9-8FA2-4D31-8268-2B6FA9729D5F}" destId="{02687F99-CEE0-4647-8167-7F87C7CFFE00}" srcOrd="3" destOrd="0" parTransId="{309419C5-EF3A-44D9-A144-72796D301596}" sibTransId="{EC811815-BD84-4374-8B80-FCCAEADAEACE}"/>
    <dgm:cxn modelId="{851EEBA2-3A90-4501-8BD4-7809E5611230}" type="presOf" srcId="{F767A2F1-7FB4-4B0E-9A27-D82056D42097}" destId="{342C6EB4-FD3D-4B51-9449-DD39FFBA7A70}" srcOrd="0" destOrd="0" presId="urn:microsoft.com/office/officeart/2005/8/layout/StepDownProcess"/>
    <dgm:cxn modelId="{CF87B1B2-6ABB-4989-B817-1D949FD052DC}" srcId="{78E0879F-6923-44A3-BFC3-7710AF232BB9}" destId="{5D6BAB20-6DAE-4EB9-80D2-254847BAF79F}" srcOrd="2" destOrd="0" parTransId="{B18D4A55-41F8-4803-8F0B-D8854BFBDDF2}" sibTransId="{8D58F8FA-72C8-4ED3-A6A2-3B87213086AC}"/>
    <dgm:cxn modelId="{D767472A-90A9-4571-A0D2-46F741712366}" type="presParOf" srcId="{40B2CE69-6341-45B9-8FC6-E0AE718FD9C3}" destId="{C65FDA83-F787-4BC1-9CD7-0651311E0201}" srcOrd="0" destOrd="0" presId="urn:microsoft.com/office/officeart/2005/8/layout/StepDownProcess"/>
    <dgm:cxn modelId="{0892C5BD-530B-4680-B33B-7F222612B437}" type="presParOf" srcId="{C65FDA83-F787-4BC1-9CD7-0651311E0201}" destId="{EFA9CF6C-38AB-46F4-AC81-CA7D3A31CF89}" srcOrd="0" destOrd="0" presId="urn:microsoft.com/office/officeart/2005/8/layout/StepDownProcess"/>
    <dgm:cxn modelId="{75B48802-E2EE-4E10-9656-0E73D1389E3E}" type="presParOf" srcId="{C65FDA83-F787-4BC1-9CD7-0651311E0201}" destId="{7A3C4E5B-5EFC-4631-9CAA-69F65B12A2DC}" srcOrd="1" destOrd="0" presId="urn:microsoft.com/office/officeart/2005/8/layout/StepDownProcess"/>
    <dgm:cxn modelId="{E60C771A-C7C1-4B79-898C-523B4D1F1BFA}" type="presParOf" srcId="{C65FDA83-F787-4BC1-9CD7-0651311E0201}" destId="{8107BA4A-07D0-4534-9BB9-321F06D7BFEE}" srcOrd="2" destOrd="0" presId="urn:microsoft.com/office/officeart/2005/8/layout/StepDownProcess"/>
    <dgm:cxn modelId="{F223E800-2E79-4576-9ED2-152D6576DF75}" type="presParOf" srcId="{40B2CE69-6341-45B9-8FC6-E0AE718FD9C3}" destId="{C80C8F41-11BA-4E29-8387-735F54547301}" srcOrd="1" destOrd="0" presId="urn:microsoft.com/office/officeart/2005/8/layout/StepDownProcess"/>
    <dgm:cxn modelId="{C382B3C2-2934-400C-87AA-EF18E6079C1F}" type="presParOf" srcId="{40B2CE69-6341-45B9-8FC6-E0AE718FD9C3}" destId="{43EAF2B7-D545-42A6-95F0-DE876DBCF6A5}" srcOrd="2" destOrd="0" presId="urn:microsoft.com/office/officeart/2005/8/layout/StepDownProcess"/>
    <dgm:cxn modelId="{D23162BC-6E21-4234-B566-5D5887397190}" type="presParOf" srcId="{43EAF2B7-D545-42A6-95F0-DE876DBCF6A5}" destId="{BDDE64BE-ABDF-4594-8F09-976051A73CA0}" srcOrd="0" destOrd="0" presId="urn:microsoft.com/office/officeart/2005/8/layout/StepDownProcess"/>
    <dgm:cxn modelId="{E0A47453-DF5B-466A-B3F7-A81376CF07D9}" type="presParOf" srcId="{43EAF2B7-D545-42A6-95F0-DE876DBCF6A5}" destId="{342C6EB4-FD3D-4B51-9449-DD39FFBA7A7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399466E-4010-4DF3-95F0-ACF2D0E71BC1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1DD669E1-A359-4873-84CB-E237B3AB47BD}">
      <dgm:prSet phldrT="[Текст]"/>
      <dgm:spPr/>
      <dgm:t>
        <a:bodyPr/>
        <a:lstStyle/>
        <a:p>
          <a:r>
            <a:rPr lang="ru-RU" dirty="0" smtClean="0"/>
            <a:t>заключен контракт </a:t>
          </a:r>
          <a:br>
            <a:rPr lang="ru-RU" dirty="0" smtClean="0"/>
          </a:br>
          <a:r>
            <a:rPr lang="ru-RU" dirty="0" smtClean="0"/>
            <a:t>на </a:t>
          </a:r>
          <a:r>
            <a:rPr lang="en-US" b="1" i="1" dirty="0" smtClean="0"/>
            <a:t>X</a:t>
          </a:r>
          <a:endParaRPr lang="ru-RU" b="1" i="1" dirty="0"/>
        </a:p>
      </dgm:t>
    </dgm:pt>
    <dgm:pt modelId="{3A43FB9A-F7F2-420B-AE10-8A728181CB92}" type="parTrans" cxnId="{167192AA-8C44-4F42-AA87-C4BC10B31013}">
      <dgm:prSet/>
      <dgm:spPr/>
      <dgm:t>
        <a:bodyPr/>
        <a:lstStyle/>
        <a:p>
          <a:endParaRPr lang="ru-RU"/>
        </a:p>
      </dgm:t>
    </dgm:pt>
    <dgm:pt modelId="{AE701BE4-43C0-4332-B009-29E530AE6B0E}" type="sibTrans" cxnId="{167192AA-8C44-4F42-AA87-C4BC10B31013}">
      <dgm:prSet/>
      <dgm:spPr/>
      <dgm:t>
        <a:bodyPr/>
        <a:lstStyle/>
        <a:p>
          <a:endParaRPr lang="ru-RU"/>
        </a:p>
      </dgm:t>
    </dgm:pt>
    <dgm:pt modelId="{3F58A84E-3ADF-4072-AE74-44AD9EC360A8}">
      <dgm:prSet phldrT="[Текст]"/>
      <dgm:spPr/>
      <dgm:t>
        <a:bodyPr/>
        <a:lstStyle/>
        <a:p>
          <a:r>
            <a:rPr lang="ru-RU" b="1" dirty="0" smtClean="0"/>
            <a:t>заказчик</a:t>
          </a:r>
          <a:r>
            <a:rPr lang="ru-RU" dirty="0" smtClean="0"/>
            <a:t> и </a:t>
          </a:r>
          <a:r>
            <a:rPr lang="ru-RU" b="1" dirty="0" smtClean="0"/>
            <a:t>поставщик</a:t>
          </a:r>
          <a:r>
            <a:rPr lang="ru-RU" dirty="0" smtClean="0"/>
            <a:t> договариваются </a:t>
          </a:r>
          <a:br>
            <a:rPr lang="ru-RU" dirty="0" smtClean="0"/>
          </a:br>
          <a:r>
            <a:rPr lang="ru-RU" dirty="0" smtClean="0"/>
            <a:t>о замене </a:t>
          </a:r>
          <a:r>
            <a:rPr lang="en-US" b="1" i="1" dirty="0" smtClean="0"/>
            <a:t>X </a:t>
          </a:r>
          <a:r>
            <a:rPr lang="ru-RU" dirty="0" smtClean="0"/>
            <a:t>на</a:t>
          </a:r>
          <a:r>
            <a:rPr lang="en-US" dirty="0" smtClean="0"/>
            <a:t> </a:t>
          </a:r>
          <a:r>
            <a:rPr lang="en-US" b="1" i="1" dirty="0" smtClean="0"/>
            <a:t>Y</a:t>
          </a:r>
          <a:endParaRPr lang="ru-RU" b="1" i="1" dirty="0"/>
        </a:p>
      </dgm:t>
    </dgm:pt>
    <dgm:pt modelId="{43FCEB4F-7AF6-493C-9820-7475ABD0AC8D}" type="parTrans" cxnId="{76F59DBD-F7FA-4F5B-9435-93536F219242}">
      <dgm:prSet/>
      <dgm:spPr/>
      <dgm:t>
        <a:bodyPr/>
        <a:lstStyle/>
        <a:p>
          <a:endParaRPr lang="ru-RU"/>
        </a:p>
      </dgm:t>
    </dgm:pt>
    <dgm:pt modelId="{F646BB72-3A71-4E44-AA36-5084A675106B}" type="sibTrans" cxnId="{76F59DBD-F7FA-4F5B-9435-93536F219242}">
      <dgm:prSet/>
      <dgm:spPr/>
      <dgm:t>
        <a:bodyPr/>
        <a:lstStyle/>
        <a:p>
          <a:endParaRPr lang="ru-RU"/>
        </a:p>
      </dgm:t>
    </dgm:pt>
    <dgm:pt modelId="{CED7EDD8-D4B5-47B6-A023-6CACDE270C10}">
      <dgm:prSet phldrT="[Текст]"/>
      <dgm:spPr/>
      <dgm:t>
        <a:bodyPr/>
        <a:lstStyle/>
        <a:p>
          <a:r>
            <a:rPr lang="ru-RU" dirty="0" smtClean="0"/>
            <a:t>поставляется </a:t>
          </a:r>
          <a:r>
            <a:rPr lang="en-US" b="1" i="1" dirty="0" smtClean="0"/>
            <a:t>Y</a:t>
          </a:r>
          <a:endParaRPr lang="ru-RU" b="1" i="1" dirty="0"/>
        </a:p>
      </dgm:t>
    </dgm:pt>
    <dgm:pt modelId="{CCA16194-BDBA-493E-9000-8444482F0442}" type="parTrans" cxnId="{C14E9170-D23D-49CC-97A1-2D71822DBEFE}">
      <dgm:prSet/>
      <dgm:spPr/>
      <dgm:t>
        <a:bodyPr/>
        <a:lstStyle/>
        <a:p>
          <a:endParaRPr lang="ru-RU"/>
        </a:p>
      </dgm:t>
    </dgm:pt>
    <dgm:pt modelId="{CC8AC1FB-F35F-4278-A3E7-D96F9D2454CC}" type="sibTrans" cxnId="{C14E9170-D23D-49CC-97A1-2D71822DBEFE}">
      <dgm:prSet/>
      <dgm:spPr/>
      <dgm:t>
        <a:bodyPr/>
        <a:lstStyle/>
        <a:p>
          <a:endParaRPr lang="ru-RU"/>
        </a:p>
      </dgm:t>
    </dgm:pt>
    <dgm:pt modelId="{194EA8DD-D1BF-40F3-B51C-A34C1275470C}" type="pres">
      <dgm:prSet presAssocID="{8399466E-4010-4DF3-95F0-ACF2D0E71BC1}" presName="CompostProcess" presStyleCnt="0">
        <dgm:presLayoutVars>
          <dgm:dir/>
          <dgm:resizeHandles val="exact"/>
        </dgm:presLayoutVars>
      </dgm:prSet>
      <dgm:spPr/>
    </dgm:pt>
    <dgm:pt modelId="{B906151A-4AA8-42BC-AAC0-D7B81AA4F150}" type="pres">
      <dgm:prSet presAssocID="{8399466E-4010-4DF3-95F0-ACF2D0E71BC1}" presName="arrow" presStyleLbl="bgShp" presStyleIdx="0" presStyleCnt="1" custScaleX="117647" custLinFactNeighborY="-1384"/>
      <dgm:spPr/>
    </dgm:pt>
    <dgm:pt modelId="{B1C59FB6-E1B1-43DE-A2A0-37DBD1863510}" type="pres">
      <dgm:prSet presAssocID="{8399466E-4010-4DF3-95F0-ACF2D0E71BC1}" presName="linearProcess" presStyleCnt="0"/>
      <dgm:spPr/>
    </dgm:pt>
    <dgm:pt modelId="{F5BDB9FE-D929-49C2-B016-DDAE2716AF4F}" type="pres">
      <dgm:prSet presAssocID="{1DD669E1-A359-4873-84CB-E237B3AB47BD}" presName="textNode" presStyleLbl="node1" presStyleIdx="0" presStyleCnt="3" custScaleY="87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5C806-013B-46BF-A15C-672F5BDC4D1F}" type="pres">
      <dgm:prSet presAssocID="{AE701BE4-43C0-4332-B009-29E530AE6B0E}" presName="sibTrans" presStyleCnt="0"/>
      <dgm:spPr/>
    </dgm:pt>
    <dgm:pt modelId="{16DCFC88-DC16-4719-8F4A-713AFA97EB0D}" type="pres">
      <dgm:prSet presAssocID="{3F58A84E-3ADF-4072-AE74-44AD9EC360A8}" presName="textNode" presStyleLbl="node1" presStyleIdx="1" presStyleCnt="3" custScaleY="87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AB63E-80A9-491B-A9D9-4BE7883CD0C0}" type="pres">
      <dgm:prSet presAssocID="{F646BB72-3A71-4E44-AA36-5084A675106B}" presName="sibTrans" presStyleCnt="0"/>
      <dgm:spPr/>
    </dgm:pt>
    <dgm:pt modelId="{2E660EDB-694D-4603-B2A9-B2CBE355CB02}" type="pres">
      <dgm:prSet presAssocID="{CED7EDD8-D4B5-47B6-A023-6CACDE270C10}" presName="textNode" presStyleLbl="node1" presStyleIdx="2" presStyleCnt="3" custScaleY="87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F59DBD-F7FA-4F5B-9435-93536F219242}" srcId="{8399466E-4010-4DF3-95F0-ACF2D0E71BC1}" destId="{3F58A84E-3ADF-4072-AE74-44AD9EC360A8}" srcOrd="1" destOrd="0" parTransId="{43FCEB4F-7AF6-493C-9820-7475ABD0AC8D}" sibTransId="{F646BB72-3A71-4E44-AA36-5084A675106B}"/>
    <dgm:cxn modelId="{C14E9170-D23D-49CC-97A1-2D71822DBEFE}" srcId="{8399466E-4010-4DF3-95F0-ACF2D0E71BC1}" destId="{CED7EDD8-D4B5-47B6-A023-6CACDE270C10}" srcOrd="2" destOrd="0" parTransId="{CCA16194-BDBA-493E-9000-8444482F0442}" sibTransId="{CC8AC1FB-F35F-4278-A3E7-D96F9D2454CC}"/>
    <dgm:cxn modelId="{041834A6-86FE-4213-966D-6B69D2E2332B}" type="presOf" srcId="{1DD669E1-A359-4873-84CB-E237B3AB47BD}" destId="{F5BDB9FE-D929-49C2-B016-DDAE2716AF4F}" srcOrd="0" destOrd="0" presId="urn:microsoft.com/office/officeart/2005/8/layout/hProcess9"/>
    <dgm:cxn modelId="{167192AA-8C44-4F42-AA87-C4BC10B31013}" srcId="{8399466E-4010-4DF3-95F0-ACF2D0E71BC1}" destId="{1DD669E1-A359-4873-84CB-E237B3AB47BD}" srcOrd="0" destOrd="0" parTransId="{3A43FB9A-F7F2-420B-AE10-8A728181CB92}" sibTransId="{AE701BE4-43C0-4332-B009-29E530AE6B0E}"/>
    <dgm:cxn modelId="{5957A6E1-A59F-473C-B76B-A23B04093D97}" type="presOf" srcId="{8399466E-4010-4DF3-95F0-ACF2D0E71BC1}" destId="{194EA8DD-D1BF-40F3-B51C-A34C1275470C}" srcOrd="0" destOrd="0" presId="urn:microsoft.com/office/officeart/2005/8/layout/hProcess9"/>
    <dgm:cxn modelId="{611131A9-4650-425E-929B-5769C5FF126F}" type="presOf" srcId="{CED7EDD8-D4B5-47B6-A023-6CACDE270C10}" destId="{2E660EDB-694D-4603-B2A9-B2CBE355CB02}" srcOrd="0" destOrd="0" presId="urn:microsoft.com/office/officeart/2005/8/layout/hProcess9"/>
    <dgm:cxn modelId="{1BE2725C-EF7A-4F67-8422-EE32D1033BFE}" type="presOf" srcId="{3F58A84E-3ADF-4072-AE74-44AD9EC360A8}" destId="{16DCFC88-DC16-4719-8F4A-713AFA97EB0D}" srcOrd="0" destOrd="0" presId="urn:microsoft.com/office/officeart/2005/8/layout/hProcess9"/>
    <dgm:cxn modelId="{0C4B3139-4122-423A-A774-30BF88563054}" type="presParOf" srcId="{194EA8DD-D1BF-40F3-B51C-A34C1275470C}" destId="{B906151A-4AA8-42BC-AAC0-D7B81AA4F150}" srcOrd="0" destOrd="0" presId="urn:microsoft.com/office/officeart/2005/8/layout/hProcess9"/>
    <dgm:cxn modelId="{38FE22FD-20B6-46F5-AEA9-14BD5E04D33C}" type="presParOf" srcId="{194EA8DD-D1BF-40F3-B51C-A34C1275470C}" destId="{B1C59FB6-E1B1-43DE-A2A0-37DBD1863510}" srcOrd="1" destOrd="0" presId="urn:microsoft.com/office/officeart/2005/8/layout/hProcess9"/>
    <dgm:cxn modelId="{E21982C6-6D28-4CDD-8DBA-C291449CD5C7}" type="presParOf" srcId="{B1C59FB6-E1B1-43DE-A2A0-37DBD1863510}" destId="{F5BDB9FE-D929-49C2-B016-DDAE2716AF4F}" srcOrd="0" destOrd="0" presId="urn:microsoft.com/office/officeart/2005/8/layout/hProcess9"/>
    <dgm:cxn modelId="{DA60C6F7-594D-469D-8A0C-A100A62B672B}" type="presParOf" srcId="{B1C59FB6-E1B1-43DE-A2A0-37DBD1863510}" destId="{7F65C806-013B-46BF-A15C-672F5BDC4D1F}" srcOrd="1" destOrd="0" presId="urn:microsoft.com/office/officeart/2005/8/layout/hProcess9"/>
    <dgm:cxn modelId="{7B457CE1-0053-4E0F-A220-A6D40BB68F54}" type="presParOf" srcId="{B1C59FB6-E1B1-43DE-A2A0-37DBD1863510}" destId="{16DCFC88-DC16-4719-8F4A-713AFA97EB0D}" srcOrd="2" destOrd="0" presId="urn:microsoft.com/office/officeart/2005/8/layout/hProcess9"/>
    <dgm:cxn modelId="{70993EE0-9A4F-4D1A-B170-F1336B04F726}" type="presParOf" srcId="{B1C59FB6-E1B1-43DE-A2A0-37DBD1863510}" destId="{836AB63E-80A9-491B-A9D9-4BE7883CD0C0}" srcOrd="3" destOrd="0" presId="urn:microsoft.com/office/officeart/2005/8/layout/hProcess9"/>
    <dgm:cxn modelId="{CCDC9A89-A104-40CE-841D-225126537416}" type="presParOf" srcId="{B1C59FB6-E1B1-43DE-A2A0-37DBD1863510}" destId="{2E660EDB-694D-4603-B2A9-B2CBE355CB0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br>
            <a:rPr lang="ru-RU" dirty="0" smtClean="0"/>
          </a:br>
          <a:r>
            <a:rPr lang="ru-RU" dirty="0" smtClean="0"/>
            <a:t>«на улучшенный»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правило «третий — лишний» </a:t>
          </a:r>
          <a:r>
            <a:rPr lang="ru-RU" b="1" dirty="0" smtClean="0">
              <a:solidFill>
                <a:srgbClr val="C00000"/>
              </a:solidFill>
            </a:rPr>
            <a:t>применялось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i="1" dirty="0" smtClean="0"/>
            <a:t>производителя </a:t>
          </a:r>
          <a:r>
            <a:rPr lang="ru-RU" b="1" dirty="0" smtClean="0">
              <a:solidFill>
                <a:srgbClr val="C00000"/>
              </a:solidFill>
            </a:rPr>
            <a:t>недопустима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правило «третий — лишний» </a:t>
          </a:r>
          <a:br>
            <a:rPr lang="ru-RU" dirty="0" smtClean="0"/>
          </a:br>
          <a:r>
            <a:rPr lang="ru-RU" b="1" dirty="0" smtClean="0">
              <a:solidFill>
                <a:srgbClr val="336600"/>
              </a:solidFill>
            </a:rPr>
            <a:t>не применялось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</a:t>
          </a:r>
          <a:r>
            <a:rPr lang="ru-RU" smtClean="0"/>
            <a:t>улучшенный  </a:t>
          </a:r>
          <a:r>
            <a:rPr lang="ru-RU" b="1" smtClean="0">
              <a:solidFill>
                <a:srgbClr val="336600"/>
              </a:solidFill>
            </a:rPr>
            <a:t>возможна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 custLinFactNeighborY="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D1831E89-D40C-4EBC-96D5-484BFF89FF9C}" type="presOf" srcId="{C1FCB2D8-21EA-48E3-BEA4-C8A594012E0F}" destId="{3EC88669-F745-45FA-92CC-6636D4EFEB0F}" srcOrd="0" destOrd="0" presId="urn:microsoft.com/office/officeart/2005/8/layout/hierarchy2"/>
    <dgm:cxn modelId="{338FF06A-914A-4A56-9999-8FF19BB0C156}" type="presOf" srcId="{2D8F8E2C-6288-459C-9F3E-64A76041A5AB}" destId="{5E9AA57E-F090-4311-AAFE-309A56DE0F4B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2DB23F01-7CCE-4161-A1F9-A2040651506F}" type="presOf" srcId="{7F14561B-E4AC-4557-BD71-E81CDB60334D}" destId="{CEB36202-6E21-4312-9546-7B42CE77C894}" srcOrd="0" destOrd="0" presId="urn:microsoft.com/office/officeart/2005/8/layout/hierarchy2"/>
    <dgm:cxn modelId="{5ADE7B08-14CD-493B-A587-FF6945D1388E}" type="presOf" srcId="{731842A4-B44C-41A1-A204-9BB94FE1C5BD}" destId="{39B01865-78AD-4B8B-8FBC-F008C6A90066}" srcOrd="0" destOrd="0" presId="urn:microsoft.com/office/officeart/2005/8/layout/hierarchy2"/>
    <dgm:cxn modelId="{80B8E246-26CE-4F0E-BC64-1EECC704D011}" type="presOf" srcId="{A74F1C8E-23E5-43E0-BCFA-E10FF0BFB4A5}" destId="{4BB62B73-B92E-413A-B3A2-095C1A172702}" srcOrd="0" destOrd="0" presId="urn:microsoft.com/office/officeart/2005/8/layout/hierarchy2"/>
    <dgm:cxn modelId="{B78AB55A-2C96-4AB8-8DC0-834CCC949B92}" type="presOf" srcId="{9DB589FD-F656-4030-832F-F4B5F0E8B610}" destId="{1F668626-EA55-40EE-9975-E1F3974A81FD}" srcOrd="0" destOrd="0" presId="urn:microsoft.com/office/officeart/2005/8/layout/hierarchy2"/>
    <dgm:cxn modelId="{BDB8C84F-4E3B-4D09-AD2B-609BC8123C15}" type="presOf" srcId="{551F51FA-6CA5-46D1-8140-46DED786E339}" destId="{7FFF222F-B621-476C-86BD-AD1E0E102FA6}" srcOrd="1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2E127A86-0C8B-4A63-BA3E-25606AF9D93C}" type="presOf" srcId="{2D8F8E2C-6288-459C-9F3E-64A76041A5AB}" destId="{9994D992-08D2-4915-8A0B-C468493CC413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932F84D2-1B56-4D9B-88B5-2C900388C706}" type="presOf" srcId="{9DB589FD-F656-4030-832F-F4B5F0E8B610}" destId="{95D3B7D0-2236-46CE-AEA7-0E88DB8162B3}" srcOrd="1" destOrd="0" presId="urn:microsoft.com/office/officeart/2005/8/layout/hierarchy2"/>
    <dgm:cxn modelId="{607684D1-8995-4369-8793-DDE93F4EEAAF}" type="presOf" srcId="{69EB16BB-36AB-476B-AB86-E14251A1985C}" destId="{A319E75E-186D-4D43-BD7F-DC004B8E8388}" srcOrd="0" destOrd="0" presId="urn:microsoft.com/office/officeart/2005/8/layout/hierarchy2"/>
    <dgm:cxn modelId="{C0469580-12AD-4EA5-8F97-AC0DDFCA4FD5}" type="presOf" srcId="{C1FCB2D8-21EA-48E3-BEA4-C8A594012E0F}" destId="{0751AC16-51B1-4B8B-9E40-E2C11FCC749A}" srcOrd="1" destOrd="0" presId="urn:microsoft.com/office/officeart/2005/8/layout/hierarchy2"/>
    <dgm:cxn modelId="{4BF378CE-8B5D-4D45-B9F1-5B29ECB03CB2}" type="presOf" srcId="{64D544DE-879D-4788-A195-CC54333B5382}" destId="{E7CDC596-2C1E-4159-BF23-B174C6ABD3FA}" srcOrd="0" destOrd="0" presId="urn:microsoft.com/office/officeart/2005/8/layout/hierarchy2"/>
    <dgm:cxn modelId="{491F1D2A-A336-49FC-B92E-11D660EDFCEC}" type="presOf" srcId="{551F51FA-6CA5-46D1-8140-46DED786E339}" destId="{B1D45DBA-388A-4971-87AD-363378913DB2}" srcOrd="0" destOrd="0" presId="urn:microsoft.com/office/officeart/2005/8/layout/hierarchy2"/>
    <dgm:cxn modelId="{43EC98ED-BC42-4F03-B540-A652817DBC75}" type="presOf" srcId="{3A78A3BB-294C-47B3-B726-A16319C8433F}" destId="{02176B01-E14C-42D1-9004-4548AC5958AA}" srcOrd="0" destOrd="0" presId="urn:microsoft.com/office/officeart/2005/8/layout/hierarchy2"/>
    <dgm:cxn modelId="{18CFE8FE-6066-4ED2-861C-D5B9086EE4CF}" type="presParOf" srcId="{4BB62B73-B92E-413A-B3A2-095C1A172702}" destId="{B54170A2-D5A5-4BEC-9305-A4A93302CF9F}" srcOrd="0" destOrd="0" presId="urn:microsoft.com/office/officeart/2005/8/layout/hierarchy2"/>
    <dgm:cxn modelId="{58AE7E48-70DE-427C-B67B-C8280F130119}" type="presParOf" srcId="{B54170A2-D5A5-4BEC-9305-A4A93302CF9F}" destId="{39B01865-78AD-4B8B-8FBC-F008C6A90066}" srcOrd="0" destOrd="0" presId="urn:microsoft.com/office/officeart/2005/8/layout/hierarchy2"/>
    <dgm:cxn modelId="{D17C1AE2-9D22-4090-B126-1E732A815BDB}" type="presParOf" srcId="{B54170A2-D5A5-4BEC-9305-A4A93302CF9F}" destId="{25FCE8E7-FF69-4F2D-AF7A-A8D357CD616C}" srcOrd="1" destOrd="0" presId="urn:microsoft.com/office/officeart/2005/8/layout/hierarchy2"/>
    <dgm:cxn modelId="{C3C1D772-344C-4215-B823-7AB142A7758C}" type="presParOf" srcId="{25FCE8E7-FF69-4F2D-AF7A-A8D357CD616C}" destId="{1F668626-EA55-40EE-9975-E1F3974A81FD}" srcOrd="0" destOrd="0" presId="urn:microsoft.com/office/officeart/2005/8/layout/hierarchy2"/>
    <dgm:cxn modelId="{DF82579B-9950-4F13-A1C1-1DAC76947BF2}" type="presParOf" srcId="{1F668626-EA55-40EE-9975-E1F3974A81FD}" destId="{95D3B7D0-2236-46CE-AEA7-0E88DB8162B3}" srcOrd="0" destOrd="0" presId="urn:microsoft.com/office/officeart/2005/8/layout/hierarchy2"/>
    <dgm:cxn modelId="{83E7D303-F1C1-4348-8DE6-90ABC25BF48A}" type="presParOf" srcId="{25FCE8E7-FF69-4F2D-AF7A-A8D357CD616C}" destId="{320D7923-400C-4E3D-807B-F45C34092E2C}" srcOrd="1" destOrd="0" presId="urn:microsoft.com/office/officeart/2005/8/layout/hierarchy2"/>
    <dgm:cxn modelId="{792EA525-9B67-4209-84FA-0250FBD8E5C2}" type="presParOf" srcId="{320D7923-400C-4E3D-807B-F45C34092E2C}" destId="{E7CDC596-2C1E-4159-BF23-B174C6ABD3FA}" srcOrd="0" destOrd="0" presId="urn:microsoft.com/office/officeart/2005/8/layout/hierarchy2"/>
    <dgm:cxn modelId="{7893FD2C-1C84-4E8A-BE84-C2953AA99B34}" type="presParOf" srcId="{320D7923-400C-4E3D-807B-F45C34092E2C}" destId="{2B402E96-8338-46B2-9F6A-BC38BFD35AA2}" srcOrd="1" destOrd="0" presId="urn:microsoft.com/office/officeart/2005/8/layout/hierarchy2"/>
    <dgm:cxn modelId="{D50D60E3-286C-44BC-82EA-5ADBBC8926DF}" type="presParOf" srcId="{2B402E96-8338-46B2-9F6A-BC38BFD35AA2}" destId="{B1D45DBA-388A-4971-87AD-363378913DB2}" srcOrd="0" destOrd="0" presId="urn:microsoft.com/office/officeart/2005/8/layout/hierarchy2"/>
    <dgm:cxn modelId="{F3955EB4-2644-4D44-A626-02EF2FB6B9DB}" type="presParOf" srcId="{B1D45DBA-388A-4971-87AD-363378913DB2}" destId="{7FFF222F-B621-476C-86BD-AD1E0E102FA6}" srcOrd="0" destOrd="0" presId="urn:microsoft.com/office/officeart/2005/8/layout/hierarchy2"/>
    <dgm:cxn modelId="{D067063D-8A4D-463C-A8BA-36B56845BB36}" type="presParOf" srcId="{2B402E96-8338-46B2-9F6A-BC38BFD35AA2}" destId="{78E0FABB-0135-4DA3-96F0-A830F333BCEE}" srcOrd="1" destOrd="0" presId="urn:microsoft.com/office/officeart/2005/8/layout/hierarchy2"/>
    <dgm:cxn modelId="{EE0EE78B-1193-4CA0-8F00-A2EADF2F94A3}" type="presParOf" srcId="{78E0FABB-0135-4DA3-96F0-A830F333BCEE}" destId="{A319E75E-186D-4D43-BD7F-DC004B8E8388}" srcOrd="0" destOrd="0" presId="urn:microsoft.com/office/officeart/2005/8/layout/hierarchy2"/>
    <dgm:cxn modelId="{22331BD7-DB36-4C01-BEF7-B71E91DC935A}" type="presParOf" srcId="{78E0FABB-0135-4DA3-96F0-A830F333BCEE}" destId="{5F70C8DF-5779-4C4A-83EA-464FCF86D626}" srcOrd="1" destOrd="0" presId="urn:microsoft.com/office/officeart/2005/8/layout/hierarchy2"/>
    <dgm:cxn modelId="{E9945EAA-38C7-4582-BC2A-CB5FD85A26AF}" type="presParOf" srcId="{25FCE8E7-FF69-4F2D-AF7A-A8D357CD616C}" destId="{3EC88669-F745-45FA-92CC-6636D4EFEB0F}" srcOrd="2" destOrd="0" presId="urn:microsoft.com/office/officeart/2005/8/layout/hierarchy2"/>
    <dgm:cxn modelId="{4D9DA19E-0490-4A1E-A4D6-1084A90AE2BB}" type="presParOf" srcId="{3EC88669-F745-45FA-92CC-6636D4EFEB0F}" destId="{0751AC16-51B1-4B8B-9E40-E2C11FCC749A}" srcOrd="0" destOrd="0" presId="urn:microsoft.com/office/officeart/2005/8/layout/hierarchy2"/>
    <dgm:cxn modelId="{09A01845-169B-4F34-8288-36CD60650746}" type="presParOf" srcId="{25FCE8E7-FF69-4F2D-AF7A-A8D357CD616C}" destId="{504F00CD-8F09-45BE-BF2B-D460B74439A5}" srcOrd="3" destOrd="0" presId="urn:microsoft.com/office/officeart/2005/8/layout/hierarchy2"/>
    <dgm:cxn modelId="{90F91CB9-934E-4F1B-9E04-D04939EF92CB}" type="presParOf" srcId="{504F00CD-8F09-45BE-BF2B-D460B74439A5}" destId="{02176B01-E14C-42D1-9004-4548AC5958AA}" srcOrd="0" destOrd="0" presId="urn:microsoft.com/office/officeart/2005/8/layout/hierarchy2"/>
    <dgm:cxn modelId="{6704464A-9AC4-41B7-AD6D-A32709F9D2D3}" type="presParOf" srcId="{504F00CD-8F09-45BE-BF2B-D460B74439A5}" destId="{EBDE9456-0210-40E2-984F-41324F3C9E5B}" srcOrd="1" destOrd="0" presId="urn:microsoft.com/office/officeart/2005/8/layout/hierarchy2"/>
    <dgm:cxn modelId="{20E6FA34-A2E2-4DA3-9AC9-C167628A9B65}" type="presParOf" srcId="{EBDE9456-0210-40E2-984F-41324F3C9E5B}" destId="{5E9AA57E-F090-4311-AAFE-309A56DE0F4B}" srcOrd="0" destOrd="0" presId="urn:microsoft.com/office/officeart/2005/8/layout/hierarchy2"/>
    <dgm:cxn modelId="{21986ADD-2569-4B9D-9E05-B21360285A81}" type="presParOf" srcId="{5E9AA57E-F090-4311-AAFE-309A56DE0F4B}" destId="{9994D992-08D2-4915-8A0B-C468493CC413}" srcOrd="0" destOrd="0" presId="urn:microsoft.com/office/officeart/2005/8/layout/hierarchy2"/>
    <dgm:cxn modelId="{486A5B25-044A-4DA3-B39A-BF762E322D05}" type="presParOf" srcId="{EBDE9456-0210-40E2-984F-41324F3C9E5B}" destId="{5F87794F-C7DC-48C6-AE01-2AA9E16F8A48}" srcOrd="1" destOrd="0" presId="urn:microsoft.com/office/officeart/2005/8/layout/hierarchy2"/>
    <dgm:cxn modelId="{D05327AC-88B8-46D9-A9DB-C7EC812D38CA}" type="presParOf" srcId="{5F87794F-C7DC-48C6-AE01-2AA9E16F8A48}" destId="{CEB36202-6E21-4312-9546-7B42CE77C894}" srcOrd="0" destOrd="0" presId="urn:microsoft.com/office/officeart/2005/8/layout/hierarchy2"/>
    <dgm:cxn modelId="{8C793207-4FBE-433F-B59E-04974504C874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r>
            <a:rPr lang="ru-RU" b="1" dirty="0" smtClean="0">
              <a:solidFill>
                <a:srgbClr val="C00000"/>
              </a:solidFill>
            </a:rPr>
            <a:t>ПРОГРАММНОГО ОБЕСПЕЧЕНИЯ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«на улучшенное»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ПО в реестрах* </a:t>
          </a:r>
          <a:r>
            <a:rPr lang="ru-RU" b="1" dirty="0" smtClean="0">
              <a:solidFill>
                <a:srgbClr val="C00000"/>
              </a:solidFill>
            </a:rPr>
            <a:t>присутствует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</a:t>
          </a:r>
          <a:r>
            <a:rPr lang="ru-RU" b="1" dirty="0" smtClean="0">
              <a:solidFill>
                <a:srgbClr val="C00000"/>
              </a:solidFill>
            </a:rPr>
            <a:t>недопустима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ПО в реестрах*</a:t>
          </a:r>
          <a:br>
            <a:rPr lang="ru-RU" dirty="0" smtClean="0"/>
          </a:br>
          <a:r>
            <a:rPr lang="ru-RU" b="1" dirty="0" smtClean="0">
              <a:solidFill>
                <a:srgbClr val="336600"/>
              </a:solidFill>
            </a:rPr>
            <a:t>отсутствует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 </a:t>
          </a:r>
          <a:r>
            <a:rPr lang="ru-RU" b="1" dirty="0" smtClean="0">
              <a:solidFill>
                <a:srgbClr val="336600"/>
              </a:solidFill>
            </a:rPr>
            <a:t>возможна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 custLinFactNeighborY="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D1831E89-D40C-4EBC-96D5-484BFF89FF9C}" type="presOf" srcId="{C1FCB2D8-21EA-48E3-BEA4-C8A594012E0F}" destId="{3EC88669-F745-45FA-92CC-6636D4EFEB0F}" srcOrd="0" destOrd="0" presId="urn:microsoft.com/office/officeart/2005/8/layout/hierarchy2"/>
    <dgm:cxn modelId="{338FF06A-914A-4A56-9999-8FF19BB0C156}" type="presOf" srcId="{2D8F8E2C-6288-459C-9F3E-64A76041A5AB}" destId="{5E9AA57E-F090-4311-AAFE-309A56DE0F4B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2DB23F01-7CCE-4161-A1F9-A2040651506F}" type="presOf" srcId="{7F14561B-E4AC-4557-BD71-E81CDB60334D}" destId="{CEB36202-6E21-4312-9546-7B42CE77C894}" srcOrd="0" destOrd="0" presId="urn:microsoft.com/office/officeart/2005/8/layout/hierarchy2"/>
    <dgm:cxn modelId="{5ADE7B08-14CD-493B-A587-FF6945D1388E}" type="presOf" srcId="{731842A4-B44C-41A1-A204-9BB94FE1C5BD}" destId="{39B01865-78AD-4B8B-8FBC-F008C6A90066}" srcOrd="0" destOrd="0" presId="urn:microsoft.com/office/officeart/2005/8/layout/hierarchy2"/>
    <dgm:cxn modelId="{80B8E246-26CE-4F0E-BC64-1EECC704D011}" type="presOf" srcId="{A74F1C8E-23E5-43E0-BCFA-E10FF0BFB4A5}" destId="{4BB62B73-B92E-413A-B3A2-095C1A172702}" srcOrd="0" destOrd="0" presId="urn:microsoft.com/office/officeart/2005/8/layout/hierarchy2"/>
    <dgm:cxn modelId="{B78AB55A-2C96-4AB8-8DC0-834CCC949B92}" type="presOf" srcId="{9DB589FD-F656-4030-832F-F4B5F0E8B610}" destId="{1F668626-EA55-40EE-9975-E1F3974A81FD}" srcOrd="0" destOrd="0" presId="urn:microsoft.com/office/officeart/2005/8/layout/hierarchy2"/>
    <dgm:cxn modelId="{BDB8C84F-4E3B-4D09-AD2B-609BC8123C15}" type="presOf" srcId="{551F51FA-6CA5-46D1-8140-46DED786E339}" destId="{7FFF222F-B621-476C-86BD-AD1E0E102FA6}" srcOrd="1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2E127A86-0C8B-4A63-BA3E-25606AF9D93C}" type="presOf" srcId="{2D8F8E2C-6288-459C-9F3E-64A76041A5AB}" destId="{9994D992-08D2-4915-8A0B-C468493CC413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932F84D2-1B56-4D9B-88B5-2C900388C706}" type="presOf" srcId="{9DB589FD-F656-4030-832F-F4B5F0E8B610}" destId="{95D3B7D0-2236-46CE-AEA7-0E88DB8162B3}" srcOrd="1" destOrd="0" presId="urn:microsoft.com/office/officeart/2005/8/layout/hierarchy2"/>
    <dgm:cxn modelId="{607684D1-8995-4369-8793-DDE93F4EEAAF}" type="presOf" srcId="{69EB16BB-36AB-476B-AB86-E14251A1985C}" destId="{A319E75E-186D-4D43-BD7F-DC004B8E8388}" srcOrd="0" destOrd="0" presId="urn:microsoft.com/office/officeart/2005/8/layout/hierarchy2"/>
    <dgm:cxn modelId="{C0469580-12AD-4EA5-8F97-AC0DDFCA4FD5}" type="presOf" srcId="{C1FCB2D8-21EA-48E3-BEA4-C8A594012E0F}" destId="{0751AC16-51B1-4B8B-9E40-E2C11FCC749A}" srcOrd="1" destOrd="0" presId="urn:microsoft.com/office/officeart/2005/8/layout/hierarchy2"/>
    <dgm:cxn modelId="{4BF378CE-8B5D-4D45-B9F1-5B29ECB03CB2}" type="presOf" srcId="{64D544DE-879D-4788-A195-CC54333B5382}" destId="{E7CDC596-2C1E-4159-BF23-B174C6ABD3FA}" srcOrd="0" destOrd="0" presId="urn:microsoft.com/office/officeart/2005/8/layout/hierarchy2"/>
    <dgm:cxn modelId="{491F1D2A-A336-49FC-B92E-11D660EDFCEC}" type="presOf" srcId="{551F51FA-6CA5-46D1-8140-46DED786E339}" destId="{B1D45DBA-388A-4971-87AD-363378913DB2}" srcOrd="0" destOrd="0" presId="urn:microsoft.com/office/officeart/2005/8/layout/hierarchy2"/>
    <dgm:cxn modelId="{43EC98ED-BC42-4F03-B540-A652817DBC75}" type="presOf" srcId="{3A78A3BB-294C-47B3-B726-A16319C8433F}" destId="{02176B01-E14C-42D1-9004-4548AC5958AA}" srcOrd="0" destOrd="0" presId="urn:microsoft.com/office/officeart/2005/8/layout/hierarchy2"/>
    <dgm:cxn modelId="{18CFE8FE-6066-4ED2-861C-D5B9086EE4CF}" type="presParOf" srcId="{4BB62B73-B92E-413A-B3A2-095C1A172702}" destId="{B54170A2-D5A5-4BEC-9305-A4A93302CF9F}" srcOrd="0" destOrd="0" presId="urn:microsoft.com/office/officeart/2005/8/layout/hierarchy2"/>
    <dgm:cxn modelId="{58AE7E48-70DE-427C-B67B-C8280F130119}" type="presParOf" srcId="{B54170A2-D5A5-4BEC-9305-A4A93302CF9F}" destId="{39B01865-78AD-4B8B-8FBC-F008C6A90066}" srcOrd="0" destOrd="0" presId="urn:microsoft.com/office/officeart/2005/8/layout/hierarchy2"/>
    <dgm:cxn modelId="{D17C1AE2-9D22-4090-B126-1E732A815BDB}" type="presParOf" srcId="{B54170A2-D5A5-4BEC-9305-A4A93302CF9F}" destId="{25FCE8E7-FF69-4F2D-AF7A-A8D357CD616C}" srcOrd="1" destOrd="0" presId="urn:microsoft.com/office/officeart/2005/8/layout/hierarchy2"/>
    <dgm:cxn modelId="{C3C1D772-344C-4215-B823-7AB142A7758C}" type="presParOf" srcId="{25FCE8E7-FF69-4F2D-AF7A-A8D357CD616C}" destId="{1F668626-EA55-40EE-9975-E1F3974A81FD}" srcOrd="0" destOrd="0" presId="urn:microsoft.com/office/officeart/2005/8/layout/hierarchy2"/>
    <dgm:cxn modelId="{DF82579B-9950-4F13-A1C1-1DAC76947BF2}" type="presParOf" srcId="{1F668626-EA55-40EE-9975-E1F3974A81FD}" destId="{95D3B7D0-2236-46CE-AEA7-0E88DB8162B3}" srcOrd="0" destOrd="0" presId="urn:microsoft.com/office/officeart/2005/8/layout/hierarchy2"/>
    <dgm:cxn modelId="{83E7D303-F1C1-4348-8DE6-90ABC25BF48A}" type="presParOf" srcId="{25FCE8E7-FF69-4F2D-AF7A-A8D357CD616C}" destId="{320D7923-400C-4E3D-807B-F45C34092E2C}" srcOrd="1" destOrd="0" presId="urn:microsoft.com/office/officeart/2005/8/layout/hierarchy2"/>
    <dgm:cxn modelId="{792EA525-9B67-4209-84FA-0250FBD8E5C2}" type="presParOf" srcId="{320D7923-400C-4E3D-807B-F45C34092E2C}" destId="{E7CDC596-2C1E-4159-BF23-B174C6ABD3FA}" srcOrd="0" destOrd="0" presId="urn:microsoft.com/office/officeart/2005/8/layout/hierarchy2"/>
    <dgm:cxn modelId="{7893FD2C-1C84-4E8A-BE84-C2953AA99B34}" type="presParOf" srcId="{320D7923-400C-4E3D-807B-F45C34092E2C}" destId="{2B402E96-8338-46B2-9F6A-BC38BFD35AA2}" srcOrd="1" destOrd="0" presId="urn:microsoft.com/office/officeart/2005/8/layout/hierarchy2"/>
    <dgm:cxn modelId="{D50D60E3-286C-44BC-82EA-5ADBBC8926DF}" type="presParOf" srcId="{2B402E96-8338-46B2-9F6A-BC38BFD35AA2}" destId="{B1D45DBA-388A-4971-87AD-363378913DB2}" srcOrd="0" destOrd="0" presId="urn:microsoft.com/office/officeart/2005/8/layout/hierarchy2"/>
    <dgm:cxn modelId="{F3955EB4-2644-4D44-A626-02EF2FB6B9DB}" type="presParOf" srcId="{B1D45DBA-388A-4971-87AD-363378913DB2}" destId="{7FFF222F-B621-476C-86BD-AD1E0E102FA6}" srcOrd="0" destOrd="0" presId="urn:microsoft.com/office/officeart/2005/8/layout/hierarchy2"/>
    <dgm:cxn modelId="{D067063D-8A4D-463C-A8BA-36B56845BB36}" type="presParOf" srcId="{2B402E96-8338-46B2-9F6A-BC38BFD35AA2}" destId="{78E0FABB-0135-4DA3-96F0-A830F333BCEE}" srcOrd="1" destOrd="0" presId="urn:microsoft.com/office/officeart/2005/8/layout/hierarchy2"/>
    <dgm:cxn modelId="{EE0EE78B-1193-4CA0-8F00-A2EADF2F94A3}" type="presParOf" srcId="{78E0FABB-0135-4DA3-96F0-A830F333BCEE}" destId="{A319E75E-186D-4D43-BD7F-DC004B8E8388}" srcOrd="0" destOrd="0" presId="urn:microsoft.com/office/officeart/2005/8/layout/hierarchy2"/>
    <dgm:cxn modelId="{22331BD7-DB36-4C01-BEF7-B71E91DC935A}" type="presParOf" srcId="{78E0FABB-0135-4DA3-96F0-A830F333BCEE}" destId="{5F70C8DF-5779-4C4A-83EA-464FCF86D626}" srcOrd="1" destOrd="0" presId="urn:microsoft.com/office/officeart/2005/8/layout/hierarchy2"/>
    <dgm:cxn modelId="{E9945EAA-38C7-4582-BC2A-CB5FD85A26AF}" type="presParOf" srcId="{25FCE8E7-FF69-4F2D-AF7A-A8D357CD616C}" destId="{3EC88669-F745-45FA-92CC-6636D4EFEB0F}" srcOrd="2" destOrd="0" presId="urn:microsoft.com/office/officeart/2005/8/layout/hierarchy2"/>
    <dgm:cxn modelId="{4D9DA19E-0490-4A1E-A4D6-1084A90AE2BB}" type="presParOf" srcId="{3EC88669-F745-45FA-92CC-6636D4EFEB0F}" destId="{0751AC16-51B1-4B8B-9E40-E2C11FCC749A}" srcOrd="0" destOrd="0" presId="urn:microsoft.com/office/officeart/2005/8/layout/hierarchy2"/>
    <dgm:cxn modelId="{09A01845-169B-4F34-8288-36CD60650746}" type="presParOf" srcId="{25FCE8E7-FF69-4F2D-AF7A-A8D357CD616C}" destId="{504F00CD-8F09-45BE-BF2B-D460B74439A5}" srcOrd="3" destOrd="0" presId="urn:microsoft.com/office/officeart/2005/8/layout/hierarchy2"/>
    <dgm:cxn modelId="{90F91CB9-934E-4F1B-9E04-D04939EF92CB}" type="presParOf" srcId="{504F00CD-8F09-45BE-BF2B-D460B74439A5}" destId="{02176B01-E14C-42D1-9004-4548AC5958AA}" srcOrd="0" destOrd="0" presId="urn:microsoft.com/office/officeart/2005/8/layout/hierarchy2"/>
    <dgm:cxn modelId="{6704464A-9AC4-41B7-AD6D-A32709F9D2D3}" type="presParOf" srcId="{504F00CD-8F09-45BE-BF2B-D460B74439A5}" destId="{EBDE9456-0210-40E2-984F-41324F3C9E5B}" srcOrd="1" destOrd="0" presId="urn:microsoft.com/office/officeart/2005/8/layout/hierarchy2"/>
    <dgm:cxn modelId="{20E6FA34-A2E2-4DA3-9AC9-C167628A9B65}" type="presParOf" srcId="{EBDE9456-0210-40E2-984F-41324F3C9E5B}" destId="{5E9AA57E-F090-4311-AAFE-309A56DE0F4B}" srcOrd="0" destOrd="0" presId="urn:microsoft.com/office/officeart/2005/8/layout/hierarchy2"/>
    <dgm:cxn modelId="{21986ADD-2569-4B9D-9E05-B21360285A81}" type="presParOf" srcId="{5E9AA57E-F090-4311-AAFE-309A56DE0F4B}" destId="{9994D992-08D2-4915-8A0B-C468493CC413}" srcOrd="0" destOrd="0" presId="urn:microsoft.com/office/officeart/2005/8/layout/hierarchy2"/>
    <dgm:cxn modelId="{486A5B25-044A-4DA3-B39A-BF762E322D05}" type="presParOf" srcId="{EBDE9456-0210-40E2-984F-41324F3C9E5B}" destId="{5F87794F-C7DC-48C6-AE01-2AA9E16F8A48}" srcOrd="1" destOrd="0" presId="urn:microsoft.com/office/officeart/2005/8/layout/hierarchy2"/>
    <dgm:cxn modelId="{D05327AC-88B8-46D9-A9DB-C7EC812D38CA}" type="presParOf" srcId="{5F87794F-C7DC-48C6-AE01-2AA9E16F8A48}" destId="{CEB36202-6E21-4312-9546-7B42CE77C894}" srcOrd="0" destOrd="0" presId="urn:microsoft.com/office/officeart/2005/8/layout/hierarchy2"/>
    <dgm:cxn modelId="{8C793207-4FBE-433F-B59E-04974504C874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r>
            <a:rPr lang="ru-RU" b="1" dirty="0" smtClean="0">
              <a:solidFill>
                <a:srgbClr val="C00000"/>
              </a:solidFill>
            </a:rPr>
            <a:t>РЭП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«на улучшенную»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РЭП в реестрах* </a:t>
          </a:r>
          <a:r>
            <a:rPr lang="ru-RU" b="1" dirty="0" smtClean="0">
              <a:solidFill>
                <a:srgbClr val="C00000"/>
              </a:solidFill>
            </a:rPr>
            <a:t>отсутствует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</a:t>
          </a:r>
          <a:r>
            <a:rPr lang="ru-RU" b="1" dirty="0" smtClean="0">
              <a:solidFill>
                <a:srgbClr val="C00000"/>
              </a:solidFill>
            </a:rPr>
            <a:t>недопустима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РЭП в реестрах*</a:t>
          </a:r>
          <a:br>
            <a:rPr lang="ru-RU" dirty="0" smtClean="0"/>
          </a:br>
          <a:r>
            <a:rPr lang="ru-RU" b="1" dirty="0" smtClean="0">
              <a:solidFill>
                <a:srgbClr val="336600"/>
              </a:solidFill>
            </a:rPr>
            <a:t>присутствует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 </a:t>
          </a:r>
          <a:r>
            <a:rPr lang="ru-RU" b="1" dirty="0" smtClean="0">
              <a:solidFill>
                <a:srgbClr val="336600"/>
              </a:solidFill>
            </a:rPr>
            <a:t/>
          </a:r>
          <a:br>
            <a:rPr lang="ru-RU" b="1" dirty="0" smtClean="0">
              <a:solidFill>
                <a:srgbClr val="336600"/>
              </a:solidFill>
            </a:rPr>
          </a:br>
          <a:r>
            <a:rPr lang="ru-RU" b="1" dirty="0" smtClean="0">
              <a:solidFill>
                <a:srgbClr val="336600"/>
              </a:solidFill>
            </a:rPr>
            <a:t>не ограничена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 custLinFactNeighborY="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D1831E89-D40C-4EBC-96D5-484BFF89FF9C}" type="presOf" srcId="{C1FCB2D8-21EA-48E3-BEA4-C8A594012E0F}" destId="{3EC88669-F745-45FA-92CC-6636D4EFEB0F}" srcOrd="0" destOrd="0" presId="urn:microsoft.com/office/officeart/2005/8/layout/hierarchy2"/>
    <dgm:cxn modelId="{338FF06A-914A-4A56-9999-8FF19BB0C156}" type="presOf" srcId="{2D8F8E2C-6288-459C-9F3E-64A76041A5AB}" destId="{5E9AA57E-F090-4311-AAFE-309A56DE0F4B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2DB23F01-7CCE-4161-A1F9-A2040651506F}" type="presOf" srcId="{7F14561B-E4AC-4557-BD71-E81CDB60334D}" destId="{CEB36202-6E21-4312-9546-7B42CE77C894}" srcOrd="0" destOrd="0" presId="urn:microsoft.com/office/officeart/2005/8/layout/hierarchy2"/>
    <dgm:cxn modelId="{5ADE7B08-14CD-493B-A587-FF6945D1388E}" type="presOf" srcId="{731842A4-B44C-41A1-A204-9BB94FE1C5BD}" destId="{39B01865-78AD-4B8B-8FBC-F008C6A90066}" srcOrd="0" destOrd="0" presId="urn:microsoft.com/office/officeart/2005/8/layout/hierarchy2"/>
    <dgm:cxn modelId="{80B8E246-26CE-4F0E-BC64-1EECC704D011}" type="presOf" srcId="{A74F1C8E-23E5-43E0-BCFA-E10FF0BFB4A5}" destId="{4BB62B73-B92E-413A-B3A2-095C1A172702}" srcOrd="0" destOrd="0" presId="urn:microsoft.com/office/officeart/2005/8/layout/hierarchy2"/>
    <dgm:cxn modelId="{B78AB55A-2C96-4AB8-8DC0-834CCC949B92}" type="presOf" srcId="{9DB589FD-F656-4030-832F-F4B5F0E8B610}" destId="{1F668626-EA55-40EE-9975-E1F3974A81FD}" srcOrd="0" destOrd="0" presId="urn:microsoft.com/office/officeart/2005/8/layout/hierarchy2"/>
    <dgm:cxn modelId="{BDB8C84F-4E3B-4D09-AD2B-609BC8123C15}" type="presOf" srcId="{551F51FA-6CA5-46D1-8140-46DED786E339}" destId="{7FFF222F-B621-476C-86BD-AD1E0E102FA6}" srcOrd="1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2E127A86-0C8B-4A63-BA3E-25606AF9D93C}" type="presOf" srcId="{2D8F8E2C-6288-459C-9F3E-64A76041A5AB}" destId="{9994D992-08D2-4915-8A0B-C468493CC413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932F84D2-1B56-4D9B-88B5-2C900388C706}" type="presOf" srcId="{9DB589FD-F656-4030-832F-F4B5F0E8B610}" destId="{95D3B7D0-2236-46CE-AEA7-0E88DB8162B3}" srcOrd="1" destOrd="0" presId="urn:microsoft.com/office/officeart/2005/8/layout/hierarchy2"/>
    <dgm:cxn modelId="{607684D1-8995-4369-8793-DDE93F4EEAAF}" type="presOf" srcId="{69EB16BB-36AB-476B-AB86-E14251A1985C}" destId="{A319E75E-186D-4D43-BD7F-DC004B8E8388}" srcOrd="0" destOrd="0" presId="urn:microsoft.com/office/officeart/2005/8/layout/hierarchy2"/>
    <dgm:cxn modelId="{C0469580-12AD-4EA5-8F97-AC0DDFCA4FD5}" type="presOf" srcId="{C1FCB2D8-21EA-48E3-BEA4-C8A594012E0F}" destId="{0751AC16-51B1-4B8B-9E40-E2C11FCC749A}" srcOrd="1" destOrd="0" presId="urn:microsoft.com/office/officeart/2005/8/layout/hierarchy2"/>
    <dgm:cxn modelId="{4BF378CE-8B5D-4D45-B9F1-5B29ECB03CB2}" type="presOf" srcId="{64D544DE-879D-4788-A195-CC54333B5382}" destId="{E7CDC596-2C1E-4159-BF23-B174C6ABD3FA}" srcOrd="0" destOrd="0" presId="urn:microsoft.com/office/officeart/2005/8/layout/hierarchy2"/>
    <dgm:cxn modelId="{491F1D2A-A336-49FC-B92E-11D660EDFCEC}" type="presOf" srcId="{551F51FA-6CA5-46D1-8140-46DED786E339}" destId="{B1D45DBA-388A-4971-87AD-363378913DB2}" srcOrd="0" destOrd="0" presId="urn:microsoft.com/office/officeart/2005/8/layout/hierarchy2"/>
    <dgm:cxn modelId="{43EC98ED-BC42-4F03-B540-A652817DBC75}" type="presOf" srcId="{3A78A3BB-294C-47B3-B726-A16319C8433F}" destId="{02176B01-E14C-42D1-9004-4548AC5958AA}" srcOrd="0" destOrd="0" presId="urn:microsoft.com/office/officeart/2005/8/layout/hierarchy2"/>
    <dgm:cxn modelId="{18CFE8FE-6066-4ED2-861C-D5B9086EE4CF}" type="presParOf" srcId="{4BB62B73-B92E-413A-B3A2-095C1A172702}" destId="{B54170A2-D5A5-4BEC-9305-A4A93302CF9F}" srcOrd="0" destOrd="0" presId="urn:microsoft.com/office/officeart/2005/8/layout/hierarchy2"/>
    <dgm:cxn modelId="{58AE7E48-70DE-427C-B67B-C8280F130119}" type="presParOf" srcId="{B54170A2-D5A5-4BEC-9305-A4A93302CF9F}" destId="{39B01865-78AD-4B8B-8FBC-F008C6A90066}" srcOrd="0" destOrd="0" presId="urn:microsoft.com/office/officeart/2005/8/layout/hierarchy2"/>
    <dgm:cxn modelId="{D17C1AE2-9D22-4090-B126-1E732A815BDB}" type="presParOf" srcId="{B54170A2-D5A5-4BEC-9305-A4A93302CF9F}" destId="{25FCE8E7-FF69-4F2D-AF7A-A8D357CD616C}" srcOrd="1" destOrd="0" presId="urn:microsoft.com/office/officeart/2005/8/layout/hierarchy2"/>
    <dgm:cxn modelId="{C3C1D772-344C-4215-B823-7AB142A7758C}" type="presParOf" srcId="{25FCE8E7-FF69-4F2D-AF7A-A8D357CD616C}" destId="{1F668626-EA55-40EE-9975-E1F3974A81FD}" srcOrd="0" destOrd="0" presId="urn:microsoft.com/office/officeart/2005/8/layout/hierarchy2"/>
    <dgm:cxn modelId="{DF82579B-9950-4F13-A1C1-1DAC76947BF2}" type="presParOf" srcId="{1F668626-EA55-40EE-9975-E1F3974A81FD}" destId="{95D3B7D0-2236-46CE-AEA7-0E88DB8162B3}" srcOrd="0" destOrd="0" presId="urn:microsoft.com/office/officeart/2005/8/layout/hierarchy2"/>
    <dgm:cxn modelId="{83E7D303-F1C1-4348-8DE6-90ABC25BF48A}" type="presParOf" srcId="{25FCE8E7-FF69-4F2D-AF7A-A8D357CD616C}" destId="{320D7923-400C-4E3D-807B-F45C34092E2C}" srcOrd="1" destOrd="0" presId="urn:microsoft.com/office/officeart/2005/8/layout/hierarchy2"/>
    <dgm:cxn modelId="{792EA525-9B67-4209-84FA-0250FBD8E5C2}" type="presParOf" srcId="{320D7923-400C-4E3D-807B-F45C34092E2C}" destId="{E7CDC596-2C1E-4159-BF23-B174C6ABD3FA}" srcOrd="0" destOrd="0" presId="urn:microsoft.com/office/officeart/2005/8/layout/hierarchy2"/>
    <dgm:cxn modelId="{7893FD2C-1C84-4E8A-BE84-C2953AA99B34}" type="presParOf" srcId="{320D7923-400C-4E3D-807B-F45C34092E2C}" destId="{2B402E96-8338-46B2-9F6A-BC38BFD35AA2}" srcOrd="1" destOrd="0" presId="urn:microsoft.com/office/officeart/2005/8/layout/hierarchy2"/>
    <dgm:cxn modelId="{D50D60E3-286C-44BC-82EA-5ADBBC8926DF}" type="presParOf" srcId="{2B402E96-8338-46B2-9F6A-BC38BFD35AA2}" destId="{B1D45DBA-388A-4971-87AD-363378913DB2}" srcOrd="0" destOrd="0" presId="urn:microsoft.com/office/officeart/2005/8/layout/hierarchy2"/>
    <dgm:cxn modelId="{F3955EB4-2644-4D44-A626-02EF2FB6B9DB}" type="presParOf" srcId="{B1D45DBA-388A-4971-87AD-363378913DB2}" destId="{7FFF222F-B621-476C-86BD-AD1E0E102FA6}" srcOrd="0" destOrd="0" presId="urn:microsoft.com/office/officeart/2005/8/layout/hierarchy2"/>
    <dgm:cxn modelId="{D067063D-8A4D-463C-A8BA-36B56845BB36}" type="presParOf" srcId="{2B402E96-8338-46B2-9F6A-BC38BFD35AA2}" destId="{78E0FABB-0135-4DA3-96F0-A830F333BCEE}" srcOrd="1" destOrd="0" presId="urn:microsoft.com/office/officeart/2005/8/layout/hierarchy2"/>
    <dgm:cxn modelId="{EE0EE78B-1193-4CA0-8F00-A2EADF2F94A3}" type="presParOf" srcId="{78E0FABB-0135-4DA3-96F0-A830F333BCEE}" destId="{A319E75E-186D-4D43-BD7F-DC004B8E8388}" srcOrd="0" destOrd="0" presId="urn:microsoft.com/office/officeart/2005/8/layout/hierarchy2"/>
    <dgm:cxn modelId="{22331BD7-DB36-4C01-BEF7-B71E91DC935A}" type="presParOf" srcId="{78E0FABB-0135-4DA3-96F0-A830F333BCEE}" destId="{5F70C8DF-5779-4C4A-83EA-464FCF86D626}" srcOrd="1" destOrd="0" presId="urn:microsoft.com/office/officeart/2005/8/layout/hierarchy2"/>
    <dgm:cxn modelId="{E9945EAA-38C7-4582-BC2A-CB5FD85A26AF}" type="presParOf" srcId="{25FCE8E7-FF69-4F2D-AF7A-A8D357CD616C}" destId="{3EC88669-F745-45FA-92CC-6636D4EFEB0F}" srcOrd="2" destOrd="0" presId="urn:microsoft.com/office/officeart/2005/8/layout/hierarchy2"/>
    <dgm:cxn modelId="{4D9DA19E-0490-4A1E-A4D6-1084A90AE2BB}" type="presParOf" srcId="{3EC88669-F745-45FA-92CC-6636D4EFEB0F}" destId="{0751AC16-51B1-4B8B-9E40-E2C11FCC749A}" srcOrd="0" destOrd="0" presId="urn:microsoft.com/office/officeart/2005/8/layout/hierarchy2"/>
    <dgm:cxn modelId="{09A01845-169B-4F34-8288-36CD60650746}" type="presParOf" srcId="{25FCE8E7-FF69-4F2D-AF7A-A8D357CD616C}" destId="{504F00CD-8F09-45BE-BF2B-D460B74439A5}" srcOrd="3" destOrd="0" presId="urn:microsoft.com/office/officeart/2005/8/layout/hierarchy2"/>
    <dgm:cxn modelId="{90F91CB9-934E-4F1B-9E04-D04939EF92CB}" type="presParOf" srcId="{504F00CD-8F09-45BE-BF2B-D460B74439A5}" destId="{02176B01-E14C-42D1-9004-4548AC5958AA}" srcOrd="0" destOrd="0" presId="urn:microsoft.com/office/officeart/2005/8/layout/hierarchy2"/>
    <dgm:cxn modelId="{6704464A-9AC4-41B7-AD6D-A32709F9D2D3}" type="presParOf" srcId="{504F00CD-8F09-45BE-BF2B-D460B74439A5}" destId="{EBDE9456-0210-40E2-984F-41324F3C9E5B}" srcOrd="1" destOrd="0" presId="urn:microsoft.com/office/officeart/2005/8/layout/hierarchy2"/>
    <dgm:cxn modelId="{20E6FA34-A2E2-4DA3-9AC9-C167628A9B65}" type="presParOf" srcId="{EBDE9456-0210-40E2-984F-41324F3C9E5B}" destId="{5E9AA57E-F090-4311-AAFE-309A56DE0F4B}" srcOrd="0" destOrd="0" presId="urn:microsoft.com/office/officeart/2005/8/layout/hierarchy2"/>
    <dgm:cxn modelId="{21986ADD-2569-4B9D-9E05-B21360285A81}" type="presParOf" srcId="{5E9AA57E-F090-4311-AAFE-309A56DE0F4B}" destId="{9994D992-08D2-4915-8A0B-C468493CC413}" srcOrd="0" destOrd="0" presId="urn:microsoft.com/office/officeart/2005/8/layout/hierarchy2"/>
    <dgm:cxn modelId="{486A5B25-044A-4DA3-B39A-BF762E322D05}" type="presParOf" srcId="{EBDE9456-0210-40E2-984F-41324F3C9E5B}" destId="{5F87794F-C7DC-48C6-AE01-2AA9E16F8A48}" srcOrd="1" destOrd="0" presId="urn:microsoft.com/office/officeart/2005/8/layout/hierarchy2"/>
    <dgm:cxn modelId="{D05327AC-88B8-46D9-A9DB-C7EC812D38CA}" type="presParOf" srcId="{5F87794F-C7DC-48C6-AE01-2AA9E16F8A48}" destId="{CEB36202-6E21-4312-9546-7B42CE77C894}" srcOrd="0" destOrd="0" presId="urn:microsoft.com/office/officeart/2005/8/layout/hierarchy2"/>
    <dgm:cxn modelId="{8C793207-4FBE-433F-B59E-04974504C874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4CB736-77AB-4B9E-A457-0BAEE749C1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AB34CE6-AEB9-4E01-B715-B71FC15D3C23}">
      <dgm:prSet phldrT="[Текст]" custT="1"/>
      <dgm:spPr/>
      <dgm:t>
        <a:bodyPr/>
        <a:lstStyle/>
        <a:p>
          <a:r>
            <a:rPr lang="ru-RU" sz="1300" b="1" dirty="0" smtClean="0">
              <a:solidFill>
                <a:srgbClr val="C00000"/>
              </a:solidFill>
            </a:rPr>
            <a:t>новые</a:t>
          </a:r>
          <a:r>
            <a:rPr lang="ru-RU" sz="1300" dirty="0" smtClean="0"/>
            <a:t> возможности для закупок у единственного поставщика</a:t>
          </a:r>
          <a:endParaRPr lang="ru-RU" sz="1300" dirty="0"/>
        </a:p>
      </dgm:t>
    </dgm:pt>
    <dgm:pt modelId="{12F7AB4D-B572-4488-A79F-1AA8398A96EB}" type="parTrans" cxnId="{FDC71A38-A9B9-432C-A2A7-0C291FFE3072}">
      <dgm:prSet/>
      <dgm:spPr/>
      <dgm:t>
        <a:bodyPr/>
        <a:lstStyle/>
        <a:p>
          <a:endParaRPr lang="ru-RU" sz="1300"/>
        </a:p>
      </dgm:t>
    </dgm:pt>
    <dgm:pt modelId="{11316091-AFD2-41ED-8826-2E0CB8E7ADAA}" type="sibTrans" cxnId="{FDC71A38-A9B9-432C-A2A7-0C291FFE3072}">
      <dgm:prSet/>
      <dgm:spPr/>
      <dgm:t>
        <a:bodyPr/>
        <a:lstStyle/>
        <a:p>
          <a:endParaRPr lang="ru-RU" sz="1300"/>
        </a:p>
      </dgm:t>
    </dgm:pt>
    <dgm:pt modelId="{9FB59177-7A60-4B5D-AB2D-66DE3184C9EC}">
      <dgm:prSet phldrT="[Текст]" custT="1"/>
      <dgm:spPr/>
      <dgm:t>
        <a:bodyPr/>
        <a:lstStyle/>
        <a:p>
          <a:r>
            <a:rPr lang="ru-RU" sz="1300" dirty="0" smtClean="0"/>
            <a:t>возможность изменения </a:t>
          </a:r>
          <a:r>
            <a:rPr lang="ru-RU" sz="1300" b="1" dirty="0" smtClean="0">
              <a:solidFill>
                <a:srgbClr val="C00000"/>
              </a:solidFill>
            </a:rPr>
            <a:t>существенных условий контракта </a:t>
          </a:r>
          <a:r>
            <a:rPr lang="ru-RU" sz="1300" dirty="0" smtClean="0"/>
            <a:t>(повышение цены, увеличение сроков и т.п.)</a:t>
          </a:r>
          <a:endParaRPr lang="ru-RU" sz="1300" dirty="0"/>
        </a:p>
      </dgm:t>
    </dgm:pt>
    <dgm:pt modelId="{2F1D975D-DCA8-42EA-8AEE-E45667627EA1}" type="parTrans" cxnId="{160B7D6D-8069-4C2A-A61E-D791748F5210}">
      <dgm:prSet/>
      <dgm:spPr/>
      <dgm:t>
        <a:bodyPr/>
        <a:lstStyle/>
        <a:p>
          <a:endParaRPr lang="ru-RU" sz="1300"/>
        </a:p>
      </dgm:t>
    </dgm:pt>
    <dgm:pt modelId="{0D2B9971-12A6-40FC-BD56-1A860A6996FF}" type="sibTrans" cxnId="{160B7D6D-8069-4C2A-A61E-D791748F5210}">
      <dgm:prSet/>
      <dgm:spPr/>
      <dgm:t>
        <a:bodyPr/>
        <a:lstStyle/>
        <a:p>
          <a:endParaRPr lang="ru-RU" sz="1300"/>
        </a:p>
      </dgm:t>
    </dgm:pt>
    <dgm:pt modelId="{367F131D-F0B5-419B-A453-071BFA2F9573}">
      <dgm:prSet phldrT="[Текст]" custT="1"/>
      <dgm:spPr/>
      <dgm:t>
        <a:bodyPr/>
        <a:lstStyle/>
        <a:p>
          <a:r>
            <a:rPr lang="ru-RU" sz="1300" dirty="0" smtClean="0"/>
            <a:t>возможность </a:t>
          </a:r>
          <a:r>
            <a:rPr lang="ru-RU" sz="1300" b="1" dirty="0" smtClean="0">
              <a:solidFill>
                <a:srgbClr val="C00000"/>
              </a:solidFill>
            </a:rPr>
            <a:t>списания неустойки </a:t>
          </a:r>
          <a:r>
            <a:rPr lang="ru-RU" sz="1300" dirty="0" smtClean="0"/>
            <a:t>за неисполнение / ненадлежащее исполнение</a:t>
          </a:r>
        </a:p>
      </dgm:t>
    </dgm:pt>
    <dgm:pt modelId="{A348C084-D9BA-4BE3-807A-049F0503D47B}" type="parTrans" cxnId="{174014C6-FB84-49B3-89A8-4DABFB3E848F}">
      <dgm:prSet/>
      <dgm:spPr/>
      <dgm:t>
        <a:bodyPr/>
        <a:lstStyle/>
        <a:p>
          <a:endParaRPr lang="ru-RU" sz="1300"/>
        </a:p>
      </dgm:t>
    </dgm:pt>
    <dgm:pt modelId="{7C31E8D5-42A9-4FB5-96C0-99A673DEA6E0}" type="sibTrans" cxnId="{174014C6-FB84-49B3-89A8-4DABFB3E848F}">
      <dgm:prSet/>
      <dgm:spPr/>
      <dgm:t>
        <a:bodyPr/>
        <a:lstStyle/>
        <a:p>
          <a:endParaRPr lang="ru-RU" sz="1300"/>
        </a:p>
      </dgm:t>
    </dgm:pt>
    <dgm:pt modelId="{6689058A-EE65-4859-B459-04D74E5F2772}">
      <dgm:prSet phldrT="[Текст]" custT="1"/>
      <dgm:spPr/>
      <dgm:t>
        <a:bodyPr/>
        <a:lstStyle/>
        <a:p>
          <a:r>
            <a:rPr lang="ru-RU" sz="1300" b="1" dirty="0" smtClean="0">
              <a:solidFill>
                <a:srgbClr val="336600"/>
              </a:solidFill>
            </a:rPr>
            <a:t>старые</a:t>
          </a:r>
          <a:r>
            <a:rPr lang="ru-RU" sz="1300" dirty="0" smtClean="0"/>
            <a:t> технологии закупок (аукционы, котировки </a:t>
          </a:r>
          <a:r>
            <a:rPr lang="ru-RU" sz="1300" b="1" dirty="0" smtClean="0">
              <a:solidFill>
                <a:srgbClr val="336600"/>
              </a:solidFill>
            </a:rPr>
            <a:t>+ повышение лимита до 50 млн. руб. по </a:t>
          </a:r>
          <a:r>
            <a:rPr lang="ru-RU" sz="1300" b="1" dirty="0" err="1" smtClean="0">
              <a:solidFill>
                <a:srgbClr val="336600"/>
              </a:solidFill>
            </a:rPr>
            <a:t>мед.изделиям</a:t>
          </a:r>
          <a:r>
            <a:rPr lang="ru-RU" sz="1300" dirty="0" smtClean="0"/>
            <a:t>, закупки у единственного поставщика) </a:t>
          </a:r>
          <a:r>
            <a:rPr lang="ru-RU" sz="1300" b="1" dirty="0" smtClean="0">
              <a:solidFill>
                <a:srgbClr val="336600"/>
              </a:solidFill>
            </a:rPr>
            <a:t>НЕ МЕНЯЮТСЯ</a:t>
          </a:r>
          <a:r>
            <a:rPr lang="ru-RU" sz="1300" dirty="0" smtClean="0"/>
            <a:t>!!!</a:t>
          </a:r>
          <a:endParaRPr lang="ru-RU" sz="1300" dirty="0"/>
        </a:p>
      </dgm:t>
    </dgm:pt>
    <dgm:pt modelId="{8D8F43CC-3FFD-41AA-93C4-240C926B9B19}" type="parTrans" cxnId="{03C2160E-C814-4FF9-A716-F0F687FB53C0}">
      <dgm:prSet/>
      <dgm:spPr/>
      <dgm:t>
        <a:bodyPr/>
        <a:lstStyle/>
        <a:p>
          <a:endParaRPr lang="ru-RU" sz="1300"/>
        </a:p>
      </dgm:t>
    </dgm:pt>
    <dgm:pt modelId="{89F19235-09DD-43E1-8FA8-FA62F8230681}" type="sibTrans" cxnId="{03C2160E-C814-4FF9-A716-F0F687FB53C0}">
      <dgm:prSet/>
      <dgm:spPr/>
      <dgm:t>
        <a:bodyPr/>
        <a:lstStyle/>
        <a:p>
          <a:endParaRPr lang="ru-RU" sz="1300"/>
        </a:p>
      </dgm:t>
    </dgm:pt>
    <dgm:pt modelId="{D5743483-FA91-490F-A1FF-09617DD0E964}">
      <dgm:prSet phldrT="[Текст]" custT="1"/>
      <dgm:spPr/>
      <dgm:t>
        <a:bodyPr/>
        <a:lstStyle/>
        <a:p>
          <a:r>
            <a:rPr lang="ru-RU" sz="1300" b="1" dirty="0" smtClean="0">
              <a:solidFill>
                <a:srgbClr val="336600"/>
              </a:solidFill>
            </a:rPr>
            <a:t>повышение предельного размера аванса </a:t>
          </a:r>
          <a:r>
            <a:rPr lang="ru-RU" sz="1300" dirty="0" smtClean="0"/>
            <a:t>на федеральном уровне </a:t>
          </a:r>
          <a:r>
            <a:rPr lang="ru-RU" sz="1300" b="1" dirty="0" smtClean="0">
              <a:solidFill>
                <a:srgbClr val="336600"/>
              </a:solidFill>
            </a:rPr>
            <a:t>до 50% </a:t>
          </a:r>
          <a:br>
            <a:rPr lang="ru-RU" sz="1300" b="1" dirty="0" smtClean="0">
              <a:solidFill>
                <a:srgbClr val="336600"/>
              </a:solidFill>
            </a:rPr>
          </a:br>
          <a:r>
            <a:rPr lang="ru-RU" sz="1300" b="0" dirty="0" smtClean="0">
              <a:solidFill>
                <a:schemeClr val="tx1"/>
              </a:solidFill>
            </a:rPr>
            <a:t>(до 90% при КС)</a:t>
          </a:r>
          <a:r>
            <a:rPr lang="ru-RU" sz="1300" dirty="0" smtClean="0"/>
            <a:t>, на региональном / муниципальном уровне — аналогичная рекомендация</a:t>
          </a:r>
        </a:p>
      </dgm:t>
    </dgm:pt>
    <dgm:pt modelId="{31AD6984-B806-496C-A284-36D530D8B63B}" type="parTrans" cxnId="{5E42D3E9-73E3-436D-8D41-084128FF6A95}">
      <dgm:prSet/>
      <dgm:spPr/>
      <dgm:t>
        <a:bodyPr/>
        <a:lstStyle/>
        <a:p>
          <a:endParaRPr lang="ru-RU" sz="1300"/>
        </a:p>
      </dgm:t>
    </dgm:pt>
    <dgm:pt modelId="{E15B2601-A82F-4026-94CF-EEB733B2C903}" type="sibTrans" cxnId="{5E42D3E9-73E3-436D-8D41-084128FF6A95}">
      <dgm:prSet/>
      <dgm:spPr/>
      <dgm:t>
        <a:bodyPr/>
        <a:lstStyle/>
        <a:p>
          <a:endParaRPr lang="ru-RU" sz="1300"/>
        </a:p>
      </dgm:t>
    </dgm:pt>
    <dgm:pt modelId="{26BEAC73-C4EF-4DED-987B-F0137B8BA590}">
      <dgm:prSet phldrT="[Текст]" custT="1"/>
      <dgm:spPr/>
      <dgm:t>
        <a:bodyPr/>
        <a:lstStyle/>
        <a:p>
          <a:r>
            <a:rPr lang="ru-RU" sz="1300" b="1" dirty="0" err="1" smtClean="0">
              <a:solidFill>
                <a:srgbClr val="336600"/>
              </a:solidFill>
            </a:rPr>
            <a:t>невключение</a:t>
          </a:r>
          <a:r>
            <a:rPr lang="ru-RU" sz="1300" b="1" dirty="0" smtClean="0">
              <a:solidFill>
                <a:srgbClr val="336600"/>
              </a:solidFill>
            </a:rPr>
            <a:t> в РНП</a:t>
          </a:r>
          <a:r>
            <a:rPr lang="ru-RU" sz="1300" dirty="0" smtClean="0">
              <a:solidFill>
                <a:srgbClr val="336600"/>
              </a:solidFill>
            </a:rPr>
            <a:t>, </a:t>
          </a:r>
          <a:r>
            <a:rPr lang="ru-RU" sz="1300" dirty="0" smtClean="0"/>
            <a:t>если контракт не исполнен из-за санкций</a:t>
          </a:r>
        </a:p>
      </dgm:t>
    </dgm:pt>
    <dgm:pt modelId="{8DD9BE16-8FF5-4828-9ECD-BCCC71852C5B}" type="parTrans" cxnId="{D389C80B-7740-47AE-AE9E-15227E995596}">
      <dgm:prSet/>
      <dgm:spPr/>
      <dgm:t>
        <a:bodyPr/>
        <a:lstStyle/>
        <a:p>
          <a:endParaRPr lang="ru-RU" sz="1300"/>
        </a:p>
      </dgm:t>
    </dgm:pt>
    <dgm:pt modelId="{0BD5E0A6-D298-42D2-8C0A-4661F383C4FC}" type="sibTrans" cxnId="{D389C80B-7740-47AE-AE9E-15227E995596}">
      <dgm:prSet/>
      <dgm:spPr/>
      <dgm:t>
        <a:bodyPr/>
        <a:lstStyle/>
        <a:p>
          <a:endParaRPr lang="ru-RU" sz="1300"/>
        </a:p>
      </dgm:t>
    </dgm:pt>
    <dgm:pt modelId="{8BF6D378-39B8-4358-87AE-F2C715D798D5}">
      <dgm:prSet phldrT="[Текст]" custT="1"/>
      <dgm:spPr/>
      <dgm:t>
        <a:bodyPr/>
        <a:lstStyle/>
        <a:p>
          <a:r>
            <a:rPr lang="ru-RU" sz="1300" b="1" dirty="0" smtClean="0">
              <a:solidFill>
                <a:srgbClr val="336600"/>
              </a:solidFill>
            </a:rPr>
            <a:t>предельный срок оплаты по контракту 7 рабочих дней </a:t>
          </a:r>
          <a:r>
            <a:rPr lang="ru-RU" sz="1300" dirty="0" smtClean="0"/>
            <a:t>после приемки </a:t>
          </a:r>
          <a:br>
            <a:rPr lang="ru-RU" sz="1300" dirty="0" smtClean="0"/>
          </a:br>
          <a:r>
            <a:rPr lang="ru-RU" sz="1300" dirty="0" smtClean="0"/>
            <a:t>заказчик </a:t>
          </a:r>
          <a:r>
            <a:rPr lang="ru-RU" sz="1300" b="1" dirty="0" smtClean="0">
              <a:solidFill>
                <a:srgbClr val="336600"/>
              </a:solidFill>
            </a:rPr>
            <a:t>вправе не устанавливать </a:t>
          </a:r>
          <a:r>
            <a:rPr lang="ru-RU" sz="1300" dirty="0" smtClean="0"/>
            <a:t>обеспечение исполнения контракта (кроме возврата аванса)</a:t>
          </a:r>
        </a:p>
      </dgm:t>
    </dgm:pt>
    <dgm:pt modelId="{D5A894DF-D818-4618-9AFF-821A8E630E3C}" type="parTrans" cxnId="{D1CFBE10-235A-4A35-92C5-DB03687DB3C4}">
      <dgm:prSet/>
      <dgm:spPr/>
      <dgm:t>
        <a:bodyPr/>
        <a:lstStyle/>
        <a:p>
          <a:endParaRPr lang="ru-RU" sz="1300"/>
        </a:p>
      </dgm:t>
    </dgm:pt>
    <dgm:pt modelId="{9C0F61E4-B17C-4E70-945A-B989E56E2080}" type="sibTrans" cxnId="{D1CFBE10-235A-4A35-92C5-DB03687DB3C4}">
      <dgm:prSet/>
      <dgm:spPr/>
      <dgm:t>
        <a:bodyPr/>
        <a:lstStyle/>
        <a:p>
          <a:endParaRPr lang="ru-RU" sz="1300"/>
        </a:p>
      </dgm:t>
    </dgm:pt>
    <dgm:pt modelId="{730E590F-227F-47E9-9D9B-0FF5D1988C49}" type="pres">
      <dgm:prSet presAssocID="{434CB736-77AB-4B9E-A457-0BAEE749C1B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763BA3E-2F2F-49C7-A8A1-30E7AAAD61E1}" type="pres">
      <dgm:prSet presAssocID="{434CB736-77AB-4B9E-A457-0BAEE749C1B5}" presName="Name1" presStyleCnt="0"/>
      <dgm:spPr/>
    </dgm:pt>
    <dgm:pt modelId="{1E1252BE-6009-497E-A1BC-4B2875D6EA45}" type="pres">
      <dgm:prSet presAssocID="{434CB736-77AB-4B9E-A457-0BAEE749C1B5}" presName="cycle" presStyleCnt="0"/>
      <dgm:spPr/>
    </dgm:pt>
    <dgm:pt modelId="{EBE5000B-6104-4F82-9AA4-0D1BE9B98628}" type="pres">
      <dgm:prSet presAssocID="{434CB736-77AB-4B9E-A457-0BAEE749C1B5}" presName="srcNode" presStyleLbl="node1" presStyleIdx="0" presStyleCnt="7"/>
      <dgm:spPr/>
    </dgm:pt>
    <dgm:pt modelId="{79C0576D-2C68-4E76-AC16-00F4A2B7D31F}" type="pres">
      <dgm:prSet presAssocID="{434CB736-77AB-4B9E-A457-0BAEE749C1B5}" presName="conn" presStyleLbl="parChTrans1D2" presStyleIdx="0" presStyleCnt="1"/>
      <dgm:spPr/>
      <dgm:t>
        <a:bodyPr/>
        <a:lstStyle/>
        <a:p>
          <a:endParaRPr lang="ru-RU"/>
        </a:p>
      </dgm:t>
    </dgm:pt>
    <dgm:pt modelId="{E27ADF94-BA4D-4456-8AEE-2F74FCC3F5C3}" type="pres">
      <dgm:prSet presAssocID="{434CB736-77AB-4B9E-A457-0BAEE749C1B5}" presName="extraNode" presStyleLbl="node1" presStyleIdx="0" presStyleCnt="7"/>
      <dgm:spPr/>
    </dgm:pt>
    <dgm:pt modelId="{940CCD4D-77E1-4245-AD94-57010B33EF83}" type="pres">
      <dgm:prSet presAssocID="{434CB736-77AB-4B9E-A457-0BAEE749C1B5}" presName="dstNode" presStyleLbl="node1" presStyleIdx="0" presStyleCnt="7"/>
      <dgm:spPr/>
    </dgm:pt>
    <dgm:pt modelId="{F00CC934-49CB-484C-B363-70B0E314F6C1}" type="pres">
      <dgm:prSet presAssocID="{2AB34CE6-AEB9-4E01-B715-B71FC15D3C2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5BB0E-CB2F-4DB4-8779-5DD7F619869D}" type="pres">
      <dgm:prSet presAssocID="{2AB34CE6-AEB9-4E01-B715-B71FC15D3C23}" presName="accent_1" presStyleCnt="0"/>
      <dgm:spPr/>
    </dgm:pt>
    <dgm:pt modelId="{B58BF164-777D-4569-BFB8-4916CA2F4D16}" type="pres">
      <dgm:prSet presAssocID="{2AB34CE6-AEB9-4E01-B715-B71FC15D3C23}" presName="accentRepeatNode" presStyleLbl="solidFgAcc1" presStyleIdx="0" presStyleCnt="7"/>
      <dgm:spPr/>
    </dgm:pt>
    <dgm:pt modelId="{90DB444E-6EA6-4116-9476-799050B0AFCF}" type="pres">
      <dgm:prSet presAssocID="{6689058A-EE65-4859-B459-04D74E5F2772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2600A-0F3E-4CDE-BC53-A303FAED183A}" type="pres">
      <dgm:prSet presAssocID="{6689058A-EE65-4859-B459-04D74E5F2772}" presName="accent_2" presStyleCnt="0"/>
      <dgm:spPr/>
    </dgm:pt>
    <dgm:pt modelId="{C06CEB20-055F-49D3-BD29-A3CCCB263418}" type="pres">
      <dgm:prSet presAssocID="{6689058A-EE65-4859-B459-04D74E5F2772}" presName="accentRepeatNode" presStyleLbl="solidFgAcc1" presStyleIdx="1" presStyleCnt="7"/>
      <dgm:spPr/>
    </dgm:pt>
    <dgm:pt modelId="{0E28F1D0-7C3A-4905-B1D7-CD76F78231C6}" type="pres">
      <dgm:prSet presAssocID="{9FB59177-7A60-4B5D-AB2D-66DE3184C9E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99259-996D-4697-B4B4-CD3119A5AA85}" type="pres">
      <dgm:prSet presAssocID="{9FB59177-7A60-4B5D-AB2D-66DE3184C9EC}" presName="accent_3" presStyleCnt="0"/>
      <dgm:spPr/>
    </dgm:pt>
    <dgm:pt modelId="{8DB914FE-70E0-45A2-95B3-39F858C9C62C}" type="pres">
      <dgm:prSet presAssocID="{9FB59177-7A60-4B5D-AB2D-66DE3184C9EC}" presName="accentRepeatNode" presStyleLbl="solidFgAcc1" presStyleIdx="2" presStyleCnt="7"/>
      <dgm:spPr/>
    </dgm:pt>
    <dgm:pt modelId="{F246ED11-9AE7-4782-A8BD-64BDD74F70CA}" type="pres">
      <dgm:prSet presAssocID="{367F131D-F0B5-419B-A453-071BFA2F957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F0B65-B297-4AC6-B6E9-B146EBDFB861}" type="pres">
      <dgm:prSet presAssocID="{367F131D-F0B5-419B-A453-071BFA2F9573}" presName="accent_4" presStyleCnt="0"/>
      <dgm:spPr/>
    </dgm:pt>
    <dgm:pt modelId="{320762AB-A5AC-4E3F-AC6A-FD48F3F89F02}" type="pres">
      <dgm:prSet presAssocID="{367F131D-F0B5-419B-A453-071BFA2F9573}" presName="accentRepeatNode" presStyleLbl="solidFgAcc1" presStyleIdx="3" presStyleCnt="7"/>
      <dgm:spPr/>
    </dgm:pt>
    <dgm:pt modelId="{7B4835E8-F2B8-4F79-B88C-1992D88FB1D0}" type="pres">
      <dgm:prSet presAssocID="{D5743483-FA91-490F-A1FF-09617DD0E964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87D13-1F23-49FA-B9FE-1B9C51C1E0FF}" type="pres">
      <dgm:prSet presAssocID="{D5743483-FA91-490F-A1FF-09617DD0E964}" presName="accent_5" presStyleCnt="0"/>
      <dgm:spPr/>
    </dgm:pt>
    <dgm:pt modelId="{D468B902-4350-4176-BD26-9365F16F6C95}" type="pres">
      <dgm:prSet presAssocID="{D5743483-FA91-490F-A1FF-09617DD0E964}" presName="accentRepeatNode" presStyleLbl="solidFgAcc1" presStyleIdx="4" presStyleCnt="7"/>
      <dgm:spPr/>
    </dgm:pt>
    <dgm:pt modelId="{4527BC75-9849-4F19-BC91-24C17F338F19}" type="pres">
      <dgm:prSet presAssocID="{26BEAC73-C4EF-4DED-987B-F0137B8BA59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6FED3-C664-42E8-A4BC-CD73ABB3407F}" type="pres">
      <dgm:prSet presAssocID="{26BEAC73-C4EF-4DED-987B-F0137B8BA590}" presName="accent_6" presStyleCnt="0"/>
      <dgm:spPr/>
    </dgm:pt>
    <dgm:pt modelId="{3D76611B-E93B-4704-A641-C06B1B514112}" type="pres">
      <dgm:prSet presAssocID="{26BEAC73-C4EF-4DED-987B-F0137B8BA590}" presName="accentRepeatNode" presStyleLbl="solidFgAcc1" presStyleIdx="5" presStyleCnt="7"/>
      <dgm:spPr/>
    </dgm:pt>
    <dgm:pt modelId="{48E420BB-BAA5-4231-8B01-1FDC09AFC42F}" type="pres">
      <dgm:prSet presAssocID="{8BF6D378-39B8-4358-87AE-F2C715D798D5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74E9E9-817B-4C06-BD82-350A2EF52105}" type="pres">
      <dgm:prSet presAssocID="{8BF6D378-39B8-4358-87AE-F2C715D798D5}" presName="accent_7" presStyleCnt="0"/>
      <dgm:spPr/>
    </dgm:pt>
    <dgm:pt modelId="{18593DF5-42CC-44C8-A919-9931B74BBD51}" type="pres">
      <dgm:prSet presAssocID="{8BF6D378-39B8-4358-87AE-F2C715D798D5}" presName="accentRepeatNode" presStyleLbl="solidFgAcc1" presStyleIdx="6" presStyleCnt="7"/>
      <dgm:spPr/>
    </dgm:pt>
  </dgm:ptLst>
  <dgm:cxnLst>
    <dgm:cxn modelId="{7380E2C9-0CC1-4038-B54A-D14788728C51}" type="presOf" srcId="{26BEAC73-C4EF-4DED-987B-F0137B8BA590}" destId="{4527BC75-9849-4F19-BC91-24C17F338F19}" srcOrd="0" destOrd="0" presId="urn:microsoft.com/office/officeart/2008/layout/VerticalCurvedList"/>
    <dgm:cxn modelId="{03C2160E-C814-4FF9-A716-F0F687FB53C0}" srcId="{434CB736-77AB-4B9E-A457-0BAEE749C1B5}" destId="{6689058A-EE65-4859-B459-04D74E5F2772}" srcOrd="1" destOrd="0" parTransId="{8D8F43CC-3FFD-41AA-93C4-240C926B9B19}" sibTransId="{89F19235-09DD-43E1-8FA8-FA62F8230681}"/>
    <dgm:cxn modelId="{48C678F6-CA45-49B9-AAF8-8555ED62903A}" type="presOf" srcId="{2AB34CE6-AEB9-4E01-B715-B71FC15D3C23}" destId="{F00CC934-49CB-484C-B363-70B0E314F6C1}" srcOrd="0" destOrd="0" presId="urn:microsoft.com/office/officeart/2008/layout/VerticalCurvedList"/>
    <dgm:cxn modelId="{4975C5F9-17F8-4C7E-A889-DD1BAF96F4B3}" type="presOf" srcId="{D5743483-FA91-490F-A1FF-09617DD0E964}" destId="{7B4835E8-F2B8-4F79-B88C-1992D88FB1D0}" srcOrd="0" destOrd="0" presId="urn:microsoft.com/office/officeart/2008/layout/VerticalCurvedList"/>
    <dgm:cxn modelId="{174014C6-FB84-49B3-89A8-4DABFB3E848F}" srcId="{434CB736-77AB-4B9E-A457-0BAEE749C1B5}" destId="{367F131D-F0B5-419B-A453-071BFA2F9573}" srcOrd="3" destOrd="0" parTransId="{A348C084-D9BA-4BE3-807A-049F0503D47B}" sibTransId="{7C31E8D5-42A9-4FB5-96C0-99A673DEA6E0}"/>
    <dgm:cxn modelId="{D389C80B-7740-47AE-AE9E-15227E995596}" srcId="{434CB736-77AB-4B9E-A457-0BAEE749C1B5}" destId="{26BEAC73-C4EF-4DED-987B-F0137B8BA590}" srcOrd="5" destOrd="0" parTransId="{8DD9BE16-8FF5-4828-9ECD-BCCC71852C5B}" sibTransId="{0BD5E0A6-D298-42D2-8C0A-4661F383C4FC}"/>
    <dgm:cxn modelId="{4A6A7EE8-B64A-4AE2-8CFB-F2BD3E867A16}" type="presOf" srcId="{6689058A-EE65-4859-B459-04D74E5F2772}" destId="{90DB444E-6EA6-4116-9476-799050B0AFCF}" srcOrd="0" destOrd="0" presId="urn:microsoft.com/office/officeart/2008/layout/VerticalCurvedList"/>
    <dgm:cxn modelId="{1C31C5A1-E1E2-4E5A-A449-74494C55D0AD}" type="presOf" srcId="{434CB736-77AB-4B9E-A457-0BAEE749C1B5}" destId="{730E590F-227F-47E9-9D9B-0FF5D1988C49}" srcOrd="0" destOrd="0" presId="urn:microsoft.com/office/officeart/2008/layout/VerticalCurvedList"/>
    <dgm:cxn modelId="{393D9862-C4CD-4B37-BA8D-A8389A5F0288}" type="presOf" srcId="{11316091-AFD2-41ED-8826-2E0CB8E7ADAA}" destId="{79C0576D-2C68-4E76-AC16-00F4A2B7D31F}" srcOrd="0" destOrd="0" presId="urn:microsoft.com/office/officeart/2008/layout/VerticalCurvedList"/>
    <dgm:cxn modelId="{FDC71A38-A9B9-432C-A2A7-0C291FFE3072}" srcId="{434CB736-77AB-4B9E-A457-0BAEE749C1B5}" destId="{2AB34CE6-AEB9-4E01-B715-B71FC15D3C23}" srcOrd="0" destOrd="0" parTransId="{12F7AB4D-B572-4488-A79F-1AA8398A96EB}" sibTransId="{11316091-AFD2-41ED-8826-2E0CB8E7ADAA}"/>
    <dgm:cxn modelId="{5E42D3E9-73E3-436D-8D41-084128FF6A95}" srcId="{434CB736-77AB-4B9E-A457-0BAEE749C1B5}" destId="{D5743483-FA91-490F-A1FF-09617DD0E964}" srcOrd="4" destOrd="0" parTransId="{31AD6984-B806-496C-A284-36D530D8B63B}" sibTransId="{E15B2601-A82F-4026-94CF-EEB733B2C903}"/>
    <dgm:cxn modelId="{5810C88C-9325-4AB1-802B-5D7CB0C3D589}" type="presOf" srcId="{8BF6D378-39B8-4358-87AE-F2C715D798D5}" destId="{48E420BB-BAA5-4231-8B01-1FDC09AFC42F}" srcOrd="0" destOrd="0" presId="urn:microsoft.com/office/officeart/2008/layout/VerticalCurvedList"/>
    <dgm:cxn modelId="{160B7D6D-8069-4C2A-A61E-D791748F5210}" srcId="{434CB736-77AB-4B9E-A457-0BAEE749C1B5}" destId="{9FB59177-7A60-4B5D-AB2D-66DE3184C9EC}" srcOrd="2" destOrd="0" parTransId="{2F1D975D-DCA8-42EA-8AEE-E45667627EA1}" sibTransId="{0D2B9971-12A6-40FC-BD56-1A860A6996FF}"/>
    <dgm:cxn modelId="{F2DFD267-9A9A-46E2-89CD-644D86CDC7A1}" type="presOf" srcId="{9FB59177-7A60-4B5D-AB2D-66DE3184C9EC}" destId="{0E28F1D0-7C3A-4905-B1D7-CD76F78231C6}" srcOrd="0" destOrd="0" presId="urn:microsoft.com/office/officeart/2008/layout/VerticalCurvedList"/>
    <dgm:cxn modelId="{D1CFBE10-235A-4A35-92C5-DB03687DB3C4}" srcId="{434CB736-77AB-4B9E-A457-0BAEE749C1B5}" destId="{8BF6D378-39B8-4358-87AE-F2C715D798D5}" srcOrd="6" destOrd="0" parTransId="{D5A894DF-D818-4618-9AFF-821A8E630E3C}" sibTransId="{9C0F61E4-B17C-4E70-945A-B989E56E2080}"/>
    <dgm:cxn modelId="{4757600A-E8C5-4753-AE1D-9FE54A27A75A}" type="presOf" srcId="{367F131D-F0B5-419B-A453-071BFA2F9573}" destId="{F246ED11-9AE7-4782-A8BD-64BDD74F70CA}" srcOrd="0" destOrd="0" presId="urn:microsoft.com/office/officeart/2008/layout/VerticalCurvedList"/>
    <dgm:cxn modelId="{BA5990B0-8F3A-4D8E-97FF-3E9BE6C345F5}" type="presParOf" srcId="{730E590F-227F-47E9-9D9B-0FF5D1988C49}" destId="{1763BA3E-2F2F-49C7-A8A1-30E7AAAD61E1}" srcOrd="0" destOrd="0" presId="urn:microsoft.com/office/officeart/2008/layout/VerticalCurvedList"/>
    <dgm:cxn modelId="{015C2FF7-D0BD-4445-B77F-4D9516F2006A}" type="presParOf" srcId="{1763BA3E-2F2F-49C7-A8A1-30E7AAAD61E1}" destId="{1E1252BE-6009-497E-A1BC-4B2875D6EA45}" srcOrd="0" destOrd="0" presId="urn:microsoft.com/office/officeart/2008/layout/VerticalCurvedList"/>
    <dgm:cxn modelId="{EF59359B-7DD4-48E9-8CE9-1C71524017AA}" type="presParOf" srcId="{1E1252BE-6009-497E-A1BC-4B2875D6EA45}" destId="{EBE5000B-6104-4F82-9AA4-0D1BE9B98628}" srcOrd="0" destOrd="0" presId="urn:microsoft.com/office/officeart/2008/layout/VerticalCurvedList"/>
    <dgm:cxn modelId="{554D6F5D-8E9E-4026-9358-5E6A6A4E31C0}" type="presParOf" srcId="{1E1252BE-6009-497E-A1BC-4B2875D6EA45}" destId="{79C0576D-2C68-4E76-AC16-00F4A2B7D31F}" srcOrd="1" destOrd="0" presId="urn:microsoft.com/office/officeart/2008/layout/VerticalCurvedList"/>
    <dgm:cxn modelId="{2C66EC10-C35D-4FDF-881A-B1BE89C79DEE}" type="presParOf" srcId="{1E1252BE-6009-497E-A1BC-4B2875D6EA45}" destId="{E27ADF94-BA4D-4456-8AEE-2F74FCC3F5C3}" srcOrd="2" destOrd="0" presId="urn:microsoft.com/office/officeart/2008/layout/VerticalCurvedList"/>
    <dgm:cxn modelId="{5AFAEF52-9D6E-459F-9C02-A368F9B7ECB2}" type="presParOf" srcId="{1E1252BE-6009-497E-A1BC-4B2875D6EA45}" destId="{940CCD4D-77E1-4245-AD94-57010B33EF83}" srcOrd="3" destOrd="0" presId="urn:microsoft.com/office/officeart/2008/layout/VerticalCurvedList"/>
    <dgm:cxn modelId="{696E28A4-06BA-46D0-A175-B4B206182CC4}" type="presParOf" srcId="{1763BA3E-2F2F-49C7-A8A1-30E7AAAD61E1}" destId="{F00CC934-49CB-484C-B363-70B0E314F6C1}" srcOrd="1" destOrd="0" presId="urn:microsoft.com/office/officeart/2008/layout/VerticalCurvedList"/>
    <dgm:cxn modelId="{8CB52714-B24D-41E6-BFA7-39191A586F3C}" type="presParOf" srcId="{1763BA3E-2F2F-49C7-A8A1-30E7AAAD61E1}" destId="{5935BB0E-CB2F-4DB4-8779-5DD7F619869D}" srcOrd="2" destOrd="0" presId="urn:microsoft.com/office/officeart/2008/layout/VerticalCurvedList"/>
    <dgm:cxn modelId="{744B9831-8325-42B5-9C89-3CA828962FAC}" type="presParOf" srcId="{5935BB0E-CB2F-4DB4-8779-5DD7F619869D}" destId="{B58BF164-777D-4569-BFB8-4916CA2F4D16}" srcOrd="0" destOrd="0" presId="urn:microsoft.com/office/officeart/2008/layout/VerticalCurvedList"/>
    <dgm:cxn modelId="{57115944-1682-431C-89A8-7DF2C471CFE9}" type="presParOf" srcId="{1763BA3E-2F2F-49C7-A8A1-30E7AAAD61E1}" destId="{90DB444E-6EA6-4116-9476-799050B0AFCF}" srcOrd="3" destOrd="0" presId="urn:microsoft.com/office/officeart/2008/layout/VerticalCurvedList"/>
    <dgm:cxn modelId="{A2510793-80FE-4360-9C87-C1515E3C7B44}" type="presParOf" srcId="{1763BA3E-2F2F-49C7-A8A1-30E7AAAD61E1}" destId="{F0D2600A-0F3E-4CDE-BC53-A303FAED183A}" srcOrd="4" destOrd="0" presId="urn:microsoft.com/office/officeart/2008/layout/VerticalCurvedList"/>
    <dgm:cxn modelId="{7C43D337-A97E-4BEA-AB03-906C682D53F4}" type="presParOf" srcId="{F0D2600A-0F3E-4CDE-BC53-A303FAED183A}" destId="{C06CEB20-055F-49D3-BD29-A3CCCB263418}" srcOrd="0" destOrd="0" presId="urn:microsoft.com/office/officeart/2008/layout/VerticalCurvedList"/>
    <dgm:cxn modelId="{420B4382-D8B7-439F-A868-ECE15245D867}" type="presParOf" srcId="{1763BA3E-2F2F-49C7-A8A1-30E7AAAD61E1}" destId="{0E28F1D0-7C3A-4905-B1D7-CD76F78231C6}" srcOrd="5" destOrd="0" presId="urn:microsoft.com/office/officeart/2008/layout/VerticalCurvedList"/>
    <dgm:cxn modelId="{07AF0DB3-375A-4D8D-9CA7-FCD0F352BB62}" type="presParOf" srcId="{1763BA3E-2F2F-49C7-A8A1-30E7AAAD61E1}" destId="{D4199259-996D-4697-B4B4-CD3119A5AA85}" srcOrd="6" destOrd="0" presId="urn:microsoft.com/office/officeart/2008/layout/VerticalCurvedList"/>
    <dgm:cxn modelId="{F138EB08-3638-4EDF-87B5-A4FCC4CD986B}" type="presParOf" srcId="{D4199259-996D-4697-B4B4-CD3119A5AA85}" destId="{8DB914FE-70E0-45A2-95B3-39F858C9C62C}" srcOrd="0" destOrd="0" presId="urn:microsoft.com/office/officeart/2008/layout/VerticalCurvedList"/>
    <dgm:cxn modelId="{70F6D75B-E494-4FC6-AA52-747E0C7C3FD2}" type="presParOf" srcId="{1763BA3E-2F2F-49C7-A8A1-30E7AAAD61E1}" destId="{F246ED11-9AE7-4782-A8BD-64BDD74F70CA}" srcOrd="7" destOrd="0" presId="urn:microsoft.com/office/officeart/2008/layout/VerticalCurvedList"/>
    <dgm:cxn modelId="{CA220FF8-79E6-4406-9FF3-0B49FCE1A72E}" type="presParOf" srcId="{1763BA3E-2F2F-49C7-A8A1-30E7AAAD61E1}" destId="{5DDF0B65-B297-4AC6-B6E9-B146EBDFB861}" srcOrd="8" destOrd="0" presId="urn:microsoft.com/office/officeart/2008/layout/VerticalCurvedList"/>
    <dgm:cxn modelId="{27BF0475-B863-42F1-AAE9-683967447FCF}" type="presParOf" srcId="{5DDF0B65-B297-4AC6-B6E9-B146EBDFB861}" destId="{320762AB-A5AC-4E3F-AC6A-FD48F3F89F02}" srcOrd="0" destOrd="0" presId="urn:microsoft.com/office/officeart/2008/layout/VerticalCurvedList"/>
    <dgm:cxn modelId="{774AC367-7F4B-4B3C-9958-D0D1EA8120DF}" type="presParOf" srcId="{1763BA3E-2F2F-49C7-A8A1-30E7AAAD61E1}" destId="{7B4835E8-F2B8-4F79-B88C-1992D88FB1D0}" srcOrd="9" destOrd="0" presId="urn:microsoft.com/office/officeart/2008/layout/VerticalCurvedList"/>
    <dgm:cxn modelId="{4D0CCD6C-6C59-4A77-BA5D-A4E567A440AB}" type="presParOf" srcId="{1763BA3E-2F2F-49C7-A8A1-30E7AAAD61E1}" destId="{B9B87D13-1F23-49FA-B9FE-1B9C51C1E0FF}" srcOrd="10" destOrd="0" presId="urn:microsoft.com/office/officeart/2008/layout/VerticalCurvedList"/>
    <dgm:cxn modelId="{F5BF9421-2724-4175-8317-13180CBCACC3}" type="presParOf" srcId="{B9B87D13-1F23-49FA-B9FE-1B9C51C1E0FF}" destId="{D468B902-4350-4176-BD26-9365F16F6C95}" srcOrd="0" destOrd="0" presId="urn:microsoft.com/office/officeart/2008/layout/VerticalCurvedList"/>
    <dgm:cxn modelId="{958A238A-4670-4ED2-B922-9AAEE05B66A1}" type="presParOf" srcId="{1763BA3E-2F2F-49C7-A8A1-30E7AAAD61E1}" destId="{4527BC75-9849-4F19-BC91-24C17F338F19}" srcOrd="11" destOrd="0" presId="urn:microsoft.com/office/officeart/2008/layout/VerticalCurvedList"/>
    <dgm:cxn modelId="{32003214-7D02-4E75-BFAA-CC24363C8095}" type="presParOf" srcId="{1763BA3E-2F2F-49C7-A8A1-30E7AAAD61E1}" destId="{BF76FED3-C664-42E8-A4BC-CD73ABB3407F}" srcOrd="12" destOrd="0" presId="urn:microsoft.com/office/officeart/2008/layout/VerticalCurvedList"/>
    <dgm:cxn modelId="{40CDA43E-CE31-4559-A5CB-A890F3B2B02F}" type="presParOf" srcId="{BF76FED3-C664-42E8-A4BC-CD73ABB3407F}" destId="{3D76611B-E93B-4704-A641-C06B1B514112}" srcOrd="0" destOrd="0" presId="urn:microsoft.com/office/officeart/2008/layout/VerticalCurvedList"/>
    <dgm:cxn modelId="{9F1F73CE-7195-4AA8-A99A-EE705FC66A08}" type="presParOf" srcId="{1763BA3E-2F2F-49C7-A8A1-30E7AAAD61E1}" destId="{48E420BB-BAA5-4231-8B01-1FDC09AFC42F}" srcOrd="13" destOrd="0" presId="urn:microsoft.com/office/officeart/2008/layout/VerticalCurvedList"/>
    <dgm:cxn modelId="{CB82FE90-2E98-4BB4-8A78-507EB0C9FDB3}" type="presParOf" srcId="{1763BA3E-2F2F-49C7-A8A1-30E7AAAD61E1}" destId="{1E74E9E9-817B-4C06-BD82-350A2EF52105}" srcOrd="14" destOrd="0" presId="urn:microsoft.com/office/officeart/2008/layout/VerticalCurvedList"/>
    <dgm:cxn modelId="{17A576ED-0AC0-4E04-BF45-3232317EB037}" type="presParOf" srcId="{1E74E9E9-817B-4C06-BD82-350A2EF52105}" destId="{18593DF5-42CC-44C8-A919-9931B74BBD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r>
            <a:rPr lang="ru-RU" b="1" dirty="0" smtClean="0"/>
            <a:t>промышленной продукции</a:t>
          </a:r>
          <a:br>
            <a:rPr lang="ru-RU" b="1" dirty="0" smtClean="0"/>
          </a:br>
          <a:r>
            <a:rPr lang="ru-RU" dirty="0" smtClean="0"/>
            <a:t>«на улучшенную»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продукция из перечня 617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</a:t>
          </a:r>
          <a:r>
            <a:rPr lang="ru-RU" b="1" dirty="0" smtClean="0">
              <a:solidFill>
                <a:srgbClr val="C00000"/>
              </a:solidFill>
            </a:rPr>
            <a:t>только ЕАЭС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продукция </a:t>
          </a:r>
          <a:br>
            <a:rPr lang="ru-RU" dirty="0" smtClean="0"/>
          </a:br>
          <a:r>
            <a:rPr lang="ru-RU" dirty="0" smtClean="0"/>
            <a:t>не из перечня 617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</a:t>
          </a:r>
          <a:r>
            <a:rPr lang="ru-RU" smtClean="0"/>
            <a:t>улучшенный  </a:t>
          </a:r>
          <a:br>
            <a:rPr lang="ru-RU" smtClean="0"/>
          </a:br>
          <a:r>
            <a:rPr lang="ru-RU" b="1" smtClean="0">
              <a:solidFill>
                <a:srgbClr val="336600"/>
              </a:solidFill>
            </a:rPr>
            <a:t>не </a:t>
          </a:r>
          <a:r>
            <a:rPr lang="ru-RU" b="1" dirty="0" smtClean="0">
              <a:solidFill>
                <a:srgbClr val="336600"/>
              </a:solidFill>
            </a:rPr>
            <a:t>ограничена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 custLinFactNeighborY="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D1831E89-D40C-4EBC-96D5-484BFF89FF9C}" type="presOf" srcId="{C1FCB2D8-21EA-48E3-BEA4-C8A594012E0F}" destId="{3EC88669-F745-45FA-92CC-6636D4EFEB0F}" srcOrd="0" destOrd="0" presId="urn:microsoft.com/office/officeart/2005/8/layout/hierarchy2"/>
    <dgm:cxn modelId="{338FF06A-914A-4A56-9999-8FF19BB0C156}" type="presOf" srcId="{2D8F8E2C-6288-459C-9F3E-64A76041A5AB}" destId="{5E9AA57E-F090-4311-AAFE-309A56DE0F4B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2DB23F01-7CCE-4161-A1F9-A2040651506F}" type="presOf" srcId="{7F14561B-E4AC-4557-BD71-E81CDB60334D}" destId="{CEB36202-6E21-4312-9546-7B42CE77C894}" srcOrd="0" destOrd="0" presId="urn:microsoft.com/office/officeart/2005/8/layout/hierarchy2"/>
    <dgm:cxn modelId="{5ADE7B08-14CD-493B-A587-FF6945D1388E}" type="presOf" srcId="{731842A4-B44C-41A1-A204-9BB94FE1C5BD}" destId="{39B01865-78AD-4B8B-8FBC-F008C6A90066}" srcOrd="0" destOrd="0" presId="urn:microsoft.com/office/officeart/2005/8/layout/hierarchy2"/>
    <dgm:cxn modelId="{80B8E246-26CE-4F0E-BC64-1EECC704D011}" type="presOf" srcId="{A74F1C8E-23E5-43E0-BCFA-E10FF0BFB4A5}" destId="{4BB62B73-B92E-413A-B3A2-095C1A172702}" srcOrd="0" destOrd="0" presId="urn:microsoft.com/office/officeart/2005/8/layout/hierarchy2"/>
    <dgm:cxn modelId="{B78AB55A-2C96-4AB8-8DC0-834CCC949B92}" type="presOf" srcId="{9DB589FD-F656-4030-832F-F4B5F0E8B610}" destId="{1F668626-EA55-40EE-9975-E1F3974A81FD}" srcOrd="0" destOrd="0" presId="urn:microsoft.com/office/officeart/2005/8/layout/hierarchy2"/>
    <dgm:cxn modelId="{BDB8C84F-4E3B-4D09-AD2B-609BC8123C15}" type="presOf" srcId="{551F51FA-6CA5-46D1-8140-46DED786E339}" destId="{7FFF222F-B621-476C-86BD-AD1E0E102FA6}" srcOrd="1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2E127A86-0C8B-4A63-BA3E-25606AF9D93C}" type="presOf" srcId="{2D8F8E2C-6288-459C-9F3E-64A76041A5AB}" destId="{9994D992-08D2-4915-8A0B-C468493CC413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932F84D2-1B56-4D9B-88B5-2C900388C706}" type="presOf" srcId="{9DB589FD-F656-4030-832F-F4B5F0E8B610}" destId="{95D3B7D0-2236-46CE-AEA7-0E88DB8162B3}" srcOrd="1" destOrd="0" presId="urn:microsoft.com/office/officeart/2005/8/layout/hierarchy2"/>
    <dgm:cxn modelId="{607684D1-8995-4369-8793-DDE93F4EEAAF}" type="presOf" srcId="{69EB16BB-36AB-476B-AB86-E14251A1985C}" destId="{A319E75E-186D-4D43-BD7F-DC004B8E8388}" srcOrd="0" destOrd="0" presId="urn:microsoft.com/office/officeart/2005/8/layout/hierarchy2"/>
    <dgm:cxn modelId="{C0469580-12AD-4EA5-8F97-AC0DDFCA4FD5}" type="presOf" srcId="{C1FCB2D8-21EA-48E3-BEA4-C8A594012E0F}" destId="{0751AC16-51B1-4B8B-9E40-E2C11FCC749A}" srcOrd="1" destOrd="0" presId="urn:microsoft.com/office/officeart/2005/8/layout/hierarchy2"/>
    <dgm:cxn modelId="{4BF378CE-8B5D-4D45-B9F1-5B29ECB03CB2}" type="presOf" srcId="{64D544DE-879D-4788-A195-CC54333B5382}" destId="{E7CDC596-2C1E-4159-BF23-B174C6ABD3FA}" srcOrd="0" destOrd="0" presId="urn:microsoft.com/office/officeart/2005/8/layout/hierarchy2"/>
    <dgm:cxn modelId="{491F1D2A-A336-49FC-B92E-11D660EDFCEC}" type="presOf" srcId="{551F51FA-6CA5-46D1-8140-46DED786E339}" destId="{B1D45DBA-388A-4971-87AD-363378913DB2}" srcOrd="0" destOrd="0" presId="urn:microsoft.com/office/officeart/2005/8/layout/hierarchy2"/>
    <dgm:cxn modelId="{43EC98ED-BC42-4F03-B540-A652817DBC75}" type="presOf" srcId="{3A78A3BB-294C-47B3-B726-A16319C8433F}" destId="{02176B01-E14C-42D1-9004-4548AC5958AA}" srcOrd="0" destOrd="0" presId="urn:microsoft.com/office/officeart/2005/8/layout/hierarchy2"/>
    <dgm:cxn modelId="{18CFE8FE-6066-4ED2-861C-D5B9086EE4CF}" type="presParOf" srcId="{4BB62B73-B92E-413A-B3A2-095C1A172702}" destId="{B54170A2-D5A5-4BEC-9305-A4A93302CF9F}" srcOrd="0" destOrd="0" presId="urn:microsoft.com/office/officeart/2005/8/layout/hierarchy2"/>
    <dgm:cxn modelId="{58AE7E48-70DE-427C-B67B-C8280F130119}" type="presParOf" srcId="{B54170A2-D5A5-4BEC-9305-A4A93302CF9F}" destId="{39B01865-78AD-4B8B-8FBC-F008C6A90066}" srcOrd="0" destOrd="0" presId="urn:microsoft.com/office/officeart/2005/8/layout/hierarchy2"/>
    <dgm:cxn modelId="{D17C1AE2-9D22-4090-B126-1E732A815BDB}" type="presParOf" srcId="{B54170A2-D5A5-4BEC-9305-A4A93302CF9F}" destId="{25FCE8E7-FF69-4F2D-AF7A-A8D357CD616C}" srcOrd="1" destOrd="0" presId="urn:microsoft.com/office/officeart/2005/8/layout/hierarchy2"/>
    <dgm:cxn modelId="{C3C1D772-344C-4215-B823-7AB142A7758C}" type="presParOf" srcId="{25FCE8E7-FF69-4F2D-AF7A-A8D357CD616C}" destId="{1F668626-EA55-40EE-9975-E1F3974A81FD}" srcOrd="0" destOrd="0" presId="urn:microsoft.com/office/officeart/2005/8/layout/hierarchy2"/>
    <dgm:cxn modelId="{DF82579B-9950-4F13-A1C1-1DAC76947BF2}" type="presParOf" srcId="{1F668626-EA55-40EE-9975-E1F3974A81FD}" destId="{95D3B7D0-2236-46CE-AEA7-0E88DB8162B3}" srcOrd="0" destOrd="0" presId="urn:microsoft.com/office/officeart/2005/8/layout/hierarchy2"/>
    <dgm:cxn modelId="{83E7D303-F1C1-4348-8DE6-90ABC25BF48A}" type="presParOf" srcId="{25FCE8E7-FF69-4F2D-AF7A-A8D357CD616C}" destId="{320D7923-400C-4E3D-807B-F45C34092E2C}" srcOrd="1" destOrd="0" presId="urn:microsoft.com/office/officeart/2005/8/layout/hierarchy2"/>
    <dgm:cxn modelId="{792EA525-9B67-4209-84FA-0250FBD8E5C2}" type="presParOf" srcId="{320D7923-400C-4E3D-807B-F45C34092E2C}" destId="{E7CDC596-2C1E-4159-BF23-B174C6ABD3FA}" srcOrd="0" destOrd="0" presId="urn:microsoft.com/office/officeart/2005/8/layout/hierarchy2"/>
    <dgm:cxn modelId="{7893FD2C-1C84-4E8A-BE84-C2953AA99B34}" type="presParOf" srcId="{320D7923-400C-4E3D-807B-F45C34092E2C}" destId="{2B402E96-8338-46B2-9F6A-BC38BFD35AA2}" srcOrd="1" destOrd="0" presId="urn:microsoft.com/office/officeart/2005/8/layout/hierarchy2"/>
    <dgm:cxn modelId="{D50D60E3-286C-44BC-82EA-5ADBBC8926DF}" type="presParOf" srcId="{2B402E96-8338-46B2-9F6A-BC38BFD35AA2}" destId="{B1D45DBA-388A-4971-87AD-363378913DB2}" srcOrd="0" destOrd="0" presId="urn:microsoft.com/office/officeart/2005/8/layout/hierarchy2"/>
    <dgm:cxn modelId="{F3955EB4-2644-4D44-A626-02EF2FB6B9DB}" type="presParOf" srcId="{B1D45DBA-388A-4971-87AD-363378913DB2}" destId="{7FFF222F-B621-476C-86BD-AD1E0E102FA6}" srcOrd="0" destOrd="0" presId="urn:microsoft.com/office/officeart/2005/8/layout/hierarchy2"/>
    <dgm:cxn modelId="{D067063D-8A4D-463C-A8BA-36B56845BB36}" type="presParOf" srcId="{2B402E96-8338-46B2-9F6A-BC38BFD35AA2}" destId="{78E0FABB-0135-4DA3-96F0-A830F333BCEE}" srcOrd="1" destOrd="0" presId="urn:microsoft.com/office/officeart/2005/8/layout/hierarchy2"/>
    <dgm:cxn modelId="{EE0EE78B-1193-4CA0-8F00-A2EADF2F94A3}" type="presParOf" srcId="{78E0FABB-0135-4DA3-96F0-A830F333BCEE}" destId="{A319E75E-186D-4D43-BD7F-DC004B8E8388}" srcOrd="0" destOrd="0" presId="urn:microsoft.com/office/officeart/2005/8/layout/hierarchy2"/>
    <dgm:cxn modelId="{22331BD7-DB36-4C01-BEF7-B71E91DC935A}" type="presParOf" srcId="{78E0FABB-0135-4DA3-96F0-A830F333BCEE}" destId="{5F70C8DF-5779-4C4A-83EA-464FCF86D626}" srcOrd="1" destOrd="0" presId="urn:microsoft.com/office/officeart/2005/8/layout/hierarchy2"/>
    <dgm:cxn modelId="{E9945EAA-38C7-4582-BC2A-CB5FD85A26AF}" type="presParOf" srcId="{25FCE8E7-FF69-4F2D-AF7A-A8D357CD616C}" destId="{3EC88669-F745-45FA-92CC-6636D4EFEB0F}" srcOrd="2" destOrd="0" presId="urn:microsoft.com/office/officeart/2005/8/layout/hierarchy2"/>
    <dgm:cxn modelId="{4D9DA19E-0490-4A1E-A4D6-1084A90AE2BB}" type="presParOf" srcId="{3EC88669-F745-45FA-92CC-6636D4EFEB0F}" destId="{0751AC16-51B1-4B8B-9E40-E2C11FCC749A}" srcOrd="0" destOrd="0" presId="urn:microsoft.com/office/officeart/2005/8/layout/hierarchy2"/>
    <dgm:cxn modelId="{09A01845-169B-4F34-8288-36CD60650746}" type="presParOf" srcId="{25FCE8E7-FF69-4F2D-AF7A-A8D357CD616C}" destId="{504F00CD-8F09-45BE-BF2B-D460B74439A5}" srcOrd="3" destOrd="0" presId="urn:microsoft.com/office/officeart/2005/8/layout/hierarchy2"/>
    <dgm:cxn modelId="{90F91CB9-934E-4F1B-9E04-D04939EF92CB}" type="presParOf" srcId="{504F00CD-8F09-45BE-BF2B-D460B74439A5}" destId="{02176B01-E14C-42D1-9004-4548AC5958AA}" srcOrd="0" destOrd="0" presId="urn:microsoft.com/office/officeart/2005/8/layout/hierarchy2"/>
    <dgm:cxn modelId="{6704464A-9AC4-41B7-AD6D-A32709F9D2D3}" type="presParOf" srcId="{504F00CD-8F09-45BE-BF2B-D460B74439A5}" destId="{EBDE9456-0210-40E2-984F-41324F3C9E5B}" srcOrd="1" destOrd="0" presId="urn:microsoft.com/office/officeart/2005/8/layout/hierarchy2"/>
    <dgm:cxn modelId="{20E6FA34-A2E2-4DA3-9AC9-C167628A9B65}" type="presParOf" srcId="{EBDE9456-0210-40E2-984F-41324F3C9E5B}" destId="{5E9AA57E-F090-4311-AAFE-309A56DE0F4B}" srcOrd="0" destOrd="0" presId="urn:microsoft.com/office/officeart/2005/8/layout/hierarchy2"/>
    <dgm:cxn modelId="{21986ADD-2569-4B9D-9E05-B21360285A81}" type="presParOf" srcId="{5E9AA57E-F090-4311-AAFE-309A56DE0F4B}" destId="{9994D992-08D2-4915-8A0B-C468493CC413}" srcOrd="0" destOrd="0" presId="urn:microsoft.com/office/officeart/2005/8/layout/hierarchy2"/>
    <dgm:cxn modelId="{486A5B25-044A-4DA3-B39A-BF762E322D05}" type="presParOf" srcId="{EBDE9456-0210-40E2-984F-41324F3C9E5B}" destId="{5F87794F-C7DC-48C6-AE01-2AA9E16F8A48}" srcOrd="1" destOrd="0" presId="urn:microsoft.com/office/officeart/2005/8/layout/hierarchy2"/>
    <dgm:cxn modelId="{D05327AC-88B8-46D9-A9DB-C7EC812D38CA}" type="presParOf" srcId="{5F87794F-C7DC-48C6-AE01-2AA9E16F8A48}" destId="{CEB36202-6E21-4312-9546-7B42CE77C894}" srcOrd="0" destOrd="0" presId="urn:microsoft.com/office/officeart/2005/8/layout/hierarchy2"/>
    <dgm:cxn modelId="{8C793207-4FBE-433F-B59E-04974504C874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r>
            <a:rPr lang="ru-RU" b="1" dirty="0" smtClean="0"/>
            <a:t>промышленной продукции</a:t>
          </a:r>
          <a:br>
            <a:rPr lang="ru-RU" b="1" dirty="0" smtClean="0"/>
          </a:br>
          <a:r>
            <a:rPr lang="ru-RU" dirty="0" smtClean="0"/>
            <a:t>«на улучшенную»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продукция из перечня 616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</a:t>
          </a:r>
          <a:r>
            <a:rPr lang="ru-RU" b="1" dirty="0" smtClean="0">
              <a:solidFill>
                <a:srgbClr val="C00000"/>
              </a:solidFill>
            </a:rPr>
            <a:t>только ЕАЭС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продукция </a:t>
          </a:r>
          <a:br>
            <a:rPr lang="ru-RU" dirty="0" smtClean="0"/>
          </a:br>
          <a:r>
            <a:rPr lang="ru-RU" dirty="0" smtClean="0"/>
            <a:t>не из перечня 616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 </a:t>
          </a:r>
          <a:br>
            <a:rPr lang="ru-RU" dirty="0" smtClean="0"/>
          </a:br>
          <a:r>
            <a:rPr lang="ru-RU" b="1" dirty="0" smtClean="0">
              <a:solidFill>
                <a:srgbClr val="336600"/>
              </a:solidFill>
            </a:rPr>
            <a:t>не ограничена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 custLinFactNeighborY="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D1831E89-D40C-4EBC-96D5-484BFF89FF9C}" type="presOf" srcId="{C1FCB2D8-21EA-48E3-BEA4-C8A594012E0F}" destId="{3EC88669-F745-45FA-92CC-6636D4EFEB0F}" srcOrd="0" destOrd="0" presId="urn:microsoft.com/office/officeart/2005/8/layout/hierarchy2"/>
    <dgm:cxn modelId="{338FF06A-914A-4A56-9999-8FF19BB0C156}" type="presOf" srcId="{2D8F8E2C-6288-459C-9F3E-64A76041A5AB}" destId="{5E9AA57E-F090-4311-AAFE-309A56DE0F4B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2DB23F01-7CCE-4161-A1F9-A2040651506F}" type="presOf" srcId="{7F14561B-E4AC-4557-BD71-E81CDB60334D}" destId="{CEB36202-6E21-4312-9546-7B42CE77C894}" srcOrd="0" destOrd="0" presId="urn:microsoft.com/office/officeart/2005/8/layout/hierarchy2"/>
    <dgm:cxn modelId="{5ADE7B08-14CD-493B-A587-FF6945D1388E}" type="presOf" srcId="{731842A4-B44C-41A1-A204-9BB94FE1C5BD}" destId="{39B01865-78AD-4B8B-8FBC-F008C6A90066}" srcOrd="0" destOrd="0" presId="urn:microsoft.com/office/officeart/2005/8/layout/hierarchy2"/>
    <dgm:cxn modelId="{80B8E246-26CE-4F0E-BC64-1EECC704D011}" type="presOf" srcId="{A74F1C8E-23E5-43E0-BCFA-E10FF0BFB4A5}" destId="{4BB62B73-B92E-413A-B3A2-095C1A172702}" srcOrd="0" destOrd="0" presId="urn:microsoft.com/office/officeart/2005/8/layout/hierarchy2"/>
    <dgm:cxn modelId="{B78AB55A-2C96-4AB8-8DC0-834CCC949B92}" type="presOf" srcId="{9DB589FD-F656-4030-832F-F4B5F0E8B610}" destId="{1F668626-EA55-40EE-9975-E1F3974A81FD}" srcOrd="0" destOrd="0" presId="urn:microsoft.com/office/officeart/2005/8/layout/hierarchy2"/>
    <dgm:cxn modelId="{BDB8C84F-4E3B-4D09-AD2B-609BC8123C15}" type="presOf" srcId="{551F51FA-6CA5-46D1-8140-46DED786E339}" destId="{7FFF222F-B621-476C-86BD-AD1E0E102FA6}" srcOrd="1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2E127A86-0C8B-4A63-BA3E-25606AF9D93C}" type="presOf" srcId="{2D8F8E2C-6288-459C-9F3E-64A76041A5AB}" destId="{9994D992-08D2-4915-8A0B-C468493CC413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932F84D2-1B56-4D9B-88B5-2C900388C706}" type="presOf" srcId="{9DB589FD-F656-4030-832F-F4B5F0E8B610}" destId="{95D3B7D0-2236-46CE-AEA7-0E88DB8162B3}" srcOrd="1" destOrd="0" presId="urn:microsoft.com/office/officeart/2005/8/layout/hierarchy2"/>
    <dgm:cxn modelId="{607684D1-8995-4369-8793-DDE93F4EEAAF}" type="presOf" srcId="{69EB16BB-36AB-476B-AB86-E14251A1985C}" destId="{A319E75E-186D-4D43-BD7F-DC004B8E8388}" srcOrd="0" destOrd="0" presId="urn:microsoft.com/office/officeart/2005/8/layout/hierarchy2"/>
    <dgm:cxn modelId="{C0469580-12AD-4EA5-8F97-AC0DDFCA4FD5}" type="presOf" srcId="{C1FCB2D8-21EA-48E3-BEA4-C8A594012E0F}" destId="{0751AC16-51B1-4B8B-9E40-E2C11FCC749A}" srcOrd="1" destOrd="0" presId="urn:microsoft.com/office/officeart/2005/8/layout/hierarchy2"/>
    <dgm:cxn modelId="{4BF378CE-8B5D-4D45-B9F1-5B29ECB03CB2}" type="presOf" srcId="{64D544DE-879D-4788-A195-CC54333B5382}" destId="{E7CDC596-2C1E-4159-BF23-B174C6ABD3FA}" srcOrd="0" destOrd="0" presId="urn:microsoft.com/office/officeart/2005/8/layout/hierarchy2"/>
    <dgm:cxn modelId="{491F1D2A-A336-49FC-B92E-11D660EDFCEC}" type="presOf" srcId="{551F51FA-6CA5-46D1-8140-46DED786E339}" destId="{B1D45DBA-388A-4971-87AD-363378913DB2}" srcOrd="0" destOrd="0" presId="urn:microsoft.com/office/officeart/2005/8/layout/hierarchy2"/>
    <dgm:cxn modelId="{43EC98ED-BC42-4F03-B540-A652817DBC75}" type="presOf" srcId="{3A78A3BB-294C-47B3-B726-A16319C8433F}" destId="{02176B01-E14C-42D1-9004-4548AC5958AA}" srcOrd="0" destOrd="0" presId="urn:microsoft.com/office/officeart/2005/8/layout/hierarchy2"/>
    <dgm:cxn modelId="{18CFE8FE-6066-4ED2-861C-D5B9086EE4CF}" type="presParOf" srcId="{4BB62B73-B92E-413A-B3A2-095C1A172702}" destId="{B54170A2-D5A5-4BEC-9305-A4A93302CF9F}" srcOrd="0" destOrd="0" presId="urn:microsoft.com/office/officeart/2005/8/layout/hierarchy2"/>
    <dgm:cxn modelId="{58AE7E48-70DE-427C-B67B-C8280F130119}" type="presParOf" srcId="{B54170A2-D5A5-4BEC-9305-A4A93302CF9F}" destId="{39B01865-78AD-4B8B-8FBC-F008C6A90066}" srcOrd="0" destOrd="0" presId="urn:microsoft.com/office/officeart/2005/8/layout/hierarchy2"/>
    <dgm:cxn modelId="{D17C1AE2-9D22-4090-B126-1E732A815BDB}" type="presParOf" srcId="{B54170A2-D5A5-4BEC-9305-A4A93302CF9F}" destId="{25FCE8E7-FF69-4F2D-AF7A-A8D357CD616C}" srcOrd="1" destOrd="0" presId="urn:microsoft.com/office/officeart/2005/8/layout/hierarchy2"/>
    <dgm:cxn modelId="{C3C1D772-344C-4215-B823-7AB142A7758C}" type="presParOf" srcId="{25FCE8E7-FF69-4F2D-AF7A-A8D357CD616C}" destId="{1F668626-EA55-40EE-9975-E1F3974A81FD}" srcOrd="0" destOrd="0" presId="urn:microsoft.com/office/officeart/2005/8/layout/hierarchy2"/>
    <dgm:cxn modelId="{DF82579B-9950-4F13-A1C1-1DAC76947BF2}" type="presParOf" srcId="{1F668626-EA55-40EE-9975-E1F3974A81FD}" destId="{95D3B7D0-2236-46CE-AEA7-0E88DB8162B3}" srcOrd="0" destOrd="0" presId="urn:microsoft.com/office/officeart/2005/8/layout/hierarchy2"/>
    <dgm:cxn modelId="{83E7D303-F1C1-4348-8DE6-90ABC25BF48A}" type="presParOf" srcId="{25FCE8E7-FF69-4F2D-AF7A-A8D357CD616C}" destId="{320D7923-400C-4E3D-807B-F45C34092E2C}" srcOrd="1" destOrd="0" presId="urn:microsoft.com/office/officeart/2005/8/layout/hierarchy2"/>
    <dgm:cxn modelId="{792EA525-9B67-4209-84FA-0250FBD8E5C2}" type="presParOf" srcId="{320D7923-400C-4E3D-807B-F45C34092E2C}" destId="{E7CDC596-2C1E-4159-BF23-B174C6ABD3FA}" srcOrd="0" destOrd="0" presId="urn:microsoft.com/office/officeart/2005/8/layout/hierarchy2"/>
    <dgm:cxn modelId="{7893FD2C-1C84-4E8A-BE84-C2953AA99B34}" type="presParOf" srcId="{320D7923-400C-4E3D-807B-F45C34092E2C}" destId="{2B402E96-8338-46B2-9F6A-BC38BFD35AA2}" srcOrd="1" destOrd="0" presId="urn:microsoft.com/office/officeart/2005/8/layout/hierarchy2"/>
    <dgm:cxn modelId="{D50D60E3-286C-44BC-82EA-5ADBBC8926DF}" type="presParOf" srcId="{2B402E96-8338-46B2-9F6A-BC38BFD35AA2}" destId="{B1D45DBA-388A-4971-87AD-363378913DB2}" srcOrd="0" destOrd="0" presId="urn:microsoft.com/office/officeart/2005/8/layout/hierarchy2"/>
    <dgm:cxn modelId="{F3955EB4-2644-4D44-A626-02EF2FB6B9DB}" type="presParOf" srcId="{B1D45DBA-388A-4971-87AD-363378913DB2}" destId="{7FFF222F-B621-476C-86BD-AD1E0E102FA6}" srcOrd="0" destOrd="0" presId="urn:microsoft.com/office/officeart/2005/8/layout/hierarchy2"/>
    <dgm:cxn modelId="{D067063D-8A4D-463C-A8BA-36B56845BB36}" type="presParOf" srcId="{2B402E96-8338-46B2-9F6A-BC38BFD35AA2}" destId="{78E0FABB-0135-4DA3-96F0-A830F333BCEE}" srcOrd="1" destOrd="0" presId="urn:microsoft.com/office/officeart/2005/8/layout/hierarchy2"/>
    <dgm:cxn modelId="{EE0EE78B-1193-4CA0-8F00-A2EADF2F94A3}" type="presParOf" srcId="{78E0FABB-0135-4DA3-96F0-A830F333BCEE}" destId="{A319E75E-186D-4D43-BD7F-DC004B8E8388}" srcOrd="0" destOrd="0" presId="urn:microsoft.com/office/officeart/2005/8/layout/hierarchy2"/>
    <dgm:cxn modelId="{22331BD7-DB36-4C01-BEF7-B71E91DC935A}" type="presParOf" srcId="{78E0FABB-0135-4DA3-96F0-A830F333BCEE}" destId="{5F70C8DF-5779-4C4A-83EA-464FCF86D626}" srcOrd="1" destOrd="0" presId="urn:microsoft.com/office/officeart/2005/8/layout/hierarchy2"/>
    <dgm:cxn modelId="{E9945EAA-38C7-4582-BC2A-CB5FD85A26AF}" type="presParOf" srcId="{25FCE8E7-FF69-4F2D-AF7A-A8D357CD616C}" destId="{3EC88669-F745-45FA-92CC-6636D4EFEB0F}" srcOrd="2" destOrd="0" presId="urn:microsoft.com/office/officeart/2005/8/layout/hierarchy2"/>
    <dgm:cxn modelId="{4D9DA19E-0490-4A1E-A4D6-1084A90AE2BB}" type="presParOf" srcId="{3EC88669-F745-45FA-92CC-6636D4EFEB0F}" destId="{0751AC16-51B1-4B8B-9E40-E2C11FCC749A}" srcOrd="0" destOrd="0" presId="urn:microsoft.com/office/officeart/2005/8/layout/hierarchy2"/>
    <dgm:cxn modelId="{09A01845-169B-4F34-8288-36CD60650746}" type="presParOf" srcId="{25FCE8E7-FF69-4F2D-AF7A-A8D357CD616C}" destId="{504F00CD-8F09-45BE-BF2B-D460B74439A5}" srcOrd="3" destOrd="0" presId="urn:microsoft.com/office/officeart/2005/8/layout/hierarchy2"/>
    <dgm:cxn modelId="{90F91CB9-934E-4F1B-9E04-D04939EF92CB}" type="presParOf" srcId="{504F00CD-8F09-45BE-BF2B-D460B74439A5}" destId="{02176B01-E14C-42D1-9004-4548AC5958AA}" srcOrd="0" destOrd="0" presId="urn:microsoft.com/office/officeart/2005/8/layout/hierarchy2"/>
    <dgm:cxn modelId="{6704464A-9AC4-41B7-AD6D-A32709F9D2D3}" type="presParOf" srcId="{504F00CD-8F09-45BE-BF2B-D460B74439A5}" destId="{EBDE9456-0210-40E2-984F-41324F3C9E5B}" srcOrd="1" destOrd="0" presId="urn:microsoft.com/office/officeart/2005/8/layout/hierarchy2"/>
    <dgm:cxn modelId="{20E6FA34-A2E2-4DA3-9AC9-C167628A9B65}" type="presParOf" srcId="{EBDE9456-0210-40E2-984F-41324F3C9E5B}" destId="{5E9AA57E-F090-4311-AAFE-309A56DE0F4B}" srcOrd="0" destOrd="0" presId="urn:microsoft.com/office/officeart/2005/8/layout/hierarchy2"/>
    <dgm:cxn modelId="{21986ADD-2569-4B9D-9E05-B21360285A81}" type="presParOf" srcId="{5E9AA57E-F090-4311-AAFE-309A56DE0F4B}" destId="{9994D992-08D2-4915-8A0B-C468493CC413}" srcOrd="0" destOrd="0" presId="urn:microsoft.com/office/officeart/2005/8/layout/hierarchy2"/>
    <dgm:cxn modelId="{486A5B25-044A-4DA3-B39A-BF762E322D05}" type="presParOf" srcId="{EBDE9456-0210-40E2-984F-41324F3C9E5B}" destId="{5F87794F-C7DC-48C6-AE01-2AA9E16F8A48}" srcOrd="1" destOrd="0" presId="urn:microsoft.com/office/officeart/2005/8/layout/hierarchy2"/>
    <dgm:cxn modelId="{D05327AC-88B8-46D9-A9DB-C7EC812D38CA}" type="presParOf" srcId="{5F87794F-C7DC-48C6-AE01-2AA9E16F8A48}" destId="{CEB36202-6E21-4312-9546-7B42CE77C894}" srcOrd="0" destOrd="0" presId="urn:microsoft.com/office/officeart/2005/8/layout/hierarchy2"/>
    <dgm:cxn modelId="{8C793207-4FBE-433F-B59E-04974504C874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br>
            <a:rPr lang="ru-RU" dirty="0" smtClean="0"/>
          </a:br>
          <a:r>
            <a:rPr lang="ru-RU" dirty="0" smtClean="0"/>
            <a:t>«на улучшенный»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на товар не из ЕАЭС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на улучшенный </a:t>
          </a:r>
          <a:br>
            <a:rPr lang="ru-RU" dirty="0" smtClean="0"/>
          </a:br>
          <a:r>
            <a:rPr lang="ru-RU" b="1" dirty="0" smtClean="0">
              <a:solidFill>
                <a:srgbClr val="C00000"/>
              </a:solidFill>
            </a:rPr>
            <a:t>не допустима </a:t>
          </a:r>
          <a:br>
            <a:rPr lang="ru-RU" b="1" dirty="0" smtClean="0">
              <a:solidFill>
                <a:srgbClr val="C00000"/>
              </a:solidFill>
            </a:rPr>
          </a:b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на товар </a:t>
          </a:r>
          <a:br>
            <a:rPr lang="ru-RU" dirty="0" smtClean="0"/>
          </a:br>
          <a:r>
            <a:rPr lang="ru-RU" dirty="0" smtClean="0"/>
            <a:t>из ЕАЭС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 </a:t>
          </a:r>
          <a:r>
            <a:rPr lang="ru-RU" b="1" dirty="0" smtClean="0">
              <a:solidFill>
                <a:srgbClr val="336600"/>
              </a:solidFill>
            </a:rPr>
            <a:t/>
          </a:r>
          <a:br>
            <a:rPr lang="ru-RU" b="1" dirty="0" smtClean="0">
              <a:solidFill>
                <a:srgbClr val="336600"/>
              </a:solidFill>
            </a:rPr>
          </a:br>
          <a:r>
            <a:rPr lang="ru-RU" b="1" dirty="0" smtClean="0">
              <a:solidFill>
                <a:srgbClr val="336600"/>
              </a:solidFill>
            </a:rPr>
            <a:t>не ограничена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 custLinFactNeighborY="-10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1D47BE1D-32BD-4307-861A-DD95D96FCEF0}" type="presOf" srcId="{731842A4-B44C-41A1-A204-9BB94FE1C5BD}" destId="{39B01865-78AD-4B8B-8FBC-F008C6A90066}" srcOrd="0" destOrd="0" presId="urn:microsoft.com/office/officeart/2005/8/layout/hierarchy2"/>
    <dgm:cxn modelId="{7925D938-2234-4A5F-B2E1-70D9E75243A9}" type="presOf" srcId="{3A78A3BB-294C-47B3-B726-A16319C8433F}" destId="{02176B01-E14C-42D1-9004-4548AC5958AA}" srcOrd="0" destOrd="0" presId="urn:microsoft.com/office/officeart/2005/8/layout/hierarchy2"/>
    <dgm:cxn modelId="{B62FA462-4DF2-40AB-9D63-7BA798CE7C8E}" type="presOf" srcId="{69EB16BB-36AB-476B-AB86-E14251A1985C}" destId="{A319E75E-186D-4D43-BD7F-DC004B8E8388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F270E238-E898-4B57-8A9F-D13971F92AF2}" type="presOf" srcId="{C1FCB2D8-21EA-48E3-BEA4-C8A594012E0F}" destId="{3EC88669-F745-45FA-92CC-6636D4EFEB0F}" srcOrd="0" destOrd="0" presId="urn:microsoft.com/office/officeart/2005/8/layout/hierarchy2"/>
    <dgm:cxn modelId="{84919D45-3B95-43DC-9A49-DE775575B0A5}" type="presOf" srcId="{C1FCB2D8-21EA-48E3-BEA4-C8A594012E0F}" destId="{0751AC16-51B1-4B8B-9E40-E2C11FCC749A}" srcOrd="1" destOrd="0" presId="urn:microsoft.com/office/officeart/2005/8/layout/hierarchy2"/>
    <dgm:cxn modelId="{8DDCDAB2-9733-4233-8A3A-E00855DA2AB4}" type="presOf" srcId="{2D8F8E2C-6288-459C-9F3E-64A76041A5AB}" destId="{5E9AA57E-F090-4311-AAFE-309A56DE0F4B}" srcOrd="0" destOrd="0" presId="urn:microsoft.com/office/officeart/2005/8/layout/hierarchy2"/>
    <dgm:cxn modelId="{8842B803-357F-48AF-842C-9EEFE2284928}" type="presOf" srcId="{9DB589FD-F656-4030-832F-F4B5F0E8B610}" destId="{1F668626-EA55-40EE-9975-E1F3974A81FD}" srcOrd="0" destOrd="0" presId="urn:microsoft.com/office/officeart/2005/8/layout/hierarchy2"/>
    <dgm:cxn modelId="{68D346C0-42E1-4497-939C-BD578A70AAD0}" type="presOf" srcId="{64D544DE-879D-4788-A195-CC54333B5382}" destId="{E7CDC596-2C1E-4159-BF23-B174C6ABD3FA}" srcOrd="0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BB5D62E1-9ED7-4F98-8BC6-D925E0167B54}" type="presOf" srcId="{7F14561B-E4AC-4557-BD71-E81CDB60334D}" destId="{CEB36202-6E21-4312-9546-7B42CE77C894}" srcOrd="0" destOrd="0" presId="urn:microsoft.com/office/officeart/2005/8/layout/hierarchy2"/>
    <dgm:cxn modelId="{85174E7A-CD1D-4C2F-A03B-5B7741CCE961}" type="presOf" srcId="{2D8F8E2C-6288-459C-9F3E-64A76041A5AB}" destId="{9994D992-08D2-4915-8A0B-C468493CC413}" srcOrd="1" destOrd="0" presId="urn:microsoft.com/office/officeart/2005/8/layout/hierarchy2"/>
    <dgm:cxn modelId="{EDAECF32-4A33-4EF0-A332-D7ECE1AFCC80}" type="presOf" srcId="{551F51FA-6CA5-46D1-8140-46DED786E339}" destId="{7FFF222F-B621-476C-86BD-AD1E0E102FA6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FCFC5CBD-20A3-4775-8864-D4F50EA9FD51}" type="presOf" srcId="{A74F1C8E-23E5-43E0-BCFA-E10FF0BFB4A5}" destId="{4BB62B73-B92E-413A-B3A2-095C1A172702}" srcOrd="0" destOrd="0" presId="urn:microsoft.com/office/officeart/2005/8/layout/hierarchy2"/>
    <dgm:cxn modelId="{AB712677-579C-4AE4-A20E-8EA81D70D4F0}" type="presOf" srcId="{9DB589FD-F656-4030-832F-F4B5F0E8B610}" destId="{95D3B7D0-2236-46CE-AEA7-0E88DB8162B3}" srcOrd="1" destOrd="0" presId="urn:microsoft.com/office/officeart/2005/8/layout/hierarchy2"/>
    <dgm:cxn modelId="{4374B455-1D50-4C01-AE31-98B959F219B1}" type="presOf" srcId="{551F51FA-6CA5-46D1-8140-46DED786E339}" destId="{B1D45DBA-388A-4971-87AD-363378913DB2}" srcOrd="0" destOrd="0" presId="urn:microsoft.com/office/officeart/2005/8/layout/hierarchy2"/>
    <dgm:cxn modelId="{5DEACC10-C8F3-4069-B595-93DA48C9DC3E}" type="presParOf" srcId="{4BB62B73-B92E-413A-B3A2-095C1A172702}" destId="{B54170A2-D5A5-4BEC-9305-A4A93302CF9F}" srcOrd="0" destOrd="0" presId="urn:microsoft.com/office/officeart/2005/8/layout/hierarchy2"/>
    <dgm:cxn modelId="{C5ADEF45-8EB1-4D9E-94D5-2FACB7A429D8}" type="presParOf" srcId="{B54170A2-D5A5-4BEC-9305-A4A93302CF9F}" destId="{39B01865-78AD-4B8B-8FBC-F008C6A90066}" srcOrd="0" destOrd="0" presId="urn:microsoft.com/office/officeart/2005/8/layout/hierarchy2"/>
    <dgm:cxn modelId="{F7214E52-4D4F-4CD5-A05F-4AC50797A9D9}" type="presParOf" srcId="{B54170A2-D5A5-4BEC-9305-A4A93302CF9F}" destId="{25FCE8E7-FF69-4F2D-AF7A-A8D357CD616C}" srcOrd="1" destOrd="0" presId="urn:microsoft.com/office/officeart/2005/8/layout/hierarchy2"/>
    <dgm:cxn modelId="{38E927B3-4A2D-4CDB-AF64-884A64157AFA}" type="presParOf" srcId="{25FCE8E7-FF69-4F2D-AF7A-A8D357CD616C}" destId="{1F668626-EA55-40EE-9975-E1F3974A81FD}" srcOrd="0" destOrd="0" presId="urn:microsoft.com/office/officeart/2005/8/layout/hierarchy2"/>
    <dgm:cxn modelId="{365895BC-82AA-45E5-AC7E-5AEA1C00947C}" type="presParOf" srcId="{1F668626-EA55-40EE-9975-E1F3974A81FD}" destId="{95D3B7D0-2236-46CE-AEA7-0E88DB8162B3}" srcOrd="0" destOrd="0" presId="urn:microsoft.com/office/officeart/2005/8/layout/hierarchy2"/>
    <dgm:cxn modelId="{08B4A3CA-5352-4AB7-AC74-C86BA5323484}" type="presParOf" srcId="{25FCE8E7-FF69-4F2D-AF7A-A8D357CD616C}" destId="{320D7923-400C-4E3D-807B-F45C34092E2C}" srcOrd="1" destOrd="0" presId="urn:microsoft.com/office/officeart/2005/8/layout/hierarchy2"/>
    <dgm:cxn modelId="{77FCE82D-D61C-447F-A1A1-1C86621C1A2E}" type="presParOf" srcId="{320D7923-400C-4E3D-807B-F45C34092E2C}" destId="{E7CDC596-2C1E-4159-BF23-B174C6ABD3FA}" srcOrd="0" destOrd="0" presId="urn:microsoft.com/office/officeart/2005/8/layout/hierarchy2"/>
    <dgm:cxn modelId="{8D9EF02E-944A-4F21-9585-E0F0106B3395}" type="presParOf" srcId="{320D7923-400C-4E3D-807B-F45C34092E2C}" destId="{2B402E96-8338-46B2-9F6A-BC38BFD35AA2}" srcOrd="1" destOrd="0" presId="urn:microsoft.com/office/officeart/2005/8/layout/hierarchy2"/>
    <dgm:cxn modelId="{0BAE2BD1-01CE-4926-8C69-0A5C55827DFB}" type="presParOf" srcId="{2B402E96-8338-46B2-9F6A-BC38BFD35AA2}" destId="{B1D45DBA-388A-4971-87AD-363378913DB2}" srcOrd="0" destOrd="0" presId="urn:microsoft.com/office/officeart/2005/8/layout/hierarchy2"/>
    <dgm:cxn modelId="{6D57DCD0-23AC-4888-A034-523BC4034C7D}" type="presParOf" srcId="{B1D45DBA-388A-4971-87AD-363378913DB2}" destId="{7FFF222F-B621-476C-86BD-AD1E0E102FA6}" srcOrd="0" destOrd="0" presId="urn:microsoft.com/office/officeart/2005/8/layout/hierarchy2"/>
    <dgm:cxn modelId="{B06464F7-4DFD-48E9-801B-974E7EDA0439}" type="presParOf" srcId="{2B402E96-8338-46B2-9F6A-BC38BFD35AA2}" destId="{78E0FABB-0135-4DA3-96F0-A830F333BCEE}" srcOrd="1" destOrd="0" presId="urn:microsoft.com/office/officeart/2005/8/layout/hierarchy2"/>
    <dgm:cxn modelId="{1218FF94-C87A-4522-886D-8F631608BB3B}" type="presParOf" srcId="{78E0FABB-0135-4DA3-96F0-A830F333BCEE}" destId="{A319E75E-186D-4D43-BD7F-DC004B8E8388}" srcOrd="0" destOrd="0" presId="urn:microsoft.com/office/officeart/2005/8/layout/hierarchy2"/>
    <dgm:cxn modelId="{67DEE849-C4DF-453D-8FBA-0D8F5ED384EE}" type="presParOf" srcId="{78E0FABB-0135-4DA3-96F0-A830F333BCEE}" destId="{5F70C8DF-5779-4C4A-83EA-464FCF86D626}" srcOrd="1" destOrd="0" presId="urn:microsoft.com/office/officeart/2005/8/layout/hierarchy2"/>
    <dgm:cxn modelId="{178677AA-FB7D-4D36-9257-73EC34DFA19A}" type="presParOf" srcId="{25FCE8E7-FF69-4F2D-AF7A-A8D357CD616C}" destId="{3EC88669-F745-45FA-92CC-6636D4EFEB0F}" srcOrd="2" destOrd="0" presId="urn:microsoft.com/office/officeart/2005/8/layout/hierarchy2"/>
    <dgm:cxn modelId="{55C27568-8464-4D7C-926F-AAED44DBB3F8}" type="presParOf" srcId="{3EC88669-F745-45FA-92CC-6636D4EFEB0F}" destId="{0751AC16-51B1-4B8B-9E40-E2C11FCC749A}" srcOrd="0" destOrd="0" presId="urn:microsoft.com/office/officeart/2005/8/layout/hierarchy2"/>
    <dgm:cxn modelId="{9DBF4117-3EDE-485D-B4AA-A223306BFCFE}" type="presParOf" srcId="{25FCE8E7-FF69-4F2D-AF7A-A8D357CD616C}" destId="{504F00CD-8F09-45BE-BF2B-D460B74439A5}" srcOrd="3" destOrd="0" presId="urn:microsoft.com/office/officeart/2005/8/layout/hierarchy2"/>
    <dgm:cxn modelId="{EA1A6590-738B-45B9-BA06-0AA2A3E996A3}" type="presParOf" srcId="{504F00CD-8F09-45BE-BF2B-D460B74439A5}" destId="{02176B01-E14C-42D1-9004-4548AC5958AA}" srcOrd="0" destOrd="0" presId="urn:microsoft.com/office/officeart/2005/8/layout/hierarchy2"/>
    <dgm:cxn modelId="{4A1918B1-A4C7-4D83-8332-741A1B2527C8}" type="presParOf" srcId="{504F00CD-8F09-45BE-BF2B-D460B74439A5}" destId="{EBDE9456-0210-40E2-984F-41324F3C9E5B}" srcOrd="1" destOrd="0" presId="urn:microsoft.com/office/officeart/2005/8/layout/hierarchy2"/>
    <dgm:cxn modelId="{B7CA4ECC-F174-47BA-AAAF-C19DA345AF3B}" type="presParOf" srcId="{EBDE9456-0210-40E2-984F-41324F3C9E5B}" destId="{5E9AA57E-F090-4311-AAFE-309A56DE0F4B}" srcOrd="0" destOrd="0" presId="urn:microsoft.com/office/officeart/2005/8/layout/hierarchy2"/>
    <dgm:cxn modelId="{FBBC5508-ACBD-4BF3-9045-EDABA014DF00}" type="presParOf" srcId="{5E9AA57E-F090-4311-AAFE-309A56DE0F4B}" destId="{9994D992-08D2-4915-8A0B-C468493CC413}" srcOrd="0" destOrd="0" presId="urn:microsoft.com/office/officeart/2005/8/layout/hierarchy2"/>
    <dgm:cxn modelId="{FF1B7F49-E0C2-42F4-9995-69AA8459BE65}" type="presParOf" srcId="{EBDE9456-0210-40E2-984F-41324F3C9E5B}" destId="{5F87794F-C7DC-48C6-AE01-2AA9E16F8A48}" srcOrd="1" destOrd="0" presId="urn:microsoft.com/office/officeart/2005/8/layout/hierarchy2"/>
    <dgm:cxn modelId="{90D72EA9-8BC0-45D8-A90C-34BE56F26347}" type="presParOf" srcId="{5F87794F-C7DC-48C6-AE01-2AA9E16F8A48}" destId="{CEB36202-6E21-4312-9546-7B42CE77C894}" srcOrd="0" destOrd="0" presId="urn:microsoft.com/office/officeart/2005/8/layout/hierarchy2"/>
    <dgm:cxn modelId="{09F64825-2945-4CAB-8744-C418D6D7A3FC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D0B22D9-79FA-4121-85AD-7F0C2CE529E9}" type="doc">
      <dgm:prSet loTypeId="urn:microsoft.com/office/officeart/2005/8/layout/hierarchy5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48B51F-317C-4125-BAAD-5B5AD0F0278D}">
      <dgm:prSet phldrT="[Текст]" custT="1"/>
      <dgm:spPr/>
      <dgm:t>
        <a:bodyPr/>
        <a:lstStyle/>
        <a:p>
          <a:r>
            <a: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постановление 1289</a:t>
          </a:r>
          <a:r>
            <a: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/>
          </a:r>
          <a:br>
            <a: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«третий — лишний»</a:t>
          </a:r>
          <a:r>
            <a: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/>
          </a:r>
          <a:br>
            <a: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+</a:t>
          </a:r>
          <a:br>
            <a: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приказ 126н</a:t>
          </a:r>
          <a:br>
            <a: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«преференции»</a:t>
          </a:r>
          <a:endParaRPr lang="ru-RU" sz="900" b="1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gm:t>
    </dgm:pt>
    <dgm:pt modelId="{41B5E702-C192-431C-8F9F-2495ABD774F9}" type="parTrans" cxnId="{B1D485A1-643E-4D5E-B840-E95A7AA4B9B0}">
      <dgm:prSet/>
      <dgm:spPr/>
      <dgm:t>
        <a:bodyPr/>
        <a:lstStyle/>
        <a:p>
          <a:endParaRPr lang="ru-RU"/>
        </a:p>
      </dgm:t>
    </dgm:pt>
    <dgm:pt modelId="{C2EBCB67-C0F2-4562-968F-7BA8DBE3F79D}" type="sibTrans" cxnId="{B1D485A1-643E-4D5E-B840-E95A7AA4B9B0}">
      <dgm:prSet/>
      <dgm:spPr/>
      <dgm:t>
        <a:bodyPr/>
        <a:lstStyle/>
        <a:p>
          <a:endParaRPr lang="ru-RU"/>
        </a:p>
      </dgm:t>
    </dgm:pt>
    <dgm:pt modelId="{4486B858-C848-49A0-8787-73AD1D06EB77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900" b="1" dirty="0" smtClean="0">
              <a:solidFill>
                <a:srgbClr val="C00000"/>
              </a:solidFill>
            </a:rPr>
            <a:t>отклонены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b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(правило «третий — лишний» </a:t>
          </a:r>
          <a:r>
            <a:rPr lang="ru-RU" sz="900" b="1" dirty="0" smtClean="0">
              <a:solidFill>
                <a:srgbClr val="C00000"/>
              </a:solidFill>
            </a:rPr>
            <a:t>сработало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)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78FA79F-B9E1-4843-9F21-178D3D4D6337}" type="parTrans" cxnId="{9DB0B17F-CC80-4481-A6B8-6F8FCF0EBC22}">
      <dgm:prSet/>
      <dgm:spPr/>
      <dgm:t>
        <a:bodyPr/>
        <a:lstStyle/>
        <a:p>
          <a:endParaRPr lang="ru-RU"/>
        </a:p>
      </dgm:t>
    </dgm:pt>
    <dgm:pt modelId="{7A47986D-CD4A-4D2C-88DB-EBA689A96126}" type="sibTrans" cxnId="{9DB0B17F-CC80-4481-A6B8-6F8FCF0EBC22}">
      <dgm:prSet/>
      <dgm:spPr/>
      <dgm:t>
        <a:bodyPr/>
        <a:lstStyle/>
        <a:p>
          <a:endParaRPr lang="ru-RU"/>
        </a:p>
      </dgm:t>
    </dgm:pt>
    <dgm:pt modelId="{02302147-B334-459B-AA6B-834493E3F9C8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900" b="1" dirty="0" smtClean="0">
              <a:solidFill>
                <a:srgbClr val="336600"/>
              </a:solidFill>
            </a:rPr>
            <a:t>не отклонены</a:t>
          </a:r>
          <a:r>
            <a:rPr lang="ru-RU" sz="900" dirty="0" smtClean="0"/>
            <a:t/>
          </a:r>
          <a:br>
            <a:rPr lang="ru-RU" sz="900" dirty="0" smtClean="0"/>
          </a:b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(правило «третий — лишний» </a:t>
          </a:r>
          <a:b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b="1" dirty="0" smtClean="0">
              <a:solidFill>
                <a:srgbClr val="336600"/>
              </a:solidFill>
            </a:rPr>
            <a:t>не сработало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)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77D60A1-A075-4661-B7F5-8EA228796C6E}" type="parTrans" cxnId="{DD32A758-8159-4859-89E6-C4F22BC851A3}">
      <dgm:prSet/>
      <dgm:spPr/>
      <dgm:t>
        <a:bodyPr/>
        <a:lstStyle/>
        <a:p>
          <a:endParaRPr lang="ru-RU"/>
        </a:p>
      </dgm:t>
    </dgm:pt>
    <dgm:pt modelId="{BB43750F-BB1F-4C92-871E-A2C1257EB4EE}" type="sibTrans" cxnId="{DD32A758-8159-4859-89E6-C4F22BC851A3}">
      <dgm:prSet/>
      <dgm:spPr/>
      <dgm:t>
        <a:bodyPr/>
        <a:lstStyle/>
        <a:p>
          <a:endParaRPr lang="ru-RU"/>
        </a:p>
      </dgm:t>
    </dgm:pt>
    <dgm:pt modelId="{F8D37AEE-9D9B-4C47-8F8E-3A46B66E4EF8}">
      <dgm:prSet phldrT="[Текст]" custT="1"/>
      <dgm:spPr>
        <a:solidFill>
          <a:srgbClr val="F6ECDA"/>
        </a:solidFill>
      </dgm:spPr>
      <dgm:t>
        <a:bodyPr/>
        <a:lstStyle/>
        <a:p>
          <a:pPr algn="l"/>
          <a:r>
            <a:rPr lang="ru-RU" sz="1000" dirty="0" smtClean="0">
              <a:latin typeface="Arial Narrow" panose="020B0606020202030204" pitchFamily="34" charset="0"/>
            </a:rPr>
            <a:t>применено </a:t>
          </a:r>
          <a:br>
            <a:rPr lang="ru-RU" sz="1000" dirty="0" smtClean="0">
              <a:latin typeface="Arial Narrow" panose="020B0606020202030204" pitchFamily="34" charset="0"/>
            </a:rPr>
          </a:br>
          <a:r>
            <a:rPr lang="ru-RU" sz="1000" dirty="0" smtClean="0">
              <a:latin typeface="Arial Narrow" panose="020B0606020202030204" pitchFamily="34" charset="0"/>
            </a:rPr>
            <a:t>ли «третий — лишний»?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6E42920C-66D6-4503-B6AF-72CA04A15A77}" type="parTrans" cxnId="{14EFC752-AF29-412C-8093-41ED6B7F026B}">
      <dgm:prSet/>
      <dgm:spPr/>
      <dgm:t>
        <a:bodyPr/>
        <a:lstStyle/>
        <a:p>
          <a:endParaRPr lang="ru-RU"/>
        </a:p>
      </dgm:t>
    </dgm:pt>
    <dgm:pt modelId="{A3C2FC7B-37F6-4ACD-A17F-589E3A8C1E75}" type="sibTrans" cxnId="{14EFC752-AF29-412C-8093-41ED6B7F026B}">
      <dgm:prSet/>
      <dgm:spPr/>
      <dgm:t>
        <a:bodyPr/>
        <a:lstStyle/>
        <a:p>
          <a:endParaRPr lang="ru-RU"/>
        </a:p>
      </dgm:t>
    </dgm:pt>
    <dgm:pt modelId="{9FDE5EA1-1695-4C8A-9A3D-242D4DAB8770}">
      <dgm:prSet phldrT="[Текст]" custT="1"/>
      <dgm:spPr>
        <a:solidFill>
          <a:srgbClr val="F6ECDA"/>
        </a:solidFill>
      </dgm:spPr>
      <dgm:t>
        <a:bodyPr/>
        <a:lstStyle/>
        <a:p>
          <a:pPr algn="l"/>
          <a:r>
            <a:rPr lang="ru-RU" sz="1000" dirty="0" smtClean="0">
              <a:latin typeface="Arial Narrow" panose="020B0606020202030204" pitchFamily="34" charset="0"/>
            </a:rPr>
            <a:t>кто остался?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4FAB52AA-9908-43F7-BE2B-42199E4FDC1B}" type="parTrans" cxnId="{AB4795F9-7605-4048-8204-C7F99D519348}">
      <dgm:prSet/>
      <dgm:spPr/>
      <dgm:t>
        <a:bodyPr/>
        <a:lstStyle/>
        <a:p>
          <a:endParaRPr lang="ru-RU"/>
        </a:p>
      </dgm:t>
    </dgm:pt>
    <dgm:pt modelId="{2741AFDA-CF54-4533-9938-A10808715758}" type="sibTrans" cxnId="{AB4795F9-7605-4048-8204-C7F99D519348}">
      <dgm:prSet/>
      <dgm:spPr/>
      <dgm:t>
        <a:bodyPr/>
        <a:lstStyle/>
        <a:p>
          <a:endParaRPr lang="ru-RU"/>
        </a:p>
      </dgm:t>
    </dgm:pt>
    <dgm:pt modelId="{67DAF054-BF9E-4052-890A-1F76BC04E22E}">
      <dgm:prSet phldrT="[Текст]" custT="1"/>
      <dgm:spPr>
        <a:solidFill>
          <a:srgbClr val="F6ECDA"/>
        </a:solidFill>
      </dgm:spPr>
      <dgm:t>
        <a:bodyPr/>
        <a:lstStyle/>
        <a:p>
          <a:pPr algn="l"/>
          <a:r>
            <a:rPr lang="ru-RU" sz="1000" dirty="0" smtClean="0">
              <a:latin typeface="Arial Narrow" panose="020B0606020202030204" pitchFamily="34" charset="0"/>
            </a:rPr>
            <a:t>к закупке применяются меры национального режима?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0DE5BECF-D461-4CBC-8C57-28C154BD9DDF}" type="sibTrans" cxnId="{491C25D1-1092-4800-A8E5-D478574C4E18}">
      <dgm:prSet/>
      <dgm:spPr/>
      <dgm:t>
        <a:bodyPr/>
        <a:lstStyle/>
        <a:p>
          <a:endParaRPr lang="ru-RU"/>
        </a:p>
      </dgm:t>
    </dgm:pt>
    <dgm:pt modelId="{7E7A4401-83C1-47DC-AC02-CCDD2CA2ADCF}" type="parTrans" cxnId="{491C25D1-1092-4800-A8E5-D478574C4E18}">
      <dgm:prSet/>
      <dgm:spPr/>
      <dgm:t>
        <a:bodyPr/>
        <a:lstStyle/>
        <a:p>
          <a:endParaRPr lang="ru-RU"/>
        </a:p>
      </dgm:t>
    </dgm:pt>
    <dgm:pt modelId="{A16B62CC-DC6B-4B35-B23D-97AD9A9DB648}">
      <dgm:prSet phldrT="[Текст]" custT="1"/>
      <dgm:spPr>
        <a:solidFill>
          <a:schemeClr val="accent3">
            <a:lumMod val="95000"/>
          </a:schemeClr>
        </a:solidFill>
      </dgm:spPr>
      <dgm:t>
        <a:bodyPr/>
        <a:lstStyle/>
        <a:p>
          <a:pPr algn="l"/>
          <a:r>
            <a:rPr lang="ru-RU" sz="900" b="1" dirty="0" smtClean="0">
              <a:solidFill>
                <a:schemeClr val="bg2"/>
              </a:solidFill>
            </a:rPr>
            <a:t>ЕАЭС-ПЦ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*</a:t>
          </a:r>
        </a:p>
        <a:p>
          <a:pPr algn="l"/>
          <a:r>
            <a:rPr lang="ru-RU" sz="9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**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E6CF19B-ADEC-4810-B6CB-EFBE2D57A221}" type="parTrans" cxnId="{A81E3B62-1FFC-48B2-B801-CA24688BC873}">
      <dgm:prSet/>
      <dgm:spPr/>
      <dgm:t>
        <a:bodyPr/>
        <a:lstStyle/>
        <a:p>
          <a:endParaRPr lang="ru-RU"/>
        </a:p>
      </dgm:t>
    </dgm:pt>
    <dgm:pt modelId="{A5DAA8FE-931A-4CD5-B0CB-4AA0FBED7257}" type="sibTrans" cxnId="{A81E3B62-1FFC-48B2-B801-CA24688BC873}">
      <dgm:prSet/>
      <dgm:spPr/>
      <dgm:t>
        <a:bodyPr/>
        <a:lstStyle/>
        <a:p>
          <a:endParaRPr lang="ru-RU"/>
        </a:p>
      </dgm:t>
    </dgm:pt>
    <dgm:pt modelId="{3927F297-5CD9-4234-834B-C19DC104F5D5}">
      <dgm:prSet phldrT="[Текст]" custT="1"/>
      <dgm:spPr>
        <a:solidFill>
          <a:schemeClr val="accent3">
            <a:lumMod val="95000"/>
          </a:schemeClr>
        </a:solidFill>
      </dgm:spPr>
      <dgm:t>
        <a:bodyPr/>
        <a:lstStyle/>
        <a:p>
          <a:pPr algn="l"/>
          <a:r>
            <a:rPr lang="ru-RU" sz="900" b="1" dirty="0" smtClean="0">
              <a:solidFill>
                <a:schemeClr val="bg2"/>
              </a:solidFill>
            </a:rPr>
            <a:t>ЕАЭС-ПЦ</a:t>
          </a:r>
        </a:p>
        <a:p>
          <a:pPr algn="l"/>
          <a:r>
            <a:rPr lang="ru-RU" sz="9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</a:p>
        <a:p>
          <a:pPr algn="l"/>
          <a:r>
            <a:rPr lang="ru-RU" sz="900" b="1" dirty="0" smtClean="0">
              <a:solidFill>
                <a:srgbClr val="00B0F0"/>
              </a:solidFill>
            </a:rPr>
            <a:t>импортные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***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3CE2A24-0D1A-4F3A-A364-14A4F7F45378}" type="parTrans" cxnId="{6998B9BF-5F2F-46B5-AB3F-EC8633F36823}">
      <dgm:prSet/>
      <dgm:spPr/>
      <dgm:t>
        <a:bodyPr/>
        <a:lstStyle/>
        <a:p>
          <a:endParaRPr lang="ru-RU"/>
        </a:p>
      </dgm:t>
    </dgm:pt>
    <dgm:pt modelId="{F815BA76-DFE6-4920-AAE6-A39A06B45F6F}" type="sibTrans" cxnId="{6998B9BF-5F2F-46B5-AB3F-EC8633F36823}">
      <dgm:prSet/>
      <dgm:spPr/>
      <dgm:t>
        <a:bodyPr/>
        <a:lstStyle/>
        <a:p>
          <a:endParaRPr lang="ru-RU"/>
        </a:p>
      </dgm:t>
    </dgm:pt>
    <dgm:pt modelId="{28FA7156-55B8-4918-9F7C-3AC7254DC4C6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900" b="1" dirty="0" smtClean="0">
              <a:solidFill>
                <a:schemeClr val="bg2"/>
              </a:solidFill>
            </a:rPr>
            <a:t>ЕАЭС-ПЦ </a:t>
          </a:r>
          <a:br>
            <a:rPr lang="ru-RU" sz="900" b="1" dirty="0" smtClean="0">
              <a:solidFill>
                <a:schemeClr val="bg2"/>
              </a:solidFill>
            </a:rPr>
          </a:br>
          <a:r>
            <a:rPr lang="ru-RU" sz="900" b="1" dirty="0" smtClean="0">
              <a:solidFill>
                <a:srgbClr val="336600"/>
              </a:solidFill>
            </a:rPr>
            <a:t>=</a:t>
          </a:r>
          <a:r>
            <a:rPr lang="ru-RU" sz="900" dirty="0" smtClean="0"/>
            <a:t> </a:t>
          </a:r>
          <a:br>
            <a:rPr lang="ru-RU" sz="900" dirty="0" smtClean="0"/>
          </a:br>
          <a:r>
            <a:rPr lang="ru-RU" sz="9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AD3524C-9298-4DA0-8FD6-DE45F61295C9}" type="parTrans" cxnId="{3A9CC61D-878A-4339-A3FD-6369A760E712}">
      <dgm:prSet/>
      <dgm:spPr/>
      <dgm:t>
        <a:bodyPr/>
        <a:lstStyle/>
        <a:p>
          <a:endParaRPr lang="ru-RU"/>
        </a:p>
      </dgm:t>
    </dgm:pt>
    <dgm:pt modelId="{9F1361F1-4824-40C0-BD4A-0921AB92E60A}" type="sibTrans" cxnId="{3A9CC61D-878A-4339-A3FD-6369A760E712}">
      <dgm:prSet/>
      <dgm:spPr/>
      <dgm:t>
        <a:bodyPr/>
        <a:lstStyle/>
        <a:p>
          <a:endParaRPr lang="ru-RU"/>
        </a:p>
      </dgm:t>
    </dgm:pt>
    <dgm:pt modelId="{FBD30E27-6003-4656-8DFE-19E04EDE4112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900" b="1" dirty="0" smtClean="0">
              <a:solidFill>
                <a:schemeClr val="bg2"/>
              </a:solidFill>
            </a:rPr>
            <a:t>ЕАЭС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b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en-US" sz="900" i="1" dirty="0" smtClean="0">
              <a:solidFill>
                <a:schemeClr val="tx1">
                  <a:lumMod val="65000"/>
                  <a:lumOff val="35000"/>
                </a:schemeClr>
              </a:solidFill>
            </a:rPr>
            <a:t>vs</a:t>
          </a:r>
          <a:r>
            <a:rPr lang="en-US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/>
          </a:r>
          <a:b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b="1" dirty="0" smtClean="0">
              <a:solidFill>
                <a:srgbClr val="00B0F0"/>
              </a:solidFill>
            </a:rPr>
            <a:t>импортные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/>
          </a:r>
          <a:b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–15%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515106D-D128-4EB9-862E-D6C68CAB69CF}" type="parTrans" cxnId="{C7A086F0-1485-40AF-94CB-05E5C42069A0}">
      <dgm:prSet/>
      <dgm:spPr/>
      <dgm:t>
        <a:bodyPr/>
        <a:lstStyle/>
        <a:p>
          <a:endParaRPr lang="ru-RU"/>
        </a:p>
      </dgm:t>
    </dgm:pt>
    <dgm:pt modelId="{480DB690-FF95-41FE-8E80-CC12856DB2EF}" type="sibTrans" cxnId="{C7A086F0-1485-40AF-94CB-05E5C42069A0}">
      <dgm:prSet/>
      <dgm:spPr/>
      <dgm:t>
        <a:bodyPr/>
        <a:lstStyle/>
        <a:p>
          <a:endParaRPr lang="ru-RU"/>
        </a:p>
      </dgm:t>
    </dgm:pt>
    <dgm:pt modelId="{31F00FD1-8D7B-4275-8536-046250CD89B1}">
      <dgm:prSet phldrT="[Текст]" custT="1"/>
      <dgm:spPr>
        <a:solidFill>
          <a:schemeClr val="accent3">
            <a:lumMod val="95000"/>
          </a:schemeClr>
        </a:solidFill>
      </dgm:spPr>
      <dgm:t>
        <a:bodyPr/>
        <a:lstStyle/>
        <a:p>
          <a:pPr algn="l"/>
          <a:r>
            <a: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2</a:t>
          </a:r>
          <a:r>
            <a: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&gt;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900" b="1" dirty="0" smtClean="0">
              <a:solidFill>
                <a:schemeClr val="bg2"/>
              </a:solidFill>
            </a:rPr>
            <a:t>ЕАЭС-ПЦ</a:t>
          </a:r>
          <a:endParaRPr lang="ru-RU" sz="900" b="1" dirty="0">
            <a:solidFill>
              <a:schemeClr val="bg2"/>
            </a:solidFill>
          </a:endParaRPr>
        </a:p>
      </dgm:t>
    </dgm:pt>
    <dgm:pt modelId="{E8B6020D-3459-4A56-9EEA-D72BB768E728}" type="parTrans" cxnId="{C3F848DE-2953-4CDA-8826-1472E3312880}">
      <dgm:prSet/>
      <dgm:spPr/>
      <dgm:t>
        <a:bodyPr/>
        <a:lstStyle/>
        <a:p>
          <a:endParaRPr lang="ru-RU"/>
        </a:p>
      </dgm:t>
    </dgm:pt>
    <dgm:pt modelId="{A1AFE32C-71B8-46B1-A22E-5059BE31E364}" type="sibTrans" cxnId="{C3F848DE-2953-4CDA-8826-1472E3312880}">
      <dgm:prSet/>
      <dgm:spPr/>
      <dgm:t>
        <a:bodyPr/>
        <a:lstStyle/>
        <a:p>
          <a:endParaRPr lang="ru-RU"/>
        </a:p>
      </dgm:t>
    </dgm:pt>
    <dgm:pt modelId="{B58C0D50-94F3-4120-AE09-4829CA0D6E97}">
      <dgm:prSet phldrT="[Текст]" custT="1"/>
      <dgm:spPr>
        <a:solidFill>
          <a:schemeClr val="accent3">
            <a:lumMod val="95000"/>
          </a:schemeClr>
        </a:solidFill>
      </dgm:spPr>
      <dgm:t>
        <a:bodyPr/>
        <a:lstStyle/>
        <a:p>
          <a:pPr algn="l"/>
          <a:r>
            <a: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2&gt;</a:t>
          </a:r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9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endParaRPr lang="ru-RU" sz="900" b="1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6BCF6690-0E6D-422D-BF50-9B02A84E5E4E}" type="parTrans" cxnId="{94DC4E39-602A-4F1E-8B3D-2353E7F6663A}">
      <dgm:prSet/>
      <dgm:spPr/>
      <dgm:t>
        <a:bodyPr/>
        <a:lstStyle/>
        <a:p>
          <a:endParaRPr lang="ru-RU"/>
        </a:p>
      </dgm:t>
    </dgm:pt>
    <dgm:pt modelId="{25B0591C-CEE1-4DE8-954B-EDBC451537B2}" type="sibTrans" cxnId="{94DC4E39-602A-4F1E-8B3D-2353E7F6663A}">
      <dgm:prSet/>
      <dgm:spPr/>
      <dgm:t>
        <a:bodyPr/>
        <a:lstStyle/>
        <a:p>
          <a:endParaRPr lang="ru-RU"/>
        </a:p>
      </dgm:t>
    </dgm:pt>
    <dgm:pt modelId="{D85E6FB4-8542-4E0E-82F7-CD3A92E07AF9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900" b="1" dirty="0" smtClean="0">
              <a:solidFill>
                <a:schemeClr val="bg2"/>
              </a:solidFill>
            </a:rPr>
            <a:t>ЕАЭС-ПЦ</a:t>
          </a:r>
          <a:r>
            <a:rPr lang="en-US" sz="900" dirty="0" smtClean="0"/>
            <a:t/>
          </a:r>
          <a:br>
            <a:rPr lang="en-US" sz="900" dirty="0" smtClean="0"/>
          </a:br>
          <a:r>
            <a:rPr lang="en-US" sz="900" i="1" dirty="0" smtClean="0">
              <a:solidFill>
                <a:schemeClr val="tx1">
                  <a:lumMod val="65000"/>
                  <a:lumOff val="35000"/>
                </a:schemeClr>
              </a:solidFill>
            </a:rPr>
            <a:t>vs</a:t>
          </a:r>
          <a:r>
            <a:rPr lang="en-US" sz="900" dirty="0" smtClean="0"/>
            <a:t> </a:t>
          </a:r>
          <a:r>
            <a:rPr lang="ru-RU" sz="900" dirty="0" smtClean="0"/>
            <a:t/>
          </a:r>
          <a:br>
            <a:rPr lang="ru-RU" sz="900" dirty="0" smtClean="0"/>
          </a:br>
          <a:r>
            <a:rPr lang="ru-RU" sz="9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r>
            <a:rPr lang="ru-RU" sz="900" dirty="0" smtClean="0"/>
            <a:t> </a:t>
          </a:r>
          <a:r>
            <a:rPr lang="en-US" sz="900" dirty="0" smtClean="0"/>
            <a:t/>
          </a:r>
          <a:br>
            <a:rPr lang="en-US" sz="900" dirty="0" smtClean="0"/>
          </a:br>
          <a:r>
            <a:rPr lang="ru-RU" sz="900" b="1" dirty="0" smtClean="0">
              <a:solidFill>
                <a:srgbClr val="C00000"/>
              </a:solidFill>
            </a:rPr>
            <a:t>25%</a:t>
          </a:r>
          <a:endParaRPr lang="ru-RU" sz="9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4FE6368-33D0-497D-B9B8-0C1A6EBFAFCE}" type="parTrans" cxnId="{C527AFC5-A769-400F-B063-8C37A3BEC0E6}">
      <dgm:prSet/>
      <dgm:spPr/>
      <dgm:t>
        <a:bodyPr/>
        <a:lstStyle/>
        <a:p>
          <a:endParaRPr lang="ru-RU"/>
        </a:p>
      </dgm:t>
    </dgm:pt>
    <dgm:pt modelId="{4D7FAD1A-4525-47A5-8971-F37AC4B24511}" type="sibTrans" cxnId="{C527AFC5-A769-400F-B063-8C37A3BEC0E6}">
      <dgm:prSet/>
      <dgm:spPr/>
      <dgm:t>
        <a:bodyPr/>
        <a:lstStyle/>
        <a:p>
          <a:endParaRPr lang="ru-RU"/>
        </a:p>
      </dgm:t>
    </dgm:pt>
    <dgm:pt modelId="{5D110B60-36F8-4D68-9071-946595D352C4}">
      <dgm:prSet phldrT="[Текст]" custT="1"/>
      <dgm:spPr>
        <a:solidFill>
          <a:schemeClr val="accent3">
            <a:lumMod val="95000"/>
          </a:schemeClr>
        </a:solidFill>
      </dgm:spPr>
      <dgm:t>
        <a:bodyPr/>
        <a:lstStyle/>
        <a:p>
          <a:pPr algn="l"/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выигрывает </a:t>
          </a:r>
          <a:r>
            <a:rPr lang="ru-RU" sz="900" b="1" dirty="0" smtClean="0">
              <a:solidFill>
                <a:srgbClr val="C00000"/>
              </a:solidFill>
            </a:rPr>
            <a:t>самый дешевый</a:t>
          </a:r>
          <a:endParaRPr lang="ru-RU" sz="900" b="1" dirty="0">
            <a:solidFill>
              <a:srgbClr val="C00000"/>
            </a:solidFill>
          </a:endParaRPr>
        </a:p>
      </dgm:t>
    </dgm:pt>
    <dgm:pt modelId="{B1DEBC3A-B518-4431-883F-26D5234D66F0}" type="parTrans" cxnId="{A74FB84C-B09C-4E7D-84B0-A2A3E5D7977C}">
      <dgm:prSet/>
      <dgm:spPr/>
      <dgm:t>
        <a:bodyPr/>
        <a:lstStyle/>
        <a:p>
          <a:endParaRPr lang="ru-RU"/>
        </a:p>
      </dgm:t>
    </dgm:pt>
    <dgm:pt modelId="{B1B4CC34-E4A8-4A5F-90B2-8159F4B4098F}" type="sibTrans" cxnId="{A74FB84C-B09C-4E7D-84B0-A2A3E5D7977C}">
      <dgm:prSet/>
      <dgm:spPr/>
      <dgm:t>
        <a:bodyPr/>
        <a:lstStyle/>
        <a:p>
          <a:endParaRPr lang="ru-RU"/>
        </a:p>
      </dgm:t>
    </dgm:pt>
    <dgm:pt modelId="{40608B83-7F2B-4E12-962C-99850B87B077}">
      <dgm:prSet phldrT="[Текст]" custT="1"/>
      <dgm:spPr>
        <a:solidFill>
          <a:schemeClr val="accent3">
            <a:lumMod val="95000"/>
          </a:schemeClr>
        </a:solidFill>
      </dgm:spPr>
      <dgm:t>
        <a:bodyPr/>
        <a:lstStyle/>
        <a:p>
          <a:pPr algn="l"/>
          <a:r>
            <a:rPr lang="ru-RU" sz="900" dirty="0" smtClean="0">
              <a:solidFill>
                <a:schemeClr val="tx1">
                  <a:lumMod val="65000"/>
                  <a:lumOff val="35000"/>
                </a:schemeClr>
              </a:solidFill>
            </a:rPr>
            <a:t>выигрывает </a:t>
          </a:r>
          <a:r>
            <a:rPr lang="ru-RU" sz="900" b="1" dirty="0" smtClean="0">
              <a:solidFill>
                <a:srgbClr val="C00000"/>
              </a:solidFill>
            </a:rPr>
            <a:t>самый дешевый</a:t>
          </a:r>
          <a:endParaRPr lang="ru-RU" sz="900" b="1" dirty="0">
            <a:solidFill>
              <a:srgbClr val="C00000"/>
            </a:solidFill>
          </a:endParaRPr>
        </a:p>
      </dgm:t>
    </dgm:pt>
    <dgm:pt modelId="{AAE2FBA3-CAFF-4CAF-B490-BA7662DD3A17}" type="parTrans" cxnId="{C8B1D851-56A8-425B-BC81-7ECFA8D05E0E}">
      <dgm:prSet/>
      <dgm:spPr/>
      <dgm:t>
        <a:bodyPr/>
        <a:lstStyle/>
        <a:p>
          <a:endParaRPr lang="ru-RU"/>
        </a:p>
      </dgm:t>
    </dgm:pt>
    <dgm:pt modelId="{96714D99-BCF2-4B2C-85A7-019C7EE28637}" type="sibTrans" cxnId="{C8B1D851-56A8-425B-BC81-7ECFA8D05E0E}">
      <dgm:prSet/>
      <dgm:spPr/>
      <dgm:t>
        <a:bodyPr/>
        <a:lstStyle/>
        <a:p>
          <a:endParaRPr lang="ru-RU"/>
        </a:p>
      </dgm:t>
    </dgm:pt>
    <dgm:pt modelId="{FBEF4767-4B17-4F6E-982A-7D0B7E3E4D6A}" type="pres">
      <dgm:prSet presAssocID="{BD0B22D9-79FA-4121-85AD-7F0C2CE529E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D1E03B-99AF-4A78-BAD6-59D1E30009BF}" type="pres">
      <dgm:prSet presAssocID="{BD0B22D9-79FA-4121-85AD-7F0C2CE529E9}" presName="hierFlow" presStyleCnt="0"/>
      <dgm:spPr/>
    </dgm:pt>
    <dgm:pt modelId="{B6B55C61-9473-4D37-963D-2B7E0DC1F258}" type="pres">
      <dgm:prSet presAssocID="{BD0B22D9-79FA-4121-85AD-7F0C2CE529E9}" presName="firstBuf" presStyleCnt="0"/>
      <dgm:spPr/>
    </dgm:pt>
    <dgm:pt modelId="{8ABC6536-DC45-4A2E-B5B4-DB89D0C2E94C}" type="pres">
      <dgm:prSet presAssocID="{BD0B22D9-79FA-4121-85AD-7F0C2CE529E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3BCFB73-542E-4701-962E-C3A1718277B6}" type="pres">
      <dgm:prSet presAssocID="{5C48B51F-317C-4125-BAAD-5B5AD0F0278D}" presName="Name17" presStyleCnt="0"/>
      <dgm:spPr/>
    </dgm:pt>
    <dgm:pt modelId="{D1EE759D-F32F-4A9D-BE23-424E661ECC14}" type="pres">
      <dgm:prSet presAssocID="{5C48B51F-317C-4125-BAAD-5B5AD0F0278D}" presName="level1Shape" presStyleLbl="node0" presStyleIdx="0" presStyleCnt="1" custScaleY="259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FCBDA9-600D-4F5E-9DAC-BC46CC6B0CAC}" type="pres">
      <dgm:prSet presAssocID="{5C48B51F-317C-4125-BAAD-5B5AD0F0278D}" presName="hierChild2" presStyleCnt="0"/>
      <dgm:spPr/>
    </dgm:pt>
    <dgm:pt modelId="{31068022-FFE3-4366-AFB5-2DE6F302E1DC}" type="pres">
      <dgm:prSet presAssocID="{578FA79F-B9E1-4843-9F21-178D3D4D6337}" presName="Name25" presStyleLbl="parChTrans1D2" presStyleIdx="0" presStyleCnt="2"/>
      <dgm:spPr/>
      <dgm:t>
        <a:bodyPr/>
        <a:lstStyle/>
        <a:p>
          <a:endParaRPr lang="ru-RU"/>
        </a:p>
      </dgm:t>
    </dgm:pt>
    <dgm:pt modelId="{BFA352C6-3EF3-434A-BBA7-B07384C16CD5}" type="pres">
      <dgm:prSet presAssocID="{578FA79F-B9E1-4843-9F21-178D3D4D633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296720A-783A-48E6-A809-7EC549E747D9}" type="pres">
      <dgm:prSet presAssocID="{4486B858-C848-49A0-8787-73AD1D06EB77}" presName="Name30" presStyleCnt="0"/>
      <dgm:spPr/>
    </dgm:pt>
    <dgm:pt modelId="{C46DF377-92E1-41B1-A3D4-EBF2C832E54A}" type="pres">
      <dgm:prSet presAssocID="{4486B858-C848-49A0-8787-73AD1D06EB77}" presName="level2Shape" presStyleLbl="node2" presStyleIdx="0" presStyleCnt="2" custScaleY="175731" custLinFactY="-14792" custLinFactNeighborY="-100000"/>
      <dgm:spPr/>
      <dgm:t>
        <a:bodyPr/>
        <a:lstStyle/>
        <a:p>
          <a:endParaRPr lang="ru-RU"/>
        </a:p>
      </dgm:t>
    </dgm:pt>
    <dgm:pt modelId="{E4327A8C-9F88-43B7-9C56-575EE14D063F}" type="pres">
      <dgm:prSet presAssocID="{4486B858-C848-49A0-8787-73AD1D06EB77}" presName="hierChild3" presStyleCnt="0"/>
      <dgm:spPr/>
    </dgm:pt>
    <dgm:pt modelId="{657BD000-DC93-4F5E-95E0-3715A1AE4ACD}" type="pres">
      <dgm:prSet presAssocID="{6E6CF19B-ADEC-4810-B6CB-EFBE2D57A221}" presName="Name25" presStyleLbl="parChTrans1D3" presStyleIdx="0" presStyleCnt="4"/>
      <dgm:spPr/>
      <dgm:t>
        <a:bodyPr/>
        <a:lstStyle/>
        <a:p>
          <a:endParaRPr lang="ru-RU"/>
        </a:p>
      </dgm:t>
    </dgm:pt>
    <dgm:pt modelId="{124ADD04-1ED5-490B-A6A1-CA25ED204E2E}" type="pres">
      <dgm:prSet presAssocID="{6E6CF19B-ADEC-4810-B6CB-EFBE2D57A221}" presName="connTx" presStyleLbl="parChTrans1D3" presStyleIdx="0" presStyleCnt="4"/>
      <dgm:spPr/>
      <dgm:t>
        <a:bodyPr/>
        <a:lstStyle/>
        <a:p>
          <a:endParaRPr lang="ru-RU"/>
        </a:p>
      </dgm:t>
    </dgm:pt>
    <dgm:pt modelId="{945E283E-00DB-486B-AD75-59D41C59EE8E}" type="pres">
      <dgm:prSet presAssocID="{A16B62CC-DC6B-4B35-B23D-97AD9A9DB648}" presName="Name30" presStyleCnt="0"/>
      <dgm:spPr/>
    </dgm:pt>
    <dgm:pt modelId="{C6610379-84BA-4E27-ACAD-D6C4F368BF5E}" type="pres">
      <dgm:prSet presAssocID="{A16B62CC-DC6B-4B35-B23D-97AD9A9DB648}" presName="level2Shape" presStyleLbl="node3" presStyleIdx="0" presStyleCnt="4" custScaleY="180120" custLinFactNeighborY="-79036"/>
      <dgm:spPr/>
      <dgm:t>
        <a:bodyPr/>
        <a:lstStyle/>
        <a:p>
          <a:endParaRPr lang="ru-RU"/>
        </a:p>
      </dgm:t>
    </dgm:pt>
    <dgm:pt modelId="{935610FC-218B-478A-83BD-866B6AB2CE11}" type="pres">
      <dgm:prSet presAssocID="{A16B62CC-DC6B-4B35-B23D-97AD9A9DB648}" presName="hierChild3" presStyleCnt="0"/>
      <dgm:spPr/>
    </dgm:pt>
    <dgm:pt modelId="{87F4E2DB-C2AF-4386-B512-6C02835B28ED}" type="pres">
      <dgm:prSet presAssocID="{B4FE6368-33D0-497D-B9B8-0C1A6EBFAFCE}" presName="Name25" presStyleLbl="parChTrans1D4" presStyleIdx="0" presStyleCnt="5"/>
      <dgm:spPr/>
      <dgm:t>
        <a:bodyPr/>
        <a:lstStyle/>
        <a:p>
          <a:endParaRPr lang="ru-RU"/>
        </a:p>
      </dgm:t>
    </dgm:pt>
    <dgm:pt modelId="{CC03782E-E263-47CE-A5ED-49FA37D35418}" type="pres">
      <dgm:prSet presAssocID="{B4FE6368-33D0-497D-B9B8-0C1A6EBFAFCE}" presName="connTx" presStyleLbl="parChTrans1D4" presStyleIdx="0" presStyleCnt="5"/>
      <dgm:spPr/>
      <dgm:t>
        <a:bodyPr/>
        <a:lstStyle/>
        <a:p>
          <a:endParaRPr lang="ru-RU"/>
        </a:p>
      </dgm:t>
    </dgm:pt>
    <dgm:pt modelId="{376A9123-EBF6-40B3-B8EE-DFF6315D0E77}" type="pres">
      <dgm:prSet presAssocID="{D85E6FB4-8542-4E0E-82F7-CD3A92E07AF9}" presName="Name30" presStyleCnt="0"/>
      <dgm:spPr/>
    </dgm:pt>
    <dgm:pt modelId="{A5295E39-A745-461F-964F-3D31BEA48E69}" type="pres">
      <dgm:prSet presAssocID="{D85E6FB4-8542-4E0E-82F7-CD3A92E07AF9}" presName="level2Shape" presStyleLbl="node4" presStyleIdx="0" presStyleCnt="5" custScaleY="183798" custLinFactNeighborY="-79036"/>
      <dgm:spPr/>
      <dgm:t>
        <a:bodyPr/>
        <a:lstStyle/>
        <a:p>
          <a:endParaRPr lang="ru-RU"/>
        </a:p>
      </dgm:t>
    </dgm:pt>
    <dgm:pt modelId="{EEB86E9B-448D-48CA-B42D-F0E10789C6DD}" type="pres">
      <dgm:prSet presAssocID="{D85E6FB4-8542-4E0E-82F7-CD3A92E07AF9}" presName="hierChild3" presStyleCnt="0"/>
      <dgm:spPr/>
    </dgm:pt>
    <dgm:pt modelId="{18FAAA6F-E88A-4D2D-8B74-D774FC5C5F28}" type="pres">
      <dgm:prSet presAssocID="{E8B6020D-3459-4A56-9EEA-D72BB768E728}" presName="Name25" presStyleLbl="parChTrans1D3" presStyleIdx="1" presStyleCnt="4"/>
      <dgm:spPr/>
      <dgm:t>
        <a:bodyPr/>
        <a:lstStyle/>
        <a:p>
          <a:endParaRPr lang="ru-RU"/>
        </a:p>
      </dgm:t>
    </dgm:pt>
    <dgm:pt modelId="{858918B0-37CA-4186-932F-43CAF99DAC10}" type="pres">
      <dgm:prSet presAssocID="{E8B6020D-3459-4A56-9EEA-D72BB768E728}" presName="connTx" presStyleLbl="parChTrans1D3" presStyleIdx="1" presStyleCnt="4"/>
      <dgm:spPr/>
      <dgm:t>
        <a:bodyPr/>
        <a:lstStyle/>
        <a:p>
          <a:endParaRPr lang="ru-RU"/>
        </a:p>
      </dgm:t>
    </dgm:pt>
    <dgm:pt modelId="{C6B9CC14-E1D4-4AA5-A195-8AF0F4CAE018}" type="pres">
      <dgm:prSet presAssocID="{31F00FD1-8D7B-4275-8536-046250CD89B1}" presName="Name30" presStyleCnt="0"/>
      <dgm:spPr/>
    </dgm:pt>
    <dgm:pt modelId="{413ECB14-16E9-4B82-AE47-9C7EF0FC50AE}" type="pres">
      <dgm:prSet presAssocID="{31F00FD1-8D7B-4275-8536-046250CD89B1}" presName="level2Shape" presStyleLbl="node3" presStyleIdx="1" presStyleCnt="4" custLinFactNeighborY="-44735"/>
      <dgm:spPr/>
      <dgm:t>
        <a:bodyPr/>
        <a:lstStyle/>
        <a:p>
          <a:endParaRPr lang="ru-RU"/>
        </a:p>
      </dgm:t>
    </dgm:pt>
    <dgm:pt modelId="{85B4DAA7-0A56-4CF9-ADC9-EC45DC7930E1}" type="pres">
      <dgm:prSet presAssocID="{31F00FD1-8D7B-4275-8536-046250CD89B1}" presName="hierChild3" presStyleCnt="0"/>
      <dgm:spPr/>
    </dgm:pt>
    <dgm:pt modelId="{C89D8D58-4F33-4261-A5AD-5305E953DB88}" type="pres">
      <dgm:prSet presAssocID="{B1DEBC3A-B518-4431-883F-26D5234D66F0}" presName="Name25" presStyleLbl="parChTrans1D4" presStyleIdx="1" presStyleCnt="5"/>
      <dgm:spPr/>
      <dgm:t>
        <a:bodyPr/>
        <a:lstStyle/>
        <a:p>
          <a:endParaRPr lang="ru-RU"/>
        </a:p>
      </dgm:t>
    </dgm:pt>
    <dgm:pt modelId="{23436BB8-2765-4CB3-A7A4-CD10C81F60DF}" type="pres">
      <dgm:prSet presAssocID="{B1DEBC3A-B518-4431-883F-26D5234D66F0}" presName="connTx" presStyleLbl="parChTrans1D4" presStyleIdx="1" presStyleCnt="5"/>
      <dgm:spPr/>
      <dgm:t>
        <a:bodyPr/>
        <a:lstStyle/>
        <a:p>
          <a:endParaRPr lang="ru-RU"/>
        </a:p>
      </dgm:t>
    </dgm:pt>
    <dgm:pt modelId="{3C65F482-7A16-4C88-A3A8-6D4E1E2EA8F6}" type="pres">
      <dgm:prSet presAssocID="{5D110B60-36F8-4D68-9071-946595D352C4}" presName="Name30" presStyleCnt="0"/>
      <dgm:spPr/>
    </dgm:pt>
    <dgm:pt modelId="{DC83C9F4-D851-4E9F-9272-67123593FB12}" type="pres">
      <dgm:prSet presAssocID="{5D110B60-36F8-4D68-9071-946595D352C4}" presName="level2Shape" presStyleLbl="node4" presStyleIdx="1" presStyleCnt="5" custLinFactNeighborY="-44735"/>
      <dgm:spPr/>
      <dgm:t>
        <a:bodyPr/>
        <a:lstStyle/>
        <a:p>
          <a:endParaRPr lang="ru-RU"/>
        </a:p>
      </dgm:t>
    </dgm:pt>
    <dgm:pt modelId="{6E8B8541-FC82-4CD0-A011-8493DAE09C02}" type="pres">
      <dgm:prSet presAssocID="{5D110B60-36F8-4D68-9071-946595D352C4}" presName="hierChild3" presStyleCnt="0"/>
      <dgm:spPr/>
    </dgm:pt>
    <dgm:pt modelId="{55EF478B-3D2D-4BDE-B24D-BA4010A9C81C}" type="pres">
      <dgm:prSet presAssocID="{6BCF6690-0E6D-422D-BF50-9B02A84E5E4E}" presName="Name25" presStyleLbl="parChTrans1D3" presStyleIdx="2" presStyleCnt="4"/>
      <dgm:spPr/>
      <dgm:t>
        <a:bodyPr/>
        <a:lstStyle/>
        <a:p>
          <a:endParaRPr lang="ru-RU"/>
        </a:p>
      </dgm:t>
    </dgm:pt>
    <dgm:pt modelId="{3D4520C6-942D-46A9-8ECA-4CFB91D93971}" type="pres">
      <dgm:prSet presAssocID="{6BCF6690-0E6D-422D-BF50-9B02A84E5E4E}" presName="connTx" presStyleLbl="parChTrans1D3" presStyleIdx="2" presStyleCnt="4"/>
      <dgm:spPr/>
      <dgm:t>
        <a:bodyPr/>
        <a:lstStyle/>
        <a:p>
          <a:endParaRPr lang="ru-RU"/>
        </a:p>
      </dgm:t>
    </dgm:pt>
    <dgm:pt modelId="{503538B6-27EE-4349-B64B-D89DC5C52C97}" type="pres">
      <dgm:prSet presAssocID="{B58C0D50-94F3-4120-AE09-4829CA0D6E97}" presName="Name30" presStyleCnt="0"/>
      <dgm:spPr/>
    </dgm:pt>
    <dgm:pt modelId="{58092503-1257-4267-9A5C-BB56BC4349F4}" type="pres">
      <dgm:prSet presAssocID="{B58C0D50-94F3-4120-AE09-4829CA0D6E97}" presName="level2Shape" presStyleLbl="node3" presStyleIdx="2" presStyleCnt="4" custLinFactNeighborY="-44735"/>
      <dgm:spPr/>
      <dgm:t>
        <a:bodyPr/>
        <a:lstStyle/>
        <a:p>
          <a:endParaRPr lang="ru-RU"/>
        </a:p>
      </dgm:t>
    </dgm:pt>
    <dgm:pt modelId="{F2A84ED9-874F-43E9-8FC1-A8A491FA36B5}" type="pres">
      <dgm:prSet presAssocID="{B58C0D50-94F3-4120-AE09-4829CA0D6E97}" presName="hierChild3" presStyleCnt="0"/>
      <dgm:spPr/>
    </dgm:pt>
    <dgm:pt modelId="{84D99401-69C6-4C93-923C-DA0A3D1DB3A7}" type="pres">
      <dgm:prSet presAssocID="{AAE2FBA3-CAFF-4CAF-B490-BA7662DD3A17}" presName="Name25" presStyleLbl="parChTrans1D4" presStyleIdx="2" presStyleCnt="5"/>
      <dgm:spPr/>
      <dgm:t>
        <a:bodyPr/>
        <a:lstStyle/>
        <a:p>
          <a:endParaRPr lang="ru-RU"/>
        </a:p>
      </dgm:t>
    </dgm:pt>
    <dgm:pt modelId="{008441D5-4C64-484C-ABD2-13269AE3F9E7}" type="pres">
      <dgm:prSet presAssocID="{AAE2FBA3-CAFF-4CAF-B490-BA7662DD3A17}" presName="connTx" presStyleLbl="parChTrans1D4" presStyleIdx="2" presStyleCnt="5"/>
      <dgm:spPr/>
      <dgm:t>
        <a:bodyPr/>
        <a:lstStyle/>
        <a:p>
          <a:endParaRPr lang="ru-RU"/>
        </a:p>
      </dgm:t>
    </dgm:pt>
    <dgm:pt modelId="{A0A39FB0-C536-41CA-BC95-A39C5CF6D62F}" type="pres">
      <dgm:prSet presAssocID="{40608B83-7F2B-4E12-962C-99850B87B077}" presName="Name30" presStyleCnt="0"/>
      <dgm:spPr/>
    </dgm:pt>
    <dgm:pt modelId="{BE2CABF2-F1AE-4C42-8826-826D5DB787B6}" type="pres">
      <dgm:prSet presAssocID="{40608B83-7F2B-4E12-962C-99850B87B077}" presName="level2Shape" presStyleLbl="node4" presStyleIdx="2" presStyleCnt="5" custLinFactNeighborY="-44735"/>
      <dgm:spPr/>
      <dgm:t>
        <a:bodyPr/>
        <a:lstStyle/>
        <a:p>
          <a:endParaRPr lang="ru-RU"/>
        </a:p>
      </dgm:t>
    </dgm:pt>
    <dgm:pt modelId="{C27C75B8-20CB-4FD1-975E-4096C57EC13E}" type="pres">
      <dgm:prSet presAssocID="{40608B83-7F2B-4E12-962C-99850B87B077}" presName="hierChild3" presStyleCnt="0"/>
      <dgm:spPr/>
    </dgm:pt>
    <dgm:pt modelId="{593E762D-A2ED-480E-83AB-35352BA926ED}" type="pres">
      <dgm:prSet presAssocID="{377D60A1-A075-4661-B7F5-8EA228796C6E}" presName="Name25" presStyleLbl="parChTrans1D2" presStyleIdx="1" presStyleCnt="2"/>
      <dgm:spPr/>
      <dgm:t>
        <a:bodyPr/>
        <a:lstStyle/>
        <a:p>
          <a:endParaRPr lang="ru-RU"/>
        </a:p>
      </dgm:t>
    </dgm:pt>
    <dgm:pt modelId="{FC45C3F9-DA26-4439-85B2-47DE8C8C6210}" type="pres">
      <dgm:prSet presAssocID="{377D60A1-A075-4661-B7F5-8EA228796C6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484101FE-D5BB-46BB-9D85-8DCFBB9D7EAD}" type="pres">
      <dgm:prSet presAssocID="{02302147-B334-459B-AA6B-834493E3F9C8}" presName="Name30" presStyleCnt="0"/>
      <dgm:spPr/>
    </dgm:pt>
    <dgm:pt modelId="{DB5C4749-B803-4D3C-B0C8-7D0A21169CBA}" type="pres">
      <dgm:prSet presAssocID="{02302147-B334-459B-AA6B-834493E3F9C8}" presName="level2Shape" presStyleLbl="node2" presStyleIdx="1" presStyleCnt="2" custScaleY="175731" custLinFactNeighborY="36221"/>
      <dgm:spPr/>
      <dgm:t>
        <a:bodyPr/>
        <a:lstStyle/>
        <a:p>
          <a:endParaRPr lang="ru-RU"/>
        </a:p>
      </dgm:t>
    </dgm:pt>
    <dgm:pt modelId="{C7DDAF67-2D65-48CA-A4A0-DE832782CBBE}" type="pres">
      <dgm:prSet presAssocID="{02302147-B334-459B-AA6B-834493E3F9C8}" presName="hierChild3" presStyleCnt="0"/>
      <dgm:spPr/>
    </dgm:pt>
    <dgm:pt modelId="{76A18784-B3C6-49E3-AE14-61E1DC6066E9}" type="pres">
      <dgm:prSet presAssocID="{23CE2A24-0D1A-4F3A-A364-14A4F7F45378}" presName="Name25" presStyleLbl="parChTrans1D3" presStyleIdx="3" presStyleCnt="4"/>
      <dgm:spPr/>
      <dgm:t>
        <a:bodyPr/>
        <a:lstStyle/>
        <a:p>
          <a:endParaRPr lang="ru-RU"/>
        </a:p>
      </dgm:t>
    </dgm:pt>
    <dgm:pt modelId="{2534A156-A828-42EE-8ACB-753E21CCA723}" type="pres">
      <dgm:prSet presAssocID="{23CE2A24-0D1A-4F3A-A364-14A4F7F45378}" presName="connTx" presStyleLbl="parChTrans1D3" presStyleIdx="3" presStyleCnt="4"/>
      <dgm:spPr/>
      <dgm:t>
        <a:bodyPr/>
        <a:lstStyle/>
        <a:p>
          <a:endParaRPr lang="ru-RU"/>
        </a:p>
      </dgm:t>
    </dgm:pt>
    <dgm:pt modelId="{28AA0932-2F59-47D9-A110-1AA06CA6E261}" type="pres">
      <dgm:prSet presAssocID="{3927F297-5CD9-4234-834B-C19DC104F5D5}" presName="Name30" presStyleCnt="0"/>
      <dgm:spPr/>
    </dgm:pt>
    <dgm:pt modelId="{977622BA-ECFC-4F51-A110-11554E7A0356}" type="pres">
      <dgm:prSet presAssocID="{3927F297-5CD9-4234-834B-C19DC104F5D5}" presName="level2Shape" presStyleLbl="node3" presStyleIdx="3" presStyleCnt="4" custScaleY="173254" custLinFactNeighborY="36221"/>
      <dgm:spPr/>
      <dgm:t>
        <a:bodyPr/>
        <a:lstStyle/>
        <a:p>
          <a:endParaRPr lang="ru-RU"/>
        </a:p>
      </dgm:t>
    </dgm:pt>
    <dgm:pt modelId="{822FE982-C6BF-4553-8155-0291A526B44E}" type="pres">
      <dgm:prSet presAssocID="{3927F297-5CD9-4234-834B-C19DC104F5D5}" presName="hierChild3" presStyleCnt="0"/>
      <dgm:spPr/>
    </dgm:pt>
    <dgm:pt modelId="{E2BE83A3-D630-449D-A049-BAC8B0410EC8}" type="pres">
      <dgm:prSet presAssocID="{5AD3524C-9298-4DA0-8FD6-DE45F61295C9}" presName="Name25" presStyleLbl="parChTrans1D4" presStyleIdx="3" presStyleCnt="5"/>
      <dgm:spPr/>
      <dgm:t>
        <a:bodyPr/>
        <a:lstStyle/>
        <a:p>
          <a:endParaRPr lang="ru-RU"/>
        </a:p>
      </dgm:t>
    </dgm:pt>
    <dgm:pt modelId="{FADC0FBD-AEBE-4844-AD93-EBEC7B4C3320}" type="pres">
      <dgm:prSet presAssocID="{5AD3524C-9298-4DA0-8FD6-DE45F61295C9}" presName="connTx" presStyleLbl="parChTrans1D4" presStyleIdx="3" presStyleCnt="5"/>
      <dgm:spPr/>
      <dgm:t>
        <a:bodyPr/>
        <a:lstStyle/>
        <a:p>
          <a:endParaRPr lang="ru-RU"/>
        </a:p>
      </dgm:t>
    </dgm:pt>
    <dgm:pt modelId="{D69D048B-9EED-4EE5-888F-D16804186EA2}" type="pres">
      <dgm:prSet presAssocID="{28FA7156-55B8-4918-9F7C-3AC7254DC4C6}" presName="Name30" presStyleCnt="0"/>
      <dgm:spPr/>
    </dgm:pt>
    <dgm:pt modelId="{CD85F0A5-F79A-4D5B-BE67-D636DBF93D80}" type="pres">
      <dgm:prSet presAssocID="{28FA7156-55B8-4918-9F7C-3AC7254DC4C6}" presName="level2Shape" presStyleLbl="node4" presStyleIdx="3" presStyleCnt="5" custScaleY="113924" custLinFactNeighborY="22526"/>
      <dgm:spPr/>
      <dgm:t>
        <a:bodyPr/>
        <a:lstStyle/>
        <a:p>
          <a:endParaRPr lang="ru-RU"/>
        </a:p>
      </dgm:t>
    </dgm:pt>
    <dgm:pt modelId="{5ADF3246-AF16-495C-B549-16231F2DF479}" type="pres">
      <dgm:prSet presAssocID="{28FA7156-55B8-4918-9F7C-3AC7254DC4C6}" presName="hierChild3" presStyleCnt="0"/>
      <dgm:spPr/>
    </dgm:pt>
    <dgm:pt modelId="{21406D75-58B1-4C7B-B798-B6233C0FB509}" type="pres">
      <dgm:prSet presAssocID="{3515106D-D128-4EB9-862E-D6C68CAB69CF}" presName="Name25" presStyleLbl="parChTrans1D4" presStyleIdx="4" presStyleCnt="5"/>
      <dgm:spPr/>
      <dgm:t>
        <a:bodyPr/>
        <a:lstStyle/>
        <a:p>
          <a:endParaRPr lang="ru-RU"/>
        </a:p>
      </dgm:t>
    </dgm:pt>
    <dgm:pt modelId="{4E5272CB-C10B-4E79-A80C-75DAF491CF19}" type="pres">
      <dgm:prSet presAssocID="{3515106D-D128-4EB9-862E-D6C68CAB69CF}" presName="connTx" presStyleLbl="parChTrans1D4" presStyleIdx="4" presStyleCnt="5"/>
      <dgm:spPr/>
      <dgm:t>
        <a:bodyPr/>
        <a:lstStyle/>
        <a:p>
          <a:endParaRPr lang="ru-RU"/>
        </a:p>
      </dgm:t>
    </dgm:pt>
    <dgm:pt modelId="{65242426-CE9E-423B-BE99-B7DBC36E1E1B}" type="pres">
      <dgm:prSet presAssocID="{FBD30E27-6003-4656-8DFE-19E04EDE4112}" presName="Name30" presStyleCnt="0"/>
      <dgm:spPr/>
    </dgm:pt>
    <dgm:pt modelId="{284B8ABD-A3D6-48F9-854C-9AF8B623CD27}" type="pres">
      <dgm:prSet presAssocID="{FBD30E27-6003-4656-8DFE-19E04EDE4112}" presName="level2Shape" presStyleLbl="node4" presStyleIdx="4" presStyleCnt="5" custScaleY="113924" custLinFactNeighborY="53062"/>
      <dgm:spPr/>
      <dgm:t>
        <a:bodyPr/>
        <a:lstStyle/>
        <a:p>
          <a:endParaRPr lang="ru-RU"/>
        </a:p>
      </dgm:t>
    </dgm:pt>
    <dgm:pt modelId="{B601EC72-309A-48B6-B76D-CF0A300DA557}" type="pres">
      <dgm:prSet presAssocID="{FBD30E27-6003-4656-8DFE-19E04EDE4112}" presName="hierChild3" presStyleCnt="0"/>
      <dgm:spPr/>
    </dgm:pt>
    <dgm:pt modelId="{9563D0C2-BC25-42A7-9A94-D63B352E3CD0}" type="pres">
      <dgm:prSet presAssocID="{BD0B22D9-79FA-4121-85AD-7F0C2CE529E9}" presName="bgShapesFlow" presStyleCnt="0"/>
      <dgm:spPr/>
    </dgm:pt>
    <dgm:pt modelId="{59174227-A70D-4505-9B85-BB5F4F2445E1}" type="pres">
      <dgm:prSet presAssocID="{67DAF054-BF9E-4052-890A-1F76BC04E22E}" presName="rectComp" presStyleCnt="0"/>
      <dgm:spPr/>
    </dgm:pt>
    <dgm:pt modelId="{52BF3CFA-9298-4544-BC2D-765CCCB66D32}" type="pres">
      <dgm:prSet presAssocID="{67DAF054-BF9E-4052-890A-1F76BC04E22E}" presName="bgRect" presStyleLbl="bgShp" presStyleIdx="0" presStyleCnt="3"/>
      <dgm:spPr/>
      <dgm:t>
        <a:bodyPr/>
        <a:lstStyle/>
        <a:p>
          <a:endParaRPr lang="ru-RU"/>
        </a:p>
      </dgm:t>
    </dgm:pt>
    <dgm:pt modelId="{BBEE37F7-D268-4BBA-AD26-2B1CF16AFDA9}" type="pres">
      <dgm:prSet presAssocID="{67DAF054-BF9E-4052-890A-1F76BC04E22E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355FA-906F-4CC0-8D6E-59902214649E}" type="pres">
      <dgm:prSet presAssocID="{67DAF054-BF9E-4052-890A-1F76BC04E22E}" presName="spComp" presStyleCnt="0"/>
      <dgm:spPr/>
    </dgm:pt>
    <dgm:pt modelId="{4D600BF5-D51C-4A58-A784-C8255516DE02}" type="pres">
      <dgm:prSet presAssocID="{67DAF054-BF9E-4052-890A-1F76BC04E22E}" presName="hSp" presStyleCnt="0"/>
      <dgm:spPr/>
    </dgm:pt>
    <dgm:pt modelId="{AFCADBD2-2E1E-45F5-9904-EC83B480A276}" type="pres">
      <dgm:prSet presAssocID="{F8D37AEE-9D9B-4C47-8F8E-3A46B66E4EF8}" presName="rectComp" presStyleCnt="0"/>
      <dgm:spPr/>
    </dgm:pt>
    <dgm:pt modelId="{57D79CAC-58F3-45CF-9149-C19B13F07D7D}" type="pres">
      <dgm:prSet presAssocID="{F8D37AEE-9D9B-4C47-8F8E-3A46B66E4EF8}" presName="bgRect" presStyleLbl="bgShp" presStyleIdx="1" presStyleCnt="3"/>
      <dgm:spPr/>
      <dgm:t>
        <a:bodyPr/>
        <a:lstStyle/>
        <a:p>
          <a:endParaRPr lang="ru-RU"/>
        </a:p>
      </dgm:t>
    </dgm:pt>
    <dgm:pt modelId="{BCC81B6F-3CC0-4B59-A424-4BDAA6C55380}" type="pres">
      <dgm:prSet presAssocID="{F8D37AEE-9D9B-4C47-8F8E-3A46B66E4EF8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8D663-1816-46E1-BA40-8EAAAF9317F3}" type="pres">
      <dgm:prSet presAssocID="{F8D37AEE-9D9B-4C47-8F8E-3A46B66E4EF8}" presName="spComp" presStyleCnt="0"/>
      <dgm:spPr/>
    </dgm:pt>
    <dgm:pt modelId="{82966912-20A5-4B79-81B2-D1F65D98099C}" type="pres">
      <dgm:prSet presAssocID="{F8D37AEE-9D9B-4C47-8F8E-3A46B66E4EF8}" presName="hSp" presStyleCnt="0"/>
      <dgm:spPr/>
    </dgm:pt>
    <dgm:pt modelId="{3834D7F4-FBEE-4E49-8CC2-B1F1FDCABDF4}" type="pres">
      <dgm:prSet presAssocID="{9FDE5EA1-1695-4C8A-9A3D-242D4DAB8770}" presName="rectComp" presStyleCnt="0"/>
      <dgm:spPr/>
    </dgm:pt>
    <dgm:pt modelId="{1426FA53-DE36-44D0-87F5-0BE8B33A7854}" type="pres">
      <dgm:prSet presAssocID="{9FDE5EA1-1695-4C8A-9A3D-242D4DAB8770}" presName="bgRect" presStyleLbl="bgShp" presStyleIdx="2" presStyleCnt="3" custLinFactNeighborY="-1613"/>
      <dgm:spPr/>
      <dgm:t>
        <a:bodyPr/>
        <a:lstStyle/>
        <a:p>
          <a:endParaRPr lang="ru-RU"/>
        </a:p>
      </dgm:t>
    </dgm:pt>
    <dgm:pt modelId="{B0763B00-1F07-4503-B230-EC7CA71C0E48}" type="pres">
      <dgm:prSet presAssocID="{9FDE5EA1-1695-4C8A-9A3D-242D4DAB8770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1C25D1-1092-4800-A8E5-D478574C4E18}" srcId="{BD0B22D9-79FA-4121-85AD-7F0C2CE529E9}" destId="{67DAF054-BF9E-4052-890A-1F76BC04E22E}" srcOrd="1" destOrd="0" parTransId="{7E7A4401-83C1-47DC-AC02-CCDD2CA2ADCF}" sibTransId="{0DE5BECF-D461-4CBC-8C57-28C154BD9DDF}"/>
    <dgm:cxn modelId="{C3F848DE-2953-4CDA-8826-1472E3312880}" srcId="{4486B858-C848-49A0-8787-73AD1D06EB77}" destId="{31F00FD1-8D7B-4275-8536-046250CD89B1}" srcOrd="1" destOrd="0" parTransId="{E8B6020D-3459-4A56-9EEA-D72BB768E728}" sibTransId="{A1AFE32C-71B8-46B1-A22E-5059BE31E364}"/>
    <dgm:cxn modelId="{AB4795F9-7605-4048-8204-C7F99D519348}" srcId="{BD0B22D9-79FA-4121-85AD-7F0C2CE529E9}" destId="{9FDE5EA1-1695-4C8A-9A3D-242D4DAB8770}" srcOrd="3" destOrd="0" parTransId="{4FAB52AA-9908-43F7-BE2B-42199E4FDC1B}" sibTransId="{2741AFDA-CF54-4533-9938-A10808715758}"/>
    <dgm:cxn modelId="{292C256E-8571-4C2B-9FA3-73635D865507}" type="presOf" srcId="{B1DEBC3A-B518-4431-883F-26D5234D66F0}" destId="{C89D8D58-4F33-4261-A5AD-5305E953DB88}" srcOrd="0" destOrd="0" presId="urn:microsoft.com/office/officeart/2005/8/layout/hierarchy5"/>
    <dgm:cxn modelId="{2904F727-575E-4A62-BF21-BFFE5BA412CD}" type="presOf" srcId="{5AD3524C-9298-4DA0-8FD6-DE45F61295C9}" destId="{E2BE83A3-D630-449D-A049-BAC8B0410EC8}" srcOrd="0" destOrd="0" presId="urn:microsoft.com/office/officeart/2005/8/layout/hierarchy5"/>
    <dgm:cxn modelId="{FAF359C5-B609-4726-8FD0-02E87CC05D2A}" type="presOf" srcId="{6E6CF19B-ADEC-4810-B6CB-EFBE2D57A221}" destId="{657BD000-DC93-4F5E-95E0-3715A1AE4ACD}" srcOrd="0" destOrd="0" presId="urn:microsoft.com/office/officeart/2005/8/layout/hierarchy5"/>
    <dgm:cxn modelId="{AC9557D9-5CDD-44E6-9BE9-95E40B6E00DB}" type="presOf" srcId="{67DAF054-BF9E-4052-890A-1F76BC04E22E}" destId="{BBEE37F7-D268-4BBA-AD26-2B1CF16AFDA9}" srcOrd="1" destOrd="0" presId="urn:microsoft.com/office/officeart/2005/8/layout/hierarchy5"/>
    <dgm:cxn modelId="{867674E9-546E-454F-8624-538048ED2EFB}" type="presOf" srcId="{3515106D-D128-4EB9-862E-D6C68CAB69CF}" destId="{4E5272CB-C10B-4E79-A80C-75DAF491CF19}" srcOrd="1" destOrd="0" presId="urn:microsoft.com/office/officeart/2005/8/layout/hierarchy5"/>
    <dgm:cxn modelId="{09098DDB-A7D3-436D-AE2A-C88804721522}" type="presOf" srcId="{6E6CF19B-ADEC-4810-B6CB-EFBE2D57A221}" destId="{124ADD04-1ED5-490B-A6A1-CA25ED204E2E}" srcOrd="1" destOrd="0" presId="urn:microsoft.com/office/officeart/2005/8/layout/hierarchy5"/>
    <dgm:cxn modelId="{67F2291D-ADD0-44E7-AD7F-11CB15BA42F4}" type="presOf" srcId="{5D110B60-36F8-4D68-9071-946595D352C4}" destId="{DC83C9F4-D851-4E9F-9272-67123593FB12}" srcOrd="0" destOrd="0" presId="urn:microsoft.com/office/officeart/2005/8/layout/hierarchy5"/>
    <dgm:cxn modelId="{6DD3316F-A860-413B-BBF3-1BD031D6EA2B}" type="presOf" srcId="{B4FE6368-33D0-497D-B9B8-0C1A6EBFAFCE}" destId="{87F4E2DB-C2AF-4386-B512-6C02835B28ED}" srcOrd="0" destOrd="0" presId="urn:microsoft.com/office/officeart/2005/8/layout/hierarchy5"/>
    <dgm:cxn modelId="{C8B1D851-56A8-425B-BC81-7ECFA8D05E0E}" srcId="{B58C0D50-94F3-4120-AE09-4829CA0D6E97}" destId="{40608B83-7F2B-4E12-962C-99850B87B077}" srcOrd="0" destOrd="0" parTransId="{AAE2FBA3-CAFF-4CAF-B490-BA7662DD3A17}" sibTransId="{96714D99-BCF2-4B2C-85A7-019C7EE28637}"/>
    <dgm:cxn modelId="{04F20597-04F0-42A3-81E8-B49C58313AD7}" type="presOf" srcId="{BD0B22D9-79FA-4121-85AD-7F0C2CE529E9}" destId="{FBEF4767-4B17-4F6E-982A-7D0B7E3E4D6A}" srcOrd="0" destOrd="0" presId="urn:microsoft.com/office/officeart/2005/8/layout/hierarchy5"/>
    <dgm:cxn modelId="{15BEB5FC-C25D-4421-AF67-D54A395217B4}" type="presOf" srcId="{9FDE5EA1-1695-4C8A-9A3D-242D4DAB8770}" destId="{B0763B00-1F07-4503-B230-EC7CA71C0E48}" srcOrd="1" destOrd="0" presId="urn:microsoft.com/office/officeart/2005/8/layout/hierarchy5"/>
    <dgm:cxn modelId="{813E92E4-16E0-471D-9B39-D604066B74A4}" type="presOf" srcId="{6BCF6690-0E6D-422D-BF50-9B02A84E5E4E}" destId="{3D4520C6-942D-46A9-8ECA-4CFB91D93971}" srcOrd="1" destOrd="0" presId="urn:microsoft.com/office/officeart/2005/8/layout/hierarchy5"/>
    <dgm:cxn modelId="{69AC5E59-3FE3-467C-8719-89CAE762AFFE}" type="presOf" srcId="{377D60A1-A075-4661-B7F5-8EA228796C6E}" destId="{FC45C3F9-DA26-4439-85B2-47DE8C8C6210}" srcOrd="1" destOrd="0" presId="urn:microsoft.com/office/officeart/2005/8/layout/hierarchy5"/>
    <dgm:cxn modelId="{5F1F5C77-39FB-46F3-846D-BCC9789994B2}" type="presOf" srcId="{578FA79F-B9E1-4843-9F21-178D3D4D6337}" destId="{BFA352C6-3EF3-434A-BBA7-B07384C16CD5}" srcOrd="1" destOrd="0" presId="urn:microsoft.com/office/officeart/2005/8/layout/hierarchy5"/>
    <dgm:cxn modelId="{17F0394F-09B8-4286-9E8E-2FC67EF6BA35}" type="presOf" srcId="{23CE2A24-0D1A-4F3A-A364-14A4F7F45378}" destId="{2534A156-A828-42EE-8ACB-753E21CCA723}" srcOrd="1" destOrd="0" presId="urn:microsoft.com/office/officeart/2005/8/layout/hierarchy5"/>
    <dgm:cxn modelId="{E8BA0862-FD02-4178-90CF-5D7B4E8EFD8A}" type="presOf" srcId="{F8D37AEE-9D9B-4C47-8F8E-3A46B66E4EF8}" destId="{BCC81B6F-3CC0-4B59-A424-4BDAA6C55380}" srcOrd="1" destOrd="0" presId="urn:microsoft.com/office/officeart/2005/8/layout/hierarchy5"/>
    <dgm:cxn modelId="{94DC4E39-602A-4F1E-8B3D-2353E7F6663A}" srcId="{4486B858-C848-49A0-8787-73AD1D06EB77}" destId="{B58C0D50-94F3-4120-AE09-4829CA0D6E97}" srcOrd="2" destOrd="0" parTransId="{6BCF6690-0E6D-422D-BF50-9B02A84E5E4E}" sibTransId="{25B0591C-CEE1-4DE8-954B-EDBC451537B2}"/>
    <dgm:cxn modelId="{09B93BD3-058A-4A71-A33B-A9AD8510AD9D}" type="presOf" srcId="{31F00FD1-8D7B-4275-8536-046250CD89B1}" destId="{413ECB14-16E9-4B82-AE47-9C7EF0FC50AE}" srcOrd="0" destOrd="0" presId="urn:microsoft.com/office/officeart/2005/8/layout/hierarchy5"/>
    <dgm:cxn modelId="{96411A85-8059-44E1-BC54-523FD500A9F0}" type="presOf" srcId="{F8D37AEE-9D9B-4C47-8F8E-3A46B66E4EF8}" destId="{57D79CAC-58F3-45CF-9149-C19B13F07D7D}" srcOrd="0" destOrd="0" presId="urn:microsoft.com/office/officeart/2005/8/layout/hierarchy5"/>
    <dgm:cxn modelId="{91C08284-09E9-46EE-B60D-A9CA7E8627E6}" type="presOf" srcId="{FBD30E27-6003-4656-8DFE-19E04EDE4112}" destId="{284B8ABD-A3D6-48F9-854C-9AF8B623CD27}" srcOrd="0" destOrd="0" presId="urn:microsoft.com/office/officeart/2005/8/layout/hierarchy5"/>
    <dgm:cxn modelId="{E6A906B4-830F-4F6E-8C60-E7AAC1E6C73C}" type="presOf" srcId="{AAE2FBA3-CAFF-4CAF-B490-BA7662DD3A17}" destId="{84D99401-69C6-4C93-923C-DA0A3D1DB3A7}" srcOrd="0" destOrd="0" presId="urn:microsoft.com/office/officeart/2005/8/layout/hierarchy5"/>
    <dgm:cxn modelId="{D4486E1F-8DA1-4C67-81CC-F7AA8C9435B3}" type="presOf" srcId="{578FA79F-B9E1-4843-9F21-178D3D4D6337}" destId="{31068022-FFE3-4366-AFB5-2DE6F302E1DC}" srcOrd="0" destOrd="0" presId="urn:microsoft.com/office/officeart/2005/8/layout/hierarchy5"/>
    <dgm:cxn modelId="{C527AFC5-A769-400F-B063-8C37A3BEC0E6}" srcId="{A16B62CC-DC6B-4B35-B23D-97AD9A9DB648}" destId="{D85E6FB4-8542-4E0E-82F7-CD3A92E07AF9}" srcOrd="0" destOrd="0" parTransId="{B4FE6368-33D0-497D-B9B8-0C1A6EBFAFCE}" sibTransId="{4D7FAD1A-4525-47A5-8971-F37AC4B24511}"/>
    <dgm:cxn modelId="{8BEA5044-0B26-4CCD-8E40-D1A4ED9A3040}" type="presOf" srcId="{377D60A1-A075-4661-B7F5-8EA228796C6E}" destId="{593E762D-A2ED-480E-83AB-35352BA926ED}" srcOrd="0" destOrd="0" presId="urn:microsoft.com/office/officeart/2005/8/layout/hierarchy5"/>
    <dgm:cxn modelId="{397C82B3-5A75-42F3-A991-1AEED15A9DA1}" type="presOf" srcId="{40608B83-7F2B-4E12-962C-99850B87B077}" destId="{BE2CABF2-F1AE-4C42-8826-826D5DB787B6}" srcOrd="0" destOrd="0" presId="urn:microsoft.com/office/officeart/2005/8/layout/hierarchy5"/>
    <dgm:cxn modelId="{B1D485A1-643E-4D5E-B840-E95A7AA4B9B0}" srcId="{BD0B22D9-79FA-4121-85AD-7F0C2CE529E9}" destId="{5C48B51F-317C-4125-BAAD-5B5AD0F0278D}" srcOrd="0" destOrd="0" parTransId="{41B5E702-C192-431C-8F9F-2495ABD774F9}" sibTransId="{C2EBCB67-C0F2-4562-968F-7BA8DBE3F79D}"/>
    <dgm:cxn modelId="{CC85F5FF-76EE-4F40-A312-56338BCDB48A}" type="presOf" srcId="{28FA7156-55B8-4918-9F7C-3AC7254DC4C6}" destId="{CD85F0A5-F79A-4D5B-BE67-D636DBF93D80}" srcOrd="0" destOrd="0" presId="urn:microsoft.com/office/officeart/2005/8/layout/hierarchy5"/>
    <dgm:cxn modelId="{A06D8F19-1227-4060-A778-AF6A05915579}" type="presOf" srcId="{6BCF6690-0E6D-422D-BF50-9B02A84E5E4E}" destId="{55EF478B-3D2D-4BDE-B24D-BA4010A9C81C}" srcOrd="0" destOrd="0" presId="urn:microsoft.com/office/officeart/2005/8/layout/hierarchy5"/>
    <dgm:cxn modelId="{9DB0B17F-CC80-4481-A6B8-6F8FCF0EBC22}" srcId="{5C48B51F-317C-4125-BAAD-5B5AD0F0278D}" destId="{4486B858-C848-49A0-8787-73AD1D06EB77}" srcOrd="0" destOrd="0" parTransId="{578FA79F-B9E1-4843-9F21-178D3D4D6337}" sibTransId="{7A47986D-CD4A-4D2C-88DB-EBA689A96126}"/>
    <dgm:cxn modelId="{3A9CC61D-878A-4339-A3FD-6369A760E712}" srcId="{3927F297-5CD9-4234-834B-C19DC104F5D5}" destId="{28FA7156-55B8-4918-9F7C-3AC7254DC4C6}" srcOrd="0" destOrd="0" parTransId="{5AD3524C-9298-4DA0-8FD6-DE45F61295C9}" sibTransId="{9F1361F1-4824-40C0-BD4A-0921AB92E60A}"/>
    <dgm:cxn modelId="{A040DC2D-C821-4770-B419-5A02D7CFF7E3}" type="presOf" srcId="{D85E6FB4-8542-4E0E-82F7-CD3A92E07AF9}" destId="{A5295E39-A745-461F-964F-3D31BEA48E69}" srcOrd="0" destOrd="0" presId="urn:microsoft.com/office/officeart/2005/8/layout/hierarchy5"/>
    <dgm:cxn modelId="{9C7B74D3-4409-4E69-B6B8-E6C2082EA565}" type="presOf" srcId="{9FDE5EA1-1695-4C8A-9A3D-242D4DAB8770}" destId="{1426FA53-DE36-44D0-87F5-0BE8B33A7854}" srcOrd="0" destOrd="0" presId="urn:microsoft.com/office/officeart/2005/8/layout/hierarchy5"/>
    <dgm:cxn modelId="{C7A086F0-1485-40AF-94CB-05E5C42069A0}" srcId="{3927F297-5CD9-4234-834B-C19DC104F5D5}" destId="{FBD30E27-6003-4656-8DFE-19E04EDE4112}" srcOrd="1" destOrd="0" parTransId="{3515106D-D128-4EB9-862E-D6C68CAB69CF}" sibTransId="{480DB690-FF95-41FE-8E80-CC12856DB2EF}"/>
    <dgm:cxn modelId="{77E31A0A-5FB5-45E9-908A-21A7C701A5F9}" type="presOf" srcId="{02302147-B334-459B-AA6B-834493E3F9C8}" destId="{DB5C4749-B803-4D3C-B0C8-7D0A21169CBA}" srcOrd="0" destOrd="0" presId="urn:microsoft.com/office/officeart/2005/8/layout/hierarchy5"/>
    <dgm:cxn modelId="{D3E298EA-6464-4DBE-AC8B-03C4122E6CB3}" type="presOf" srcId="{23CE2A24-0D1A-4F3A-A364-14A4F7F45378}" destId="{76A18784-B3C6-49E3-AE14-61E1DC6066E9}" srcOrd="0" destOrd="0" presId="urn:microsoft.com/office/officeart/2005/8/layout/hierarchy5"/>
    <dgm:cxn modelId="{B564E831-8EED-49D3-8002-2A41B0C9AC7F}" type="presOf" srcId="{3927F297-5CD9-4234-834B-C19DC104F5D5}" destId="{977622BA-ECFC-4F51-A110-11554E7A0356}" srcOrd="0" destOrd="0" presId="urn:microsoft.com/office/officeart/2005/8/layout/hierarchy5"/>
    <dgm:cxn modelId="{630FC1F4-C84E-4788-8A49-63917914DCF6}" type="presOf" srcId="{4486B858-C848-49A0-8787-73AD1D06EB77}" destId="{C46DF377-92E1-41B1-A3D4-EBF2C832E54A}" srcOrd="0" destOrd="0" presId="urn:microsoft.com/office/officeart/2005/8/layout/hierarchy5"/>
    <dgm:cxn modelId="{A049D5A8-257D-4852-A0F5-F54F973821B6}" type="presOf" srcId="{5C48B51F-317C-4125-BAAD-5B5AD0F0278D}" destId="{D1EE759D-F32F-4A9D-BE23-424E661ECC14}" srcOrd="0" destOrd="0" presId="urn:microsoft.com/office/officeart/2005/8/layout/hierarchy5"/>
    <dgm:cxn modelId="{A81E3B62-1FFC-48B2-B801-CA24688BC873}" srcId="{4486B858-C848-49A0-8787-73AD1D06EB77}" destId="{A16B62CC-DC6B-4B35-B23D-97AD9A9DB648}" srcOrd="0" destOrd="0" parTransId="{6E6CF19B-ADEC-4810-B6CB-EFBE2D57A221}" sibTransId="{A5DAA8FE-931A-4CD5-B0CB-4AA0FBED7257}"/>
    <dgm:cxn modelId="{8858D1A4-BB3C-46FB-92D2-6F1F1EC09468}" type="presOf" srcId="{AAE2FBA3-CAFF-4CAF-B490-BA7662DD3A17}" destId="{008441D5-4C64-484C-ABD2-13269AE3F9E7}" srcOrd="1" destOrd="0" presId="urn:microsoft.com/office/officeart/2005/8/layout/hierarchy5"/>
    <dgm:cxn modelId="{DD32A758-8159-4859-89E6-C4F22BC851A3}" srcId="{5C48B51F-317C-4125-BAAD-5B5AD0F0278D}" destId="{02302147-B334-459B-AA6B-834493E3F9C8}" srcOrd="1" destOrd="0" parTransId="{377D60A1-A075-4661-B7F5-8EA228796C6E}" sibTransId="{BB43750F-BB1F-4C92-871E-A2C1257EB4EE}"/>
    <dgm:cxn modelId="{A74FB84C-B09C-4E7D-84B0-A2A3E5D7977C}" srcId="{31F00FD1-8D7B-4275-8536-046250CD89B1}" destId="{5D110B60-36F8-4D68-9071-946595D352C4}" srcOrd="0" destOrd="0" parTransId="{B1DEBC3A-B518-4431-883F-26D5234D66F0}" sibTransId="{B1B4CC34-E4A8-4A5F-90B2-8159F4B4098F}"/>
    <dgm:cxn modelId="{844717BD-91EA-4E0F-977D-34AAF4FDE0C6}" type="presOf" srcId="{5AD3524C-9298-4DA0-8FD6-DE45F61295C9}" destId="{FADC0FBD-AEBE-4844-AD93-EBEC7B4C3320}" srcOrd="1" destOrd="0" presId="urn:microsoft.com/office/officeart/2005/8/layout/hierarchy5"/>
    <dgm:cxn modelId="{FD91D61B-1CAB-4D4E-9BAB-3421C51801B1}" type="presOf" srcId="{B4FE6368-33D0-497D-B9B8-0C1A6EBFAFCE}" destId="{CC03782E-E263-47CE-A5ED-49FA37D35418}" srcOrd="1" destOrd="0" presId="urn:microsoft.com/office/officeart/2005/8/layout/hierarchy5"/>
    <dgm:cxn modelId="{60A691BA-82F4-416A-B81B-FA9B0D76E12A}" type="presOf" srcId="{E8B6020D-3459-4A56-9EEA-D72BB768E728}" destId="{858918B0-37CA-4186-932F-43CAF99DAC10}" srcOrd="1" destOrd="0" presId="urn:microsoft.com/office/officeart/2005/8/layout/hierarchy5"/>
    <dgm:cxn modelId="{57142EE8-CACA-4BEF-B32D-80BC21B24ADF}" type="presOf" srcId="{A16B62CC-DC6B-4B35-B23D-97AD9A9DB648}" destId="{C6610379-84BA-4E27-ACAD-D6C4F368BF5E}" srcOrd="0" destOrd="0" presId="urn:microsoft.com/office/officeart/2005/8/layout/hierarchy5"/>
    <dgm:cxn modelId="{8E1E870D-02EE-420C-8989-61FE4814C720}" type="presOf" srcId="{B58C0D50-94F3-4120-AE09-4829CA0D6E97}" destId="{58092503-1257-4267-9A5C-BB56BC4349F4}" srcOrd="0" destOrd="0" presId="urn:microsoft.com/office/officeart/2005/8/layout/hierarchy5"/>
    <dgm:cxn modelId="{DE548713-D78B-4D3E-A1A0-E2A3F0EE1EA6}" type="presOf" srcId="{3515106D-D128-4EB9-862E-D6C68CAB69CF}" destId="{21406D75-58B1-4C7B-B798-B6233C0FB509}" srcOrd="0" destOrd="0" presId="urn:microsoft.com/office/officeart/2005/8/layout/hierarchy5"/>
    <dgm:cxn modelId="{93EBB836-97E3-46BA-8F19-9821ACD6F09D}" type="presOf" srcId="{E8B6020D-3459-4A56-9EEA-D72BB768E728}" destId="{18FAAA6F-E88A-4D2D-8B74-D774FC5C5F28}" srcOrd="0" destOrd="0" presId="urn:microsoft.com/office/officeart/2005/8/layout/hierarchy5"/>
    <dgm:cxn modelId="{14EFC752-AF29-412C-8093-41ED6B7F026B}" srcId="{BD0B22D9-79FA-4121-85AD-7F0C2CE529E9}" destId="{F8D37AEE-9D9B-4C47-8F8E-3A46B66E4EF8}" srcOrd="2" destOrd="0" parTransId="{6E42920C-66D6-4503-B6AF-72CA04A15A77}" sibTransId="{A3C2FC7B-37F6-4ACD-A17F-589E3A8C1E75}"/>
    <dgm:cxn modelId="{6998B9BF-5F2F-46B5-AB3F-EC8633F36823}" srcId="{02302147-B334-459B-AA6B-834493E3F9C8}" destId="{3927F297-5CD9-4234-834B-C19DC104F5D5}" srcOrd="0" destOrd="0" parTransId="{23CE2A24-0D1A-4F3A-A364-14A4F7F45378}" sibTransId="{F815BA76-DFE6-4920-AAE6-A39A06B45F6F}"/>
    <dgm:cxn modelId="{3F406235-67C5-461A-8352-FB032739584A}" type="presOf" srcId="{67DAF054-BF9E-4052-890A-1F76BC04E22E}" destId="{52BF3CFA-9298-4544-BC2D-765CCCB66D32}" srcOrd="0" destOrd="0" presId="urn:microsoft.com/office/officeart/2005/8/layout/hierarchy5"/>
    <dgm:cxn modelId="{1504BE5A-0AE5-46BB-979E-D1B342D742E4}" type="presOf" srcId="{B1DEBC3A-B518-4431-883F-26D5234D66F0}" destId="{23436BB8-2765-4CB3-A7A4-CD10C81F60DF}" srcOrd="1" destOrd="0" presId="urn:microsoft.com/office/officeart/2005/8/layout/hierarchy5"/>
    <dgm:cxn modelId="{6DE9A946-6E2C-436F-86C6-45852BD59062}" type="presParOf" srcId="{FBEF4767-4B17-4F6E-982A-7D0B7E3E4D6A}" destId="{CAD1E03B-99AF-4A78-BAD6-59D1E30009BF}" srcOrd="0" destOrd="0" presId="urn:microsoft.com/office/officeart/2005/8/layout/hierarchy5"/>
    <dgm:cxn modelId="{540B979C-E329-4687-9BA9-A6E1142B8589}" type="presParOf" srcId="{CAD1E03B-99AF-4A78-BAD6-59D1E30009BF}" destId="{B6B55C61-9473-4D37-963D-2B7E0DC1F258}" srcOrd="0" destOrd="0" presId="urn:microsoft.com/office/officeart/2005/8/layout/hierarchy5"/>
    <dgm:cxn modelId="{293CD4CC-3D42-4CBF-A2B6-BD651A5D0F70}" type="presParOf" srcId="{CAD1E03B-99AF-4A78-BAD6-59D1E30009BF}" destId="{8ABC6536-DC45-4A2E-B5B4-DB89D0C2E94C}" srcOrd="1" destOrd="0" presId="urn:microsoft.com/office/officeart/2005/8/layout/hierarchy5"/>
    <dgm:cxn modelId="{049DCC71-DCC0-40C4-8296-3FE17A1035A7}" type="presParOf" srcId="{8ABC6536-DC45-4A2E-B5B4-DB89D0C2E94C}" destId="{F3BCFB73-542E-4701-962E-C3A1718277B6}" srcOrd="0" destOrd="0" presId="urn:microsoft.com/office/officeart/2005/8/layout/hierarchy5"/>
    <dgm:cxn modelId="{3F3D39D4-A085-45FD-A402-2FE8D6509C8C}" type="presParOf" srcId="{F3BCFB73-542E-4701-962E-C3A1718277B6}" destId="{D1EE759D-F32F-4A9D-BE23-424E661ECC14}" srcOrd="0" destOrd="0" presId="urn:microsoft.com/office/officeart/2005/8/layout/hierarchy5"/>
    <dgm:cxn modelId="{C2E172C2-9EE1-4D7F-BB75-BC12DBFDBB69}" type="presParOf" srcId="{F3BCFB73-542E-4701-962E-C3A1718277B6}" destId="{2FFCBDA9-600D-4F5E-9DAC-BC46CC6B0CAC}" srcOrd="1" destOrd="0" presId="urn:microsoft.com/office/officeart/2005/8/layout/hierarchy5"/>
    <dgm:cxn modelId="{650382FB-F1DC-4DEB-80C0-C6BC9FFFCE68}" type="presParOf" srcId="{2FFCBDA9-600D-4F5E-9DAC-BC46CC6B0CAC}" destId="{31068022-FFE3-4366-AFB5-2DE6F302E1DC}" srcOrd="0" destOrd="0" presId="urn:microsoft.com/office/officeart/2005/8/layout/hierarchy5"/>
    <dgm:cxn modelId="{A2EE9148-5603-49DA-9EC5-F9C4CB670271}" type="presParOf" srcId="{31068022-FFE3-4366-AFB5-2DE6F302E1DC}" destId="{BFA352C6-3EF3-434A-BBA7-B07384C16CD5}" srcOrd="0" destOrd="0" presId="urn:microsoft.com/office/officeart/2005/8/layout/hierarchy5"/>
    <dgm:cxn modelId="{F6BD5FE0-7743-464B-9BA7-476441AE04EF}" type="presParOf" srcId="{2FFCBDA9-600D-4F5E-9DAC-BC46CC6B0CAC}" destId="{0296720A-783A-48E6-A809-7EC549E747D9}" srcOrd="1" destOrd="0" presId="urn:microsoft.com/office/officeart/2005/8/layout/hierarchy5"/>
    <dgm:cxn modelId="{6C05C575-8A0B-4913-B95C-1B96DA1B8D91}" type="presParOf" srcId="{0296720A-783A-48E6-A809-7EC549E747D9}" destId="{C46DF377-92E1-41B1-A3D4-EBF2C832E54A}" srcOrd="0" destOrd="0" presId="urn:microsoft.com/office/officeart/2005/8/layout/hierarchy5"/>
    <dgm:cxn modelId="{DDF123FF-D178-4560-98AD-EFD814EDB77E}" type="presParOf" srcId="{0296720A-783A-48E6-A809-7EC549E747D9}" destId="{E4327A8C-9F88-43B7-9C56-575EE14D063F}" srcOrd="1" destOrd="0" presId="urn:microsoft.com/office/officeart/2005/8/layout/hierarchy5"/>
    <dgm:cxn modelId="{DC54C2BF-3A9F-4A93-8CE6-3291316F26DF}" type="presParOf" srcId="{E4327A8C-9F88-43B7-9C56-575EE14D063F}" destId="{657BD000-DC93-4F5E-95E0-3715A1AE4ACD}" srcOrd="0" destOrd="0" presId="urn:microsoft.com/office/officeart/2005/8/layout/hierarchy5"/>
    <dgm:cxn modelId="{F473985E-2EBB-475B-896E-A953027C2C4A}" type="presParOf" srcId="{657BD000-DC93-4F5E-95E0-3715A1AE4ACD}" destId="{124ADD04-1ED5-490B-A6A1-CA25ED204E2E}" srcOrd="0" destOrd="0" presId="urn:microsoft.com/office/officeart/2005/8/layout/hierarchy5"/>
    <dgm:cxn modelId="{80501F60-71B2-4564-9BAB-F43BF82305B8}" type="presParOf" srcId="{E4327A8C-9F88-43B7-9C56-575EE14D063F}" destId="{945E283E-00DB-486B-AD75-59D41C59EE8E}" srcOrd="1" destOrd="0" presId="urn:microsoft.com/office/officeart/2005/8/layout/hierarchy5"/>
    <dgm:cxn modelId="{103F0D57-469D-4F99-9DB0-6B51EDBEEA4F}" type="presParOf" srcId="{945E283E-00DB-486B-AD75-59D41C59EE8E}" destId="{C6610379-84BA-4E27-ACAD-D6C4F368BF5E}" srcOrd="0" destOrd="0" presId="urn:microsoft.com/office/officeart/2005/8/layout/hierarchy5"/>
    <dgm:cxn modelId="{C7EBE850-4490-4E66-A461-D2D8A524A9CF}" type="presParOf" srcId="{945E283E-00DB-486B-AD75-59D41C59EE8E}" destId="{935610FC-218B-478A-83BD-866B6AB2CE11}" srcOrd="1" destOrd="0" presId="urn:microsoft.com/office/officeart/2005/8/layout/hierarchy5"/>
    <dgm:cxn modelId="{0684D514-1174-4226-95E7-20265A41F750}" type="presParOf" srcId="{935610FC-218B-478A-83BD-866B6AB2CE11}" destId="{87F4E2DB-C2AF-4386-B512-6C02835B28ED}" srcOrd="0" destOrd="0" presId="urn:microsoft.com/office/officeart/2005/8/layout/hierarchy5"/>
    <dgm:cxn modelId="{2ADF4A1F-584F-4854-9919-10AA86B5287C}" type="presParOf" srcId="{87F4E2DB-C2AF-4386-B512-6C02835B28ED}" destId="{CC03782E-E263-47CE-A5ED-49FA37D35418}" srcOrd="0" destOrd="0" presId="urn:microsoft.com/office/officeart/2005/8/layout/hierarchy5"/>
    <dgm:cxn modelId="{8BFEE6E8-798C-41B5-BB75-B683C2780D08}" type="presParOf" srcId="{935610FC-218B-478A-83BD-866B6AB2CE11}" destId="{376A9123-EBF6-40B3-B8EE-DFF6315D0E77}" srcOrd="1" destOrd="0" presId="urn:microsoft.com/office/officeart/2005/8/layout/hierarchy5"/>
    <dgm:cxn modelId="{99059E96-1A4A-4D13-BFE9-24A343453234}" type="presParOf" srcId="{376A9123-EBF6-40B3-B8EE-DFF6315D0E77}" destId="{A5295E39-A745-461F-964F-3D31BEA48E69}" srcOrd="0" destOrd="0" presId="urn:microsoft.com/office/officeart/2005/8/layout/hierarchy5"/>
    <dgm:cxn modelId="{A57472B8-DB2D-4A90-967A-2A797663E2C2}" type="presParOf" srcId="{376A9123-EBF6-40B3-B8EE-DFF6315D0E77}" destId="{EEB86E9B-448D-48CA-B42D-F0E10789C6DD}" srcOrd="1" destOrd="0" presId="urn:microsoft.com/office/officeart/2005/8/layout/hierarchy5"/>
    <dgm:cxn modelId="{455C732E-D8D7-45AB-9F0C-D3033B9B465A}" type="presParOf" srcId="{E4327A8C-9F88-43B7-9C56-575EE14D063F}" destId="{18FAAA6F-E88A-4D2D-8B74-D774FC5C5F28}" srcOrd="2" destOrd="0" presId="urn:microsoft.com/office/officeart/2005/8/layout/hierarchy5"/>
    <dgm:cxn modelId="{6968B98A-A5D3-4858-9C48-0A903F73F6C0}" type="presParOf" srcId="{18FAAA6F-E88A-4D2D-8B74-D774FC5C5F28}" destId="{858918B0-37CA-4186-932F-43CAF99DAC10}" srcOrd="0" destOrd="0" presId="urn:microsoft.com/office/officeart/2005/8/layout/hierarchy5"/>
    <dgm:cxn modelId="{8F67AFD4-AEB4-4C63-84E9-B5B56814FABD}" type="presParOf" srcId="{E4327A8C-9F88-43B7-9C56-575EE14D063F}" destId="{C6B9CC14-E1D4-4AA5-A195-8AF0F4CAE018}" srcOrd="3" destOrd="0" presId="urn:microsoft.com/office/officeart/2005/8/layout/hierarchy5"/>
    <dgm:cxn modelId="{DAEDC356-49E9-4F1A-BC00-CBCD0F37363A}" type="presParOf" srcId="{C6B9CC14-E1D4-4AA5-A195-8AF0F4CAE018}" destId="{413ECB14-16E9-4B82-AE47-9C7EF0FC50AE}" srcOrd="0" destOrd="0" presId="urn:microsoft.com/office/officeart/2005/8/layout/hierarchy5"/>
    <dgm:cxn modelId="{DF334857-5508-4591-BF34-54C2AF5059EA}" type="presParOf" srcId="{C6B9CC14-E1D4-4AA5-A195-8AF0F4CAE018}" destId="{85B4DAA7-0A56-4CF9-ADC9-EC45DC7930E1}" srcOrd="1" destOrd="0" presId="urn:microsoft.com/office/officeart/2005/8/layout/hierarchy5"/>
    <dgm:cxn modelId="{D80FAAEE-715D-4453-BF86-25E1E688E011}" type="presParOf" srcId="{85B4DAA7-0A56-4CF9-ADC9-EC45DC7930E1}" destId="{C89D8D58-4F33-4261-A5AD-5305E953DB88}" srcOrd="0" destOrd="0" presId="urn:microsoft.com/office/officeart/2005/8/layout/hierarchy5"/>
    <dgm:cxn modelId="{71DF6B97-1E22-4BE7-BB58-38FE7A6BEA4A}" type="presParOf" srcId="{C89D8D58-4F33-4261-A5AD-5305E953DB88}" destId="{23436BB8-2765-4CB3-A7A4-CD10C81F60DF}" srcOrd="0" destOrd="0" presId="urn:microsoft.com/office/officeart/2005/8/layout/hierarchy5"/>
    <dgm:cxn modelId="{FA1CD7E7-AAF3-4E19-86F7-8143DE34BB68}" type="presParOf" srcId="{85B4DAA7-0A56-4CF9-ADC9-EC45DC7930E1}" destId="{3C65F482-7A16-4C88-A3A8-6D4E1E2EA8F6}" srcOrd="1" destOrd="0" presId="urn:microsoft.com/office/officeart/2005/8/layout/hierarchy5"/>
    <dgm:cxn modelId="{1E88859D-0E49-497C-960A-B846A6402D6D}" type="presParOf" srcId="{3C65F482-7A16-4C88-A3A8-6D4E1E2EA8F6}" destId="{DC83C9F4-D851-4E9F-9272-67123593FB12}" srcOrd="0" destOrd="0" presId="urn:microsoft.com/office/officeart/2005/8/layout/hierarchy5"/>
    <dgm:cxn modelId="{4D2C9FF5-5D7F-41BB-A052-B7F12C015061}" type="presParOf" srcId="{3C65F482-7A16-4C88-A3A8-6D4E1E2EA8F6}" destId="{6E8B8541-FC82-4CD0-A011-8493DAE09C02}" srcOrd="1" destOrd="0" presId="urn:microsoft.com/office/officeart/2005/8/layout/hierarchy5"/>
    <dgm:cxn modelId="{FF59A94B-99C5-450D-8FB0-A6787B27B4FF}" type="presParOf" srcId="{E4327A8C-9F88-43B7-9C56-575EE14D063F}" destId="{55EF478B-3D2D-4BDE-B24D-BA4010A9C81C}" srcOrd="4" destOrd="0" presId="urn:microsoft.com/office/officeart/2005/8/layout/hierarchy5"/>
    <dgm:cxn modelId="{EA3971E2-270C-4D37-B75D-D62D322774B5}" type="presParOf" srcId="{55EF478B-3D2D-4BDE-B24D-BA4010A9C81C}" destId="{3D4520C6-942D-46A9-8ECA-4CFB91D93971}" srcOrd="0" destOrd="0" presId="urn:microsoft.com/office/officeart/2005/8/layout/hierarchy5"/>
    <dgm:cxn modelId="{8D2191B3-E1E6-4679-AA31-A42417E39CF2}" type="presParOf" srcId="{E4327A8C-9F88-43B7-9C56-575EE14D063F}" destId="{503538B6-27EE-4349-B64B-D89DC5C52C97}" srcOrd="5" destOrd="0" presId="urn:microsoft.com/office/officeart/2005/8/layout/hierarchy5"/>
    <dgm:cxn modelId="{65383970-F2F7-4592-A5BC-80E5FB978A6D}" type="presParOf" srcId="{503538B6-27EE-4349-B64B-D89DC5C52C97}" destId="{58092503-1257-4267-9A5C-BB56BC4349F4}" srcOrd="0" destOrd="0" presId="urn:microsoft.com/office/officeart/2005/8/layout/hierarchy5"/>
    <dgm:cxn modelId="{B6E88839-3602-4318-8EA3-90A8A13F0707}" type="presParOf" srcId="{503538B6-27EE-4349-B64B-D89DC5C52C97}" destId="{F2A84ED9-874F-43E9-8FC1-A8A491FA36B5}" srcOrd="1" destOrd="0" presId="urn:microsoft.com/office/officeart/2005/8/layout/hierarchy5"/>
    <dgm:cxn modelId="{52B37EF1-D2B4-4808-BDB1-65458AB36C8F}" type="presParOf" srcId="{F2A84ED9-874F-43E9-8FC1-A8A491FA36B5}" destId="{84D99401-69C6-4C93-923C-DA0A3D1DB3A7}" srcOrd="0" destOrd="0" presId="urn:microsoft.com/office/officeart/2005/8/layout/hierarchy5"/>
    <dgm:cxn modelId="{F9C7F726-86CE-421D-808A-A7B490268F85}" type="presParOf" srcId="{84D99401-69C6-4C93-923C-DA0A3D1DB3A7}" destId="{008441D5-4C64-484C-ABD2-13269AE3F9E7}" srcOrd="0" destOrd="0" presId="urn:microsoft.com/office/officeart/2005/8/layout/hierarchy5"/>
    <dgm:cxn modelId="{9EF2460A-CE13-48A9-ABDE-7EBAD0769DFF}" type="presParOf" srcId="{F2A84ED9-874F-43E9-8FC1-A8A491FA36B5}" destId="{A0A39FB0-C536-41CA-BC95-A39C5CF6D62F}" srcOrd="1" destOrd="0" presId="urn:microsoft.com/office/officeart/2005/8/layout/hierarchy5"/>
    <dgm:cxn modelId="{2C55D3D8-6C15-44B1-AC53-844AE62FDFF5}" type="presParOf" srcId="{A0A39FB0-C536-41CA-BC95-A39C5CF6D62F}" destId="{BE2CABF2-F1AE-4C42-8826-826D5DB787B6}" srcOrd="0" destOrd="0" presId="urn:microsoft.com/office/officeart/2005/8/layout/hierarchy5"/>
    <dgm:cxn modelId="{3440ADB2-95DE-4023-9D5B-947890009F99}" type="presParOf" srcId="{A0A39FB0-C536-41CA-BC95-A39C5CF6D62F}" destId="{C27C75B8-20CB-4FD1-975E-4096C57EC13E}" srcOrd="1" destOrd="0" presId="urn:microsoft.com/office/officeart/2005/8/layout/hierarchy5"/>
    <dgm:cxn modelId="{03C586B4-2A91-488F-8746-2EF3F1C31BD8}" type="presParOf" srcId="{2FFCBDA9-600D-4F5E-9DAC-BC46CC6B0CAC}" destId="{593E762D-A2ED-480E-83AB-35352BA926ED}" srcOrd="2" destOrd="0" presId="urn:microsoft.com/office/officeart/2005/8/layout/hierarchy5"/>
    <dgm:cxn modelId="{A75AC33A-02E2-41CA-B9FE-65E450470657}" type="presParOf" srcId="{593E762D-A2ED-480E-83AB-35352BA926ED}" destId="{FC45C3F9-DA26-4439-85B2-47DE8C8C6210}" srcOrd="0" destOrd="0" presId="urn:microsoft.com/office/officeart/2005/8/layout/hierarchy5"/>
    <dgm:cxn modelId="{00F9BD7E-3901-4D3E-802A-68D3AF9C914F}" type="presParOf" srcId="{2FFCBDA9-600D-4F5E-9DAC-BC46CC6B0CAC}" destId="{484101FE-D5BB-46BB-9D85-8DCFBB9D7EAD}" srcOrd="3" destOrd="0" presId="urn:microsoft.com/office/officeart/2005/8/layout/hierarchy5"/>
    <dgm:cxn modelId="{9E8D2ED3-5F21-4B88-904E-4D36F64C969D}" type="presParOf" srcId="{484101FE-D5BB-46BB-9D85-8DCFBB9D7EAD}" destId="{DB5C4749-B803-4D3C-B0C8-7D0A21169CBA}" srcOrd="0" destOrd="0" presId="urn:microsoft.com/office/officeart/2005/8/layout/hierarchy5"/>
    <dgm:cxn modelId="{D44D5526-9D99-4B00-8494-88F98ECD604F}" type="presParOf" srcId="{484101FE-D5BB-46BB-9D85-8DCFBB9D7EAD}" destId="{C7DDAF67-2D65-48CA-A4A0-DE832782CBBE}" srcOrd="1" destOrd="0" presId="urn:microsoft.com/office/officeart/2005/8/layout/hierarchy5"/>
    <dgm:cxn modelId="{A0BEF7D4-D4E9-47E9-BF15-BF4FC3DC85E3}" type="presParOf" srcId="{C7DDAF67-2D65-48CA-A4A0-DE832782CBBE}" destId="{76A18784-B3C6-49E3-AE14-61E1DC6066E9}" srcOrd="0" destOrd="0" presId="urn:microsoft.com/office/officeart/2005/8/layout/hierarchy5"/>
    <dgm:cxn modelId="{57877128-6BD2-4C14-8686-746BEC381D20}" type="presParOf" srcId="{76A18784-B3C6-49E3-AE14-61E1DC6066E9}" destId="{2534A156-A828-42EE-8ACB-753E21CCA723}" srcOrd="0" destOrd="0" presId="urn:microsoft.com/office/officeart/2005/8/layout/hierarchy5"/>
    <dgm:cxn modelId="{DA3C71D5-DEF3-440A-9D54-726519011A48}" type="presParOf" srcId="{C7DDAF67-2D65-48CA-A4A0-DE832782CBBE}" destId="{28AA0932-2F59-47D9-A110-1AA06CA6E261}" srcOrd="1" destOrd="0" presId="urn:microsoft.com/office/officeart/2005/8/layout/hierarchy5"/>
    <dgm:cxn modelId="{ADDCCAC1-6EF3-4CF2-AB83-AAFC95681EF9}" type="presParOf" srcId="{28AA0932-2F59-47D9-A110-1AA06CA6E261}" destId="{977622BA-ECFC-4F51-A110-11554E7A0356}" srcOrd="0" destOrd="0" presId="urn:microsoft.com/office/officeart/2005/8/layout/hierarchy5"/>
    <dgm:cxn modelId="{C8E38441-CB4D-4E99-8950-165CD0B9D0BB}" type="presParOf" srcId="{28AA0932-2F59-47D9-A110-1AA06CA6E261}" destId="{822FE982-C6BF-4553-8155-0291A526B44E}" srcOrd="1" destOrd="0" presId="urn:microsoft.com/office/officeart/2005/8/layout/hierarchy5"/>
    <dgm:cxn modelId="{5AB2A250-5DAA-4C88-91F2-E3D6CB4481DB}" type="presParOf" srcId="{822FE982-C6BF-4553-8155-0291A526B44E}" destId="{E2BE83A3-D630-449D-A049-BAC8B0410EC8}" srcOrd="0" destOrd="0" presId="urn:microsoft.com/office/officeart/2005/8/layout/hierarchy5"/>
    <dgm:cxn modelId="{FDBA4F61-EF3F-4D20-9E7B-54B62B513D5D}" type="presParOf" srcId="{E2BE83A3-D630-449D-A049-BAC8B0410EC8}" destId="{FADC0FBD-AEBE-4844-AD93-EBEC7B4C3320}" srcOrd="0" destOrd="0" presId="urn:microsoft.com/office/officeart/2005/8/layout/hierarchy5"/>
    <dgm:cxn modelId="{E5F81CE3-6DD4-4665-A520-469035C160BD}" type="presParOf" srcId="{822FE982-C6BF-4553-8155-0291A526B44E}" destId="{D69D048B-9EED-4EE5-888F-D16804186EA2}" srcOrd="1" destOrd="0" presId="urn:microsoft.com/office/officeart/2005/8/layout/hierarchy5"/>
    <dgm:cxn modelId="{9C0A2F16-BCBE-4BB6-A081-9C23CC8DA269}" type="presParOf" srcId="{D69D048B-9EED-4EE5-888F-D16804186EA2}" destId="{CD85F0A5-F79A-4D5B-BE67-D636DBF93D80}" srcOrd="0" destOrd="0" presId="urn:microsoft.com/office/officeart/2005/8/layout/hierarchy5"/>
    <dgm:cxn modelId="{98C6D381-73EA-4D78-A2D7-5F1B5D1E058D}" type="presParOf" srcId="{D69D048B-9EED-4EE5-888F-D16804186EA2}" destId="{5ADF3246-AF16-495C-B549-16231F2DF479}" srcOrd="1" destOrd="0" presId="urn:microsoft.com/office/officeart/2005/8/layout/hierarchy5"/>
    <dgm:cxn modelId="{1081098A-82E2-4DD0-9F8B-82CDB3BF9E6F}" type="presParOf" srcId="{822FE982-C6BF-4553-8155-0291A526B44E}" destId="{21406D75-58B1-4C7B-B798-B6233C0FB509}" srcOrd="2" destOrd="0" presId="urn:microsoft.com/office/officeart/2005/8/layout/hierarchy5"/>
    <dgm:cxn modelId="{8A58B5EE-31F2-4CDC-87D9-561C99FEDF08}" type="presParOf" srcId="{21406D75-58B1-4C7B-B798-B6233C0FB509}" destId="{4E5272CB-C10B-4E79-A80C-75DAF491CF19}" srcOrd="0" destOrd="0" presId="urn:microsoft.com/office/officeart/2005/8/layout/hierarchy5"/>
    <dgm:cxn modelId="{1CE858DF-0F0D-42E3-A50B-0F02B6366E79}" type="presParOf" srcId="{822FE982-C6BF-4553-8155-0291A526B44E}" destId="{65242426-CE9E-423B-BE99-B7DBC36E1E1B}" srcOrd="3" destOrd="0" presId="urn:microsoft.com/office/officeart/2005/8/layout/hierarchy5"/>
    <dgm:cxn modelId="{39075D99-2F47-4E2D-A78B-E351FF963920}" type="presParOf" srcId="{65242426-CE9E-423B-BE99-B7DBC36E1E1B}" destId="{284B8ABD-A3D6-48F9-854C-9AF8B623CD27}" srcOrd="0" destOrd="0" presId="urn:microsoft.com/office/officeart/2005/8/layout/hierarchy5"/>
    <dgm:cxn modelId="{B4F2D290-359D-40E4-B8AD-AE104D29C4FF}" type="presParOf" srcId="{65242426-CE9E-423B-BE99-B7DBC36E1E1B}" destId="{B601EC72-309A-48B6-B76D-CF0A300DA557}" srcOrd="1" destOrd="0" presId="urn:microsoft.com/office/officeart/2005/8/layout/hierarchy5"/>
    <dgm:cxn modelId="{1B5F6949-0F09-4EE2-AC3F-42E6F735FF9B}" type="presParOf" srcId="{FBEF4767-4B17-4F6E-982A-7D0B7E3E4D6A}" destId="{9563D0C2-BC25-42A7-9A94-D63B352E3CD0}" srcOrd="1" destOrd="0" presId="urn:microsoft.com/office/officeart/2005/8/layout/hierarchy5"/>
    <dgm:cxn modelId="{46F89B83-DF76-44FA-BB4F-C435BCC1AED0}" type="presParOf" srcId="{9563D0C2-BC25-42A7-9A94-D63B352E3CD0}" destId="{59174227-A70D-4505-9B85-BB5F4F2445E1}" srcOrd="0" destOrd="0" presId="urn:microsoft.com/office/officeart/2005/8/layout/hierarchy5"/>
    <dgm:cxn modelId="{99AF410C-CB27-4F5A-B996-537B9F0F6414}" type="presParOf" srcId="{59174227-A70D-4505-9B85-BB5F4F2445E1}" destId="{52BF3CFA-9298-4544-BC2D-765CCCB66D32}" srcOrd="0" destOrd="0" presId="urn:microsoft.com/office/officeart/2005/8/layout/hierarchy5"/>
    <dgm:cxn modelId="{CF4027F0-A70F-4E36-888F-70962AE0B902}" type="presParOf" srcId="{59174227-A70D-4505-9B85-BB5F4F2445E1}" destId="{BBEE37F7-D268-4BBA-AD26-2B1CF16AFDA9}" srcOrd="1" destOrd="0" presId="urn:microsoft.com/office/officeart/2005/8/layout/hierarchy5"/>
    <dgm:cxn modelId="{AF841AA6-A425-4EF4-8B5A-893D453CC4F3}" type="presParOf" srcId="{9563D0C2-BC25-42A7-9A94-D63B352E3CD0}" destId="{DE3355FA-906F-4CC0-8D6E-59902214649E}" srcOrd="1" destOrd="0" presId="urn:microsoft.com/office/officeart/2005/8/layout/hierarchy5"/>
    <dgm:cxn modelId="{44DFF453-AAB2-4C55-9221-2A5542031E0F}" type="presParOf" srcId="{DE3355FA-906F-4CC0-8D6E-59902214649E}" destId="{4D600BF5-D51C-4A58-A784-C8255516DE02}" srcOrd="0" destOrd="0" presId="urn:microsoft.com/office/officeart/2005/8/layout/hierarchy5"/>
    <dgm:cxn modelId="{BA8F8D2B-BF59-42E8-A9C9-F6A8B944F8C0}" type="presParOf" srcId="{9563D0C2-BC25-42A7-9A94-D63B352E3CD0}" destId="{AFCADBD2-2E1E-45F5-9904-EC83B480A276}" srcOrd="2" destOrd="0" presId="urn:microsoft.com/office/officeart/2005/8/layout/hierarchy5"/>
    <dgm:cxn modelId="{6CCC4933-D2FC-4B65-AE29-EB68D52F76D3}" type="presParOf" srcId="{AFCADBD2-2E1E-45F5-9904-EC83B480A276}" destId="{57D79CAC-58F3-45CF-9149-C19B13F07D7D}" srcOrd="0" destOrd="0" presId="urn:microsoft.com/office/officeart/2005/8/layout/hierarchy5"/>
    <dgm:cxn modelId="{14D84B5F-9A09-4E07-A24B-BB69BA871447}" type="presParOf" srcId="{AFCADBD2-2E1E-45F5-9904-EC83B480A276}" destId="{BCC81B6F-3CC0-4B59-A424-4BDAA6C55380}" srcOrd="1" destOrd="0" presId="urn:microsoft.com/office/officeart/2005/8/layout/hierarchy5"/>
    <dgm:cxn modelId="{F3C8665A-712F-486E-BCDD-7CBFDFEF0E27}" type="presParOf" srcId="{9563D0C2-BC25-42A7-9A94-D63B352E3CD0}" destId="{04E8D663-1816-46E1-BA40-8EAAAF9317F3}" srcOrd="3" destOrd="0" presId="urn:microsoft.com/office/officeart/2005/8/layout/hierarchy5"/>
    <dgm:cxn modelId="{90903910-496C-4486-BAE8-0F23873BCB88}" type="presParOf" srcId="{04E8D663-1816-46E1-BA40-8EAAAF9317F3}" destId="{82966912-20A5-4B79-81B2-D1F65D98099C}" srcOrd="0" destOrd="0" presId="urn:microsoft.com/office/officeart/2005/8/layout/hierarchy5"/>
    <dgm:cxn modelId="{49ECDF9C-E3C3-4717-98B1-79615D383A16}" type="presParOf" srcId="{9563D0C2-BC25-42A7-9A94-D63B352E3CD0}" destId="{3834D7F4-FBEE-4E49-8CC2-B1F1FDCABDF4}" srcOrd="4" destOrd="0" presId="urn:microsoft.com/office/officeart/2005/8/layout/hierarchy5"/>
    <dgm:cxn modelId="{14A71CFB-53B0-4216-B2D3-9F1E88A8F89B}" type="presParOf" srcId="{3834D7F4-FBEE-4E49-8CC2-B1F1FDCABDF4}" destId="{1426FA53-DE36-44D0-87F5-0BE8B33A7854}" srcOrd="0" destOrd="0" presId="urn:microsoft.com/office/officeart/2005/8/layout/hierarchy5"/>
    <dgm:cxn modelId="{3A1448CD-8E8D-4FD6-BDFD-77E23A589499}" type="presParOf" srcId="{3834D7F4-FBEE-4E49-8CC2-B1F1FDCABDF4}" destId="{B0763B00-1F07-4503-B230-EC7CA71C0E48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br>
            <a:rPr lang="ru-RU" dirty="0" smtClean="0"/>
          </a:br>
          <a:r>
            <a:rPr lang="ru-RU" dirty="0" smtClean="0"/>
            <a:t>«на улучшенный»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правило «третий — лишний» </a:t>
          </a:r>
          <a:r>
            <a:rPr lang="ru-RU" b="1" dirty="0" smtClean="0">
              <a:solidFill>
                <a:srgbClr val="C00000"/>
              </a:solidFill>
            </a:rPr>
            <a:t>применялось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</a:t>
          </a:r>
          <a:r>
            <a:rPr lang="ru-RU" b="1" dirty="0" smtClean="0">
              <a:solidFill>
                <a:srgbClr val="C00000"/>
              </a:solidFill>
            </a:rPr>
            <a:t>недопустима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правило «третий — лишний» </a:t>
          </a:r>
          <a:br>
            <a:rPr lang="ru-RU" dirty="0" smtClean="0"/>
          </a:br>
          <a:r>
            <a:rPr lang="ru-RU" b="1" dirty="0" smtClean="0">
              <a:solidFill>
                <a:srgbClr val="336600"/>
              </a:solidFill>
            </a:rPr>
            <a:t>не применялось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 </a:t>
          </a:r>
          <a:r>
            <a:rPr lang="ru-RU" b="1" dirty="0" smtClean="0">
              <a:solidFill>
                <a:srgbClr val="336600"/>
              </a:solidFill>
            </a:rPr>
            <a:t>не ограничена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C8B42095-198F-4510-A319-32C824F28E54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/>
            <a:t>но см. вопрос применения преференций </a:t>
          </a:r>
          <a:br>
            <a:rPr lang="ru-RU" dirty="0" smtClean="0"/>
          </a:br>
          <a:r>
            <a:rPr lang="ru-RU" dirty="0" smtClean="0"/>
            <a:t>(приказ 126н)</a:t>
          </a:r>
          <a:endParaRPr lang="ru-RU" dirty="0"/>
        </a:p>
      </dgm:t>
    </dgm:pt>
    <dgm:pt modelId="{03E4E0CF-7B50-4668-BF7E-8E9EBC5B6FD8}" type="parTrans" cxnId="{422228A4-DECB-474B-9744-5BC9C0D85563}">
      <dgm:prSet/>
      <dgm:spPr/>
      <dgm:t>
        <a:bodyPr/>
        <a:lstStyle/>
        <a:p>
          <a:endParaRPr lang="ru-RU"/>
        </a:p>
      </dgm:t>
    </dgm:pt>
    <dgm:pt modelId="{A1170B6A-7A19-45E8-9735-04ED7FF0535F}" type="sibTrans" cxnId="{422228A4-DECB-474B-9744-5BC9C0D85563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 custLinFactNeighborY="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  <dgm:pt modelId="{535C22EC-7795-4A0E-8CB2-5A5FC951D659}" type="pres">
      <dgm:prSet presAssocID="{03E4E0CF-7B50-4668-BF7E-8E9EBC5B6FD8}" presName="conn2-1" presStyleLbl="parChTrans1D4" presStyleIdx="0" presStyleCnt="1"/>
      <dgm:spPr/>
      <dgm:t>
        <a:bodyPr/>
        <a:lstStyle/>
        <a:p>
          <a:endParaRPr lang="ru-RU"/>
        </a:p>
      </dgm:t>
    </dgm:pt>
    <dgm:pt modelId="{D9E70F34-8BA7-4CE9-8F44-F047CCB17A58}" type="pres">
      <dgm:prSet presAssocID="{03E4E0CF-7B50-4668-BF7E-8E9EBC5B6FD8}" presName="connTx" presStyleLbl="parChTrans1D4" presStyleIdx="0" presStyleCnt="1"/>
      <dgm:spPr/>
      <dgm:t>
        <a:bodyPr/>
        <a:lstStyle/>
        <a:p>
          <a:endParaRPr lang="ru-RU"/>
        </a:p>
      </dgm:t>
    </dgm:pt>
    <dgm:pt modelId="{318821C2-46F0-4F9F-A4FB-FD790CFCF4BF}" type="pres">
      <dgm:prSet presAssocID="{C8B42095-198F-4510-A319-32C824F28E54}" presName="root2" presStyleCnt="0"/>
      <dgm:spPr/>
    </dgm:pt>
    <dgm:pt modelId="{8CDA28A4-38F5-413D-A0D7-5D7ABE95011E}" type="pres">
      <dgm:prSet presAssocID="{C8B42095-198F-4510-A319-32C824F28E54}" presName="LevelTwoTextNode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C94CF5-A285-44B0-99C4-D197AB3A9E0E}" type="pres">
      <dgm:prSet presAssocID="{C8B42095-198F-4510-A319-32C824F28E54}" presName="level3hierChild" presStyleCnt="0"/>
      <dgm:spPr/>
    </dgm:pt>
  </dgm:ptLst>
  <dgm:cxnLst>
    <dgm:cxn modelId="{99B3504C-D4B7-4A32-BC8B-4DD89541EB44}" type="presOf" srcId="{03E4E0CF-7B50-4668-BF7E-8E9EBC5B6FD8}" destId="{535C22EC-7795-4A0E-8CB2-5A5FC951D659}" srcOrd="0" destOrd="0" presId="urn:microsoft.com/office/officeart/2005/8/layout/hierarchy2"/>
    <dgm:cxn modelId="{491F1D2A-A336-49FC-B92E-11D660EDFCEC}" type="presOf" srcId="{551F51FA-6CA5-46D1-8140-46DED786E339}" destId="{B1D45DBA-388A-4971-87AD-363378913DB2}" srcOrd="0" destOrd="0" presId="urn:microsoft.com/office/officeart/2005/8/layout/hierarchy2"/>
    <dgm:cxn modelId="{43EC98ED-BC42-4F03-B540-A652817DBC75}" type="presOf" srcId="{3A78A3BB-294C-47B3-B726-A16319C8433F}" destId="{02176B01-E14C-42D1-9004-4548AC5958AA}" srcOrd="0" destOrd="0" presId="urn:microsoft.com/office/officeart/2005/8/layout/hierarchy2"/>
    <dgm:cxn modelId="{2E127A86-0C8B-4A63-BA3E-25606AF9D93C}" type="presOf" srcId="{2D8F8E2C-6288-459C-9F3E-64A76041A5AB}" destId="{9994D992-08D2-4915-8A0B-C468493CC413}" srcOrd="1" destOrd="0" presId="urn:microsoft.com/office/officeart/2005/8/layout/hierarchy2"/>
    <dgm:cxn modelId="{4BF378CE-8B5D-4D45-B9F1-5B29ECB03CB2}" type="presOf" srcId="{64D544DE-879D-4788-A195-CC54333B5382}" destId="{E7CDC596-2C1E-4159-BF23-B174C6ABD3FA}" srcOrd="0" destOrd="0" presId="urn:microsoft.com/office/officeart/2005/8/layout/hierarchy2"/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80B8E246-26CE-4F0E-BC64-1EECC704D011}" type="presOf" srcId="{A74F1C8E-23E5-43E0-BCFA-E10FF0BFB4A5}" destId="{4BB62B73-B92E-413A-B3A2-095C1A172702}" srcOrd="0" destOrd="0" presId="urn:microsoft.com/office/officeart/2005/8/layout/hierarchy2"/>
    <dgm:cxn modelId="{B78AB55A-2C96-4AB8-8DC0-834CCC949B92}" type="presOf" srcId="{9DB589FD-F656-4030-832F-F4B5F0E8B610}" destId="{1F668626-EA55-40EE-9975-E1F3974A81FD}" srcOrd="0" destOrd="0" presId="urn:microsoft.com/office/officeart/2005/8/layout/hierarchy2"/>
    <dgm:cxn modelId="{607684D1-8995-4369-8793-DDE93F4EEAAF}" type="presOf" srcId="{69EB16BB-36AB-476B-AB86-E14251A1985C}" destId="{A319E75E-186D-4D43-BD7F-DC004B8E8388}" srcOrd="0" destOrd="0" presId="urn:microsoft.com/office/officeart/2005/8/layout/hierarchy2"/>
    <dgm:cxn modelId="{17756B37-C689-4CD5-9EAE-36FFDC1F8586}" type="presOf" srcId="{C8B42095-198F-4510-A319-32C824F28E54}" destId="{8CDA28A4-38F5-413D-A0D7-5D7ABE95011E}" srcOrd="0" destOrd="0" presId="urn:microsoft.com/office/officeart/2005/8/layout/hierarchy2"/>
    <dgm:cxn modelId="{D1831E89-D40C-4EBC-96D5-484BFF89FF9C}" type="presOf" srcId="{C1FCB2D8-21EA-48E3-BEA4-C8A594012E0F}" destId="{3EC88669-F745-45FA-92CC-6636D4EFEB0F}" srcOrd="0" destOrd="0" presId="urn:microsoft.com/office/officeart/2005/8/layout/hierarchy2"/>
    <dgm:cxn modelId="{BDB8C84F-4E3B-4D09-AD2B-609BC8123C15}" type="presOf" srcId="{551F51FA-6CA5-46D1-8140-46DED786E339}" destId="{7FFF222F-B621-476C-86BD-AD1E0E102FA6}" srcOrd="1" destOrd="0" presId="urn:microsoft.com/office/officeart/2005/8/layout/hierarchy2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2DB23F01-7CCE-4161-A1F9-A2040651506F}" type="presOf" srcId="{7F14561B-E4AC-4557-BD71-E81CDB60334D}" destId="{CEB36202-6E21-4312-9546-7B42CE77C894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5ADE7B08-14CD-493B-A587-FF6945D1388E}" type="presOf" srcId="{731842A4-B44C-41A1-A204-9BB94FE1C5BD}" destId="{39B01865-78AD-4B8B-8FBC-F008C6A90066}" srcOrd="0" destOrd="0" presId="urn:microsoft.com/office/officeart/2005/8/layout/hierarchy2"/>
    <dgm:cxn modelId="{338FF06A-914A-4A56-9999-8FF19BB0C156}" type="presOf" srcId="{2D8F8E2C-6288-459C-9F3E-64A76041A5AB}" destId="{5E9AA57E-F090-4311-AAFE-309A56DE0F4B}" srcOrd="0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8BDE357F-AC0C-43DB-A57F-7471D3EBC129}" type="presOf" srcId="{03E4E0CF-7B50-4668-BF7E-8E9EBC5B6FD8}" destId="{D9E70F34-8BA7-4CE9-8F44-F047CCB17A58}" srcOrd="1" destOrd="0" presId="urn:microsoft.com/office/officeart/2005/8/layout/hierarchy2"/>
    <dgm:cxn modelId="{C0469580-12AD-4EA5-8F97-AC0DDFCA4FD5}" type="presOf" srcId="{C1FCB2D8-21EA-48E3-BEA4-C8A594012E0F}" destId="{0751AC16-51B1-4B8B-9E40-E2C11FCC749A}" srcOrd="1" destOrd="0" presId="urn:microsoft.com/office/officeart/2005/8/layout/hierarchy2"/>
    <dgm:cxn modelId="{422228A4-DECB-474B-9744-5BC9C0D85563}" srcId="{7F14561B-E4AC-4557-BD71-E81CDB60334D}" destId="{C8B42095-198F-4510-A319-32C824F28E54}" srcOrd="0" destOrd="0" parTransId="{03E4E0CF-7B50-4668-BF7E-8E9EBC5B6FD8}" sibTransId="{A1170B6A-7A19-45E8-9735-04ED7FF0535F}"/>
    <dgm:cxn modelId="{932F84D2-1B56-4D9B-88B5-2C900388C706}" type="presOf" srcId="{9DB589FD-F656-4030-832F-F4B5F0E8B610}" destId="{95D3B7D0-2236-46CE-AEA7-0E88DB8162B3}" srcOrd="1" destOrd="0" presId="urn:microsoft.com/office/officeart/2005/8/layout/hierarchy2"/>
    <dgm:cxn modelId="{18CFE8FE-6066-4ED2-861C-D5B9086EE4CF}" type="presParOf" srcId="{4BB62B73-B92E-413A-B3A2-095C1A172702}" destId="{B54170A2-D5A5-4BEC-9305-A4A93302CF9F}" srcOrd="0" destOrd="0" presId="urn:microsoft.com/office/officeart/2005/8/layout/hierarchy2"/>
    <dgm:cxn modelId="{58AE7E48-70DE-427C-B67B-C8280F130119}" type="presParOf" srcId="{B54170A2-D5A5-4BEC-9305-A4A93302CF9F}" destId="{39B01865-78AD-4B8B-8FBC-F008C6A90066}" srcOrd="0" destOrd="0" presId="urn:microsoft.com/office/officeart/2005/8/layout/hierarchy2"/>
    <dgm:cxn modelId="{D17C1AE2-9D22-4090-B126-1E732A815BDB}" type="presParOf" srcId="{B54170A2-D5A5-4BEC-9305-A4A93302CF9F}" destId="{25FCE8E7-FF69-4F2D-AF7A-A8D357CD616C}" srcOrd="1" destOrd="0" presId="urn:microsoft.com/office/officeart/2005/8/layout/hierarchy2"/>
    <dgm:cxn modelId="{C3C1D772-344C-4215-B823-7AB142A7758C}" type="presParOf" srcId="{25FCE8E7-FF69-4F2D-AF7A-A8D357CD616C}" destId="{1F668626-EA55-40EE-9975-E1F3974A81FD}" srcOrd="0" destOrd="0" presId="urn:microsoft.com/office/officeart/2005/8/layout/hierarchy2"/>
    <dgm:cxn modelId="{DF82579B-9950-4F13-A1C1-1DAC76947BF2}" type="presParOf" srcId="{1F668626-EA55-40EE-9975-E1F3974A81FD}" destId="{95D3B7D0-2236-46CE-AEA7-0E88DB8162B3}" srcOrd="0" destOrd="0" presId="urn:microsoft.com/office/officeart/2005/8/layout/hierarchy2"/>
    <dgm:cxn modelId="{83E7D303-F1C1-4348-8DE6-90ABC25BF48A}" type="presParOf" srcId="{25FCE8E7-FF69-4F2D-AF7A-A8D357CD616C}" destId="{320D7923-400C-4E3D-807B-F45C34092E2C}" srcOrd="1" destOrd="0" presId="urn:microsoft.com/office/officeart/2005/8/layout/hierarchy2"/>
    <dgm:cxn modelId="{792EA525-9B67-4209-84FA-0250FBD8E5C2}" type="presParOf" srcId="{320D7923-400C-4E3D-807B-F45C34092E2C}" destId="{E7CDC596-2C1E-4159-BF23-B174C6ABD3FA}" srcOrd="0" destOrd="0" presId="urn:microsoft.com/office/officeart/2005/8/layout/hierarchy2"/>
    <dgm:cxn modelId="{7893FD2C-1C84-4E8A-BE84-C2953AA99B34}" type="presParOf" srcId="{320D7923-400C-4E3D-807B-F45C34092E2C}" destId="{2B402E96-8338-46B2-9F6A-BC38BFD35AA2}" srcOrd="1" destOrd="0" presId="urn:microsoft.com/office/officeart/2005/8/layout/hierarchy2"/>
    <dgm:cxn modelId="{D50D60E3-286C-44BC-82EA-5ADBBC8926DF}" type="presParOf" srcId="{2B402E96-8338-46B2-9F6A-BC38BFD35AA2}" destId="{B1D45DBA-388A-4971-87AD-363378913DB2}" srcOrd="0" destOrd="0" presId="urn:microsoft.com/office/officeart/2005/8/layout/hierarchy2"/>
    <dgm:cxn modelId="{F3955EB4-2644-4D44-A626-02EF2FB6B9DB}" type="presParOf" srcId="{B1D45DBA-388A-4971-87AD-363378913DB2}" destId="{7FFF222F-B621-476C-86BD-AD1E0E102FA6}" srcOrd="0" destOrd="0" presId="urn:microsoft.com/office/officeart/2005/8/layout/hierarchy2"/>
    <dgm:cxn modelId="{D067063D-8A4D-463C-A8BA-36B56845BB36}" type="presParOf" srcId="{2B402E96-8338-46B2-9F6A-BC38BFD35AA2}" destId="{78E0FABB-0135-4DA3-96F0-A830F333BCEE}" srcOrd="1" destOrd="0" presId="urn:microsoft.com/office/officeart/2005/8/layout/hierarchy2"/>
    <dgm:cxn modelId="{EE0EE78B-1193-4CA0-8F00-A2EADF2F94A3}" type="presParOf" srcId="{78E0FABB-0135-4DA3-96F0-A830F333BCEE}" destId="{A319E75E-186D-4D43-BD7F-DC004B8E8388}" srcOrd="0" destOrd="0" presId="urn:microsoft.com/office/officeart/2005/8/layout/hierarchy2"/>
    <dgm:cxn modelId="{22331BD7-DB36-4C01-BEF7-B71E91DC935A}" type="presParOf" srcId="{78E0FABB-0135-4DA3-96F0-A830F333BCEE}" destId="{5F70C8DF-5779-4C4A-83EA-464FCF86D626}" srcOrd="1" destOrd="0" presId="urn:microsoft.com/office/officeart/2005/8/layout/hierarchy2"/>
    <dgm:cxn modelId="{E9945EAA-38C7-4582-BC2A-CB5FD85A26AF}" type="presParOf" srcId="{25FCE8E7-FF69-4F2D-AF7A-A8D357CD616C}" destId="{3EC88669-F745-45FA-92CC-6636D4EFEB0F}" srcOrd="2" destOrd="0" presId="urn:microsoft.com/office/officeart/2005/8/layout/hierarchy2"/>
    <dgm:cxn modelId="{4D9DA19E-0490-4A1E-A4D6-1084A90AE2BB}" type="presParOf" srcId="{3EC88669-F745-45FA-92CC-6636D4EFEB0F}" destId="{0751AC16-51B1-4B8B-9E40-E2C11FCC749A}" srcOrd="0" destOrd="0" presId="urn:microsoft.com/office/officeart/2005/8/layout/hierarchy2"/>
    <dgm:cxn modelId="{09A01845-169B-4F34-8288-36CD60650746}" type="presParOf" srcId="{25FCE8E7-FF69-4F2D-AF7A-A8D357CD616C}" destId="{504F00CD-8F09-45BE-BF2B-D460B74439A5}" srcOrd="3" destOrd="0" presId="urn:microsoft.com/office/officeart/2005/8/layout/hierarchy2"/>
    <dgm:cxn modelId="{90F91CB9-934E-4F1B-9E04-D04939EF92CB}" type="presParOf" srcId="{504F00CD-8F09-45BE-BF2B-D460B74439A5}" destId="{02176B01-E14C-42D1-9004-4548AC5958AA}" srcOrd="0" destOrd="0" presId="urn:microsoft.com/office/officeart/2005/8/layout/hierarchy2"/>
    <dgm:cxn modelId="{6704464A-9AC4-41B7-AD6D-A32709F9D2D3}" type="presParOf" srcId="{504F00CD-8F09-45BE-BF2B-D460B74439A5}" destId="{EBDE9456-0210-40E2-984F-41324F3C9E5B}" srcOrd="1" destOrd="0" presId="urn:microsoft.com/office/officeart/2005/8/layout/hierarchy2"/>
    <dgm:cxn modelId="{20E6FA34-A2E2-4DA3-9AC9-C167628A9B65}" type="presParOf" srcId="{EBDE9456-0210-40E2-984F-41324F3C9E5B}" destId="{5E9AA57E-F090-4311-AAFE-309A56DE0F4B}" srcOrd="0" destOrd="0" presId="urn:microsoft.com/office/officeart/2005/8/layout/hierarchy2"/>
    <dgm:cxn modelId="{21986ADD-2569-4B9D-9E05-B21360285A81}" type="presParOf" srcId="{5E9AA57E-F090-4311-AAFE-309A56DE0F4B}" destId="{9994D992-08D2-4915-8A0B-C468493CC413}" srcOrd="0" destOrd="0" presId="urn:microsoft.com/office/officeart/2005/8/layout/hierarchy2"/>
    <dgm:cxn modelId="{486A5B25-044A-4DA3-B39A-BF762E322D05}" type="presParOf" srcId="{EBDE9456-0210-40E2-984F-41324F3C9E5B}" destId="{5F87794F-C7DC-48C6-AE01-2AA9E16F8A48}" srcOrd="1" destOrd="0" presId="urn:microsoft.com/office/officeart/2005/8/layout/hierarchy2"/>
    <dgm:cxn modelId="{D05327AC-88B8-46D9-A9DB-C7EC812D38CA}" type="presParOf" srcId="{5F87794F-C7DC-48C6-AE01-2AA9E16F8A48}" destId="{CEB36202-6E21-4312-9546-7B42CE77C894}" srcOrd="0" destOrd="0" presId="urn:microsoft.com/office/officeart/2005/8/layout/hierarchy2"/>
    <dgm:cxn modelId="{8C793207-4FBE-433F-B59E-04974504C874}" type="presParOf" srcId="{5F87794F-C7DC-48C6-AE01-2AA9E16F8A48}" destId="{A993B28F-1164-41B7-B0EF-C25FBBCD06D6}" srcOrd="1" destOrd="0" presId="urn:microsoft.com/office/officeart/2005/8/layout/hierarchy2"/>
    <dgm:cxn modelId="{5E200473-4E64-431F-AB06-4EEACA0F3564}" type="presParOf" srcId="{A993B28F-1164-41B7-B0EF-C25FBBCD06D6}" destId="{535C22EC-7795-4A0E-8CB2-5A5FC951D659}" srcOrd="0" destOrd="0" presId="urn:microsoft.com/office/officeart/2005/8/layout/hierarchy2"/>
    <dgm:cxn modelId="{E43A2D01-3336-4E0F-91D6-5357865D397D}" type="presParOf" srcId="{535C22EC-7795-4A0E-8CB2-5A5FC951D659}" destId="{D9E70F34-8BA7-4CE9-8F44-F047CCB17A58}" srcOrd="0" destOrd="0" presId="urn:microsoft.com/office/officeart/2005/8/layout/hierarchy2"/>
    <dgm:cxn modelId="{8AD5519B-D80D-4352-B5EF-69D7FFB96C8E}" type="presParOf" srcId="{A993B28F-1164-41B7-B0EF-C25FBBCD06D6}" destId="{318821C2-46F0-4F9F-A4FB-FD790CFCF4BF}" srcOrd="1" destOrd="0" presId="urn:microsoft.com/office/officeart/2005/8/layout/hierarchy2"/>
    <dgm:cxn modelId="{B2874E43-1633-4269-BADA-A2C2F0DD354F}" type="presParOf" srcId="{318821C2-46F0-4F9F-A4FB-FD790CFCF4BF}" destId="{8CDA28A4-38F5-413D-A0D7-5D7ABE95011E}" srcOrd="0" destOrd="0" presId="urn:microsoft.com/office/officeart/2005/8/layout/hierarchy2"/>
    <dgm:cxn modelId="{1DED687B-8C57-4D90-8EEC-7F30DBEC92A1}" type="presParOf" srcId="{318821C2-46F0-4F9F-A4FB-FD790CFCF4BF}" destId="{7AC94CF5-A285-44B0-99C4-D197AB3A9E0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74F1C8E-23E5-43E0-BCFA-E10FF0BFB4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31842A4-B44C-41A1-A204-9BB94FE1C5BD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/>
            <a:t>возможность замены </a:t>
          </a:r>
          <a:br>
            <a:rPr lang="ru-RU" dirty="0" smtClean="0"/>
          </a:br>
          <a:r>
            <a:rPr lang="ru-RU" dirty="0" smtClean="0"/>
            <a:t>«на улучшенный»</a:t>
          </a:r>
          <a:endParaRPr lang="ru-RU" dirty="0"/>
        </a:p>
      </dgm:t>
    </dgm:pt>
    <dgm:pt modelId="{17EEC2C1-8729-4F0D-9D08-9C5CF2F993D9}" type="parTrans" cxnId="{C3D3F89F-7A50-4780-8E63-3FF08C5A8C73}">
      <dgm:prSet/>
      <dgm:spPr/>
      <dgm:t>
        <a:bodyPr/>
        <a:lstStyle/>
        <a:p>
          <a:endParaRPr lang="ru-RU"/>
        </a:p>
      </dgm:t>
    </dgm:pt>
    <dgm:pt modelId="{F1A1A8A4-163C-4566-87E0-7090E89555CF}" type="sibTrans" cxnId="{C3D3F89F-7A50-4780-8E63-3FF08C5A8C73}">
      <dgm:prSet/>
      <dgm:spPr/>
      <dgm:t>
        <a:bodyPr/>
        <a:lstStyle/>
        <a:p>
          <a:endParaRPr lang="ru-RU"/>
        </a:p>
      </dgm:t>
    </dgm:pt>
    <dgm:pt modelId="{64D544DE-879D-4788-A195-CC54333B5382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на товар не из ЕАЭС</a:t>
          </a:r>
          <a:endParaRPr lang="ru-RU" b="1" dirty="0">
            <a:solidFill>
              <a:srgbClr val="C00000"/>
            </a:solidFill>
          </a:endParaRPr>
        </a:p>
      </dgm:t>
    </dgm:pt>
    <dgm:pt modelId="{9DB589FD-F656-4030-832F-F4B5F0E8B610}" type="parTrans" cxnId="{E4D985AF-3B86-4BFE-859C-1017232CF4FC}">
      <dgm:prSet/>
      <dgm:spPr/>
      <dgm:t>
        <a:bodyPr/>
        <a:lstStyle/>
        <a:p>
          <a:endParaRPr lang="ru-RU"/>
        </a:p>
      </dgm:t>
    </dgm:pt>
    <dgm:pt modelId="{49D39C64-3492-4CC6-8A91-149DAC75CAA5}" type="sibTrans" cxnId="{E4D985AF-3B86-4BFE-859C-1017232CF4FC}">
      <dgm:prSet/>
      <dgm:spPr/>
      <dgm:t>
        <a:bodyPr/>
        <a:lstStyle/>
        <a:p>
          <a:endParaRPr lang="ru-RU"/>
        </a:p>
      </dgm:t>
    </dgm:pt>
    <dgm:pt modelId="{69EB16BB-36AB-476B-AB86-E14251A1985C}">
      <dgm:prSet phldrT="[Текст]"/>
      <dgm:spPr>
        <a:solidFill>
          <a:srgbClr val="FFE5E5"/>
        </a:solidFill>
      </dgm:spPr>
      <dgm:t>
        <a:bodyPr/>
        <a:lstStyle/>
        <a:p>
          <a:r>
            <a:rPr lang="ru-RU" dirty="0" smtClean="0"/>
            <a:t>замена на улучшенный </a:t>
          </a:r>
          <a:br>
            <a:rPr lang="ru-RU" dirty="0" smtClean="0"/>
          </a:br>
          <a:r>
            <a:rPr lang="ru-RU" b="1" dirty="0" smtClean="0">
              <a:solidFill>
                <a:srgbClr val="C00000"/>
              </a:solidFill>
            </a:rPr>
            <a:t>не допустима </a:t>
          </a:r>
          <a:endParaRPr lang="ru-RU" b="1" dirty="0">
            <a:solidFill>
              <a:srgbClr val="C00000"/>
            </a:solidFill>
          </a:endParaRPr>
        </a:p>
      </dgm:t>
    </dgm:pt>
    <dgm:pt modelId="{551F51FA-6CA5-46D1-8140-46DED786E339}" type="parTrans" cxnId="{FBB1D7D1-B7BA-405E-B1DB-4F72A3904E52}">
      <dgm:prSet/>
      <dgm:spPr/>
      <dgm:t>
        <a:bodyPr/>
        <a:lstStyle/>
        <a:p>
          <a:endParaRPr lang="ru-RU"/>
        </a:p>
      </dgm:t>
    </dgm:pt>
    <dgm:pt modelId="{A7046BBE-0413-45B4-AB12-EC9A0565A157}" type="sibTrans" cxnId="{FBB1D7D1-B7BA-405E-B1DB-4F72A3904E52}">
      <dgm:prSet/>
      <dgm:spPr/>
      <dgm:t>
        <a:bodyPr/>
        <a:lstStyle/>
        <a:p>
          <a:endParaRPr lang="ru-RU"/>
        </a:p>
      </dgm:t>
    </dgm:pt>
    <dgm:pt modelId="{3A78A3BB-294C-47B3-B726-A16319C8433F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на товар </a:t>
          </a:r>
          <a:br>
            <a:rPr lang="ru-RU" dirty="0" smtClean="0"/>
          </a:br>
          <a:r>
            <a:rPr lang="ru-RU" dirty="0" smtClean="0"/>
            <a:t>из ЕАЭС</a:t>
          </a:r>
          <a:endParaRPr lang="ru-RU" b="1" dirty="0">
            <a:solidFill>
              <a:srgbClr val="336600"/>
            </a:solidFill>
          </a:endParaRPr>
        </a:p>
      </dgm:t>
    </dgm:pt>
    <dgm:pt modelId="{C1FCB2D8-21EA-48E3-BEA4-C8A594012E0F}" type="parTrans" cxnId="{7D8D405C-46BF-448F-9E14-D4353516059B}">
      <dgm:prSet/>
      <dgm:spPr/>
      <dgm:t>
        <a:bodyPr/>
        <a:lstStyle/>
        <a:p>
          <a:endParaRPr lang="ru-RU"/>
        </a:p>
      </dgm:t>
    </dgm:pt>
    <dgm:pt modelId="{D27C20FB-258A-4758-865C-0C46B6580A5F}" type="sibTrans" cxnId="{7D8D405C-46BF-448F-9E14-D4353516059B}">
      <dgm:prSet/>
      <dgm:spPr/>
      <dgm:t>
        <a:bodyPr/>
        <a:lstStyle/>
        <a:p>
          <a:endParaRPr lang="ru-RU"/>
        </a:p>
      </dgm:t>
    </dgm:pt>
    <dgm:pt modelId="{7F14561B-E4AC-4557-BD71-E81CDB60334D}">
      <dgm:prSet phldrT="[Текст]"/>
      <dgm:spPr>
        <a:solidFill>
          <a:srgbClr val="ECFFD9"/>
        </a:solidFill>
      </dgm:spPr>
      <dgm:t>
        <a:bodyPr/>
        <a:lstStyle/>
        <a:p>
          <a:r>
            <a:rPr lang="ru-RU" dirty="0" smtClean="0"/>
            <a:t>замена </a:t>
          </a:r>
          <a:br>
            <a:rPr lang="ru-RU" dirty="0" smtClean="0"/>
          </a:br>
          <a:r>
            <a:rPr lang="ru-RU" dirty="0" smtClean="0"/>
            <a:t>на улучшенный  </a:t>
          </a:r>
          <a:r>
            <a:rPr lang="ru-RU" b="1" dirty="0" smtClean="0">
              <a:solidFill>
                <a:srgbClr val="336600"/>
              </a:solidFill>
            </a:rPr>
            <a:t>возможна</a:t>
          </a:r>
          <a:endParaRPr lang="ru-RU" b="1" dirty="0">
            <a:solidFill>
              <a:srgbClr val="336600"/>
            </a:solidFill>
          </a:endParaRPr>
        </a:p>
      </dgm:t>
    </dgm:pt>
    <dgm:pt modelId="{2D8F8E2C-6288-459C-9F3E-64A76041A5AB}" type="parTrans" cxnId="{377AF3E7-5921-4AA0-A736-D684B407D621}">
      <dgm:prSet/>
      <dgm:spPr/>
      <dgm:t>
        <a:bodyPr/>
        <a:lstStyle/>
        <a:p>
          <a:endParaRPr lang="ru-RU"/>
        </a:p>
      </dgm:t>
    </dgm:pt>
    <dgm:pt modelId="{C6395B3F-0641-48A0-865F-3C2E48857DAC}" type="sibTrans" cxnId="{377AF3E7-5921-4AA0-A736-D684B407D621}">
      <dgm:prSet/>
      <dgm:spPr/>
      <dgm:t>
        <a:bodyPr/>
        <a:lstStyle/>
        <a:p>
          <a:endParaRPr lang="ru-RU"/>
        </a:p>
      </dgm:t>
    </dgm:pt>
    <dgm:pt modelId="{4BB62B73-B92E-413A-B3A2-095C1A172702}" type="pres">
      <dgm:prSet presAssocID="{A74F1C8E-23E5-43E0-BCFA-E10FF0BFB4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4170A2-D5A5-4BEC-9305-A4A93302CF9F}" type="pres">
      <dgm:prSet presAssocID="{731842A4-B44C-41A1-A204-9BB94FE1C5BD}" presName="root1" presStyleCnt="0"/>
      <dgm:spPr/>
    </dgm:pt>
    <dgm:pt modelId="{39B01865-78AD-4B8B-8FBC-F008C6A90066}" type="pres">
      <dgm:prSet presAssocID="{731842A4-B44C-41A1-A204-9BB94FE1C5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FCE8E7-FF69-4F2D-AF7A-A8D357CD616C}" type="pres">
      <dgm:prSet presAssocID="{731842A4-B44C-41A1-A204-9BB94FE1C5BD}" presName="level2hierChild" presStyleCnt="0"/>
      <dgm:spPr/>
    </dgm:pt>
    <dgm:pt modelId="{1F668626-EA55-40EE-9975-E1F3974A81FD}" type="pres">
      <dgm:prSet presAssocID="{9DB589FD-F656-4030-832F-F4B5F0E8B610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5D3B7D0-2236-46CE-AEA7-0E88DB8162B3}" type="pres">
      <dgm:prSet presAssocID="{9DB589FD-F656-4030-832F-F4B5F0E8B61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20D7923-400C-4E3D-807B-F45C34092E2C}" type="pres">
      <dgm:prSet presAssocID="{64D544DE-879D-4788-A195-CC54333B5382}" presName="root2" presStyleCnt="0"/>
      <dgm:spPr/>
    </dgm:pt>
    <dgm:pt modelId="{E7CDC596-2C1E-4159-BF23-B174C6ABD3FA}" type="pres">
      <dgm:prSet presAssocID="{64D544DE-879D-4788-A195-CC54333B5382}" presName="LevelTwoTextNode" presStyleLbl="node2" presStyleIdx="0" presStyleCnt="2" custLinFactNeighborY="-10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02E96-8338-46B2-9F6A-BC38BFD35AA2}" type="pres">
      <dgm:prSet presAssocID="{64D544DE-879D-4788-A195-CC54333B5382}" presName="level3hierChild" presStyleCnt="0"/>
      <dgm:spPr/>
    </dgm:pt>
    <dgm:pt modelId="{B1D45DBA-388A-4971-87AD-363378913DB2}" type="pres">
      <dgm:prSet presAssocID="{551F51FA-6CA5-46D1-8140-46DED786E339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7FFF222F-B621-476C-86BD-AD1E0E102FA6}" type="pres">
      <dgm:prSet presAssocID="{551F51FA-6CA5-46D1-8140-46DED786E339}" presName="connTx" presStyleLbl="parChTrans1D3" presStyleIdx="0" presStyleCnt="2"/>
      <dgm:spPr/>
      <dgm:t>
        <a:bodyPr/>
        <a:lstStyle/>
        <a:p>
          <a:endParaRPr lang="ru-RU"/>
        </a:p>
      </dgm:t>
    </dgm:pt>
    <dgm:pt modelId="{78E0FABB-0135-4DA3-96F0-A830F333BCEE}" type="pres">
      <dgm:prSet presAssocID="{69EB16BB-36AB-476B-AB86-E14251A1985C}" presName="root2" presStyleCnt="0"/>
      <dgm:spPr/>
    </dgm:pt>
    <dgm:pt modelId="{A319E75E-186D-4D43-BD7F-DC004B8E8388}" type="pres">
      <dgm:prSet presAssocID="{69EB16BB-36AB-476B-AB86-E14251A1985C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0C8DF-5779-4C4A-83EA-464FCF86D626}" type="pres">
      <dgm:prSet presAssocID="{69EB16BB-36AB-476B-AB86-E14251A1985C}" presName="level3hierChild" presStyleCnt="0"/>
      <dgm:spPr/>
    </dgm:pt>
    <dgm:pt modelId="{3EC88669-F745-45FA-92CC-6636D4EFEB0F}" type="pres">
      <dgm:prSet presAssocID="{C1FCB2D8-21EA-48E3-BEA4-C8A594012E0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51AC16-51B1-4B8B-9E40-E2C11FCC749A}" type="pres">
      <dgm:prSet presAssocID="{C1FCB2D8-21EA-48E3-BEA4-C8A594012E0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04F00CD-8F09-45BE-BF2B-D460B74439A5}" type="pres">
      <dgm:prSet presAssocID="{3A78A3BB-294C-47B3-B726-A16319C8433F}" presName="root2" presStyleCnt="0"/>
      <dgm:spPr/>
    </dgm:pt>
    <dgm:pt modelId="{02176B01-E14C-42D1-9004-4548AC5958AA}" type="pres">
      <dgm:prSet presAssocID="{3A78A3BB-294C-47B3-B726-A16319C8433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E9456-0210-40E2-984F-41324F3C9E5B}" type="pres">
      <dgm:prSet presAssocID="{3A78A3BB-294C-47B3-B726-A16319C8433F}" presName="level3hierChild" presStyleCnt="0"/>
      <dgm:spPr/>
    </dgm:pt>
    <dgm:pt modelId="{5E9AA57E-F090-4311-AAFE-309A56DE0F4B}" type="pres">
      <dgm:prSet presAssocID="{2D8F8E2C-6288-459C-9F3E-64A76041A5AB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994D992-08D2-4915-8A0B-C468493CC413}" type="pres">
      <dgm:prSet presAssocID="{2D8F8E2C-6288-459C-9F3E-64A76041A5AB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F87794F-C7DC-48C6-AE01-2AA9E16F8A48}" type="pres">
      <dgm:prSet presAssocID="{7F14561B-E4AC-4557-BD71-E81CDB60334D}" presName="root2" presStyleCnt="0"/>
      <dgm:spPr/>
    </dgm:pt>
    <dgm:pt modelId="{CEB36202-6E21-4312-9546-7B42CE77C894}" type="pres">
      <dgm:prSet presAssocID="{7F14561B-E4AC-4557-BD71-E81CDB6033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3B28F-1164-41B7-B0EF-C25FBBCD06D6}" type="pres">
      <dgm:prSet presAssocID="{7F14561B-E4AC-4557-BD71-E81CDB60334D}" presName="level3hierChild" presStyleCnt="0"/>
      <dgm:spPr/>
    </dgm:pt>
  </dgm:ptLst>
  <dgm:cxnLst>
    <dgm:cxn modelId="{7D8D405C-46BF-448F-9E14-D4353516059B}" srcId="{731842A4-B44C-41A1-A204-9BB94FE1C5BD}" destId="{3A78A3BB-294C-47B3-B726-A16319C8433F}" srcOrd="1" destOrd="0" parTransId="{C1FCB2D8-21EA-48E3-BEA4-C8A594012E0F}" sibTransId="{D27C20FB-258A-4758-865C-0C46B6580A5F}"/>
    <dgm:cxn modelId="{1D47BE1D-32BD-4307-861A-DD95D96FCEF0}" type="presOf" srcId="{731842A4-B44C-41A1-A204-9BB94FE1C5BD}" destId="{39B01865-78AD-4B8B-8FBC-F008C6A90066}" srcOrd="0" destOrd="0" presId="urn:microsoft.com/office/officeart/2005/8/layout/hierarchy2"/>
    <dgm:cxn modelId="{7925D938-2234-4A5F-B2E1-70D9E75243A9}" type="presOf" srcId="{3A78A3BB-294C-47B3-B726-A16319C8433F}" destId="{02176B01-E14C-42D1-9004-4548AC5958AA}" srcOrd="0" destOrd="0" presId="urn:microsoft.com/office/officeart/2005/8/layout/hierarchy2"/>
    <dgm:cxn modelId="{B62FA462-4DF2-40AB-9D63-7BA798CE7C8E}" type="presOf" srcId="{69EB16BB-36AB-476B-AB86-E14251A1985C}" destId="{A319E75E-186D-4D43-BD7F-DC004B8E8388}" srcOrd="0" destOrd="0" presId="urn:microsoft.com/office/officeart/2005/8/layout/hierarchy2"/>
    <dgm:cxn modelId="{377AF3E7-5921-4AA0-A736-D684B407D621}" srcId="{3A78A3BB-294C-47B3-B726-A16319C8433F}" destId="{7F14561B-E4AC-4557-BD71-E81CDB60334D}" srcOrd="0" destOrd="0" parTransId="{2D8F8E2C-6288-459C-9F3E-64A76041A5AB}" sibTransId="{C6395B3F-0641-48A0-865F-3C2E48857DAC}"/>
    <dgm:cxn modelId="{F270E238-E898-4B57-8A9F-D13971F92AF2}" type="presOf" srcId="{C1FCB2D8-21EA-48E3-BEA4-C8A594012E0F}" destId="{3EC88669-F745-45FA-92CC-6636D4EFEB0F}" srcOrd="0" destOrd="0" presId="urn:microsoft.com/office/officeart/2005/8/layout/hierarchy2"/>
    <dgm:cxn modelId="{84919D45-3B95-43DC-9A49-DE775575B0A5}" type="presOf" srcId="{C1FCB2D8-21EA-48E3-BEA4-C8A594012E0F}" destId="{0751AC16-51B1-4B8B-9E40-E2C11FCC749A}" srcOrd="1" destOrd="0" presId="urn:microsoft.com/office/officeart/2005/8/layout/hierarchy2"/>
    <dgm:cxn modelId="{8DDCDAB2-9733-4233-8A3A-E00855DA2AB4}" type="presOf" srcId="{2D8F8E2C-6288-459C-9F3E-64A76041A5AB}" destId="{5E9AA57E-F090-4311-AAFE-309A56DE0F4B}" srcOrd="0" destOrd="0" presId="urn:microsoft.com/office/officeart/2005/8/layout/hierarchy2"/>
    <dgm:cxn modelId="{8842B803-357F-48AF-842C-9EEFE2284928}" type="presOf" srcId="{9DB589FD-F656-4030-832F-F4B5F0E8B610}" destId="{1F668626-EA55-40EE-9975-E1F3974A81FD}" srcOrd="0" destOrd="0" presId="urn:microsoft.com/office/officeart/2005/8/layout/hierarchy2"/>
    <dgm:cxn modelId="{68D346C0-42E1-4497-939C-BD578A70AAD0}" type="presOf" srcId="{64D544DE-879D-4788-A195-CC54333B5382}" destId="{E7CDC596-2C1E-4159-BF23-B174C6ABD3FA}" srcOrd="0" destOrd="0" presId="urn:microsoft.com/office/officeart/2005/8/layout/hierarchy2"/>
    <dgm:cxn modelId="{C3D3F89F-7A50-4780-8E63-3FF08C5A8C73}" srcId="{A74F1C8E-23E5-43E0-BCFA-E10FF0BFB4A5}" destId="{731842A4-B44C-41A1-A204-9BB94FE1C5BD}" srcOrd="0" destOrd="0" parTransId="{17EEC2C1-8729-4F0D-9D08-9C5CF2F993D9}" sibTransId="{F1A1A8A4-163C-4566-87E0-7090E89555CF}"/>
    <dgm:cxn modelId="{BB5D62E1-9ED7-4F98-8BC6-D925E0167B54}" type="presOf" srcId="{7F14561B-E4AC-4557-BD71-E81CDB60334D}" destId="{CEB36202-6E21-4312-9546-7B42CE77C894}" srcOrd="0" destOrd="0" presId="urn:microsoft.com/office/officeart/2005/8/layout/hierarchy2"/>
    <dgm:cxn modelId="{85174E7A-CD1D-4C2F-A03B-5B7741CCE961}" type="presOf" srcId="{2D8F8E2C-6288-459C-9F3E-64A76041A5AB}" destId="{9994D992-08D2-4915-8A0B-C468493CC413}" srcOrd="1" destOrd="0" presId="urn:microsoft.com/office/officeart/2005/8/layout/hierarchy2"/>
    <dgm:cxn modelId="{EDAECF32-4A33-4EF0-A332-D7ECE1AFCC80}" type="presOf" srcId="{551F51FA-6CA5-46D1-8140-46DED786E339}" destId="{7FFF222F-B621-476C-86BD-AD1E0E102FA6}" srcOrd="1" destOrd="0" presId="urn:microsoft.com/office/officeart/2005/8/layout/hierarchy2"/>
    <dgm:cxn modelId="{FBB1D7D1-B7BA-405E-B1DB-4F72A3904E52}" srcId="{64D544DE-879D-4788-A195-CC54333B5382}" destId="{69EB16BB-36AB-476B-AB86-E14251A1985C}" srcOrd="0" destOrd="0" parTransId="{551F51FA-6CA5-46D1-8140-46DED786E339}" sibTransId="{A7046BBE-0413-45B4-AB12-EC9A0565A157}"/>
    <dgm:cxn modelId="{E4D985AF-3B86-4BFE-859C-1017232CF4FC}" srcId="{731842A4-B44C-41A1-A204-9BB94FE1C5BD}" destId="{64D544DE-879D-4788-A195-CC54333B5382}" srcOrd="0" destOrd="0" parTransId="{9DB589FD-F656-4030-832F-F4B5F0E8B610}" sibTransId="{49D39C64-3492-4CC6-8A91-149DAC75CAA5}"/>
    <dgm:cxn modelId="{FCFC5CBD-20A3-4775-8864-D4F50EA9FD51}" type="presOf" srcId="{A74F1C8E-23E5-43E0-BCFA-E10FF0BFB4A5}" destId="{4BB62B73-B92E-413A-B3A2-095C1A172702}" srcOrd="0" destOrd="0" presId="urn:microsoft.com/office/officeart/2005/8/layout/hierarchy2"/>
    <dgm:cxn modelId="{AB712677-579C-4AE4-A20E-8EA81D70D4F0}" type="presOf" srcId="{9DB589FD-F656-4030-832F-F4B5F0E8B610}" destId="{95D3B7D0-2236-46CE-AEA7-0E88DB8162B3}" srcOrd="1" destOrd="0" presId="urn:microsoft.com/office/officeart/2005/8/layout/hierarchy2"/>
    <dgm:cxn modelId="{4374B455-1D50-4C01-AE31-98B959F219B1}" type="presOf" srcId="{551F51FA-6CA5-46D1-8140-46DED786E339}" destId="{B1D45DBA-388A-4971-87AD-363378913DB2}" srcOrd="0" destOrd="0" presId="urn:microsoft.com/office/officeart/2005/8/layout/hierarchy2"/>
    <dgm:cxn modelId="{5DEACC10-C8F3-4069-B595-93DA48C9DC3E}" type="presParOf" srcId="{4BB62B73-B92E-413A-B3A2-095C1A172702}" destId="{B54170A2-D5A5-4BEC-9305-A4A93302CF9F}" srcOrd="0" destOrd="0" presId="urn:microsoft.com/office/officeart/2005/8/layout/hierarchy2"/>
    <dgm:cxn modelId="{C5ADEF45-8EB1-4D9E-94D5-2FACB7A429D8}" type="presParOf" srcId="{B54170A2-D5A5-4BEC-9305-A4A93302CF9F}" destId="{39B01865-78AD-4B8B-8FBC-F008C6A90066}" srcOrd="0" destOrd="0" presId="urn:microsoft.com/office/officeart/2005/8/layout/hierarchy2"/>
    <dgm:cxn modelId="{F7214E52-4D4F-4CD5-A05F-4AC50797A9D9}" type="presParOf" srcId="{B54170A2-D5A5-4BEC-9305-A4A93302CF9F}" destId="{25FCE8E7-FF69-4F2D-AF7A-A8D357CD616C}" srcOrd="1" destOrd="0" presId="urn:microsoft.com/office/officeart/2005/8/layout/hierarchy2"/>
    <dgm:cxn modelId="{38E927B3-4A2D-4CDB-AF64-884A64157AFA}" type="presParOf" srcId="{25FCE8E7-FF69-4F2D-AF7A-A8D357CD616C}" destId="{1F668626-EA55-40EE-9975-E1F3974A81FD}" srcOrd="0" destOrd="0" presId="urn:microsoft.com/office/officeart/2005/8/layout/hierarchy2"/>
    <dgm:cxn modelId="{365895BC-82AA-45E5-AC7E-5AEA1C00947C}" type="presParOf" srcId="{1F668626-EA55-40EE-9975-E1F3974A81FD}" destId="{95D3B7D0-2236-46CE-AEA7-0E88DB8162B3}" srcOrd="0" destOrd="0" presId="urn:microsoft.com/office/officeart/2005/8/layout/hierarchy2"/>
    <dgm:cxn modelId="{08B4A3CA-5352-4AB7-AC74-C86BA5323484}" type="presParOf" srcId="{25FCE8E7-FF69-4F2D-AF7A-A8D357CD616C}" destId="{320D7923-400C-4E3D-807B-F45C34092E2C}" srcOrd="1" destOrd="0" presId="urn:microsoft.com/office/officeart/2005/8/layout/hierarchy2"/>
    <dgm:cxn modelId="{77FCE82D-D61C-447F-A1A1-1C86621C1A2E}" type="presParOf" srcId="{320D7923-400C-4E3D-807B-F45C34092E2C}" destId="{E7CDC596-2C1E-4159-BF23-B174C6ABD3FA}" srcOrd="0" destOrd="0" presId="urn:microsoft.com/office/officeart/2005/8/layout/hierarchy2"/>
    <dgm:cxn modelId="{8D9EF02E-944A-4F21-9585-E0F0106B3395}" type="presParOf" srcId="{320D7923-400C-4E3D-807B-F45C34092E2C}" destId="{2B402E96-8338-46B2-9F6A-BC38BFD35AA2}" srcOrd="1" destOrd="0" presId="urn:microsoft.com/office/officeart/2005/8/layout/hierarchy2"/>
    <dgm:cxn modelId="{0BAE2BD1-01CE-4926-8C69-0A5C55827DFB}" type="presParOf" srcId="{2B402E96-8338-46B2-9F6A-BC38BFD35AA2}" destId="{B1D45DBA-388A-4971-87AD-363378913DB2}" srcOrd="0" destOrd="0" presId="urn:microsoft.com/office/officeart/2005/8/layout/hierarchy2"/>
    <dgm:cxn modelId="{6D57DCD0-23AC-4888-A034-523BC4034C7D}" type="presParOf" srcId="{B1D45DBA-388A-4971-87AD-363378913DB2}" destId="{7FFF222F-B621-476C-86BD-AD1E0E102FA6}" srcOrd="0" destOrd="0" presId="urn:microsoft.com/office/officeart/2005/8/layout/hierarchy2"/>
    <dgm:cxn modelId="{B06464F7-4DFD-48E9-801B-974E7EDA0439}" type="presParOf" srcId="{2B402E96-8338-46B2-9F6A-BC38BFD35AA2}" destId="{78E0FABB-0135-4DA3-96F0-A830F333BCEE}" srcOrd="1" destOrd="0" presId="urn:microsoft.com/office/officeart/2005/8/layout/hierarchy2"/>
    <dgm:cxn modelId="{1218FF94-C87A-4522-886D-8F631608BB3B}" type="presParOf" srcId="{78E0FABB-0135-4DA3-96F0-A830F333BCEE}" destId="{A319E75E-186D-4D43-BD7F-DC004B8E8388}" srcOrd="0" destOrd="0" presId="urn:microsoft.com/office/officeart/2005/8/layout/hierarchy2"/>
    <dgm:cxn modelId="{67DEE849-C4DF-453D-8FBA-0D8F5ED384EE}" type="presParOf" srcId="{78E0FABB-0135-4DA3-96F0-A830F333BCEE}" destId="{5F70C8DF-5779-4C4A-83EA-464FCF86D626}" srcOrd="1" destOrd="0" presId="urn:microsoft.com/office/officeart/2005/8/layout/hierarchy2"/>
    <dgm:cxn modelId="{178677AA-FB7D-4D36-9257-73EC34DFA19A}" type="presParOf" srcId="{25FCE8E7-FF69-4F2D-AF7A-A8D357CD616C}" destId="{3EC88669-F745-45FA-92CC-6636D4EFEB0F}" srcOrd="2" destOrd="0" presId="urn:microsoft.com/office/officeart/2005/8/layout/hierarchy2"/>
    <dgm:cxn modelId="{55C27568-8464-4D7C-926F-AAED44DBB3F8}" type="presParOf" srcId="{3EC88669-F745-45FA-92CC-6636D4EFEB0F}" destId="{0751AC16-51B1-4B8B-9E40-E2C11FCC749A}" srcOrd="0" destOrd="0" presId="urn:microsoft.com/office/officeart/2005/8/layout/hierarchy2"/>
    <dgm:cxn modelId="{9DBF4117-3EDE-485D-B4AA-A223306BFCFE}" type="presParOf" srcId="{25FCE8E7-FF69-4F2D-AF7A-A8D357CD616C}" destId="{504F00CD-8F09-45BE-BF2B-D460B74439A5}" srcOrd="3" destOrd="0" presId="urn:microsoft.com/office/officeart/2005/8/layout/hierarchy2"/>
    <dgm:cxn modelId="{EA1A6590-738B-45B9-BA06-0AA2A3E996A3}" type="presParOf" srcId="{504F00CD-8F09-45BE-BF2B-D460B74439A5}" destId="{02176B01-E14C-42D1-9004-4548AC5958AA}" srcOrd="0" destOrd="0" presId="urn:microsoft.com/office/officeart/2005/8/layout/hierarchy2"/>
    <dgm:cxn modelId="{4A1918B1-A4C7-4D83-8332-741A1B2527C8}" type="presParOf" srcId="{504F00CD-8F09-45BE-BF2B-D460B74439A5}" destId="{EBDE9456-0210-40E2-984F-41324F3C9E5B}" srcOrd="1" destOrd="0" presId="urn:microsoft.com/office/officeart/2005/8/layout/hierarchy2"/>
    <dgm:cxn modelId="{B7CA4ECC-F174-47BA-AAAF-C19DA345AF3B}" type="presParOf" srcId="{EBDE9456-0210-40E2-984F-41324F3C9E5B}" destId="{5E9AA57E-F090-4311-AAFE-309A56DE0F4B}" srcOrd="0" destOrd="0" presId="urn:microsoft.com/office/officeart/2005/8/layout/hierarchy2"/>
    <dgm:cxn modelId="{FBBC5508-ACBD-4BF3-9045-EDABA014DF00}" type="presParOf" srcId="{5E9AA57E-F090-4311-AAFE-309A56DE0F4B}" destId="{9994D992-08D2-4915-8A0B-C468493CC413}" srcOrd="0" destOrd="0" presId="urn:microsoft.com/office/officeart/2005/8/layout/hierarchy2"/>
    <dgm:cxn modelId="{FF1B7F49-E0C2-42F4-9995-69AA8459BE65}" type="presParOf" srcId="{EBDE9456-0210-40E2-984F-41324F3C9E5B}" destId="{5F87794F-C7DC-48C6-AE01-2AA9E16F8A48}" srcOrd="1" destOrd="0" presId="urn:microsoft.com/office/officeart/2005/8/layout/hierarchy2"/>
    <dgm:cxn modelId="{90D72EA9-8BC0-45D8-A90C-34BE56F26347}" type="presParOf" srcId="{5F87794F-C7DC-48C6-AE01-2AA9E16F8A48}" destId="{CEB36202-6E21-4312-9546-7B42CE77C894}" srcOrd="0" destOrd="0" presId="urn:microsoft.com/office/officeart/2005/8/layout/hierarchy2"/>
    <dgm:cxn modelId="{09F64825-2945-4CAB-8744-C418D6D7A3FC}" type="presParOf" srcId="{5F87794F-C7DC-48C6-AE01-2AA9E16F8A48}" destId="{A993B28F-1164-41B7-B0EF-C25FBBCD06D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3D9425-EA09-4731-8743-DD4297FCAA8D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D6D6D-812B-438F-A088-F9176BF39C4F}">
      <dgm:prSet phldrT="[Текст]" custT="1"/>
      <dgm:spPr/>
      <dgm:t>
        <a:bodyPr/>
        <a:lstStyle/>
        <a:p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СПОСОБЫ ОПРЕДЕЛЕНИЯ </a:t>
          </a:r>
          <a:r>
            <a:rPr lang="ru-RU" sz="1000" b="1" i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ПОСТАВЩИКОВ </a:t>
          </a:r>
          <a:br>
            <a:rPr lang="ru-RU" sz="1000" b="1" i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ЛП и МИ</a:t>
          </a:r>
          <a:endParaRPr lang="ru-RU" sz="1000" b="1" i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878E1D7-FE5E-4288-8D2C-91E7FE0ECE2B}" type="parTrans" cxnId="{FE8CACC5-3EF2-4BE5-8BAF-9DF5BE00D874}">
      <dgm:prSet/>
      <dgm:spPr/>
      <dgm:t>
        <a:bodyPr/>
        <a:lstStyle/>
        <a:p>
          <a:endParaRPr lang="ru-RU" sz="2000"/>
        </a:p>
      </dgm:t>
    </dgm:pt>
    <dgm:pt modelId="{97263EE3-1EA3-465A-9AC8-3D52E3DE9D06}" type="sibTrans" cxnId="{FE8CACC5-3EF2-4BE5-8BAF-9DF5BE00D874}">
      <dgm:prSet/>
      <dgm:spPr/>
      <dgm:t>
        <a:bodyPr/>
        <a:lstStyle/>
        <a:p>
          <a:endParaRPr lang="ru-RU" sz="2000"/>
        </a:p>
      </dgm:t>
    </dgm:pt>
    <dgm:pt modelId="{68ADBCE3-CDF8-4857-9CEE-7D60F79701A3}">
      <dgm:prSet phldrT="[Текст]" custT="1"/>
      <dgm:spPr>
        <a:gradFill rotWithShape="0">
          <a:gsLst>
            <a:gs pos="0">
              <a:srgbClr val="92D050"/>
            </a:gs>
            <a:gs pos="100000">
              <a:srgbClr val="CCFFCC"/>
            </a:gs>
          </a:gsLst>
        </a:gradFill>
      </dgm:spPr>
      <dgm:t>
        <a:bodyPr/>
        <a:lstStyle/>
        <a:p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КОНКУРЕНТНЫЕ</a:t>
          </a:r>
        </a:p>
      </dgm:t>
    </dgm:pt>
    <dgm:pt modelId="{39C666B7-7A51-47DA-87B4-31AB4A1D1533}" type="parTrans" cxnId="{45C539D8-ABAC-4B0F-AD10-7793A9FF9F9C}">
      <dgm:prSet custT="1"/>
      <dgm:spPr>
        <a:ln>
          <a:solidFill>
            <a:srgbClr val="336600"/>
          </a:solidFill>
        </a:ln>
      </dgm:spPr>
      <dgm:t>
        <a:bodyPr/>
        <a:lstStyle/>
        <a:p>
          <a:endParaRPr lang="ru-RU" sz="600"/>
        </a:p>
      </dgm:t>
    </dgm:pt>
    <dgm:pt modelId="{57FA7DB7-BEEF-4334-8AB5-F4E138701FAA}" type="sibTrans" cxnId="{45C539D8-ABAC-4B0F-AD10-7793A9FF9F9C}">
      <dgm:prSet/>
      <dgm:spPr/>
      <dgm:t>
        <a:bodyPr/>
        <a:lstStyle/>
        <a:p>
          <a:endParaRPr lang="ru-RU" sz="2000"/>
        </a:p>
      </dgm:t>
    </dgm:pt>
    <dgm:pt modelId="{F0BDD8FD-00E8-4595-941C-A2CBE737478C}">
      <dgm:prSet phldrT="[Текст]" custT="1"/>
      <dgm:spPr>
        <a:gradFill rotWithShape="0">
          <a:gsLst>
            <a:gs pos="0">
              <a:srgbClr val="336600"/>
            </a:gs>
            <a:gs pos="100000">
              <a:schemeClr val="bg1"/>
            </a:gs>
          </a:gsLst>
        </a:gradFill>
      </dgm:spPr>
      <dgm:t>
        <a:bodyPr/>
        <a:lstStyle/>
        <a:p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ЭЛЕКТРОННЫЙ </a:t>
          </a:r>
          <a:b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АУКЦИОН</a:t>
          </a:r>
        </a:p>
      </dgm:t>
    </dgm:pt>
    <dgm:pt modelId="{0CEFC6D6-202F-449A-8F3E-7695AE4E041D}" type="parTrans" cxnId="{A06B5376-BBA5-4016-B02A-6B9B0E7CB6FC}">
      <dgm:prSet custT="1"/>
      <dgm:spPr>
        <a:ln>
          <a:solidFill>
            <a:srgbClr val="336600"/>
          </a:solidFill>
        </a:ln>
      </dgm:spPr>
      <dgm:t>
        <a:bodyPr/>
        <a:lstStyle/>
        <a:p>
          <a:endParaRPr lang="ru-RU" sz="600"/>
        </a:p>
      </dgm:t>
    </dgm:pt>
    <dgm:pt modelId="{085A13D7-BFF1-41FA-A00D-BD732D913ABF}" type="sibTrans" cxnId="{A06B5376-BBA5-4016-B02A-6B9B0E7CB6FC}">
      <dgm:prSet/>
      <dgm:spPr/>
      <dgm:t>
        <a:bodyPr/>
        <a:lstStyle/>
        <a:p>
          <a:endParaRPr lang="ru-RU" sz="2000"/>
        </a:p>
      </dgm:t>
    </dgm:pt>
    <dgm:pt modelId="{DA5F17D5-FD00-4DD3-A522-7C7F6C86F5F9}">
      <dgm:prSet phldrT="[Текст]" custT="1"/>
      <dgm:spPr>
        <a:gradFill rotWithShape="0">
          <a:gsLst>
            <a:gs pos="0">
              <a:srgbClr val="C00000"/>
            </a:gs>
            <a:gs pos="100000">
              <a:schemeClr val="bg1"/>
            </a:gs>
          </a:gsLst>
        </a:gradFill>
      </dgm:spPr>
      <dgm:t>
        <a:bodyPr/>
        <a:lstStyle/>
        <a:p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ЗАКУПКА </a:t>
          </a:r>
          <a:b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У ЕДИНСТВЕННОГО ПОСТАВЩИКА</a:t>
          </a:r>
        </a:p>
      </dgm:t>
    </dgm:pt>
    <dgm:pt modelId="{DDEE3095-2EDD-4CC1-9F08-19749293A2CF}" type="parTrans" cxnId="{27EB8F73-F85D-4DF6-86CF-036881A2BE96}">
      <dgm:prSet custT="1"/>
      <dgm:spPr>
        <a:ln>
          <a:solidFill>
            <a:srgbClr val="C00000"/>
          </a:solidFill>
        </a:ln>
      </dgm:spPr>
      <dgm:t>
        <a:bodyPr/>
        <a:lstStyle/>
        <a:p>
          <a:endParaRPr lang="ru-RU" sz="600"/>
        </a:p>
      </dgm:t>
    </dgm:pt>
    <dgm:pt modelId="{D388B76E-4799-41A2-B3F6-74E584D53157}" type="sibTrans" cxnId="{27EB8F73-F85D-4DF6-86CF-036881A2BE96}">
      <dgm:prSet/>
      <dgm:spPr/>
      <dgm:t>
        <a:bodyPr/>
        <a:lstStyle/>
        <a:p>
          <a:endParaRPr lang="ru-RU" sz="2000"/>
        </a:p>
      </dgm:t>
    </dgm:pt>
    <dgm:pt modelId="{2539BCA1-32DD-4D88-876E-5E6BB858F4A1}">
      <dgm:prSet phldrT="[Текст]" custT="1"/>
      <dgm:spPr>
        <a:gradFill rotWithShape="0">
          <a:gsLst>
            <a:gs pos="0">
              <a:srgbClr val="D8FCAC"/>
            </a:gs>
            <a:gs pos="100000">
              <a:schemeClr val="bg1"/>
            </a:gs>
          </a:gsLst>
        </a:gradFill>
      </dgm:spPr>
      <dgm:t>
        <a:bodyPr/>
        <a:lstStyle/>
        <a:p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ЭЛЕКТРОННЫЙ </a:t>
          </a:r>
          <a:b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ЗАПРОС </a:t>
          </a:r>
          <a:b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КОТИРОВОК</a:t>
          </a:r>
          <a:endParaRPr lang="ru-RU" sz="1000" b="1" i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2F3B078-7AA8-4318-A23B-94C47E23FF24}" type="parTrans" cxnId="{C126D6BA-4A09-4A59-965A-0749A2F5A481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600"/>
        </a:p>
      </dgm:t>
    </dgm:pt>
    <dgm:pt modelId="{1BEEB393-62AA-4C7C-A960-A9BFC423C7AF}" type="sibTrans" cxnId="{C126D6BA-4A09-4A59-965A-0749A2F5A481}">
      <dgm:prSet/>
      <dgm:spPr/>
      <dgm:t>
        <a:bodyPr/>
        <a:lstStyle/>
        <a:p>
          <a:endParaRPr lang="ru-RU" sz="2000"/>
        </a:p>
      </dgm:t>
    </dgm:pt>
    <dgm:pt modelId="{BE5E087B-A67B-44CF-ADFF-9E3397F06E45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dirty="0"/>
            <a:t>на любую сумму</a:t>
          </a:r>
        </a:p>
      </dgm:t>
    </dgm:pt>
    <dgm:pt modelId="{33353DE5-D7F9-4272-B71D-0AE41AD55B5D}" type="parTrans" cxnId="{DD0EA814-E51A-403A-B396-BF7419A6F96E}">
      <dgm:prSet custT="1"/>
      <dgm:spPr>
        <a:ln>
          <a:solidFill>
            <a:srgbClr val="336600"/>
          </a:solidFill>
        </a:ln>
      </dgm:spPr>
      <dgm:t>
        <a:bodyPr/>
        <a:lstStyle/>
        <a:p>
          <a:endParaRPr lang="ru-RU" sz="600"/>
        </a:p>
      </dgm:t>
    </dgm:pt>
    <dgm:pt modelId="{55FDB201-9FA7-4AE8-8762-BCCAAEA217F2}" type="sibTrans" cxnId="{DD0EA814-E51A-403A-B396-BF7419A6F96E}">
      <dgm:prSet/>
      <dgm:spPr/>
      <dgm:t>
        <a:bodyPr/>
        <a:lstStyle/>
        <a:p>
          <a:endParaRPr lang="ru-RU" sz="2000"/>
        </a:p>
      </dgm:t>
    </dgm:pt>
    <dgm:pt modelId="{7478A005-4B02-4D04-A16F-35B2E464A210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dirty="0"/>
            <a:t>продолжительность не менее 20 дней</a:t>
          </a:r>
        </a:p>
      </dgm:t>
    </dgm:pt>
    <dgm:pt modelId="{710FE720-6A29-4952-8665-80A4C3A92D5F}" type="parTrans" cxnId="{368ACBC7-47EA-43CD-A84A-2C17F3202D79}">
      <dgm:prSet custT="1"/>
      <dgm:spPr>
        <a:ln>
          <a:solidFill>
            <a:srgbClr val="336600"/>
          </a:solidFill>
        </a:ln>
      </dgm:spPr>
      <dgm:t>
        <a:bodyPr/>
        <a:lstStyle/>
        <a:p>
          <a:endParaRPr lang="ru-RU" sz="600"/>
        </a:p>
      </dgm:t>
    </dgm:pt>
    <dgm:pt modelId="{ED42FEB1-27A8-4061-B4A2-8685C4C81BB7}" type="sibTrans" cxnId="{368ACBC7-47EA-43CD-A84A-2C17F3202D79}">
      <dgm:prSet/>
      <dgm:spPr/>
      <dgm:t>
        <a:bodyPr/>
        <a:lstStyle/>
        <a:p>
          <a:endParaRPr lang="ru-RU" sz="2000"/>
        </a:p>
      </dgm:t>
    </dgm:pt>
    <dgm:pt modelId="{3ABB7C78-E23C-4F59-B940-957623A543BD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dirty="0"/>
            <a:t>сумма зависит от обстоятельств</a:t>
          </a:r>
        </a:p>
      </dgm:t>
    </dgm:pt>
    <dgm:pt modelId="{AB3956E1-4EC1-4872-89F5-5F6E97CF598A}" type="parTrans" cxnId="{53BCED9E-0850-4CDC-87C9-9839BEE904F5}">
      <dgm:prSet custT="1"/>
      <dgm:spPr>
        <a:ln>
          <a:solidFill>
            <a:srgbClr val="C00000"/>
          </a:solidFill>
        </a:ln>
      </dgm:spPr>
      <dgm:t>
        <a:bodyPr/>
        <a:lstStyle/>
        <a:p>
          <a:endParaRPr lang="ru-RU" sz="800"/>
        </a:p>
      </dgm:t>
    </dgm:pt>
    <dgm:pt modelId="{7AA99B07-929E-4E15-BBCB-A16B1D128EDE}" type="sibTrans" cxnId="{53BCED9E-0850-4CDC-87C9-9839BEE904F5}">
      <dgm:prSet/>
      <dgm:spPr/>
      <dgm:t>
        <a:bodyPr/>
        <a:lstStyle/>
        <a:p>
          <a:endParaRPr lang="ru-RU" sz="2000"/>
        </a:p>
      </dgm:t>
    </dgm:pt>
    <dgm:pt modelId="{A166C430-7461-44F7-9646-8FBCCE2D1677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dirty="0"/>
            <a:t>продолжительность не регулируется </a:t>
          </a:r>
          <a:br>
            <a:rPr lang="ru-RU" sz="1000" dirty="0"/>
          </a:br>
          <a:r>
            <a:rPr lang="ru-RU" sz="1000" dirty="0"/>
            <a:t>(от 1 дня; кроме как в п. 25 ч.1 ст.93)</a:t>
          </a:r>
        </a:p>
      </dgm:t>
    </dgm:pt>
    <dgm:pt modelId="{C064298C-1BFC-4FA9-95A8-0E70FA335D93}" type="parTrans" cxnId="{CC7052C2-D092-453F-861F-B71AC3F212D2}">
      <dgm:prSet custT="1"/>
      <dgm:spPr>
        <a:ln>
          <a:solidFill>
            <a:srgbClr val="C00000"/>
          </a:solidFill>
        </a:ln>
      </dgm:spPr>
      <dgm:t>
        <a:bodyPr/>
        <a:lstStyle/>
        <a:p>
          <a:endParaRPr lang="ru-RU" sz="800"/>
        </a:p>
      </dgm:t>
    </dgm:pt>
    <dgm:pt modelId="{8514AC27-762C-42AC-8436-87512FF08F30}" type="sibTrans" cxnId="{CC7052C2-D092-453F-861F-B71AC3F212D2}">
      <dgm:prSet/>
      <dgm:spPr/>
      <dgm:t>
        <a:bodyPr/>
        <a:lstStyle/>
        <a:p>
          <a:endParaRPr lang="ru-RU" sz="2000"/>
        </a:p>
      </dgm:t>
    </dgm:pt>
    <dgm:pt modelId="{121C331E-D1F8-4332-84F3-A04F32283881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900" dirty="0" smtClean="0"/>
            <a:t>«обычный»: до </a:t>
          </a:r>
          <a:r>
            <a:rPr lang="ru-RU" sz="900" dirty="0"/>
            <a:t>3 млн. руб. за </a:t>
          </a:r>
          <a:r>
            <a:rPr lang="ru-RU" sz="900" dirty="0" smtClean="0"/>
            <a:t>контракт</a:t>
          </a:r>
          <a:br>
            <a:rPr lang="ru-RU" sz="900" dirty="0" smtClean="0"/>
          </a:br>
          <a:r>
            <a:rPr lang="ru-RU" sz="900" dirty="0" smtClean="0"/>
            <a:t>по </a:t>
          </a:r>
          <a:r>
            <a:rPr lang="ru-RU" sz="900" dirty="0" err="1" smtClean="0"/>
            <a:t>мед.изделиям</a:t>
          </a:r>
          <a:r>
            <a:rPr lang="ru-RU" sz="900" dirty="0" smtClean="0"/>
            <a:t> до 50 млн. руб.</a:t>
          </a:r>
        </a:p>
        <a:p>
          <a:pPr algn="l"/>
          <a:r>
            <a:rPr lang="ru-RU" sz="900" dirty="0" smtClean="0"/>
            <a:t>20% в год от СГОЗ, но не менее 100 млн. руб.</a:t>
          </a:r>
          <a:br>
            <a:rPr lang="ru-RU" sz="900" dirty="0" smtClean="0"/>
          </a:br>
          <a:r>
            <a:rPr lang="ru-RU" sz="900" dirty="0" smtClean="0"/>
            <a:t>750 млн. руб. по </a:t>
          </a:r>
          <a:r>
            <a:rPr lang="ru-RU" sz="900" dirty="0" err="1" smtClean="0"/>
            <a:t>мед.изделиям</a:t>
          </a:r>
          <a:endParaRPr lang="ru-RU" sz="900" dirty="0" smtClean="0"/>
        </a:p>
      </dgm:t>
    </dgm:pt>
    <dgm:pt modelId="{36CF3941-14D8-4D5F-8521-3929C6440DF1}" type="parTrans" cxnId="{AC091921-3790-4514-B5D9-1406C1099837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600"/>
        </a:p>
      </dgm:t>
    </dgm:pt>
    <dgm:pt modelId="{EB73B572-C923-49A2-AFAE-B3A7068F5EE1}" type="sibTrans" cxnId="{AC091921-3790-4514-B5D9-1406C1099837}">
      <dgm:prSet/>
      <dgm:spPr/>
      <dgm:t>
        <a:bodyPr/>
        <a:lstStyle/>
        <a:p>
          <a:endParaRPr lang="ru-RU" sz="2000"/>
        </a:p>
      </dgm:t>
    </dgm:pt>
    <dgm:pt modelId="{EE51C5F3-F445-45AC-B251-4B22B0DD336A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dirty="0"/>
            <a:t>продолжительность </a:t>
          </a:r>
          <a:r>
            <a:rPr lang="en-US" sz="1000" dirty="0"/>
            <a:t>~</a:t>
          </a:r>
          <a:r>
            <a:rPr lang="ru-RU" sz="1000" dirty="0"/>
            <a:t>10</a:t>
          </a:r>
          <a:r>
            <a:rPr lang="en-US" sz="1000" dirty="0"/>
            <a:t> </a:t>
          </a:r>
          <a:r>
            <a:rPr lang="ru-RU" sz="1000" dirty="0"/>
            <a:t>дней</a:t>
          </a:r>
        </a:p>
      </dgm:t>
    </dgm:pt>
    <dgm:pt modelId="{8EBE1535-58F2-43DB-8035-E870EBFFAB63}" type="parTrans" cxnId="{3D641151-E769-4A8A-8BEE-201E81AD4552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600"/>
        </a:p>
      </dgm:t>
    </dgm:pt>
    <dgm:pt modelId="{F491C64F-0BD2-4AC2-A700-CB939F033EE7}" type="sibTrans" cxnId="{3D641151-E769-4A8A-8BEE-201E81AD4552}">
      <dgm:prSet/>
      <dgm:spPr/>
      <dgm:t>
        <a:bodyPr/>
        <a:lstStyle/>
        <a:p>
          <a:endParaRPr lang="ru-RU" sz="2000"/>
        </a:p>
      </dgm:t>
    </dgm:pt>
    <dgm:pt modelId="{31EAF8AF-82B6-446D-84B1-1AE0BAF3FC6D}">
      <dgm:prSet phldrT="[Текст]" custT="1"/>
      <dgm:spPr>
        <a:gradFill rotWithShape="0">
          <a:gsLst>
            <a:gs pos="0">
              <a:schemeClr val="bg1"/>
            </a:gs>
            <a:gs pos="100000">
              <a:srgbClr val="FFA28F"/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ЗАКРЫТЫЙ </a:t>
          </a:r>
          <a:b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dirty="0">
              <a:solidFill>
                <a:schemeClr val="tx1">
                  <a:lumMod val="75000"/>
                  <a:lumOff val="25000"/>
                </a:schemeClr>
              </a:solidFill>
            </a:rPr>
            <a:t>АУКЦИОН</a:t>
          </a:r>
        </a:p>
      </dgm:t>
    </dgm:pt>
    <dgm:pt modelId="{75DDE13B-FFCE-4693-9ECF-0DD7036B06E5}" type="parTrans" cxnId="{C346AF96-FF58-47F2-B265-BA8F4C4B3504}">
      <dgm:prSet custT="1"/>
      <dgm:spPr>
        <a:ln>
          <a:solidFill>
            <a:srgbClr val="FFA28F"/>
          </a:solidFill>
        </a:ln>
      </dgm:spPr>
      <dgm:t>
        <a:bodyPr/>
        <a:lstStyle/>
        <a:p>
          <a:endParaRPr lang="ru-RU" sz="600"/>
        </a:p>
      </dgm:t>
    </dgm:pt>
    <dgm:pt modelId="{72FC5812-6A4B-49C0-840F-C415A0BA39FA}" type="sibTrans" cxnId="{C346AF96-FF58-47F2-B265-BA8F4C4B3504}">
      <dgm:prSet/>
      <dgm:spPr/>
      <dgm:t>
        <a:bodyPr/>
        <a:lstStyle/>
        <a:p>
          <a:endParaRPr lang="ru-RU" sz="2000"/>
        </a:p>
      </dgm:t>
    </dgm:pt>
    <dgm:pt modelId="{DC6F6F27-A621-41C0-BE14-B99B66ED491A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b="0" i="0" dirty="0"/>
            <a:t>на любую сумму</a:t>
          </a:r>
        </a:p>
      </dgm:t>
    </dgm:pt>
    <dgm:pt modelId="{58D9C11A-0D73-44DD-AF95-DEF2C6FA7EE6}" type="parTrans" cxnId="{782BD981-DD61-4AA2-8FE2-B63584248E27}">
      <dgm:prSet custT="1"/>
      <dgm:spPr>
        <a:ln>
          <a:solidFill>
            <a:srgbClr val="FFA28F"/>
          </a:solidFill>
        </a:ln>
      </dgm:spPr>
      <dgm:t>
        <a:bodyPr/>
        <a:lstStyle/>
        <a:p>
          <a:endParaRPr lang="ru-RU" sz="600"/>
        </a:p>
      </dgm:t>
    </dgm:pt>
    <dgm:pt modelId="{37F363A2-7D15-4C08-914F-A0735D708DD0}" type="sibTrans" cxnId="{782BD981-DD61-4AA2-8FE2-B63584248E27}">
      <dgm:prSet/>
      <dgm:spPr/>
      <dgm:t>
        <a:bodyPr/>
        <a:lstStyle/>
        <a:p>
          <a:endParaRPr lang="ru-RU" sz="2000"/>
        </a:p>
      </dgm:t>
    </dgm:pt>
    <dgm:pt modelId="{708CFE42-518C-46AC-9EAA-AB02D9D345A1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b="0" i="0" dirty="0" err="1"/>
            <a:t>гостайна</a:t>
          </a:r>
          <a:endParaRPr lang="ru-RU" sz="1000" b="0" i="0" dirty="0"/>
        </a:p>
      </dgm:t>
    </dgm:pt>
    <dgm:pt modelId="{14F18A01-FBFF-4E25-9D51-1BE0A78FCF57}" type="parTrans" cxnId="{9BEAD16B-0270-4FBE-996C-C97A31C5E657}">
      <dgm:prSet custT="1"/>
      <dgm:spPr>
        <a:ln>
          <a:solidFill>
            <a:srgbClr val="FFA28F"/>
          </a:solidFill>
        </a:ln>
      </dgm:spPr>
      <dgm:t>
        <a:bodyPr/>
        <a:lstStyle/>
        <a:p>
          <a:endParaRPr lang="ru-RU" sz="600"/>
        </a:p>
      </dgm:t>
    </dgm:pt>
    <dgm:pt modelId="{E3D508F9-7704-4E22-978C-4FAD650ACC51}" type="sibTrans" cxnId="{9BEAD16B-0270-4FBE-996C-C97A31C5E657}">
      <dgm:prSet/>
      <dgm:spPr/>
      <dgm:t>
        <a:bodyPr/>
        <a:lstStyle/>
        <a:p>
          <a:endParaRPr lang="ru-RU" sz="2000"/>
        </a:p>
      </dgm:t>
    </dgm:pt>
    <dgm:pt modelId="{7E0FC61E-687C-42E7-B82A-B946F02CEAFA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b="0" i="0" dirty="0"/>
            <a:t>по решению Правительства </a:t>
          </a:r>
          <a:r>
            <a:rPr lang="ru-RU" sz="1000" b="0" i="0" dirty="0" smtClean="0"/>
            <a:t>(3095-р)</a:t>
          </a:r>
          <a:r>
            <a:rPr lang="ru-RU" sz="1000" b="0" i="0" dirty="0"/>
            <a:t/>
          </a:r>
          <a:br>
            <a:rPr lang="ru-RU" sz="1000" b="0" i="0" dirty="0"/>
          </a:br>
          <a:r>
            <a:rPr lang="ru-RU" sz="900" b="0" i="0" dirty="0" smtClean="0"/>
            <a:t>(Минобороны</a:t>
          </a:r>
          <a:r>
            <a:rPr lang="ru-RU" sz="900" b="0" i="0" dirty="0"/>
            <a:t>, ФСБ, </a:t>
          </a:r>
          <a:r>
            <a:rPr lang="ru-RU" sz="900" b="0" i="0" dirty="0" smtClean="0"/>
            <a:t>СВР, </a:t>
          </a:r>
          <a:r>
            <a:rPr lang="ru-RU" sz="900" b="0" i="0" dirty="0" err="1" smtClean="0"/>
            <a:t>Росгвардия</a:t>
          </a:r>
          <a:r>
            <a:rPr lang="ru-RU" sz="900" b="0" i="0" dirty="0" smtClean="0"/>
            <a:t>, ФСО и </a:t>
          </a:r>
          <a:r>
            <a:rPr lang="ru-RU" sz="900" b="0" i="0" dirty="0"/>
            <a:t>их подведомственные учреждения и </a:t>
          </a:r>
          <a:r>
            <a:rPr lang="ru-RU" sz="900" b="0" i="0" dirty="0" err="1"/>
            <a:t>ГУПы</a:t>
          </a:r>
          <a:r>
            <a:rPr lang="ru-RU" sz="900" b="0" i="0" dirty="0"/>
            <a:t>)</a:t>
          </a:r>
          <a:endParaRPr lang="ru-RU" sz="1000" b="0" i="0" dirty="0"/>
        </a:p>
      </dgm:t>
    </dgm:pt>
    <dgm:pt modelId="{2F6D3C25-191F-419A-8953-80CAB0BD33AE}" type="parTrans" cxnId="{1FE5BA9C-B0E3-45AD-B87E-D5D2E090A47D}">
      <dgm:prSet custT="1"/>
      <dgm:spPr>
        <a:ln>
          <a:solidFill>
            <a:srgbClr val="FFA28F"/>
          </a:solidFill>
        </a:ln>
      </dgm:spPr>
      <dgm:t>
        <a:bodyPr/>
        <a:lstStyle/>
        <a:p>
          <a:endParaRPr lang="ru-RU" sz="600"/>
        </a:p>
      </dgm:t>
    </dgm:pt>
    <dgm:pt modelId="{87B4B897-EDEA-4995-A3DF-C470220C1207}" type="sibTrans" cxnId="{1FE5BA9C-B0E3-45AD-B87E-D5D2E090A47D}">
      <dgm:prSet/>
      <dgm:spPr/>
      <dgm:t>
        <a:bodyPr/>
        <a:lstStyle/>
        <a:p>
          <a:endParaRPr lang="ru-RU" sz="2000"/>
        </a:p>
      </dgm:t>
    </dgm:pt>
    <dgm:pt modelId="{4145116A-90F0-4346-B420-BD7CAC532583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ru-RU" sz="1000" dirty="0" smtClean="0">
              <a:solidFill>
                <a:schemeClr val="tx1">
                  <a:lumMod val="85000"/>
                  <a:lumOff val="15000"/>
                </a:schemeClr>
              </a:solidFill>
            </a:rPr>
            <a:t>«специальный»: закупки ЛП по решению ВК (любая цена контракта; </a:t>
          </a:r>
          <a:r>
            <a:rPr lang="ru-RU" sz="1000" smtClean="0">
              <a:solidFill>
                <a:schemeClr val="tx1">
                  <a:lumMod val="85000"/>
                  <a:lumOff val="15000"/>
                </a:schemeClr>
              </a:solidFill>
            </a:rPr>
            <a:t>без годового лимита)</a:t>
          </a:r>
          <a:endParaRPr lang="ru-RU" sz="10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C4B28FD-3122-42D6-851B-48FA2CBA8328}" type="parTrans" cxnId="{937F5FB9-A925-48EB-8179-717A863810EC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600"/>
        </a:p>
      </dgm:t>
    </dgm:pt>
    <dgm:pt modelId="{C446C1EE-8A0A-4DBF-8AB6-E55AFED89C90}" type="sibTrans" cxnId="{937F5FB9-A925-48EB-8179-717A863810EC}">
      <dgm:prSet/>
      <dgm:spPr/>
      <dgm:t>
        <a:bodyPr/>
        <a:lstStyle/>
        <a:p>
          <a:endParaRPr lang="ru-RU" sz="2000"/>
        </a:p>
      </dgm:t>
    </dgm:pt>
    <dgm:pt modelId="{CD9CA356-99FD-481C-936E-9BDC86D4ACF9}" type="pres">
      <dgm:prSet presAssocID="{133D9425-EA09-4731-8743-DD4297FCAA8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9838D1-9A19-4AC2-B9BD-81D9EF2C202F}" type="pres">
      <dgm:prSet presAssocID="{10ED6D6D-812B-438F-A088-F9176BF39C4F}" presName="root1" presStyleCnt="0"/>
      <dgm:spPr/>
    </dgm:pt>
    <dgm:pt modelId="{1D2C5BB4-C83E-45A6-9A39-3086E3B16D3C}" type="pres">
      <dgm:prSet presAssocID="{10ED6D6D-812B-438F-A088-F9176BF39C4F}" presName="LevelOneTextNode" presStyleLbl="node0" presStyleIdx="0" presStyleCnt="1" custScaleX="218668" custScaleY="205385" custLinFactNeighborX="-599" custLinFactNeighborY="-786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65EF39-FEF5-4D21-90AC-DDBD9866FAEB}" type="pres">
      <dgm:prSet presAssocID="{10ED6D6D-812B-438F-A088-F9176BF39C4F}" presName="level2hierChild" presStyleCnt="0"/>
      <dgm:spPr/>
    </dgm:pt>
    <dgm:pt modelId="{AAF800FD-9E25-4AE9-A68E-706CFE5122E5}" type="pres">
      <dgm:prSet presAssocID="{39C666B7-7A51-47DA-87B4-31AB4A1D1533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6C17539-4AAF-4815-9C0D-5A6D3C02AEBD}" type="pres">
      <dgm:prSet presAssocID="{39C666B7-7A51-47DA-87B4-31AB4A1D1533}" presName="connTx" presStyleLbl="parChTrans1D2" presStyleIdx="0" presStyleCnt="2"/>
      <dgm:spPr/>
      <dgm:t>
        <a:bodyPr/>
        <a:lstStyle/>
        <a:p>
          <a:endParaRPr lang="ru-RU"/>
        </a:p>
      </dgm:t>
    </dgm:pt>
    <dgm:pt modelId="{CA0BBBC5-B18B-4805-8BDE-E5023FF8A274}" type="pres">
      <dgm:prSet presAssocID="{68ADBCE3-CDF8-4857-9CEE-7D60F79701A3}" presName="root2" presStyleCnt="0"/>
      <dgm:spPr/>
    </dgm:pt>
    <dgm:pt modelId="{B5757D28-F1CA-431F-8603-9B51DAB76EA9}" type="pres">
      <dgm:prSet presAssocID="{68ADBCE3-CDF8-4857-9CEE-7D60F79701A3}" presName="LevelTwoTextNode" presStyleLbl="node2" presStyleIdx="0" presStyleCnt="2" custScaleX="213278" custScaleY="120818" custLinFactNeighborX="16289" custLinFactNeighborY="-509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431DA1-D685-414C-87CF-ECA9A8D88702}" type="pres">
      <dgm:prSet presAssocID="{68ADBCE3-CDF8-4857-9CEE-7D60F79701A3}" presName="level3hierChild" presStyleCnt="0"/>
      <dgm:spPr/>
    </dgm:pt>
    <dgm:pt modelId="{2ADC65E4-9A3C-4CAA-A641-2B0E52F53054}" type="pres">
      <dgm:prSet presAssocID="{0CEFC6D6-202F-449A-8F3E-7695AE4E041D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AFC822C1-08BF-40CC-9970-48D022190632}" type="pres">
      <dgm:prSet presAssocID="{0CEFC6D6-202F-449A-8F3E-7695AE4E041D}" presName="connTx" presStyleLbl="parChTrans1D3" presStyleIdx="0" presStyleCnt="5"/>
      <dgm:spPr/>
      <dgm:t>
        <a:bodyPr/>
        <a:lstStyle/>
        <a:p>
          <a:endParaRPr lang="ru-RU"/>
        </a:p>
      </dgm:t>
    </dgm:pt>
    <dgm:pt modelId="{64B15861-194F-4E8E-B567-1FBC34795AFD}" type="pres">
      <dgm:prSet presAssocID="{F0BDD8FD-00E8-4595-941C-A2CBE737478C}" presName="root2" presStyleCnt="0"/>
      <dgm:spPr/>
    </dgm:pt>
    <dgm:pt modelId="{08C0DC11-B967-4197-8C66-10BC4D4314B6}" type="pres">
      <dgm:prSet presAssocID="{F0BDD8FD-00E8-4595-941C-A2CBE737478C}" presName="LevelTwoTextNode" presStyleLbl="node3" presStyleIdx="0" presStyleCnt="5" custScaleX="170142" custLinFactNeighborX="140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E71EA6-A9B6-48F7-A2FA-AA4B4959DC41}" type="pres">
      <dgm:prSet presAssocID="{F0BDD8FD-00E8-4595-941C-A2CBE737478C}" presName="level3hierChild" presStyleCnt="0"/>
      <dgm:spPr/>
    </dgm:pt>
    <dgm:pt modelId="{7A933331-D749-47F2-9911-A6B6FD164059}" type="pres">
      <dgm:prSet presAssocID="{33353DE5-D7F9-4272-B71D-0AE41AD55B5D}" presName="conn2-1" presStyleLbl="parChTrans1D4" presStyleIdx="0" presStyleCnt="8"/>
      <dgm:spPr/>
      <dgm:t>
        <a:bodyPr/>
        <a:lstStyle/>
        <a:p>
          <a:endParaRPr lang="ru-RU"/>
        </a:p>
      </dgm:t>
    </dgm:pt>
    <dgm:pt modelId="{5260228D-7926-4ECA-96EC-BD608A122AED}" type="pres">
      <dgm:prSet presAssocID="{33353DE5-D7F9-4272-B71D-0AE41AD55B5D}" presName="connTx" presStyleLbl="parChTrans1D4" presStyleIdx="0" presStyleCnt="8"/>
      <dgm:spPr/>
      <dgm:t>
        <a:bodyPr/>
        <a:lstStyle/>
        <a:p>
          <a:endParaRPr lang="ru-RU"/>
        </a:p>
      </dgm:t>
    </dgm:pt>
    <dgm:pt modelId="{157A816D-D1FB-411F-AE24-FBBEC4184330}" type="pres">
      <dgm:prSet presAssocID="{BE5E087B-A67B-44CF-ADFF-9E3397F06E45}" presName="root2" presStyleCnt="0"/>
      <dgm:spPr/>
    </dgm:pt>
    <dgm:pt modelId="{A164B07B-FBD0-4154-B7AC-8D0AA9B6C90D}" type="pres">
      <dgm:prSet presAssocID="{BE5E087B-A67B-44CF-ADFF-9E3397F06E45}" presName="LevelTwoTextNode" presStyleLbl="node4" presStyleIdx="0" presStyleCnt="8" custScaleX="328677" custLinFactX="72804" custLinFactNeighborX="100000" custLinFactNeighborY="-16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A0A0E3-1D1F-4B87-AF53-ECB6FFD87E49}" type="pres">
      <dgm:prSet presAssocID="{BE5E087B-A67B-44CF-ADFF-9E3397F06E45}" presName="level3hierChild" presStyleCnt="0"/>
      <dgm:spPr/>
    </dgm:pt>
    <dgm:pt modelId="{CE605AC6-7A72-4B47-B41A-021845A2E4B6}" type="pres">
      <dgm:prSet presAssocID="{710FE720-6A29-4952-8665-80A4C3A92D5F}" presName="conn2-1" presStyleLbl="parChTrans1D4" presStyleIdx="1" presStyleCnt="8"/>
      <dgm:spPr/>
      <dgm:t>
        <a:bodyPr/>
        <a:lstStyle/>
        <a:p>
          <a:endParaRPr lang="ru-RU"/>
        </a:p>
      </dgm:t>
    </dgm:pt>
    <dgm:pt modelId="{1C3ECFC2-52BB-4083-965B-72A02056A1E8}" type="pres">
      <dgm:prSet presAssocID="{710FE720-6A29-4952-8665-80A4C3A92D5F}" presName="connTx" presStyleLbl="parChTrans1D4" presStyleIdx="1" presStyleCnt="8"/>
      <dgm:spPr/>
      <dgm:t>
        <a:bodyPr/>
        <a:lstStyle/>
        <a:p>
          <a:endParaRPr lang="ru-RU"/>
        </a:p>
      </dgm:t>
    </dgm:pt>
    <dgm:pt modelId="{81B3E8E3-CE1D-44C2-B520-3F48B07526A2}" type="pres">
      <dgm:prSet presAssocID="{7478A005-4B02-4D04-A16F-35B2E464A210}" presName="root2" presStyleCnt="0"/>
      <dgm:spPr/>
    </dgm:pt>
    <dgm:pt modelId="{7B10657E-BC12-49F7-8A1A-ECA19D49B7E7}" type="pres">
      <dgm:prSet presAssocID="{7478A005-4B02-4D04-A16F-35B2E464A210}" presName="LevelTwoTextNode" presStyleLbl="node4" presStyleIdx="1" presStyleCnt="8" custScaleX="328677" custLinFactX="72804" custLinFactNeighborX="100000" custLinFactNeighborY="-2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09BF28-A8BA-47F4-BEEF-8368B41CAEA6}" type="pres">
      <dgm:prSet presAssocID="{7478A005-4B02-4D04-A16F-35B2E464A210}" presName="level3hierChild" presStyleCnt="0"/>
      <dgm:spPr/>
    </dgm:pt>
    <dgm:pt modelId="{A462D481-FBB7-41D3-9727-C3A536AF5C7C}" type="pres">
      <dgm:prSet presAssocID="{D2F3B078-7AA8-4318-A23B-94C47E23FF24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F53100B6-9F4B-47CA-85A0-4D10AB0780F3}" type="pres">
      <dgm:prSet presAssocID="{D2F3B078-7AA8-4318-A23B-94C47E23FF24}" presName="connTx" presStyleLbl="parChTrans1D3" presStyleIdx="1" presStyleCnt="5"/>
      <dgm:spPr/>
      <dgm:t>
        <a:bodyPr/>
        <a:lstStyle/>
        <a:p>
          <a:endParaRPr lang="ru-RU"/>
        </a:p>
      </dgm:t>
    </dgm:pt>
    <dgm:pt modelId="{27CE805D-FFD8-4AF3-90EE-F7F5B4F0275F}" type="pres">
      <dgm:prSet presAssocID="{2539BCA1-32DD-4D88-876E-5E6BB858F4A1}" presName="root2" presStyleCnt="0"/>
      <dgm:spPr/>
    </dgm:pt>
    <dgm:pt modelId="{537C002A-4A44-4AAD-A822-087F4397FA51}" type="pres">
      <dgm:prSet presAssocID="{2539BCA1-32DD-4D88-876E-5E6BB858F4A1}" presName="LevelTwoTextNode" presStyleLbl="node3" presStyleIdx="1" presStyleCnt="5" custScaleX="170142" custScaleY="135468" custLinFactNeighborX="14093" custLinFactNeighborY="-10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7EB37-4A26-448E-A0A9-B1CA5332A7B5}" type="pres">
      <dgm:prSet presAssocID="{2539BCA1-32DD-4D88-876E-5E6BB858F4A1}" presName="level3hierChild" presStyleCnt="0"/>
      <dgm:spPr/>
    </dgm:pt>
    <dgm:pt modelId="{223891E7-E271-4DFE-9704-BC33DE894471}" type="pres">
      <dgm:prSet presAssocID="{36CF3941-14D8-4D5F-8521-3929C6440DF1}" presName="conn2-1" presStyleLbl="parChTrans1D4" presStyleIdx="2" presStyleCnt="8"/>
      <dgm:spPr/>
      <dgm:t>
        <a:bodyPr/>
        <a:lstStyle/>
        <a:p>
          <a:endParaRPr lang="ru-RU"/>
        </a:p>
      </dgm:t>
    </dgm:pt>
    <dgm:pt modelId="{746D4AE9-A23B-4985-B879-7B71C663C93B}" type="pres">
      <dgm:prSet presAssocID="{36CF3941-14D8-4D5F-8521-3929C6440DF1}" presName="connTx" presStyleLbl="parChTrans1D4" presStyleIdx="2" presStyleCnt="8"/>
      <dgm:spPr/>
      <dgm:t>
        <a:bodyPr/>
        <a:lstStyle/>
        <a:p>
          <a:endParaRPr lang="ru-RU"/>
        </a:p>
      </dgm:t>
    </dgm:pt>
    <dgm:pt modelId="{E6932C32-C575-49E3-965F-1512535A47EE}" type="pres">
      <dgm:prSet presAssocID="{121C331E-D1F8-4332-84F3-A04F32283881}" presName="root2" presStyleCnt="0"/>
      <dgm:spPr/>
    </dgm:pt>
    <dgm:pt modelId="{8ACF93EE-1848-40C2-82B9-7E0BEF3B12C1}" type="pres">
      <dgm:prSet presAssocID="{121C331E-D1F8-4332-84F3-A04F32283881}" presName="LevelTwoTextNode" presStyleLbl="node4" presStyleIdx="2" presStyleCnt="8" custScaleX="328677" custScaleY="171241" custLinFactX="72804" custLinFactNeighborX="100000" custLinFactNeighborY="-2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A924B3-691F-4F05-BC8C-D0527BF7DEBE}" type="pres">
      <dgm:prSet presAssocID="{121C331E-D1F8-4332-84F3-A04F32283881}" presName="level3hierChild" presStyleCnt="0"/>
      <dgm:spPr/>
    </dgm:pt>
    <dgm:pt modelId="{BB55ADB5-746B-4156-963F-13B03F533D30}" type="pres">
      <dgm:prSet presAssocID="{BC4B28FD-3122-42D6-851B-48FA2CBA8328}" presName="conn2-1" presStyleLbl="parChTrans1D4" presStyleIdx="3" presStyleCnt="8"/>
      <dgm:spPr/>
      <dgm:t>
        <a:bodyPr/>
        <a:lstStyle/>
        <a:p>
          <a:endParaRPr lang="ru-RU"/>
        </a:p>
      </dgm:t>
    </dgm:pt>
    <dgm:pt modelId="{B2B8F373-E120-4049-B2B5-F337E5E80121}" type="pres">
      <dgm:prSet presAssocID="{BC4B28FD-3122-42D6-851B-48FA2CBA8328}" presName="connTx" presStyleLbl="parChTrans1D4" presStyleIdx="3" presStyleCnt="8"/>
      <dgm:spPr/>
      <dgm:t>
        <a:bodyPr/>
        <a:lstStyle/>
        <a:p>
          <a:endParaRPr lang="ru-RU"/>
        </a:p>
      </dgm:t>
    </dgm:pt>
    <dgm:pt modelId="{FBF4F942-6443-4A09-9171-0B16BDA97E4D}" type="pres">
      <dgm:prSet presAssocID="{4145116A-90F0-4346-B420-BD7CAC532583}" presName="root2" presStyleCnt="0"/>
      <dgm:spPr/>
    </dgm:pt>
    <dgm:pt modelId="{C51804B9-CB3A-4720-9479-CF502EB31A8D}" type="pres">
      <dgm:prSet presAssocID="{4145116A-90F0-4346-B420-BD7CAC532583}" presName="LevelTwoTextNode" presStyleLbl="node4" presStyleIdx="3" presStyleCnt="8" custScaleX="3263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9482A6-ED71-4182-8514-B4630A9D3962}" type="pres">
      <dgm:prSet presAssocID="{4145116A-90F0-4346-B420-BD7CAC532583}" presName="level3hierChild" presStyleCnt="0"/>
      <dgm:spPr/>
    </dgm:pt>
    <dgm:pt modelId="{E6BBDAAC-DC11-4036-A589-1E539CCC0355}" type="pres">
      <dgm:prSet presAssocID="{8EBE1535-58F2-43DB-8035-E870EBFFAB63}" presName="conn2-1" presStyleLbl="parChTrans1D4" presStyleIdx="4" presStyleCnt="8"/>
      <dgm:spPr/>
      <dgm:t>
        <a:bodyPr/>
        <a:lstStyle/>
        <a:p>
          <a:endParaRPr lang="ru-RU"/>
        </a:p>
      </dgm:t>
    </dgm:pt>
    <dgm:pt modelId="{9E8A18C8-9947-4757-9BAA-C74A3C4E9DDE}" type="pres">
      <dgm:prSet presAssocID="{8EBE1535-58F2-43DB-8035-E870EBFFAB63}" presName="connTx" presStyleLbl="parChTrans1D4" presStyleIdx="4" presStyleCnt="8"/>
      <dgm:spPr/>
      <dgm:t>
        <a:bodyPr/>
        <a:lstStyle/>
        <a:p>
          <a:endParaRPr lang="ru-RU"/>
        </a:p>
      </dgm:t>
    </dgm:pt>
    <dgm:pt modelId="{63FAFD93-3E14-485D-97D3-6E0C923D91FA}" type="pres">
      <dgm:prSet presAssocID="{EE51C5F3-F445-45AC-B251-4B22B0DD336A}" presName="root2" presStyleCnt="0"/>
      <dgm:spPr/>
    </dgm:pt>
    <dgm:pt modelId="{1A520267-2769-4B9B-B178-F7834911D93F}" type="pres">
      <dgm:prSet presAssocID="{EE51C5F3-F445-45AC-B251-4B22B0DD336A}" presName="LevelTwoTextNode" presStyleLbl="node4" presStyleIdx="4" presStyleCnt="8" custScaleX="328677" custLinFactX="72804" custLinFactNeighborX="100000" custLinFactNeighborY="-2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6F4DCE-308B-42D7-9881-FA3AA569C5AB}" type="pres">
      <dgm:prSet presAssocID="{EE51C5F3-F445-45AC-B251-4B22B0DD336A}" presName="level3hierChild" presStyleCnt="0"/>
      <dgm:spPr/>
    </dgm:pt>
    <dgm:pt modelId="{9D7681FD-E95A-4CF3-A203-86D205A42AA9}" type="pres">
      <dgm:prSet presAssocID="{75DDE13B-FFCE-4693-9ECF-0DD7036B06E5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9A20A775-A820-4B46-B815-E19A1FA87502}" type="pres">
      <dgm:prSet presAssocID="{75DDE13B-FFCE-4693-9ECF-0DD7036B06E5}" presName="connTx" presStyleLbl="parChTrans1D3" presStyleIdx="2" presStyleCnt="5"/>
      <dgm:spPr/>
      <dgm:t>
        <a:bodyPr/>
        <a:lstStyle/>
        <a:p>
          <a:endParaRPr lang="ru-RU"/>
        </a:p>
      </dgm:t>
    </dgm:pt>
    <dgm:pt modelId="{38493171-2D5D-47F7-BC74-7140B495EBC3}" type="pres">
      <dgm:prSet presAssocID="{31EAF8AF-82B6-446D-84B1-1AE0BAF3FC6D}" presName="root2" presStyleCnt="0"/>
      <dgm:spPr/>
    </dgm:pt>
    <dgm:pt modelId="{B456BFA0-9916-4554-BF12-F772A47FC56F}" type="pres">
      <dgm:prSet presAssocID="{31EAF8AF-82B6-446D-84B1-1AE0BAF3FC6D}" presName="LevelTwoTextNode" presStyleLbl="node3" presStyleIdx="2" presStyleCnt="5" custScaleX="164900" custScaleY="146282" custLinFactNeighborX="14093" custLinFactNeighborY="5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2D8656-B916-4E8E-83FD-47EE0B9E93EB}" type="pres">
      <dgm:prSet presAssocID="{31EAF8AF-82B6-446D-84B1-1AE0BAF3FC6D}" presName="level3hierChild" presStyleCnt="0"/>
      <dgm:spPr/>
    </dgm:pt>
    <dgm:pt modelId="{6F7E867E-6064-4B9E-A198-47E52D7FE06B}" type="pres">
      <dgm:prSet presAssocID="{58D9C11A-0D73-44DD-AF95-DEF2C6FA7EE6}" presName="conn2-1" presStyleLbl="parChTrans1D4" presStyleIdx="5" presStyleCnt="8"/>
      <dgm:spPr/>
      <dgm:t>
        <a:bodyPr/>
        <a:lstStyle/>
        <a:p>
          <a:endParaRPr lang="ru-RU"/>
        </a:p>
      </dgm:t>
    </dgm:pt>
    <dgm:pt modelId="{4289D209-1394-4515-ADCD-7F347308752C}" type="pres">
      <dgm:prSet presAssocID="{58D9C11A-0D73-44DD-AF95-DEF2C6FA7EE6}" presName="connTx" presStyleLbl="parChTrans1D4" presStyleIdx="5" presStyleCnt="8"/>
      <dgm:spPr/>
      <dgm:t>
        <a:bodyPr/>
        <a:lstStyle/>
        <a:p>
          <a:endParaRPr lang="ru-RU"/>
        </a:p>
      </dgm:t>
    </dgm:pt>
    <dgm:pt modelId="{A994D331-D900-431E-B919-83F343AB9978}" type="pres">
      <dgm:prSet presAssocID="{DC6F6F27-A621-41C0-BE14-B99B66ED491A}" presName="root2" presStyleCnt="0"/>
      <dgm:spPr/>
    </dgm:pt>
    <dgm:pt modelId="{B92A462E-7E4A-4CD4-933E-335C72F94CD1}" type="pres">
      <dgm:prSet presAssocID="{DC6F6F27-A621-41C0-BE14-B99B66ED491A}" presName="LevelTwoTextNode" presStyleLbl="node4" presStyleIdx="5" presStyleCnt="8" custScaleX="327430" custLinFactNeighborX="41579" custLinFactNeighborY="6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E53D98-BA2D-42C4-BFEB-02A338E36816}" type="pres">
      <dgm:prSet presAssocID="{DC6F6F27-A621-41C0-BE14-B99B66ED491A}" presName="level3hierChild" presStyleCnt="0"/>
      <dgm:spPr/>
    </dgm:pt>
    <dgm:pt modelId="{74279020-56EA-4E1B-80D5-25ED90244B71}" type="pres">
      <dgm:prSet presAssocID="{14F18A01-FBFF-4E25-9D51-1BE0A78FCF57}" presName="conn2-1" presStyleLbl="parChTrans1D4" presStyleIdx="6" presStyleCnt="8"/>
      <dgm:spPr/>
      <dgm:t>
        <a:bodyPr/>
        <a:lstStyle/>
        <a:p>
          <a:endParaRPr lang="ru-RU"/>
        </a:p>
      </dgm:t>
    </dgm:pt>
    <dgm:pt modelId="{F0231338-8DE5-456C-9658-72F2CEABA7BE}" type="pres">
      <dgm:prSet presAssocID="{14F18A01-FBFF-4E25-9D51-1BE0A78FCF57}" presName="connTx" presStyleLbl="parChTrans1D4" presStyleIdx="6" presStyleCnt="8"/>
      <dgm:spPr/>
      <dgm:t>
        <a:bodyPr/>
        <a:lstStyle/>
        <a:p>
          <a:endParaRPr lang="ru-RU"/>
        </a:p>
      </dgm:t>
    </dgm:pt>
    <dgm:pt modelId="{68B7FBDE-C9B0-4CDC-93F6-B9146F2A7314}" type="pres">
      <dgm:prSet presAssocID="{708CFE42-518C-46AC-9EAA-AB02D9D345A1}" presName="root2" presStyleCnt="0"/>
      <dgm:spPr/>
    </dgm:pt>
    <dgm:pt modelId="{876C92B0-7C7D-4F22-828C-E3A560049577}" type="pres">
      <dgm:prSet presAssocID="{708CFE42-518C-46AC-9EAA-AB02D9D345A1}" presName="LevelTwoTextNode" presStyleLbl="node4" presStyleIdx="6" presStyleCnt="8" custScaleX="327430" custLinFactNeighborX="41579" custLinFactNeighborY="6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7F0166-989A-48DC-B800-230DC6EEF194}" type="pres">
      <dgm:prSet presAssocID="{708CFE42-518C-46AC-9EAA-AB02D9D345A1}" presName="level3hierChild" presStyleCnt="0"/>
      <dgm:spPr/>
    </dgm:pt>
    <dgm:pt modelId="{01174270-7D1D-448E-9432-8D49793C9AB0}" type="pres">
      <dgm:prSet presAssocID="{2F6D3C25-191F-419A-8953-80CAB0BD33AE}" presName="conn2-1" presStyleLbl="parChTrans1D4" presStyleIdx="7" presStyleCnt="8"/>
      <dgm:spPr/>
      <dgm:t>
        <a:bodyPr/>
        <a:lstStyle/>
        <a:p>
          <a:endParaRPr lang="ru-RU"/>
        </a:p>
      </dgm:t>
    </dgm:pt>
    <dgm:pt modelId="{85E1A097-9836-4DCE-B6BC-18419D6AC742}" type="pres">
      <dgm:prSet presAssocID="{2F6D3C25-191F-419A-8953-80CAB0BD33AE}" presName="connTx" presStyleLbl="parChTrans1D4" presStyleIdx="7" presStyleCnt="8"/>
      <dgm:spPr/>
      <dgm:t>
        <a:bodyPr/>
        <a:lstStyle/>
        <a:p>
          <a:endParaRPr lang="ru-RU"/>
        </a:p>
      </dgm:t>
    </dgm:pt>
    <dgm:pt modelId="{58078E6E-0676-42C3-B44A-84B413846523}" type="pres">
      <dgm:prSet presAssocID="{7E0FC61E-687C-42E7-B82A-B946F02CEAFA}" presName="root2" presStyleCnt="0"/>
      <dgm:spPr/>
    </dgm:pt>
    <dgm:pt modelId="{B3F80561-6577-4146-8500-E89B764DBB07}" type="pres">
      <dgm:prSet presAssocID="{7E0FC61E-687C-42E7-B82A-B946F02CEAFA}" presName="LevelTwoTextNode" presStyleLbl="node4" presStyleIdx="7" presStyleCnt="8" custScaleX="327430" custLinFactNeighborX="41579" custLinFactNeighborY="6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BB4A70-05A4-4B05-B32A-079DA2553729}" type="pres">
      <dgm:prSet presAssocID="{7E0FC61E-687C-42E7-B82A-B946F02CEAFA}" presName="level3hierChild" presStyleCnt="0"/>
      <dgm:spPr/>
    </dgm:pt>
    <dgm:pt modelId="{87766169-095D-417B-84B0-98B2D3F997D8}" type="pres">
      <dgm:prSet presAssocID="{DDEE3095-2EDD-4CC1-9F08-19749293A2C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C583378-45DB-4A2D-821A-9FB90539A306}" type="pres">
      <dgm:prSet presAssocID="{DDEE3095-2EDD-4CC1-9F08-19749293A2C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44294EC4-5DC4-4770-8066-5DABA00AB296}" type="pres">
      <dgm:prSet presAssocID="{DA5F17D5-FD00-4DD3-A522-7C7F6C86F5F9}" presName="root2" presStyleCnt="0"/>
      <dgm:spPr/>
    </dgm:pt>
    <dgm:pt modelId="{AEDC09C3-76F4-48C6-8829-A559A3D137A3}" type="pres">
      <dgm:prSet presAssocID="{DA5F17D5-FD00-4DD3-A522-7C7F6C86F5F9}" presName="LevelTwoTextNode" presStyleLbl="node2" presStyleIdx="1" presStyleCnt="2" custScaleX="221308" custScaleY="147895" custLinFactNeighborX="8804" custLinFactNeighborY="6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C5B8B4-AB7F-4D7C-B9A7-A11E06B69562}" type="pres">
      <dgm:prSet presAssocID="{DA5F17D5-FD00-4DD3-A522-7C7F6C86F5F9}" presName="level3hierChild" presStyleCnt="0"/>
      <dgm:spPr/>
    </dgm:pt>
    <dgm:pt modelId="{5869BE9E-3C56-484B-B07D-82C20876561B}" type="pres">
      <dgm:prSet presAssocID="{AB3956E1-4EC1-4872-89F5-5F6E97CF598A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34B3E380-BC8E-45CE-8854-3B53E54A1818}" type="pres">
      <dgm:prSet presAssocID="{AB3956E1-4EC1-4872-89F5-5F6E97CF598A}" presName="connTx" presStyleLbl="parChTrans1D3" presStyleIdx="3" presStyleCnt="5"/>
      <dgm:spPr/>
      <dgm:t>
        <a:bodyPr/>
        <a:lstStyle/>
        <a:p>
          <a:endParaRPr lang="ru-RU"/>
        </a:p>
      </dgm:t>
    </dgm:pt>
    <dgm:pt modelId="{66C8DE56-5D59-42EF-A002-ED881D09EF11}" type="pres">
      <dgm:prSet presAssocID="{3ABB7C78-E23C-4F59-B940-957623A543BD}" presName="root2" presStyleCnt="0"/>
      <dgm:spPr/>
    </dgm:pt>
    <dgm:pt modelId="{40742C4A-AE4D-4BAA-9A2F-FF989DAD6045}" type="pres">
      <dgm:prSet presAssocID="{3ABB7C78-E23C-4F59-B940-957623A543BD}" presName="LevelTwoTextNode" presStyleLbl="node3" presStyleIdx="3" presStyleCnt="5" custScaleX="327307" custScaleY="67023" custLinFactX="100000" custLinFactNeighborX="104936" custLinFactNeighborY="774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148E06-85C0-4645-95C4-4822DC670CE9}" type="pres">
      <dgm:prSet presAssocID="{3ABB7C78-E23C-4F59-B940-957623A543BD}" presName="level3hierChild" presStyleCnt="0"/>
      <dgm:spPr/>
    </dgm:pt>
    <dgm:pt modelId="{385D6D99-E107-449B-AD94-027AB8A2BB6F}" type="pres">
      <dgm:prSet presAssocID="{C064298C-1BFC-4FA9-95A8-0E70FA335D93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C4436FB5-E001-4D0D-84B3-BC06925FA019}" type="pres">
      <dgm:prSet presAssocID="{C064298C-1BFC-4FA9-95A8-0E70FA335D93}" presName="connTx" presStyleLbl="parChTrans1D3" presStyleIdx="4" presStyleCnt="5"/>
      <dgm:spPr/>
      <dgm:t>
        <a:bodyPr/>
        <a:lstStyle/>
        <a:p>
          <a:endParaRPr lang="ru-RU"/>
        </a:p>
      </dgm:t>
    </dgm:pt>
    <dgm:pt modelId="{784F43C7-57C6-4268-997C-08498D03BED5}" type="pres">
      <dgm:prSet presAssocID="{A166C430-7461-44F7-9646-8FBCCE2D1677}" presName="root2" presStyleCnt="0"/>
      <dgm:spPr/>
    </dgm:pt>
    <dgm:pt modelId="{E759E429-7FE7-447C-93AA-BEEB91EC2785}" type="pres">
      <dgm:prSet presAssocID="{A166C430-7461-44F7-9646-8FBCCE2D1677}" presName="LevelTwoTextNode" presStyleLbl="node3" presStyleIdx="4" presStyleCnt="5" custScaleX="327307" custLinFactX="100000" custLinFactNeighborX="104936" custLinFactNeighborY="774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D2C01B-8CF0-4A23-8FF6-D1C6AF24579F}" type="pres">
      <dgm:prSet presAssocID="{A166C430-7461-44F7-9646-8FBCCE2D1677}" presName="level3hierChild" presStyleCnt="0"/>
      <dgm:spPr/>
    </dgm:pt>
  </dgm:ptLst>
  <dgm:cxnLst>
    <dgm:cxn modelId="{AF405C25-45BE-4E85-92AF-02D90C994BF3}" type="presOf" srcId="{8EBE1535-58F2-43DB-8035-E870EBFFAB63}" destId="{9E8A18C8-9947-4757-9BAA-C74A3C4E9DDE}" srcOrd="1" destOrd="0" presId="urn:microsoft.com/office/officeart/2005/8/layout/hierarchy2"/>
    <dgm:cxn modelId="{6C0691AE-B677-4EE1-824E-C4533439A76B}" type="presOf" srcId="{A166C430-7461-44F7-9646-8FBCCE2D1677}" destId="{E759E429-7FE7-447C-93AA-BEEB91EC2785}" srcOrd="0" destOrd="0" presId="urn:microsoft.com/office/officeart/2005/8/layout/hierarchy2"/>
    <dgm:cxn modelId="{DD0EA814-E51A-403A-B396-BF7419A6F96E}" srcId="{F0BDD8FD-00E8-4595-941C-A2CBE737478C}" destId="{BE5E087B-A67B-44CF-ADFF-9E3397F06E45}" srcOrd="0" destOrd="0" parTransId="{33353DE5-D7F9-4272-B71D-0AE41AD55B5D}" sibTransId="{55FDB201-9FA7-4AE8-8762-BCCAAEA217F2}"/>
    <dgm:cxn modelId="{DAA70D49-A59D-4B6E-AF77-836A8298761A}" type="presOf" srcId="{C064298C-1BFC-4FA9-95A8-0E70FA335D93}" destId="{C4436FB5-E001-4D0D-84B3-BC06925FA019}" srcOrd="1" destOrd="0" presId="urn:microsoft.com/office/officeart/2005/8/layout/hierarchy2"/>
    <dgm:cxn modelId="{AC091921-3790-4514-B5D9-1406C1099837}" srcId="{2539BCA1-32DD-4D88-876E-5E6BB858F4A1}" destId="{121C331E-D1F8-4332-84F3-A04F32283881}" srcOrd="0" destOrd="0" parTransId="{36CF3941-14D8-4D5F-8521-3929C6440DF1}" sibTransId="{EB73B572-C923-49A2-AFAE-B3A7068F5EE1}"/>
    <dgm:cxn modelId="{B9CAADAC-6F23-493E-B9A0-7F3B60066907}" type="presOf" srcId="{D2F3B078-7AA8-4318-A23B-94C47E23FF24}" destId="{A462D481-FBB7-41D3-9727-C3A536AF5C7C}" srcOrd="0" destOrd="0" presId="urn:microsoft.com/office/officeart/2005/8/layout/hierarchy2"/>
    <dgm:cxn modelId="{CC7052C2-D092-453F-861F-B71AC3F212D2}" srcId="{DA5F17D5-FD00-4DD3-A522-7C7F6C86F5F9}" destId="{A166C430-7461-44F7-9646-8FBCCE2D1677}" srcOrd="1" destOrd="0" parTransId="{C064298C-1BFC-4FA9-95A8-0E70FA335D93}" sibTransId="{8514AC27-762C-42AC-8436-87512FF08F30}"/>
    <dgm:cxn modelId="{394749BB-D2E0-4A27-899A-825B9BC1DAD6}" type="presOf" srcId="{BC4B28FD-3122-42D6-851B-48FA2CBA8328}" destId="{B2B8F373-E120-4049-B2B5-F337E5E80121}" srcOrd="1" destOrd="0" presId="urn:microsoft.com/office/officeart/2005/8/layout/hierarchy2"/>
    <dgm:cxn modelId="{A9D45720-57DB-4E1D-B6B5-0575251B34C7}" type="presOf" srcId="{7478A005-4B02-4D04-A16F-35B2E464A210}" destId="{7B10657E-BC12-49F7-8A1A-ECA19D49B7E7}" srcOrd="0" destOrd="0" presId="urn:microsoft.com/office/officeart/2005/8/layout/hierarchy2"/>
    <dgm:cxn modelId="{368ACBC7-47EA-43CD-A84A-2C17F3202D79}" srcId="{F0BDD8FD-00E8-4595-941C-A2CBE737478C}" destId="{7478A005-4B02-4D04-A16F-35B2E464A210}" srcOrd="1" destOrd="0" parTransId="{710FE720-6A29-4952-8665-80A4C3A92D5F}" sibTransId="{ED42FEB1-27A8-4061-B4A2-8685C4C81BB7}"/>
    <dgm:cxn modelId="{5E16A4E9-A4C2-437C-A7D8-9D87C6FC9622}" type="presOf" srcId="{0CEFC6D6-202F-449A-8F3E-7695AE4E041D}" destId="{AFC822C1-08BF-40CC-9970-48D022190632}" srcOrd="1" destOrd="0" presId="urn:microsoft.com/office/officeart/2005/8/layout/hierarchy2"/>
    <dgm:cxn modelId="{13F35953-6266-4445-8C60-FAF471D2FF75}" type="presOf" srcId="{58D9C11A-0D73-44DD-AF95-DEF2C6FA7EE6}" destId="{4289D209-1394-4515-ADCD-7F347308752C}" srcOrd="1" destOrd="0" presId="urn:microsoft.com/office/officeart/2005/8/layout/hierarchy2"/>
    <dgm:cxn modelId="{00A9C21A-2751-4FC8-87CC-4B76C6AAF7ED}" type="presOf" srcId="{AB3956E1-4EC1-4872-89F5-5F6E97CF598A}" destId="{5869BE9E-3C56-484B-B07D-82C20876561B}" srcOrd="0" destOrd="0" presId="urn:microsoft.com/office/officeart/2005/8/layout/hierarchy2"/>
    <dgm:cxn modelId="{D3007E45-673D-4C8C-831B-DD9C342DF81A}" type="presOf" srcId="{708CFE42-518C-46AC-9EAA-AB02D9D345A1}" destId="{876C92B0-7C7D-4F22-828C-E3A560049577}" srcOrd="0" destOrd="0" presId="urn:microsoft.com/office/officeart/2005/8/layout/hierarchy2"/>
    <dgm:cxn modelId="{C346AF96-FF58-47F2-B265-BA8F4C4B3504}" srcId="{68ADBCE3-CDF8-4857-9CEE-7D60F79701A3}" destId="{31EAF8AF-82B6-446D-84B1-1AE0BAF3FC6D}" srcOrd="2" destOrd="0" parTransId="{75DDE13B-FFCE-4693-9ECF-0DD7036B06E5}" sibTransId="{72FC5812-6A4B-49C0-840F-C415A0BA39FA}"/>
    <dgm:cxn modelId="{CA3E70ED-4D28-4B09-882D-B062355751F3}" type="presOf" srcId="{7E0FC61E-687C-42E7-B82A-B946F02CEAFA}" destId="{B3F80561-6577-4146-8500-E89B764DBB07}" srcOrd="0" destOrd="0" presId="urn:microsoft.com/office/officeart/2005/8/layout/hierarchy2"/>
    <dgm:cxn modelId="{C31D773A-EF25-4018-9BE4-C81E57EC8778}" type="presOf" srcId="{133D9425-EA09-4731-8743-DD4297FCAA8D}" destId="{CD9CA356-99FD-481C-936E-9BDC86D4ACF9}" srcOrd="0" destOrd="0" presId="urn:microsoft.com/office/officeart/2005/8/layout/hierarchy2"/>
    <dgm:cxn modelId="{27EB8F73-F85D-4DF6-86CF-036881A2BE96}" srcId="{10ED6D6D-812B-438F-A088-F9176BF39C4F}" destId="{DA5F17D5-FD00-4DD3-A522-7C7F6C86F5F9}" srcOrd="1" destOrd="0" parTransId="{DDEE3095-2EDD-4CC1-9F08-19749293A2CF}" sibTransId="{D388B76E-4799-41A2-B3F6-74E584D53157}"/>
    <dgm:cxn modelId="{2659772F-4FAA-4F08-97AC-10CAA5AAAB24}" type="presOf" srcId="{3ABB7C78-E23C-4F59-B940-957623A543BD}" destId="{40742C4A-AE4D-4BAA-9A2F-FF989DAD6045}" srcOrd="0" destOrd="0" presId="urn:microsoft.com/office/officeart/2005/8/layout/hierarchy2"/>
    <dgm:cxn modelId="{1FE5BA9C-B0E3-45AD-B87E-D5D2E090A47D}" srcId="{31EAF8AF-82B6-446D-84B1-1AE0BAF3FC6D}" destId="{7E0FC61E-687C-42E7-B82A-B946F02CEAFA}" srcOrd="2" destOrd="0" parTransId="{2F6D3C25-191F-419A-8953-80CAB0BD33AE}" sibTransId="{87B4B897-EDEA-4995-A3DF-C470220C1207}"/>
    <dgm:cxn modelId="{908527EB-6D10-4DB3-AD83-960203B44891}" type="presOf" srcId="{2539BCA1-32DD-4D88-876E-5E6BB858F4A1}" destId="{537C002A-4A44-4AAD-A822-087F4397FA51}" srcOrd="0" destOrd="0" presId="urn:microsoft.com/office/officeart/2005/8/layout/hierarchy2"/>
    <dgm:cxn modelId="{EA527D94-339F-4EDC-A30C-331F79782267}" type="presOf" srcId="{D2F3B078-7AA8-4318-A23B-94C47E23FF24}" destId="{F53100B6-9F4B-47CA-85A0-4D10AB0780F3}" srcOrd="1" destOrd="0" presId="urn:microsoft.com/office/officeart/2005/8/layout/hierarchy2"/>
    <dgm:cxn modelId="{7437B0D7-6B5F-40C4-B525-825FE2DD71D2}" type="presOf" srcId="{68ADBCE3-CDF8-4857-9CEE-7D60F79701A3}" destId="{B5757D28-F1CA-431F-8603-9B51DAB76EA9}" srcOrd="0" destOrd="0" presId="urn:microsoft.com/office/officeart/2005/8/layout/hierarchy2"/>
    <dgm:cxn modelId="{68984A2D-C9D0-449F-A005-C0DED3D821E8}" type="presOf" srcId="{14F18A01-FBFF-4E25-9D51-1BE0A78FCF57}" destId="{F0231338-8DE5-456C-9658-72F2CEABA7BE}" srcOrd="1" destOrd="0" presId="urn:microsoft.com/office/officeart/2005/8/layout/hierarchy2"/>
    <dgm:cxn modelId="{F7741352-5E27-4E00-8E01-3801794F2CFD}" type="presOf" srcId="{DC6F6F27-A621-41C0-BE14-B99B66ED491A}" destId="{B92A462E-7E4A-4CD4-933E-335C72F94CD1}" srcOrd="0" destOrd="0" presId="urn:microsoft.com/office/officeart/2005/8/layout/hierarchy2"/>
    <dgm:cxn modelId="{ECF27536-1A59-4664-8638-5FB0F403B18D}" type="presOf" srcId="{14F18A01-FBFF-4E25-9D51-1BE0A78FCF57}" destId="{74279020-56EA-4E1B-80D5-25ED90244B71}" srcOrd="0" destOrd="0" presId="urn:microsoft.com/office/officeart/2005/8/layout/hierarchy2"/>
    <dgm:cxn modelId="{2C5ECFDB-E0B0-41FA-BC9B-1844F4878886}" type="presOf" srcId="{0CEFC6D6-202F-449A-8F3E-7695AE4E041D}" destId="{2ADC65E4-9A3C-4CAA-A641-2B0E52F53054}" srcOrd="0" destOrd="0" presId="urn:microsoft.com/office/officeart/2005/8/layout/hierarchy2"/>
    <dgm:cxn modelId="{5200915C-7FA3-4B87-9A4E-1210DA31C03C}" type="presOf" srcId="{10ED6D6D-812B-438F-A088-F9176BF39C4F}" destId="{1D2C5BB4-C83E-45A6-9A39-3086E3B16D3C}" srcOrd="0" destOrd="0" presId="urn:microsoft.com/office/officeart/2005/8/layout/hierarchy2"/>
    <dgm:cxn modelId="{EADF6A0D-97C0-47A0-894C-DA44E8A5EE62}" type="presOf" srcId="{F0BDD8FD-00E8-4595-941C-A2CBE737478C}" destId="{08C0DC11-B967-4197-8C66-10BC4D4314B6}" srcOrd="0" destOrd="0" presId="urn:microsoft.com/office/officeart/2005/8/layout/hierarchy2"/>
    <dgm:cxn modelId="{723625C6-7C0D-4738-B048-DACF2C3660D8}" type="presOf" srcId="{4145116A-90F0-4346-B420-BD7CAC532583}" destId="{C51804B9-CB3A-4720-9479-CF502EB31A8D}" srcOrd="0" destOrd="0" presId="urn:microsoft.com/office/officeart/2005/8/layout/hierarchy2"/>
    <dgm:cxn modelId="{66882D1B-88B6-4E08-B8C3-1FCC202A26CC}" type="presOf" srcId="{75DDE13B-FFCE-4693-9ECF-0DD7036B06E5}" destId="{9D7681FD-E95A-4CF3-A203-86D205A42AA9}" srcOrd="0" destOrd="0" presId="urn:microsoft.com/office/officeart/2005/8/layout/hierarchy2"/>
    <dgm:cxn modelId="{A0EB4DF2-A6EE-426F-9811-82E5E1BD31C8}" type="presOf" srcId="{75DDE13B-FFCE-4693-9ECF-0DD7036B06E5}" destId="{9A20A775-A820-4B46-B815-E19A1FA87502}" srcOrd="1" destOrd="0" presId="urn:microsoft.com/office/officeart/2005/8/layout/hierarchy2"/>
    <dgm:cxn modelId="{ABD48563-E2DC-41CE-BD7D-3BC1F89D55B6}" type="presOf" srcId="{36CF3941-14D8-4D5F-8521-3929C6440DF1}" destId="{223891E7-E271-4DFE-9704-BC33DE894471}" srcOrd="0" destOrd="0" presId="urn:microsoft.com/office/officeart/2005/8/layout/hierarchy2"/>
    <dgm:cxn modelId="{88C997BD-39B7-4654-87F3-5FB26AC70357}" type="presOf" srcId="{36CF3941-14D8-4D5F-8521-3929C6440DF1}" destId="{746D4AE9-A23B-4985-B879-7B71C663C93B}" srcOrd="1" destOrd="0" presId="urn:microsoft.com/office/officeart/2005/8/layout/hierarchy2"/>
    <dgm:cxn modelId="{937F5FB9-A925-48EB-8179-717A863810EC}" srcId="{2539BCA1-32DD-4D88-876E-5E6BB858F4A1}" destId="{4145116A-90F0-4346-B420-BD7CAC532583}" srcOrd="1" destOrd="0" parTransId="{BC4B28FD-3122-42D6-851B-48FA2CBA8328}" sibTransId="{C446C1EE-8A0A-4DBF-8AB6-E55AFED89C90}"/>
    <dgm:cxn modelId="{C126D6BA-4A09-4A59-965A-0749A2F5A481}" srcId="{68ADBCE3-CDF8-4857-9CEE-7D60F79701A3}" destId="{2539BCA1-32DD-4D88-876E-5E6BB858F4A1}" srcOrd="1" destOrd="0" parTransId="{D2F3B078-7AA8-4318-A23B-94C47E23FF24}" sibTransId="{1BEEB393-62AA-4C7C-A960-A9BFC423C7AF}"/>
    <dgm:cxn modelId="{53BCED9E-0850-4CDC-87C9-9839BEE904F5}" srcId="{DA5F17D5-FD00-4DD3-A522-7C7F6C86F5F9}" destId="{3ABB7C78-E23C-4F59-B940-957623A543BD}" srcOrd="0" destOrd="0" parTransId="{AB3956E1-4EC1-4872-89F5-5F6E97CF598A}" sibTransId="{7AA99B07-929E-4E15-BBCB-A16B1D128EDE}"/>
    <dgm:cxn modelId="{3D641151-E769-4A8A-8BEE-201E81AD4552}" srcId="{2539BCA1-32DD-4D88-876E-5E6BB858F4A1}" destId="{EE51C5F3-F445-45AC-B251-4B22B0DD336A}" srcOrd="2" destOrd="0" parTransId="{8EBE1535-58F2-43DB-8035-E870EBFFAB63}" sibTransId="{F491C64F-0BD2-4AC2-A700-CB939F033EE7}"/>
    <dgm:cxn modelId="{CA9D000B-5520-4B42-A53C-53D8F7BDF456}" type="presOf" srcId="{AB3956E1-4EC1-4872-89F5-5F6E97CF598A}" destId="{34B3E380-BC8E-45CE-8854-3B53E54A1818}" srcOrd="1" destOrd="0" presId="urn:microsoft.com/office/officeart/2005/8/layout/hierarchy2"/>
    <dgm:cxn modelId="{5B841CCE-14FC-43AE-907D-CAD87BDBEC29}" type="presOf" srcId="{121C331E-D1F8-4332-84F3-A04F32283881}" destId="{8ACF93EE-1848-40C2-82B9-7E0BEF3B12C1}" srcOrd="0" destOrd="0" presId="urn:microsoft.com/office/officeart/2005/8/layout/hierarchy2"/>
    <dgm:cxn modelId="{D599C22F-A99B-428B-8FB2-07394319F141}" type="presOf" srcId="{8EBE1535-58F2-43DB-8035-E870EBFFAB63}" destId="{E6BBDAAC-DC11-4036-A589-1E539CCC0355}" srcOrd="0" destOrd="0" presId="urn:microsoft.com/office/officeart/2005/8/layout/hierarchy2"/>
    <dgm:cxn modelId="{D809DDD8-F0FD-405A-BA80-1FAB118611F2}" type="presOf" srcId="{39C666B7-7A51-47DA-87B4-31AB4A1D1533}" destId="{56C17539-4AAF-4815-9C0D-5A6D3C02AEBD}" srcOrd="1" destOrd="0" presId="urn:microsoft.com/office/officeart/2005/8/layout/hierarchy2"/>
    <dgm:cxn modelId="{6EF5C535-FF94-45CF-B17F-15AC253E8FB5}" type="presOf" srcId="{DDEE3095-2EDD-4CC1-9F08-19749293A2CF}" destId="{5C583378-45DB-4A2D-821A-9FB90539A306}" srcOrd="1" destOrd="0" presId="urn:microsoft.com/office/officeart/2005/8/layout/hierarchy2"/>
    <dgm:cxn modelId="{B3109A69-46AD-4AEF-8B88-5BCA0300E1BC}" type="presOf" srcId="{2F6D3C25-191F-419A-8953-80CAB0BD33AE}" destId="{85E1A097-9836-4DCE-B6BC-18419D6AC742}" srcOrd="1" destOrd="0" presId="urn:microsoft.com/office/officeart/2005/8/layout/hierarchy2"/>
    <dgm:cxn modelId="{6521D9EA-34D0-401F-BD2D-7E36A3E93D83}" type="presOf" srcId="{DDEE3095-2EDD-4CC1-9F08-19749293A2CF}" destId="{87766169-095D-417B-84B0-98B2D3F997D8}" srcOrd="0" destOrd="0" presId="urn:microsoft.com/office/officeart/2005/8/layout/hierarchy2"/>
    <dgm:cxn modelId="{6065FF1B-DE45-4B70-9A41-551E2BB471F5}" type="presOf" srcId="{58D9C11A-0D73-44DD-AF95-DEF2C6FA7EE6}" destId="{6F7E867E-6064-4B9E-A198-47E52D7FE06B}" srcOrd="0" destOrd="0" presId="urn:microsoft.com/office/officeart/2005/8/layout/hierarchy2"/>
    <dgm:cxn modelId="{A06B5376-BBA5-4016-B02A-6B9B0E7CB6FC}" srcId="{68ADBCE3-CDF8-4857-9CEE-7D60F79701A3}" destId="{F0BDD8FD-00E8-4595-941C-A2CBE737478C}" srcOrd="0" destOrd="0" parTransId="{0CEFC6D6-202F-449A-8F3E-7695AE4E041D}" sibTransId="{085A13D7-BFF1-41FA-A00D-BD732D913ABF}"/>
    <dgm:cxn modelId="{FE8CACC5-3EF2-4BE5-8BAF-9DF5BE00D874}" srcId="{133D9425-EA09-4731-8743-DD4297FCAA8D}" destId="{10ED6D6D-812B-438F-A088-F9176BF39C4F}" srcOrd="0" destOrd="0" parTransId="{4878E1D7-FE5E-4288-8D2C-91E7FE0ECE2B}" sibTransId="{97263EE3-1EA3-465A-9AC8-3D52E3DE9D06}"/>
    <dgm:cxn modelId="{9BEAD16B-0270-4FBE-996C-C97A31C5E657}" srcId="{31EAF8AF-82B6-446D-84B1-1AE0BAF3FC6D}" destId="{708CFE42-518C-46AC-9EAA-AB02D9D345A1}" srcOrd="1" destOrd="0" parTransId="{14F18A01-FBFF-4E25-9D51-1BE0A78FCF57}" sibTransId="{E3D508F9-7704-4E22-978C-4FAD650ACC51}"/>
    <dgm:cxn modelId="{913EBC0D-4DCE-4CDA-AAD8-344C2505AE93}" type="presOf" srcId="{BC4B28FD-3122-42D6-851B-48FA2CBA8328}" destId="{BB55ADB5-746B-4156-963F-13B03F533D30}" srcOrd="0" destOrd="0" presId="urn:microsoft.com/office/officeart/2005/8/layout/hierarchy2"/>
    <dgm:cxn modelId="{0A048269-A7CF-4C72-974C-B86B0D17ED70}" type="presOf" srcId="{2F6D3C25-191F-419A-8953-80CAB0BD33AE}" destId="{01174270-7D1D-448E-9432-8D49793C9AB0}" srcOrd="0" destOrd="0" presId="urn:microsoft.com/office/officeart/2005/8/layout/hierarchy2"/>
    <dgm:cxn modelId="{5F4B5494-3E36-4942-8BCF-ADF6248601D7}" type="presOf" srcId="{710FE720-6A29-4952-8665-80A4C3A92D5F}" destId="{1C3ECFC2-52BB-4083-965B-72A02056A1E8}" srcOrd="1" destOrd="0" presId="urn:microsoft.com/office/officeart/2005/8/layout/hierarchy2"/>
    <dgm:cxn modelId="{E5C2F620-3B33-42C6-9C57-D19B0130C949}" type="presOf" srcId="{31EAF8AF-82B6-446D-84B1-1AE0BAF3FC6D}" destId="{B456BFA0-9916-4554-BF12-F772A47FC56F}" srcOrd="0" destOrd="0" presId="urn:microsoft.com/office/officeart/2005/8/layout/hierarchy2"/>
    <dgm:cxn modelId="{6FDC33E7-6A2F-43CA-B4D2-F144203ADFC6}" type="presOf" srcId="{C064298C-1BFC-4FA9-95A8-0E70FA335D93}" destId="{385D6D99-E107-449B-AD94-027AB8A2BB6F}" srcOrd="0" destOrd="0" presId="urn:microsoft.com/office/officeart/2005/8/layout/hierarchy2"/>
    <dgm:cxn modelId="{2D6890B6-B4F3-4E5B-8AC3-0C0C3E282704}" type="presOf" srcId="{BE5E087B-A67B-44CF-ADFF-9E3397F06E45}" destId="{A164B07B-FBD0-4154-B7AC-8D0AA9B6C90D}" srcOrd="0" destOrd="0" presId="urn:microsoft.com/office/officeart/2005/8/layout/hierarchy2"/>
    <dgm:cxn modelId="{92B190D0-F91D-4414-B7EB-BF8F31F6D6B2}" type="presOf" srcId="{39C666B7-7A51-47DA-87B4-31AB4A1D1533}" destId="{AAF800FD-9E25-4AE9-A68E-706CFE5122E5}" srcOrd="0" destOrd="0" presId="urn:microsoft.com/office/officeart/2005/8/layout/hierarchy2"/>
    <dgm:cxn modelId="{F19EB070-A595-47BA-9D78-89AAB2680491}" type="presOf" srcId="{33353DE5-D7F9-4272-B71D-0AE41AD55B5D}" destId="{7A933331-D749-47F2-9911-A6B6FD164059}" srcOrd="0" destOrd="0" presId="urn:microsoft.com/office/officeart/2005/8/layout/hierarchy2"/>
    <dgm:cxn modelId="{16E7C8BE-B61A-448C-9374-BA355E5E143D}" type="presOf" srcId="{EE51C5F3-F445-45AC-B251-4B22B0DD336A}" destId="{1A520267-2769-4B9B-B178-F7834911D93F}" srcOrd="0" destOrd="0" presId="urn:microsoft.com/office/officeart/2005/8/layout/hierarchy2"/>
    <dgm:cxn modelId="{529DC2DE-2E32-45F7-9AE6-5FD5CC7E40B1}" type="presOf" srcId="{710FE720-6A29-4952-8665-80A4C3A92D5F}" destId="{CE605AC6-7A72-4B47-B41A-021845A2E4B6}" srcOrd="0" destOrd="0" presId="urn:microsoft.com/office/officeart/2005/8/layout/hierarchy2"/>
    <dgm:cxn modelId="{76B6EB53-C3BA-4B2E-ABD1-49745D75E767}" type="presOf" srcId="{DA5F17D5-FD00-4DD3-A522-7C7F6C86F5F9}" destId="{AEDC09C3-76F4-48C6-8829-A559A3D137A3}" srcOrd="0" destOrd="0" presId="urn:microsoft.com/office/officeart/2005/8/layout/hierarchy2"/>
    <dgm:cxn modelId="{45C539D8-ABAC-4B0F-AD10-7793A9FF9F9C}" srcId="{10ED6D6D-812B-438F-A088-F9176BF39C4F}" destId="{68ADBCE3-CDF8-4857-9CEE-7D60F79701A3}" srcOrd="0" destOrd="0" parTransId="{39C666B7-7A51-47DA-87B4-31AB4A1D1533}" sibTransId="{57FA7DB7-BEEF-4334-8AB5-F4E138701FAA}"/>
    <dgm:cxn modelId="{782BD981-DD61-4AA2-8FE2-B63584248E27}" srcId="{31EAF8AF-82B6-446D-84B1-1AE0BAF3FC6D}" destId="{DC6F6F27-A621-41C0-BE14-B99B66ED491A}" srcOrd="0" destOrd="0" parTransId="{58D9C11A-0D73-44DD-AF95-DEF2C6FA7EE6}" sibTransId="{37F363A2-7D15-4C08-914F-A0735D708DD0}"/>
    <dgm:cxn modelId="{F2B0682E-9A2B-4508-953D-B649BD2F529F}" type="presOf" srcId="{33353DE5-D7F9-4272-B71D-0AE41AD55B5D}" destId="{5260228D-7926-4ECA-96EC-BD608A122AED}" srcOrd="1" destOrd="0" presId="urn:microsoft.com/office/officeart/2005/8/layout/hierarchy2"/>
    <dgm:cxn modelId="{CCAEBDDE-89C5-4252-AAF5-5450874DE259}" type="presParOf" srcId="{CD9CA356-99FD-481C-936E-9BDC86D4ACF9}" destId="{FF9838D1-9A19-4AC2-B9BD-81D9EF2C202F}" srcOrd="0" destOrd="0" presId="urn:microsoft.com/office/officeart/2005/8/layout/hierarchy2"/>
    <dgm:cxn modelId="{BA68AABE-EBE5-4878-842A-83128F48199C}" type="presParOf" srcId="{FF9838D1-9A19-4AC2-B9BD-81D9EF2C202F}" destId="{1D2C5BB4-C83E-45A6-9A39-3086E3B16D3C}" srcOrd="0" destOrd="0" presId="urn:microsoft.com/office/officeart/2005/8/layout/hierarchy2"/>
    <dgm:cxn modelId="{AF0AD6E6-3441-4ABB-B731-3C3BBF51526A}" type="presParOf" srcId="{FF9838D1-9A19-4AC2-B9BD-81D9EF2C202F}" destId="{BB65EF39-FEF5-4D21-90AC-DDBD9866FAEB}" srcOrd="1" destOrd="0" presId="urn:microsoft.com/office/officeart/2005/8/layout/hierarchy2"/>
    <dgm:cxn modelId="{84E1403D-BEEC-4B8D-8957-17396560585F}" type="presParOf" srcId="{BB65EF39-FEF5-4D21-90AC-DDBD9866FAEB}" destId="{AAF800FD-9E25-4AE9-A68E-706CFE5122E5}" srcOrd="0" destOrd="0" presId="urn:microsoft.com/office/officeart/2005/8/layout/hierarchy2"/>
    <dgm:cxn modelId="{52A1651B-1C22-44BF-92DA-56AB75B243BC}" type="presParOf" srcId="{AAF800FD-9E25-4AE9-A68E-706CFE5122E5}" destId="{56C17539-4AAF-4815-9C0D-5A6D3C02AEBD}" srcOrd="0" destOrd="0" presId="urn:microsoft.com/office/officeart/2005/8/layout/hierarchy2"/>
    <dgm:cxn modelId="{8BBE6A6E-FF64-4F96-A35B-E0072B936363}" type="presParOf" srcId="{BB65EF39-FEF5-4D21-90AC-DDBD9866FAEB}" destId="{CA0BBBC5-B18B-4805-8BDE-E5023FF8A274}" srcOrd="1" destOrd="0" presId="urn:microsoft.com/office/officeart/2005/8/layout/hierarchy2"/>
    <dgm:cxn modelId="{08735C55-905E-412E-9D0A-B7F2560D89CB}" type="presParOf" srcId="{CA0BBBC5-B18B-4805-8BDE-E5023FF8A274}" destId="{B5757D28-F1CA-431F-8603-9B51DAB76EA9}" srcOrd="0" destOrd="0" presId="urn:microsoft.com/office/officeart/2005/8/layout/hierarchy2"/>
    <dgm:cxn modelId="{9D5A21DB-FB8B-42DF-9FED-A0C66583321A}" type="presParOf" srcId="{CA0BBBC5-B18B-4805-8BDE-E5023FF8A274}" destId="{38431DA1-D685-414C-87CF-ECA9A8D88702}" srcOrd="1" destOrd="0" presId="urn:microsoft.com/office/officeart/2005/8/layout/hierarchy2"/>
    <dgm:cxn modelId="{F3B02E94-A6CF-440A-9C64-B7E9F35493C7}" type="presParOf" srcId="{38431DA1-D685-414C-87CF-ECA9A8D88702}" destId="{2ADC65E4-9A3C-4CAA-A641-2B0E52F53054}" srcOrd="0" destOrd="0" presId="urn:microsoft.com/office/officeart/2005/8/layout/hierarchy2"/>
    <dgm:cxn modelId="{1E8A2813-D906-4594-81BF-49702D1CD9BC}" type="presParOf" srcId="{2ADC65E4-9A3C-4CAA-A641-2B0E52F53054}" destId="{AFC822C1-08BF-40CC-9970-48D022190632}" srcOrd="0" destOrd="0" presId="urn:microsoft.com/office/officeart/2005/8/layout/hierarchy2"/>
    <dgm:cxn modelId="{77804F31-3C69-4048-B69F-9192466E5DFD}" type="presParOf" srcId="{38431DA1-D685-414C-87CF-ECA9A8D88702}" destId="{64B15861-194F-4E8E-B567-1FBC34795AFD}" srcOrd="1" destOrd="0" presId="urn:microsoft.com/office/officeart/2005/8/layout/hierarchy2"/>
    <dgm:cxn modelId="{A17F531A-7F5C-4298-AED1-AD0377DE458B}" type="presParOf" srcId="{64B15861-194F-4E8E-B567-1FBC34795AFD}" destId="{08C0DC11-B967-4197-8C66-10BC4D4314B6}" srcOrd="0" destOrd="0" presId="urn:microsoft.com/office/officeart/2005/8/layout/hierarchy2"/>
    <dgm:cxn modelId="{B3D09FBE-C510-42F9-9AB4-BDF7098E337E}" type="presParOf" srcId="{64B15861-194F-4E8E-B567-1FBC34795AFD}" destId="{02E71EA6-A9B6-48F7-A2FA-AA4B4959DC41}" srcOrd="1" destOrd="0" presId="urn:microsoft.com/office/officeart/2005/8/layout/hierarchy2"/>
    <dgm:cxn modelId="{04293D60-9CDA-498C-A432-FD9860025E9D}" type="presParOf" srcId="{02E71EA6-A9B6-48F7-A2FA-AA4B4959DC41}" destId="{7A933331-D749-47F2-9911-A6B6FD164059}" srcOrd="0" destOrd="0" presId="urn:microsoft.com/office/officeart/2005/8/layout/hierarchy2"/>
    <dgm:cxn modelId="{E4117130-0C74-445E-8A31-4D947D49BA09}" type="presParOf" srcId="{7A933331-D749-47F2-9911-A6B6FD164059}" destId="{5260228D-7926-4ECA-96EC-BD608A122AED}" srcOrd="0" destOrd="0" presId="urn:microsoft.com/office/officeart/2005/8/layout/hierarchy2"/>
    <dgm:cxn modelId="{A9BBC614-A0F0-4C0A-B23A-8532AE368D0F}" type="presParOf" srcId="{02E71EA6-A9B6-48F7-A2FA-AA4B4959DC41}" destId="{157A816D-D1FB-411F-AE24-FBBEC4184330}" srcOrd="1" destOrd="0" presId="urn:microsoft.com/office/officeart/2005/8/layout/hierarchy2"/>
    <dgm:cxn modelId="{B8449345-08CE-4D21-A6BA-87E4220A62B7}" type="presParOf" srcId="{157A816D-D1FB-411F-AE24-FBBEC4184330}" destId="{A164B07B-FBD0-4154-B7AC-8D0AA9B6C90D}" srcOrd="0" destOrd="0" presId="urn:microsoft.com/office/officeart/2005/8/layout/hierarchy2"/>
    <dgm:cxn modelId="{4737FE3B-1A93-40A7-883F-0DA5B7E31237}" type="presParOf" srcId="{157A816D-D1FB-411F-AE24-FBBEC4184330}" destId="{54A0A0E3-1D1F-4B87-AF53-ECB6FFD87E49}" srcOrd="1" destOrd="0" presId="urn:microsoft.com/office/officeart/2005/8/layout/hierarchy2"/>
    <dgm:cxn modelId="{8ABFCE5B-F481-4FCA-9C96-F745C7A36C3C}" type="presParOf" srcId="{02E71EA6-A9B6-48F7-A2FA-AA4B4959DC41}" destId="{CE605AC6-7A72-4B47-B41A-021845A2E4B6}" srcOrd="2" destOrd="0" presId="urn:microsoft.com/office/officeart/2005/8/layout/hierarchy2"/>
    <dgm:cxn modelId="{3326241C-A0C7-42BF-8358-F2ABC2FDAAAE}" type="presParOf" srcId="{CE605AC6-7A72-4B47-B41A-021845A2E4B6}" destId="{1C3ECFC2-52BB-4083-965B-72A02056A1E8}" srcOrd="0" destOrd="0" presId="urn:microsoft.com/office/officeart/2005/8/layout/hierarchy2"/>
    <dgm:cxn modelId="{1B2CE419-6150-41C6-B095-590E4F58C9F6}" type="presParOf" srcId="{02E71EA6-A9B6-48F7-A2FA-AA4B4959DC41}" destId="{81B3E8E3-CE1D-44C2-B520-3F48B07526A2}" srcOrd="3" destOrd="0" presId="urn:microsoft.com/office/officeart/2005/8/layout/hierarchy2"/>
    <dgm:cxn modelId="{CC17ACA7-DB46-4777-BB15-1914F5C01E59}" type="presParOf" srcId="{81B3E8E3-CE1D-44C2-B520-3F48B07526A2}" destId="{7B10657E-BC12-49F7-8A1A-ECA19D49B7E7}" srcOrd="0" destOrd="0" presId="urn:microsoft.com/office/officeart/2005/8/layout/hierarchy2"/>
    <dgm:cxn modelId="{71B02179-B388-4072-8D71-C559F85CD2A1}" type="presParOf" srcId="{81B3E8E3-CE1D-44C2-B520-3F48B07526A2}" destId="{4F09BF28-A8BA-47F4-BEEF-8368B41CAEA6}" srcOrd="1" destOrd="0" presId="urn:microsoft.com/office/officeart/2005/8/layout/hierarchy2"/>
    <dgm:cxn modelId="{12C8FFCC-1497-4E85-ADFE-756E9A218F62}" type="presParOf" srcId="{38431DA1-D685-414C-87CF-ECA9A8D88702}" destId="{A462D481-FBB7-41D3-9727-C3A536AF5C7C}" srcOrd="2" destOrd="0" presId="urn:microsoft.com/office/officeart/2005/8/layout/hierarchy2"/>
    <dgm:cxn modelId="{AD945547-3FCB-49B3-95CF-BC48CC612174}" type="presParOf" srcId="{A462D481-FBB7-41D3-9727-C3A536AF5C7C}" destId="{F53100B6-9F4B-47CA-85A0-4D10AB0780F3}" srcOrd="0" destOrd="0" presId="urn:microsoft.com/office/officeart/2005/8/layout/hierarchy2"/>
    <dgm:cxn modelId="{646203B7-1339-472A-B5B0-CBA16C0AE417}" type="presParOf" srcId="{38431DA1-D685-414C-87CF-ECA9A8D88702}" destId="{27CE805D-FFD8-4AF3-90EE-F7F5B4F0275F}" srcOrd="3" destOrd="0" presId="urn:microsoft.com/office/officeart/2005/8/layout/hierarchy2"/>
    <dgm:cxn modelId="{CCB08228-FCFF-4A2D-8B6A-A16CC3536949}" type="presParOf" srcId="{27CE805D-FFD8-4AF3-90EE-F7F5B4F0275F}" destId="{537C002A-4A44-4AAD-A822-087F4397FA51}" srcOrd="0" destOrd="0" presId="urn:microsoft.com/office/officeart/2005/8/layout/hierarchy2"/>
    <dgm:cxn modelId="{332E3B44-1956-4117-B535-91B857A38A3A}" type="presParOf" srcId="{27CE805D-FFD8-4AF3-90EE-F7F5B4F0275F}" destId="{BDB7EB37-4A26-448E-A0A9-B1CA5332A7B5}" srcOrd="1" destOrd="0" presId="urn:microsoft.com/office/officeart/2005/8/layout/hierarchy2"/>
    <dgm:cxn modelId="{CF35FD97-0A66-4D62-881F-364189BE7A15}" type="presParOf" srcId="{BDB7EB37-4A26-448E-A0A9-B1CA5332A7B5}" destId="{223891E7-E271-4DFE-9704-BC33DE894471}" srcOrd="0" destOrd="0" presId="urn:microsoft.com/office/officeart/2005/8/layout/hierarchy2"/>
    <dgm:cxn modelId="{C8570101-73F6-403B-8E81-FFC805DE2D60}" type="presParOf" srcId="{223891E7-E271-4DFE-9704-BC33DE894471}" destId="{746D4AE9-A23B-4985-B879-7B71C663C93B}" srcOrd="0" destOrd="0" presId="urn:microsoft.com/office/officeart/2005/8/layout/hierarchy2"/>
    <dgm:cxn modelId="{C45B2B2C-1FFB-4A0D-A32B-97E40CC1846D}" type="presParOf" srcId="{BDB7EB37-4A26-448E-A0A9-B1CA5332A7B5}" destId="{E6932C32-C575-49E3-965F-1512535A47EE}" srcOrd="1" destOrd="0" presId="urn:microsoft.com/office/officeart/2005/8/layout/hierarchy2"/>
    <dgm:cxn modelId="{3A2BFCE6-A23D-48F4-8E0A-53E7BD6EE573}" type="presParOf" srcId="{E6932C32-C575-49E3-965F-1512535A47EE}" destId="{8ACF93EE-1848-40C2-82B9-7E0BEF3B12C1}" srcOrd="0" destOrd="0" presId="urn:microsoft.com/office/officeart/2005/8/layout/hierarchy2"/>
    <dgm:cxn modelId="{A27CCC49-3A67-40BF-BAD9-C300307D5FC8}" type="presParOf" srcId="{E6932C32-C575-49E3-965F-1512535A47EE}" destId="{E5A924B3-691F-4F05-BC8C-D0527BF7DEBE}" srcOrd="1" destOrd="0" presId="urn:microsoft.com/office/officeart/2005/8/layout/hierarchy2"/>
    <dgm:cxn modelId="{CE7E81F0-AFC2-4A24-81BB-ACD0E367F18F}" type="presParOf" srcId="{BDB7EB37-4A26-448E-A0A9-B1CA5332A7B5}" destId="{BB55ADB5-746B-4156-963F-13B03F533D30}" srcOrd="2" destOrd="0" presId="urn:microsoft.com/office/officeart/2005/8/layout/hierarchy2"/>
    <dgm:cxn modelId="{7DFD977E-91C1-44B8-89CF-614FC6422F1D}" type="presParOf" srcId="{BB55ADB5-746B-4156-963F-13B03F533D30}" destId="{B2B8F373-E120-4049-B2B5-F337E5E80121}" srcOrd="0" destOrd="0" presId="urn:microsoft.com/office/officeart/2005/8/layout/hierarchy2"/>
    <dgm:cxn modelId="{C9AF82B2-52FF-47A8-AA6F-66D72F0234C7}" type="presParOf" srcId="{BDB7EB37-4A26-448E-A0A9-B1CA5332A7B5}" destId="{FBF4F942-6443-4A09-9171-0B16BDA97E4D}" srcOrd="3" destOrd="0" presId="urn:microsoft.com/office/officeart/2005/8/layout/hierarchy2"/>
    <dgm:cxn modelId="{00BAD722-D093-4F63-B720-5B1703E4E0B0}" type="presParOf" srcId="{FBF4F942-6443-4A09-9171-0B16BDA97E4D}" destId="{C51804B9-CB3A-4720-9479-CF502EB31A8D}" srcOrd="0" destOrd="0" presId="urn:microsoft.com/office/officeart/2005/8/layout/hierarchy2"/>
    <dgm:cxn modelId="{039ED4B1-3336-4E07-85B3-800B9A97281C}" type="presParOf" srcId="{FBF4F942-6443-4A09-9171-0B16BDA97E4D}" destId="{4E9482A6-ED71-4182-8514-B4630A9D3962}" srcOrd="1" destOrd="0" presId="urn:microsoft.com/office/officeart/2005/8/layout/hierarchy2"/>
    <dgm:cxn modelId="{FDB77267-F5A8-403E-AC85-4707BA036FF4}" type="presParOf" srcId="{BDB7EB37-4A26-448E-A0A9-B1CA5332A7B5}" destId="{E6BBDAAC-DC11-4036-A589-1E539CCC0355}" srcOrd="4" destOrd="0" presId="urn:microsoft.com/office/officeart/2005/8/layout/hierarchy2"/>
    <dgm:cxn modelId="{EE612C30-9BF3-4950-9C9C-56F2E5D8C41D}" type="presParOf" srcId="{E6BBDAAC-DC11-4036-A589-1E539CCC0355}" destId="{9E8A18C8-9947-4757-9BAA-C74A3C4E9DDE}" srcOrd="0" destOrd="0" presId="urn:microsoft.com/office/officeart/2005/8/layout/hierarchy2"/>
    <dgm:cxn modelId="{E299FA2B-2B5D-490E-ACF3-8926803E00E3}" type="presParOf" srcId="{BDB7EB37-4A26-448E-A0A9-B1CA5332A7B5}" destId="{63FAFD93-3E14-485D-97D3-6E0C923D91FA}" srcOrd="5" destOrd="0" presId="urn:microsoft.com/office/officeart/2005/8/layout/hierarchy2"/>
    <dgm:cxn modelId="{09523BF0-746F-4718-B57A-690D74863714}" type="presParOf" srcId="{63FAFD93-3E14-485D-97D3-6E0C923D91FA}" destId="{1A520267-2769-4B9B-B178-F7834911D93F}" srcOrd="0" destOrd="0" presId="urn:microsoft.com/office/officeart/2005/8/layout/hierarchy2"/>
    <dgm:cxn modelId="{A90E0D22-E897-480F-9263-19B65F0E96CE}" type="presParOf" srcId="{63FAFD93-3E14-485D-97D3-6E0C923D91FA}" destId="{626F4DCE-308B-42D7-9881-FA3AA569C5AB}" srcOrd="1" destOrd="0" presId="urn:microsoft.com/office/officeart/2005/8/layout/hierarchy2"/>
    <dgm:cxn modelId="{8FC9FCE7-AF73-4ED2-ACD7-610D3779C26C}" type="presParOf" srcId="{38431DA1-D685-414C-87CF-ECA9A8D88702}" destId="{9D7681FD-E95A-4CF3-A203-86D205A42AA9}" srcOrd="4" destOrd="0" presId="urn:microsoft.com/office/officeart/2005/8/layout/hierarchy2"/>
    <dgm:cxn modelId="{AF2DA7AB-95BD-4B66-A513-06D0F50A0D77}" type="presParOf" srcId="{9D7681FD-E95A-4CF3-A203-86D205A42AA9}" destId="{9A20A775-A820-4B46-B815-E19A1FA87502}" srcOrd="0" destOrd="0" presId="urn:microsoft.com/office/officeart/2005/8/layout/hierarchy2"/>
    <dgm:cxn modelId="{FE713A63-5467-4513-BC4F-B26EDB00E0CC}" type="presParOf" srcId="{38431DA1-D685-414C-87CF-ECA9A8D88702}" destId="{38493171-2D5D-47F7-BC74-7140B495EBC3}" srcOrd="5" destOrd="0" presId="urn:microsoft.com/office/officeart/2005/8/layout/hierarchy2"/>
    <dgm:cxn modelId="{BDF37495-762D-4B7E-9DD6-ED8763E2FA3D}" type="presParOf" srcId="{38493171-2D5D-47F7-BC74-7140B495EBC3}" destId="{B456BFA0-9916-4554-BF12-F772A47FC56F}" srcOrd="0" destOrd="0" presId="urn:microsoft.com/office/officeart/2005/8/layout/hierarchy2"/>
    <dgm:cxn modelId="{6FD71ACD-98B1-4E73-85A3-8A82F0603E02}" type="presParOf" srcId="{38493171-2D5D-47F7-BC74-7140B495EBC3}" destId="{BC2D8656-B916-4E8E-83FD-47EE0B9E93EB}" srcOrd="1" destOrd="0" presId="urn:microsoft.com/office/officeart/2005/8/layout/hierarchy2"/>
    <dgm:cxn modelId="{18FAD013-5248-4CA2-90D0-A83849C5BF63}" type="presParOf" srcId="{BC2D8656-B916-4E8E-83FD-47EE0B9E93EB}" destId="{6F7E867E-6064-4B9E-A198-47E52D7FE06B}" srcOrd="0" destOrd="0" presId="urn:microsoft.com/office/officeart/2005/8/layout/hierarchy2"/>
    <dgm:cxn modelId="{3CA1B3E8-5DEF-4013-9DF6-EF735CF9994B}" type="presParOf" srcId="{6F7E867E-6064-4B9E-A198-47E52D7FE06B}" destId="{4289D209-1394-4515-ADCD-7F347308752C}" srcOrd="0" destOrd="0" presId="urn:microsoft.com/office/officeart/2005/8/layout/hierarchy2"/>
    <dgm:cxn modelId="{E959B27B-4CAF-4592-9AFB-C2CCBE6EF8A6}" type="presParOf" srcId="{BC2D8656-B916-4E8E-83FD-47EE0B9E93EB}" destId="{A994D331-D900-431E-B919-83F343AB9978}" srcOrd="1" destOrd="0" presId="urn:microsoft.com/office/officeart/2005/8/layout/hierarchy2"/>
    <dgm:cxn modelId="{888126B4-D625-4F87-8A21-0E25327BEDBD}" type="presParOf" srcId="{A994D331-D900-431E-B919-83F343AB9978}" destId="{B92A462E-7E4A-4CD4-933E-335C72F94CD1}" srcOrd="0" destOrd="0" presId="urn:microsoft.com/office/officeart/2005/8/layout/hierarchy2"/>
    <dgm:cxn modelId="{69C6E581-DEEA-45D9-9AF0-80744637C3F1}" type="presParOf" srcId="{A994D331-D900-431E-B919-83F343AB9978}" destId="{C2E53D98-BA2D-42C4-BFEB-02A338E36816}" srcOrd="1" destOrd="0" presId="urn:microsoft.com/office/officeart/2005/8/layout/hierarchy2"/>
    <dgm:cxn modelId="{E5371C23-7469-4214-A129-6C2A41C77EFD}" type="presParOf" srcId="{BC2D8656-B916-4E8E-83FD-47EE0B9E93EB}" destId="{74279020-56EA-4E1B-80D5-25ED90244B71}" srcOrd="2" destOrd="0" presId="urn:microsoft.com/office/officeart/2005/8/layout/hierarchy2"/>
    <dgm:cxn modelId="{77529E1E-24BD-49EA-932B-0282BAADA609}" type="presParOf" srcId="{74279020-56EA-4E1B-80D5-25ED90244B71}" destId="{F0231338-8DE5-456C-9658-72F2CEABA7BE}" srcOrd="0" destOrd="0" presId="urn:microsoft.com/office/officeart/2005/8/layout/hierarchy2"/>
    <dgm:cxn modelId="{4D92AEBF-4707-48F4-97A2-E4070D147FCF}" type="presParOf" srcId="{BC2D8656-B916-4E8E-83FD-47EE0B9E93EB}" destId="{68B7FBDE-C9B0-4CDC-93F6-B9146F2A7314}" srcOrd="3" destOrd="0" presId="urn:microsoft.com/office/officeart/2005/8/layout/hierarchy2"/>
    <dgm:cxn modelId="{F5FD8893-3C64-46A3-9E8E-C48C77C077CF}" type="presParOf" srcId="{68B7FBDE-C9B0-4CDC-93F6-B9146F2A7314}" destId="{876C92B0-7C7D-4F22-828C-E3A560049577}" srcOrd="0" destOrd="0" presId="urn:microsoft.com/office/officeart/2005/8/layout/hierarchy2"/>
    <dgm:cxn modelId="{F3F19D1A-2D47-4F95-ABBE-F75643E5BED8}" type="presParOf" srcId="{68B7FBDE-C9B0-4CDC-93F6-B9146F2A7314}" destId="{717F0166-989A-48DC-B800-230DC6EEF194}" srcOrd="1" destOrd="0" presId="urn:microsoft.com/office/officeart/2005/8/layout/hierarchy2"/>
    <dgm:cxn modelId="{A386C18D-50FF-4A0C-8545-35570A52904D}" type="presParOf" srcId="{BC2D8656-B916-4E8E-83FD-47EE0B9E93EB}" destId="{01174270-7D1D-448E-9432-8D49793C9AB0}" srcOrd="4" destOrd="0" presId="urn:microsoft.com/office/officeart/2005/8/layout/hierarchy2"/>
    <dgm:cxn modelId="{47DEC917-BAF3-4D59-8C95-E5260248B9DF}" type="presParOf" srcId="{01174270-7D1D-448E-9432-8D49793C9AB0}" destId="{85E1A097-9836-4DCE-B6BC-18419D6AC742}" srcOrd="0" destOrd="0" presId="urn:microsoft.com/office/officeart/2005/8/layout/hierarchy2"/>
    <dgm:cxn modelId="{3EB69644-5A6A-4113-97DB-DFD5B46D85C8}" type="presParOf" srcId="{BC2D8656-B916-4E8E-83FD-47EE0B9E93EB}" destId="{58078E6E-0676-42C3-B44A-84B413846523}" srcOrd="5" destOrd="0" presId="urn:microsoft.com/office/officeart/2005/8/layout/hierarchy2"/>
    <dgm:cxn modelId="{ACBC1E9B-EE5C-4562-83FE-569BF72CDEE1}" type="presParOf" srcId="{58078E6E-0676-42C3-B44A-84B413846523}" destId="{B3F80561-6577-4146-8500-E89B764DBB07}" srcOrd="0" destOrd="0" presId="urn:microsoft.com/office/officeart/2005/8/layout/hierarchy2"/>
    <dgm:cxn modelId="{B89989FD-A8A7-4DC7-B3D5-E98E17C7BABF}" type="presParOf" srcId="{58078E6E-0676-42C3-B44A-84B413846523}" destId="{D5BB4A70-05A4-4B05-B32A-079DA2553729}" srcOrd="1" destOrd="0" presId="urn:microsoft.com/office/officeart/2005/8/layout/hierarchy2"/>
    <dgm:cxn modelId="{07E96E6A-84C1-4E3E-8375-B366D5905895}" type="presParOf" srcId="{BB65EF39-FEF5-4D21-90AC-DDBD9866FAEB}" destId="{87766169-095D-417B-84B0-98B2D3F997D8}" srcOrd="2" destOrd="0" presId="urn:microsoft.com/office/officeart/2005/8/layout/hierarchy2"/>
    <dgm:cxn modelId="{62BCF571-8C2D-489B-A0A8-12D5BAA29B4B}" type="presParOf" srcId="{87766169-095D-417B-84B0-98B2D3F997D8}" destId="{5C583378-45DB-4A2D-821A-9FB90539A306}" srcOrd="0" destOrd="0" presId="urn:microsoft.com/office/officeart/2005/8/layout/hierarchy2"/>
    <dgm:cxn modelId="{15512C0B-AAF0-43E1-A9E4-961876232736}" type="presParOf" srcId="{BB65EF39-FEF5-4D21-90AC-DDBD9866FAEB}" destId="{44294EC4-5DC4-4770-8066-5DABA00AB296}" srcOrd="3" destOrd="0" presId="urn:microsoft.com/office/officeart/2005/8/layout/hierarchy2"/>
    <dgm:cxn modelId="{8334EF26-F6E4-4782-9DEB-77F21831F5F7}" type="presParOf" srcId="{44294EC4-5DC4-4770-8066-5DABA00AB296}" destId="{AEDC09C3-76F4-48C6-8829-A559A3D137A3}" srcOrd="0" destOrd="0" presId="urn:microsoft.com/office/officeart/2005/8/layout/hierarchy2"/>
    <dgm:cxn modelId="{E9E61D61-F612-4EB4-9098-0F505D98B58A}" type="presParOf" srcId="{44294EC4-5DC4-4770-8066-5DABA00AB296}" destId="{45C5B8B4-AB7F-4D7C-B9A7-A11E06B69562}" srcOrd="1" destOrd="0" presId="urn:microsoft.com/office/officeart/2005/8/layout/hierarchy2"/>
    <dgm:cxn modelId="{0255FF88-701C-43FB-A9DA-EE78591DE82B}" type="presParOf" srcId="{45C5B8B4-AB7F-4D7C-B9A7-A11E06B69562}" destId="{5869BE9E-3C56-484B-B07D-82C20876561B}" srcOrd="0" destOrd="0" presId="urn:microsoft.com/office/officeart/2005/8/layout/hierarchy2"/>
    <dgm:cxn modelId="{F030614A-22F1-4D11-B958-CD4AA9BA6596}" type="presParOf" srcId="{5869BE9E-3C56-484B-B07D-82C20876561B}" destId="{34B3E380-BC8E-45CE-8854-3B53E54A1818}" srcOrd="0" destOrd="0" presId="urn:microsoft.com/office/officeart/2005/8/layout/hierarchy2"/>
    <dgm:cxn modelId="{EC50CAB3-8E03-4C0F-8CCC-C654512175E7}" type="presParOf" srcId="{45C5B8B4-AB7F-4D7C-B9A7-A11E06B69562}" destId="{66C8DE56-5D59-42EF-A002-ED881D09EF11}" srcOrd="1" destOrd="0" presId="urn:microsoft.com/office/officeart/2005/8/layout/hierarchy2"/>
    <dgm:cxn modelId="{6B0E4D2F-7B95-4F05-86D5-097EDBAC8F96}" type="presParOf" srcId="{66C8DE56-5D59-42EF-A002-ED881D09EF11}" destId="{40742C4A-AE4D-4BAA-9A2F-FF989DAD6045}" srcOrd="0" destOrd="0" presId="urn:microsoft.com/office/officeart/2005/8/layout/hierarchy2"/>
    <dgm:cxn modelId="{252F4DFF-5956-4385-839E-90F9006D0DE7}" type="presParOf" srcId="{66C8DE56-5D59-42EF-A002-ED881D09EF11}" destId="{6C148E06-85C0-4645-95C4-4822DC670CE9}" srcOrd="1" destOrd="0" presId="urn:microsoft.com/office/officeart/2005/8/layout/hierarchy2"/>
    <dgm:cxn modelId="{CEBE8E20-6FFA-4EF2-980B-D358BB012D2C}" type="presParOf" srcId="{45C5B8B4-AB7F-4D7C-B9A7-A11E06B69562}" destId="{385D6D99-E107-449B-AD94-027AB8A2BB6F}" srcOrd="2" destOrd="0" presId="urn:microsoft.com/office/officeart/2005/8/layout/hierarchy2"/>
    <dgm:cxn modelId="{A478A00D-7523-4DDC-8152-7D227F862A06}" type="presParOf" srcId="{385D6D99-E107-449B-AD94-027AB8A2BB6F}" destId="{C4436FB5-E001-4D0D-84B3-BC06925FA019}" srcOrd="0" destOrd="0" presId="urn:microsoft.com/office/officeart/2005/8/layout/hierarchy2"/>
    <dgm:cxn modelId="{27C51BE2-6193-4898-86A2-D96D71E5D714}" type="presParOf" srcId="{45C5B8B4-AB7F-4D7C-B9A7-A11E06B69562}" destId="{784F43C7-57C6-4268-997C-08498D03BED5}" srcOrd="3" destOrd="0" presId="urn:microsoft.com/office/officeart/2005/8/layout/hierarchy2"/>
    <dgm:cxn modelId="{EAEB7015-643F-4CBE-B068-0099BD64AF82}" type="presParOf" srcId="{784F43C7-57C6-4268-997C-08498D03BED5}" destId="{E759E429-7FE7-447C-93AA-BEEB91EC2785}" srcOrd="0" destOrd="0" presId="urn:microsoft.com/office/officeart/2005/8/layout/hierarchy2"/>
    <dgm:cxn modelId="{EECFD943-0EC0-4687-A023-D8EC155FEC9F}" type="presParOf" srcId="{784F43C7-57C6-4268-997C-08498D03BED5}" destId="{63D2C01B-8CF0-4A23-8FF6-D1C6AF24579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98DCEA-C702-4C15-A866-9B347DCF8A96}" type="doc">
      <dgm:prSet loTypeId="urn:microsoft.com/office/officeart/2005/8/layout/hierarchy2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FD4F21A-E6E7-45F0-AB2D-74327EB9EB89}">
      <dgm:prSet phldrT="[Текст]" custT="1"/>
      <dgm:spPr/>
      <dgm:t>
        <a:bodyPr/>
        <a:lstStyle/>
        <a:p>
          <a:r>
            <a:rPr lang="ru-RU" sz="1000" dirty="0" smtClean="0"/>
            <a:t>ВАРИАНТЫ ЗАКУПКИ </a:t>
          </a:r>
          <a:br>
            <a:rPr lang="ru-RU" sz="1000" dirty="0" smtClean="0"/>
          </a:br>
          <a:r>
            <a:rPr lang="ru-RU" sz="1000" dirty="0" smtClean="0"/>
            <a:t>У ЕДИНСТВЕННОГО ПОСТАВЩИКА</a:t>
          </a:r>
          <a:endParaRPr lang="ru-RU" sz="1000" dirty="0"/>
        </a:p>
      </dgm:t>
    </dgm:pt>
    <dgm:pt modelId="{D03DFC1D-C90C-4A1D-BFE9-C0446D64B033}" type="parTrans" cxnId="{8C636884-717B-446F-B7B9-A2EDC244C19F}">
      <dgm:prSet/>
      <dgm:spPr/>
      <dgm:t>
        <a:bodyPr/>
        <a:lstStyle/>
        <a:p>
          <a:endParaRPr lang="ru-RU"/>
        </a:p>
      </dgm:t>
    </dgm:pt>
    <dgm:pt modelId="{EED0E4E4-BF35-4125-B842-2FFA637722D0}" type="sibTrans" cxnId="{8C636884-717B-446F-B7B9-A2EDC244C19F}">
      <dgm:prSet/>
      <dgm:spPr/>
      <dgm:t>
        <a:bodyPr/>
        <a:lstStyle/>
        <a:p>
          <a:endParaRPr lang="ru-RU"/>
        </a:p>
      </dgm:t>
    </dgm:pt>
    <dgm:pt modelId="{8680A04E-CB46-4882-9268-07CF4AC73ABA}">
      <dgm:prSet phldrT="[Текст]" custT="1"/>
      <dgm:spPr>
        <a:solidFill>
          <a:srgbClr val="93E3FF"/>
        </a:solidFill>
      </dgm:spPr>
      <dgm:t>
        <a:bodyPr/>
        <a:lstStyle/>
        <a:p>
          <a:r>
            <a:rPr lang="ru-RU" sz="1000" b="1" dirty="0" smtClean="0">
              <a:solidFill>
                <a:srgbClr val="0070C0"/>
              </a:solidFill>
            </a:rPr>
            <a:t>п.</a:t>
          </a:r>
          <a:r>
            <a:rPr lang="ru-RU" sz="1600" b="1" dirty="0" smtClean="0">
              <a:solidFill>
                <a:srgbClr val="0070C0"/>
              </a:solidFill>
            </a:rPr>
            <a:t>4</a:t>
          </a:r>
          <a:r>
            <a:rPr lang="ru-RU" sz="1000" b="1" dirty="0" smtClean="0">
              <a:solidFill>
                <a:srgbClr val="0070C0"/>
              </a:solidFill>
            </a:rPr>
            <a:t> </a:t>
          </a:r>
          <a:br>
            <a:rPr lang="ru-RU" sz="1000" b="1" dirty="0" smtClean="0">
              <a:solidFill>
                <a:srgbClr val="0070C0"/>
              </a:solidFill>
            </a:rPr>
          </a:br>
          <a:r>
            <a:rPr lang="ru-RU" sz="1000" b="1" dirty="0" smtClean="0">
              <a:solidFill>
                <a:srgbClr val="0070C0"/>
              </a:solidFill>
            </a:rPr>
            <a:t>ч.1 ст.93 44-ФЗ</a:t>
          </a:r>
          <a:endParaRPr lang="ru-RU" sz="1000" b="1" dirty="0">
            <a:solidFill>
              <a:srgbClr val="0070C0"/>
            </a:solidFill>
          </a:endParaRPr>
        </a:p>
      </dgm:t>
    </dgm:pt>
    <dgm:pt modelId="{4FAF5D45-E8D2-43C0-A06E-758AA6FF56B3}" type="parTrans" cxnId="{C674B208-080D-4F4D-815F-CC84A59D3D3B}">
      <dgm:prSet/>
      <dgm:spPr/>
      <dgm:t>
        <a:bodyPr/>
        <a:lstStyle/>
        <a:p>
          <a:endParaRPr lang="ru-RU"/>
        </a:p>
      </dgm:t>
    </dgm:pt>
    <dgm:pt modelId="{EFB56F4A-209F-45B7-9524-6C150C03B9C4}" type="sibTrans" cxnId="{C674B208-080D-4F4D-815F-CC84A59D3D3B}">
      <dgm:prSet/>
      <dgm:spPr/>
      <dgm:t>
        <a:bodyPr/>
        <a:lstStyle/>
        <a:p>
          <a:endParaRPr lang="ru-RU"/>
        </a:p>
      </dgm:t>
    </dgm:pt>
    <dgm:pt modelId="{896DD5AC-C9DE-45DE-BBB2-5EDFC4E1907E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контракт до 600 тыс. руб.</a:t>
          </a:r>
          <a:endParaRPr lang="ru-RU" sz="900" dirty="0"/>
        </a:p>
      </dgm:t>
    </dgm:pt>
    <dgm:pt modelId="{67068949-10D3-4890-83D2-6E550A458B9F}" type="parTrans" cxnId="{5BD6E22C-4BCE-4066-BD92-1D5826FA212A}">
      <dgm:prSet/>
      <dgm:spPr/>
      <dgm:t>
        <a:bodyPr/>
        <a:lstStyle/>
        <a:p>
          <a:endParaRPr lang="ru-RU"/>
        </a:p>
      </dgm:t>
    </dgm:pt>
    <dgm:pt modelId="{58B56AC0-5425-4AC4-8258-5E83418E1AD2}" type="sibTrans" cxnId="{5BD6E22C-4BCE-4066-BD92-1D5826FA212A}">
      <dgm:prSet/>
      <dgm:spPr/>
      <dgm:t>
        <a:bodyPr/>
        <a:lstStyle/>
        <a:p>
          <a:endParaRPr lang="ru-RU"/>
        </a:p>
      </dgm:t>
    </dgm:pt>
    <dgm:pt modelId="{636C7016-7396-4480-9AB9-6997DCCBCE74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в год 10% от «бюджета» 50 млн. руб. максимум</a:t>
          </a:r>
          <a:endParaRPr lang="ru-RU" sz="900" dirty="0"/>
        </a:p>
      </dgm:t>
    </dgm:pt>
    <dgm:pt modelId="{C0285E60-7971-4FF7-9918-98DA8BFCA3B8}" type="parTrans" cxnId="{C0E07EA6-E0F4-4CCA-B79F-95F282803BD9}">
      <dgm:prSet/>
      <dgm:spPr/>
      <dgm:t>
        <a:bodyPr/>
        <a:lstStyle/>
        <a:p>
          <a:endParaRPr lang="ru-RU"/>
        </a:p>
      </dgm:t>
    </dgm:pt>
    <dgm:pt modelId="{B3B08674-939D-4BF3-ACBF-0079FA2C27A1}" type="sibTrans" cxnId="{C0E07EA6-E0F4-4CCA-B79F-95F282803BD9}">
      <dgm:prSet/>
      <dgm:spPr/>
      <dgm:t>
        <a:bodyPr/>
        <a:lstStyle/>
        <a:p>
          <a:endParaRPr lang="ru-RU"/>
        </a:p>
      </dgm:t>
    </dgm:pt>
    <dgm:pt modelId="{377B5890-CA77-4713-9036-E93D8A1FB919}">
      <dgm:prSet phldrT="[Текст]" custT="1"/>
      <dgm:spPr>
        <a:solidFill>
          <a:srgbClr val="93E3FF"/>
        </a:solidFill>
      </dgm:spPr>
      <dgm:t>
        <a:bodyPr/>
        <a:lstStyle/>
        <a:p>
          <a:r>
            <a:rPr lang="ru-RU" sz="1000" b="1" dirty="0" smtClean="0">
              <a:solidFill>
                <a:srgbClr val="0070C0"/>
              </a:solidFill>
            </a:rPr>
            <a:t>п.</a:t>
          </a:r>
          <a:r>
            <a:rPr lang="ru-RU" sz="1600" b="1" dirty="0" smtClean="0">
              <a:solidFill>
                <a:srgbClr val="0070C0"/>
              </a:solidFill>
            </a:rPr>
            <a:t>5</a:t>
          </a:r>
          <a:r>
            <a:rPr lang="ru-RU" sz="1000" b="1" dirty="0" smtClean="0">
              <a:solidFill>
                <a:srgbClr val="0070C0"/>
              </a:solidFill>
            </a:rPr>
            <a:t/>
          </a:r>
          <a:br>
            <a:rPr lang="ru-RU" sz="1000" b="1" dirty="0" smtClean="0">
              <a:solidFill>
                <a:srgbClr val="0070C0"/>
              </a:solidFill>
            </a:rPr>
          </a:br>
          <a:r>
            <a:rPr lang="ru-RU" sz="1000" b="1" dirty="0" smtClean="0">
              <a:solidFill>
                <a:srgbClr val="0070C0"/>
              </a:solidFill>
            </a:rPr>
            <a:t>ч.1 ст.93 44-ФЗ</a:t>
          </a:r>
          <a:endParaRPr lang="ru-RU" sz="1000" b="1" dirty="0">
            <a:solidFill>
              <a:srgbClr val="0070C0"/>
            </a:solidFill>
          </a:endParaRPr>
        </a:p>
      </dgm:t>
    </dgm:pt>
    <dgm:pt modelId="{3E62015F-9A19-4CE1-99ED-E0CA78ACCE33}" type="parTrans" cxnId="{45C17C6C-65B3-4E9D-ADE8-8940EC5E9BB8}">
      <dgm:prSet/>
      <dgm:spPr/>
      <dgm:t>
        <a:bodyPr/>
        <a:lstStyle/>
        <a:p>
          <a:endParaRPr lang="ru-RU"/>
        </a:p>
      </dgm:t>
    </dgm:pt>
    <dgm:pt modelId="{D0714AE9-A70E-411E-921C-F430F011B692}" type="sibTrans" cxnId="{45C17C6C-65B3-4E9D-ADE8-8940EC5E9BB8}">
      <dgm:prSet/>
      <dgm:spPr/>
      <dgm:t>
        <a:bodyPr/>
        <a:lstStyle/>
        <a:p>
          <a:endParaRPr lang="ru-RU"/>
        </a:p>
      </dgm:t>
    </dgm:pt>
    <dgm:pt modelId="{E02DC3FD-F622-4137-B196-54B0F2164BBE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только научные или образовательные организации</a:t>
          </a:r>
          <a:endParaRPr lang="ru-RU" sz="900" dirty="0"/>
        </a:p>
      </dgm:t>
    </dgm:pt>
    <dgm:pt modelId="{1614B389-DD9D-4D01-BE84-E578829DECEE}" type="parTrans" cxnId="{60C576F9-2250-4464-8865-3E65EB5B093E}">
      <dgm:prSet/>
      <dgm:spPr/>
      <dgm:t>
        <a:bodyPr/>
        <a:lstStyle/>
        <a:p>
          <a:endParaRPr lang="ru-RU"/>
        </a:p>
      </dgm:t>
    </dgm:pt>
    <dgm:pt modelId="{78E7A453-7A4E-4072-86A8-789F583153D6}" type="sibTrans" cxnId="{60C576F9-2250-4464-8865-3E65EB5B093E}">
      <dgm:prSet/>
      <dgm:spPr/>
      <dgm:t>
        <a:bodyPr/>
        <a:lstStyle/>
        <a:p>
          <a:endParaRPr lang="ru-RU"/>
        </a:p>
      </dgm:t>
    </dgm:pt>
    <dgm:pt modelId="{BC7A6AA7-CC2B-4A73-897B-CAF3AF64749D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не отменяет возможности п.4</a:t>
          </a:r>
          <a:endParaRPr lang="ru-RU" sz="900" dirty="0"/>
        </a:p>
      </dgm:t>
    </dgm:pt>
    <dgm:pt modelId="{4ABD5EC1-F256-4F12-8D0A-B20C785059C4}" type="parTrans" cxnId="{1E81769F-0F3E-459B-A5EE-9E7FEA0E76E6}">
      <dgm:prSet/>
      <dgm:spPr/>
      <dgm:t>
        <a:bodyPr/>
        <a:lstStyle/>
        <a:p>
          <a:endParaRPr lang="ru-RU"/>
        </a:p>
      </dgm:t>
    </dgm:pt>
    <dgm:pt modelId="{509095F9-95A2-43C4-B156-05CE1C0180B7}" type="sibTrans" cxnId="{1E81769F-0F3E-459B-A5EE-9E7FEA0E76E6}">
      <dgm:prSet/>
      <dgm:spPr/>
      <dgm:t>
        <a:bodyPr/>
        <a:lstStyle/>
        <a:p>
          <a:endParaRPr lang="ru-RU"/>
        </a:p>
      </dgm:t>
    </dgm:pt>
    <dgm:pt modelId="{6885817A-01D6-4457-9B35-3699A12CF1C4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контракт до 600 тыс. руб.</a:t>
          </a:r>
          <a:endParaRPr lang="ru-RU" sz="900" dirty="0"/>
        </a:p>
      </dgm:t>
    </dgm:pt>
    <dgm:pt modelId="{1E9A8754-5B79-4DD5-AB24-E36302B6ADC4}" type="parTrans" cxnId="{262A716A-CA4E-4874-BF01-EE9772CFBBE7}">
      <dgm:prSet/>
      <dgm:spPr/>
      <dgm:t>
        <a:bodyPr/>
        <a:lstStyle/>
        <a:p>
          <a:endParaRPr lang="ru-RU"/>
        </a:p>
      </dgm:t>
    </dgm:pt>
    <dgm:pt modelId="{00A7AE8B-C85D-4062-9EB1-2DDE65FC5997}" type="sibTrans" cxnId="{262A716A-CA4E-4874-BF01-EE9772CFBBE7}">
      <dgm:prSet/>
      <dgm:spPr/>
      <dgm:t>
        <a:bodyPr/>
        <a:lstStyle/>
        <a:p>
          <a:endParaRPr lang="ru-RU"/>
        </a:p>
      </dgm:t>
    </dgm:pt>
    <dgm:pt modelId="{7C1DD8A8-3A9D-4EBC-A195-FA2C13ABD15E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в год 50% от «бюджета» 30 млн. руб. максимум</a:t>
          </a:r>
          <a:endParaRPr lang="ru-RU" sz="900" dirty="0"/>
        </a:p>
      </dgm:t>
    </dgm:pt>
    <dgm:pt modelId="{744B8C39-A373-4432-998C-7E1D20D72C3B}" type="parTrans" cxnId="{E18EC655-219C-4607-9889-CF0406DD201F}">
      <dgm:prSet/>
      <dgm:spPr/>
      <dgm:t>
        <a:bodyPr/>
        <a:lstStyle/>
        <a:p>
          <a:endParaRPr lang="ru-RU"/>
        </a:p>
      </dgm:t>
    </dgm:pt>
    <dgm:pt modelId="{C2852915-4761-4BDD-8E5F-CF94A12A4650}" type="sibTrans" cxnId="{E18EC655-219C-4607-9889-CF0406DD201F}">
      <dgm:prSet/>
      <dgm:spPr/>
      <dgm:t>
        <a:bodyPr/>
        <a:lstStyle/>
        <a:p>
          <a:endParaRPr lang="ru-RU"/>
        </a:p>
      </dgm:t>
    </dgm:pt>
    <dgm:pt modelId="{6EBAA67C-08B8-40B1-9ED3-09502A5F07F8}">
      <dgm:prSet phldrT="[Текст]" custT="1"/>
      <dgm:spPr>
        <a:solidFill>
          <a:srgbClr val="FFEBF5"/>
        </a:solidFill>
      </dgm:spPr>
      <dgm:t>
        <a:bodyPr/>
        <a:lstStyle/>
        <a:p>
          <a:r>
            <a:rPr lang="ru-RU" sz="1000" b="1" dirty="0" smtClean="0">
              <a:solidFill>
                <a:srgbClr val="C00000"/>
              </a:solidFill>
            </a:rPr>
            <a:t>п.</a:t>
          </a:r>
          <a:r>
            <a:rPr lang="ru-RU" sz="1600" b="1" dirty="0" smtClean="0">
              <a:solidFill>
                <a:srgbClr val="C00000"/>
              </a:solidFill>
            </a:rPr>
            <a:t>5.1</a:t>
          </a:r>
          <a:r>
            <a:rPr lang="ru-RU" sz="1000" b="1" dirty="0" smtClean="0">
              <a:solidFill>
                <a:srgbClr val="C00000"/>
              </a:solidFill>
            </a:rPr>
            <a:t/>
          </a:r>
          <a:br>
            <a:rPr lang="ru-RU" sz="1000" b="1" dirty="0" smtClean="0">
              <a:solidFill>
                <a:srgbClr val="C00000"/>
              </a:solidFill>
            </a:rPr>
          </a:br>
          <a:r>
            <a:rPr lang="ru-RU" sz="1000" b="1" dirty="0" smtClean="0">
              <a:solidFill>
                <a:srgbClr val="C00000"/>
              </a:solidFill>
            </a:rPr>
            <a:t>ч.1 ст.93 44-ФЗ</a:t>
          </a:r>
          <a:endParaRPr lang="ru-RU" sz="1000" b="1" dirty="0">
            <a:solidFill>
              <a:srgbClr val="C00000"/>
            </a:solidFill>
          </a:endParaRPr>
        </a:p>
      </dgm:t>
    </dgm:pt>
    <dgm:pt modelId="{DF267662-D8F7-4F1B-BB16-9D9C97C4559A}" type="parTrans" cxnId="{5DEE45EE-B54F-447C-99E2-F5844C95337C}">
      <dgm:prSet/>
      <dgm:spPr/>
      <dgm:t>
        <a:bodyPr/>
        <a:lstStyle/>
        <a:p>
          <a:endParaRPr lang="ru-RU"/>
        </a:p>
      </dgm:t>
    </dgm:pt>
    <dgm:pt modelId="{E1A575C7-5E77-4081-94D7-9971639F310B}" type="sibTrans" cxnId="{5DEE45EE-B54F-447C-99E2-F5844C95337C}">
      <dgm:prSet/>
      <dgm:spPr/>
      <dgm:t>
        <a:bodyPr/>
        <a:lstStyle/>
        <a:p>
          <a:endParaRPr lang="ru-RU"/>
        </a:p>
      </dgm:t>
    </dgm:pt>
    <dgm:pt modelId="{CB885160-154C-4CD3-B253-ADD008B7BE5F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нет ограничений по цене контракта</a:t>
          </a:r>
          <a:endParaRPr lang="ru-RU" sz="900" b="1" dirty="0">
            <a:solidFill>
              <a:srgbClr val="C00000"/>
            </a:solidFill>
          </a:endParaRPr>
        </a:p>
      </dgm:t>
    </dgm:pt>
    <dgm:pt modelId="{0FCCD07E-94D3-4E97-BEDB-8A565AB7C311}" type="parTrans" cxnId="{16AC44EA-FA4B-483A-B63E-82D792F9A061}">
      <dgm:prSet/>
      <dgm:spPr/>
      <dgm:t>
        <a:bodyPr/>
        <a:lstStyle/>
        <a:p>
          <a:endParaRPr lang="ru-RU"/>
        </a:p>
      </dgm:t>
    </dgm:pt>
    <dgm:pt modelId="{6BBFE365-2903-4B9F-B87C-E3D6D3018B52}" type="sibTrans" cxnId="{16AC44EA-FA4B-483A-B63E-82D792F9A061}">
      <dgm:prSet/>
      <dgm:spPr/>
      <dgm:t>
        <a:bodyPr/>
        <a:lstStyle/>
        <a:p>
          <a:endParaRPr lang="ru-RU"/>
        </a:p>
      </dgm:t>
    </dgm:pt>
    <dgm:pt modelId="{8A6E6452-8DB3-4FAD-962F-454C8D7CE7A6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годовой объем закупок до 50 млн. руб.</a:t>
          </a:r>
          <a:endParaRPr lang="ru-RU" sz="900" b="1" dirty="0">
            <a:solidFill>
              <a:srgbClr val="C00000"/>
            </a:solidFill>
          </a:endParaRPr>
        </a:p>
      </dgm:t>
    </dgm:pt>
    <dgm:pt modelId="{083B813F-B4C6-454C-9A16-8CC2296AE793}" type="parTrans" cxnId="{DEFDD237-2A68-4618-BCD6-D5DAC9FDCC15}">
      <dgm:prSet/>
      <dgm:spPr/>
      <dgm:t>
        <a:bodyPr/>
        <a:lstStyle/>
        <a:p>
          <a:endParaRPr lang="ru-RU"/>
        </a:p>
      </dgm:t>
    </dgm:pt>
    <dgm:pt modelId="{7FC8DCE3-80E0-4BFE-82E8-500680133320}" type="sibTrans" cxnId="{DEFDD237-2A68-4618-BCD6-D5DAC9FDCC15}">
      <dgm:prSet/>
      <dgm:spPr/>
      <dgm:t>
        <a:bodyPr/>
        <a:lstStyle/>
        <a:p>
          <a:endParaRPr lang="ru-RU"/>
        </a:p>
      </dgm:t>
    </dgm:pt>
    <dgm:pt modelId="{44AC0003-C847-4274-B077-4C0B0D1AD3CF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требуется разрешение учредителя</a:t>
          </a:r>
          <a:endParaRPr lang="ru-RU" sz="900" b="1" dirty="0">
            <a:solidFill>
              <a:srgbClr val="C00000"/>
            </a:solidFill>
          </a:endParaRPr>
        </a:p>
      </dgm:t>
    </dgm:pt>
    <dgm:pt modelId="{769A2FB8-E1B7-4505-84A5-91A8D45274F0}" type="parTrans" cxnId="{103F2E04-E58F-47F0-8487-398EC270FCA8}">
      <dgm:prSet/>
      <dgm:spPr/>
      <dgm:t>
        <a:bodyPr/>
        <a:lstStyle/>
        <a:p>
          <a:endParaRPr lang="ru-RU"/>
        </a:p>
      </dgm:t>
    </dgm:pt>
    <dgm:pt modelId="{FFAE349B-334E-4B49-8BA1-3C72E88F829B}" type="sibTrans" cxnId="{103F2E04-E58F-47F0-8487-398EC270FCA8}">
      <dgm:prSet/>
      <dgm:spPr/>
      <dgm:t>
        <a:bodyPr/>
        <a:lstStyle/>
        <a:p>
          <a:endParaRPr lang="ru-RU"/>
        </a:p>
      </dgm:t>
    </dgm:pt>
    <dgm:pt modelId="{F84EFD3C-D28E-42E4-8A37-C4069B4FF0B6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страна происхождения «не недружественная»</a:t>
          </a:r>
          <a:endParaRPr lang="ru-RU" sz="900" b="1" dirty="0">
            <a:solidFill>
              <a:srgbClr val="C00000"/>
            </a:solidFill>
          </a:endParaRPr>
        </a:p>
      </dgm:t>
    </dgm:pt>
    <dgm:pt modelId="{CBE29E46-B51E-4C96-A6AD-306CFC1D3165}" type="parTrans" cxnId="{C604881E-98CC-4E94-9CBB-80ABD7AD3397}">
      <dgm:prSet/>
      <dgm:spPr/>
      <dgm:t>
        <a:bodyPr/>
        <a:lstStyle/>
        <a:p>
          <a:endParaRPr lang="ru-RU"/>
        </a:p>
      </dgm:t>
    </dgm:pt>
    <dgm:pt modelId="{476F1B4B-1687-4F35-A998-DB6DD4EF4322}" type="sibTrans" cxnId="{C604881E-98CC-4E94-9CBB-80ABD7AD3397}">
      <dgm:prSet/>
      <dgm:spPr/>
      <dgm:t>
        <a:bodyPr/>
        <a:lstStyle/>
        <a:p>
          <a:endParaRPr lang="ru-RU"/>
        </a:p>
      </dgm:t>
    </dgm:pt>
    <dgm:pt modelId="{A7B31B2F-D29A-4A96-B2BF-0D69E5370D9D}">
      <dgm:prSet phldrT="[Текст]" custT="1"/>
      <dgm:spPr>
        <a:solidFill>
          <a:srgbClr val="93E3FF"/>
        </a:solidFill>
      </dgm:spPr>
      <dgm:t>
        <a:bodyPr/>
        <a:lstStyle/>
        <a:p>
          <a:r>
            <a:rPr lang="ru-RU" sz="1000" b="1" dirty="0" smtClean="0">
              <a:solidFill>
                <a:srgbClr val="0070C0"/>
              </a:solidFill>
            </a:rPr>
            <a:t>п.</a:t>
          </a:r>
          <a:r>
            <a:rPr lang="ru-RU" sz="1600" b="1" dirty="0" smtClean="0">
              <a:solidFill>
                <a:srgbClr val="0070C0"/>
              </a:solidFill>
            </a:rPr>
            <a:t>9</a:t>
          </a:r>
          <a:br>
            <a:rPr lang="ru-RU" sz="1600" b="1" dirty="0" smtClean="0">
              <a:solidFill>
                <a:srgbClr val="0070C0"/>
              </a:solidFill>
            </a:rPr>
          </a:br>
          <a:r>
            <a:rPr lang="ru-RU" sz="1000" b="1" dirty="0" smtClean="0">
              <a:solidFill>
                <a:srgbClr val="0070C0"/>
              </a:solidFill>
            </a:rPr>
            <a:t>ч.1 ст.93 44-ФЗ</a:t>
          </a:r>
          <a:endParaRPr lang="ru-RU" sz="1000" b="1" dirty="0">
            <a:solidFill>
              <a:srgbClr val="0070C0"/>
            </a:solidFill>
          </a:endParaRPr>
        </a:p>
      </dgm:t>
    </dgm:pt>
    <dgm:pt modelId="{EC7E9862-603A-4163-96D6-A70F4F6F27D4}" type="parTrans" cxnId="{9C3A458B-FB9B-486F-B48E-4BF347C81075}">
      <dgm:prSet/>
      <dgm:spPr/>
      <dgm:t>
        <a:bodyPr/>
        <a:lstStyle/>
        <a:p>
          <a:endParaRPr lang="ru-RU"/>
        </a:p>
      </dgm:t>
    </dgm:pt>
    <dgm:pt modelId="{29D7F36F-B996-4626-90B3-B5C4748A7C4E}" type="sibTrans" cxnId="{9C3A458B-FB9B-486F-B48E-4BF347C81075}">
      <dgm:prSet/>
      <dgm:spPr/>
      <dgm:t>
        <a:bodyPr/>
        <a:lstStyle/>
        <a:p>
          <a:endParaRPr lang="ru-RU"/>
        </a:p>
      </dgm:t>
    </dgm:pt>
    <dgm:pt modelId="{7BA5D5CF-AAB4-4895-B79B-F93D15EE58A9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экстренная или неотложная медицинская помощь, непреодолимая сила</a:t>
          </a:r>
          <a:endParaRPr lang="ru-RU" sz="900" dirty="0"/>
        </a:p>
      </dgm:t>
    </dgm:pt>
    <dgm:pt modelId="{80DF6C95-FB28-4394-BABB-67F083E64C48}" type="parTrans" cxnId="{C450F3DD-0F27-43EC-A603-BE59ACA0E0C4}">
      <dgm:prSet/>
      <dgm:spPr/>
      <dgm:t>
        <a:bodyPr/>
        <a:lstStyle/>
        <a:p>
          <a:endParaRPr lang="ru-RU"/>
        </a:p>
      </dgm:t>
    </dgm:pt>
    <dgm:pt modelId="{93127C7A-E11C-493E-AFD4-B48230E57DB9}" type="sibTrans" cxnId="{C450F3DD-0F27-43EC-A603-BE59ACA0E0C4}">
      <dgm:prSet/>
      <dgm:spPr/>
      <dgm:t>
        <a:bodyPr/>
        <a:lstStyle/>
        <a:p>
          <a:endParaRPr lang="ru-RU"/>
        </a:p>
      </dgm:t>
    </dgm:pt>
    <dgm:pt modelId="{7E386920-F724-4CEF-B66D-2E90F6D3E306}">
      <dgm:prSet phldrT="[Текст]" custT="1"/>
      <dgm:spPr>
        <a:solidFill>
          <a:srgbClr val="FFEBF5"/>
        </a:solidFill>
      </dgm:spPr>
      <dgm:t>
        <a:bodyPr/>
        <a:lstStyle/>
        <a:p>
          <a:r>
            <a:rPr lang="ru-RU" sz="1000" b="1" dirty="0" smtClean="0">
              <a:solidFill>
                <a:srgbClr val="C00000"/>
              </a:solidFill>
            </a:rPr>
            <a:t>п.</a:t>
          </a:r>
          <a:r>
            <a:rPr lang="ru-RU" sz="1600" b="1" dirty="0" smtClean="0">
              <a:solidFill>
                <a:srgbClr val="C00000"/>
              </a:solidFill>
            </a:rPr>
            <a:t>28.1</a:t>
          </a:r>
          <a:r>
            <a:rPr lang="ru-RU" sz="1000" b="1" dirty="0" smtClean="0">
              <a:solidFill>
                <a:srgbClr val="C00000"/>
              </a:solidFill>
            </a:rPr>
            <a:t/>
          </a:r>
          <a:br>
            <a:rPr lang="ru-RU" sz="1000" b="1" dirty="0" smtClean="0">
              <a:solidFill>
                <a:srgbClr val="C00000"/>
              </a:solidFill>
            </a:rPr>
          </a:br>
          <a:r>
            <a:rPr lang="ru-RU" sz="1000" b="1" dirty="0" smtClean="0">
              <a:solidFill>
                <a:srgbClr val="C00000"/>
              </a:solidFill>
            </a:rPr>
            <a:t>ч.1 ст.93 44-ФЗ</a:t>
          </a:r>
          <a:endParaRPr lang="ru-RU" sz="1000" b="1" dirty="0">
            <a:solidFill>
              <a:srgbClr val="C00000"/>
            </a:solidFill>
          </a:endParaRPr>
        </a:p>
      </dgm:t>
    </dgm:pt>
    <dgm:pt modelId="{B302E38D-3C31-4A85-9079-0C7FB7E26B72}" type="parTrans" cxnId="{488A0F1C-302E-4211-BA93-B582AD3483AA}">
      <dgm:prSet/>
      <dgm:spPr/>
      <dgm:t>
        <a:bodyPr/>
        <a:lstStyle/>
        <a:p>
          <a:endParaRPr lang="ru-RU"/>
        </a:p>
      </dgm:t>
    </dgm:pt>
    <dgm:pt modelId="{D266CB4B-A024-41EE-8A8F-7C0559BA4C5F}" type="sibTrans" cxnId="{488A0F1C-302E-4211-BA93-B582AD3483AA}">
      <dgm:prSet/>
      <dgm:spPr/>
      <dgm:t>
        <a:bodyPr/>
        <a:lstStyle/>
        <a:p>
          <a:endParaRPr lang="ru-RU"/>
        </a:p>
      </dgm:t>
    </dgm:pt>
    <dgm:pt modelId="{5F6E949F-2104-4C79-9082-21E5499E63F8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нет ограничений по цене контракта</a:t>
          </a:r>
          <a:endParaRPr lang="ru-RU" sz="900" dirty="0"/>
        </a:p>
      </dgm:t>
    </dgm:pt>
    <dgm:pt modelId="{297683A0-E296-46F3-A417-27BA64381CE5}" type="parTrans" cxnId="{FAB043DF-82F7-4E98-B955-379AF4EDDA18}">
      <dgm:prSet/>
      <dgm:spPr/>
      <dgm:t>
        <a:bodyPr/>
        <a:lstStyle/>
        <a:p>
          <a:endParaRPr lang="ru-RU"/>
        </a:p>
      </dgm:t>
    </dgm:pt>
    <dgm:pt modelId="{BF352C32-76B5-472A-8E90-C551B41D5C85}" type="sibTrans" cxnId="{FAB043DF-82F7-4E98-B955-379AF4EDDA18}">
      <dgm:prSet/>
      <dgm:spPr/>
      <dgm:t>
        <a:bodyPr/>
        <a:lstStyle/>
        <a:p>
          <a:endParaRPr lang="ru-RU"/>
        </a:p>
      </dgm:t>
    </dgm:pt>
    <dgm:pt modelId="{A352204F-5F88-443E-909D-044B3A1873BA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нет годовых лимитов</a:t>
          </a:r>
          <a:endParaRPr lang="ru-RU" sz="900" dirty="0"/>
        </a:p>
      </dgm:t>
    </dgm:pt>
    <dgm:pt modelId="{E514023C-041C-4B6A-94BD-5DD6A37FA0B9}" type="parTrans" cxnId="{34F54ADD-41E9-4EEB-8604-20C613CC5163}">
      <dgm:prSet/>
      <dgm:spPr/>
      <dgm:t>
        <a:bodyPr/>
        <a:lstStyle/>
        <a:p>
          <a:endParaRPr lang="ru-RU"/>
        </a:p>
      </dgm:t>
    </dgm:pt>
    <dgm:pt modelId="{3479F0B0-177C-4846-B3F7-57EADB049DDF}" type="sibTrans" cxnId="{34F54ADD-41E9-4EEB-8604-20C613CC5163}">
      <dgm:prSet/>
      <dgm:spPr/>
      <dgm:t>
        <a:bodyPr/>
        <a:lstStyle/>
        <a:p>
          <a:endParaRPr lang="ru-RU"/>
        </a:p>
      </dgm:t>
    </dgm:pt>
    <dgm:pt modelId="{D9D809D7-EB5C-4409-9A03-2D6AADC61106}">
      <dgm:prSet phldrT="[Текст]" custT="1"/>
      <dgm:spPr>
        <a:solidFill>
          <a:srgbClr val="93E3FF"/>
        </a:solidFill>
      </dgm:spPr>
      <dgm:t>
        <a:bodyPr/>
        <a:lstStyle/>
        <a:p>
          <a:r>
            <a:rPr lang="ru-RU" sz="1000" b="1" dirty="0" smtClean="0">
              <a:solidFill>
                <a:srgbClr val="0070C0"/>
              </a:solidFill>
            </a:rPr>
            <a:t>п.</a:t>
          </a:r>
          <a:r>
            <a:rPr lang="ru-RU" sz="1600" b="1" dirty="0" smtClean="0">
              <a:solidFill>
                <a:srgbClr val="0070C0"/>
              </a:solidFill>
            </a:rPr>
            <a:t>28</a:t>
          </a:r>
          <a:r>
            <a:rPr lang="ru-RU" sz="1000" b="1" dirty="0" smtClean="0">
              <a:solidFill>
                <a:srgbClr val="0070C0"/>
              </a:solidFill>
            </a:rPr>
            <a:t/>
          </a:r>
          <a:br>
            <a:rPr lang="ru-RU" sz="1000" b="1" dirty="0" smtClean="0">
              <a:solidFill>
                <a:srgbClr val="0070C0"/>
              </a:solidFill>
            </a:rPr>
          </a:br>
          <a:r>
            <a:rPr lang="ru-RU" sz="1000" b="1" dirty="0" smtClean="0">
              <a:solidFill>
                <a:srgbClr val="0070C0"/>
              </a:solidFill>
            </a:rPr>
            <a:t>ч.1 ст.93 44-ФЗ</a:t>
          </a:r>
          <a:endParaRPr lang="ru-RU" sz="1000" b="1" dirty="0">
            <a:solidFill>
              <a:srgbClr val="0070C0"/>
            </a:solidFill>
          </a:endParaRPr>
        </a:p>
      </dgm:t>
    </dgm:pt>
    <dgm:pt modelId="{D1717317-3186-4521-B954-6204753415BD}" type="parTrans" cxnId="{DFFEAF40-4606-4E02-BA92-033BE4F784DA}">
      <dgm:prSet/>
      <dgm:spPr/>
      <dgm:t>
        <a:bodyPr/>
        <a:lstStyle/>
        <a:p>
          <a:endParaRPr lang="ru-RU"/>
        </a:p>
      </dgm:t>
    </dgm:pt>
    <dgm:pt modelId="{95DC01D5-ED55-48FE-A9CC-7EDDF9C8A944}" type="sibTrans" cxnId="{DFFEAF40-4606-4E02-BA92-033BE4F784DA}">
      <dgm:prSet/>
      <dgm:spPr/>
      <dgm:t>
        <a:bodyPr/>
        <a:lstStyle/>
        <a:p>
          <a:endParaRPr lang="ru-RU"/>
        </a:p>
      </dgm:t>
    </dgm:pt>
    <dgm:pt modelId="{E0A04162-DFED-4F04-BCDF-D1AC0901ABEA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на основании решения врачебной комиссии</a:t>
          </a:r>
          <a:endParaRPr lang="ru-RU" sz="900" dirty="0"/>
        </a:p>
      </dgm:t>
    </dgm:pt>
    <dgm:pt modelId="{E67BB761-C355-40C1-8F52-2533A6B5B10D}" type="parTrans" cxnId="{800BED63-C756-4F12-8D41-6F76F4D8623A}">
      <dgm:prSet/>
      <dgm:spPr/>
      <dgm:t>
        <a:bodyPr/>
        <a:lstStyle/>
        <a:p>
          <a:endParaRPr lang="ru-RU"/>
        </a:p>
      </dgm:t>
    </dgm:pt>
    <dgm:pt modelId="{609169C2-D975-496E-A2B6-063447F12BEA}" type="sibTrans" cxnId="{800BED63-C756-4F12-8D41-6F76F4D8623A}">
      <dgm:prSet/>
      <dgm:spPr/>
      <dgm:t>
        <a:bodyPr/>
        <a:lstStyle/>
        <a:p>
          <a:endParaRPr lang="ru-RU"/>
        </a:p>
      </dgm:t>
    </dgm:pt>
    <dgm:pt modelId="{0EA9C760-0281-441E-8F1A-CB9CA82CB3C6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до 1,5 млн. руб. </a:t>
          </a:r>
          <a:r>
            <a:rPr lang="ru-RU" sz="900" dirty="0" smtClean="0"/>
            <a:t>на курс до 1 месяца</a:t>
          </a:r>
          <a:endParaRPr lang="ru-RU" sz="900" dirty="0"/>
        </a:p>
      </dgm:t>
    </dgm:pt>
    <dgm:pt modelId="{DCB36611-DE57-42C4-99FA-C37D654B7F25}" type="parTrans" cxnId="{48898C79-B97A-4BC2-AA08-D562D695396E}">
      <dgm:prSet/>
      <dgm:spPr/>
      <dgm:t>
        <a:bodyPr/>
        <a:lstStyle/>
        <a:p>
          <a:endParaRPr lang="ru-RU"/>
        </a:p>
      </dgm:t>
    </dgm:pt>
    <dgm:pt modelId="{E198B878-8E2C-42AD-9EA8-A2762D46BD66}" type="sibTrans" cxnId="{48898C79-B97A-4BC2-AA08-D562D695396E}">
      <dgm:prSet/>
      <dgm:spPr/>
      <dgm:t>
        <a:bodyPr/>
        <a:lstStyle/>
        <a:p>
          <a:endParaRPr lang="ru-RU"/>
        </a:p>
      </dgm:t>
    </dgm:pt>
    <dgm:pt modelId="{0E8B54F1-C568-4E7C-9588-1FDB0B8145B7}">
      <dgm:prSet phldrT="[Текст]" custT="1"/>
      <dgm:spPr>
        <a:solidFill>
          <a:srgbClr val="D1F3FF"/>
        </a:solidFill>
      </dgm:spPr>
      <dgm:t>
        <a:bodyPr/>
        <a:lstStyle/>
        <a:p>
          <a:pPr algn="l"/>
          <a:r>
            <a:rPr lang="ru-RU" sz="900" dirty="0" smtClean="0"/>
            <a:t>для каждого пациента отдельно</a:t>
          </a:r>
          <a:endParaRPr lang="ru-RU" sz="900" dirty="0"/>
        </a:p>
      </dgm:t>
    </dgm:pt>
    <dgm:pt modelId="{D0102549-8E01-496B-8EC8-6EF64397CB0E}" type="parTrans" cxnId="{1527754D-D5F4-4286-B6FF-71A09206500B}">
      <dgm:prSet/>
      <dgm:spPr/>
      <dgm:t>
        <a:bodyPr/>
        <a:lstStyle/>
        <a:p>
          <a:endParaRPr lang="ru-RU"/>
        </a:p>
      </dgm:t>
    </dgm:pt>
    <dgm:pt modelId="{19E93312-F962-43A0-A3F4-D19C69BF8232}" type="sibTrans" cxnId="{1527754D-D5F4-4286-B6FF-71A09206500B}">
      <dgm:prSet/>
      <dgm:spPr/>
      <dgm:t>
        <a:bodyPr/>
        <a:lstStyle/>
        <a:p>
          <a:endParaRPr lang="ru-RU"/>
        </a:p>
      </dgm:t>
    </dgm:pt>
    <dgm:pt modelId="{FEF83836-116A-4921-95E2-89007B67112E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поставщики из реестра</a:t>
          </a:r>
          <a:endParaRPr lang="ru-RU" sz="900" b="1" dirty="0">
            <a:solidFill>
              <a:srgbClr val="C00000"/>
            </a:solidFill>
          </a:endParaRPr>
        </a:p>
      </dgm:t>
    </dgm:pt>
    <dgm:pt modelId="{47811EBE-4886-4C6A-B6E0-3AB542B2EAB2}" type="parTrans" cxnId="{E3ED0740-155A-4A2C-AF58-393BD7052D7D}">
      <dgm:prSet/>
      <dgm:spPr/>
      <dgm:t>
        <a:bodyPr/>
        <a:lstStyle/>
        <a:p>
          <a:endParaRPr lang="ru-RU"/>
        </a:p>
      </dgm:t>
    </dgm:pt>
    <dgm:pt modelId="{3BA37DC8-6166-4042-B5FA-A112A37CEDAB}" type="sibTrans" cxnId="{E3ED0740-155A-4A2C-AF58-393BD7052D7D}">
      <dgm:prSet/>
      <dgm:spPr/>
      <dgm:t>
        <a:bodyPr/>
        <a:lstStyle/>
        <a:p>
          <a:endParaRPr lang="ru-RU"/>
        </a:p>
      </dgm:t>
    </dgm:pt>
    <dgm:pt modelId="{5473DE89-E14F-4437-8174-BABEDF70F560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ЛП не имеет аналогов</a:t>
          </a:r>
          <a:endParaRPr lang="ru-RU" sz="900" b="1" dirty="0">
            <a:solidFill>
              <a:srgbClr val="C00000"/>
            </a:solidFill>
          </a:endParaRPr>
        </a:p>
      </dgm:t>
    </dgm:pt>
    <dgm:pt modelId="{38EDD490-F882-4008-9504-8DDD24A37A4B}" type="parTrans" cxnId="{94B754E1-2618-4710-BCB2-0179C0C486A7}">
      <dgm:prSet/>
      <dgm:spPr/>
      <dgm:t>
        <a:bodyPr/>
        <a:lstStyle/>
        <a:p>
          <a:endParaRPr lang="ru-RU"/>
        </a:p>
      </dgm:t>
    </dgm:pt>
    <dgm:pt modelId="{8CF25E4D-8634-4404-9CA5-1252A7A6F5BF}" type="sibTrans" cxnId="{94B754E1-2618-4710-BCB2-0179C0C486A7}">
      <dgm:prSet/>
      <dgm:spPr/>
      <dgm:t>
        <a:bodyPr/>
        <a:lstStyle/>
        <a:p>
          <a:endParaRPr lang="ru-RU"/>
        </a:p>
      </dgm:t>
    </dgm:pt>
    <dgm:pt modelId="{995012CD-44CB-4844-B01B-B8B8C598199B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страна происхождения «не недружественная»</a:t>
          </a:r>
          <a:endParaRPr lang="ru-RU" sz="900" b="1" dirty="0">
            <a:solidFill>
              <a:srgbClr val="C00000"/>
            </a:solidFill>
          </a:endParaRPr>
        </a:p>
      </dgm:t>
    </dgm:pt>
    <dgm:pt modelId="{F879AF5A-AFD2-4A9B-801B-05D9BC872D29}" type="parTrans" cxnId="{216E5CC4-547B-46AD-9D45-A72DCBDFD411}">
      <dgm:prSet/>
      <dgm:spPr/>
      <dgm:t>
        <a:bodyPr/>
        <a:lstStyle/>
        <a:p>
          <a:endParaRPr lang="ru-RU"/>
        </a:p>
      </dgm:t>
    </dgm:pt>
    <dgm:pt modelId="{53B6E56D-5C7F-4542-A9D5-4EA25F5B7801}" type="sibTrans" cxnId="{216E5CC4-547B-46AD-9D45-A72DCBDFD411}">
      <dgm:prSet/>
      <dgm:spPr/>
      <dgm:t>
        <a:bodyPr/>
        <a:lstStyle/>
        <a:p>
          <a:endParaRPr lang="ru-RU"/>
        </a:p>
      </dgm:t>
    </dgm:pt>
    <dgm:pt modelId="{0161732B-ECA9-412A-ACBE-593A0589B567}">
      <dgm:prSet phldrT="[Текст]" custT="1"/>
      <dgm:spPr>
        <a:solidFill>
          <a:srgbClr val="FFEBF5"/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46-ФЗ</a:t>
          </a:r>
          <a:r>
            <a:rPr lang="ru-RU" sz="1000" b="1" dirty="0" smtClean="0">
              <a:solidFill>
                <a:srgbClr val="C00000"/>
              </a:solidFill>
            </a:rPr>
            <a:t> + ПП-339 </a:t>
          </a:r>
          <a:br>
            <a:rPr lang="ru-RU" sz="1000" b="1" dirty="0" smtClean="0">
              <a:solidFill>
                <a:srgbClr val="C00000"/>
              </a:solidFill>
            </a:rPr>
          </a:br>
          <a:r>
            <a:rPr lang="ru-RU" sz="1000" b="1" dirty="0" smtClean="0">
              <a:solidFill>
                <a:srgbClr val="C00000"/>
              </a:solidFill>
            </a:rPr>
            <a:t>+ региональное ПП</a:t>
          </a:r>
          <a:endParaRPr lang="ru-RU" sz="1000" b="1" dirty="0">
            <a:solidFill>
              <a:srgbClr val="C00000"/>
            </a:solidFill>
          </a:endParaRPr>
        </a:p>
      </dgm:t>
    </dgm:pt>
    <dgm:pt modelId="{1107D339-DCE2-46C5-A46E-FB01A2A22AD2}" type="parTrans" cxnId="{D4569D88-690B-413F-94C5-B6D47760F360}">
      <dgm:prSet/>
      <dgm:spPr/>
      <dgm:t>
        <a:bodyPr/>
        <a:lstStyle/>
        <a:p>
          <a:endParaRPr lang="ru-RU"/>
        </a:p>
      </dgm:t>
    </dgm:pt>
    <dgm:pt modelId="{0520F011-A11C-495E-8D63-AAA99E3C4F27}" type="sibTrans" cxnId="{D4569D88-690B-413F-94C5-B6D47760F360}">
      <dgm:prSet/>
      <dgm:spPr/>
      <dgm:t>
        <a:bodyPr/>
        <a:lstStyle/>
        <a:p>
          <a:endParaRPr lang="ru-RU"/>
        </a:p>
      </dgm:t>
    </dgm:pt>
    <dgm:pt modelId="{AB0D3FFD-450B-4913-AEB9-4D951D28103E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нет лимитов</a:t>
          </a:r>
          <a:endParaRPr lang="ru-RU" sz="900" b="1" dirty="0">
            <a:solidFill>
              <a:srgbClr val="C00000"/>
            </a:solidFill>
          </a:endParaRPr>
        </a:p>
      </dgm:t>
    </dgm:pt>
    <dgm:pt modelId="{A7322487-0468-4CBF-8BD8-8431FA0F2A0F}" type="parTrans" cxnId="{3D37E172-4D12-401A-804F-73275FBAAFFD}">
      <dgm:prSet/>
      <dgm:spPr/>
      <dgm:t>
        <a:bodyPr/>
        <a:lstStyle/>
        <a:p>
          <a:endParaRPr lang="ru-RU"/>
        </a:p>
      </dgm:t>
    </dgm:pt>
    <dgm:pt modelId="{13BEDEAE-2087-4765-B76D-E36AED47E78C}" type="sibTrans" cxnId="{3D37E172-4D12-401A-804F-73275FBAAFFD}">
      <dgm:prSet/>
      <dgm:spPr/>
      <dgm:t>
        <a:bodyPr/>
        <a:lstStyle/>
        <a:p>
          <a:endParaRPr lang="ru-RU"/>
        </a:p>
      </dgm:t>
    </dgm:pt>
    <dgm:pt modelId="{443BDF5D-4256-4353-A6F8-AD01AFD9E8E3}">
      <dgm:prSet phldrT="[Текст]" custT="1"/>
      <dgm:spPr>
        <a:solidFill>
          <a:srgbClr val="FFF7FB"/>
        </a:solidFill>
      </dgm:spPr>
      <dgm:t>
        <a:bodyPr/>
        <a:lstStyle/>
        <a:p>
          <a:pPr algn="l"/>
          <a:r>
            <a:rPr lang="ru-RU" sz="900" b="1" dirty="0" smtClean="0">
              <a:solidFill>
                <a:srgbClr val="C00000"/>
              </a:solidFill>
            </a:rPr>
            <a:t>по решению «чрезвычайной комиссии»</a:t>
          </a:r>
          <a:endParaRPr lang="ru-RU" sz="900" b="1" dirty="0">
            <a:solidFill>
              <a:srgbClr val="C00000"/>
            </a:solidFill>
          </a:endParaRPr>
        </a:p>
      </dgm:t>
    </dgm:pt>
    <dgm:pt modelId="{2C034E4F-970E-4D6B-998A-DE0790D3B195}" type="parTrans" cxnId="{BE1EFBAE-08AE-42D0-B213-91EBBFC7AFDF}">
      <dgm:prSet/>
      <dgm:spPr/>
      <dgm:t>
        <a:bodyPr/>
        <a:lstStyle/>
        <a:p>
          <a:endParaRPr lang="ru-RU"/>
        </a:p>
      </dgm:t>
    </dgm:pt>
    <dgm:pt modelId="{01B3F9C1-897D-41DF-BA23-73D7C4FCC42C}" type="sibTrans" cxnId="{BE1EFBAE-08AE-42D0-B213-91EBBFC7AFDF}">
      <dgm:prSet/>
      <dgm:spPr/>
      <dgm:t>
        <a:bodyPr/>
        <a:lstStyle/>
        <a:p>
          <a:endParaRPr lang="ru-RU"/>
        </a:p>
      </dgm:t>
    </dgm:pt>
    <dgm:pt modelId="{5A247C39-CE2D-416E-9CE8-913EEEA77786}" type="pres">
      <dgm:prSet presAssocID="{0E98DCEA-C702-4C15-A866-9B347DCF8A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DDBBAE-467F-4A9D-ACAB-AE0E2588D4AC}" type="pres">
      <dgm:prSet presAssocID="{0FD4F21A-E6E7-45F0-AB2D-74327EB9EB89}" presName="root1" presStyleCnt="0"/>
      <dgm:spPr/>
    </dgm:pt>
    <dgm:pt modelId="{22C2ED54-2574-4D46-9D28-53306B80FFFC}" type="pres">
      <dgm:prSet presAssocID="{0FD4F21A-E6E7-45F0-AB2D-74327EB9EB89}" presName="LevelOneTextNode" presStyleLbl="node0" presStyleIdx="0" presStyleCnt="1" custScaleX="440611" custScaleY="402116" custLinFactNeighborX="-602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882166-1778-4981-BE13-D2960A754DAC}" type="pres">
      <dgm:prSet presAssocID="{0FD4F21A-E6E7-45F0-AB2D-74327EB9EB89}" presName="level2hierChild" presStyleCnt="0"/>
      <dgm:spPr/>
    </dgm:pt>
    <dgm:pt modelId="{CC0B8C68-3F64-4A1E-B668-35A8C2AD2A02}" type="pres">
      <dgm:prSet presAssocID="{4FAF5D45-E8D2-43C0-A06E-758AA6FF56B3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898A042B-8BB1-4C0B-8DA8-5A907FA4D19C}" type="pres">
      <dgm:prSet presAssocID="{4FAF5D45-E8D2-43C0-A06E-758AA6FF56B3}" presName="connTx" presStyleLbl="parChTrans1D2" presStyleIdx="0" presStyleCnt="7"/>
      <dgm:spPr/>
      <dgm:t>
        <a:bodyPr/>
        <a:lstStyle/>
        <a:p>
          <a:endParaRPr lang="ru-RU"/>
        </a:p>
      </dgm:t>
    </dgm:pt>
    <dgm:pt modelId="{B60CD5A3-6818-4E97-99E8-E22B4A25F183}" type="pres">
      <dgm:prSet presAssocID="{8680A04E-CB46-4882-9268-07CF4AC73ABA}" presName="root2" presStyleCnt="0"/>
      <dgm:spPr/>
    </dgm:pt>
    <dgm:pt modelId="{04903E13-8305-4AD8-B6B6-EFD77801BCFC}" type="pres">
      <dgm:prSet presAssocID="{8680A04E-CB46-4882-9268-07CF4AC73ABA}" presName="LevelTwoTextNode" presStyleLbl="node2" presStyleIdx="0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F1A667-BC6B-4CEC-98FB-F4F94965C2E0}" type="pres">
      <dgm:prSet presAssocID="{8680A04E-CB46-4882-9268-07CF4AC73ABA}" presName="level3hierChild" presStyleCnt="0"/>
      <dgm:spPr/>
    </dgm:pt>
    <dgm:pt modelId="{8B5D20E0-FEAA-4043-86B2-F776708C9A33}" type="pres">
      <dgm:prSet presAssocID="{67068949-10D3-4890-83D2-6E550A458B9F}" presName="conn2-1" presStyleLbl="parChTrans1D3" presStyleIdx="0" presStyleCnt="21"/>
      <dgm:spPr/>
      <dgm:t>
        <a:bodyPr/>
        <a:lstStyle/>
        <a:p>
          <a:endParaRPr lang="ru-RU"/>
        </a:p>
      </dgm:t>
    </dgm:pt>
    <dgm:pt modelId="{81A10B3A-6714-498D-B966-ED4E7B1C3968}" type="pres">
      <dgm:prSet presAssocID="{67068949-10D3-4890-83D2-6E550A458B9F}" presName="connTx" presStyleLbl="parChTrans1D3" presStyleIdx="0" presStyleCnt="21"/>
      <dgm:spPr/>
      <dgm:t>
        <a:bodyPr/>
        <a:lstStyle/>
        <a:p>
          <a:endParaRPr lang="ru-RU"/>
        </a:p>
      </dgm:t>
    </dgm:pt>
    <dgm:pt modelId="{8786B826-2854-4601-BEAD-042756FBC9CB}" type="pres">
      <dgm:prSet presAssocID="{896DD5AC-C9DE-45DE-BBB2-5EDFC4E1907E}" presName="root2" presStyleCnt="0"/>
      <dgm:spPr/>
    </dgm:pt>
    <dgm:pt modelId="{4354FEF2-9EF2-41BE-82BB-E45644377C1E}" type="pres">
      <dgm:prSet presAssocID="{896DD5AC-C9DE-45DE-BBB2-5EDFC4E1907E}" presName="LevelTwoTextNode" presStyleLbl="node3" presStyleIdx="0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54BF84-9E7A-4F59-9275-CB7CD2335A62}" type="pres">
      <dgm:prSet presAssocID="{896DD5AC-C9DE-45DE-BBB2-5EDFC4E1907E}" presName="level3hierChild" presStyleCnt="0"/>
      <dgm:spPr/>
    </dgm:pt>
    <dgm:pt modelId="{BC1DE591-4918-419A-9C79-2E1C473DCA59}" type="pres">
      <dgm:prSet presAssocID="{C0285E60-7971-4FF7-9918-98DA8BFCA3B8}" presName="conn2-1" presStyleLbl="parChTrans1D3" presStyleIdx="1" presStyleCnt="21"/>
      <dgm:spPr/>
      <dgm:t>
        <a:bodyPr/>
        <a:lstStyle/>
        <a:p>
          <a:endParaRPr lang="ru-RU"/>
        </a:p>
      </dgm:t>
    </dgm:pt>
    <dgm:pt modelId="{6DCCC2B9-94F0-40BC-8DC1-789033B16EC8}" type="pres">
      <dgm:prSet presAssocID="{C0285E60-7971-4FF7-9918-98DA8BFCA3B8}" presName="connTx" presStyleLbl="parChTrans1D3" presStyleIdx="1" presStyleCnt="21"/>
      <dgm:spPr/>
      <dgm:t>
        <a:bodyPr/>
        <a:lstStyle/>
        <a:p>
          <a:endParaRPr lang="ru-RU"/>
        </a:p>
      </dgm:t>
    </dgm:pt>
    <dgm:pt modelId="{7E69A72B-D88C-487E-BBF9-AF7175975177}" type="pres">
      <dgm:prSet presAssocID="{636C7016-7396-4480-9AB9-6997DCCBCE74}" presName="root2" presStyleCnt="0"/>
      <dgm:spPr/>
    </dgm:pt>
    <dgm:pt modelId="{B5FBD015-1BCD-43A9-BBFE-0B027512B389}" type="pres">
      <dgm:prSet presAssocID="{636C7016-7396-4480-9AB9-6997DCCBCE74}" presName="LevelTwoTextNode" presStyleLbl="node3" presStyleIdx="1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2C536A-0997-4CCA-B1CD-3BC1A3928E19}" type="pres">
      <dgm:prSet presAssocID="{636C7016-7396-4480-9AB9-6997DCCBCE74}" presName="level3hierChild" presStyleCnt="0"/>
      <dgm:spPr/>
    </dgm:pt>
    <dgm:pt modelId="{2F215776-0F2F-4A81-BB2D-3CFF9E22B81C}" type="pres">
      <dgm:prSet presAssocID="{3E62015F-9A19-4CE1-99ED-E0CA78ACCE33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D049EFEA-BC8F-4F34-A8AA-919B0BFA628D}" type="pres">
      <dgm:prSet presAssocID="{3E62015F-9A19-4CE1-99ED-E0CA78ACCE33}" presName="connTx" presStyleLbl="parChTrans1D2" presStyleIdx="1" presStyleCnt="7"/>
      <dgm:spPr/>
      <dgm:t>
        <a:bodyPr/>
        <a:lstStyle/>
        <a:p>
          <a:endParaRPr lang="ru-RU"/>
        </a:p>
      </dgm:t>
    </dgm:pt>
    <dgm:pt modelId="{D4A90960-1C20-43E7-B999-DDF755ED54EE}" type="pres">
      <dgm:prSet presAssocID="{377B5890-CA77-4713-9036-E93D8A1FB919}" presName="root2" presStyleCnt="0"/>
      <dgm:spPr/>
    </dgm:pt>
    <dgm:pt modelId="{0F841A5D-CA5E-446C-B717-DF3B4ECD76FF}" type="pres">
      <dgm:prSet presAssocID="{377B5890-CA77-4713-9036-E93D8A1FB919}" presName="LevelTwoTextNode" presStyleLbl="node2" presStyleIdx="1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518E3D-3050-44A9-B275-E3DF7C54E443}" type="pres">
      <dgm:prSet presAssocID="{377B5890-CA77-4713-9036-E93D8A1FB919}" presName="level3hierChild" presStyleCnt="0"/>
      <dgm:spPr/>
    </dgm:pt>
    <dgm:pt modelId="{0E810A75-0154-4CDB-A190-61124D16184A}" type="pres">
      <dgm:prSet presAssocID="{1614B389-DD9D-4D01-BE84-E578829DECEE}" presName="conn2-1" presStyleLbl="parChTrans1D3" presStyleIdx="2" presStyleCnt="21"/>
      <dgm:spPr/>
      <dgm:t>
        <a:bodyPr/>
        <a:lstStyle/>
        <a:p>
          <a:endParaRPr lang="ru-RU"/>
        </a:p>
      </dgm:t>
    </dgm:pt>
    <dgm:pt modelId="{041EE633-B16C-490A-BB03-04C8CFC018A1}" type="pres">
      <dgm:prSet presAssocID="{1614B389-DD9D-4D01-BE84-E578829DECEE}" presName="connTx" presStyleLbl="parChTrans1D3" presStyleIdx="2" presStyleCnt="21"/>
      <dgm:spPr/>
      <dgm:t>
        <a:bodyPr/>
        <a:lstStyle/>
        <a:p>
          <a:endParaRPr lang="ru-RU"/>
        </a:p>
      </dgm:t>
    </dgm:pt>
    <dgm:pt modelId="{0EDBE2B1-DE9D-442D-AF14-E74AEFA6388F}" type="pres">
      <dgm:prSet presAssocID="{E02DC3FD-F622-4137-B196-54B0F2164BBE}" presName="root2" presStyleCnt="0"/>
      <dgm:spPr/>
    </dgm:pt>
    <dgm:pt modelId="{49CD1A0B-E3D6-46BE-BA0F-6DFDA1E99B4B}" type="pres">
      <dgm:prSet presAssocID="{E02DC3FD-F622-4137-B196-54B0F2164BBE}" presName="LevelTwoTextNode" presStyleLbl="node3" presStyleIdx="2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90E8F2-A511-470D-9385-5EA4F5335303}" type="pres">
      <dgm:prSet presAssocID="{E02DC3FD-F622-4137-B196-54B0F2164BBE}" presName="level3hierChild" presStyleCnt="0"/>
      <dgm:spPr/>
    </dgm:pt>
    <dgm:pt modelId="{E8A3A1EE-4F5D-498F-80A9-D555F055C1D1}" type="pres">
      <dgm:prSet presAssocID="{4ABD5EC1-F256-4F12-8D0A-B20C785059C4}" presName="conn2-1" presStyleLbl="parChTrans1D3" presStyleIdx="3" presStyleCnt="21"/>
      <dgm:spPr/>
      <dgm:t>
        <a:bodyPr/>
        <a:lstStyle/>
        <a:p>
          <a:endParaRPr lang="ru-RU"/>
        </a:p>
      </dgm:t>
    </dgm:pt>
    <dgm:pt modelId="{839A2511-137B-4FAE-AAFC-C7E47489DD28}" type="pres">
      <dgm:prSet presAssocID="{4ABD5EC1-F256-4F12-8D0A-B20C785059C4}" presName="connTx" presStyleLbl="parChTrans1D3" presStyleIdx="3" presStyleCnt="21"/>
      <dgm:spPr/>
      <dgm:t>
        <a:bodyPr/>
        <a:lstStyle/>
        <a:p>
          <a:endParaRPr lang="ru-RU"/>
        </a:p>
      </dgm:t>
    </dgm:pt>
    <dgm:pt modelId="{99AD538A-0B4B-410A-BFA2-EB781A8FD729}" type="pres">
      <dgm:prSet presAssocID="{BC7A6AA7-CC2B-4A73-897B-CAF3AF64749D}" presName="root2" presStyleCnt="0"/>
      <dgm:spPr/>
    </dgm:pt>
    <dgm:pt modelId="{FC49930B-7A86-436B-9F3D-1FD5D0A18E7F}" type="pres">
      <dgm:prSet presAssocID="{BC7A6AA7-CC2B-4A73-897B-CAF3AF64749D}" presName="LevelTwoTextNode" presStyleLbl="node3" presStyleIdx="3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31070C-D067-4554-BC08-11882A266A26}" type="pres">
      <dgm:prSet presAssocID="{BC7A6AA7-CC2B-4A73-897B-CAF3AF64749D}" presName="level3hierChild" presStyleCnt="0"/>
      <dgm:spPr/>
    </dgm:pt>
    <dgm:pt modelId="{E0DCC8F4-5F91-496C-BE31-BC3D00347771}" type="pres">
      <dgm:prSet presAssocID="{1E9A8754-5B79-4DD5-AB24-E36302B6ADC4}" presName="conn2-1" presStyleLbl="parChTrans1D3" presStyleIdx="4" presStyleCnt="21"/>
      <dgm:spPr/>
      <dgm:t>
        <a:bodyPr/>
        <a:lstStyle/>
        <a:p>
          <a:endParaRPr lang="ru-RU"/>
        </a:p>
      </dgm:t>
    </dgm:pt>
    <dgm:pt modelId="{B0EE1E4A-129F-4D16-920C-F564EC63FB21}" type="pres">
      <dgm:prSet presAssocID="{1E9A8754-5B79-4DD5-AB24-E36302B6ADC4}" presName="connTx" presStyleLbl="parChTrans1D3" presStyleIdx="4" presStyleCnt="21"/>
      <dgm:spPr/>
      <dgm:t>
        <a:bodyPr/>
        <a:lstStyle/>
        <a:p>
          <a:endParaRPr lang="ru-RU"/>
        </a:p>
      </dgm:t>
    </dgm:pt>
    <dgm:pt modelId="{512F9DDF-B350-4C14-89B3-AA0D33C7F4CF}" type="pres">
      <dgm:prSet presAssocID="{6885817A-01D6-4457-9B35-3699A12CF1C4}" presName="root2" presStyleCnt="0"/>
      <dgm:spPr/>
    </dgm:pt>
    <dgm:pt modelId="{18A4AFDB-2FC9-4F8A-901E-8E1FAEE22A91}" type="pres">
      <dgm:prSet presAssocID="{6885817A-01D6-4457-9B35-3699A12CF1C4}" presName="LevelTwoTextNode" presStyleLbl="node3" presStyleIdx="4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6E0C88-474E-4177-9486-680A64E77B9E}" type="pres">
      <dgm:prSet presAssocID="{6885817A-01D6-4457-9B35-3699A12CF1C4}" presName="level3hierChild" presStyleCnt="0"/>
      <dgm:spPr/>
    </dgm:pt>
    <dgm:pt modelId="{474B1BF8-0C72-4B76-A513-94E2CCF282C8}" type="pres">
      <dgm:prSet presAssocID="{744B8C39-A373-4432-998C-7E1D20D72C3B}" presName="conn2-1" presStyleLbl="parChTrans1D3" presStyleIdx="5" presStyleCnt="21"/>
      <dgm:spPr/>
      <dgm:t>
        <a:bodyPr/>
        <a:lstStyle/>
        <a:p>
          <a:endParaRPr lang="ru-RU"/>
        </a:p>
      </dgm:t>
    </dgm:pt>
    <dgm:pt modelId="{17715060-9DE9-429B-A781-447220724463}" type="pres">
      <dgm:prSet presAssocID="{744B8C39-A373-4432-998C-7E1D20D72C3B}" presName="connTx" presStyleLbl="parChTrans1D3" presStyleIdx="5" presStyleCnt="21"/>
      <dgm:spPr/>
      <dgm:t>
        <a:bodyPr/>
        <a:lstStyle/>
        <a:p>
          <a:endParaRPr lang="ru-RU"/>
        </a:p>
      </dgm:t>
    </dgm:pt>
    <dgm:pt modelId="{30C8D067-BB58-44A2-9A6D-EDEC024EB45E}" type="pres">
      <dgm:prSet presAssocID="{7C1DD8A8-3A9D-4EBC-A195-FA2C13ABD15E}" presName="root2" presStyleCnt="0"/>
      <dgm:spPr/>
    </dgm:pt>
    <dgm:pt modelId="{C3DAC326-7D0D-42BC-B853-F52A6B45EDA2}" type="pres">
      <dgm:prSet presAssocID="{7C1DD8A8-3A9D-4EBC-A195-FA2C13ABD15E}" presName="LevelTwoTextNode" presStyleLbl="node3" presStyleIdx="5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B961E6-D219-4846-A0C1-09663E54BFDF}" type="pres">
      <dgm:prSet presAssocID="{7C1DD8A8-3A9D-4EBC-A195-FA2C13ABD15E}" presName="level3hierChild" presStyleCnt="0"/>
      <dgm:spPr/>
    </dgm:pt>
    <dgm:pt modelId="{876A7516-C98C-4EBF-BAE2-691EBFC764B0}" type="pres">
      <dgm:prSet presAssocID="{DF267662-D8F7-4F1B-BB16-9D9C97C4559A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B98A0A58-352F-4AEE-A2A2-4FEFCC29D27C}" type="pres">
      <dgm:prSet presAssocID="{DF267662-D8F7-4F1B-BB16-9D9C97C4559A}" presName="connTx" presStyleLbl="parChTrans1D2" presStyleIdx="2" presStyleCnt="7"/>
      <dgm:spPr/>
      <dgm:t>
        <a:bodyPr/>
        <a:lstStyle/>
        <a:p>
          <a:endParaRPr lang="ru-RU"/>
        </a:p>
      </dgm:t>
    </dgm:pt>
    <dgm:pt modelId="{05F58EB7-D362-46AB-97B6-BDC3B9577DFA}" type="pres">
      <dgm:prSet presAssocID="{6EBAA67C-08B8-40B1-9ED3-09502A5F07F8}" presName="root2" presStyleCnt="0"/>
      <dgm:spPr/>
    </dgm:pt>
    <dgm:pt modelId="{25D8DD0F-1015-4B1D-B1C5-41384A9A8B41}" type="pres">
      <dgm:prSet presAssocID="{6EBAA67C-08B8-40B1-9ED3-09502A5F07F8}" presName="LevelTwoTextNode" presStyleLbl="node2" presStyleIdx="2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B4290F-9048-4471-BA86-BFF8AE4570BC}" type="pres">
      <dgm:prSet presAssocID="{6EBAA67C-08B8-40B1-9ED3-09502A5F07F8}" presName="level3hierChild" presStyleCnt="0"/>
      <dgm:spPr/>
    </dgm:pt>
    <dgm:pt modelId="{9E78373F-9FCC-41E9-A25F-AF61F29A0181}" type="pres">
      <dgm:prSet presAssocID="{0FCCD07E-94D3-4E97-BEDB-8A565AB7C311}" presName="conn2-1" presStyleLbl="parChTrans1D3" presStyleIdx="6" presStyleCnt="21"/>
      <dgm:spPr/>
      <dgm:t>
        <a:bodyPr/>
        <a:lstStyle/>
        <a:p>
          <a:endParaRPr lang="ru-RU"/>
        </a:p>
      </dgm:t>
    </dgm:pt>
    <dgm:pt modelId="{620817A3-8976-4EC6-84BC-FA62E7B691F5}" type="pres">
      <dgm:prSet presAssocID="{0FCCD07E-94D3-4E97-BEDB-8A565AB7C311}" presName="connTx" presStyleLbl="parChTrans1D3" presStyleIdx="6" presStyleCnt="21"/>
      <dgm:spPr/>
      <dgm:t>
        <a:bodyPr/>
        <a:lstStyle/>
        <a:p>
          <a:endParaRPr lang="ru-RU"/>
        </a:p>
      </dgm:t>
    </dgm:pt>
    <dgm:pt modelId="{E985137A-D229-4679-8778-D83B52568D78}" type="pres">
      <dgm:prSet presAssocID="{CB885160-154C-4CD3-B253-ADD008B7BE5F}" presName="root2" presStyleCnt="0"/>
      <dgm:spPr/>
    </dgm:pt>
    <dgm:pt modelId="{0435B29B-4C39-47F9-B691-A02F67B779B8}" type="pres">
      <dgm:prSet presAssocID="{CB885160-154C-4CD3-B253-ADD008B7BE5F}" presName="LevelTwoTextNode" presStyleLbl="node3" presStyleIdx="6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8475FC-BFB2-45D4-AE16-BDCC6C781B5A}" type="pres">
      <dgm:prSet presAssocID="{CB885160-154C-4CD3-B253-ADD008B7BE5F}" presName="level3hierChild" presStyleCnt="0"/>
      <dgm:spPr/>
    </dgm:pt>
    <dgm:pt modelId="{B7381556-8745-4BC6-895A-B45676325947}" type="pres">
      <dgm:prSet presAssocID="{083B813F-B4C6-454C-9A16-8CC2296AE793}" presName="conn2-1" presStyleLbl="parChTrans1D3" presStyleIdx="7" presStyleCnt="21"/>
      <dgm:spPr/>
      <dgm:t>
        <a:bodyPr/>
        <a:lstStyle/>
        <a:p>
          <a:endParaRPr lang="ru-RU"/>
        </a:p>
      </dgm:t>
    </dgm:pt>
    <dgm:pt modelId="{D76FE5C8-DC40-4C96-B722-77B141A1758E}" type="pres">
      <dgm:prSet presAssocID="{083B813F-B4C6-454C-9A16-8CC2296AE793}" presName="connTx" presStyleLbl="parChTrans1D3" presStyleIdx="7" presStyleCnt="21"/>
      <dgm:spPr/>
      <dgm:t>
        <a:bodyPr/>
        <a:lstStyle/>
        <a:p>
          <a:endParaRPr lang="ru-RU"/>
        </a:p>
      </dgm:t>
    </dgm:pt>
    <dgm:pt modelId="{376BA15A-D203-4F18-B7FC-49721CC1F415}" type="pres">
      <dgm:prSet presAssocID="{8A6E6452-8DB3-4FAD-962F-454C8D7CE7A6}" presName="root2" presStyleCnt="0"/>
      <dgm:spPr/>
    </dgm:pt>
    <dgm:pt modelId="{B4E2BC3D-4EE1-4A50-AE8D-5E2579454233}" type="pres">
      <dgm:prSet presAssocID="{8A6E6452-8DB3-4FAD-962F-454C8D7CE7A6}" presName="LevelTwoTextNode" presStyleLbl="node3" presStyleIdx="7" presStyleCnt="21" custScaleX="1072644" custLinFactNeighborX="49625" custLinFactNeighborY="196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5B14BF-A257-4BCB-954B-FC06579839ED}" type="pres">
      <dgm:prSet presAssocID="{8A6E6452-8DB3-4FAD-962F-454C8D7CE7A6}" presName="level3hierChild" presStyleCnt="0"/>
      <dgm:spPr/>
    </dgm:pt>
    <dgm:pt modelId="{5B2F2D42-B813-4440-AE8B-DDEFDC4A0C3C}" type="pres">
      <dgm:prSet presAssocID="{769A2FB8-E1B7-4505-84A5-91A8D45274F0}" presName="conn2-1" presStyleLbl="parChTrans1D3" presStyleIdx="8" presStyleCnt="21"/>
      <dgm:spPr/>
      <dgm:t>
        <a:bodyPr/>
        <a:lstStyle/>
        <a:p>
          <a:endParaRPr lang="ru-RU"/>
        </a:p>
      </dgm:t>
    </dgm:pt>
    <dgm:pt modelId="{93D47CC4-5C89-4CBF-B250-B8F6ED1F2986}" type="pres">
      <dgm:prSet presAssocID="{769A2FB8-E1B7-4505-84A5-91A8D45274F0}" presName="connTx" presStyleLbl="parChTrans1D3" presStyleIdx="8" presStyleCnt="21"/>
      <dgm:spPr/>
      <dgm:t>
        <a:bodyPr/>
        <a:lstStyle/>
        <a:p>
          <a:endParaRPr lang="ru-RU"/>
        </a:p>
      </dgm:t>
    </dgm:pt>
    <dgm:pt modelId="{45E39717-2078-4502-BAB4-0DDDE10F447A}" type="pres">
      <dgm:prSet presAssocID="{44AC0003-C847-4274-B077-4C0B0D1AD3CF}" presName="root2" presStyleCnt="0"/>
      <dgm:spPr/>
    </dgm:pt>
    <dgm:pt modelId="{332F3382-9647-4F9A-A5EC-3BF365011AA2}" type="pres">
      <dgm:prSet presAssocID="{44AC0003-C847-4274-B077-4C0B0D1AD3CF}" presName="LevelTwoTextNode" presStyleLbl="node3" presStyleIdx="8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3E3D21-F07E-4A13-B591-D9E2B0BC2115}" type="pres">
      <dgm:prSet presAssocID="{44AC0003-C847-4274-B077-4C0B0D1AD3CF}" presName="level3hierChild" presStyleCnt="0"/>
      <dgm:spPr/>
    </dgm:pt>
    <dgm:pt modelId="{8D11179A-0EB8-4534-AA41-A118895E13A3}" type="pres">
      <dgm:prSet presAssocID="{CBE29E46-B51E-4C96-A6AD-306CFC1D3165}" presName="conn2-1" presStyleLbl="parChTrans1D3" presStyleIdx="9" presStyleCnt="21"/>
      <dgm:spPr/>
      <dgm:t>
        <a:bodyPr/>
        <a:lstStyle/>
        <a:p>
          <a:endParaRPr lang="ru-RU"/>
        </a:p>
      </dgm:t>
    </dgm:pt>
    <dgm:pt modelId="{B5B41610-26D4-4231-A9BF-ADC53C3EF718}" type="pres">
      <dgm:prSet presAssocID="{CBE29E46-B51E-4C96-A6AD-306CFC1D3165}" presName="connTx" presStyleLbl="parChTrans1D3" presStyleIdx="9" presStyleCnt="21"/>
      <dgm:spPr/>
      <dgm:t>
        <a:bodyPr/>
        <a:lstStyle/>
        <a:p>
          <a:endParaRPr lang="ru-RU"/>
        </a:p>
      </dgm:t>
    </dgm:pt>
    <dgm:pt modelId="{3054D84C-3349-4044-BB8D-953CD83D453D}" type="pres">
      <dgm:prSet presAssocID="{F84EFD3C-D28E-42E4-8A37-C4069B4FF0B6}" presName="root2" presStyleCnt="0"/>
      <dgm:spPr/>
    </dgm:pt>
    <dgm:pt modelId="{FCF55368-0036-4861-AD7B-417F343436DA}" type="pres">
      <dgm:prSet presAssocID="{F84EFD3C-D28E-42E4-8A37-C4069B4FF0B6}" presName="LevelTwoTextNode" presStyleLbl="node3" presStyleIdx="9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5A598-127E-4DF5-AD2F-83AA1D8628A5}" type="pres">
      <dgm:prSet presAssocID="{F84EFD3C-D28E-42E4-8A37-C4069B4FF0B6}" presName="level3hierChild" presStyleCnt="0"/>
      <dgm:spPr/>
    </dgm:pt>
    <dgm:pt modelId="{209F26C8-4873-476C-901A-BDDCB0B7AABD}" type="pres">
      <dgm:prSet presAssocID="{EC7E9862-603A-4163-96D6-A70F4F6F27D4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0AA15B41-19D9-4A94-A423-7DBACBBFFB85}" type="pres">
      <dgm:prSet presAssocID="{EC7E9862-603A-4163-96D6-A70F4F6F27D4}" presName="connTx" presStyleLbl="parChTrans1D2" presStyleIdx="3" presStyleCnt="7"/>
      <dgm:spPr/>
      <dgm:t>
        <a:bodyPr/>
        <a:lstStyle/>
        <a:p>
          <a:endParaRPr lang="ru-RU"/>
        </a:p>
      </dgm:t>
    </dgm:pt>
    <dgm:pt modelId="{DDF44175-9851-494C-95A8-F53D3C45E7C1}" type="pres">
      <dgm:prSet presAssocID="{A7B31B2F-D29A-4A96-B2BF-0D69E5370D9D}" presName="root2" presStyleCnt="0"/>
      <dgm:spPr/>
    </dgm:pt>
    <dgm:pt modelId="{D735A6A9-CD6D-4B3D-A57F-C8B51B510833}" type="pres">
      <dgm:prSet presAssocID="{A7B31B2F-D29A-4A96-B2BF-0D69E5370D9D}" presName="LevelTwoTextNode" presStyleLbl="node2" presStyleIdx="3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DBFD6E-EF6E-4915-987F-24584CCA65CB}" type="pres">
      <dgm:prSet presAssocID="{A7B31B2F-D29A-4A96-B2BF-0D69E5370D9D}" presName="level3hierChild" presStyleCnt="0"/>
      <dgm:spPr/>
    </dgm:pt>
    <dgm:pt modelId="{C5CB3F26-BDD9-404F-BAAC-8E18D1B0A488}" type="pres">
      <dgm:prSet presAssocID="{80DF6C95-FB28-4394-BABB-67F083E64C48}" presName="conn2-1" presStyleLbl="parChTrans1D3" presStyleIdx="10" presStyleCnt="21"/>
      <dgm:spPr/>
      <dgm:t>
        <a:bodyPr/>
        <a:lstStyle/>
        <a:p>
          <a:endParaRPr lang="ru-RU"/>
        </a:p>
      </dgm:t>
    </dgm:pt>
    <dgm:pt modelId="{1314BF9E-8D6B-4A63-B05B-C39A2F738687}" type="pres">
      <dgm:prSet presAssocID="{80DF6C95-FB28-4394-BABB-67F083E64C48}" presName="connTx" presStyleLbl="parChTrans1D3" presStyleIdx="10" presStyleCnt="21"/>
      <dgm:spPr/>
      <dgm:t>
        <a:bodyPr/>
        <a:lstStyle/>
        <a:p>
          <a:endParaRPr lang="ru-RU"/>
        </a:p>
      </dgm:t>
    </dgm:pt>
    <dgm:pt modelId="{B8F65861-6CA0-436B-954D-B4EF85548DBE}" type="pres">
      <dgm:prSet presAssocID="{7BA5D5CF-AAB4-4895-B79B-F93D15EE58A9}" presName="root2" presStyleCnt="0"/>
      <dgm:spPr/>
    </dgm:pt>
    <dgm:pt modelId="{B6C7D93C-9864-43D7-9C11-F7A061700397}" type="pres">
      <dgm:prSet presAssocID="{7BA5D5CF-AAB4-4895-B79B-F93D15EE58A9}" presName="LevelTwoTextNode" presStyleLbl="node3" presStyleIdx="10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D58936-C952-441A-9892-A105783127D3}" type="pres">
      <dgm:prSet presAssocID="{7BA5D5CF-AAB4-4895-B79B-F93D15EE58A9}" presName="level3hierChild" presStyleCnt="0"/>
      <dgm:spPr/>
    </dgm:pt>
    <dgm:pt modelId="{802E1C43-AA7B-4C7B-8828-C214E7F941B0}" type="pres">
      <dgm:prSet presAssocID="{297683A0-E296-46F3-A417-27BA64381CE5}" presName="conn2-1" presStyleLbl="parChTrans1D3" presStyleIdx="11" presStyleCnt="21"/>
      <dgm:spPr/>
      <dgm:t>
        <a:bodyPr/>
        <a:lstStyle/>
        <a:p>
          <a:endParaRPr lang="ru-RU"/>
        </a:p>
      </dgm:t>
    </dgm:pt>
    <dgm:pt modelId="{EAC2BA97-EA98-4B4E-8045-B0DD1D495430}" type="pres">
      <dgm:prSet presAssocID="{297683A0-E296-46F3-A417-27BA64381CE5}" presName="connTx" presStyleLbl="parChTrans1D3" presStyleIdx="11" presStyleCnt="21"/>
      <dgm:spPr/>
      <dgm:t>
        <a:bodyPr/>
        <a:lstStyle/>
        <a:p>
          <a:endParaRPr lang="ru-RU"/>
        </a:p>
      </dgm:t>
    </dgm:pt>
    <dgm:pt modelId="{68CBC4CC-9EC1-4067-A436-EBB3CB4AB92C}" type="pres">
      <dgm:prSet presAssocID="{5F6E949F-2104-4C79-9082-21E5499E63F8}" presName="root2" presStyleCnt="0"/>
      <dgm:spPr/>
    </dgm:pt>
    <dgm:pt modelId="{D57D49A3-B327-4A43-9F4E-40CE7D4E717E}" type="pres">
      <dgm:prSet presAssocID="{5F6E949F-2104-4C79-9082-21E5499E63F8}" presName="LevelTwoTextNode" presStyleLbl="node3" presStyleIdx="11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0C24D7-DC7C-4705-B3C1-2580A319A1AF}" type="pres">
      <dgm:prSet presAssocID="{5F6E949F-2104-4C79-9082-21E5499E63F8}" presName="level3hierChild" presStyleCnt="0"/>
      <dgm:spPr/>
    </dgm:pt>
    <dgm:pt modelId="{718B60BC-AFA2-4639-A9D7-DCF7CAD41356}" type="pres">
      <dgm:prSet presAssocID="{E514023C-041C-4B6A-94BD-5DD6A37FA0B9}" presName="conn2-1" presStyleLbl="parChTrans1D3" presStyleIdx="12" presStyleCnt="21"/>
      <dgm:spPr/>
      <dgm:t>
        <a:bodyPr/>
        <a:lstStyle/>
        <a:p>
          <a:endParaRPr lang="ru-RU"/>
        </a:p>
      </dgm:t>
    </dgm:pt>
    <dgm:pt modelId="{D27B2191-C4CB-42D4-A22E-4B5670A05D31}" type="pres">
      <dgm:prSet presAssocID="{E514023C-041C-4B6A-94BD-5DD6A37FA0B9}" presName="connTx" presStyleLbl="parChTrans1D3" presStyleIdx="12" presStyleCnt="21"/>
      <dgm:spPr/>
      <dgm:t>
        <a:bodyPr/>
        <a:lstStyle/>
        <a:p>
          <a:endParaRPr lang="ru-RU"/>
        </a:p>
      </dgm:t>
    </dgm:pt>
    <dgm:pt modelId="{FB4BE0E2-154E-4337-BF27-25331D5D0D7F}" type="pres">
      <dgm:prSet presAssocID="{A352204F-5F88-443E-909D-044B3A1873BA}" presName="root2" presStyleCnt="0"/>
      <dgm:spPr/>
    </dgm:pt>
    <dgm:pt modelId="{8048A0C5-12D7-4FDF-92C8-BFA24AD0D291}" type="pres">
      <dgm:prSet presAssocID="{A352204F-5F88-443E-909D-044B3A1873BA}" presName="LevelTwoTextNode" presStyleLbl="node3" presStyleIdx="12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18600-3B32-4567-85A3-427D0D74ADB9}" type="pres">
      <dgm:prSet presAssocID="{A352204F-5F88-443E-909D-044B3A1873BA}" presName="level3hierChild" presStyleCnt="0"/>
      <dgm:spPr/>
    </dgm:pt>
    <dgm:pt modelId="{8FF1AB72-7637-4F27-923E-9A753F97E4D7}" type="pres">
      <dgm:prSet presAssocID="{D1717317-3186-4521-B954-6204753415BD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7993F4D1-EF62-4E73-AB99-2D97EE0D9EB2}" type="pres">
      <dgm:prSet presAssocID="{D1717317-3186-4521-B954-6204753415BD}" presName="connTx" presStyleLbl="parChTrans1D2" presStyleIdx="4" presStyleCnt="7"/>
      <dgm:spPr/>
      <dgm:t>
        <a:bodyPr/>
        <a:lstStyle/>
        <a:p>
          <a:endParaRPr lang="ru-RU"/>
        </a:p>
      </dgm:t>
    </dgm:pt>
    <dgm:pt modelId="{2F8933D4-3D9C-4388-831B-1B421D706EBD}" type="pres">
      <dgm:prSet presAssocID="{D9D809D7-EB5C-4409-9A03-2D6AADC61106}" presName="root2" presStyleCnt="0"/>
      <dgm:spPr/>
    </dgm:pt>
    <dgm:pt modelId="{4820A293-6DDF-4057-B3E9-D0F7F68B3489}" type="pres">
      <dgm:prSet presAssocID="{D9D809D7-EB5C-4409-9A03-2D6AADC61106}" presName="LevelTwoTextNode" presStyleLbl="node2" presStyleIdx="4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321058-E1AF-4376-81D6-31FC100EE147}" type="pres">
      <dgm:prSet presAssocID="{D9D809D7-EB5C-4409-9A03-2D6AADC61106}" presName="level3hierChild" presStyleCnt="0"/>
      <dgm:spPr/>
    </dgm:pt>
    <dgm:pt modelId="{4C3BEBC1-528F-4677-92C7-28C7AEE48E2A}" type="pres">
      <dgm:prSet presAssocID="{E67BB761-C355-40C1-8F52-2533A6B5B10D}" presName="conn2-1" presStyleLbl="parChTrans1D3" presStyleIdx="13" presStyleCnt="21"/>
      <dgm:spPr/>
      <dgm:t>
        <a:bodyPr/>
        <a:lstStyle/>
        <a:p>
          <a:endParaRPr lang="ru-RU"/>
        </a:p>
      </dgm:t>
    </dgm:pt>
    <dgm:pt modelId="{382B4D96-F766-48F7-97D1-CB29452F6155}" type="pres">
      <dgm:prSet presAssocID="{E67BB761-C355-40C1-8F52-2533A6B5B10D}" presName="connTx" presStyleLbl="parChTrans1D3" presStyleIdx="13" presStyleCnt="21"/>
      <dgm:spPr/>
      <dgm:t>
        <a:bodyPr/>
        <a:lstStyle/>
        <a:p>
          <a:endParaRPr lang="ru-RU"/>
        </a:p>
      </dgm:t>
    </dgm:pt>
    <dgm:pt modelId="{6B4C189D-1AA5-405F-AB14-180F8DC80FAF}" type="pres">
      <dgm:prSet presAssocID="{E0A04162-DFED-4F04-BCDF-D1AC0901ABEA}" presName="root2" presStyleCnt="0"/>
      <dgm:spPr/>
    </dgm:pt>
    <dgm:pt modelId="{11DCCF27-625E-4DFA-812B-44EE9958060F}" type="pres">
      <dgm:prSet presAssocID="{E0A04162-DFED-4F04-BCDF-D1AC0901ABEA}" presName="LevelTwoTextNode" presStyleLbl="node3" presStyleIdx="13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D99474-6224-4283-AED8-6E9A1E5909A1}" type="pres">
      <dgm:prSet presAssocID="{E0A04162-DFED-4F04-BCDF-D1AC0901ABEA}" presName="level3hierChild" presStyleCnt="0"/>
      <dgm:spPr/>
    </dgm:pt>
    <dgm:pt modelId="{506790B0-5BBF-4E4E-9EF5-CA3D266ED7B5}" type="pres">
      <dgm:prSet presAssocID="{DCB36611-DE57-42C4-99FA-C37D654B7F25}" presName="conn2-1" presStyleLbl="parChTrans1D3" presStyleIdx="14" presStyleCnt="21"/>
      <dgm:spPr/>
      <dgm:t>
        <a:bodyPr/>
        <a:lstStyle/>
        <a:p>
          <a:endParaRPr lang="ru-RU"/>
        </a:p>
      </dgm:t>
    </dgm:pt>
    <dgm:pt modelId="{FCA50092-22C7-4977-AC62-1750DD9B67FC}" type="pres">
      <dgm:prSet presAssocID="{DCB36611-DE57-42C4-99FA-C37D654B7F25}" presName="connTx" presStyleLbl="parChTrans1D3" presStyleIdx="14" presStyleCnt="21"/>
      <dgm:spPr/>
      <dgm:t>
        <a:bodyPr/>
        <a:lstStyle/>
        <a:p>
          <a:endParaRPr lang="ru-RU"/>
        </a:p>
      </dgm:t>
    </dgm:pt>
    <dgm:pt modelId="{2E729806-D62D-4AC2-8B0C-A288F9263076}" type="pres">
      <dgm:prSet presAssocID="{0EA9C760-0281-441E-8F1A-CB9CA82CB3C6}" presName="root2" presStyleCnt="0"/>
      <dgm:spPr/>
    </dgm:pt>
    <dgm:pt modelId="{2A9F7D0B-68CD-4939-BBD5-A31A7D6BA504}" type="pres">
      <dgm:prSet presAssocID="{0EA9C760-0281-441E-8F1A-CB9CA82CB3C6}" presName="LevelTwoTextNode" presStyleLbl="node3" presStyleIdx="14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FE20A2-9908-4C9A-AA9D-39378184EA9A}" type="pres">
      <dgm:prSet presAssocID="{0EA9C760-0281-441E-8F1A-CB9CA82CB3C6}" presName="level3hierChild" presStyleCnt="0"/>
      <dgm:spPr/>
    </dgm:pt>
    <dgm:pt modelId="{A4443552-91A4-4378-8C37-266F703AEE62}" type="pres">
      <dgm:prSet presAssocID="{D0102549-8E01-496B-8EC8-6EF64397CB0E}" presName="conn2-1" presStyleLbl="parChTrans1D3" presStyleIdx="15" presStyleCnt="21"/>
      <dgm:spPr/>
      <dgm:t>
        <a:bodyPr/>
        <a:lstStyle/>
        <a:p>
          <a:endParaRPr lang="ru-RU"/>
        </a:p>
      </dgm:t>
    </dgm:pt>
    <dgm:pt modelId="{5A102BF6-B251-493A-96FD-CE06577BA8BC}" type="pres">
      <dgm:prSet presAssocID="{D0102549-8E01-496B-8EC8-6EF64397CB0E}" presName="connTx" presStyleLbl="parChTrans1D3" presStyleIdx="15" presStyleCnt="21"/>
      <dgm:spPr/>
      <dgm:t>
        <a:bodyPr/>
        <a:lstStyle/>
        <a:p>
          <a:endParaRPr lang="ru-RU"/>
        </a:p>
      </dgm:t>
    </dgm:pt>
    <dgm:pt modelId="{06C876D3-64DE-42A0-B687-E26BE25FCDD0}" type="pres">
      <dgm:prSet presAssocID="{0E8B54F1-C568-4E7C-9588-1FDB0B8145B7}" presName="root2" presStyleCnt="0"/>
      <dgm:spPr/>
    </dgm:pt>
    <dgm:pt modelId="{B80BAD3B-1435-444E-90DE-80D003845F28}" type="pres">
      <dgm:prSet presAssocID="{0E8B54F1-C568-4E7C-9588-1FDB0B8145B7}" presName="LevelTwoTextNode" presStyleLbl="node3" presStyleIdx="15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A52927-D065-4DD2-B984-FFB914847BF2}" type="pres">
      <dgm:prSet presAssocID="{0E8B54F1-C568-4E7C-9588-1FDB0B8145B7}" presName="level3hierChild" presStyleCnt="0"/>
      <dgm:spPr/>
    </dgm:pt>
    <dgm:pt modelId="{8CE3AD58-8E3F-415B-B959-08408D9BB85F}" type="pres">
      <dgm:prSet presAssocID="{B302E38D-3C31-4A85-9079-0C7FB7E26B72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19C1EF0A-EE24-467B-AC74-0A9136C7152F}" type="pres">
      <dgm:prSet presAssocID="{B302E38D-3C31-4A85-9079-0C7FB7E26B72}" presName="connTx" presStyleLbl="parChTrans1D2" presStyleIdx="5" presStyleCnt="7"/>
      <dgm:spPr/>
      <dgm:t>
        <a:bodyPr/>
        <a:lstStyle/>
        <a:p>
          <a:endParaRPr lang="ru-RU"/>
        </a:p>
      </dgm:t>
    </dgm:pt>
    <dgm:pt modelId="{4FFC6627-BFD2-4FBA-9BC0-61786B9B85D7}" type="pres">
      <dgm:prSet presAssocID="{7E386920-F724-4CEF-B66D-2E90F6D3E306}" presName="root2" presStyleCnt="0"/>
      <dgm:spPr/>
    </dgm:pt>
    <dgm:pt modelId="{D8AFE7D3-11AC-403B-844B-4931D3B60F2C}" type="pres">
      <dgm:prSet presAssocID="{7E386920-F724-4CEF-B66D-2E90F6D3E306}" presName="LevelTwoTextNode" presStyleLbl="node2" presStyleIdx="5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B64DA3-86F9-4DA2-BA72-33ADFDA5A5F0}" type="pres">
      <dgm:prSet presAssocID="{7E386920-F724-4CEF-B66D-2E90F6D3E306}" presName="level3hierChild" presStyleCnt="0"/>
      <dgm:spPr/>
    </dgm:pt>
    <dgm:pt modelId="{EEC8127E-5FCD-4F15-AD80-6140EE83B557}" type="pres">
      <dgm:prSet presAssocID="{47811EBE-4886-4C6A-B6E0-3AB542B2EAB2}" presName="conn2-1" presStyleLbl="parChTrans1D3" presStyleIdx="16" presStyleCnt="21"/>
      <dgm:spPr/>
      <dgm:t>
        <a:bodyPr/>
        <a:lstStyle/>
        <a:p>
          <a:endParaRPr lang="ru-RU"/>
        </a:p>
      </dgm:t>
    </dgm:pt>
    <dgm:pt modelId="{5D56F3F6-6253-464D-89F1-0159A3A8077E}" type="pres">
      <dgm:prSet presAssocID="{47811EBE-4886-4C6A-B6E0-3AB542B2EAB2}" presName="connTx" presStyleLbl="parChTrans1D3" presStyleIdx="16" presStyleCnt="21"/>
      <dgm:spPr/>
      <dgm:t>
        <a:bodyPr/>
        <a:lstStyle/>
        <a:p>
          <a:endParaRPr lang="ru-RU"/>
        </a:p>
      </dgm:t>
    </dgm:pt>
    <dgm:pt modelId="{E1110A1B-B368-4565-B262-8945E9821691}" type="pres">
      <dgm:prSet presAssocID="{FEF83836-116A-4921-95E2-89007B67112E}" presName="root2" presStyleCnt="0"/>
      <dgm:spPr/>
    </dgm:pt>
    <dgm:pt modelId="{4B249AF6-3674-4FCD-80C4-E5BAC5C6EA1A}" type="pres">
      <dgm:prSet presAssocID="{FEF83836-116A-4921-95E2-89007B67112E}" presName="LevelTwoTextNode" presStyleLbl="node3" presStyleIdx="16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A3477E-2F69-49B6-97AE-7E14CA54DD70}" type="pres">
      <dgm:prSet presAssocID="{FEF83836-116A-4921-95E2-89007B67112E}" presName="level3hierChild" presStyleCnt="0"/>
      <dgm:spPr/>
    </dgm:pt>
    <dgm:pt modelId="{C930EA71-8CB7-4D1D-8B51-4689D511AD26}" type="pres">
      <dgm:prSet presAssocID="{38EDD490-F882-4008-9504-8DDD24A37A4B}" presName="conn2-1" presStyleLbl="parChTrans1D3" presStyleIdx="17" presStyleCnt="21"/>
      <dgm:spPr/>
      <dgm:t>
        <a:bodyPr/>
        <a:lstStyle/>
        <a:p>
          <a:endParaRPr lang="ru-RU"/>
        </a:p>
      </dgm:t>
    </dgm:pt>
    <dgm:pt modelId="{87160913-6E2A-42B4-839B-67F29E7EE383}" type="pres">
      <dgm:prSet presAssocID="{38EDD490-F882-4008-9504-8DDD24A37A4B}" presName="connTx" presStyleLbl="parChTrans1D3" presStyleIdx="17" presStyleCnt="21"/>
      <dgm:spPr/>
      <dgm:t>
        <a:bodyPr/>
        <a:lstStyle/>
        <a:p>
          <a:endParaRPr lang="ru-RU"/>
        </a:p>
      </dgm:t>
    </dgm:pt>
    <dgm:pt modelId="{334456D1-3E87-456C-8DF9-CAFE4A46C554}" type="pres">
      <dgm:prSet presAssocID="{5473DE89-E14F-4437-8174-BABEDF70F560}" presName="root2" presStyleCnt="0"/>
      <dgm:spPr/>
    </dgm:pt>
    <dgm:pt modelId="{FC2AA1AD-E577-4EBB-8B71-39F5EE546C26}" type="pres">
      <dgm:prSet presAssocID="{5473DE89-E14F-4437-8174-BABEDF70F560}" presName="LevelTwoTextNode" presStyleLbl="node3" presStyleIdx="17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A7B40A-3040-4E3E-A32C-84D6E9FBA82D}" type="pres">
      <dgm:prSet presAssocID="{5473DE89-E14F-4437-8174-BABEDF70F560}" presName="level3hierChild" presStyleCnt="0"/>
      <dgm:spPr/>
    </dgm:pt>
    <dgm:pt modelId="{95D2403C-BD7A-4681-8DA2-3837776AA3EF}" type="pres">
      <dgm:prSet presAssocID="{F879AF5A-AFD2-4A9B-801B-05D9BC872D29}" presName="conn2-1" presStyleLbl="parChTrans1D3" presStyleIdx="18" presStyleCnt="21"/>
      <dgm:spPr/>
      <dgm:t>
        <a:bodyPr/>
        <a:lstStyle/>
        <a:p>
          <a:endParaRPr lang="ru-RU"/>
        </a:p>
      </dgm:t>
    </dgm:pt>
    <dgm:pt modelId="{B9039CCF-8799-43B6-BCA6-AA6811639C0B}" type="pres">
      <dgm:prSet presAssocID="{F879AF5A-AFD2-4A9B-801B-05D9BC872D29}" presName="connTx" presStyleLbl="parChTrans1D3" presStyleIdx="18" presStyleCnt="21"/>
      <dgm:spPr/>
      <dgm:t>
        <a:bodyPr/>
        <a:lstStyle/>
        <a:p>
          <a:endParaRPr lang="ru-RU"/>
        </a:p>
      </dgm:t>
    </dgm:pt>
    <dgm:pt modelId="{A4D7D657-E44A-48A4-962F-B9B9B374CF95}" type="pres">
      <dgm:prSet presAssocID="{995012CD-44CB-4844-B01B-B8B8C598199B}" presName="root2" presStyleCnt="0"/>
      <dgm:spPr/>
    </dgm:pt>
    <dgm:pt modelId="{430C44A9-7A69-45BC-AFC2-68F5A09F04A7}" type="pres">
      <dgm:prSet presAssocID="{995012CD-44CB-4844-B01B-B8B8C598199B}" presName="LevelTwoTextNode" presStyleLbl="node3" presStyleIdx="18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37B866-01B5-4AFF-A9B1-0BE4D9AECCF3}" type="pres">
      <dgm:prSet presAssocID="{995012CD-44CB-4844-B01B-B8B8C598199B}" presName="level3hierChild" presStyleCnt="0"/>
      <dgm:spPr/>
    </dgm:pt>
    <dgm:pt modelId="{860BEF7D-A18A-4DCC-B653-967C479D31E3}" type="pres">
      <dgm:prSet presAssocID="{1107D339-DCE2-46C5-A46E-FB01A2A22AD2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9DCD4AEF-BFCD-4290-AFE6-6E058138C107}" type="pres">
      <dgm:prSet presAssocID="{1107D339-DCE2-46C5-A46E-FB01A2A22AD2}" presName="connTx" presStyleLbl="parChTrans1D2" presStyleIdx="6" presStyleCnt="7"/>
      <dgm:spPr/>
      <dgm:t>
        <a:bodyPr/>
        <a:lstStyle/>
        <a:p>
          <a:endParaRPr lang="ru-RU"/>
        </a:p>
      </dgm:t>
    </dgm:pt>
    <dgm:pt modelId="{0C75C572-F16F-4C86-950D-0663A6E597DB}" type="pres">
      <dgm:prSet presAssocID="{0161732B-ECA9-412A-ACBE-593A0589B567}" presName="root2" presStyleCnt="0"/>
      <dgm:spPr/>
    </dgm:pt>
    <dgm:pt modelId="{AA3FEC80-EEDC-45A8-BBF0-C37DE92B14B0}" type="pres">
      <dgm:prSet presAssocID="{0161732B-ECA9-412A-ACBE-593A0589B567}" presName="LevelTwoTextNode" presStyleLbl="node2" presStyleIdx="6" presStyleCnt="7" custScaleX="334646" custScaleY="326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FF6E27-A13A-44E0-B0E5-1C1A4E343F02}" type="pres">
      <dgm:prSet presAssocID="{0161732B-ECA9-412A-ACBE-593A0589B567}" presName="level3hierChild" presStyleCnt="0"/>
      <dgm:spPr/>
    </dgm:pt>
    <dgm:pt modelId="{B37330D0-FE83-4A86-91A7-46EE17CF22BB}" type="pres">
      <dgm:prSet presAssocID="{A7322487-0468-4CBF-8BD8-8431FA0F2A0F}" presName="conn2-1" presStyleLbl="parChTrans1D3" presStyleIdx="19" presStyleCnt="21"/>
      <dgm:spPr/>
      <dgm:t>
        <a:bodyPr/>
        <a:lstStyle/>
        <a:p>
          <a:endParaRPr lang="ru-RU"/>
        </a:p>
      </dgm:t>
    </dgm:pt>
    <dgm:pt modelId="{2F045BA3-2633-4294-8F97-6631B02490BF}" type="pres">
      <dgm:prSet presAssocID="{A7322487-0468-4CBF-8BD8-8431FA0F2A0F}" presName="connTx" presStyleLbl="parChTrans1D3" presStyleIdx="19" presStyleCnt="21"/>
      <dgm:spPr/>
      <dgm:t>
        <a:bodyPr/>
        <a:lstStyle/>
        <a:p>
          <a:endParaRPr lang="ru-RU"/>
        </a:p>
      </dgm:t>
    </dgm:pt>
    <dgm:pt modelId="{F46B5B34-C26A-4DBB-8AE0-9FDACD844ADC}" type="pres">
      <dgm:prSet presAssocID="{AB0D3FFD-450B-4913-AEB9-4D951D28103E}" presName="root2" presStyleCnt="0"/>
      <dgm:spPr/>
    </dgm:pt>
    <dgm:pt modelId="{762B8A8A-8EEB-47D5-B379-20ED938D1EE8}" type="pres">
      <dgm:prSet presAssocID="{AB0D3FFD-450B-4913-AEB9-4D951D28103E}" presName="LevelTwoTextNode" presStyleLbl="node3" presStyleIdx="19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44BD81-6E7A-432B-A15D-8BECDC6B803B}" type="pres">
      <dgm:prSet presAssocID="{AB0D3FFD-450B-4913-AEB9-4D951D28103E}" presName="level3hierChild" presStyleCnt="0"/>
      <dgm:spPr/>
    </dgm:pt>
    <dgm:pt modelId="{E308ADBC-EC73-4FA6-88CD-A8E50C94833D}" type="pres">
      <dgm:prSet presAssocID="{2C034E4F-970E-4D6B-998A-DE0790D3B195}" presName="conn2-1" presStyleLbl="parChTrans1D3" presStyleIdx="20" presStyleCnt="21"/>
      <dgm:spPr/>
      <dgm:t>
        <a:bodyPr/>
        <a:lstStyle/>
        <a:p>
          <a:endParaRPr lang="ru-RU"/>
        </a:p>
      </dgm:t>
    </dgm:pt>
    <dgm:pt modelId="{16F024D3-5AEC-4BFE-9614-AD3556105BD9}" type="pres">
      <dgm:prSet presAssocID="{2C034E4F-970E-4D6B-998A-DE0790D3B195}" presName="connTx" presStyleLbl="parChTrans1D3" presStyleIdx="20" presStyleCnt="21"/>
      <dgm:spPr/>
      <dgm:t>
        <a:bodyPr/>
        <a:lstStyle/>
        <a:p>
          <a:endParaRPr lang="ru-RU"/>
        </a:p>
      </dgm:t>
    </dgm:pt>
    <dgm:pt modelId="{E62EC1F0-2A56-488B-A0F2-2A19089DB1E6}" type="pres">
      <dgm:prSet presAssocID="{443BDF5D-4256-4353-A6F8-AD01AFD9E8E3}" presName="root2" presStyleCnt="0"/>
      <dgm:spPr/>
    </dgm:pt>
    <dgm:pt modelId="{80219657-39BB-454E-96E1-D3EE8E2FD54A}" type="pres">
      <dgm:prSet presAssocID="{443BDF5D-4256-4353-A6F8-AD01AFD9E8E3}" presName="LevelTwoTextNode" presStyleLbl="node3" presStyleIdx="20" presStyleCnt="21" custScaleX="1072644" custLinFactNeighborX="49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0C90D-6F2F-4959-81A6-B1C541B71828}" type="pres">
      <dgm:prSet presAssocID="{443BDF5D-4256-4353-A6F8-AD01AFD9E8E3}" presName="level3hierChild" presStyleCnt="0"/>
      <dgm:spPr/>
    </dgm:pt>
  </dgm:ptLst>
  <dgm:cxnLst>
    <dgm:cxn modelId="{CC62598B-F899-4543-A634-CA2534DB5F28}" type="presOf" srcId="{769A2FB8-E1B7-4505-84A5-91A8D45274F0}" destId="{5B2F2D42-B813-4440-AE8B-DDEFDC4A0C3C}" srcOrd="0" destOrd="0" presId="urn:microsoft.com/office/officeart/2005/8/layout/hierarchy2"/>
    <dgm:cxn modelId="{9B48B83F-A33F-47A2-8401-D8829522341A}" type="presOf" srcId="{7E386920-F724-4CEF-B66D-2E90F6D3E306}" destId="{D8AFE7D3-11AC-403B-844B-4931D3B60F2C}" srcOrd="0" destOrd="0" presId="urn:microsoft.com/office/officeart/2005/8/layout/hierarchy2"/>
    <dgm:cxn modelId="{E3ED0740-155A-4A2C-AF58-393BD7052D7D}" srcId="{7E386920-F724-4CEF-B66D-2E90F6D3E306}" destId="{FEF83836-116A-4921-95E2-89007B67112E}" srcOrd="0" destOrd="0" parTransId="{47811EBE-4886-4C6A-B6E0-3AB542B2EAB2}" sibTransId="{3BA37DC8-6166-4042-B5FA-A112A37CEDAB}"/>
    <dgm:cxn modelId="{478F05AC-057A-4FD3-B871-6C1E1AFD5B9E}" type="presOf" srcId="{1614B389-DD9D-4D01-BE84-E578829DECEE}" destId="{041EE633-B16C-490A-BB03-04C8CFC018A1}" srcOrd="1" destOrd="0" presId="urn:microsoft.com/office/officeart/2005/8/layout/hierarchy2"/>
    <dgm:cxn modelId="{F37F460E-63DF-4017-B42D-45A939576BD4}" type="presOf" srcId="{A7B31B2F-D29A-4A96-B2BF-0D69E5370D9D}" destId="{D735A6A9-CD6D-4B3D-A57F-C8B51B510833}" srcOrd="0" destOrd="0" presId="urn:microsoft.com/office/officeart/2005/8/layout/hierarchy2"/>
    <dgm:cxn modelId="{CDAE2EA3-3DC3-422F-B916-5A188F833F43}" type="presOf" srcId="{D1717317-3186-4521-B954-6204753415BD}" destId="{7993F4D1-EF62-4E73-AB99-2D97EE0D9EB2}" srcOrd="1" destOrd="0" presId="urn:microsoft.com/office/officeart/2005/8/layout/hierarchy2"/>
    <dgm:cxn modelId="{DC92833F-19D7-413D-BA12-1EC1F94958A0}" type="presOf" srcId="{0FCCD07E-94D3-4E97-BEDB-8A565AB7C311}" destId="{620817A3-8976-4EC6-84BC-FA62E7B691F5}" srcOrd="1" destOrd="0" presId="urn:microsoft.com/office/officeart/2005/8/layout/hierarchy2"/>
    <dgm:cxn modelId="{262A716A-CA4E-4874-BF01-EE9772CFBBE7}" srcId="{377B5890-CA77-4713-9036-E93D8A1FB919}" destId="{6885817A-01D6-4457-9B35-3699A12CF1C4}" srcOrd="2" destOrd="0" parTransId="{1E9A8754-5B79-4DD5-AB24-E36302B6ADC4}" sibTransId="{00A7AE8B-C85D-4062-9EB1-2DDE65FC5997}"/>
    <dgm:cxn modelId="{03E0296F-3D47-4018-846E-BAA4C63924FD}" type="presOf" srcId="{CBE29E46-B51E-4C96-A6AD-306CFC1D3165}" destId="{8D11179A-0EB8-4534-AA41-A118895E13A3}" srcOrd="0" destOrd="0" presId="urn:microsoft.com/office/officeart/2005/8/layout/hierarchy2"/>
    <dgm:cxn modelId="{F24D7322-E2E6-4F24-87EB-8C909D1B7C01}" type="presOf" srcId="{47811EBE-4886-4C6A-B6E0-3AB542B2EAB2}" destId="{EEC8127E-5FCD-4F15-AD80-6140EE83B557}" srcOrd="0" destOrd="0" presId="urn:microsoft.com/office/officeart/2005/8/layout/hierarchy2"/>
    <dgm:cxn modelId="{D862AB43-76DD-412C-8043-B69F21BD5F8D}" type="presOf" srcId="{769A2FB8-E1B7-4505-84A5-91A8D45274F0}" destId="{93D47CC4-5C89-4CBF-B250-B8F6ED1F2986}" srcOrd="1" destOrd="0" presId="urn:microsoft.com/office/officeart/2005/8/layout/hierarchy2"/>
    <dgm:cxn modelId="{6CFBE185-5A55-44BC-BCD5-8E407CF523ED}" type="presOf" srcId="{EC7E9862-603A-4163-96D6-A70F4F6F27D4}" destId="{0AA15B41-19D9-4A94-A423-7DBACBBFFB85}" srcOrd="1" destOrd="0" presId="urn:microsoft.com/office/officeart/2005/8/layout/hierarchy2"/>
    <dgm:cxn modelId="{5278A9E2-7D24-4119-943A-8A50A164378E}" type="presOf" srcId="{297683A0-E296-46F3-A417-27BA64381CE5}" destId="{802E1C43-AA7B-4C7B-8828-C214E7F941B0}" srcOrd="0" destOrd="0" presId="urn:microsoft.com/office/officeart/2005/8/layout/hierarchy2"/>
    <dgm:cxn modelId="{CDF109FF-E14B-4450-B4C5-A2894BC88326}" type="presOf" srcId="{80DF6C95-FB28-4394-BABB-67F083E64C48}" destId="{C5CB3F26-BDD9-404F-BAAC-8E18D1B0A488}" srcOrd="0" destOrd="0" presId="urn:microsoft.com/office/officeart/2005/8/layout/hierarchy2"/>
    <dgm:cxn modelId="{9CAD062C-A697-4787-A888-D10D5110AD60}" type="presOf" srcId="{0EA9C760-0281-441E-8F1A-CB9CA82CB3C6}" destId="{2A9F7D0B-68CD-4939-BBD5-A31A7D6BA504}" srcOrd="0" destOrd="0" presId="urn:microsoft.com/office/officeart/2005/8/layout/hierarchy2"/>
    <dgm:cxn modelId="{6BC3EDFD-0B2C-46EF-999B-CB09E26ABFEF}" type="presOf" srcId="{CB885160-154C-4CD3-B253-ADD008B7BE5F}" destId="{0435B29B-4C39-47F9-B691-A02F67B779B8}" srcOrd="0" destOrd="0" presId="urn:microsoft.com/office/officeart/2005/8/layout/hierarchy2"/>
    <dgm:cxn modelId="{94B754E1-2618-4710-BCB2-0179C0C486A7}" srcId="{7E386920-F724-4CEF-B66D-2E90F6D3E306}" destId="{5473DE89-E14F-4437-8174-BABEDF70F560}" srcOrd="1" destOrd="0" parTransId="{38EDD490-F882-4008-9504-8DDD24A37A4B}" sibTransId="{8CF25E4D-8634-4404-9CA5-1252A7A6F5BF}"/>
    <dgm:cxn modelId="{1E81769F-0F3E-459B-A5EE-9E7FEA0E76E6}" srcId="{377B5890-CA77-4713-9036-E93D8A1FB919}" destId="{BC7A6AA7-CC2B-4A73-897B-CAF3AF64749D}" srcOrd="1" destOrd="0" parTransId="{4ABD5EC1-F256-4F12-8D0A-B20C785059C4}" sibTransId="{509095F9-95A2-43C4-B156-05CE1C0180B7}"/>
    <dgm:cxn modelId="{F0938B07-E482-4E78-9D49-D43AFC12A274}" type="presOf" srcId="{CBE29E46-B51E-4C96-A6AD-306CFC1D3165}" destId="{B5B41610-26D4-4231-A9BF-ADC53C3EF718}" srcOrd="1" destOrd="0" presId="urn:microsoft.com/office/officeart/2005/8/layout/hierarchy2"/>
    <dgm:cxn modelId="{DEFDD237-2A68-4618-BCD6-D5DAC9FDCC15}" srcId="{6EBAA67C-08B8-40B1-9ED3-09502A5F07F8}" destId="{8A6E6452-8DB3-4FAD-962F-454C8D7CE7A6}" srcOrd="1" destOrd="0" parTransId="{083B813F-B4C6-454C-9A16-8CC2296AE793}" sibTransId="{7FC8DCE3-80E0-4BFE-82E8-500680133320}"/>
    <dgm:cxn modelId="{1BB31A85-C9A2-4B83-A760-BE4F7E80BF39}" type="presOf" srcId="{2C034E4F-970E-4D6B-998A-DE0790D3B195}" destId="{16F024D3-5AEC-4BFE-9614-AD3556105BD9}" srcOrd="1" destOrd="0" presId="urn:microsoft.com/office/officeart/2005/8/layout/hierarchy2"/>
    <dgm:cxn modelId="{F7F79EB7-8A2D-4C12-A7B5-6B897D8F95D1}" type="presOf" srcId="{0E98DCEA-C702-4C15-A866-9B347DCF8A96}" destId="{5A247C39-CE2D-416E-9CE8-913EEEA77786}" srcOrd="0" destOrd="0" presId="urn:microsoft.com/office/officeart/2005/8/layout/hierarchy2"/>
    <dgm:cxn modelId="{6175C1BF-8501-458D-A3E8-C10983C0B79B}" type="presOf" srcId="{8680A04E-CB46-4882-9268-07CF4AC73ABA}" destId="{04903E13-8305-4AD8-B6B6-EFD77801BCFC}" srcOrd="0" destOrd="0" presId="urn:microsoft.com/office/officeart/2005/8/layout/hierarchy2"/>
    <dgm:cxn modelId="{0F08E873-E945-43F5-B8D6-20B78EEBFD43}" type="presOf" srcId="{D9D809D7-EB5C-4409-9A03-2D6AADC61106}" destId="{4820A293-6DDF-4057-B3E9-D0F7F68B3489}" srcOrd="0" destOrd="0" presId="urn:microsoft.com/office/officeart/2005/8/layout/hierarchy2"/>
    <dgm:cxn modelId="{91F580BE-F8FC-4FE0-8782-6EFB9DE444EB}" type="presOf" srcId="{0FCCD07E-94D3-4E97-BEDB-8A565AB7C311}" destId="{9E78373F-9FCC-41E9-A25F-AF61F29A0181}" srcOrd="0" destOrd="0" presId="urn:microsoft.com/office/officeart/2005/8/layout/hierarchy2"/>
    <dgm:cxn modelId="{BE1EFBAE-08AE-42D0-B213-91EBBFC7AFDF}" srcId="{0161732B-ECA9-412A-ACBE-593A0589B567}" destId="{443BDF5D-4256-4353-A6F8-AD01AFD9E8E3}" srcOrd="1" destOrd="0" parTransId="{2C034E4F-970E-4D6B-998A-DE0790D3B195}" sibTransId="{01B3F9C1-897D-41DF-BA23-73D7C4FCC42C}"/>
    <dgm:cxn modelId="{0A6FBAD3-DE4D-4124-BF31-B3F1D173F04A}" type="presOf" srcId="{4FAF5D45-E8D2-43C0-A06E-758AA6FF56B3}" destId="{898A042B-8BB1-4C0B-8DA8-5A907FA4D19C}" srcOrd="1" destOrd="0" presId="urn:microsoft.com/office/officeart/2005/8/layout/hierarchy2"/>
    <dgm:cxn modelId="{8D12BC8F-F299-4828-BEBA-9D569E7D541B}" type="presOf" srcId="{DF267662-D8F7-4F1B-BB16-9D9C97C4559A}" destId="{876A7516-C98C-4EBF-BAE2-691EBFC764B0}" srcOrd="0" destOrd="0" presId="urn:microsoft.com/office/officeart/2005/8/layout/hierarchy2"/>
    <dgm:cxn modelId="{02C86132-7578-4B9D-8065-77C517CAD2EB}" type="presOf" srcId="{F879AF5A-AFD2-4A9B-801B-05D9BC872D29}" destId="{95D2403C-BD7A-4681-8DA2-3837776AA3EF}" srcOrd="0" destOrd="0" presId="urn:microsoft.com/office/officeart/2005/8/layout/hierarchy2"/>
    <dgm:cxn modelId="{D4569D88-690B-413F-94C5-B6D47760F360}" srcId="{0FD4F21A-E6E7-45F0-AB2D-74327EB9EB89}" destId="{0161732B-ECA9-412A-ACBE-593A0589B567}" srcOrd="6" destOrd="0" parTransId="{1107D339-DCE2-46C5-A46E-FB01A2A22AD2}" sibTransId="{0520F011-A11C-495E-8D63-AAA99E3C4F27}"/>
    <dgm:cxn modelId="{8EA52EA5-6C82-4B76-BA05-9F65782B1546}" type="presOf" srcId="{D0102549-8E01-496B-8EC8-6EF64397CB0E}" destId="{5A102BF6-B251-493A-96FD-CE06577BA8BC}" srcOrd="1" destOrd="0" presId="urn:microsoft.com/office/officeart/2005/8/layout/hierarchy2"/>
    <dgm:cxn modelId="{C3D25F1E-7B6F-4308-A255-E7B6384958F2}" type="presOf" srcId="{B302E38D-3C31-4A85-9079-0C7FB7E26B72}" destId="{8CE3AD58-8E3F-415B-B959-08408D9BB85F}" srcOrd="0" destOrd="0" presId="urn:microsoft.com/office/officeart/2005/8/layout/hierarchy2"/>
    <dgm:cxn modelId="{9A7BF6D2-AAC6-4921-81B8-BFB62142B3D7}" type="presOf" srcId="{6EBAA67C-08B8-40B1-9ED3-09502A5F07F8}" destId="{25D8DD0F-1015-4B1D-B1C5-41384A9A8B41}" srcOrd="0" destOrd="0" presId="urn:microsoft.com/office/officeart/2005/8/layout/hierarchy2"/>
    <dgm:cxn modelId="{1527754D-D5F4-4286-B6FF-71A09206500B}" srcId="{D9D809D7-EB5C-4409-9A03-2D6AADC61106}" destId="{0E8B54F1-C568-4E7C-9588-1FDB0B8145B7}" srcOrd="2" destOrd="0" parTransId="{D0102549-8E01-496B-8EC8-6EF64397CB0E}" sibTransId="{19E93312-F962-43A0-A3F4-D19C69BF8232}"/>
    <dgm:cxn modelId="{216E5CC4-547B-46AD-9D45-A72DCBDFD411}" srcId="{7E386920-F724-4CEF-B66D-2E90F6D3E306}" destId="{995012CD-44CB-4844-B01B-B8B8C598199B}" srcOrd="2" destOrd="0" parTransId="{F879AF5A-AFD2-4A9B-801B-05D9BC872D29}" sibTransId="{53B6E56D-5C7F-4542-A9D5-4EA25F5B7801}"/>
    <dgm:cxn modelId="{107059DC-B211-483B-A4D7-C602829C25C1}" type="presOf" srcId="{E67BB761-C355-40C1-8F52-2533A6B5B10D}" destId="{382B4D96-F766-48F7-97D1-CB29452F6155}" srcOrd="1" destOrd="0" presId="urn:microsoft.com/office/officeart/2005/8/layout/hierarchy2"/>
    <dgm:cxn modelId="{01F1BBE6-F49E-432F-BCCA-234A5E54AF3B}" type="presOf" srcId="{6885817A-01D6-4457-9B35-3699A12CF1C4}" destId="{18A4AFDB-2FC9-4F8A-901E-8E1FAEE22A91}" srcOrd="0" destOrd="0" presId="urn:microsoft.com/office/officeart/2005/8/layout/hierarchy2"/>
    <dgm:cxn modelId="{20CDEA5F-B226-4AE7-B74D-1FACEC64EF8B}" type="presOf" srcId="{083B813F-B4C6-454C-9A16-8CC2296AE793}" destId="{B7381556-8745-4BC6-895A-B45676325947}" srcOrd="0" destOrd="0" presId="urn:microsoft.com/office/officeart/2005/8/layout/hierarchy2"/>
    <dgm:cxn modelId="{488A0F1C-302E-4211-BA93-B582AD3483AA}" srcId="{0FD4F21A-E6E7-45F0-AB2D-74327EB9EB89}" destId="{7E386920-F724-4CEF-B66D-2E90F6D3E306}" srcOrd="5" destOrd="0" parTransId="{B302E38D-3C31-4A85-9079-0C7FB7E26B72}" sibTransId="{D266CB4B-A024-41EE-8A8F-7C0559BA4C5F}"/>
    <dgm:cxn modelId="{3C93DD08-661E-4B4F-B55F-65DB9219D30F}" type="presOf" srcId="{3E62015F-9A19-4CE1-99ED-E0CA78ACCE33}" destId="{D049EFEA-BC8F-4F34-A8AA-919B0BFA628D}" srcOrd="1" destOrd="0" presId="urn:microsoft.com/office/officeart/2005/8/layout/hierarchy2"/>
    <dgm:cxn modelId="{A8A01798-08C4-4332-B31F-53EA8392E865}" type="presOf" srcId="{3E62015F-9A19-4CE1-99ED-E0CA78ACCE33}" destId="{2F215776-0F2F-4A81-BB2D-3CFF9E22B81C}" srcOrd="0" destOrd="0" presId="urn:microsoft.com/office/officeart/2005/8/layout/hierarchy2"/>
    <dgm:cxn modelId="{9FE50C58-C79D-42CC-AD88-5B1040A01C89}" type="presOf" srcId="{7C1DD8A8-3A9D-4EBC-A195-FA2C13ABD15E}" destId="{C3DAC326-7D0D-42BC-B853-F52A6B45EDA2}" srcOrd="0" destOrd="0" presId="urn:microsoft.com/office/officeart/2005/8/layout/hierarchy2"/>
    <dgm:cxn modelId="{9A302332-A208-482A-B233-943B960EBC1F}" type="presOf" srcId="{896DD5AC-C9DE-45DE-BBB2-5EDFC4E1907E}" destId="{4354FEF2-9EF2-41BE-82BB-E45644377C1E}" srcOrd="0" destOrd="0" presId="urn:microsoft.com/office/officeart/2005/8/layout/hierarchy2"/>
    <dgm:cxn modelId="{A6DE26A4-38B6-4F2C-A2E8-0233D77C5466}" type="presOf" srcId="{443BDF5D-4256-4353-A6F8-AD01AFD9E8E3}" destId="{80219657-39BB-454E-96E1-D3EE8E2FD54A}" srcOrd="0" destOrd="0" presId="urn:microsoft.com/office/officeart/2005/8/layout/hierarchy2"/>
    <dgm:cxn modelId="{DFFEAF40-4606-4E02-BA92-033BE4F784DA}" srcId="{0FD4F21A-E6E7-45F0-AB2D-74327EB9EB89}" destId="{D9D809D7-EB5C-4409-9A03-2D6AADC61106}" srcOrd="4" destOrd="0" parTransId="{D1717317-3186-4521-B954-6204753415BD}" sibTransId="{95DC01D5-ED55-48FE-A9CC-7EDDF9C8A944}"/>
    <dgm:cxn modelId="{F984313A-FC57-4C5E-AAC0-BE3C11D4E511}" type="presOf" srcId="{80DF6C95-FB28-4394-BABB-67F083E64C48}" destId="{1314BF9E-8D6B-4A63-B05B-C39A2F738687}" srcOrd="1" destOrd="0" presId="urn:microsoft.com/office/officeart/2005/8/layout/hierarchy2"/>
    <dgm:cxn modelId="{2EBB9D5E-D5F0-4BFD-BB77-8310D7F0A1AA}" type="presOf" srcId="{DCB36611-DE57-42C4-99FA-C37D654B7F25}" destId="{506790B0-5BBF-4E4E-9EF5-CA3D266ED7B5}" srcOrd="0" destOrd="0" presId="urn:microsoft.com/office/officeart/2005/8/layout/hierarchy2"/>
    <dgm:cxn modelId="{48898C79-B97A-4BC2-AA08-D562D695396E}" srcId="{D9D809D7-EB5C-4409-9A03-2D6AADC61106}" destId="{0EA9C760-0281-441E-8F1A-CB9CA82CB3C6}" srcOrd="1" destOrd="0" parTransId="{DCB36611-DE57-42C4-99FA-C37D654B7F25}" sibTransId="{E198B878-8E2C-42AD-9EA8-A2762D46BD66}"/>
    <dgm:cxn modelId="{C0E07EA6-E0F4-4CCA-B79F-95F282803BD9}" srcId="{8680A04E-CB46-4882-9268-07CF4AC73ABA}" destId="{636C7016-7396-4480-9AB9-6997DCCBCE74}" srcOrd="1" destOrd="0" parTransId="{C0285E60-7971-4FF7-9918-98DA8BFCA3B8}" sibTransId="{B3B08674-939D-4BF3-ACBF-0079FA2C27A1}"/>
    <dgm:cxn modelId="{5FE5AC5A-441C-4033-A2BA-54C5E0F41CF3}" type="presOf" srcId="{38EDD490-F882-4008-9504-8DDD24A37A4B}" destId="{C930EA71-8CB7-4D1D-8B51-4689D511AD26}" srcOrd="0" destOrd="0" presId="urn:microsoft.com/office/officeart/2005/8/layout/hierarchy2"/>
    <dgm:cxn modelId="{5DEE45EE-B54F-447C-99E2-F5844C95337C}" srcId="{0FD4F21A-E6E7-45F0-AB2D-74327EB9EB89}" destId="{6EBAA67C-08B8-40B1-9ED3-09502A5F07F8}" srcOrd="2" destOrd="0" parTransId="{DF267662-D8F7-4F1B-BB16-9D9C97C4559A}" sibTransId="{E1A575C7-5E77-4081-94D7-9971639F310B}"/>
    <dgm:cxn modelId="{27D5FC4F-C545-4334-8D00-75201721A5E7}" type="presOf" srcId="{A7322487-0468-4CBF-8BD8-8431FA0F2A0F}" destId="{B37330D0-FE83-4A86-91A7-46EE17CF22BB}" srcOrd="0" destOrd="0" presId="urn:microsoft.com/office/officeart/2005/8/layout/hierarchy2"/>
    <dgm:cxn modelId="{AB2D3530-6C3F-480A-9BC8-D7127C4C1E34}" type="presOf" srcId="{AB0D3FFD-450B-4913-AEB9-4D951D28103E}" destId="{762B8A8A-8EEB-47D5-B379-20ED938D1EE8}" srcOrd="0" destOrd="0" presId="urn:microsoft.com/office/officeart/2005/8/layout/hierarchy2"/>
    <dgm:cxn modelId="{34F54ADD-41E9-4EEB-8604-20C613CC5163}" srcId="{A7B31B2F-D29A-4A96-B2BF-0D69E5370D9D}" destId="{A352204F-5F88-443E-909D-044B3A1873BA}" srcOrd="2" destOrd="0" parTransId="{E514023C-041C-4B6A-94BD-5DD6A37FA0B9}" sibTransId="{3479F0B0-177C-4846-B3F7-57EADB049DDF}"/>
    <dgm:cxn modelId="{CE8B6394-6DCB-4E07-8D60-A7B458344D92}" type="presOf" srcId="{0E8B54F1-C568-4E7C-9588-1FDB0B8145B7}" destId="{B80BAD3B-1435-444E-90DE-80D003845F28}" srcOrd="0" destOrd="0" presId="urn:microsoft.com/office/officeart/2005/8/layout/hierarchy2"/>
    <dgm:cxn modelId="{32912BC1-300C-4601-A5D8-873D6F078AB9}" type="presOf" srcId="{BC7A6AA7-CC2B-4A73-897B-CAF3AF64749D}" destId="{FC49930B-7A86-436B-9F3D-1FD5D0A18E7F}" srcOrd="0" destOrd="0" presId="urn:microsoft.com/office/officeart/2005/8/layout/hierarchy2"/>
    <dgm:cxn modelId="{3F3AC924-8687-47EC-83F2-16A9AD8B4978}" type="presOf" srcId="{1E9A8754-5B79-4DD5-AB24-E36302B6ADC4}" destId="{E0DCC8F4-5F91-496C-BE31-BC3D00347771}" srcOrd="0" destOrd="0" presId="urn:microsoft.com/office/officeart/2005/8/layout/hierarchy2"/>
    <dgm:cxn modelId="{5F8CBE75-6E7B-4A4C-9656-ACE03695AB01}" type="presOf" srcId="{DF267662-D8F7-4F1B-BB16-9D9C97C4559A}" destId="{B98A0A58-352F-4AEE-A2A2-4FEFCC29D27C}" srcOrd="1" destOrd="0" presId="urn:microsoft.com/office/officeart/2005/8/layout/hierarchy2"/>
    <dgm:cxn modelId="{8C636884-717B-446F-B7B9-A2EDC244C19F}" srcId="{0E98DCEA-C702-4C15-A866-9B347DCF8A96}" destId="{0FD4F21A-E6E7-45F0-AB2D-74327EB9EB89}" srcOrd="0" destOrd="0" parTransId="{D03DFC1D-C90C-4A1D-BFE9-C0446D64B033}" sibTransId="{EED0E4E4-BF35-4125-B842-2FFA637722D0}"/>
    <dgm:cxn modelId="{A45AB94D-6C56-4558-904F-14C826F7DBAF}" type="presOf" srcId="{297683A0-E296-46F3-A417-27BA64381CE5}" destId="{EAC2BA97-EA98-4B4E-8045-B0DD1D495430}" srcOrd="1" destOrd="0" presId="urn:microsoft.com/office/officeart/2005/8/layout/hierarchy2"/>
    <dgm:cxn modelId="{FABA4A0A-E037-4731-AEAF-A46F95191574}" type="presOf" srcId="{D0102549-8E01-496B-8EC8-6EF64397CB0E}" destId="{A4443552-91A4-4378-8C37-266F703AEE62}" srcOrd="0" destOrd="0" presId="urn:microsoft.com/office/officeart/2005/8/layout/hierarchy2"/>
    <dgm:cxn modelId="{3D37E172-4D12-401A-804F-73275FBAAFFD}" srcId="{0161732B-ECA9-412A-ACBE-593A0589B567}" destId="{AB0D3FFD-450B-4913-AEB9-4D951D28103E}" srcOrd="0" destOrd="0" parTransId="{A7322487-0468-4CBF-8BD8-8431FA0F2A0F}" sibTransId="{13BEDEAE-2087-4765-B76D-E36AED47E78C}"/>
    <dgm:cxn modelId="{E5A1872B-75E0-4568-8B09-88D1043CC42C}" type="presOf" srcId="{FEF83836-116A-4921-95E2-89007B67112E}" destId="{4B249AF6-3674-4FCD-80C4-E5BAC5C6EA1A}" srcOrd="0" destOrd="0" presId="urn:microsoft.com/office/officeart/2005/8/layout/hierarchy2"/>
    <dgm:cxn modelId="{4E0F07AA-6EFC-430D-8A9C-5EAE878F8C1C}" type="presOf" srcId="{744B8C39-A373-4432-998C-7E1D20D72C3B}" destId="{17715060-9DE9-429B-A781-447220724463}" srcOrd="1" destOrd="0" presId="urn:microsoft.com/office/officeart/2005/8/layout/hierarchy2"/>
    <dgm:cxn modelId="{98544F85-EC1F-44B6-BBF8-59956C15AC12}" type="presOf" srcId="{744B8C39-A373-4432-998C-7E1D20D72C3B}" destId="{474B1BF8-0C72-4B76-A513-94E2CCF282C8}" srcOrd="0" destOrd="0" presId="urn:microsoft.com/office/officeart/2005/8/layout/hierarchy2"/>
    <dgm:cxn modelId="{C83050FF-1B54-42AD-8D00-4C1879CB6767}" type="presOf" srcId="{995012CD-44CB-4844-B01B-B8B8C598199B}" destId="{430C44A9-7A69-45BC-AFC2-68F5A09F04A7}" srcOrd="0" destOrd="0" presId="urn:microsoft.com/office/officeart/2005/8/layout/hierarchy2"/>
    <dgm:cxn modelId="{5212B57F-042E-40A6-91A6-85A3C0BD9B24}" type="presOf" srcId="{5473DE89-E14F-4437-8174-BABEDF70F560}" destId="{FC2AA1AD-E577-4EBB-8B71-39F5EE546C26}" srcOrd="0" destOrd="0" presId="urn:microsoft.com/office/officeart/2005/8/layout/hierarchy2"/>
    <dgm:cxn modelId="{DA2284D7-D533-40E9-8AB2-3E49E576596A}" type="presOf" srcId="{EC7E9862-603A-4163-96D6-A70F4F6F27D4}" destId="{209F26C8-4873-476C-901A-BDDCB0B7AABD}" srcOrd="0" destOrd="0" presId="urn:microsoft.com/office/officeart/2005/8/layout/hierarchy2"/>
    <dgm:cxn modelId="{9C3A458B-FB9B-486F-B48E-4BF347C81075}" srcId="{0FD4F21A-E6E7-45F0-AB2D-74327EB9EB89}" destId="{A7B31B2F-D29A-4A96-B2BF-0D69E5370D9D}" srcOrd="3" destOrd="0" parTransId="{EC7E9862-603A-4163-96D6-A70F4F6F27D4}" sibTransId="{29D7F36F-B996-4626-90B3-B5C4748A7C4E}"/>
    <dgm:cxn modelId="{E18EC655-219C-4607-9889-CF0406DD201F}" srcId="{377B5890-CA77-4713-9036-E93D8A1FB919}" destId="{7C1DD8A8-3A9D-4EBC-A195-FA2C13ABD15E}" srcOrd="3" destOrd="0" parTransId="{744B8C39-A373-4432-998C-7E1D20D72C3B}" sibTransId="{C2852915-4761-4BDD-8E5F-CF94A12A4650}"/>
    <dgm:cxn modelId="{5BD6E22C-4BCE-4066-BD92-1D5826FA212A}" srcId="{8680A04E-CB46-4882-9268-07CF4AC73ABA}" destId="{896DD5AC-C9DE-45DE-BBB2-5EDFC4E1907E}" srcOrd="0" destOrd="0" parTransId="{67068949-10D3-4890-83D2-6E550A458B9F}" sibTransId="{58B56AC0-5425-4AC4-8258-5E83418E1AD2}"/>
    <dgm:cxn modelId="{1193839F-4E5E-47C5-86BE-D2FE0ACB09CD}" type="presOf" srcId="{5F6E949F-2104-4C79-9082-21E5499E63F8}" destId="{D57D49A3-B327-4A43-9F4E-40CE7D4E717E}" srcOrd="0" destOrd="0" presId="urn:microsoft.com/office/officeart/2005/8/layout/hierarchy2"/>
    <dgm:cxn modelId="{8665BD36-0F67-4DEA-9CC7-27C6C1B176E8}" type="presOf" srcId="{A7322487-0468-4CBF-8BD8-8431FA0F2A0F}" destId="{2F045BA3-2633-4294-8F97-6631B02490BF}" srcOrd="1" destOrd="0" presId="urn:microsoft.com/office/officeart/2005/8/layout/hierarchy2"/>
    <dgm:cxn modelId="{2E28502D-A06B-490F-B7A1-1DAD830CE3C0}" type="presOf" srcId="{F84EFD3C-D28E-42E4-8A37-C4069B4FF0B6}" destId="{FCF55368-0036-4861-AD7B-417F343436DA}" srcOrd="0" destOrd="0" presId="urn:microsoft.com/office/officeart/2005/8/layout/hierarchy2"/>
    <dgm:cxn modelId="{E3326BFF-7A4A-4386-9312-C149374FC311}" type="presOf" srcId="{7BA5D5CF-AAB4-4895-B79B-F93D15EE58A9}" destId="{B6C7D93C-9864-43D7-9C11-F7A061700397}" srcOrd="0" destOrd="0" presId="urn:microsoft.com/office/officeart/2005/8/layout/hierarchy2"/>
    <dgm:cxn modelId="{15EC4214-DF6D-4532-9121-575ACFED0737}" type="presOf" srcId="{E02DC3FD-F622-4137-B196-54B0F2164BBE}" destId="{49CD1A0B-E3D6-46BE-BA0F-6DFDA1E99B4B}" srcOrd="0" destOrd="0" presId="urn:microsoft.com/office/officeart/2005/8/layout/hierarchy2"/>
    <dgm:cxn modelId="{103F2E04-E58F-47F0-8487-398EC270FCA8}" srcId="{6EBAA67C-08B8-40B1-9ED3-09502A5F07F8}" destId="{44AC0003-C847-4274-B077-4C0B0D1AD3CF}" srcOrd="2" destOrd="0" parTransId="{769A2FB8-E1B7-4505-84A5-91A8D45274F0}" sibTransId="{FFAE349B-334E-4B49-8BA1-3C72E88F829B}"/>
    <dgm:cxn modelId="{FAB043DF-82F7-4E98-B955-379AF4EDDA18}" srcId="{A7B31B2F-D29A-4A96-B2BF-0D69E5370D9D}" destId="{5F6E949F-2104-4C79-9082-21E5499E63F8}" srcOrd="1" destOrd="0" parTransId="{297683A0-E296-46F3-A417-27BA64381CE5}" sibTransId="{BF352C32-76B5-472A-8E90-C551B41D5C85}"/>
    <dgm:cxn modelId="{B97E415A-C6EC-46FA-BCDA-4E28378CDA83}" type="presOf" srcId="{636C7016-7396-4480-9AB9-6997DCCBCE74}" destId="{B5FBD015-1BCD-43A9-BBFE-0B027512B389}" srcOrd="0" destOrd="0" presId="urn:microsoft.com/office/officeart/2005/8/layout/hierarchy2"/>
    <dgm:cxn modelId="{C8B7B75C-F163-4DE2-A8E5-771832B2DB0D}" type="presOf" srcId="{1614B389-DD9D-4D01-BE84-E578829DECEE}" destId="{0E810A75-0154-4CDB-A190-61124D16184A}" srcOrd="0" destOrd="0" presId="urn:microsoft.com/office/officeart/2005/8/layout/hierarchy2"/>
    <dgm:cxn modelId="{F829F146-A8E9-47E5-A32B-07F844166CE5}" type="presOf" srcId="{1107D339-DCE2-46C5-A46E-FB01A2A22AD2}" destId="{860BEF7D-A18A-4DCC-B653-967C479D31E3}" srcOrd="0" destOrd="0" presId="urn:microsoft.com/office/officeart/2005/8/layout/hierarchy2"/>
    <dgm:cxn modelId="{B9215478-680D-42C5-9061-C5CA9ACC73EB}" type="presOf" srcId="{47811EBE-4886-4C6A-B6E0-3AB542B2EAB2}" destId="{5D56F3F6-6253-464D-89F1-0159A3A8077E}" srcOrd="1" destOrd="0" presId="urn:microsoft.com/office/officeart/2005/8/layout/hierarchy2"/>
    <dgm:cxn modelId="{37DACCA2-80C7-4CBD-BC3B-63CA66C24048}" type="presOf" srcId="{67068949-10D3-4890-83D2-6E550A458B9F}" destId="{8B5D20E0-FEAA-4043-86B2-F776708C9A33}" srcOrd="0" destOrd="0" presId="urn:microsoft.com/office/officeart/2005/8/layout/hierarchy2"/>
    <dgm:cxn modelId="{16AC44EA-FA4B-483A-B63E-82D792F9A061}" srcId="{6EBAA67C-08B8-40B1-9ED3-09502A5F07F8}" destId="{CB885160-154C-4CD3-B253-ADD008B7BE5F}" srcOrd="0" destOrd="0" parTransId="{0FCCD07E-94D3-4E97-BEDB-8A565AB7C311}" sibTransId="{6BBFE365-2903-4B9F-B87C-E3D6D3018B52}"/>
    <dgm:cxn modelId="{BBBC3418-7164-4FC5-BED9-46E16BFC2A79}" type="presOf" srcId="{DCB36611-DE57-42C4-99FA-C37D654B7F25}" destId="{FCA50092-22C7-4977-AC62-1750DD9B67FC}" srcOrd="1" destOrd="0" presId="urn:microsoft.com/office/officeart/2005/8/layout/hierarchy2"/>
    <dgm:cxn modelId="{34C99B36-B3E0-4B0C-AB68-EBA5FACB02B4}" type="presOf" srcId="{1107D339-DCE2-46C5-A46E-FB01A2A22AD2}" destId="{9DCD4AEF-BFCD-4290-AFE6-6E058138C107}" srcOrd="1" destOrd="0" presId="urn:microsoft.com/office/officeart/2005/8/layout/hierarchy2"/>
    <dgm:cxn modelId="{031C4DBE-E37F-4DD9-9533-CFA75195994E}" type="presOf" srcId="{C0285E60-7971-4FF7-9918-98DA8BFCA3B8}" destId="{6DCCC2B9-94F0-40BC-8DC1-789033B16EC8}" srcOrd="1" destOrd="0" presId="urn:microsoft.com/office/officeart/2005/8/layout/hierarchy2"/>
    <dgm:cxn modelId="{E59F7688-81B4-4545-A699-F34D9C26F41D}" type="presOf" srcId="{377B5890-CA77-4713-9036-E93D8A1FB919}" destId="{0F841A5D-CA5E-446C-B717-DF3B4ECD76FF}" srcOrd="0" destOrd="0" presId="urn:microsoft.com/office/officeart/2005/8/layout/hierarchy2"/>
    <dgm:cxn modelId="{60C576F9-2250-4464-8865-3E65EB5B093E}" srcId="{377B5890-CA77-4713-9036-E93D8A1FB919}" destId="{E02DC3FD-F622-4137-B196-54B0F2164BBE}" srcOrd="0" destOrd="0" parTransId="{1614B389-DD9D-4D01-BE84-E578829DECEE}" sibTransId="{78E7A453-7A4E-4072-86A8-789F583153D6}"/>
    <dgm:cxn modelId="{CA9F8818-89DC-4A1D-9289-0E5FB884D415}" type="presOf" srcId="{0161732B-ECA9-412A-ACBE-593A0589B567}" destId="{AA3FEC80-EEDC-45A8-BBF0-C37DE92B14B0}" srcOrd="0" destOrd="0" presId="urn:microsoft.com/office/officeart/2005/8/layout/hierarchy2"/>
    <dgm:cxn modelId="{0033C7F3-6A5A-496C-AFCB-33CB88FC276A}" type="presOf" srcId="{D1717317-3186-4521-B954-6204753415BD}" destId="{8FF1AB72-7637-4F27-923E-9A753F97E4D7}" srcOrd="0" destOrd="0" presId="urn:microsoft.com/office/officeart/2005/8/layout/hierarchy2"/>
    <dgm:cxn modelId="{C674B208-080D-4F4D-815F-CC84A59D3D3B}" srcId="{0FD4F21A-E6E7-45F0-AB2D-74327EB9EB89}" destId="{8680A04E-CB46-4882-9268-07CF4AC73ABA}" srcOrd="0" destOrd="0" parTransId="{4FAF5D45-E8D2-43C0-A06E-758AA6FF56B3}" sibTransId="{EFB56F4A-209F-45B7-9524-6C150C03B9C4}"/>
    <dgm:cxn modelId="{686A77D1-3755-49F6-A94F-21A9AA3AA45E}" type="presOf" srcId="{38EDD490-F882-4008-9504-8DDD24A37A4B}" destId="{87160913-6E2A-42B4-839B-67F29E7EE383}" srcOrd="1" destOrd="0" presId="urn:microsoft.com/office/officeart/2005/8/layout/hierarchy2"/>
    <dgm:cxn modelId="{5A610985-ADBA-481E-8085-4DA92BD66847}" type="presOf" srcId="{44AC0003-C847-4274-B077-4C0B0D1AD3CF}" destId="{332F3382-9647-4F9A-A5EC-3BF365011AA2}" srcOrd="0" destOrd="0" presId="urn:microsoft.com/office/officeart/2005/8/layout/hierarchy2"/>
    <dgm:cxn modelId="{8A9670E2-8ECE-408D-B9FF-0E90EF980066}" type="presOf" srcId="{E514023C-041C-4B6A-94BD-5DD6A37FA0B9}" destId="{D27B2191-C4CB-42D4-A22E-4B5670A05D31}" srcOrd="1" destOrd="0" presId="urn:microsoft.com/office/officeart/2005/8/layout/hierarchy2"/>
    <dgm:cxn modelId="{45C17C6C-65B3-4E9D-ADE8-8940EC5E9BB8}" srcId="{0FD4F21A-E6E7-45F0-AB2D-74327EB9EB89}" destId="{377B5890-CA77-4713-9036-E93D8A1FB919}" srcOrd="1" destOrd="0" parTransId="{3E62015F-9A19-4CE1-99ED-E0CA78ACCE33}" sibTransId="{D0714AE9-A70E-411E-921C-F430F011B692}"/>
    <dgm:cxn modelId="{C07B18C1-7C83-4570-B119-94B276A8F122}" type="presOf" srcId="{4FAF5D45-E8D2-43C0-A06E-758AA6FF56B3}" destId="{CC0B8C68-3F64-4A1E-B668-35A8C2AD2A02}" srcOrd="0" destOrd="0" presId="urn:microsoft.com/office/officeart/2005/8/layout/hierarchy2"/>
    <dgm:cxn modelId="{A2847ED5-9B38-451A-B9A6-E4517442DCF2}" type="presOf" srcId="{1E9A8754-5B79-4DD5-AB24-E36302B6ADC4}" destId="{B0EE1E4A-129F-4D16-920C-F564EC63FB21}" srcOrd="1" destOrd="0" presId="urn:microsoft.com/office/officeart/2005/8/layout/hierarchy2"/>
    <dgm:cxn modelId="{F5F5E97C-6E90-4534-911D-50696C2BB479}" type="presOf" srcId="{F879AF5A-AFD2-4A9B-801B-05D9BC872D29}" destId="{B9039CCF-8799-43B6-BCA6-AA6811639C0B}" srcOrd="1" destOrd="0" presId="urn:microsoft.com/office/officeart/2005/8/layout/hierarchy2"/>
    <dgm:cxn modelId="{96C2AAD1-04FD-417D-AC48-211A4102BEDC}" type="presOf" srcId="{67068949-10D3-4890-83D2-6E550A458B9F}" destId="{81A10B3A-6714-498D-B966-ED4E7B1C3968}" srcOrd="1" destOrd="0" presId="urn:microsoft.com/office/officeart/2005/8/layout/hierarchy2"/>
    <dgm:cxn modelId="{696FA786-D8A6-435E-871B-7B1BDCAB7A38}" type="presOf" srcId="{E67BB761-C355-40C1-8F52-2533A6B5B10D}" destId="{4C3BEBC1-528F-4677-92C7-28C7AEE48E2A}" srcOrd="0" destOrd="0" presId="urn:microsoft.com/office/officeart/2005/8/layout/hierarchy2"/>
    <dgm:cxn modelId="{3A1EAA12-1F8C-4340-B52D-F4AEBDB212E6}" type="presOf" srcId="{C0285E60-7971-4FF7-9918-98DA8BFCA3B8}" destId="{BC1DE591-4918-419A-9C79-2E1C473DCA59}" srcOrd="0" destOrd="0" presId="urn:microsoft.com/office/officeart/2005/8/layout/hierarchy2"/>
    <dgm:cxn modelId="{800BED63-C756-4F12-8D41-6F76F4D8623A}" srcId="{D9D809D7-EB5C-4409-9A03-2D6AADC61106}" destId="{E0A04162-DFED-4F04-BCDF-D1AC0901ABEA}" srcOrd="0" destOrd="0" parTransId="{E67BB761-C355-40C1-8F52-2533A6B5B10D}" sibTransId="{609169C2-D975-496E-A2B6-063447F12BEA}"/>
    <dgm:cxn modelId="{A6449B26-45BE-4C6A-9AED-1794E4D33161}" type="presOf" srcId="{083B813F-B4C6-454C-9A16-8CC2296AE793}" destId="{D76FE5C8-DC40-4C96-B722-77B141A1758E}" srcOrd="1" destOrd="0" presId="urn:microsoft.com/office/officeart/2005/8/layout/hierarchy2"/>
    <dgm:cxn modelId="{C450F3DD-0F27-43EC-A603-BE59ACA0E0C4}" srcId="{A7B31B2F-D29A-4A96-B2BF-0D69E5370D9D}" destId="{7BA5D5CF-AAB4-4895-B79B-F93D15EE58A9}" srcOrd="0" destOrd="0" parTransId="{80DF6C95-FB28-4394-BABB-67F083E64C48}" sibTransId="{93127C7A-E11C-493E-AFD4-B48230E57DB9}"/>
    <dgm:cxn modelId="{F359C9C1-FEC2-4B2D-8B5F-47BF53C65B75}" type="presOf" srcId="{B302E38D-3C31-4A85-9079-0C7FB7E26B72}" destId="{19C1EF0A-EE24-467B-AC74-0A9136C7152F}" srcOrd="1" destOrd="0" presId="urn:microsoft.com/office/officeart/2005/8/layout/hierarchy2"/>
    <dgm:cxn modelId="{91369C14-2436-4ADB-A49D-D2F47C22E7DC}" type="presOf" srcId="{A352204F-5F88-443E-909D-044B3A1873BA}" destId="{8048A0C5-12D7-4FDF-92C8-BFA24AD0D291}" srcOrd="0" destOrd="0" presId="urn:microsoft.com/office/officeart/2005/8/layout/hierarchy2"/>
    <dgm:cxn modelId="{8872998A-5F90-4970-926E-1B4A0EEDE2D1}" type="presOf" srcId="{4ABD5EC1-F256-4F12-8D0A-B20C785059C4}" destId="{839A2511-137B-4FAE-AAFC-C7E47489DD28}" srcOrd="1" destOrd="0" presId="urn:microsoft.com/office/officeart/2005/8/layout/hierarchy2"/>
    <dgm:cxn modelId="{0B0CB8F6-BED3-4953-8B8D-B21324A5CE1C}" type="presOf" srcId="{0FD4F21A-E6E7-45F0-AB2D-74327EB9EB89}" destId="{22C2ED54-2574-4D46-9D28-53306B80FFFC}" srcOrd="0" destOrd="0" presId="urn:microsoft.com/office/officeart/2005/8/layout/hierarchy2"/>
    <dgm:cxn modelId="{3CD197B9-C867-4618-8E78-B82C76362CA9}" type="presOf" srcId="{E0A04162-DFED-4F04-BCDF-D1AC0901ABEA}" destId="{11DCCF27-625E-4DFA-812B-44EE9958060F}" srcOrd="0" destOrd="0" presId="urn:microsoft.com/office/officeart/2005/8/layout/hierarchy2"/>
    <dgm:cxn modelId="{F4323825-A334-4680-88D5-77B13F9331CE}" type="presOf" srcId="{8A6E6452-8DB3-4FAD-962F-454C8D7CE7A6}" destId="{B4E2BC3D-4EE1-4A50-AE8D-5E2579454233}" srcOrd="0" destOrd="0" presId="urn:microsoft.com/office/officeart/2005/8/layout/hierarchy2"/>
    <dgm:cxn modelId="{C604881E-98CC-4E94-9CBB-80ABD7AD3397}" srcId="{6EBAA67C-08B8-40B1-9ED3-09502A5F07F8}" destId="{F84EFD3C-D28E-42E4-8A37-C4069B4FF0B6}" srcOrd="3" destOrd="0" parTransId="{CBE29E46-B51E-4C96-A6AD-306CFC1D3165}" sibTransId="{476F1B4B-1687-4F35-A998-DB6DD4EF4322}"/>
    <dgm:cxn modelId="{0CBBD186-76AB-466D-989D-EBFB2607594A}" type="presOf" srcId="{E514023C-041C-4B6A-94BD-5DD6A37FA0B9}" destId="{718B60BC-AFA2-4639-A9D7-DCF7CAD41356}" srcOrd="0" destOrd="0" presId="urn:microsoft.com/office/officeart/2005/8/layout/hierarchy2"/>
    <dgm:cxn modelId="{0D178570-D850-443B-B9ED-AAB36D0825EF}" type="presOf" srcId="{4ABD5EC1-F256-4F12-8D0A-B20C785059C4}" destId="{E8A3A1EE-4F5D-498F-80A9-D555F055C1D1}" srcOrd="0" destOrd="0" presId="urn:microsoft.com/office/officeart/2005/8/layout/hierarchy2"/>
    <dgm:cxn modelId="{4F4CCAB9-75B7-4BF3-AA86-6F527300B948}" type="presOf" srcId="{2C034E4F-970E-4D6B-998A-DE0790D3B195}" destId="{E308ADBC-EC73-4FA6-88CD-A8E50C94833D}" srcOrd="0" destOrd="0" presId="urn:microsoft.com/office/officeart/2005/8/layout/hierarchy2"/>
    <dgm:cxn modelId="{24C66E86-9B1E-4788-A4CF-0D96A969543D}" type="presParOf" srcId="{5A247C39-CE2D-416E-9CE8-913EEEA77786}" destId="{C0DDBBAE-467F-4A9D-ACAB-AE0E2588D4AC}" srcOrd="0" destOrd="0" presId="urn:microsoft.com/office/officeart/2005/8/layout/hierarchy2"/>
    <dgm:cxn modelId="{17ECBA98-D95B-4028-928E-E5D8D1BD620D}" type="presParOf" srcId="{C0DDBBAE-467F-4A9D-ACAB-AE0E2588D4AC}" destId="{22C2ED54-2574-4D46-9D28-53306B80FFFC}" srcOrd="0" destOrd="0" presId="urn:microsoft.com/office/officeart/2005/8/layout/hierarchy2"/>
    <dgm:cxn modelId="{B0DD14D6-DCB5-4EF8-8DE1-6F6162A22843}" type="presParOf" srcId="{C0DDBBAE-467F-4A9D-ACAB-AE0E2588D4AC}" destId="{FB882166-1778-4981-BE13-D2960A754DAC}" srcOrd="1" destOrd="0" presId="urn:microsoft.com/office/officeart/2005/8/layout/hierarchy2"/>
    <dgm:cxn modelId="{52F3F870-0FEB-4700-8421-68AAC869204E}" type="presParOf" srcId="{FB882166-1778-4981-BE13-D2960A754DAC}" destId="{CC0B8C68-3F64-4A1E-B668-35A8C2AD2A02}" srcOrd="0" destOrd="0" presId="urn:microsoft.com/office/officeart/2005/8/layout/hierarchy2"/>
    <dgm:cxn modelId="{05E72DD3-B45E-4CB1-827A-E41A4445D8D6}" type="presParOf" srcId="{CC0B8C68-3F64-4A1E-B668-35A8C2AD2A02}" destId="{898A042B-8BB1-4C0B-8DA8-5A907FA4D19C}" srcOrd="0" destOrd="0" presId="urn:microsoft.com/office/officeart/2005/8/layout/hierarchy2"/>
    <dgm:cxn modelId="{BB999A0F-4E59-4C1C-97E6-3B76C0F7B78C}" type="presParOf" srcId="{FB882166-1778-4981-BE13-D2960A754DAC}" destId="{B60CD5A3-6818-4E97-99E8-E22B4A25F183}" srcOrd="1" destOrd="0" presId="urn:microsoft.com/office/officeart/2005/8/layout/hierarchy2"/>
    <dgm:cxn modelId="{3D0DBB7F-F616-498E-AA35-E81D32F2D13B}" type="presParOf" srcId="{B60CD5A3-6818-4E97-99E8-E22B4A25F183}" destId="{04903E13-8305-4AD8-B6B6-EFD77801BCFC}" srcOrd="0" destOrd="0" presId="urn:microsoft.com/office/officeart/2005/8/layout/hierarchy2"/>
    <dgm:cxn modelId="{216D7A0E-9515-4082-BC91-F0EEA6C0E05C}" type="presParOf" srcId="{B60CD5A3-6818-4E97-99E8-E22B4A25F183}" destId="{E4F1A667-BC6B-4CEC-98FB-F4F94965C2E0}" srcOrd="1" destOrd="0" presId="urn:microsoft.com/office/officeart/2005/8/layout/hierarchy2"/>
    <dgm:cxn modelId="{8E74921E-7752-4A7B-BC52-B33141CB3F39}" type="presParOf" srcId="{E4F1A667-BC6B-4CEC-98FB-F4F94965C2E0}" destId="{8B5D20E0-FEAA-4043-86B2-F776708C9A33}" srcOrd="0" destOrd="0" presId="urn:microsoft.com/office/officeart/2005/8/layout/hierarchy2"/>
    <dgm:cxn modelId="{BA9C0CFA-9D7E-4AAB-A682-DC97C7D3B32D}" type="presParOf" srcId="{8B5D20E0-FEAA-4043-86B2-F776708C9A33}" destId="{81A10B3A-6714-498D-B966-ED4E7B1C3968}" srcOrd="0" destOrd="0" presId="urn:microsoft.com/office/officeart/2005/8/layout/hierarchy2"/>
    <dgm:cxn modelId="{A8DFC2BE-4779-4E6C-A09C-E4E17BDA93AD}" type="presParOf" srcId="{E4F1A667-BC6B-4CEC-98FB-F4F94965C2E0}" destId="{8786B826-2854-4601-BEAD-042756FBC9CB}" srcOrd="1" destOrd="0" presId="urn:microsoft.com/office/officeart/2005/8/layout/hierarchy2"/>
    <dgm:cxn modelId="{9CF11003-60A2-42F5-B44E-2EE060D0052F}" type="presParOf" srcId="{8786B826-2854-4601-BEAD-042756FBC9CB}" destId="{4354FEF2-9EF2-41BE-82BB-E45644377C1E}" srcOrd="0" destOrd="0" presId="urn:microsoft.com/office/officeart/2005/8/layout/hierarchy2"/>
    <dgm:cxn modelId="{6367B0F8-1A02-4DD1-BD8D-F0E63774350A}" type="presParOf" srcId="{8786B826-2854-4601-BEAD-042756FBC9CB}" destId="{4D54BF84-9E7A-4F59-9275-CB7CD2335A62}" srcOrd="1" destOrd="0" presId="urn:microsoft.com/office/officeart/2005/8/layout/hierarchy2"/>
    <dgm:cxn modelId="{36EE8B59-670C-44C5-845C-91AF9C8772DD}" type="presParOf" srcId="{E4F1A667-BC6B-4CEC-98FB-F4F94965C2E0}" destId="{BC1DE591-4918-419A-9C79-2E1C473DCA59}" srcOrd="2" destOrd="0" presId="urn:microsoft.com/office/officeart/2005/8/layout/hierarchy2"/>
    <dgm:cxn modelId="{6129BB39-B762-4878-B496-FA28C65CE38B}" type="presParOf" srcId="{BC1DE591-4918-419A-9C79-2E1C473DCA59}" destId="{6DCCC2B9-94F0-40BC-8DC1-789033B16EC8}" srcOrd="0" destOrd="0" presId="urn:microsoft.com/office/officeart/2005/8/layout/hierarchy2"/>
    <dgm:cxn modelId="{626C6AF7-0237-4319-AC0C-5987D5FDB7FE}" type="presParOf" srcId="{E4F1A667-BC6B-4CEC-98FB-F4F94965C2E0}" destId="{7E69A72B-D88C-487E-BBF9-AF7175975177}" srcOrd="3" destOrd="0" presId="urn:microsoft.com/office/officeart/2005/8/layout/hierarchy2"/>
    <dgm:cxn modelId="{360B60A5-7D2A-4C8E-8336-86644EEA0424}" type="presParOf" srcId="{7E69A72B-D88C-487E-BBF9-AF7175975177}" destId="{B5FBD015-1BCD-43A9-BBFE-0B027512B389}" srcOrd="0" destOrd="0" presId="urn:microsoft.com/office/officeart/2005/8/layout/hierarchy2"/>
    <dgm:cxn modelId="{77CB07CC-EE9A-4E0B-AF66-51BEC7BB95C5}" type="presParOf" srcId="{7E69A72B-D88C-487E-BBF9-AF7175975177}" destId="{F02C536A-0997-4CCA-B1CD-3BC1A3928E19}" srcOrd="1" destOrd="0" presId="urn:microsoft.com/office/officeart/2005/8/layout/hierarchy2"/>
    <dgm:cxn modelId="{5DB3AA40-2DC4-40A2-9DAA-137F70ADE7A0}" type="presParOf" srcId="{FB882166-1778-4981-BE13-D2960A754DAC}" destId="{2F215776-0F2F-4A81-BB2D-3CFF9E22B81C}" srcOrd="2" destOrd="0" presId="urn:microsoft.com/office/officeart/2005/8/layout/hierarchy2"/>
    <dgm:cxn modelId="{6BEC7B29-1E9B-4079-A9DB-3DE96CD9621E}" type="presParOf" srcId="{2F215776-0F2F-4A81-BB2D-3CFF9E22B81C}" destId="{D049EFEA-BC8F-4F34-A8AA-919B0BFA628D}" srcOrd="0" destOrd="0" presId="urn:microsoft.com/office/officeart/2005/8/layout/hierarchy2"/>
    <dgm:cxn modelId="{2FA625DF-FAC2-436D-ADA2-E323B5AA9206}" type="presParOf" srcId="{FB882166-1778-4981-BE13-D2960A754DAC}" destId="{D4A90960-1C20-43E7-B999-DDF755ED54EE}" srcOrd="3" destOrd="0" presId="urn:microsoft.com/office/officeart/2005/8/layout/hierarchy2"/>
    <dgm:cxn modelId="{757AB120-C930-435A-8DB2-73FBCF514D11}" type="presParOf" srcId="{D4A90960-1C20-43E7-B999-DDF755ED54EE}" destId="{0F841A5D-CA5E-446C-B717-DF3B4ECD76FF}" srcOrd="0" destOrd="0" presId="urn:microsoft.com/office/officeart/2005/8/layout/hierarchy2"/>
    <dgm:cxn modelId="{78B3493E-007C-4C9A-A232-F3A262F481C6}" type="presParOf" srcId="{D4A90960-1C20-43E7-B999-DDF755ED54EE}" destId="{2D518E3D-3050-44A9-B275-E3DF7C54E443}" srcOrd="1" destOrd="0" presId="urn:microsoft.com/office/officeart/2005/8/layout/hierarchy2"/>
    <dgm:cxn modelId="{7590D91E-3B32-4E2E-846F-D72B254B8826}" type="presParOf" srcId="{2D518E3D-3050-44A9-B275-E3DF7C54E443}" destId="{0E810A75-0154-4CDB-A190-61124D16184A}" srcOrd="0" destOrd="0" presId="urn:microsoft.com/office/officeart/2005/8/layout/hierarchy2"/>
    <dgm:cxn modelId="{53EA099C-00FF-4EFF-A83F-B669548ABBA7}" type="presParOf" srcId="{0E810A75-0154-4CDB-A190-61124D16184A}" destId="{041EE633-B16C-490A-BB03-04C8CFC018A1}" srcOrd="0" destOrd="0" presId="urn:microsoft.com/office/officeart/2005/8/layout/hierarchy2"/>
    <dgm:cxn modelId="{A6E0A38A-9C39-49EE-8C35-560247545CB3}" type="presParOf" srcId="{2D518E3D-3050-44A9-B275-E3DF7C54E443}" destId="{0EDBE2B1-DE9D-442D-AF14-E74AEFA6388F}" srcOrd="1" destOrd="0" presId="urn:microsoft.com/office/officeart/2005/8/layout/hierarchy2"/>
    <dgm:cxn modelId="{80B933FA-BBD6-41BF-8F10-C4497020C5E3}" type="presParOf" srcId="{0EDBE2B1-DE9D-442D-AF14-E74AEFA6388F}" destId="{49CD1A0B-E3D6-46BE-BA0F-6DFDA1E99B4B}" srcOrd="0" destOrd="0" presId="urn:microsoft.com/office/officeart/2005/8/layout/hierarchy2"/>
    <dgm:cxn modelId="{F9FEA0FA-5B26-4BF6-8ED8-2BC83D06F857}" type="presParOf" srcId="{0EDBE2B1-DE9D-442D-AF14-E74AEFA6388F}" destId="{0390E8F2-A511-470D-9385-5EA4F5335303}" srcOrd="1" destOrd="0" presId="urn:microsoft.com/office/officeart/2005/8/layout/hierarchy2"/>
    <dgm:cxn modelId="{37623FBF-0169-416D-B468-F7C68F0845DC}" type="presParOf" srcId="{2D518E3D-3050-44A9-B275-E3DF7C54E443}" destId="{E8A3A1EE-4F5D-498F-80A9-D555F055C1D1}" srcOrd="2" destOrd="0" presId="urn:microsoft.com/office/officeart/2005/8/layout/hierarchy2"/>
    <dgm:cxn modelId="{CBB8DCB3-F363-4FDA-A9E3-A5EA6DFD9127}" type="presParOf" srcId="{E8A3A1EE-4F5D-498F-80A9-D555F055C1D1}" destId="{839A2511-137B-4FAE-AAFC-C7E47489DD28}" srcOrd="0" destOrd="0" presId="urn:microsoft.com/office/officeart/2005/8/layout/hierarchy2"/>
    <dgm:cxn modelId="{57AB4E83-D80E-461A-8DCC-A784B5EC5BCB}" type="presParOf" srcId="{2D518E3D-3050-44A9-B275-E3DF7C54E443}" destId="{99AD538A-0B4B-410A-BFA2-EB781A8FD729}" srcOrd="3" destOrd="0" presId="urn:microsoft.com/office/officeart/2005/8/layout/hierarchy2"/>
    <dgm:cxn modelId="{8768D209-D711-431C-BB42-3359DBC0B2A3}" type="presParOf" srcId="{99AD538A-0B4B-410A-BFA2-EB781A8FD729}" destId="{FC49930B-7A86-436B-9F3D-1FD5D0A18E7F}" srcOrd="0" destOrd="0" presId="urn:microsoft.com/office/officeart/2005/8/layout/hierarchy2"/>
    <dgm:cxn modelId="{FD7C2871-5548-4B6C-80C7-234D4627C4A5}" type="presParOf" srcId="{99AD538A-0B4B-410A-BFA2-EB781A8FD729}" destId="{F231070C-D067-4554-BC08-11882A266A26}" srcOrd="1" destOrd="0" presId="urn:microsoft.com/office/officeart/2005/8/layout/hierarchy2"/>
    <dgm:cxn modelId="{E67BF54C-3FF8-41E7-A164-9DFB3D713EE3}" type="presParOf" srcId="{2D518E3D-3050-44A9-B275-E3DF7C54E443}" destId="{E0DCC8F4-5F91-496C-BE31-BC3D00347771}" srcOrd="4" destOrd="0" presId="urn:microsoft.com/office/officeart/2005/8/layout/hierarchy2"/>
    <dgm:cxn modelId="{E30801CE-AD91-44C3-89E6-8B44C0736DB0}" type="presParOf" srcId="{E0DCC8F4-5F91-496C-BE31-BC3D00347771}" destId="{B0EE1E4A-129F-4D16-920C-F564EC63FB21}" srcOrd="0" destOrd="0" presId="urn:microsoft.com/office/officeart/2005/8/layout/hierarchy2"/>
    <dgm:cxn modelId="{78DF5A16-06D5-47F6-B33C-5BA066C24F4D}" type="presParOf" srcId="{2D518E3D-3050-44A9-B275-E3DF7C54E443}" destId="{512F9DDF-B350-4C14-89B3-AA0D33C7F4CF}" srcOrd="5" destOrd="0" presId="urn:microsoft.com/office/officeart/2005/8/layout/hierarchy2"/>
    <dgm:cxn modelId="{57C66CDF-D200-4BBD-B6F8-A6996BDF3745}" type="presParOf" srcId="{512F9DDF-B350-4C14-89B3-AA0D33C7F4CF}" destId="{18A4AFDB-2FC9-4F8A-901E-8E1FAEE22A91}" srcOrd="0" destOrd="0" presId="urn:microsoft.com/office/officeart/2005/8/layout/hierarchy2"/>
    <dgm:cxn modelId="{745544E0-A547-4C80-8B4A-410F9D1D9E33}" type="presParOf" srcId="{512F9DDF-B350-4C14-89B3-AA0D33C7F4CF}" destId="{616E0C88-474E-4177-9486-680A64E77B9E}" srcOrd="1" destOrd="0" presId="urn:microsoft.com/office/officeart/2005/8/layout/hierarchy2"/>
    <dgm:cxn modelId="{2F88CA24-38B7-40B6-B8B0-5365D17D9579}" type="presParOf" srcId="{2D518E3D-3050-44A9-B275-E3DF7C54E443}" destId="{474B1BF8-0C72-4B76-A513-94E2CCF282C8}" srcOrd="6" destOrd="0" presId="urn:microsoft.com/office/officeart/2005/8/layout/hierarchy2"/>
    <dgm:cxn modelId="{F23F8A01-BEC1-4F86-8339-84E2EDFE93D5}" type="presParOf" srcId="{474B1BF8-0C72-4B76-A513-94E2CCF282C8}" destId="{17715060-9DE9-429B-A781-447220724463}" srcOrd="0" destOrd="0" presId="urn:microsoft.com/office/officeart/2005/8/layout/hierarchy2"/>
    <dgm:cxn modelId="{5ED25C14-6B1B-4050-B54B-C21AA844838D}" type="presParOf" srcId="{2D518E3D-3050-44A9-B275-E3DF7C54E443}" destId="{30C8D067-BB58-44A2-9A6D-EDEC024EB45E}" srcOrd="7" destOrd="0" presId="urn:microsoft.com/office/officeart/2005/8/layout/hierarchy2"/>
    <dgm:cxn modelId="{BE46EB6C-4AEC-4AB0-9388-E4B7A5EFF2AC}" type="presParOf" srcId="{30C8D067-BB58-44A2-9A6D-EDEC024EB45E}" destId="{C3DAC326-7D0D-42BC-B853-F52A6B45EDA2}" srcOrd="0" destOrd="0" presId="urn:microsoft.com/office/officeart/2005/8/layout/hierarchy2"/>
    <dgm:cxn modelId="{C96D02CA-86A4-45B6-9D95-9FE53199DED1}" type="presParOf" srcId="{30C8D067-BB58-44A2-9A6D-EDEC024EB45E}" destId="{A8B961E6-D219-4846-A0C1-09663E54BFDF}" srcOrd="1" destOrd="0" presId="urn:microsoft.com/office/officeart/2005/8/layout/hierarchy2"/>
    <dgm:cxn modelId="{1ADEF5A2-18CA-444B-B0C3-89CC96862B77}" type="presParOf" srcId="{FB882166-1778-4981-BE13-D2960A754DAC}" destId="{876A7516-C98C-4EBF-BAE2-691EBFC764B0}" srcOrd="4" destOrd="0" presId="urn:microsoft.com/office/officeart/2005/8/layout/hierarchy2"/>
    <dgm:cxn modelId="{DB1E9FC1-0D6F-456A-ACC2-D68C46847528}" type="presParOf" srcId="{876A7516-C98C-4EBF-BAE2-691EBFC764B0}" destId="{B98A0A58-352F-4AEE-A2A2-4FEFCC29D27C}" srcOrd="0" destOrd="0" presId="urn:microsoft.com/office/officeart/2005/8/layout/hierarchy2"/>
    <dgm:cxn modelId="{DD2292FA-9D93-4274-A99D-E8406DC81CE0}" type="presParOf" srcId="{FB882166-1778-4981-BE13-D2960A754DAC}" destId="{05F58EB7-D362-46AB-97B6-BDC3B9577DFA}" srcOrd="5" destOrd="0" presId="urn:microsoft.com/office/officeart/2005/8/layout/hierarchy2"/>
    <dgm:cxn modelId="{5E975378-5673-4951-8D6F-50E9139278D4}" type="presParOf" srcId="{05F58EB7-D362-46AB-97B6-BDC3B9577DFA}" destId="{25D8DD0F-1015-4B1D-B1C5-41384A9A8B41}" srcOrd="0" destOrd="0" presId="urn:microsoft.com/office/officeart/2005/8/layout/hierarchy2"/>
    <dgm:cxn modelId="{157E7B27-8EA7-47F0-82C3-A8A6FC688C35}" type="presParOf" srcId="{05F58EB7-D362-46AB-97B6-BDC3B9577DFA}" destId="{F6B4290F-9048-4471-BA86-BFF8AE4570BC}" srcOrd="1" destOrd="0" presId="urn:microsoft.com/office/officeart/2005/8/layout/hierarchy2"/>
    <dgm:cxn modelId="{D181A660-2550-469E-A0C0-484B54CBDBDB}" type="presParOf" srcId="{F6B4290F-9048-4471-BA86-BFF8AE4570BC}" destId="{9E78373F-9FCC-41E9-A25F-AF61F29A0181}" srcOrd="0" destOrd="0" presId="urn:microsoft.com/office/officeart/2005/8/layout/hierarchy2"/>
    <dgm:cxn modelId="{5029163B-5FA3-45CB-A68A-897B00FFD291}" type="presParOf" srcId="{9E78373F-9FCC-41E9-A25F-AF61F29A0181}" destId="{620817A3-8976-4EC6-84BC-FA62E7B691F5}" srcOrd="0" destOrd="0" presId="urn:microsoft.com/office/officeart/2005/8/layout/hierarchy2"/>
    <dgm:cxn modelId="{40F58FA8-51BA-4852-9873-15D7E461820A}" type="presParOf" srcId="{F6B4290F-9048-4471-BA86-BFF8AE4570BC}" destId="{E985137A-D229-4679-8778-D83B52568D78}" srcOrd="1" destOrd="0" presId="urn:microsoft.com/office/officeart/2005/8/layout/hierarchy2"/>
    <dgm:cxn modelId="{9B0C27BF-1148-46FB-B796-87C2655DA185}" type="presParOf" srcId="{E985137A-D229-4679-8778-D83B52568D78}" destId="{0435B29B-4C39-47F9-B691-A02F67B779B8}" srcOrd="0" destOrd="0" presId="urn:microsoft.com/office/officeart/2005/8/layout/hierarchy2"/>
    <dgm:cxn modelId="{694C296B-F7FE-4F07-8F1A-F57D06572F22}" type="presParOf" srcId="{E985137A-D229-4679-8778-D83B52568D78}" destId="{C08475FC-BFB2-45D4-AE16-BDCC6C781B5A}" srcOrd="1" destOrd="0" presId="urn:microsoft.com/office/officeart/2005/8/layout/hierarchy2"/>
    <dgm:cxn modelId="{0EC7D87F-5B17-400B-A141-FCAEFFA1D911}" type="presParOf" srcId="{F6B4290F-9048-4471-BA86-BFF8AE4570BC}" destId="{B7381556-8745-4BC6-895A-B45676325947}" srcOrd="2" destOrd="0" presId="urn:microsoft.com/office/officeart/2005/8/layout/hierarchy2"/>
    <dgm:cxn modelId="{343E2941-5942-4D5E-844F-C3D0DB739F82}" type="presParOf" srcId="{B7381556-8745-4BC6-895A-B45676325947}" destId="{D76FE5C8-DC40-4C96-B722-77B141A1758E}" srcOrd="0" destOrd="0" presId="urn:microsoft.com/office/officeart/2005/8/layout/hierarchy2"/>
    <dgm:cxn modelId="{7580CF40-36BF-4481-891C-9996941CE26A}" type="presParOf" srcId="{F6B4290F-9048-4471-BA86-BFF8AE4570BC}" destId="{376BA15A-D203-4F18-B7FC-49721CC1F415}" srcOrd="3" destOrd="0" presId="urn:microsoft.com/office/officeart/2005/8/layout/hierarchy2"/>
    <dgm:cxn modelId="{C1B4E7FE-8A8D-442C-81AD-B3A00E7A9604}" type="presParOf" srcId="{376BA15A-D203-4F18-B7FC-49721CC1F415}" destId="{B4E2BC3D-4EE1-4A50-AE8D-5E2579454233}" srcOrd="0" destOrd="0" presId="urn:microsoft.com/office/officeart/2005/8/layout/hierarchy2"/>
    <dgm:cxn modelId="{96C14295-72AA-41E3-86CE-891CE3D82792}" type="presParOf" srcId="{376BA15A-D203-4F18-B7FC-49721CC1F415}" destId="{DF5B14BF-A257-4BCB-954B-FC06579839ED}" srcOrd="1" destOrd="0" presId="urn:microsoft.com/office/officeart/2005/8/layout/hierarchy2"/>
    <dgm:cxn modelId="{112E96E7-4986-46AE-A073-DD94A1EB1E8E}" type="presParOf" srcId="{F6B4290F-9048-4471-BA86-BFF8AE4570BC}" destId="{5B2F2D42-B813-4440-AE8B-DDEFDC4A0C3C}" srcOrd="4" destOrd="0" presId="urn:microsoft.com/office/officeart/2005/8/layout/hierarchy2"/>
    <dgm:cxn modelId="{6A5FCD1C-9310-4300-93B5-AAFD3FFB8BC7}" type="presParOf" srcId="{5B2F2D42-B813-4440-AE8B-DDEFDC4A0C3C}" destId="{93D47CC4-5C89-4CBF-B250-B8F6ED1F2986}" srcOrd="0" destOrd="0" presId="urn:microsoft.com/office/officeart/2005/8/layout/hierarchy2"/>
    <dgm:cxn modelId="{E163A282-9175-4F1E-B74C-CD78C9A5B12A}" type="presParOf" srcId="{F6B4290F-9048-4471-BA86-BFF8AE4570BC}" destId="{45E39717-2078-4502-BAB4-0DDDE10F447A}" srcOrd="5" destOrd="0" presId="urn:microsoft.com/office/officeart/2005/8/layout/hierarchy2"/>
    <dgm:cxn modelId="{CF01E5D7-CCE7-47E7-95F5-08204983CB3F}" type="presParOf" srcId="{45E39717-2078-4502-BAB4-0DDDE10F447A}" destId="{332F3382-9647-4F9A-A5EC-3BF365011AA2}" srcOrd="0" destOrd="0" presId="urn:microsoft.com/office/officeart/2005/8/layout/hierarchy2"/>
    <dgm:cxn modelId="{B2496C07-02BF-4A05-A446-F5B92DF8AC18}" type="presParOf" srcId="{45E39717-2078-4502-BAB4-0DDDE10F447A}" destId="{7F3E3D21-F07E-4A13-B591-D9E2B0BC2115}" srcOrd="1" destOrd="0" presId="urn:microsoft.com/office/officeart/2005/8/layout/hierarchy2"/>
    <dgm:cxn modelId="{5949227B-450A-4924-ACE1-5AD95F5195B5}" type="presParOf" srcId="{F6B4290F-9048-4471-BA86-BFF8AE4570BC}" destId="{8D11179A-0EB8-4534-AA41-A118895E13A3}" srcOrd="6" destOrd="0" presId="urn:microsoft.com/office/officeart/2005/8/layout/hierarchy2"/>
    <dgm:cxn modelId="{5ECECFEB-E394-4FAF-8FE2-06C0B22F248D}" type="presParOf" srcId="{8D11179A-0EB8-4534-AA41-A118895E13A3}" destId="{B5B41610-26D4-4231-A9BF-ADC53C3EF718}" srcOrd="0" destOrd="0" presId="urn:microsoft.com/office/officeart/2005/8/layout/hierarchy2"/>
    <dgm:cxn modelId="{07A8FA05-AE34-4048-B400-D6A6C585FDED}" type="presParOf" srcId="{F6B4290F-9048-4471-BA86-BFF8AE4570BC}" destId="{3054D84C-3349-4044-BB8D-953CD83D453D}" srcOrd="7" destOrd="0" presId="urn:microsoft.com/office/officeart/2005/8/layout/hierarchy2"/>
    <dgm:cxn modelId="{058AFEDE-39C0-4AFD-9DF4-9BD4A6BB1DD7}" type="presParOf" srcId="{3054D84C-3349-4044-BB8D-953CD83D453D}" destId="{FCF55368-0036-4861-AD7B-417F343436DA}" srcOrd="0" destOrd="0" presId="urn:microsoft.com/office/officeart/2005/8/layout/hierarchy2"/>
    <dgm:cxn modelId="{3404345A-5EFB-4A82-B827-3F7814A90DBB}" type="presParOf" srcId="{3054D84C-3349-4044-BB8D-953CD83D453D}" destId="{C3C5A598-127E-4DF5-AD2F-83AA1D8628A5}" srcOrd="1" destOrd="0" presId="urn:microsoft.com/office/officeart/2005/8/layout/hierarchy2"/>
    <dgm:cxn modelId="{CBC3625D-C090-42BE-A236-0D67DCB27350}" type="presParOf" srcId="{FB882166-1778-4981-BE13-D2960A754DAC}" destId="{209F26C8-4873-476C-901A-BDDCB0B7AABD}" srcOrd="6" destOrd="0" presId="urn:microsoft.com/office/officeart/2005/8/layout/hierarchy2"/>
    <dgm:cxn modelId="{8D159D7C-4003-488A-82D0-FA1B3D21EB57}" type="presParOf" srcId="{209F26C8-4873-476C-901A-BDDCB0B7AABD}" destId="{0AA15B41-19D9-4A94-A423-7DBACBBFFB85}" srcOrd="0" destOrd="0" presId="urn:microsoft.com/office/officeart/2005/8/layout/hierarchy2"/>
    <dgm:cxn modelId="{767A9D1C-9762-4FD4-AC3C-8773406CC419}" type="presParOf" srcId="{FB882166-1778-4981-BE13-D2960A754DAC}" destId="{DDF44175-9851-494C-95A8-F53D3C45E7C1}" srcOrd="7" destOrd="0" presId="urn:microsoft.com/office/officeart/2005/8/layout/hierarchy2"/>
    <dgm:cxn modelId="{24E49C69-43CC-4D37-B5D1-6E43C2693AD4}" type="presParOf" srcId="{DDF44175-9851-494C-95A8-F53D3C45E7C1}" destId="{D735A6A9-CD6D-4B3D-A57F-C8B51B510833}" srcOrd="0" destOrd="0" presId="urn:microsoft.com/office/officeart/2005/8/layout/hierarchy2"/>
    <dgm:cxn modelId="{9276F695-8B53-4725-A08D-738FC949D2BE}" type="presParOf" srcId="{DDF44175-9851-494C-95A8-F53D3C45E7C1}" destId="{FBDBFD6E-EF6E-4915-987F-24584CCA65CB}" srcOrd="1" destOrd="0" presId="urn:microsoft.com/office/officeart/2005/8/layout/hierarchy2"/>
    <dgm:cxn modelId="{086CD83F-51BC-4C61-ACDB-B725778EBA16}" type="presParOf" srcId="{FBDBFD6E-EF6E-4915-987F-24584CCA65CB}" destId="{C5CB3F26-BDD9-404F-BAAC-8E18D1B0A488}" srcOrd="0" destOrd="0" presId="urn:microsoft.com/office/officeart/2005/8/layout/hierarchy2"/>
    <dgm:cxn modelId="{851F7D10-F679-4415-8390-CA0683334791}" type="presParOf" srcId="{C5CB3F26-BDD9-404F-BAAC-8E18D1B0A488}" destId="{1314BF9E-8D6B-4A63-B05B-C39A2F738687}" srcOrd="0" destOrd="0" presId="urn:microsoft.com/office/officeart/2005/8/layout/hierarchy2"/>
    <dgm:cxn modelId="{5C90DAF7-D965-4077-906F-77D5EE119276}" type="presParOf" srcId="{FBDBFD6E-EF6E-4915-987F-24584CCA65CB}" destId="{B8F65861-6CA0-436B-954D-B4EF85548DBE}" srcOrd="1" destOrd="0" presId="urn:microsoft.com/office/officeart/2005/8/layout/hierarchy2"/>
    <dgm:cxn modelId="{85E2C31C-8087-4581-8A2D-0B17783A1A39}" type="presParOf" srcId="{B8F65861-6CA0-436B-954D-B4EF85548DBE}" destId="{B6C7D93C-9864-43D7-9C11-F7A061700397}" srcOrd="0" destOrd="0" presId="urn:microsoft.com/office/officeart/2005/8/layout/hierarchy2"/>
    <dgm:cxn modelId="{9FF02EB4-8D97-4C64-9AF5-A21502B6B2F4}" type="presParOf" srcId="{B8F65861-6CA0-436B-954D-B4EF85548DBE}" destId="{83D58936-C952-441A-9892-A105783127D3}" srcOrd="1" destOrd="0" presId="urn:microsoft.com/office/officeart/2005/8/layout/hierarchy2"/>
    <dgm:cxn modelId="{121324C4-F135-4351-BA13-AA9E85BC30EE}" type="presParOf" srcId="{FBDBFD6E-EF6E-4915-987F-24584CCA65CB}" destId="{802E1C43-AA7B-4C7B-8828-C214E7F941B0}" srcOrd="2" destOrd="0" presId="urn:microsoft.com/office/officeart/2005/8/layout/hierarchy2"/>
    <dgm:cxn modelId="{C819743D-99DE-46C1-931F-0FCB64441951}" type="presParOf" srcId="{802E1C43-AA7B-4C7B-8828-C214E7F941B0}" destId="{EAC2BA97-EA98-4B4E-8045-B0DD1D495430}" srcOrd="0" destOrd="0" presId="urn:microsoft.com/office/officeart/2005/8/layout/hierarchy2"/>
    <dgm:cxn modelId="{FAFF4689-0D68-4480-9DF3-3273D81536CD}" type="presParOf" srcId="{FBDBFD6E-EF6E-4915-987F-24584CCA65CB}" destId="{68CBC4CC-9EC1-4067-A436-EBB3CB4AB92C}" srcOrd="3" destOrd="0" presId="urn:microsoft.com/office/officeart/2005/8/layout/hierarchy2"/>
    <dgm:cxn modelId="{697D58DE-C7BA-4450-8C3B-EF43EE4454EB}" type="presParOf" srcId="{68CBC4CC-9EC1-4067-A436-EBB3CB4AB92C}" destId="{D57D49A3-B327-4A43-9F4E-40CE7D4E717E}" srcOrd="0" destOrd="0" presId="urn:microsoft.com/office/officeart/2005/8/layout/hierarchy2"/>
    <dgm:cxn modelId="{9EE45C8A-7FF9-4C79-8B62-D38F87E2DA58}" type="presParOf" srcId="{68CBC4CC-9EC1-4067-A436-EBB3CB4AB92C}" destId="{860C24D7-DC7C-4705-B3C1-2580A319A1AF}" srcOrd="1" destOrd="0" presId="urn:microsoft.com/office/officeart/2005/8/layout/hierarchy2"/>
    <dgm:cxn modelId="{769AB2C6-7093-4916-B3EA-7EA5BAC2D1E4}" type="presParOf" srcId="{FBDBFD6E-EF6E-4915-987F-24584CCA65CB}" destId="{718B60BC-AFA2-4639-A9D7-DCF7CAD41356}" srcOrd="4" destOrd="0" presId="urn:microsoft.com/office/officeart/2005/8/layout/hierarchy2"/>
    <dgm:cxn modelId="{F298DFDF-2023-45DD-8648-17B289871066}" type="presParOf" srcId="{718B60BC-AFA2-4639-A9D7-DCF7CAD41356}" destId="{D27B2191-C4CB-42D4-A22E-4B5670A05D31}" srcOrd="0" destOrd="0" presId="urn:microsoft.com/office/officeart/2005/8/layout/hierarchy2"/>
    <dgm:cxn modelId="{C0671DA8-6887-4A02-AC80-9B708B1361D3}" type="presParOf" srcId="{FBDBFD6E-EF6E-4915-987F-24584CCA65CB}" destId="{FB4BE0E2-154E-4337-BF27-25331D5D0D7F}" srcOrd="5" destOrd="0" presId="urn:microsoft.com/office/officeart/2005/8/layout/hierarchy2"/>
    <dgm:cxn modelId="{CA163A7B-E0C7-4F48-8FD2-A3B64812D5AD}" type="presParOf" srcId="{FB4BE0E2-154E-4337-BF27-25331D5D0D7F}" destId="{8048A0C5-12D7-4FDF-92C8-BFA24AD0D291}" srcOrd="0" destOrd="0" presId="urn:microsoft.com/office/officeart/2005/8/layout/hierarchy2"/>
    <dgm:cxn modelId="{48BE4961-87E0-4053-8E6B-E09F26350FC6}" type="presParOf" srcId="{FB4BE0E2-154E-4337-BF27-25331D5D0D7F}" destId="{4F118600-3B32-4567-85A3-427D0D74ADB9}" srcOrd="1" destOrd="0" presId="urn:microsoft.com/office/officeart/2005/8/layout/hierarchy2"/>
    <dgm:cxn modelId="{0BE11CC5-D036-4C29-AA5A-5E929CD6D6F8}" type="presParOf" srcId="{FB882166-1778-4981-BE13-D2960A754DAC}" destId="{8FF1AB72-7637-4F27-923E-9A753F97E4D7}" srcOrd="8" destOrd="0" presId="urn:microsoft.com/office/officeart/2005/8/layout/hierarchy2"/>
    <dgm:cxn modelId="{227D8FC0-2D6C-4110-9C41-6C61756C6CCB}" type="presParOf" srcId="{8FF1AB72-7637-4F27-923E-9A753F97E4D7}" destId="{7993F4D1-EF62-4E73-AB99-2D97EE0D9EB2}" srcOrd="0" destOrd="0" presId="urn:microsoft.com/office/officeart/2005/8/layout/hierarchy2"/>
    <dgm:cxn modelId="{860EEC0C-C790-4DCC-A793-10E48E64B082}" type="presParOf" srcId="{FB882166-1778-4981-BE13-D2960A754DAC}" destId="{2F8933D4-3D9C-4388-831B-1B421D706EBD}" srcOrd="9" destOrd="0" presId="urn:microsoft.com/office/officeart/2005/8/layout/hierarchy2"/>
    <dgm:cxn modelId="{B0EA3FAE-8C42-42E6-99AE-2729C0008CFD}" type="presParOf" srcId="{2F8933D4-3D9C-4388-831B-1B421D706EBD}" destId="{4820A293-6DDF-4057-B3E9-D0F7F68B3489}" srcOrd="0" destOrd="0" presId="urn:microsoft.com/office/officeart/2005/8/layout/hierarchy2"/>
    <dgm:cxn modelId="{739A17DB-75C1-4CC3-8A55-1BC92401F566}" type="presParOf" srcId="{2F8933D4-3D9C-4388-831B-1B421D706EBD}" destId="{E9321058-E1AF-4376-81D6-31FC100EE147}" srcOrd="1" destOrd="0" presId="urn:microsoft.com/office/officeart/2005/8/layout/hierarchy2"/>
    <dgm:cxn modelId="{7D12E013-4EA9-44CC-9279-E93A9242120C}" type="presParOf" srcId="{E9321058-E1AF-4376-81D6-31FC100EE147}" destId="{4C3BEBC1-528F-4677-92C7-28C7AEE48E2A}" srcOrd="0" destOrd="0" presId="urn:microsoft.com/office/officeart/2005/8/layout/hierarchy2"/>
    <dgm:cxn modelId="{9C9DF9B0-3AC0-4273-89A3-4342B6178FBC}" type="presParOf" srcId="{4C3BEBC1-528F-4677-92C7-28C7AEE48E2A}" destId="{382B4D96-F766-48F7-97D1-CB29452F6155}" srcOrd="0" destOrd="0" presId="urn:microsoft.com/office/officeart/2005/8/layout/hierarchy2"/>
    <dgm:cxn modelId="{49990D51-2AC1-48EA-899B-8A13A305C777}" type="presParOf" srcId="{E9321058-E1AF-4376-81D6-31FC100EE147}" destId="{6B4C189D-1AA5-405F-AB14-180F8DC80FAF}" srcOrd="1" destOrd="0" presId="urn:microsoft.com/office/officeart/2005/8/layout/hierarchy2"/>
    <dgm:cxn modelId="{9121F0F7-DBB2-4266-B4DC-DEA87F2129F9}" type="presParOf" srcId="{6B4C189D-1AA5-405F-AB14-180F8DC80FAF}" destId="{11DCCF27-625E-4DFA-812B-44EE9958060F}" srcOrd="0" destOrd="0" presId="urn:microsoft.com/office/officeart/2005/8/layout/hierarchy2"/>
    <dgm:cxn modelId="{76B3B0B7-209E-4729-A7AC-4084B8D9DDC5}" type="presParOf" srcId="{6B4C189D-1AA5-405F-AB14-180F8DC80FAF}" destId="{61D99474-6224-4283-AED8-6E9A1E5909A1}" srcOrd="1" destOrd="0" presId="urn:microsoft.com/office/officeart/2005/8/layout/hierarchy2"/>
    <dgm:cxn modelId="{BFC18864-9865-44E8-8E64-D70A52F1955A}" type="presParOf" srcId="{E9321058-E1AF-4376-81D6-31FC100EE147}" destId="{506790B0-5BBF-4E4E-9EF5-CA3D266ED7B5}" srcOrd="2" destOrd="0" presId="urn:microsoft.com/office/officeart/2005/8/layout/hierarchy2"/>
    <dgm:cxn modelId="{E6F5483B-4ADF-4030-9FA1-A89FEC4C00D6}" type="presParOf" srcId="{506790B0-5BBF-4E4E-9EF5-CA3D266ED7B5}" destId="{FCA50092-22C7-4977-AC62-1750DD9B67FC}" srcOrd="0" destOrd="0" presId="urn:microsoft.com/office/officeart/2005/8/layout/hierarchy2"/>
    <dgm:cxn modelId="{9788733E-768F-4A42-B3E6-039D4C1E1420}" type="presParOf" srcId="{E9321058-E1AF-4376-81D6-31FC100EE147}" destId="{2E729806-D62D-4AC2-8B0C-A288F9263076}" srcOrd="3" destOrd="0" presId="urn:microsoft.com/office/officeart/2005/8/layout/hierarchy2"/>
    <dgm:cxn modelId="{EEBF3DCC-F7EC-4D4F-A561-451BE8E2571C}" type="presParOf" srcId="{2E729806-D62D-4AC2-8B0C-A288F9263076}" destId="{2A9F7D0B-68CD-4939-BBD5-A31A7D6BA504}" srcOrd="0" destOrd="0" presId="urn:microsoft.com/office/officeart/2005/8/layout/hierarchy2"/>
    <dgm:cxn modelId="{D3AC4A76-9B43-45F9-8895-A114A21C1E0C}" type="presParOf" srcId="{2E729806-D62D-4AC2-8B0C-A288F9263076}" destId="{43FE20A2-9908-4C9A-AA9D-39378184EA9A}" srcOrd="1" destOrd="0" presId="urn:microsoft.com/office/officeart/2005/8/layout/hierarchy2"/>
    <dgm:cxn modelId="{84A17430-74C5-46C3-B009-78D1BEF5B579}" type="presParOf" srcId="{E9321058-E1AF-4376-81D6-31FC100EE147}" destId="{A4443552-91A4-4378-8C37-266F703AEE62}" srcOrd="4" destOrd="0" presId="urn:microsoft.com/office/officeart/2005/8/layout/hierarchy2"/>
    <dgm:cxn modelId="{F0500CEC-533C-4E4B-9B10-8B919D6FD722}" type="presParOf" srcId="{A4443552-91A4-4378-8C37-266F703AEE62}" destId="{5A102BF6-B251-493A-96FD-CE06577BA8BC}" srcOrd="0" destOrd="0" presId="urn:microsoft.com/office/officeart/2005/8/layout/hierarchy2"/>
    <dgm:cxn modelId="{0101BB15-D6A2-4DB3-B473-FF6925D4EE39}" type="presParOf" srcId="{E9321058-E1AF-4376-81D6-31FC100EE147}" destId="{06C876D3-64DE-42A0-B687-E26BE25FCDD0}" srcOrd="5" destOrd="0" presId="urn:microsoft.com/office/officeart/2005/8/layout/hierarchy2"/>
    <dgm:cxn modelId="{63D243DA-8668-456C-8A57-6A0C62E0BC5B}" type="presParOf" srcId="{06C876D3-64DE-42A0-B687-E26BE25FCDD0}" destId="{B80BAD3B-1435-444E-90DE-80D003845F28}" srcOrd="0" destOrd="0" presId="urn:microsoft.com/office/officeart/2005/8/layout/hierarchy2"/>
    <dgm:cxn modelId="{1D0DB13C-2AD8-4BA1-BA5A-98DF58840284}" type="presParOf" srcId="{06C876D3-64DE-42A0-B687-E26BE25FCDD0}" destId="{0EA52927-D065-4DD2-B984-FFB914847BF2}" srcOrd="1" destOrd="0" presId="urn:microsoft.com/office/officeart/2005/8/layout/hierarchy2"/>
    <dgm:cxn modelId="{505992F5-FB9B-42CE-81B9-011D8BBAA69F}" type="presParOf" srcId="{FB882166-1778-4981-BE13-D2960A754DAC}" destId="{8CE3AD58-8E3F-415B-B959-08408D9BB85F}" srcOrd="10" destOrd="0" presId="urn:microsoft.com/office/officeart/2005/8/layout/hierarchy2"/>
    <dgm:cxn modelId="{E2AA112D-8741-49CC-B3DF-E9F9972F80C6}" type="presParOf" srcId="{8CE3AD58-8E3F-415B-B959-08408D9BB85F}" destId="{19C1EF0A-EE24-467B-AC74-0A9136C7152F}" srcOrd="0" destOrd="0" presId="urn:microsoft.com/office/officeart/2005/8/layout/hierarchy2"/>
    <dgm:cxn modelId="{59758D15-58FB-44D8-8672-86D9D8F67184}" type="presParOf" srcId="{FB882166-1778-4981-BE13-D2960A754DAC}" destId="{4FFC6627-BFD2-4FBA-9BC0-61786B9B85D7}" srcOrd="11" destOrd="0" presId="urn:microsoft.com/office/officeart/2005/8/layout/hierarchy2"/>
    <dgm:cxn modelId="{E71EFABE-72A6-4628-A8DA-11A216EB02B4}" type="presParOf" srcId="{4FFC6627-BFD2-4FBA-9BC0-61786B9B85D7}" destId="{D8AFE7D3-11AC-403B-844B-4931D3B60F2C}" srcOrd="0" destOrd="0" presId="urn:microsoft.com/office/officeart/2005/8/layout/hierarchy2"/>
    <dgm:cxn modelId="{1EEA670E-BFA9-40D7-BD86-62BDFD5B0562}" type="presParOf" srcId="{4FFC6627-BFD2-4FBA-9BC0-61786B9B85D7}" destId="{E8B64DA3-86F9-4DA2-BA72-33ADFDA5A5F0}" srcOrd="1" destOrd="0" presId="urn:microsoft.com/office/officeart/2005/8/layout/hierarchy2"/>
    <dgm:cxn modelId="{5D1BF575-56DD-4C98-963B-E9EBDEBA9156}" type="presParOf" srcId="{E8B64DA3-86F9-4DA2-BA72-33ADFDA5A5F0}" destId="{EEC8127E-5FCD-4F15-AD80-6140EE83B557}" srcOrd="0" destOrd="0" presId="urn:microsoft.com/office/officeart/2005/8/layout/hierarchy2"/>
    <dgm:cxn modelId="{BDDC69C2-3826-4595-9F9D-866DE95FC55A}" type="presParOf" srcId="{EEC8127E-5FCD-4F15-AD80-6140EE83B557}" destId="{5D56F3F6-6253-464D-89F1-0159A3A8077E}" srcOrd="0" destOrd="0" presId="urn:microsoft.com/office/officeart/2005/8/layout/hierarchy2"/>
    <dgm:cxn modelId="{4E2910F5-3EF1-4E5C-8D1B-36DF781FC186}" type="presParOf" srcId="{E8B64DA3-86F9-4DA2-BA72-33ADFDA5A5F0}" destId="{E1110A1B-B368-4565-B262-8945E9821691}" srcOrd="1" destOrd="0" presId="urn:microsoft.com/office/officeart/2005/8/layout/hierarchy2"/>
    <dgm:cxn modelId="{21EE768A-5065-41A8-8DA5-9E24DDE05821}" type="presParOf" srcId="{E1110A1B-B368-4565-B262-8945E9821691}" destId="{4B249AF6-3674-4FCD-80C4-E5BAC5C6EA1A}" srcOrd="0" destOrd="0" presId="urn:microsoft.com/office/officeart/2005/8/layout/hierarchy2"/>
    <dgm:cxn modelId="{0142CD4D-6F35-4097-9847-F0FAFFF72DAF}" type="presParOf" srcId="{E1110A1B-B368-4565-B262-8945E9821691}" destId="{BAA3477E-2F69-49B6-97AE-7E14CA54DD70}" srcOrd="1" destOrd="0" presId="urn:microsoft.com/office/officeart/2005/8/layout/hierarchy2"/>
    <dgm:cxn modelId="{29876E58-046B-4824-BB9C-087EEB3074B5}" type="presParOf" srcId="{E8B64DA3-86F9-4DA2-BA72-33ADFDA5A5F0}" destId="{C930EA71-8CB7-4D1D-8B51-4689D511AD26}" srcOrd="2" destOrd="0" presId="urn:microsoft.com/office/officeart/2005/8/layout/hierarchy2"/>
    <dgm:cxn modelId="{C4D15BFA-62E0-4605-9E9E-A819788439E2}" type="presParOf" srcId="{C930EA71-8CB7-4D1D-8B51-4689D511AD26}" destId="{87160913-6E2A-42B4-839B-67F29E7EE383}" srcOrd="0" destOrd="0" presId="urn:microsoft.com/office/officeart/2005/8/layout/hierarchy2"/>
    <dgm:cxn modelId="{3A6136ED-2A07-44B5-9B66-0F0FD07F93B3}" type="presParOf" srcId="{E8B64DA3-86F9-4DA2-BA72-33ADFDA5A5F0}" destId="{334456D1-3E87-456C-8DF9-CAFE4A46C554}" srcOrd="3" destOrd="0" presId="urn:microsoft.com/office/officeart/2005/8/layout/hierarchy2"/>
    <dgm:cxn modelId="{76A35043-B2C8-49DF-99DB-5A10B4C1D8A1}" type="presParOf" srcId="{334456D1-3E87-456C-8DF9-CAFE4A46C554}" destId="{FC2AA1AD-E577-4EBB-8B71-39F5EE546C26}" srcOrd="0" destOrd="0" presId="urn:microsoft.com/office/officeart/2005/8/layout/hierarchy2"/>
    <dgm:cxn modelId="{32DC5AB1-DF96-4F46-A9DF-347E83F2963F}" type="presParOf" srcId="{334456D1-3E87-456C-8DF9-CAFE4A46C554}" destId="{2EA7B40A-3040-4E3E-A32C-84D6E9FBA82D}" srcOrd="1" destOrd="0" presId="urn:microsoft.com/office/officeart/2005/8/layout/hierarchy2"/>
    <dgm:cxn modelId="{B5726C5F-6F9C-4228-9604-FB09ABF4644B}" type="presParOf" srcId="{E8B64DA3-86F9-4DA2-BA72-33ADFDA5A5F0}" destId="{95D2403C-BD7A-4681-8DA2-3837776AA3EF}" srcOrd="4" destOrd="0" presId="urn:microsoft.com/office/officeart/2005/8/layout/hierarchy2"/>
    <dgm:cxn modelId="{2897886F-B6C0-46EE-8C97-FD10B2FFFC78}" type="presParOf" srcId="{95D2403C-BD7A-4681-8DA2-3837776AA3EF}" destId="{B9039CCF-8799-43B6-BCA6-AA6811639C0B}" srcOrd="0" destOrd="0" presId="urn:microsoft.com/office/officeart/2005/8/layout/hierarchy2"/>
    <dgm:cxn modelId="{B2B8DD1B-3ABE-49B4-B1F1-C49313B3D9CA}" type="presParOf" srcId="{E8B64DA3-86F9-4DA2-BA72-33ADFDA5A5F0}" destId="{A4D7D657-E44A-48A4-962F-B9B9B374CF95}" srcOrd="5" destOrd="0" presId="urn:microsoft.com/office/officeart/2005/8/layout/hierarchy2"/>
    <dgm:cxn modelId="{839678BA-DA42-4DFB-99E8-5A77D46C4F0A}" type="presParOf" srcId="{A4D7D657-E44A-48A4-962F-B9B9B374CF95}" destId="{430C44A9-7A69-45BC-AFC2-68F5A09F04A7}" srcOrd="0" destOrd="0" presId="urn:microsoft.com/office/officeart/2005/8/layout/hierarchy2"/>
    <dgm:cxn modelId="{5F89A740-9A0A-42E8-BFF6-E3A9F0EC11CD}" type="presParOf" srcId="{A4D7D657-E44A-48A4-962F-B9B9B374CF95}" destId="{7E37B866-01B5-4AFF-A9B1-0BE4D9AECCF3}" srcOrd="1" destOrd="0" presId="urn:microsoft.com/office/officeart/2005/8/layout/hierarchy2"/>
    <dgm:cxn modelId="{BCBF93BF-124C-4F6A-B703-ACC9401E4CFC}" type="presParOf" srcId="{FB882166-1778-4981-BE13-D2960A754DAC}" destId="{860BEF7D-A18A-4DCC-B653-967C479D31E3}" srcOrd="12" destOrd="0" presId="urn:microsoft.com/office/officeart/2005/8/layout/hierarchy2"/>
    <dgm:cxn modelId="{9EBF7F68-36BD-4070-83BD-6591A282B9D0}" type="presParOf" srcId="{860BEF7D-A18A-4DCC-B653-967C479D31E3}" destId="{9DCD4AEF-BFCD-4290-AFE6-6E058138C107}" srcOrd="0" destOrd="0" presId="urn:microsoft.com/office/officeart/2005/8/layout/hierarchy2"/>
    <dgm:cxn modelId="{9E9D23D6-236A-4D83-830E-DFC707C84F34}" type="presParOf" srcId="{FB882166-1778-4981-BE13-D2960A754DAC}" destId="{0C75C572-F16F-4C86-950D-0663A6E597DB}" srcOrd="13" destOrd="0" presId="urn:microsoft.com/office/officeart/2005/8/layout/hierarchy2"/>
    <dgm:cxn modelId="{C36F9D9D-C95E-4F88-AD21-F9E3B0B70101}" type="presParOf" srcId="{0C75C572-F16F-4C86-950D-0663A6E597DB}" destId="{AA3FEC80-EEDC-45A8-BBF0-C37DE92B14B0}" srcOrd="0" destOrd="0" presId="urn:microsoft.com/office/officeart/2005/8/layout/hierarchy2"/>
    <dgm:cxn modelId="{F99B2F1C-3B3B-4051-83B3-143EACB75CBF}" type="presParOf" srcId="{0C75C572-F16F-4C86-950D-0663A6E597DB}" destId="{4DFF6E27-A13A-44E0-B0E5-1C1A4E343F02}" srcOrd="1" destOrd="0" presId="urn:microsoft.com/office/officeart/2005/8/layout/hierarchy2"/>
    <dgm:cxn modelId="{19348801-865E-448E-934B-241C7245B11B}" type="presParOf" srcId="{4DFF6E27-A13A-44E0-B0E5-1C1A4E343F02}" destId="{B37330D0-FE83-4A86-91A7-46EE17CF22BB}" srcOrd="0" destOrd="0" presId="urn:microsoft.com/office/officeart/2005/8/layout/hierarchy2"/>
    <dgm:cxn modelId="{B6D29E74-2403-4054-8E96-749304806258}" type="presParOf" srcId="{B37330D0-FE83-4A86-91A7-46EE17CF22BB}" destId="{2F045BA3-2633-4294-8F97-6631B02490BF}" srcOrd="0" destOrd="0" presId="urn:microsoft.com/office/officeart/2005/8/layout/hierarchy2"/>
    <dgm:cxn modelId="{7B25EE5E-CB76-49E5-A255-EF21820DBAF3}" type="presParOf" srcId="{4DFF6E27-A13A-44E0-B0E5-1C1A4E343F02}" destId="{F46B5B34-C26A-4DBB-8AE0-9FDACD844ADC}" srcOrd="1" destOrd="0" presId="urn:microsoft.com/office/officeart/2005/8/layout/hierarchy2"/>
    <dgm:cxn modelId="{AE31BAEC-1EBB-4540-862D-CE01D78E49A9}" type="presParOf" srcId="{F46B5B34-C26A-4DBB-8AE0-9FDACD844ADC}" destId="{762B8A8A-8EEB-47D5-B379-20ED938D1EE8}" srcOrd="0" destOrd="0" presId="urn:microsoft.com/office/officeart/2005/8/layout/hierarchy2"/>
    <dgm:cxn modelId="{3ADC04C6-9B48-4F91-9EC2-4E3796E8163E}" type="presParOf" srcId="{F46B5B34-C26A-4DBB-8AE0-9FDACD844ADC}" destId="{2444BD81-6E7A-432B-A15D-8BECDC6B803B}" srcOrd="1" destOrd="0" presId="urn:microsoft.com/office/officeart/2005/8/layout/hierarchy2"/>
    <dgm:cxn modelId="{85FD71BD-8018-4832-8145-138707D2441A}" type="presParOf" srcId="{4DFF6E27-A13A-44E0-B0E5-1C1A4E343F02}" destId="{E308ADBC-EC73-4FA6-88CD-A8E50C94833D}" srcOrd="2" destOrd="0" presId="urn:microsoft.com/office/officeart/2005/8/layout/hierarchy2"/>
    <dgm:cxn modelId="{E6C0D015-9B2E-4A18-8AC3-FCA7D0B821D4}" type="presParOf" srcId="{E308ADBC-EC73-4FA6-88CD-A8E50C94833D}" destId="{16F024D3-5AEC-4BFE-9614-AD3556105BD9}" srcOrd="0" destOrd="0" presId="urn:microsoft.com/office/officeart/2005/8/layout/hierarchy2"/>
    <dgm:cxn modelId="{77D6E682-4CD5-42C6-933E-AA3B50A7AB15}" type="presParOf" srcId="{4DFF6E27-A13A-44E0-B0E5-1C1A4E343F02}" destId="{E62EC1F0-2A56-488B-A0F2-2A19089DB1E6}" srcOrd="3" destOrd="0" presId="urn:microsoft.com/office/officeart/2005/8/layout/hierarchy2"/>
    <dgm:cxn modelId="{1AD8F8E8-57C3-4D7F-8A98-23755F8B0FA8}" type="presParOf" srcId="{E62EC1F0-2A56-488B-A0F2-2A19089DB1E6}" destId="{80219657-39BB-454E-96E1-D3EE8E2FD54A}" srcOrd="0" destOrd="0" presId="urn:microsoft.com/office/officeart/2005/8/layout/hierarchy2"/>
    <dgm:cxn modelId="{28E46067-CA68-455B-B00E-0AE3A49BCBA6}" type="presParOf" srcId="{E62EC1F0-2A56-488B-A0F2-2A19089DB1E6}" destId="{85D0C90D-6F2F-4959-81A6-B1C541B718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402903-32CD-461B-9BC1-56971B1FB005}" type="doc">
      <dgm:prSet loTypeId="urn:microsoft.com/office/officeart/2005/8/layout/h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E46F59-9207-419B-94D4-CBE74B8FE153}">
      <dgm:prSet phldrT="[Текст]"/>
      <dgm:spPr/>
      <dgm:t>
        <a:bodyPr/>
        <a:lstStyle/>
        <a:p>
          <a:r>
            <a:rPr lang="ru-RU" b="1" dirty="0" smtClean="0"/>
            <a:t>ПРЕДМЕТ</a:t>
          </a:r>
          <a:endParaRPr lang="ru-RU" b="1" dirty="0"/>
        </a:p>
      </dgm:t>
    </dgm:pt>
    <dgm:pt modelId="{EA14D5C6-5F58-42F0-8CB0-894F01E61772}" type="parTrans" cxnId="{51AB79B8-785F-41F9-9694-FF3D0AA8E53B}">
      <dgm:prSet/>
      <dgm:spPr/>
      <dgm:t>
        <a:bodyPr/>
        <a:lstStyle/>
        <a:p>
          <a:endParaRPr lang="ru-RU"/>
        </a:p>
      </dgm:t>
    </dgm:pt>
    <dgm:pt modelId="{6C3F30A5-2DD2-4C15-9F64-6F9A4AF6A61C}" type="sibTrans" cxnId="{51AB79B8-785F-41F9-9694-FF3D0AA8E53B}">
      <dgm:prSet/>
      <dgm:spPr/>
      <dgm:t>
        <a:bodyPr/>
        <a:lstStyle/>
        <a:p>
          <a:endParaRPr lang="ru-RU"/>
        </a:p>
      </dgm:t>
    </dgm:pt>
    <dgm:pt modelId="{4AB7800D-6A7D-41FE-AA4E-032F8EDDF0FE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лекарственные препараты</a:t>
          </a:r>
          <a:endParaRPr lang="ru-RU" b="1" dirty="0">
            <a:solidFill>
              <a:srgbClr val="C00000"/>
            </a:solidFill>
          </a:endParaRPr>
        </a:p>
      </dgm:t>
    </dgm:pt>
    <dgm:pt modelId="{3E4F7B60-3F4A-4129-AB07-063CC4B9F509}" type="parTrans" cxnId="{839638B8-6773-4A15-A5C4-FF3B5659ADAE}">
      <dgm:prSet/>
      <dgm:spPr/>
      <dgm:t>
        <a:bodyPr/>
        <a:lstStyle/>
        <a:p>
          <a:endParaRPr lang="ru-RU"/>
        </a:p>
      </dgm:t>
    </dgm:pt>
    <dgm:pt modelId="{7DCB856C-5045-4415-AC2C-6CF0939A51D8}" type="sibTrans" cxnId="{839638B8-6773-4A15-A5C4-FF3B5659ADAE}">
      <dgm:prSet/>
      <dgm:spPr/>
      <dgm:t>
        <a:bodyPr/>
        <a:lstStyle/>
        <a:p>
          <a:endParaRPr lang="ru-RU"/>
        </a:p>
      </dgm:t>
    </dgm:pt>
    <dgm:pt modelId="{D7DAA5D4-93A0-40B8-921B-DC755A0B83A7}">
      <dgm:prSet phldrT="[Текст]"/>
      <dgm:spPr/>
      <dgm:t>
        <a:bodyPr/>
        <a:lstStyle/>
        <a:p>
          <a:r>
            <a:rPr lang="ru-RU" dirty="0" smtClean="0"/>
            <a:t>медицинские изделия</a:t>
          </a:r>
          <a:endParaRPr lang="ru-RU" dirty="0"/>
        </a:p>
      </dgm:t>
    </dgm:pt>
    <dgm:pt modelId="{DDCC3CCE-7752-483C-842E-5134229F2850}" type="parTrans" cxnId="{4150E867-A094-47DA-860C-EBA62A27C1C6}">
      <dgm:prSet/>
      <dgm:spPr/>
      <dgm:t>
        <a:bodyPr/>
        <a:lstStyle/>
        <a:p>
          <a:endParaRPr lang="ru-RU"/>
        </a:p>
      </dgm:t>
    </dgm:pt>
    <dgm:pt modelId="{0B6AC7A1-6C50-40D1-9511-A7266346A019}" type="sibTrans" cxnId="{4150E867-A094-47DA-860C-EBA62A27C1C6}">
      <dgm:prSet/>
      <dgm:spPr/>
      <dgm:t>
        <a:bodyPr/>
        <a:lstStyle/>
        <a:p>
          <a:endParaRPr lang="ru-RU"/>
        </a:p>
      </dgm:t>
    </dgm:pt>
    <dgm:pt modelId="{828EACF0-463B-4537-8804-BA08853D9075}">
      <dgm:prSet phldrT="[Текст]"/>
      <dgm:spPr/>
      <dgm:t>
        <a:bodyPr/>
        <a:lstStyle/>
        <a:p>
          <a:r>
            <a:rPr lang="ru-RU" b="1" dirty="0" smtClean="0"/>
            <a:t>ФОРМА ЗАКУПКИ</a:t>
          </a:r>
          <a:endParaRPr lang="ru-RU" b="1" dirty="0"/>
        </a:p>
      </dgm:t>
    </dgm:pt>
    <dgm:pt modelId="{279C1D90-47D7-433C-936B-E1006EDE2FB4}" type="parTrans" cxnId="{EE89EFCF-559E-47F9-A2FF-762C42B8529E}">
      <dgm:prSet/>
      <dgm:spPr/>
      <dgm:t>
        <a:bodyPr/>
        <a:lstStyle/>
        <a:p>
          <a:endParaRPr lang="ru-RU"/>
        </a:p>
      </dgm:t>
    </dgm:pt>
    <dgm:pt modelId="{3D3959B3-C61D-4B1E-9AE9-33A082AE75E8}" type="sibTrans" cxnId="{EE89EFCF-559E-47F9-A2FF-762C42B8529E}">
      <dgm:prSet/>
      <dgm:spPr/>
      <dgm:t>
        <a:bodyPr/>
        <a:lstStyle/>
        <a:p>
          <a:endParaRPr lang="ru-RU"/>
        </a:p>
      </dgm:t>
    </dgm:pt>
    <dgm:pt modelId="{32F3DE5D-9B4C-4900-9578-B79BA4D815B3}">
      <dgm:prSet phldrT="[Текст]"/>
      <dgm:spPr/>
      <dgm:t>
        <a:bodyPr/>
        <a:lstStyle/>
        <a:p>
          <a:r>
            <a:rPr lang="ru-RU" dirty="0" smtClean="0"/>
            <a:t>«</a:t>
          </a:r>
          <a:r>
            <a:rPr lang="ru-RU" b="1" dirty="0" smtClean="0">
              <a:solidFill>
                <a:srgbClr val="C00000"/>
              </a:solidFill>
            </a:rPr>
            <a:t>электронная</a:t>
          </a:r>
          <a:r>
            <a:rPr lang="ru-RU" dirty="0" smtClean="0"/>
            <a:t>» (т.е. электронный магазин?)</a:t>
          </a:r>
          <a:endParaRPr lang="ru-RU" dirty="0"/>
        </a:p>
      </dgm:t>
    </dgm:pt>
    <dgm:pt modelId="{8802DB3B-2A99-438C-BF17-9DD947E37D78}" type="parTrans" cxnId="{DEB671A2-E541-4B7C-859F-8599C97A5BF2}">
      <dgm:prSet/>
      <dgm:spPr/>
      <dgm:t>
        <a:bodyPr/>
        <a:lstStyle/>
        <a:p>
          <a:endParaRPr lang="ru-RU"/>
        </a:p>
      </dgm:t>
    </dgm:pt>
    <dgm:pt modelId="{C11B5FA0-5C5C-4EAD-AF78-AB5B1DE9727B}" type="sibTrans" cxnId="{DEB671A2-E541-4B7C-859F-8599C97A5BF2}">
      <dgm:prSet/>
      <dgm:spPr/>
      <dgm:t>
        <a:bodyPr/>
        <a:lstStyle/>
        <a:p>
          <a:endParaRPr lang="ru-RU"/>
        </a:p>
      </dgm:t>
    </dgm:pt>
    <dgm:pt modelId="{66E14AAF-7C17-4B63-8CAC-670C8A83B50C}">
      <dgm:prSet phldrT="[Текст]"/>
      <dgm:spPr/>
      <dgm:t>
        <a:bodyPr/>
        <a:lstStyle/>
        <a:p>
          <a:r>
            <a:rPr lang="ru-RU" b="1" dirty="0" smtClean="0"/>
            <a:t>ПРОИЗВОДИТЕЛЬ</a:t>
          </a:r>
          <a:endParaRPr lang="ru-RU" b="1" dirty="0"/>
        </a:p>
      </dgm:t>
    </dgm:pt>
    <dgm:pt modelId="{E67E6906-1240-4F65-B4AF-573B9CFB7546}" type="parTrans" cxnId="{C3E91433-2D78-48E9-84D1-252E541318FE}">
      <dgm:prSet/>
      <dgm:spPr/>
      <dgm:t>
        <a:bodyPr/>
        <a:lstStyle/>
        <a:p>
          <a:endParaRPr lang="ru-RU"/>
        </a:p>
      </dgm:t>
    </dgm:pt>
    <dgm:pt modelId="{CFBE7D0B-3310-42C2-8E5E-DBC2AE84F792}" type="sibTrans" cxnId="{C3E91433-2D78-48E9-84D1-252E541318FE}">
      <dgm:prSet/>
      <dgm:spPr/>
      <dgm:t>
        <a:bodyPr/>
        <a:lstStyle/>
        <a:p>
          <a:endParaRPr lang="ru-RU"/>
        </a:p>
      </dgm:t>
    </dgm:pt>
    <dgm:pt modelId="{C71F9CBA-D997-4CFD-A115-5ED11D53B957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единственный</a:t>
          </a:r>
          <a:endParaRPr lang="ru-RU" b="1" dirty="0">
            <a:solidFill>
              <a:srgbClr val="C00000"/>
            </a:solidFill>
          </a:endParaRPr>
        </a:p>
      </dgm:t>
    </dgm:pt>
    <dgm:pt modelId="{5E9F8658-4C45-4BA6-80CE-C8ECFE941012}" type="parTrans" cxnId="{02F57B44-AF23-43F8-9881-59D73ED962E3}">
      <dgm:prSet/>
      <dgm:spPr/>
      <dgm:t>
        <a:bodyPr/>
        <a:lstStyle/>
        <a:p>
          <a:endParaRPr lang="ru-RU"/>
        </a:p>
      </dgm:t>
    </dgm:pt>
    <dgm:pt modelId="{84DA0DA0-AE8D-4B53-AB8C-C42193C30F82}" type="sibTrans" cxnId="{02F57B44-AF23-43F8-9881-59D73ED962E3}">
      <dgm:prSet/>
      <dgm:spPr/>
      <dgm:t>
        <a:bodyPr/>
        <a:lstStyle/>
        <a:p>
          <a:endParaRPr lang="ru-RU"/>
        </a:p>
      </dgm:t>
    </dgm:pt>
    <dgm:pt modelId="{E1537B9C-E8D6-46AE-ACFE-914BD1642CD5}">
      <dgm:prSet phldrT="[Текст]"/>
      <dgm:spPr/>
      <dgm:t>
        <a:bodyPr/>
        <a:lstStyle/>
        <a:p>
          <a:r>
            <a:rPr lang="ru-RU" dirty="0" smtClean="0"/>
            <a:t>страна происхождения: </a:t>
          </a:r>
          <a:br>
            <a:rPr lang="ru-RU" dirty="0" smtClean="0"/>
          </a:br>
          <a:r>
            <a:rPr lang="ru-RU" b="1" dirty="0" smtClean="0">
              <a:solidFill>
                <a:srgbClr val="C00000"/>
              </a:solidFill>
            </a:rPr>
            <a:t>не недружественная</a:t>
          </a:r>
          <a:endParaRPr lang="ru-RU" b="1" dirty="0">
            <a:solidFill>
              <a:srgbClr val="C00000"/>
            </a:solidFill>
          </a:endParaRPr>
        </a:p>
      </dgm:t>
    </dgm:pt>
    <dgm:pt modelId="{82E77B5A-A94F-4CA2-BF23-067AA55EDBF0}" type="parTrans" cxnId="{5F37F536-5FC6-4F25-A496-A41139D0C7BF}">
      <dgm:prSet/>
      <dgm:spPr/>
      <dgm:t>
        <a:bodyPr/>
        <a:lstStyle/>
        <a:p>
          <a:endParaRPr lang="ru-RU"/>
        </a:p>
      </dgm:t>
    </dgm:pt>
    <dgm:pt modelId="{EA042BC1-C0AA-4CF1-A41D-3A99C1FD2FDF}" type="sibTrans" cxnId="{5F37F536-5FC6-4F25-A496-A41139D0C7BF}">
      <dgm:prSet/>
      <dgm:spPr/>
      <dgm:t>
        <a:bodyPr/>
        <a:lstStyle/>
        <a:p>
          <a:endParaRPr lang="ru-RU"/>
        </a:p>
      </dgm:t>
    </dgm:pt>
    <dgm:pt modelId="{64A820B3-B1EE-46AE-8D9F-41BA10B325A3}">
      <dgm:prSet phldrT="[Текст]"/>
      <dgm:spPr/>
      <dgm:t>
        <a:bodyPr/>
        <a:lstStyle/>
        <a:p>
          <a:r>
            <a:rPr lang="ru-RU" dirty="0" smtClean="0"/>
            <a:t>расходные материалы</a:t>
          </a:r>
          <a:endParaRPr lang="ru-RU" dirty="0"/>
        </a:p>
      </dgm:t>
    </dgm:pt>
    <dgm:pt modelId="{97EA5C14-56ED-4552-88DD-5BFAF48A7C0C}" type="parTrans" cxnId="{C18736DC-7F98-4B2C-81E1-05BA32CB8C24}">
      <dgm:prSet/>
      <dgm:spPr/>
      <dgm:t>
        <a:bodyPr/>
        <a:lstStyle/>
        <a:p>
          <a:endParaRPr lang="ru-RU"/>
        </a:p>
      </dgm:t>
    </dgm:pt>
    <dgm:pt modelId="{078EE02E-D1D7-4C84-A834-B7F762A206A2}" type="sibTrans" cxnId="{C18736DC-7F98-4B2C-81E1-05BA32CB8C24}">
      <dgm:prSet/>
      <dgm:spPr/>
      <dgm:t>
        <a:bodyPr/>
        <a:lstStyle/>
        <a:p>
          <a:endParaRPr lang="ru-RU"/>
        </a:p>
      </dgm:t>
    </dgm:pt>
    <dgm:pt modelId="{03122606-6963-49D1-BA03-260EEBBFFB58}">
      <dgm:prSet phldrT="[Текст]"/>
      <dgm:spPr/>
      <dgm:t>
        <a:bodyPr/>
        <a:lstStyle/>
        <a:p>
          <a:r>
            <a:rPr lang="ru-RU" b="1" dirty="0" smtClean="0"/>
            <a:t>ОГРАНИЧЕНИЯ ПО ЦЕНЕ</a:t>
          </a:r>
          <a:endParaRPr lang="ru-RU" b="1" dirty="0"/>
        </a:p>
      </dgm:t>
    </dgm:pt>
    <dgm:pt modelId="{ED1F27C0-0787-430C-A0F8-A2B14B6F509D}" type="parTrans" cxnId="{CAE932C2-F59C-4F5A-834D-A35126599FB0}">
      <dgm:prSet/>
      <dgm:spPr/>
      <dgm:t>
        <a:bodyPr/>
        <a:lstStyle/>
        <a:p>
          <a:endParaRPr lang="ru-RU"/>
        </a:p>
      </dgm:t>
    </dgm:pt>
    <dgm:pt modelId="{BC00D29C-F4F2-44AB-98D5-C4336F784FB4}" type="sibTrans" cxnId="{CAE932C2-F59C-4F5A-834D-A35126599FB0}">
      <dgm:prSet/>
      <dgm:spPr/>
      <dgm:t>
        <a:bodyPr/>
        <a:lstStyle/>
        <a:p>
          <a:endParaRPr lang="ru-RU"/>
        </a:p>
      </dgm:t>
    </dgm:pt>
    <dgm:pt modelId="{1B188C9D-D192-4196-BBC1-FB483CA9F581}">
      <dgm:prSet phldrT="[Текст]"/>
      <dgm:spPr/>
      <dgm:t>
        <a:bodyPr/>
        <a:lstStyle/>
        <a:p>
          <a:r>
            <a:rPr lang="ru-RU" dirty="0" smtClean="0"/>
            <a:t>по цене контракта — нет ограничений</a:t>
          </a:r>
          <a:endParaRPr lang="ru-RU" dirty="0"/>
        </a:p>
      </dgm:t>
    </dgm:pt>
    <dgm:pt modelId="{4FF6DF31-73A2-4EE0-B14F-B2B8BEFA0F56}" type="parTrans" cxnId="{A1E0484C-EEDE-4A6B-925F-4BAD2A18D05F}">
      <dgm:prSet/>
      <dgm:spPr/>
      <dgm:t>
        <a:bodyPr/>
        <a:lstStyle/>
        <a:p>
          <a:endParaRPr lang="ru-RU"/>
        </a:p>
      </dgm:t>
    </dgm:pt>
    <dgm:pt modelId="{3B8C91CA-C3B9-417E-830D-27F49EDA43F4}" type="sibTrans" cxnId="{A1E0484C-EEDE-4A6B-925F-4BAD2A18D05F}">
      <dgm:prSet/>
      <dgm:spPr/>
      <dgm:t>
        <a:bodyPr/>
        <a:lstStyle/>
        <a:p>
          <a:endParaRPr lang="ru-RU"/>
        </a:p>
      </dgm:t>
    </dgm:pt>
    <dgm:pt modelId="{C279520A-2D2C-463A-9300-29526CD5E5A8}">
      <dgm:prSet phldrT="[Текст]"/>
      <dgm:spPr/>
      <dgm:t>
        <a:bodyPr/>
        <a:lstStyle/>
        <a:p>
          <a:r>
            <a:rPr lang="ru-RU" dirty="0" smtClean="0"/>
            <a:t>в год — </a:t>
          </a:r>
          <a:r>
            <a:rPr lang="ru-RU" b="1" dirty="0" smtClean="0">
              <a:solidFill>
                <a:srgbClr val="C00000"/>
              </a:solidFill>
            </a:rPr>
            <a:t>до 50 млн. руб.</a:t>
          </a:r>
          <a:endParaRPr lang="ru-RU" b="1" dirty="0">
            <a:solidFill>
              <a:srgbClr val="C00000"/>
            </a:solidFill>
          </a:endParaRPr>
        </a:p>
      </dgm:t>
    </dgm:pt>
    <dgm:pt modelId="{674A1A79-2AAD-4A18-9A5D-A9AFD009F6B4}" type="parTrans" cxnId="{8DBC5754-1896-4FBF-B8D3-460FAB1F0FE0}">
      <dgm:prSet/>
      <dgm:spPr/>
      <dgm:t>
        <a:bodyPr/>
        <a:lstStyle/>
        <a:p>
          <a:endParaRPr lang="ru-RU"/>
        </a:p>
      </dgm:t>
    </dgm:pt>
    <dgm:pt modelId="{72A19991-C40D-43AA-BFAE-DC2822667093}" type="sibTrans" cxnId="{8DBC5754-1896-4FBF-B8D3-460FAB1F0FE0}">
      <dgm:prSet/>
      <dgm:spPr/>
      <dgm:t>
        <a:bodyPr/>
        <a:lstStyle/>
        <a:p>
          <a:endParaRPr lang="ru-RU"/>
        </a:p>
      </dgm:t>
    </dgm:pt>
    <dgm:pt modelId="{272F7E00-DF72-499C-A1E9-A65D5424EAC8}">
      <dgm:prSet phldrT="[Текст]"/>
      <dgm:spPr/>
      <dgm:t>
        <a:bodyPr/>
        <a:lstStyle/>
        <a:p>
          <a:r>
            <a:rPr lang="ru-RU" b="1" dirty="0" smtClean="0"/>
            <a:t>КОНТРОЛЬ</a:t>
          </a:r>
          <a:endParaRPr lang="ru-RU" b="1" dirty="0"/>
        </a:p>
      </dgm:t>
    </dgm:pt>
    <dgm:pt modelId="{2634E741-BAC4-4F18-A79D-2CDD191D109C}" type="parTrans" cxnId="{092491D8-A981-4FF9-83B0-BE37A51A09D5}">
      <dgm:prSet/>
      <dgm:spPr/>
      <dgm:t>
        <a:bodyPr/>
        <a:lstStyle/>
        <a:p>
          <a:endParaRPr lang="ru-RU"/>
        </a:p>
      </dgm:t>
    </dgm:pt>
    <dgm:pt modelId="{198BC5D1-61B7-4EA2-AD92-916914E01E9F}" type="sibTrans" cxnId="{092491D8-A981-4FF9-83B0-BE37A51A09D5}">
      <dgm:prSet/>
      <dgm:spPr/>
      <dgm:t>
        <a:bodyPr/>
        <a:lstStyle/>
        <a:p>
          <a:endParaRPr lang="ru-RU"/>
        </a:p>
      </dgm:t>
    </dgm:pt>
    <dgm:pt modelId="{064A32E0-0BE6-4132-9D4E-C25E44B96083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разрешение учредителя</a:t>
          </a:r>
          <a:endParaRPr lang="ru-RU" b="1" dirty="0">
            <a:solidFill>
              <a:srgbClr val="C00000"/>
            </a:solidFill>
          </a:endParaRPr>
        </a:p>
      </dgm:t>
    </dgm:pt>
    <dgm:pt modelId="{E7E16209-0CB5-4F67-8D0B-0B7C933F9D36}" type="parTrans" cxnId="{5D69EA66-9745-4C85-A56A-CBA83DC015E1}">
      <dgm:prSet/>
      <dgm:spPr/>
      <dgm:t>
        <a:bodyPr/>
        <a:lstStyle/>
        <a:p>
          <a:endParaRPr lang="ru-RU"/>
        </a:p>
      </dgm:t>
    </dgm:pt>
    <dgm:pt modelId="{1686D28D-4332-4A3A-A8E3-99A4005B1D3C}" type="sibTrans" cxnId="{5D69EA66-9745-4C85-A56A-CBA83DC015E1}">
      <dgm:prSet/>
      <dgm:spPr/>
      <dgm:t>
        <a:bodyPr/>
        <a:lstStyle/>
        <a:p>
          <a:endParaRPr lang="ru-RU"/>
        </a:p>
      </dgm:t>
    </dgm:pt>
    <dgm:pt modelId="{6ADBF58F-E3C1-4166-BE3A-71957CBDED23}" type="pres">
      <dgm:prSet presAssocID="{8F402903-32CD-461B-9BC1-56971B1FB0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7775D6-FDD7-4BDF-A181-BDC7BEEE0110}" type="pres">
      <dgm:prSet presAssocID="{F4E46F59-9207-419B-94D4-CBE74B8FE153}" presName="composite" presStyleCnt="0"/>
      <dgm:spPr/>
    </dgm:pt>
    <dgm:pt modelId="{7B94BE2C-094A-44C8-9D15-256192F748AD}" type="pres">
      <dgm:prSet presAssocID="{F4E46F59-9207-419B-94D4-CBE74B8FE15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DFB57-49A2-4698-9B47-1BF68DDB7535}" type="pres">
      <dgm:prSet presAssocID="{F4E46F59-9207-419B-94D4-CBE74B8FE153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685DE-C9C7-4843-ADCD-38F603123CAD}" type="pres">
      <dgm:prSet presAssocID="{6C3F30A5-2DD2-4C15-9F64-6F9A4AF6A61C}" presName="space" presStyleCnt="0"/>
      <dgm:spPr/>
    </dgm:pt>
    <dgm:pt modelId="{7F4162FE-FFFB-4761-8B25-5DA0F0B23929}" type="pres">
      <dgm:prSet presAssocID="{828EACF0-463B-4537-8804-BA08853D9075}" presName="composite" presStyleCnt="0"/>
      <dgm:spPr/>
    </dgm:pt>
    <dgm:pt modelId="{07610066-4D8B-4BE0-93AC-6DDB9A9515F2}" type="pres">
      <dgm:prSet presAssocID="{828EACF0-463B-4537-8804-BA08853D9075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3D40F-C34D-4DDB-8199-A523767F867C}" type="pres">
      <dgm:prSet presAssocID="{828EACF0-463B-4537-8804-BA08853D9075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96142-862A-4137-B64F-72149BC38663}" type="pres">
      <dgm:prSet presAssocID="{3D3959B3-C61D-4B1E-9AE9-33A082AE75E8}" presName="space" presStyleCnt="0"/>
      <dgm:spPr/>
    </dgm:pt>
    <dgm:pt modelId="{8D41B5E5-4B95-4E17-B108-D99AC9B03B50}" type="pres">
      <dgm:prSet presAssocID="{66E14AAF-7C17-4B63-8CAC-670C8A83B50C}" presName="composite" presStyleCnt="0"/>
      <dgm:spPr/>
    </dgm:pt>
    <dgm:pt modelId="{FB396052-F217-420A-BE5A-D8B896D23EA8}" type="pres">
      <dgm:prSet presAssocID="{66E14AAF-7C17-4B63-8CAC-670C8A83B50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CBDA2-9FA1-48CF-874B-A44F1C8D5505}" type="pres">
      <dgm:prSet presAssocID="{66E14AAF-7C17-4B63-8CAC-670C8A83B50C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A4E1C-42AA-4717-9DFA-12BD06185870}" type="pres">
      <dgm:prSet presAssocID="{CFBE7D0B-3310-42C2-8E5E-DBC2AE84F792}" presName="space" presStyleCnt="0"/>
      <dgm:spPr/>
    </dgm:pt>
    <dgm:pt modelId="{374E6BDC-2E93-40EA-BA36-55091CF15DEC}" type="pres">
      <dgm:prSet presAssocID="{03122606-6963-49D1-BA03-260EEBBFFB58}" presName="composite" presStyleCnt="0"/>
      <dgm:spPr/>
    </dgm:pt>
    <dgm:pt modelId="{F1AA85F2-D936-4F19-99FD-411B77F6A280}" type="pres">
      <dgm:prSet presAssocID="{03122606-6963-49D1-BA03-260EEBBFFB58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F9AA8-2D14-4734-AF5B-4CDF31CD0F68}" type="pres">
      <dgm:prSet presAssocID="{03122606-6963-49D1-BA03-260EEBBFFB58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29F0B-1336-4881-B8E9-3AA244012299}" type="pres">
      <dgm:prSet presAssocID="{BC00D29C-F4F2-44AB-98D5-C4336F784FB4}" presName="space" presStyleCnt="0"/>
      <dgm:spPr/>
    </dgm:pt>
    <dgm:pt modelId="{81458F5A-9759-4F64-A785-8C8117511FF0}" type="pres">
      <dgm:prSet presAssocID="{272F7E00-DF72-499C-A1E9-A65D5424EAC8}" presName="composite" presStyleCnt="0"/>
      <dgm:spPr/>
    </dgm:pt>
    <dgm:pt modelId="{05E6F0AF-61E1-4D96-B242-BA1BDA4D57BD}" type="pres">
      <dgm:prSet presAssocID="{272F7E00-DF72-499C-A1E9-A65D5424EAC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0CCD3-9C1B-48FF-89FD-B0A9903DB3AD}" type="pres">
      <dgm:prSet presAssocID="{272F7E00-DF72-499C-A1E9-A65D5424EAC8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BC5754-1896-4FBF-B8D3-460FAB1F0FE0}" srcId="{03122606-6963-49D1-BA03-260EEBBFFB58}" destId="{C279520A-2D2C-463A-9300-29526CD5E5A8}" srcOrd="1" destOrd="0" parTransId="{674A1A79-2AAD-4A18-9A5D-A9AFD009F6B4}" sibTransId="{72A19991-C40D-43AA-BFAE-DC2822667093}"/>
    <dgm:cxn modelId="{667C2122-2106-48F4-A5F8-6A7B568C412B}" type="presOf" srcId="{272F7E00-DF72-499C-A1E9-A65D5424EAC8}" destId="{05E6F0AF-61E1-4D96-B242-BA1BDA4D57BD}" srcOrd="0" destOrd="0" presId="urn:microsoft.com/office/officeart/2005/8/layout/hList1"/>
    <dgm:cxn modelId="{1B160856-047E-48FB-B40D-EED496E44E3D}" type="presOf" srcId="{66E14AAF-7C17-4B63-8CAC-670C8A83B50C}" destId="{FB396052-F217-420A-BE5A-D8B896D23EA8}" srcOrd="0" destOrd="0" presId="urn:microsoft.com/office/officeart/2005/8/layout/hList1"/>
    <dgm:cxn modelId="{9EABF7E2-99A2-4912-82D2-56255B3E4283}" type="presOf" srcId="{32F3DE5D-9B4C-4900-9578-B79BA4D815B3}" destId="{23D3D40F-C34D-4DDB-8199-A523767F867C}" srcOrd="0" destOrd="0" presId="urn:microsoft.com/office/officeart/2005/8/layout/hList1"/>
    <dgm:cxn modelId="{5F37F536-5FC6-4F25-A496-A41139D0C7BF}" srcId="{66E14AAF-7C17-4B63-8CAC-670C8A83B50C}" destId="{E1537B9C-E8D6-46AE-ACFE-914BD1642CD5}" srcOrd="1" destOrd="0" parTransId="{82E77B5A-A94F-4CA2-BF23-067AA55EDBF0}" sibTransId="{EA042BC1-C0AA-4CF1-A41D-3A99C1FD2FDF}"/>
    <dgm:cxn modelId="{C18736DC-7F98-4B2C-81E1-05BA32CB8C24}" srcId="{F4E46F59-9207-419B-94D4-CBE74B8FE153}" destId="{64A820B3-B1EE-46AE-8D9F-41BA10B325A3}" srcOrd="1" destOrd="0" parTransId="{97EA5C14-56ED-4552-88DD-5BFAF48A7C0C}" sibTransId="{078EE02E-D1D7-4C84-A834-B7F762A206A2}"/>
    <dgm:cxn modelId="{0BFB184D-DFDD-4AE4-8A35-B6FDFDCF6122}" type="presOf" srcId="{03122606-6963-49D1-BA03-260EEBBFFB58}" destId="{F1AA85F2-D936-4F19-99FD-411B77F6A280}" srcOrd="0" destOrd="0" presId="urn:microsoft.com/office/officeart/2005/8/layout/hList1"/>
    <dgm:cxn modelId="{C09C201F-DF45-4D62-B853-9E0B6B99D3D0}" type="presOf" srcId="{064A32E0-0BE6-4132-9D4E-C25E44B96083}" destId="{7FF0CCD3-9C1B-48FF-89FD-B0A9903DB3AD}" srcOrd="0" destOrd="0" presId="urn:microsoft.com/office/officeart/2005/8/layout/hList1"/>
    <dgm:cxn modelId="{51AB79B8-785F-41F9-9694-FF3D0AA8E53B}" srcId="{8F402903-32CD-461B-9BC1-56971B1FB005}" destId="{F4E46F59-9207-419B-94D4-CBE74B8FE153}" srcOrd="0" destOrd="0" parTransId="{EA14D5C6-5F58-42F0-8CB0-894F01E61772}" sibTransId="{6C3F30A5-2DD2-4C15-9F64-6F9A4AF6A61C}"/>
    <dgm:cxn modelId="{F40628F7-9E55-4019-828F-D75E085D890E}" type="presOf" srcId="{64A820B3-B1EE-46AE-8D9F-41BA10B325A3}" destId="{AFADFB57-49A2-4698-9B47-1BF68DDB7535}" srcOrd="0" destOrd="1" presId="urn:microsoft.com/office/officeart/2005/8/layout/hList1"/>
    <dgm:cxn modelId="{EA09517E-819A-4140-84C9-C2DE25E08099}" type="presOf" srcId="{828EACF0-463B-4537-8804-BA08853D9075}" destId="{07610066-4D8B-4BE0-93AC-6DDB9A9515F2}" srcOrd="0" destOrd="0" presId="urn:microsoft.com/office/officeart/2005/8/layout/hList1"/>
    <dgm:cxn modelId="{DCF90FD9-18EA-4F9E-8003-5A28FABF0B1F}" type="presOf" srcId="{4AB7800D-6A7D-41FE-AA4E-032F8EDDF0FE}" destId="{AFADFB57-49A2-4698-9B47-1BF68DDB7535}" srcOrd="0" destOrd="0" presId="urn:microsoft.com/office/officeart/2005/8/layout/hList1"/>
    <dgm:cxn modelId="{02F57B44-AF23-43F8-9881-59D73ED962E3}" srcId="{66E14AAF-7C17-4B63-8CAC-670C8A83B50C}" destId="{C71F9CBA-D997-4CFD-A115-5ED11D53B957}" srcOrd="0" destOrd="0" parTransId="{5E9F8658-4C45-4BA6-80CE-C8ECFE941012}" sibTransId="{84DA0DA0-AE8D-4B53-AB8C-C42193C30F82}"/>
    <dgm:cxn modelId="{4150E867-A094-47DA-860C-EBA62A27C1C6}" srcId="{F4E46F59-9207-419B-94D4-CBE74B8FE153}" destId="{D7DAA5D4-93A0-40B8-921B-DC755A0B83A7}" srcOrd="2" destOrd="0" parTransId="{DDCC3CCE-7752-483C-842E-5134229F2850}" sibTransId="{0B6AC7A1-6C50-40D1-9511-A7266346A019}"/>
    <dgm:cxn modelId="{5D69EA66-9745-4C85-A56A-CBA83DC015E1}" srcId="{272F7E00-DF72-499C-A1E9-A65D5424EAC8}" destId="{064A32E0-0BE6-4132-9D4E-C25E44B96083}" srcOrd="0" destOrd="0" parTransId="{E7E16209-0CB5-4F67-8D0B-0B7C933F9D36}" sibTransId="{1686D28D-4332-4A3A-A8E3-99A4005B1D3C}"/>
    <dgm:cxn modelId="{58EBD76E-312D-4972-AE47-3C40904B7C0C}" type="presOf" srcId="{C279520A-2D2C-463A-9300-29526CD5E5A8}" destId="{D81F9AA8-2D14-4734-AF5B-4CDF31CD0F68}" srcOrd="0" destOrd="1" presId="urn:microsoft.com/office/officeart/2005/8/layout/hList1"/>
    <dgm:cxn modelId="{14256E95-3066-4C83-A8C5-59A144629DFB}" type="presOf" srcId="{F4E46F59-9207-419B-94D4-CBE74B8FE153}" destId="{7B94BE2C-094A-44C8-9D15-256192F748AD}" srcOrd="0" destOrd="0" presId="urn:microsoft.com/office/officeart/2005/8/layout/hList1"/>
    <dgm:cxn modelId="{A1E0484C-EEDE-4A6B-925F-4BAD2A18D05F}" srcId="{03122606-6963-49D1-BA03-260EEBBFFB58}" destId="{1B188C9D-D192-4196-BBC1-FB483CA9F581}" srcOrd="0" destOrd="0" parTransId="{4FF6DF31-73A2-4EE0-B14F-B2B8BEFA0F56}" sibTransId="{3B8C91CA-C3B9-417E-830D-27F49EDA43F4}"/>
    <dgm:cxn modelId="{BBA25DC3-35F2-48FF-AE20-2A71B71F399A}" type="presOf" srcId="{C71F9CBA-D997-4CFD-A115-5ED11D53B957}" destId="{E77CBDA2-9FA1-48CF-874B-A44F1C8D5505}" srcOrd="0" destOrd="0" presId="urn:microsoft.com/office/officeart/2005/8/layout/hList1"/>
    <dgm:cxn modelId="{092491D8-A981-4FF9-83B0-BE37A51A09D5}" srcId="{8F402903-32CD-461B-9BC1-56971B1FB005}" destId="{272F7E00-DF72-499C-A1E9-A65D5424EAC8}" srcOrd="4" destOrd="0" parTransId="{2634E741-BAC4-4F18-A79D-2CDD191D109C}" sibTransId="{198BC5D1-61B7-4EA2-AD92-916914E01E9F}"/>
    <dgm:cxn modelId="{83982EAE-354B-4ADB-AD98-D6CED6B57DE7}" type="presOf" srcId="{1B188C9D-D192-4196-BBC1-FB483CA9F581}" destId="{D81F9AA8-2D14-4734-AF5B-4CDF31CD0F68}" srcOrd="0" destOrd="0" presId="urn:microsoft.com/office/officeart/2005/8/layout/hList1"/>
    <dgm:cxn modelId="{DEB671A2-E541-4B7C-859F-8599C97A5BF2}" srcId="{828EACF0-463B-4537-8804-BA08853D9075}" destId="{32F3DE5D-9B4C-4900-9578-B79BA4D815B3}" srcOrd="0" destOrd="0" parTransId="{8802DB3B-2A99-438C-BF17-9DD947E37D78}" sibTransId="{C11B5FA0-5C5C-4EAD-AF78-AB5B1DE9727B}"/>
    <dgm:cxn modelId="{3CBFB8E7-EA19-4691-A28A-0A0E6B87C1F4}" type="presOf" srcId="{E1537B9C-E8D6-46AE-ACFE-914BD1642CD5}" destId="{E77CBDA2-9FA1-48CF-874B-A44F1C8D5505}" srcOrd="0" destOrd="1" presId="urn:microsoft.com/office/officeart/2005/8/layout/hList1"/>
    <dgm:cxn modelId="{998CF5F9-EB1E-42D3-B491-3F00C7AE6757}" type="presOf" srcId="{D7DAA5D4-93A0-40B8-921B-DC755A0B83A7}" destId="{AFADFB57-49A2-4698-9B47-1BF68DDB7535}" srcOrd="0" destOrd="2" presId="urn:microsoft.com/office/officeart/2005/8/layout/hList1"/>
    <dgm:cxn modelId="{62BE4DDB-2DF5-475F-AA2A-DF95D19D797F}" type="presOf" srcId="{8F402903-32CD-461B-9BC1-56971B1FB005}" destId="{6ADBF58F-E3C1-4166-BE3A-71957CBDED23}" srcOrd="0" destOrd="0" presId="urn:microsoft.com/office/officeart/2005/8/layout/hList1"/>
    <dgm:cxn modelId="{839638B8-6773-4A15-A5C4-FF3B5659ADAE}" srcId="{F4E46F59-9207-419B-94D4-CBE74B8FE153}" destId="{4AB7800D-6A7D-41FE-AA4E-032F8EDDF0FE}" srcOrd="0" destOrd="0" parTransId="{3E4F7B60-3F4A-4129-AB07-063CC4B9F509}" sibTransId="{7DCB856C-5045-4415-AC2C-6CF0939A51D8}"/>
    <dgm:cxn modelId="{EE89EFCF-559E-47F9-A2FF-762C42B8529E}" srcId="{8F402903-32CD-461B-9BC1-56971B1FB005}" destId="{828EACF0-463B-4537-8804-BA08853D9075}" srcOrd="1" destOrd="0" parTransId="{279C1D90-47D7-433C-936B-E1006EDE2FB4}" sibTransId="{3D3959B3-C61D-4B1E-9AE9-33A082AE75E8}"/>
    <dgm:cxn modelId="{CAE932C2-F59C-4F5A-834D-A35126599FB0}" srcId="{8F402903-32CD-461B-9BC1-56971B1FB005}" destId="{03122606-6963-49D1-BA03-260EEBBFFB58}" srcOrd="3" destOrd="0" parTransId="{ED1F27C0-0787-430C-A0F8-A2B14B6F509D}" sibTransId="{BC00D29C-F4F2-44AB-98D5-C4336F784FB4}"/>
    <dgm:cxn modelId="{C3E91433-2D78-48E9-84D1-252E541318FE}" srcId="{8F402903-32CD-461B-9BC1-56971B1FB005}" destId="{66E14AAF-7C17-4B63-8CAC-670C8A83B50C}" srcOrd="2" destOrd="0" parTransId="{E67E6906-1240-4F65-B4AF-573B9CFB7546}" sibTransId="{CFBE7D0B-3310-42C2-8E5E-DBC2AE84F792}"/>
    <dgm:cxn modelId="{E558E0C6-AF50-4CEA-8932-BF77BB1B76C9}" type="presParOf" srcId="{6ADBF58F-E3C1-4166-BE3A-71957CBDED23}" destId="{6C7775D6-FDD7-4BDF-A181-BDC7BEEE0110}" srcOrd="0" destOrd="0" presId="urn:microsoft.com/office/officeart/2005/8/layout/hList1"/>
    <dgm:cxn modelId="{ECF314B2-376C-494D-9E34-EA456E7946CC}" type="presParOf" srcId="{6C7775D6-FDD7-4BDF-A181-BDC7BEEE0110}" destId="{7B94BE2C-094A-44C8-9D15-256192F748AD}" srcOrd="0" destOrd="0" presId="urn:microsoft.com/office/officeart/2005/8/layout/hList1"/>
    <dgm:cxn modelId="{CCFCACFF-9599-4C3D-AACA-809100BC7D44}" type="presParOf" srcId="{6C7775D6-FDD7-4BDF-A181-BDC7BEEE0110}" destId="{AFADFB57-49A2-4698-9B47-1BF68DDB7535}" srcOrd="1" destOrd="0" presId="urn:microsoft.com/office/officeart/2005/8/layout/hList1"/>
    <dgm:cxn modelId="{CCD1B95C-6E59-4EFE-9370-5D13A774361F}" type="presParOf" srcId="{6ADBF58F-E3C1-4166-BE3A-71957CBDED23}" destId="{1AE685DE-C9C7-4843-ADCD-38F603123CAD}" srcOrd="1" destOrd="0" presId="urn:microsoft.com/office/officeart/2005/8/layout/hList1"/>
    <dgm:cxn modelId="{407F3597-62C6-4B3B-AA08-596B424C5EE5}" type="presParOf" srcId="{6ADBF58F-E3C1-4166-BE3A-71957CBDED23}" destId="{7F4162FE-FFFB-4761-8B25-5DA0F0B23929}" srcOrd="2" destOrd="0" presId="urn:microsoft.com/office/officeart/2005/8/layout/hList1"/>
    <dgm:cxn modelId="{9B7363BD-D549-45F7-BBE4-0D3EC14F20AF}" type="presParOf" srcId="{7F4162FE-FFFB-4761-8B25-5DA0F0B23929}" destId="{07610066-4D8B-4BE0-93AC-6DDB9A9515F2}" srcOrd="0" destOrd="0" presId="urn:microsoft.com/office/officeart/2005/8/layout/hList1"/>
    <dgm:cxn modelId="{388FBECD-D181-484E-8273-08165445B6E6}" type="presParOf" srcId="{7F4162FE-FFFB-4761-8B25-5DA0F0B23929}" destId="{23D3D40F-C34D-4DDB-8199-A523767F867C}" srcOrd="1" destOrd="0" presId="urn:microsoft.com/office/officeart/2005/8/layout/hList1"/>
    <dgm:cxn modelId="{CEB05C75-424C-481E-9038-A4E19D19DCBE}" type="presParOf" srcId="{6ADBF58F-E3C1-4166-BE3A-71957CBDED23}" destId="{9D096142-862A-4137-B64F-72149BC38663}" srcOrd="3" destOrd="0" presId="urn:microsoft.com/office/officeart/2005/8/layout/hList1"/>
    <dgm:cxn modelId="{5CA9C7E9-1969-4A55-8E23-46668EDAF061}" type="presParOf" srcId="{6ADBF58F-E3C1-4166-BE3A-71957CBDED23}" destId="{8D41B5E5-4B95-4E17-B108-D99AC9B03B50}" srcOrd="4" destOrd="0" presId="urn:microsoft.com/office/officeart/2005/8/layout/hList1"/>
    <dgm:cxn modelId="{9B252AE2-1C30-47CD-B3B9-2D785251DD08}" type="presParOf" srcId="{8D41B5E5-4B95-4E17-B108-D99AC9B03B50}" destId="{FB396052-F217-420A-BE5A-D8B896D23EA8}" srcOrd="0" destOrd="0" presId="urn:microsoft.com/office/officeart/2005/8/layout/hList1"/>
    <dgm:cxn modelId="{1A8E232C-9095-4378-8453-73127A368B03}" type="presParOf" srcId="{8D41B5E5-4B95-4E17-B108-D99AC9B03B50}" destId="{E77CBDA2-9FA1-48CF-874B-A44F1C8D5505}" srcOrd="1" destOrd="0" presId="urn:microsoft.com/office/officeart/2005/8/layout/hList1"/>
    <dgm:cxn modelId="{6DD4295F-8B99-47F4-A65F-70133CA2FE60}" type="presParOf" srcId="{6ADBF58F-E3C1-4166-BE3A-71957CBDED23}" destId="{429A4E1C-42AA-4717-9DFA-12BD06185870}" srcOrd="5" destOrd="0" presId="urn:microsoft.com/office/officeart/2005/8/layout/hList1"/>
    <dgm:cxn modelId="{C59985B5-0F27-4E2A-886A-87439A206B12}" type="presParOf" srcId="{6ADBF58F-E3C1-4166-BE3A-71957CBDED23}" destId="{374E6BDC-2E93-40EA-BA36-55091CF15DEC}" srcOrd="6" destOrd="0" presId="urn:microsoft.com/office/officeart/2005/8/layout/hList1"/>
    <dgm:cxn modelId="{3771CD8A-C011-4140-8200-BE72DFC3466B}" type="presParOf" srcId="{374E6BDC-2E93-40EA-BA36-55091CF15DEC}" destId="{F1AA85F2-D936-4F19-99FD-411B77F6A280}" srcOrd="0" destOrd="0" presId="urn:microsoft.com/office/officeart/2005/8/layout/hList1"/>
    <dgm:cxn modelId="{7EF20945-4EEE-42B7-854B-A67DFA34A8C3}" type="presParOf" srcId="{374E6BDC-2E93-40EA-BA36-55091CF15DEC}" destId="{D81F9AA8-2D14-4734-AF5B-4CDF31CD0F68}" srcOrd="1" destOrd="0" presId="urn:microsoft.com/office/officeart/2005/8/layout/hList1"/>
    <dgm:cxn modelId="{6256039C-B9A8-4A69-9B9F-E1BFEA042415}" type="presParOf" srcId="{6ADBF58F-E3C1-4166-BE3A-71957CBDED23}" destId="{0A229F0B-1336-4881-B8E9-3AA244012299}" srcOrd="7" destOrd="0" presId="urn:microsoft.com/office/officeart/2005/8/layout/hList1"/>
    <dgm:cxn modelId="{BE2F9413-573B-462C-8F51-597A8517EEAD}" type="presParOf" srcId="{6ADBF58F-E3C1-4166-BE3A-71957CBDED23}" destId="{81458F5A-9759-4F64-A785-8C8117511FF0}" srcOrd="8" destOrd="0" presId="urn:microsoft.com/office/officeart/2005/8/layout/hList1"/>
    <dgm:cxn modelId="{9E38C99F-53D0-4392-9A90-CAD69D2CE014}" type="presParOf" srcId="{81458F5A-9759-4F64-A785-8C8117511FF0}" destId="{05E6F0AF-61E1-4D96-B242-BA1BDA4D57BD}" srcOrd="0" destOrd="0" presId="urn:microsoft.com/office/officeart/2005/8/layout/hList1"/>
    <dgm:cxn modelId="{4D43F07D-0AED-41D6-A0D9-6D329605631A}" type="presParOf" srcId="{81458F5A-9759-4F64-A785-8C8117511FF0}" destId="{7FF0CCD3-9C1B-48FF-89FD-B0A9903DB3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402903-32CD-461B-9BC1-56971B1FB005}" type="doc">
      <dgm:prSet loTypeId="urn:microsoft.com/office/officeart/2005/8/layout/h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E46F59-9207-419B-94D4-CBE74B8FE153}">
      <dgm:prSet phldrT="[Текст]"/>
      <dgm:spPr/>
      <dgm:t>
        <a:bodyPr/>
        <a:lstStyle/>
        <a:p>
          <a:r>
            <a:rPr lang="ru-RU" b="1" dirty="0" smtClean="0"/>
            <a:t>ПРЕДМЕТ</a:t>
          </a:r>
          <a:endParaRPr lang="ru-RU" b="1" dirty="0"/>
        </a:p>
      </dgm:t>
    </dgm:pt>
    <dgm:pt modelId="{EA14D5C6-5F58-42F0-8CB0-894F01E61772}" type="parTrans" cxnId="{51AB79B8-785F-41F9-9694-FF3D0AA8E53B}">
      <dgm:prSet/>
      <dgm:spPr/>
      <dgm:t>
        <a:bodyPr/>
        <a:lstStyle/>
        <a:p>
          <a:endParaRPr lang="ru-RU"/>
        </a:p>
      </dgm:t>
    </dgm:pt>
    <dgm:pt modelId="{6C3F30A5-2DD2-4C15-9F64-6F9A4AF6A61C}" type="sibTrans" cxnId="{51AB79B8-785F-41F9-9694-FF3D0AA8E53B}">
      <dgm:prSet/>
      <dgm:spPr/>
      <dgm:t>
        <a:bodyPr/>
        <a:lstStyle/>
        <a:p>
          <a:endParaRPr lang="ru-RU"/>
        </a:p>
      </dgm:t>
    </dgm:pt>
    <dgm:pt modelId="{4AB7800D-6A7D-41FE-AA4E-032F8EDDF0FE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лекарственные препараты</a:t>
          </a:r>
          <a:endParaRPr lang="ru-RU" b="1" dirty="0">
            <a:solidFill>
              <a:srgbClr val="C00000"/>
            </a:solidFill>
          </a:endParaRPr>
        </a:p>
      </dgm:t>
    </dgm:pt>
    <dgm:pt modelId="{3E4F7B60-3F4A-4129-AB07-063CC4B9F509}" type="parTrans" cxnId="{839638B8-6773-4A15-A5C4-FF3B5659ADAE}">
      <dgm:prSet/>
      <dgm:spPr/>
      <dgm:t>
        <a:bodyPr/>
        <a:lstStyle/>
        <a:p>
          <a:endParaRPr lang="ru-RU"/>
        </a:p>
      </dgm:t>
    </dgm:pt>
    <dgm:pt modelId="{7DCB856C-5045-4415-AC2C-6CF0939A51D8}" type="sibTrans" cxnId="{839638B8-6773-4A15-A5C4-FF3B5659ADAE}">
      <dgm:prSet/>
      <dgm:spPr/>
      <dgm:t>
        <a:bodyPr/>
        <a:lstStyle/>
        <a:p>
          <a:endParaRPr lang="ru-RU"/>
        </a:p>
      </dgm:t>
    </dgm:pt>
    <dgm:pt modelId="{D7DAA5D4-93A0-40B8-921B-DC755A0B83A7}">
      <dgm:prSet phldrT="[Текст]"/>
      <dgm:spPr/>
      <dgm:t>
        <a:bodyPr/>
        <a:lstStyle/>
        <a:p>
          <a:r>
            <a:rPr lang="ru-RU" dirty="0" smtClean="0"/>
            <a:t>медицинские изделия</a:t>
          </a:r>
          <a:endParaRPr lang="ru-RU" dirty="0"/>
        </a:p>
      </dgm:t>
    </dgm:pt>
    <dgm:pt modelId="{DDCC3CCE-7752-483C-842E-5134229F2850}" type="parTrans" cxnId="{4150E867-A094-47DA-860C-EBA62A27C1C6}">
      <dgm:prSet/>
      <dgm:spPr/>
      <dgm:t>
        <a:bodyPr/>
        <a:lstStyle/>
        <a:p>
          <a:endParaRPr lang="ru-RU"/>
        </a:p>
      </dgm:t>
    </dgm:pt>
    <dgm:pt modelId="{0B6AC7A1-6C50-40D1-9511-A7266346A019}" type="sibTrans" cxnId="{4150E867-A094-47DA-860C-EBA62A27C1C6}">
      <dgm:prSet/>
      <dgm:spPr/>
      <dgm:t>
        <a:bodyPr/>
        <a:lstStyle/>
        <a:p>
          <a:endParaRPr lang="ru-RU"/>
        </a:p>
      </dgm:t>
    </dgm:pt>
    <dgm:pt modelId="{66E14AAF-7C17-4B63-8CAC-670C8A83B50C}">
      <dgm:prSet phldrT="[Текст]"/>
      <dgm:spPr/>
      <dgm:t>
        <a:bodyPr/>
        <a:lstStyle/>
        <a:p>
          <a:r>
            <a:rPr lang="ru-RU" b="1" dirty="0" smtClean="0"/>
            <a:t>ПРОИЗВОДИТЕЛЬ</a:t>
          </a:r>
          <a:endParaRPr lang="ru-RU" b="1" dirty="0"/>
        </a:p>
      </dgm:t>
    </dgm:pt>
    <dgm:pt modelId="{E67E6906-1240-4F65-B4AF-573B9CFB7546}" type="parTrans" cxnId="{C3E91433-2D78-48E9-84D1-252E541318FE}">
      <dgm:prSet/>
      <dgm:spPr/>
      <dgm:t>
        <a:bodyPr/>
        <a:lstStyle/>
        <a:p>
          <a:endParaRPr lang="ru-RU"/>
        </a:p>
      </dgm:t>
    </dgm:pt>
    <dgm:pt modelId="{CFBE7D0B-3310-42C2-8E5E-DBC2AE84F792}" type="sibTrans" cxnId="{C3E91433-2D78-48E9-84D1-252E541318FE}">
      <dgm:prSet/>
      <dgm:spPr/>
      <dgm:t>
        <a:bodyPr/>
        <a:lstStyle/>
        <a:p>
          <a:endParaRPr lang="ru-RU"/>
        </a:p>
      </dgm:t>
    </dgm:pt>
    <dgm:pt modelId="{C71F9CBA-D997-4CFD-A115-5ED11D53B957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единственный</a:t>
          </a:r>
          <a:endParaRPr lang="ru-RU" b="1" dirty="0">
            <a:solidFill>
              <a:srgbClr val="C00000"/>
            </a:solidFill>
          </a:endParaRPr>
        </a:p>
      </dgm:t>
    </dgm:pt>
    <dgm:pt modelId="{5E9F8658-4C45-4BA6-80CE-C8ECFE941012}" type="parTrans" cxnId="{02F57B44-AF23-43F8-9881-59D73ED962E3}">
      <dgm:prSet/>
      <dgm:spPr/>
      <dgm:t>
        <a:bodyPr/>
        <a:lstStyle/>
        <a:p>
          <a:endParaRPr lang="ru-RU"/>
        </a:p>
      </dgm:t>
    </dgm:pt>
    <dgm:pt modelId="{84DA0DA0-AE8D-4B53-AB8C-C42193C30F82}" type="sibTrans" cxnId="{02F57B44-AF23-43F8-9881-59D73ED962E3}">
      <dgm:prSet/>
      <dgm:spPr/>
      <dgm:t>
        <a:bodyPr/>
        <a:lstStyle/>
        <a:p>
          <a:endParaRPr lang="ru-RU"/>
        </a:p>
      </dgm:t>
    </dgm:pt>
    <dgm:pt modelId="{E1537B9C-E8D6-46AE-ACFE-914BD1642CD5}">
      <dgm:prSet phldrT="[Текст]"/>
      <dgm:spPr/>
      <dgm:t>
        <a:bodyPr/>
        <a:lstStyle/>
        <a:p>
          <a:r>
            <a:rPr lang="ru-RU" dirty="0" smtClean="0"/>
            <a:t>страна происхождения: </a:t>
          </a:r>
          <a:br>
            <a:rPr lang="ru-RU" dirty="0" smtClean="0"/>
          </a:br>
          <a:r>
            <a:rPr lang="ru-RU" b="1" dirty="0" smtClean="0">
              <a:solidFill>
                <a:srgbClr val="C00000"/>
              </a:solidFill>
            </a:rPr>
            <a:t>не недружественная</a:t>
          </a:r>
          <a:endParaRPr lang="ru-RU" b="1" dirty="0">
            <a:solidFill>
              <a:srgbClr val="C00000"/>
            </a:solidFill>
          </a:endParaRPr>
        </a:p>
      </dgm:t>
    </dgm:pt>
    <dgm:pt modelId="{82E77B5A-A94F-4CA2-BF23-067AA55EDBF0}" type="parTrans" cxnId="{5F37F536-5FC6-4F25-A496-A41139D0C7BF}">
      <dgm:prSet/>
      <dgm:spPr/>
      <dgm:t>
        <a:bodyPr/>
        <a:lstStyle/>
        <a:p>
          <a:endParaRPr lang="ru-RU"/>
        </a:p>
      </dgm:t>
    </dgm:pt>
    <dgm:pt modelId="{EA042BC1-C0AA-4CF1-A41D-3A99C1FD2FDF}" type="sibTrans" cxnId="{5F37F536-5FC6-4F25-A496-A41139D0C7BF}">
      <dgm:prSet/>
      <dgm:spPr/>
      <dgm:t>
        <a:bodyPr/>
        <a:lstStyle/>
        <a:p>
          <a:endParaRPr lang="ru-RU"/>
        </a:p>
      </dgm:t>
    </dgm:pt>
    <dgm:pt modelId="{03122606-6963-49D1-BA03-260EEBBFFB58}">
      <dgm:prSet phldrT="[Текст]"/>
      <dgm:spPr/>
      <dgm:t>
        <a:bodyPr/>
        <a:lstStyle/>
        <a:p>
          <a:r>
            <a:rPr lang="ru-RU" b="1" dirty="0" smtClean="0"/>
            <a:t>ОГРАНИЧЕНИЯ ПО ЦЕНЕ</a:t>
          </a:r>
          <a:endParaRPr lang="ru-RU" b="1" dirty="0"/>
        </a:p>
      </dgm:t>
    </dgm:pt>
    <dgm:pt modelId="{ED1F27C0-0787-430C-A0F8-A2B14B6F509D}" type="parTrans" cxnId="{CAE932C2-F59C-4F5A-834D-A35126599FB0}">
      <dgm:prSet/>
      <dgm:spPr/>
      <dgm:t>
        <a:bodyPr/>
        <a:lstStyle/>
        <a:p>
          <a:endParaRPr lang="ru-RU"/>
        </a:p>
      </dgm:t>
    </dgm:pt>
    <dgm:pt modelId="{BC00D29C-F4F2-44AB-98D5-C4336F784FB4}" type="sibTrans" cxnId="{CAE932C2-F59C-4F5A-834D-A35126599FB0}">
      <dgm:prSet/>
      <dgm:spPr/>
      <dgm:t>
        <a:bodyPr/>
        <a:lstStyle/>
        <a:p>
          <a:endParaRPr lang="ru-RU"/>
        </a:p>
      </dgm:t>
    </dgm:pt>
    <dgm:pt modelId="{1B188C9D-D192-4196-BBC1-FB483CA9F581}">
      <dgm:prSet phldrT="[Текст]"/>
      <dgm:spPr/>
      <dgm:t>
        <a:bodyPr/>
        <a:lstStyle/>
        <a:p>
          <a:r>
            <a:rPr lang="ru-RU" dirty="0" smtClean="0"/>
            <a:t>отсутствуют</a:t>
          </a:r>
          <a:endParaRPr lang="ru-RU" dirty="0"/>
        </a:p>
      </dgm:t>
    </dgm:pt>
    <dgm:pt modelId="{4FF6DF31-73A2-4EE0-B14F-B2B8BEFA0F56}" type="parTrans" cxnId="{A1E0484C-EEDE-4A6B-925F-4BAD2A18D05F}">
      <dgm:prSet/>
      <dgm:spPr/>
      <dgm:t>
        <a:bodyPr/>
        <a:lstStyle/>
        <a:p>
          <a:endParaRPr lang="ru-RU"/>
        </a:p>
      </dgm:t>
    </dgm:pt>
    <dgm:pt modelId="{3B8C91CA-C3B9-417E-830D-27F49EDA43F4}" type="sibTrans" cxnId="{A1E0484C-EEDE-4A6B-925F-4BAD2A18D05F}">
      <dgm:prSet/>
      <dgm:spPr/>
      <dgm:t>
        <a:bodyPr/>
        <a:lstStyle/>
        <a:p>
          <a:endParaRPr lang="ru-RU"/>
        </a:p>
      </dgm:t>
    </dgm:pt>
    <dgm:pt modelId="{272F7E00-DF72-499C-A1E9-A65D5424EAC8}">
      <dgm:prSet phldrT="[Текст]"/>
      <dgm:spPr/>
      <dgm:t>
        <a:bodyPr/>
        <a:lstStyle/>
        <a:p>
          <a:r>
            <a:rPr lang="ru-RU" b="1" dirty="0" smtClean="0"/>
            <a:t>КОНТРОЛЬ</a:t>
          </a:r>
          <a:endParaRPr lang="ru-RU" b="1" dirty="0"/>
        </a:p>
      </dgm:t>
    </dgm:pt>
    <dgm:pt modelId="{2634E741-BAC4-4F18-A79D-2CDD191D109C}" type="parTrans" cxnId="{092491D8-A981-4FF9-83B0-BE37A51A09D5}">
      <dgm:prSet/>
      <dgm:spPr/>
      <dgm:t>
        <a:bodyPr/>
        <a:lstStyle/>
        <a:p>
          <a:endParaRPr lang="ru-RU"/>
        </a:p>
      </dgm:t>
    </dgm:pt>
    <dgm:pt modelId="{198BC5D1-61B7-4EA2-AD92-916914E01E9F}" type="sibTrans" cxnId="{092491D8-A981-4FF9-83B0-BE37A51A09D5}">
      <dgm:prSet/>
      <dgm:spPr/>
      <dgm:t>
        <a:bodyPr/>
        <a:lstStyle/>
        <a:p>
          <a:endParaRPr lang="ru-RU"/>
        </a:p>
      </dgm:t>
    </dgm:pt>
    <dgm:pt modelId="{064A32E0-0BE6-4132-9D4E-C25E44B96083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поставщик включен в реестр</a:t>
          </a:r>
          <a:endParaRPr lang="ru-RU" b="1" dirty="0">
            <a:solidFill>
              <a:srgbClr val="C00000"/>
            </a:solidFill>
          </a:endParaRPr>
        </a:p>
      </dgm:t>
    </dgm:pt>
    <dgm:pt modelId="{E7E16209-0CB5-4F67-8D0B-0B7C933F9D36}" type="parTrans" cxnId="{5D69EA66-9745-4C85-A56A-CBA83DC015E1}">
      <dgm:prSet/>
      <dgm:spPr/>
      <dgm:t>
        <a:bodyPr/>
        <a:lstStyle/>
        <a:p>
          <a:endParaRPr lang="ru-RU"/>
        </a:p>
      </dgm:t>
    </dgm:pt>
    <dgm:pt modelId="{1686D28D-4332-4A3A-A8E3-99A4005B1D3C}" type="sibTrans" cxnId="{5D69EA66-9745-4C85-A56A-CBA83DC015E1}">
      <dgm:prSet/>
      <dgm:spPr/>
      <dgm:t>
        <a:bodyPr/>
        <a:lstStyle/>
        <a:p>
          <a:endParaRPr lang="ru-RU"/>
        </a:p>
      </dgm:t>
    </dgm:pt>
    <dgm:pt modelId="{6ADBF58F-E3C1-4166-BE3A-71957CBDED23}" type="pres">
      <dgm:prSet presAssocID="{8F402903-32CD-461B-9BC1-56971B1FB0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7775D6-FDD7-4BDF-A181-BDC7BEEE0110}" type="pres">
      <dgm:prSet presAssocID="{F4E46F59-9207-419B-94D4-CBE74B8FE153}" presName="composite" presStyleCnt="0"/>
      <dgm:spPr/>
    </dgm:pt>
    <dgm:pt modelId="{7B94BE2C-094A-44C8-9D15-256192F748AD}" type="pres">
      <dgm:prSet presAssocID="{F4E46F59-9207-419B-94D4-CBE74B8FE15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DFB57-49A2-4698-9B47-1BF68DDB7535}" type="pres">
      <dgm:prSet presAssocID="{F4E46F59-9207-419B-94D4-CBE74B8FE153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685DE-C9C7-4843-ADCD-38F603123CAD}" type="pres">
      <dgm:prSet presAssocID="{6C3F30A5-2DD2-4C15-9F64-6F9A4AF6A61C}" presName="space" presStyleCnt="0"/>
      <dgm:spPr/>
    </dgm:pt>
    <dgm:pt modelId="{8D41B5E5-4B95-4E17-B108-D99AC9B03B50}" type="pres">
      <dgm:prSet presAssocID="{66E14AAF-7C17-4B63-8CAC-670C8A83B50C}" presName="composite" presStyleCnt="0"/>
      <dgm:spPr/>
    </dgm:pt>
    <dgm:pt modelId="{FB396052-F217-420A-BE5A-D8B896D23EA8}" type="pres">
      <dgm:prSet presAssocID="{66E14AAF-7C17-4B63-8CAC-670C8A83B50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CBDA2-9FA1-48CF-874B-A44F1C8D5505}" type="pres">
      <dgm:prSet presAssocID="{66E14AAF-7C17-4B63-8CAC-670C8A83B50C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A4E1C-42AA-4717-9DFA-12BD06185870}" type="pres">
      <dgm:prSet presAssocID="{CFBE7D0B-3310-42C2-8E5E-DBC2AE84F792}" presName="space" presStyleCnt="0"/>
      <dgm:spPr/>
    </dgm:pt>
    <dgm:pt modelId="{374E6BDC-2E93-40EA-BA36-55091CF15DEC}" type="pres">
      <dgm:prSet presAssocID="{03122606-6963-49D1-BA03-260EEBBFFB58}" presName="composite" presStyleCnt="0"/>
      <dgm:spPr/>
    </dgm:pt>
    <dgm:pt modelId="{F1AA85F2-D936-4F19-99FD-411B77F6A280}" type="pres">
      <dgm:prSet presAssocID="{03122606-6963-49D1-BA03-260EEBBFFB5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F9AA8-2D14-4734-AF5B-4CDF31CD0F68}" type="pres">
      <dgm:prSet presAssocID="{03122606-6963-49D1-BA03-260EEBBFFB5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29F0B-1336-4881-B8E9-3AA244012299}" type="pres">
      <dgm:prSet presAssocID="{BC00D29C-F4F2-44AB-98D5-C4336F784FB4}" presName="space" presStyleCnt="0"/>
      <dgm:spPr/>
    </dgm:pt>
    <dgm:pt modelId="{81458F5A-9759-4F64-A785-8C8117511FF0}" type="pres">
      <dgm:prSet presAssocID="{272F7E00-DF72-499C-A1E9-A65D5424EAC8}" presName="composite" presStyleCnt="0"/>
      <dgm:spPr/>
    </dgm:pt>
    <dgm:pt modelId="{05E6F0AF-61E1-4D96-B242-BA1BDA4D57BD}" type="pres">
      <dgm:prSet presAssocID="{272F7E00-DF72-499C-A1E9-A65D5424EAC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0CCD3-9C1B-48FF-89FD-B0A9903DB3AD}" type="pres">
      <dgm:prSet presAssocID="{272F7E00-DF72-499C-A1E9-A65D5424EAC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C2122-2106-48F4-A5F8-6A7B568C412B}" type="presOf" srcId="{272F7E00-DF72-499C-A1E9-A65D5424EAC8}" destId="{05E6F0AF-61E1-4D96-B242-BA1BDA4D57BD}" srcOrd="0" destOrd="0" presId="urn:microsoft.com/office/officeart/2005/8/layout/hList1"/>
    <dgm:cxn modelId="{1B160856-047E-48FB-B40D-EED496E44E3D}" type="presOf" srcId="{66E14AAF-7C17-4B63-8CAC-670C8A83B50C}" destId="{FB396052-F217-420A-BE5A-D8B896D23EA8}" srcOrd="0" destOrd="0" presId="urn:microsoft.com/office/officeart/2005/8/layout/hList1"/>
    <dgm:cxn modelId="{5F37F536-5FC6-4F25-A496-A41139D0C7BF}" srcId="{66E14AAF-7C17-4B63-8CAC-670C8A83B50C}" destId="{E1537B9C-E8D6-46AE-ACFE-914BD1642CD5}" srcOrd="1" destOrd="0" parTransId="{82E77B5A-A94F-4CA2-BF23-067AA55EDBF0}" sibTransId="{EA042BC1-C0AA-4CF1-A41D-3A99C1FD2FDF}"/>
    <dgm:cxn modelId="{0BFB184D-DFDD-4AE4-8A35-B6FDFDCF6122}" type="presOf" srcId="{03122606-6963-49D1-BA03-260EEBBFFB58}" destId="{F1AA85F2-D936-4F19-99FD-411B77F6A280}" srcOrd="0" destOrd="0" presId="urn:microsoft.com/office/officeart/2005/8/layout/hList1"/>
    <dgm:cxn modelId="{C09C201F-DF45-4D62-B853-9E0B6B99D3D0}" type="presOf" srcId="{064A32E0-0BE6-4132-9D4E-C25E44B96083}" destId="{7FF0CCD3-9C1B-48FF-89FD-B0A9903DB3AD}" srcOrd="0" destOrd="0" presId="urn:microsoft.com/office/officeart/2005/8/layout/hList1"/>
    <dgm:cxn modelId="{51AB79B8-785F-41F9-9694-FF3D0AA8E53B}" srcId="{8F402903-32CD-461B-9BC1-56971B1FB005}" destId="{F4E46F59-9207-419B-94D4-CBE74B8FE153}" srcOrd="0" destOrd="0" parTransId="{EA14D5C6-5F58-42F0-8CB0-894F01E61772}" sibTransId="{6C3F30A5-2DD2-4C15-9F64-6F9A4AF6A61C}"/>
    <dgm:cxn modelId="{DCF90FD9-18EA-4F9E-8003-5A28FABF0B1F}" type="presOf" srcId="{4AB7800D-6A7D-41FE-AA4E-032F8EDDF0FE}" destId="{AFADFB57-49A2-4698-9B47-1BF68DDB7535}" srcOrd="0" destOrd="0" presId="urn:microsoft.com/office/officeart/2005/8/layout/hList1"/>
    <dgm:cxn modelId="{02F57B44-AF23-43F8-9881-59D73ED962E3}" srcId="{66E14AAF-7C17-4B63-8CAC-670C8A83B50C}" destId="{C71F9CBA-D997-4CFD-A115-5ED11D53B957}" srcOrd="0" destOrd="0" parTransId="{5E9F8658-4C45-4BA6-80CE-C8ECFE941012}" sibTransId="{84DA0DA0-AE8D-4B53-AB8C-C42193C30F82}"/>
    <dgm:cxn modelId="{4150E867-A094-47DA-860C-EBA62A27C1C6}" srcId="{F4E46F59-9207-419B-94D4-CBE74B8FE153}" destId="{D7DAA5D4-93A0-40B8-921B-DC755A0B83A7}" srcOrd="1" destOrd="0" parTransId="{DDCC3CCE-7752-483C-842E-5134229F2850}" sibTransId="{0B6AC7A1-6C50-40D1-9511-A7266346A019}"/>
    <dgm:cxn modelId="{5D69EA66-9745-4C85-A56A-CBA83DC015E1}" srcId="{272F7E00-DF72-499C-A1E9-A65D5424EAC8}" destId="{064A32E0-0BE6-4132-9D4E-C25E44B96083}" srcOrd="0" destOrd="0" parTransId="{E7E16209-0CB5-4F67-8D0B-0B7C933F9D36}" sibTransId="{1686D28D-4332-4A3A-A8E3-99A4005B1D3C}"/>
    <dgm:cxn modelId="{14256E95-3066-4C83-A8C5-59A144629DFB}" type="presOf" srcId="{F4E46F59-9207-419B-94D4-CBE74B8FE153}" destId="{7B94BE2C-094A-44C8-9D15-256192F748AD}" srcOrd="0" destOrd="0" presId="urn:microsoft.com/office/officeart/2005/8/layout/hList1"/>
    <dgm:cxn modelId="{A1E0484C-EEDE-4A6B-925F-4BAD2A18D05F}" srcId="{03122606-6963-49D1-BA03-260EEBBFFB58}" destId="{1B188C9D-D192-4196-BBC1-FB483CA9F581}" srcOrd="0" destOrd="0" parTransId="{4FF6DF31-73A2-4EE0-B14F-B2B8BEFA0F56}" sibTransId="{3B8C91CA-C3B9-417E-830D-27F49EDA43F4}"/>
    <dgm:cxn modelId="{BBA25DC3-35F2-48FF-AE20-2A71B71F399A}" type="presOf" srcId="{C71F9CBA-D997-4CFD-A115-5ED11D53B957}" destId="{E77CBDA2-9FA1-48CF-874B-A44F1C8D5505}" srcOrd="0" destOrd="0" presId="urn:microsoft.com/office/officeart/2005/8/layout/hList1"/>
    <dgm:cxn modelId="{092491D8-A981-4FF9-83B0-BE37A51A09D5}" srcId="{8F402903-32CD-461B-9BC1-56971B1FB005}" destId="{272F7E00-DF72-499C-A1E9-A65D5424EAC8}" srcOrd="3" destOrd="0" parTransId="{2634E741-BAC4-4F18-A79D-2CDD191D109C}" sibTransId="{198BC5D1-61B7-4EA2-AD92-916914E01E9F}"/>
    <dgm:cxn modelId="{83982EAE-354B-4ADB-AD98-D6CED6B57DE7}" type="presOf" srcId="{1B188C9D-D192-4196-BBC1-FB483CA9F581}" destId="{D81F9AA8-2D14-4734-AF5B-4CDF31CD0F68}" srcOrd="0" destOrd="0" presId="urn:microsoft.com/office/officeart/2005/8/layout/hList1"/>
    <dgm:cxn modelId="{3CBFB8E7-EA19-4691-A28A-0A0E6B87C1F4}" type="presOf" srcId="{E1537B9C-E8D6-46AE-ACFE-914BD1642CD5}" destId="{E77CBDA2-9FA1-48CF-874B-A44F1C8D5505}" srcOrd="0" destOrd="1" presId="urn:microsoft.com/office/officeart/2005/8/layout/hList1"/>
    <dgm:cxn modelId="{998CF5F9-EB1E-42D3-B491-3F00C7AE6757}" type="presOf" srcId="{D7DAA5D4-93A0-40B8-921B-DC755A0B83A7}" destId="{AFADFB57-49A2-4698-9B47-1BF68DDB7535}" srcOrd="0" destOrd="1" presId="urn:microsoft.com/office/officeart/2005/8/layout/hList1"/>
    <dgm:cxn modelId="{62BE4DDB-2DF5-475F-AA2A-DF95D19D797F}" type="presOf" srcId="{8F402903-32CD-461B-9BC1-56971B1FB005}" destId="{6ADBF58F-E3C1-4166-BE3A-71957CBDED23}" srcOrd="0" destOrd="0" presId="urn:microsoft.com/office/officeart/2005/8/layout/hList1"/>
    <dgm:cxn modelId="{839638B8-6773-4A15-A5C4-FF3B5659ADAE}" srcId="{F4E46F59-9207-419B-94D4-CBE74B8FE153}" destId="{4AB7800D-6A7D-41FE-AA4E-032F8EDDF0FE}" srcOrd="0" destOrd="0" parTransId="{3E4F7B60-3F4A-4129-AB07-063CC4B9F509}" sibTransId="{7DCB856C-5045-4415-AC2C-6CF0939A51D8}"/>
    <dgm:cxn modelId="{CAE932C2-F59C-4F5A-834D-A35126599FB0}" srcId="{8F402903-32CD-461B-9BC1-56971B1FB005}" destId="{03122606-6963-49D1-BA03-260EEBBFFB58}" srcOrd="2" destOrd="0" parTransId="{ED1F27C0-0787-430C-A0F8-A2B14B6F509D}" sibTransId="{BC00D29C-F4F2-44AB-98D5-C4336F784FB4}"/>
    <dgm:cxn modelId="{C3E91433-2D78-48E9-84D1-252E541318FE}" srcId="{8F402903-32CD-461B-9BC1-56971B1FB005}" destId="{66E14AAF-7C17-4B63-8CAC-670C8A83B50C}" srcOrd="1" destOrd="0" parTransId="{E67E6906-1240-4F65-B4AF-573B9CFB7546}" sibTransId="{CFBE7D0B-3310-42C2-8E5E-DBC2AE84F792}"/>
    <dgm:cxn modelId="{E558E0C6-AF50-4CEA-8932-BF77BB1B76C9}" type="presParOf" srcId="{6ADBF58F-E3C1-4166-BE3A-71957CBDED23}" destId="{6C7775D6-FDD7-4BDF-A181-BDC7BEEE0110}" srcOrd="0" destOrd="0" presId="urn:microsoft.com/office/officeart/2005/8/layout/hList1"/>
    <dgm:cxn modelId="{ECF314B2-376C-494D-9E34-EA456E7946CC}" type="presParOf" srcId="{6C7775D6-FDD7-4BDF-A181-BDC7BEEE0110}" destId="{7B94BE2C-094A-44C8-9D15-256192F748AD}" srcOrd="0" destOrd="0" presId="urn:microsoft.com/office/officeart/2005/8/layout/hList1"/>
    <dgm:cxn modelId="{CCFCACFF-9599-4C3D-AACA-809100BC7D44}" type="presParOf" srcId="{6C7775D6-FDD7-4BDF-A181-BDC7BEEE0110}" destId="{AFADFB57-49A2-4698-9B47-1BF68DDB7535}" srcOrd="1" destOrd="0" presId="urn:microsoft.com/office/officeart/2005/8/layout/hList1"/>
    <dgm:cxn modelId="{CCD1B95C-6E59-4EFE-9370-5D13A774361F}" type="presParOf" srcId="{6ADBF58F-E3C1-4166-BE3A-71957CBDED23}" destId="{1AE685DE-C9C7-4843-ADCD-38F603123CAD}" srcOrd="1" destOrd="0" presId="urn:microsoft.com/office/officeart/2005/8/layout/hList1"/>
    <dgm:cxn modelId="{5CA9C7E9-1969-4A55-8E23-46668EDAF061}" type="presParOf" srcId="{6ADBF58F-E3C1-4166-BE3A-71957CBDED23}" destId="{8D41B5E5-4B95-4E17-B108-D99AC9B03B50}" srcOrd="2" destOrd="0" presId="urn:microsoft.com/office/officeart/2005/8/layout/hList1"/>
    <dgm:cxn modelId="{9B252AE2-1C30-47CD-B3B9-2D785251DD08}" type="presParOf" srcId="{8D41B5E5-4B95-4E17-B108-D99AC9B03B50}" destId="{FB396052-F217-420A-BE5A-D8B896D23EA8}" srcOrd="0" destOrd="0" presId="urn:microsoft.com/office/officeart/2005/8/layout/hList1"/>
    <dgm:cxn modelId="{1A8E232C-9095-4378-8453-73127A368B03}" type="presParOf" srcId="{8D41B5E5-4B95-4E17-B108-D99AC9B03B50}" destId="{E77CBDA2-9FA1-48CF-874B-A44F1C8D5505}" srcOrd="1" destOrd="0" presId="urn:microsoft.com/office/officeart/2005/8/layout/hList1"/>
    <dgm:cxn modelId="{6DD4295F-8B99-47F4-A65F-70133CA2FE60}" type="presParOf" srcId="{6ADBF58F-E3C1-4166-BE3A-71957CBDED23}" destId="{429A4E1C-42AA-4717-9DFA-12BD06185870}" srcOrd="3" destOrd="0" presId="urn:microsoft.com/office/officeart/2005/8/layout/hList1"/>
    <dgm:cxn modelId="{C59985B5-0F27-4E2A-886A-87439A206B12}" type="presParOf" srcId="{6ADBF58F-E3C1-4166-BE3A-71957CBDED23}" destId="{374E6BDC-2E93-40EA-BA36-55091CF15DEC}" srcOrd="4" destOrd="0" presId="urn:microsoft.com/office/officeart/2005/8/layout/hList1"/>
    <dgm:cxn modelId="{3771CD8A-C011-4140-8200-BE72DFC3466B}" type="presParOf" srcId="{374E6BDC-2E93-40EA-BA36-55091CF15DEC}" destId="{F1AA85F2-D936-4F19-99FD-411B77F6A280}" srcOrd="0" destOrd="0" presId="urn:microsoft.com/office/officeart/2005/8/layout/hList1"/>
    <dgm:cxn modelId="{7EF20945-4EEE-42B7-854B-A67DFA34A8C3}" type="presParOf" srcId="{374E6BDC-2E93-40EA-BA36-55091CF15DEC}" destId="{D81F9AA8-2D14-4734-AF5B-4CDF31CD0F68}" srcOrd="1" destOrd="0" presId="urn:microsoft.com/office/officeart/2005/8/layout/hList1"/>
    <dgm:cxn modelId="{6256039C-B9A8-4A69-9B9F-E1BFEA042415}" type="presParOf" srcId="{6ADBF58F-E3C1-4166-BE3A-71957CBDED23}" destId="{0A229F0B-1336-4881-B8E9-3AA244012299}" srcOrd="5" destOrd="0" presId="urn:microsoft.com/office/officeart/2005/8/layout/hList1"/>
    <dgm:cxn modelId="{BE2F9413-573B-462C-8F51-597A8517EEAD}" type="presParOf" srcId="{6ADBF58F-E3C1-4166-BE3A-71957CBDED23}" destId="{81458F5A-9759-4F64-A785-8C8117511FF0}" srcOrd="6" destOrd="0" presId="urn:microsoft.com/office/officeart/2005/8/layout/hList1"/>
    <dgm:cxn modelId="{9E38C99F-53D0-4392-9A90-CAD69D2CE014}" type="presParOf" srcId="{81458F5A-9759-4F64-A785-8C8117511FF0}" destId="{05E6F0AF-61E1-4D96-B242-BA1BDA4D57BD}" srcOrd="0" destOrd="0" presId="urn:microsoft.com/office/officeart/2005/8/layout/hList1"/>
    <dgm:cxn modelId="{4D43F07D-0AED-41D6-A0D9-6D329605631A}" type="presParOf" srcId="{81458F5A-9759-4F64-A785-8C8117511FF0}" destId="{7FF0CCD3-9C1B-48FF-89FD-B0A9903DB3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39C608-FEF4-40C2-A788-E25A5C6F07D6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552A41-02A9-4730-804A-3A43EFBD393B}">
      <dgm:prSet phldrT="[Текст]" custT="1"/>
      <dgm:spPr/>
      <dgm:t>
        <a:bodyPr/>
        <a:lstStyle/>
        <a:p>
          <a:r>
            <a:rPr lang="ru-RU" sz="1800" dirty="0" smtClean="0"/>
            <a:t>действует до: </a:t>
          </a:r>
          <a:br>
            <a:rPr lang="ru-RU" sz="1800" dirty="0" smtClean="0"/>
          </a:br>
          <a:r>
            <a:rPr lang="ru-RU" sz="1800" dirty="0" smtClean="0"/>
            <a:t>1 августа 2022 года </a:t>
          </a:r>
          <a:endParaRPr lang="ru-RU" sz="1800" dirty="0"/>
        </a:p>
      </dgm:t>
    </dgm:pt>
    <dgm:pt modelId="{C068252E-90E9-4B24-8E98-699F78ACA1A2}" type="parTrans" cxnId="{45FE2FC8-FC58-410F-8A8C-946385ACB037}">
      <dgm:prSet/>
      <dgm:spPr/>
      <dgm:t>
        <a:bodyPr/>
        <a:lstStyle/>
        <a:p>
          <a:endParaRPr lang="ru-RU" sz="1600"/>
        </a:p>
      </dgm:t>
    </dgm:pt>
    <dgm:pt modelId="{B2B73799-C5BB-4D4C-9CF2-BEE3B3FD4275}" type="sibTrans" cxnId="{45FE2FC8-FC58-410F-8A8C-946385ACB037}">
      <dgm:prSet/>
      <dgm:spPr/>
      <dgm:t>
        <a:bodyPr/>
        <a:lstStyle/>
        <a:p>
          <a:endParaRPr lang="ru-RU" sz="1600"/>
        </a:p>
      </dgm:t>
    </dgm:pt>
    <dgm:pt modelId="{C9D97C9F-3A33-44D1-AF82-A19063173743}">
      <dgm:prSet phldrT="[Текст]" custT="1"/>
      <dgm:spPr/>
      <dgm:t>
        <a:bodyPr/>
        <a:lstStyle/>
        <a:p>
          <a:r>
            <a:rPr lang="ru-RU" sz="1800" dirty="0" smtClean="0"/>
            <a:t>ответственный: </a:t>
          </a:r>
          <a:r>
            <a:rPr lang="ru-RU" sz="1800" dirty="0" err="1" smtClean="0"/>
            <a:t>Минпромторг</a:t>
          </a:r>
          <a:r>
            <a:rPr lang="ru-RU" sz="1800" dirty="0" smtClean="0"/>
            <a:t> России</a:t>
          </a:r>
          <a:endParaRPr lang="ru-RU" sz="1800" dirty="0"/>
        </a:p>
      </dgm:t>
    </dgm:pt>
    <dgm:pt modelId="{699EBAD0-A746-487E-8EC6-D0144FCC7A8C}" type="parTrans" cxnId="{A123DC72-D24C-4B35-A3DE-7FF4852C1085}">
      <dgm:prSet/>
      <dgm:spPr/>
      <dgm:t>
        <a:bodyPr/>
        <a:lstStyle/>
        <a:p>
          <a:endParaRPr lang="ru-RU" sz="1600"/>
        </a:p>
      </dgm:t>
    </dgm:pt>
    <dgm:pt modelId="{030D5166-6ED4-43C1-B2D3-19FF9C97FCAB}" type="sibTrans" cxnId="{A123DC72-D24C-4B35-A3DE-7FF4852C1085}">
      <dgm:prSet/>
      <dgm:spPr/>
      <dgm:t>
        <a:bodyPr/>
        <a:lstStyle/>
        <a:p>
          <a:endParaRPr lang="ru-RU" sz="1600"/>
        </a:p>
      </dgm:t>
    </dgm:pt>
    <dgm:pt modelId="{A0871B60-7225-4BE7-96A7-36283425798B}">
      <dgm:prSet phldrT="[Текст]" custT="1"/>
      <dgm:spPr/>
      <dgm:t>
        <a:bodyPr/>
        <a:lstStyle/>
        <a:p>
          <a:r>
            <a:rPr lang="ru-RU" sz="1800" dirty="0" smtClean="0"/>
            <a:t>ЛП не имеет российских аналогов</a:t>
          </a:r>
          <a:endParaRPr lang="ru-RU" sz="1800" dirty="0"/>
        </a:p>
      </dgm:t>
    </dgm:pt>
    <dgm:pt modelId="{ECA3076B-7107-4CAB-9437-E33450325CDB}" type="parTrans" cxnId="{AB6EED60-60C6-473C-9DD6-E7D002F67D63}">
      <dgm:prSet/>
      <dgm:spPr/>
      <dgm:t>
        <a:bodyPr/>
        <a:lstStyle/>
        <a:p>
          <a:endParaRPr lang="ru-RU" sz="1600"/>
        </a:p>
      </dgm:t>
    </dgm:pt>
    <dgm:pt modelId="{7B99024B-E7B5-4D19-ACCD-447F9CE725CD}" type="sibTrans" cxnId="{AB6EED60-60C6-473C-9DD6-E7D002F67D63}">
      <dgm:prSet/>
      <dgm:spPr/>
      <dgm:t>
        <a:bodyPr/>
        <a:lstStyle/>
        <a:p>
          <a:endParaRPr lang="ru-RU" sz="1600"/>
        </a:p>
      </dgm:t>
    </dgm:pt>
    <dgm:pt modelId="{D3CB917B-9E39-44D0-887B-B5CB2B3F89EC}" type="pres">
      <dgm:prSet presAssocID="{4939C608-FEF4-40C2-A788-E25A5C6F0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B8162A0-F03A-4A0D-9DF7-D328DA1F5343}" type="pres">
      <dgm:prSet presAssocID="{4939C608-FEF4-40C2-A788-E25A5C6F07D6}" presName="Name1" presStyleCnt="0"/>
      <dgm:spPr/>
      <dgm:t>
        <a:bodyPr/>
        <a:lstStyle/>
        <a:p>
          <a:endParaRPr lang="ru-RU"/>
        </a:p>
      </dgm:t>
    </dgm:pt>
    <dgm:pt modelId="{B2A66CD4-7BB7-4D15-9D6E-9D36F1CBF7E6}" type="pres">
      <dgm:prSet presAssocID="{4939C608-FEF4-40C2-A788-E25A5C6F07D6}" presName="cycle" presStyleCnt="0"/>
      <dgm:spPr/>
      <dgm:t>
        <a:bodyPr/>
        <a:lstStyle/>
        <a:p>
          <a:endParaRPr lang="ru-RU"/>
        </a:p>
      </dgm:t>
    </dgm:pt>
    <dgm:pt modelId="{6B8E7212-DAEA-406B-950D-A6C61B7287B9}" type="pres">
      <dgm:prSet presAssocID="{4939C608-FEF4-40C2-A788-E25A5C6F07D6}" presName="srcNode" presStyleLbl="node1" presStyleIdx="0" presStyleCnt="3"/>
      <dgm:spPr/>
      <dgm:t>
        <a:bodyPr/>
        <a:lstStyle/>
        <a:p>
          <a:endParaRPr lang="ru-RU"/>
        </a:p>
      </dgm:t>
    </dgm:pt>
    <dgm:pt modelId="{4B38745D-07E4-4CD9-B2F8-D8143EDC2C1A}" type="pres">
      <dgm:prSet presAssocID="{4939C608-FEF4-40C2-A788-E25A5C6F07D6}" presName="conn" presStyleLbl="parChTrans1D2" presStyleIdx="0" presStyleCnt="1"/>
      <dgm:spPr/>
      <dgm:t>
        <a:bodyPr/>
        <a:lstStyle/>
        <a:p>
          <a:endParaRPr lang="ru-RU"/>
        </a:p>
      </dgm:t>
    </dgm:pt>
    <dgm:pt modelId="{B0CBB820-8813-4CE2-9DF8-E9692B8E4F59}" type="pres">
      <dgm:prSet presAssocID="{4939C608-FEF4-40C2-A788-E25A5C6F07D6}" presName="extraNode" presStyleLbl="node1" presStyleIdx="0" presStyleCnt="3"/>
      <dgm:spPr/>
      <dgm:t>
        <a:bodyPr/>
        <a:lstStyle/>
        <a:p>
          <a:endParaRPr lang="ru-RU"/>
        </a:p>
      </dgm:t>
    </dgm:pt>
    <dgm:pt modelId="{2A2723FF-23EC-4F49-9479-69B53D58ECCF}" type="pres">
      <dgm:prSet presAssocID="{4939C608-FEF4-40C2-A788-E25A5C6F07D6}" presName="dstNode" presStyleLbl="node1" presStyleIdx="0" presStyleCnt="3"/>
      <dgm:spPr/>
      <dgm:t>
        <a:bodyPr/>
        <a:lstStyle/>
        <a:p>
          <a:endParaRPr lang="ru-RU"/>
        </a:p>
      </dgm:t>
    </dgm:pt>
    <dgm:pt modelId="{7ED19727-C5AD-4D18-8784-DD7D5EAEF940}" type="pres">
      <dgm:prSet presAssocID="{77552A41-02A9-4730-804A-3A43EFBD393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76BA9-07AE-412C-A4D2-0937AE694379}" type="pres">
      <dgm:prSet presAssocID="{77552A41-02A9-4730-804A-3A43EFBD393B}" presName="accent_1" presStyleCnt="0"/>
      <dgm:spPr/>
      <dgm:t>
        <a:bodyPr/>
        <a:lstStyle/>
        <a:p>
          <a:endParaRPr lang="ru-RU"/>
        </a:p>
      </dgm:t>
    </dgm:pt>
    <dgm:pt modelId="{A346677E-1A5F-4577-AD17-4582C742E6BB}" type="pres">
      <dgm:prSet presAssocID="{77552A41-02A9-4730-804A-3A43EFBD393B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C7AE4A27-E66A-4C96-8679-25E6F7277031}" type="pres">
      <dgm:prSet presAssocID="{C9D97C9F-3A33-44D1-AF82-A1906317374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84FD4-3976-4AE7-8DD5-4016FB394E49}" type="pres">
      <dgm:prSet presAssocID="{C9D97C9F-3A33-44D1-AF82-A19063173743}" presName="accent_2" presStyleCnt="0"/>
      <dgm:spPr/>
      <dgm:t>
        <a:bodyPr/>
        <a:lstStyle/>
        <a:p>
          <a:endParaRPr lang="ru-RU"/>
        </a:p>
      </dgm:t>
    </dgm:pt>
    <dgm:pt modelId="{59B06316-6713-49E2-A136-6302913AA71F}" type="pres">
      <dgm:prSet presAssocID="{C9D97C9F-3A33-44D1-AF82-A19063173743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E2CE4582-39E1-4873-AAB2-5DBC1F4FAB5F}" type="pres">
      <dgm:prSet presAssocID="{A0871B60-7225-4BE7-96A7-36283425798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8F417-D953-4D51-A88F-5D7FF5FEDD95}" type="pres">
      <dgm:prSet presAssocID="{A0871B60-7225-4BE7-96A7-36283425798B}" presName="accent_3" presStyleCnt="0"/>
      <dgm:spPr/>
      <dgm:t>
        <a:bodyPr/>
        <a:lstStyle/>
        <a:p>
          <a:endParaRPr lang="ru-RU"/>
        </a:p>
      </dgm:t>
    </dgm:pt>
    <dgm:pt modelId="{7E4E2513-EBB1-4202-9FD3-DE803D9BE726}" type="pres">
      <dgm:prSet presAssocID="{A0871B60-7225-4BE7-96A7-36283425798B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BCFFDBC5-7CF2-413A-9097-806AE9B0BE43}" type="presOf" srcId="{C9D97C9F-3A33-44D1-AF82-A19063173743}" destId="{C7AE4A27-E66A-4C96-8679-25E6F7277031}" srcOrd="0" destOrd="0" presId="urn:microsoft.com/office/officeart/2008/layout/VerticalCurvedList"/>
    <dgm:cxn modelId="{C8A74CE8-E109-4B32-BAAC-5AD42883472D}" type="presOf" srcId="{4939C608-FEF4-40C2-A788-E25A5C6F07D6}" destId="{D3CB917B-9E39-44D0-887B-B5CB2B3F89EC}" srcOrd="0" destOrd="0" presId="urn:microsoft.com/office/officeart/2008/layout/VerticalCurvedList"/>
    <dgm:cxn modelId="{1F3D6D11-0BFC-444B-856A-48C44AA8F758}" type="presOf" srcId="{77552A41-02A9-4730-804A-3A43EFBD393B}" destId="{7ED19727-C5AD-4D18-8784-DD7D5EAEF940}" srcOrd="0" destOrd="0" presId="urn:microsoft.com/office/officeart/2008/layout/VerticalCurvedList"/>
    <dgm:cxn modelId="{45FE2FC8-FC58-410F-8A8C-946385ACB037}" srcId="{4939C608-FEF4-40C2-A788-E25A5C6F07D6}" destId="{77552A41-02A9-4730-804A-3A43EFBD393B}" srcOrd="0" destOrd="0" parTransId="{C068252E-90E9-4B24-8E98-699F78ACA1A2}" sibTransId="{B2B73799-C5BB-4D4C-9CF2-BEE3B3FD4275}"/>
    <dgm:cxn modelId="{AB6EED60-60C6-473C-9DD6-E7D002F67D63}" srcId="{4939C608-FEF4-40C2-A788-E25A5C6F07D6}" destId="{A0871B60-7225-4BE7-96A7-36283425798B}" srcOrd="2" destOrd="0" parTransId="{ECA3076B-7107-4CAB-9437-E33450325CDB}" sibTransId="{7B99024B-E7B5-4D19-ACCD-447F9CE725CD}"/>
    <dgm:cxn modelId="{2F55B01C-EDF6-49D9-9E6F-057AE2FF4F67}" type="presOf" srcId="{B2B73799-C5BB-4D4C-9CF2-BEE3B3FD4275}" destId="{4B38745D-07E4-4CD9-B2F8-D8143EDC2C1A}" srcOrd="0" destOrd="0" presId="urn:microsoft.com/office/officeart/2008/layout/VerticalCurvedList"/>
    <dgm:cxn modelId="{A123DC72-D24C-4B35-A3DE-7FF4852C1085}" srcId="{4939C608-FEF4-40C2-A788-E25A5C6F07D6}" destId="{C9D97C9F-3A33-44D1-AF82-A19063173743}" srcOrd="1" destOrd="0" parTransId="{699EBAD0-A746-487E-8EC6-D0144FCC7A8C}" sibTransId="{030D5166-6ED4-43C1-B2D3-19FF9C97FCAB}"/>
    <dgm:cxn modelId="{05920262-7C7C-4BD1-8A4C-EE1D84BA2271}" type="presOf" srcId="{A0871B60-7225-4BE7-96A7-36283425798B}" destId="{E2CE4582-39E1-4873-AAB2-5DBC1F4FAB5F}" srcOrd="0" destOrd="0" presId="urn:microsoft.com/office/officeart/2008/layout/VerticalCurvedList"/>
    <dgm:cxn modelId="{D560C272-A999-4741-A306-DD0C40791AB8}" type="presParOf" srcId="{D3CB917B-9E39-44D0-887B-B5CB2B3F89EC}" destId="{FB8162A0-F03A-4A0D-9DF7-D328DA1F5343}" srcOrd="0" destOrd="0" presId="urn:microsoft.com/office/officeart/2008/layout/VerticalCurvedList"/>
    <dgm:cxn modelId="{9BD49BCE-7CC9-4961-AF60-7FF17FF6DC19}" type="presParOf" srcId="{FB8162A0-F03A-4A0D-9DF7-D328DA1F5343}" destId="{B2A66CD4-7BB7-4D15-9D6E-9D36F1CBF7E6}" srcOrd="0" destOrd="0" presId="urn:microsoft.com/office/officeart/2008/layout/VerticalCurvedList"/>
    <dgm:cxn modelId="{CA7D9F9B-E9AE-4B6D-AF5C-A26E7F86D2AA}" type="presParOf" srcId="{B2A66CD4-7BB7-4D15-9D6E-9D36F1CBF7E6}" destId="{6B8E7212-DAEA-406B-950D-A6C61B7287B9}" srcOrd="0" destOrd="0" presId="urn:microsoft.com/office/officeart/2008/layout/VerticalCurvedList"/>
    <dgm:cxn modelId="{57FB7E6F-56F7-4E50-BFA7-4EF22E280861}" type="presParOf" srcId="{B2A66CD4-7BB7-4D15-9D6E-9D36F1CBF7E6}" destId="{4B38745D-07E4-4CD9-B2F8-D8143EDC2C1A}" srcOrd="1" destOrd="0" presId="urn:microsoft.com/office/officeart/2008/layout/VerticalCurvedList"/>
    <dgm:cxn modelId="{4DF06342-26E8-4469-BE48-65B3B36441B0}" type="presParOf" srcId="{B2A66CD4-7BB7-4D15-9D6E-9D36F1CBF7E6}" destId="{B0CBB820-8813-4CE2-9DF8-E9692B8E4F59}" srcOrd="2" destOrd="0" presId="urn:microsoft.com/office/officeart/2008/layout/VerticalCurvedList"/>
    <dgm:cxn modelId="{428C8EE3-31C6-4E45-99CA-67FCCCF7BEFB}" type="presParOf" srcId="{B2A66CD4-7BB7-4D15-9D6E-9D36F1CBF7E6}" destId="{2A2723FF-23EC-4F49-9479-69B53D58ECCF}" srcOrd="3" destOrd="0" presId="urn:microsoft.com/office/officeart/2008/layout/VerticalCurvedList"/>
    <dgm:cxn modelId="{CBB9A2F4-B4DA-4BAA-A97A-7D297A7434FB}" type="presParOf" srcId="{FB8162A0-F03A-4A0D-9DF7-D328DA1F5343}" destId="{7ED19727-C5AD-4D18-8784-DD7D5EAEF940}" srcOrd="1" destOrd="0" presId="urn:microsoft.com/office/officeart/2008/layout/VerticalCurvedList"/>
    <dgm:cxn modelId="{EEC67F25-710E-4074-99E5-B406E0505B81}" type="presParOf" srcId="{FB8162A0-F03A-4A0D-9DF7-D328DA1F5343}" destId="{15776BA9-07AE-412C-A4D2-0937AE694379}" srcOrd="2" destOrd="0" presId="urn:microsoft.com/office/officeart/2008/layout/VerticalCurvedList"/>
    <dgm:cxn modelId="{6C705ACE-65BB-472A-A511-CDF9699FFB0A}" type="presParOf" srcId="{15776BA9-07AE-412C-A4D2-0937AE694379}" destId="{A346677E-1A5F-4577-AD17-4582C742E6BB}" srcOrd="0" destOrd="0" presId="urn:microsoft.com/office/officeart/2008/layout/VerticalCurvedList"/>
    <dgm:cxn modelId="{6C1A3F3F-47DA-44D0-A4B9-4703E38A735A}" type="presParOf" srcId="{FB8162A0-F03A-4A0D-9DF7-D328DA1F5343}" destId="{C7AE4A27-E66A-4C96-8679-25E6F7277031}" srcOrd="3" destOrd="0" presId="urn:microsoft.com/office/officeart/2008/layout/VerticalCurvedList"/>
    <dgm:cxn modelId="{F9358B65-3C5F-43DA-8D28-6CA288106F86}" type="presParOf" srcId="{FB8162A0-F03A-4A0D-9DF7-D328DA1F5343}" destId="{8B884FD4-3976-4AE7-8DD5-4016FB394E49}" srcOrd="4" destOrd="0" presId="urn:microsoft.com/office/officeart/2008/layout/VerticalCurvedList"/>
    <dgm:cxn modelId="{4FC3DF55-EEF0-4D13-8C52-FF17C5FC3B09}" type="presParOf" srcId="{8B884FD4-3976-4AE7-8DD5-4016FB394E49}" destId="{59B06316-6713-49E2-A136-6302913AA71F}" srcOrd="0" destOrd="0" presId="urn:microsoft.com/office/officeart/2008/layout/VerticalCurvedList"/>
    <dgm:cxn modelId="{36F6DE02-6B07-462F-BC98-443544BA7FAE}" type="presParOf" srcId="{FB8162A0-F03A-4A0D-9DF7-D328DA1F5343}" destId="{E2CE4582-39E1-4873-AAB2-5DBC1F4FAB5F}" srcOrd="5" destOrd="0" presId="urn:microsoft.com/office/officeart/2008/layout/VerticalCurvedList"/>
    <dgm:cxn modelId="{9A05FEF0-C815-4686-93A8-244F523470FF}" type="presParOf" srcId="{FB8162A0-F03A-4A0D-9DF7-D328DA1F5343}" destId="{9888F417-D953-4D51-A88F-5D7FF5FEDD95}" srcOrd="6" destOrd="0" presId="urn:microsoft.com/office/officeart/2008/layout/VerticalCurvedList"/>
    <dgm:cxn modelId="{6B896D6A-7E0D-49EF-B1D3-E976155E4289}" type="presParOf" srcId="{9888F417-D953-4D51-A88F-5D7FF5FEDD95}" destId="{7E4E2513-EBB1-4202-9FD3-DE803D9BE7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8E7981-C021-41FA-8D9E-50D84AF06435}" type="doc">
      <dgm:prSet loTypeId="urn:microsoft.com/office/officeart/2005/8/layout/hierarchy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3FC1D89-88EB-4421-800D-0607B1E000FF}">
      <dgm:prSet phldrT="[Текст]"/>
      <dgm:spPr/>
      <dgm:t>
        <a:bodyPr/>
        <a:lstStyle/>
        <a:p>
          <a:r>
            <a:rPr lang="ru-RU" dirty="0" smtClean="0"/>
            <a:t>как попасть в реестр</a:t>
          </a:r>
          <a:endParaRPr lang="ru-RU" dirty="0"/>
        </a:p>
      </dgm:t>
    </dgm:pt>
    <dgm:pt modelId="{B2DAC04C-164D-49E1-9957-CF167B30A363}" type="parTrans" cxnId="{BB8FB796-7923-488C-AC4D-F8030F53EEE8}">
      <dgm:prSet/>
      <dgm:spPr/>
      <dgm:t>
        <a:bodyPr/>
        <a:lstStyle/>
        <a:p>
          <a:endParaRPr lang="ru-RU"/>
        </a:p>
      </dgm:t>
    </dgm:pt>
    <dgm:pt modelId="{4B304A76-82DA-4812-8EE2-2343EE3CF8C3}" type="sibTrans" cxnId="{BB8FB796-7923-488C-AC4D-F8030F53EEE8}">
      <dgm:prSet/>
      <dgm:spPr/>
      <dgm:t>
        <a:bodyPr/>
        <a:lstStyle/>
        <a:p>
          <a:endParaRPr lang="ru-RU"/>
        </a:p>
      </dgm:t>
    </dgm:pt>
    <dgm:pt modelId="{F66551AE-FDB5-4AA0-A417-F0C58D474020}">
      <dgm:prSet phldrT="[Текст]"/>
      <dgm:spPr/>
      <dgm:t>
        <a:bodyPr/>
        <a:lstStyle/>
        <a:p>
          <a:r>
            <a:rPr lang="ru-RU" dirty="0" smtClean="0"/>
            <a:t>заявление и стандартные реквизиты</a:t>
          </a:r>
          <a:endParaRPr lang="ru-RU" dirty="0"/>
        </a:p>
      </dgm:t>
    </dgm:pt>
    <dgm:pt modelId="{2BCFC76B-A457-407A-B8E2-3C4B715211BB}" type="parTrans" cxnId="{EC67AB29-38BA-4DAC-9A20-D3714C61EE03}">
      <dgm:prSet/>
      <dgm:spPr/>
      <dgm:t>
        <a:bodyPr/>
        <a:lstStyle/>
        <a:p>
          <a:endParaRPr lang="ru-RU"/>
        </a:p>
      </dgm:t>
    </dgm:pt>
    <dgm:pt modelId="{269AD276-8CB4-4DA2-8F0C-72784B895129}" type="sibTrans" cxnId="{EC67AB29-38BA-4DAC-9A20-D3714C61EE03}">
      <dgm:prSet/>
      <dgm:spPr/>
      <dgm:t>
        <a:bodyPr/>
        <a:lstStyle/>
        <a:p>
          <a:endParaRPr lang="ru-RU"/>
        </a:p>
      </dgm:t>
    </dgm:pt>
    <dgm:pt modelId="{6286970A-31B1-4B9F-AFB1-A4E2CB26FF46}">
      <dgm:prSet phldrT="[Текст]"/>
      <dgm:spPr/>
      <dgm:t>
        <a:bodyPr/>
        <a:lstStyle/>
        <a:p>
          <a:r>
            <a:rPr lang="ru-RU" dirty="0" smtClean="0"/>
            <a:t>конкретный ЛП</a:t>
          </a:r>
          <a:endParaRPr lang="ru-RU" dirty="0"/>
        </a:p>
      </dgm:t>
    </dgm:pt>
    <dgm:pt modelId="{B12C9421-664E-4E1E-86DF-4BB0897020BE}" type="parTrans" cxnId="{65A8C694-63C4-43C4-8A11-FA46B6975491}">
      <dgm:prSet/>
      <dgm:spPr/>
      <dgm:t>
        <a:bodyPr/>
        <a:lstStyle/>
        <a:p>
          <a:endParaRPr lang="ru-RU"/>
        </a:p>
      </dgm:t>
    </dgm:pt>
    <dgm:pt modelId="{BC585F14-505D-4086-A289-C15E525840A9}" type="sibTrans" cxnId="{65A8C694-63C4-43C4-8A11-FA46B6975491}">
      <dgm:prSet/>
      <dgm:spPr/>
      <dgm:t>
        <a:bodyPr/>
        <a:lstStyle/>
        <a:p>
          <a:endParaRPr lang="ru-RU"/>
        </a:p>
      </dgm:t>
    </dgm:pt>
    <dgm:pt modelId="{BEBCD9C0-208E-483B-B7B2-B13A8A32AB3A}">
      <dgm:prSet phldrT="[Текст]"/>
      <dgm:spPr/>
      <dgm:t>
        <a:bodyPr/>
        <a:lstStyle/>
        <a:p>
          <a:r>
            <a:rPr lang="ru-RU" dirty="0" smtClean="0"/>
            <a:t>МНН </a:t>
          </a:r>
          <a:endParaRPr lang="ru-RU" dirty="0"/>
        </a:p>
      </dgm:t>
    </dgm:pt>
    <dgm:pt modelId="{6123AEB0-D7AC-4FB0-AD73-68D9354B28ED}" type="parTrans" cxnId="{F14E14B1-8E2F-4646-8DE9-F09EC7C7467E}">
      <dgm:prSet/>
      <dgm:spPr/>
      <dgm:t>
        <a:bodyPr/>
        <a:lstStyle/>
        <a:p>
          <a:endParaRPr lang="ru-RU"/>
        </a:p>
      </dgm:t>
    </dgm:pt>
    <dgm:pt modelId="{3CF02C85-ED37-4720-BE83-184706C8C3DA}" type="sibTrans" cxnId="{F14E14B1-8E2F-4646-8DE9-F09EC7C7467E}">
      <dgm:prSet/>
      <dgm:spPr/>
      <dgm:t>
        <a:bodyPr/>
        <a:lstStyle/>
        <a:p>
          <a:endParaRPr lang="ru-RU"/>
        </a:p>
      </dgm:t>
    </dgm:pt>
    <dgm:pt modelId="{E2F9F4D3-FB46-4E88-8546-F1DBA6067581}">
      <dgm:prSet phldrT="[Текст]"/>
      <dgm:spPr/>
      <dgm:t>
        <a:bodyPr/>
        <a:lstStyle/>
        <a:p>
          <a:r>
            <a:rPr lang="ru-RU" dirty="0" smtClean="0"/>
            <a:t>заключение Минздрава</a:t>
          </a:r>
          <a:endParaRPr lang="ru-RU" dirty="0"/>
        </a:p>
      </dgm:t>
    </dgm:pt>
    <dgm:pt modelId="{607F61BD-56E5-45F3-8F73-737AD7A4786B}" type="parTrans" cxnId="{250DA7F2-2874-4A66-BAA9-092504312553}">
      <dgm:prSet/>
      <dgm:spPr/>
      <dgm:t>
        <a:bodyPr/>
        <a:lstStyle/>
        <a:p>
          <a:endParaRPr lang="ru-RU"/>
        </a:p>
      </dgm:t>
    </dgm:pt>
    <dgm:pt modelId="{8C9E9E15-936C-4C0F-BE17-7D32CEBD3D8F}" type="sibTrans" cxnId="{250DA7F2-2874-4A66-BAA9-092504312553}">
      <dgm:prSet/>
      <dgm:spPr/>
      <dgm:t>
        <a:bodyPr/>
        <a:lstStyle/>
        <a:p>
          <a:endParaRPr lang="ru-RU"/>
        </a:p>
      </dgm:t>
    </dgm:pt>
    <dgm:pt modelId="{D813374D-09C1-4A6D-A7E2-75F9B360117D}">
      <dgm:prSet phldrT="[Текст]"/>
      <dgm:spPr/>
      <dgm:t>
        <a:bodyPr/>
        <a:lstStyle/>
        <a:p>
          <a:r>
            <a:rPr lang="ru-RU" dirty="0" smtClean="0"/>
            <a:t>об отсутствии российских аналогов</a:t>
          </a:r>
          <a:endParaRPr lang="ru-RU" dirty="0"/>
        </a:p>
      </dgm:t>
    </dgm:pt>
    <dgm:pt modelId="{5F4541D0-384E-4C13-86A7-82FED4DD71F8}" type="parTrans" cxnId="{34E44F62-7BDC-4268-AEDA-24A64A439D97}">
      <dgm:prSet/>
      <dgm:spPr/>
      <dgm:t>
        <a:bodyPr/>
        <a:lstStyle/>
        <a:p>
          <a:endParaRPr lang="ru-RU"/>
        </a:p>
      </dgm:t>
    </dgm:pt>
    <dgm:pt modelId="{130480C5-46AF-44D5-A2B6-591E574D4149}" type="sibTrans" cxnId="{34E44F62-7BDC-4268-AEDA-24A64A439D97}">
      <dgm:prSet/>
      <dgm:spPr/>
      <dgm:t>
        <a:bodyPr/>
        <a:lstStyle/>
        <a:p>
          <a:endParaRPr lang="ru-RU"/>
        </a:p>
      </dgm:t>
    </dgm:pt>
    <dgm:pt modelId="{41673F30-966C-4643-8621-1717624B08BD}">
      <dgm:prSet phldrT="[Текст]"/>
      <dgm:spPr/>
      <dgm:t>
        <a:bodyPr/>
        <a:lstStyle/>
        <a:p>
          <a:r>
            <a:rPr lang="ru-RU" dirty="0" smtClean="0"/>
            <a:t>ТН</a:t>
          </a:r>
          <a:endParaRPr lang="ru-RU" dirty="0"/>
        </a:p>
      </dgm:t>
    </dgm:pt>
    <dgm:pt modelId="{AE7513EF-8EC9-4684-A950-3360D9965DED}" type="parTrans" cxnId="{B2FDE4E1-AF9D-4C9D-A983-14D3934011BD}">
      <dgm:prSet/>
      <dgm:spPr/>
      <dgm:t>
        <a:bodyPr/>
        <a:lstStyle/>
        <a:p>
          <a:endParaRPr lang="ru-RU"/>
        </a:p>
      </dgm:t>
    </dgm:pt>
    <dgm:pt modelId="{E6615D97-CF76-48EB-B905-586279F6925C}" type="sibTrans" cxnId="{B2FDE4E1-AF9D-4C9D-A983-14D3934011BD}">
      <dgm:prSet/>
      <dgm:spPr/>
      <dgm:t>
        <a:bodyPr/>
        <a:lstStyle/>
        <a:p>
          <a:endParaRPr lang="ru-RU"/>
        </a:p>
      </dgm:t>
    </dgm:pt>
    <dgm:pt modelId="{601FE49F-9FAD-4EDE-A609-10F12F6F294A}">
      <dgm:prSet phldrT="[Текст]"/>
      <dgm:spPr/>
      <dgm:t>
        <a:bodyPr/>
        <a:lstStyle/>
        <a:p>
          <a:r>
            <a:rPr lang="ru-RU" dirty="0" smtClean="0"/>
            <a:t>лекарственная форма</a:t>
          </a:r>
          <a:endParaRPr lang="ru-RU" dirty="0"/>
        </a:p>
      </dgm:t>
    </dgm:pt>
    <dgm:pt modelId="{62C6CDF5-810E-46F6-9804-04A9621888A9}" type="parTrans" cxnId="{BCD2D33C-B038-40DB-B420-B683EE829153}">
      <dgm:prSet/>
      <dgm:spPr/>
      <dgm:t>
        <a:bodyPr/>
        <a:lstStyle/>
        <a:p>
          <a:endParaRPr lang="ru-RU"/>
        </a:p>
      </dgm:t>
    </dgm:pt>
    <dgm:pt modelId="{E1177323-D03B-4089-A4B7-2A3EB04627E2}" type="sibTrans" cxnId="{BCD2D33C-B038-40DB-B420-B683EE829153}">
      <dgm:prSet/>
      <dgm:spPr/>
      <dgm:t>
        <a:bodyPr/>
        <a:lstStyle/>
        <a:p>
          <a:endParaRPr lang="ru-RU"/>
        </a:p>
      </dgm:t>
    </dgm:pt>
    <dgm:pt modelId="{AF5C52EB-FEDA-4527-AD3C-4B77C2CCE845}">
      <dgm:prSet phldrT="[Текст]"/>
      <dgm:spPr/>
      <dgm:t>
        <a:bodyPr/>
        <a:lstStyle/>
        <a:p>
          <a:r>
            <a:rPr lang="ru-RU" dirty="0" smtClean="0"/>
            <a:t>дозировка</a:t>
          </a:r>
          <a:endParaRPr lang="ru-RU" dirty="0"/>
        </a:p>
      </dgm:t>
    </dgm:pt>
    <dgm:pt modelId="{AB1FA0F2-02E0-4615-AC93-9CC989627662}" type="parTrans" cxnId="{689ECA97-E79D-46C7-8386-5BF28C0C60BC}">
      <dgm:prSet/>
      <dgm:spPr/>
      <dgm:t>
        <a:bodyPr/>
        <a:lstStyle/>
        <a:p>
          <a:endParaRPr lang="ru-RU"/>
        </a:p>
      </dgm:t>
    </dgm:pt>
    <dgm:pt modelId="{2ED980C4-D404-479A-A7B4-AE5D2CE47026}" type="sibTrans" cxnId="{689ECA97-E79D-46C7-8386-5BF28C0C60BC}">
      <dgm:prSet/>
      <dgm:spPr/>
      <dgm:t>
        <a:bodyPr/>
        <a:lstStyle/>
        <a:p>
          <a:endParaRPr lang="ru-RU"/>
        </a:p>
      </dgm:t>
    </dgm:pt>
    <dgm:pt modelId="{2CC7A35E-5818-4600-91A1-00F72CE94078}">
      <dgm:prSet phldrT="[Текст]"/>
      <dgm:spPr/>
      <dgm:t>
        <a:bodyPr/>
        <a:lstStyle/>
        <a:p>
          <a:r>
            <a:rPr lang="ru-RU" dirty="0" smtClean="0"/>
            <a:t>заявление о готовности к поставке</a:t>
          </a:r>
          <a:endParaRPr lang="ru-RU" dirty="0"/>
        </a:p>
      </dgm:t>
    </dgm:pt>
    <dgm:pt modelId="{01C2DB51-C87F-4CA5-8A0F-93CD4AC15BCE}" type="parTrans" cxnId="{F49E012C-B186-49ED-B53C-8F2F59CDCBFE}">
      <dgm:prSet/>
      <dgm:spPr/>
      <dgm:t>
        <a:bodyPr/>
        <a:lstStyle/>
        <a:p>
          <a:endParaRPr lang="ru-RU"/>
        </a:p>
      </dgm:t>
    </dgm:pt>
    <dgm:pt modelId="{DB86FD91-C09B-4E21-AF80-AC3C1A905687}" type="sibTrans" cxnId="{F49E012C-B186-49ED-B53C-8F2F59CDCBFE}">
      <dgm:prSet/>
      <dgm:spPr/>
      <dgm:t>
        <a:bodyPr/>
        <a:lstStyle/>
        <a:p>
          <a:endParaRPr lang="ru-RU"/>
        </a:p>
      </dgm:t>
    </dgm:pt>
    <dgm:pt modelId="{08656456-EC19-43F9-A3E8-F081F88C8CA5}">
      <dgm:prSet phldrT="[Текст]"/>
      <dgm:spPr/>
      <dgm:t>
        <a:bodyPr/>
        <a:lstStyle/>
        <a:p>
          <a:r>
            <a:rPr lang="ru-RU" b="1" dirty="0" smtClean="0"/>
            <a:t>гарантийное письмо производителя</a:t>
          </a:r>
          <a:endParaRPr lang="ru-RU" b="1" dirty="0"/>
        </a:p>
      </dgm:t>
    </dgm:pt>
    <dgm:pt modelId="{0A7980D3-D80D-494C-9062-7D7F52E09E21}" type="parTrans" cxnId="{271DACCD-5C37-46F5-A53E-93AABABF6747}">
      <dgm:prSet/>
      <dgm:spPr/>
      <dgm:t>
        <a:bodyPr/>
        <a:lstStyle/>
        <a:p>
          <a:endParaRPr lang="ru-RU"/>
        </a:p>
      </dgm:t>
    </dgm:pt>
    <dgm:pt modelId="{3B707F94-4C13-4BC0-A321-579DB94596F9}" type="sibTrans" cxnId="{271DACCD-5C37-46F5-A53E-93AABABF6747}">
      <dgm:prSet/>
      <dgm:spPr/>
      <dgm:t>
        <a:bodyPr/>
        <a:lstStyle/>
        <a:p>
          <a:endParaRPr lang="ru-RU"/>
        </a:p>
      </dgm:t>
    </dgm:pt>
    <dgm:pt modelId="{BBD5C9ED-B79D-4419-9A49-909FEA838440}">
      <dgm:prSet phldrT="[Текст]"/>
      <dgm:spPr/>
      <dgm:t>
        <a:bodyPr/>
        <a:lstStyle/>
        <a:p>
          <a:r>
            <a:rPr lang="ru-RU" dirty="0" smtClean="0"/>
            <a:t>соответствие требованиям ст.31 44-ФЗ</a:t>
          </a:r>
          <a:endParaRPr lang="ru-RU" dirty="0"/>
        </a:p>
      </dgm:t>
    </dgm:pt>
    <dgm:pt modelId="{6C6AE95B-CFA2-4C1C-94F6-B39C2385D524}" type="parTrans" cxnId="{478053AC-80A4-44A7-A92D-486EF92DF37D}">
      <dgm:prSet/>
      <dgm:spPr/>
      <dgm:t>
        <a:bodyPr/>
        <a:lstStyle/>
        <a:p>
          <a:endParaRPr lang="ru-RU"/>
        </a:p>
      </dgm:t>
    </dgm:pt>
    <dgm:pt modelId="{F1781D93-7147-42CA-AA0C-DA4033E1FAD6}" type="sibTrans" cxnId="{478053AC-80A4-44A7-A92D-486EF92DF37D}">
      <dgm:prSet/>
      <dgm:spPr/>
      <dgm:t>
        <a:bodyPr/>
        <a:lstStyle/>
        <a:p>
          <a:endParaRPr lang="ru-RU"/>
        </a:p>
      </dgm:t>
    </dgm:pt>
    <dgm:pt modelId="{B0DED0BD-166B-4396-AC09-E30A6034F839}">
      <dgm:prSet phldrT="[Текст]"/>
      <dgm:spPr/>
      <dgm:t>
        <a:bodyPr/>
        <a:lstStyle/>
        <a:p>
          <a:r>
            <a:rPr lang="ru-RU" dirty="0" smtClean="0"/>
            <a:t>решение </a:t>
          </a:r>
          <a:r>
            <a:rPr lang="ru-RU" dirty="0" err="1" smtClean="0"/>
            <a:t>Минпромторга</a:t>
          </a:r>
          <a:r>
            <a:rPr lang="ru-RU" dirty="0" smtClean="0"/>
            <a:t> по согласованию с Минздравом и Росздравнадзором</a:t>
          </a:r>
          <a:endParaRPr lang="ru-RU" dirty="0"/>
        </a:p>
      </dgm:t>
    </dgm:pt>
    <dgm:pt modelId="{BBF8A7C4-64BD-4FA8-B6F6-F9289BFD9A0C}" type="parTrans" cxnId="{96029CE9-1F1B-4664-BA05-142D1646F47B}">
      <dgm:prSet/>
      <dgm:spPr/>
      <dgm:t>
        <a:bodyPr/>
        <a:lstStyle/>
        <a:p>
          <a:endParaRPr lang="ru-RU"/>
        </a:p>
      </dgm:t>
    </dgm:pt>
    <dgm:pt modelId="{3390619C-2C18-4936-A199-61C0FE72035C}" type="sibTrans" cxnId="{96029CE9-1F1B-4664-BA05-142D1646F47B}">
      <dgm:prSet/>
      <dgm:spPr/>
      <dgm:t>
        <a:bodyPr/>
        <a:lstStyle/>
        <a:p>
          <a:endParaRPr lang="ru-RU"/>
        </a:p>
      </dgm:t>
    </dgm:pt>
    <dgm:pt modelId="{C5E09B42-4DAC-4D0E-9F25-D0CD5F7B1147}" type="pres">
      <dgm:prSet presAssocID="{4D8E7981-C021-41FA-8D9E-50D84AF064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036906-07EF-4AB4-9DFB-96CA47346B4E}" type="pres">
      <dgm:prSet presAssocID="{43FC1D89-88EB-4421-800D-0607B1E000FF}" presName="root" presStyleCnt="0"/>
      <dgm:spPr/>
      <dgm:t>
        <a:bodyPr/>
        <a:lstStyle/>
        <a:p>
          <a:endParaRPr lang="ru-RU"/>
        </a:p>
      </dgm:t>
    </dgm:pt>
    <dgm:pt modelId="{190E7F09-E8B6-42ED-AF3E-63C76BDB7CCA}" type="pres">
      <dgm:prSet presAssocID="{43FC1D89-88EB-4421-800D-0607B1E000FF}" presName="rootComposite" presStyleCnt="0"/>
      <dgm:spPr/>
      <dgm:t>
        <a:bodyPr/>
        <a:lstStyle/>
        <a:p>
          <a:endParaRPr lang="ru-RU"/>
        </a:p>
      </dgm:t>
    </dgm:pt>
    <dgm:pt modelId="{AD2AB0D5-341A-4FBE-8E0F-AA7564587823}" type="pres">
      <dgm:prSet presAssocID="{43FC1D89-88EB-4421-800D-0607B1E000FF}" presName="rootText" presStyleLbl="node1" presStyleIdx="0" presStyleCnt="3"/>
      <dgm:spPr/>
      <dgm:t>
        <a:bodyPr/>
        <a:lstStyle/>
        <a:p>
          <a:endParaRPr lang="ru-RU"/>
        </a:p>
      </dgm:t>
    </dgm:pt>
    <dgm:pt modelId="{35DD5C8F-EBA5-40D1-8478-E8DE0486B480}" type="pres">
      <dgm:prSet presAssocID="{43FC1D89-88EB-4421-800D-0607B1E000FF}" presName="rootConnector" presStyleLbl="node1" presStyleIdx="0" presStyleCnt="3"/>
      <dgm:spPr/>
      <dgm:t>
        <a:bodyPr/>
        <a:lstStyle/>
        <a:p>
          <a:endParaRPr lang="ru-RU"/>
        </a:p>
      </dgm:t>
    </dgm:pt>
    <dgm:pt modelId="{D22F2A37-346E-45E2-9658-538DE371AB6C}" type="pres">
      <dgm:prSet presAssocID="{43FC1D89-88EB-4421-800D-0607B1E000FF}" presName="childShape" presStyleCnt="0"/>
      <dgm:spPr/>
      <dgm:t>
        <a:bodyPr/>
        <a:lstStyle/>
        <a:p>
          <a:endParaRPr lang="ru-RU"/>
        </a:p>
      </dgm:t>
    </dgm:pt>
    <dgm:pt modelId="{5862E91C-9886-4FB4-928E-74FC9306512E}" type="pres">
      <dgm:prSet presAssocID="{2BCFC76B-A457-407A-B8E2-3C4B715211BB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19C6D998-20F6-4611-B415-8984A24A3227}" type="pres">
      <dgm:prSet presAssocID="{F66551AE-FDB5-4AA0-A417-F0C58D474020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0F1E2-0E6F-47B9-A8BB-7DCB133DAAEE}" type="pres">
      <dgm:prSet presAssocID="{6C6AE95B-CFA2-4C1C-94F6-B39C2385D524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48DDF5F4-AC96-427A-90E3-1A3A9AF291D9}" type="pres">
      <dgm:prSet presAssocID="{BBD5C9ED-B79D-4419-9A49-909FEA838440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56219-0CDE-44AF-88F2-619E740001E4}" type="pres">
      <dgm:prSet presAssocID="{BBF8A7C4-64BD-4FA8-B6F6-F9289BFD9A0C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25F777A1-B257-4DB0-BE2F-EF79439D4958}" type="pres">
      <dgm:prSet presAssocID="{B0DED0BD-166B-4396-AC09-E30A6034F839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2D621-3888-47A1-8AA2-C5C457CC65CA}" type="pres">
      <dgm:prSet presAssocID="{01C2DB51-C87F-4CA5-8A0F-93CD4AC15BCE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0FFBEDE5-2F80-4487-B06B-ED08BC5E4747}" type="pres">
      <dgm:prSet presAssocID="{2CC7A35E-5818-4600-91A1-00F72CE94078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24097-7783-47DD-97EB-675BFD932A84}" type="pres">
      <dgm:prSet presAssocID="{0A7980D3-D80D-494C-9062-7D7F52E09E21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91D13CEF-D038-4B2F-95D2-BB9501A1E463}" type="pres">
      <dgm:prSet presAssocID="{08656456-EC19-43F9-A3E8-F081F88C8CA5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09A66-965E-4B4F-8585-0733DCB678F4}" type="pres">
      <dgm:prSet presAssocID="{6286970A-31B1-4B9F-AFB1-A4E2CB26FF46}" presName="root" presStyleCnt="0"/>
      <dgm:spPr/>
      <dgm:t>
        <a:bodyPr/>
        <a:lstStyle/>
        <a:p>
          <a:endParaRPr lang="ru-RU"/>
        </a:p>
      </dgm:t>
    </dgm:pt>
    <dgm:pt modelId="{C877B481-8B06-4A7D-875C-4CC4E4BA00E5}" type="pres">
      <dgm:prSet presAssocID="{6286970A-31B1-4B9F-AFB1-A4E2CB26FF46}" presName="rootComposite" presStyleCnt="0"/>
      <dgm:spPr/>
      <dgm:t>
        <a:bodyPr/>
        <a:lstStyle/>
        <a:p>
          <a:endParaRPr lang="ru-RU"/>
        </a:p>
      </dgm:t>
    </dgm:pt>
    <dgm:pt modelId="{5FCD1F9F-975F-49C3-8AB2-69DFE78277F0}" type="pres">
      <dgm:prSet presAssocID="{6286970A-31B1-4B9F-AFB1-A4E2CB26FF46}" presName="rootText" presStyleLbl="node1" presStyleIdx="1" presStyleCnt="3"/>
      <dgm:spPr/>
      <dgm:t>
        <a:bodyPr/>
        <a:lstStyle/>
        <a:p>
          <a:endParaRPr lang="ru-RU"/>
        </a:p>
      </dgm:t>
    </dgm:pt>
    <dgm:pt modelId="{71548ECF-DB7F-4749-9D8F-D1FECE9E388A}" type="pres">
      <dgm:prSet presAssocID="{6286970A-31B1-4B9F-AFB1-A4E2CB26FF46}" presName="rootConnector" presStyleLbl="node1" presStyleIdx="1" presStyleCnt="3"/>
      <dgm:spPr/>
      <dgm:t>
        <a:bodyPr/>
        <a:lstStyle/>
        <a:p>
          <a:endParaRPr lang="ru-RU"/>
        </a:p>
      </dgm:t>
    </dgm:pt>
    <dgm:pt modelId="{C6654F23-BE60-4AE6-9F02-129254EE5368}" type="pres">
      <dgm:prSet presAssocID="{6286970A-31B1-4B9F-AFB1-A4E2CB26FF46}" presName="childShape" presStyleCnt="0"/>
      <dgm:spPr/>
      <dgm:t>
        <a:bodyPr/>
        <a:lstStyle/>
        <a:p>
          <a:endParaRPr lang="ru-RU"/>
        </a:p>
      </dgm:t>
    </dgm:pt>
    <dgm:pt modelId="{D192CC49-3DF9-4478-8146-48BC7FFD8FD9}" type="pres">
      <dgm:prSet presAssocID="{6123AEB0-D7AC-4FB0-AD73-68D9354B28ED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CB2DA77B-C7A5-48C9-BB82-3EC3F64DA6FD}" type="pres">
      <dgm:prSet presAssocID="{BEBCD9C0-208E-483B-B7B2-B13A8A32AB3A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95EAE-28C3-4329-9793-4C59A53E49DD}" type="pres">
      <dgm:prSet presAssocID="{AE7513EF-8EC9-4684-A950-3360D9965DED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7E2B83F3-EB17-49CB-8D39-74D08CA858BA}" type="pres">
      <dgm:prSet presAssocID="{41673F30-966C-4643-8621-1717624B08BD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13B4F-43A0-43DC-AF59-B06598A07E0E}" type="pres">
      <dgm:prSet presAssocID="{62C6CDF5-810E-46F6-9804-04A9621888A9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A69FC0DF-4508-4645-A9A2-3DE34D35B5AC}" type="pres">
      <dgm:prSet presAssocID="{601FE49F-9FAD-4EDE-A609-10F12F6F294A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2237D-896A-413B-B299-C6BA794189DB}" type="pres">
      <dgm:prSet presAssocID="{AB1FA0F2-02E0-4615-AC93-9CC989627662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E9935F17-CD1A-402A-87F5-0F954FD459EC}" type="pres">
      <dgm:prSet presAssocID="{AF5C52EB-FEDA-4527-AD3C-4B77C2CCE845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7ABBF-3EE4-46D4-A00C-0E99BCD58957}" type="pres">
      <dgm:prSet presAssocID="{E2F9F4D3-FB46-4E88-8546-F1DBA6067581}" presName="root" presStyleCnt="0"/>
      <dgm:spPr/>
      <dgm:t>
        <a:bodyPr/>
        <a:lstStyle/>
        <a:p>
          <a:endParaRPr lang="ru-RU"/>
        </a:p>
      </dgm:t>
    </dgm:pt>
    <dgm:pt modelId="{2859D022-229B-48AA-AC5B-927D8AD249A7}" type="pres">
      <dgm:prSet presAssocID="{E2F9F4D3-FB46-4E88-8546-F1DBA6067581}" presName="rootComposite" presStyleCnt="0"/>
      <dgm:spPr/>
      <dgm:t>
        <a:bodyPr/>
        <a:lstStyle/>
        <a:p>
          <a:endParaRPr lang="ru-RU"/>
        </a:p>
      </dgm:t>
    </dgm:pt>
    <dgm:pt modelId="{AFCCF90F-3A75-4439-96B9-104D05D48383}" type="pres">
      <dgm:prSet presAssocID="{E2F9F4D3-FB46-4E88-8546-F1DBA6067581}" presName="rootText" presStyleLbl="node1" presStyleIdx="2" presStyleCnt="3"/>
      <dgm:spPr/>
      <dgm:t>
        <a:bodyPr/>
        <a:lstStyle/>
        <a:p>
          <a:endParaRPr lang="ru-RU"/>
        </a:p>
      </dgm:t>
    </dgm:pt>
    <dgm:pt modelId="{154EF7B4-6041-43ED-B51D-5A11158EEFDD}" type="pres">
      <dgm:prSet presAssocID="{E2F9F4D3-FB46-4E88-8546-F1DBA6067581}" presName="rootConnector" presStyleLbl="node1" presStyleIdx="2" presStyleCnt="3"/>
      <dgm:spPr/>
      <dgm:t>
        <a:bodyPr/>
        <a:lstStyle/>
        <a:p>
          <a:endParaRPr lang="ru-RU"/>
        </a:p>
      </dgm:t>
    </dgm:pt>
    <dgm:pt modelId="{FE057924-D643-4735-A95D-7964C7AA6945}" type="pres">
      <dgm:prSet presAssocID="{E2F9F4D3-FB46-4E88-8546-F1DBA6067581}" presName="childShape" presStyleCnt="0"/>
      <dgm:spPr/>
      <dgm:t>
        <a:bodyPr/>
        <a:lstStyle/>
        <a:p>
          <a:endParaRPr lang="ru-RU"/>
        </a:p>
      </dgm:t>
    </dgm:pt>
    <dgm:pt modelId="{112060E9-EF00-4CEF-B8D6-2BAD0FE37A7D}" type="pres">
      <dgm:prSet presAssocID="{5F4541D0-384E-4C13-86A7-82FED4DD71F8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A677EB1A-020E-45DE-973E-13E7D6BC889A}" type="pres">
      <dgm:prSet presAssocID="{D813374D-09C1-4A6D-A7E2-75F9B360117D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7186A2-9FB5-4689-A29F-2A2257DAEEFD}" type="presOf" srcId="{6C6AE95B-CFA2-4C1C-94F6-B39C2385D524}" destId="{D060F1E2-0E6F-47B9-A8BB-7DCB133DAAEE}" srcOrd="0" destOrd="0" presId="urn:microsoft.com/office/officeart/2005/8/layout/hierarchy3"/>
    <dgm:cxn modelId="{E361180F-D300-4C90-B787-4CB461882683}" type="presOf" srcId="{43FC1D89-88EB-4421-800D-0607B1E000FF}" destId="{AD2AB0D5-341A-4FBE-8E0F-AA7564587823}" srcOrd="0" destOrd="0" presId="urn:microsoft.com/office/officeart/2005/8/layout/hierarchy3"/>
    <dgm:cxn modelId="{96029CE9-1F1B-4664-BA05-142D1646F47B}" srcId="{43FC1D89-88EB-4421-800D-0607B1E000FF}" destId="{B0DED0BD-166B-4396-AC09-E30A6034F839}" srcOrd="2" destOrd="0" parTransId="{BBF8A7C4-64BD-4FA8-B6F6-F9289BFD9A0C}" sibTransId="{3390619C-2C18-4936-A199-61C0FE72035C}"/>
    <dgm:cxn modelId="{BF62D7A5-B2D9-460B-AEB8-ADF41F0B4676}" type="presOf" srcId="{08656456-EC19-43F9-A3E8-F081F88C8CA5}" destId="{91D13CEF-D038-4B2F-95D2-BB9501A1E463}" srcOrd="0" destOrd="0" presId="urn:microsoft.com/office/officeart/2005/8/layout/hierarchy3"/>
    <dgm:cxn modelId="{34E44F62-7BDC-4268-AEDA-24A64A439D97}" srcId="{E2F9F4D3-FB46-4E88-8546-F1DBA6067581}" destId="{D813374D-09C1-4A6D-A7E2-75F9B360117D}" srcOrd="0" destOrd="0" parTransId="{5F4541D0-384E-4C13-86A7-82FED4DD71F8}" sibTransId="{130480C5-46AF-44D5-A2B6-591E574D4149}"/>
    <dgm:cxn modelId="{4205F169-3769-4F52-8B57-24BA48FC63E1}" type="presOf" srcId="{6286970A-31B1-4B9F-AFB1-A4E2CB26FF46}" destId="{71548ECF-DB7F-4749-9D8F-D1FECE9E388A}" srcOrd="1" destOrd="0" presId="urn:microsoft.com/office/officeart/2005/8/layout/hierarchy3"/>
    <dgm:cxn modelId="{689ECA97-E79D-46C7-8386-5BF28C0C60BC}" srcId="{6286970A-31B1-4B9F-AFB1-A4E2CB26FF46}" destId="{AF5C52EB-FEDA-4527-AD3C-4B77C2CCE845}" srcOrd="3" destOrd="0" parTransId="{AB1FA0F2-02E0-4615-AC93-9CC989627662}" sibTransId="{2ED980C4-D404-479A-A7B4-AE5D2CE47026}"/>
    <dgm:cxn modelId="{06B6EB76-5155-449E-884F-8C26CC0A8215}" type="presOf" srcId="{BEBCD9C0-208E-483B-B7B2-B13A8A32AB3A}" destId="{CB2DA77B-C7A5-48C9-BB82-3EC3F64DA6FD}" srcOrd="0" destOrd="0" presId="urn:microsoft.com/office/officeart/2005/8/layout/hierarchy3"/>
    <dgm:cxn modelId="{65A8C694-63C4-43C4-8A11-FA46B6975491}" srcId="{4D8E7981-C021-41FA-8D9E-50D84AF06435}" destId="{6286970A-31B1-4B9F-AFB1-A4E2CB26FF46}" srcOrd="1" destOrd="0" parTransId="{B12C9421-664E-4E1E-86DF-4BB0897020BE}" sibTransId="{BC585F14-505D-4086-A289-C15E525840A9}"/>
    <dgm:cxn modelId="{9C7C7C19-B108-4873-8A40-50C2E2AB4288}" type="presOf" srcId="{62C6CDF5-810E-46F6-9804-04A9621888A9}" destId="{E7013B4F-43A0-43DC-AF59-B06598A07E0E}" srcOrd="0" destOrd="0" presId="urn:microsoft.com/office/officeart/2005/8/layout/hierarchy3"/>
    <dgm:cxn modelId="{08F35469-AA17-4BDC-91EE-0D0F5BA846D8}" type="presOf" srcId="{43FC1D89-88EB-4421-800D-0607B1E000FF}" destId="{35DD5C8F-EBA5-40D1-8478-E8DE0486B480}" srcOrd="1" destOrd="0" presId="urn:microsoft.com/office/officeart/2005/8/layout/hierarchy3"/>
    <dgm:cxn modelId="{2A6A481F-1B82-4ABD-9640-4A320A95E3EA}" type="presOf" srcId="{AE7513EF-8EC9-4684-A950-3360D9965DED}" destId="{DEA95EAE-28C3-4329-9793-4C59A53E49DD}" srcOrd="0" destOrd="0" presId="urn:microsoft.com/office/officeart/2005/8/layout/hierarchy3"/>
    <dgm:cxn modelId="{EACCCB8A-6FBE-4F34-9F9C-C55C73457375}" type="presOf" srcId="{01C2DB51-C87F-4CA5-8A0F-93CD4AC15BCE}" destId="{49A2D621-3888-47A1-8AA2-C5C457CC65CA}" srcOrd="0" destOrd="0" presId="urn:microsoft.com/office/officeart/2005/8/layout/hierarchy3"/>
    <dgm:cxn modelId="{250DA7F2-2874-4A66-BAA9-092504312553}" srcId="{4D8E7981-C021-41FA-8D9E-50D84AF06435}" destId="{E2F9F4D3-FB46-4E88-8546-F1DBA6067581}" srcOrd="2" destOrd="0" parTransId="{607F61BD-56E5-45F3-8F73-737AD7A4786B}" sibTransId="{8C9E9E15-936C-4C0F-BE17-7D32CEBD3D8F}"/>
    <dgm:cxn modelId="{FC04614D-1C97-4836-AA80-11A273C7200F}" type="presOf" srcId="{5F4541D0-384E-4C13-86A7-82FED4DD71F8}" destId="{112060E9-EF00-4CEF-B8D6-2BAD0FE37A7D}" srcOrd="0" destOrd="0" presId="urn:microsoft.com/office/officeart/2005/8/layout/hierarchy3"/>
    <dgm:cxn modelId="{2E1C73BD-11C2-41F7-B897-860FEDADF019}" type="presOf" srcId="{E2F9F4D3-FB46-4E88-8546-F1DBA6067581}" destId="{AFCCF90F-3A75-4439-96B9-104D05D48383}" srcOrd="0" destOrd="0" presId="urn:microsoft.com/office/officeart/2005/8/layout/hierarchy3"/>
    <dgm:cxn modelId="{465BF9B9-E165-4688-895F-662E575E036B}" type="presOf" srcId="{41673F30-966C-4643-8621-1717624B08BD}" destId="{7E2B83F3-EB17-49CB-8D39-74D08CA858BA}" srcOrd="0" destOrd="0" presId="urn:microsoft.com/office/officeart/2005/8/layout/hierarchy3"/>
    <dgm:cxn modelId="{64193029-10C9-4CD5-B544-7CE0CC69D02E}" type="presOf" srcId="{BBD5C9ED-B79D-4419-9A49-909FEA838440}" destId="{48DDF5F4-AC96-427A-90E3-1A3A9AF291D9}" srcOrd="0" destOrd="0" presId="urn:microsoft.com/office/officeart/2005/8/layout/hierarchy3"/>
    <dgm:cxn modelId="{F14E14B1-8E2F-4646-8DE9-F09EC7C7467E}" srcId="{6286970A-31B1-4B9F-AFB1-A4E2CB26FF46}" destId="{BEBCD9C0-208E-483B-B7B2-B13A8A32AB3A}" srcOrd="0" destOrd="0" parTransId="{6123AEB0-D7AC-4FB0-AD73-68D9354B28ED}" sibTransId="{3CF02C85-ED37-4720-BE83-184706C8C3DA}"/>
    <dgm:cxn modelId="{271DACCD-5C37-46F5-A53E-93AABABF6747}" srcId="{43FC1D89-88EB-4421-800D-0607B1E000FF}" destId="{08656456-EC19-43F9-A3E8-F081F88C8CA5}" srcOrd="4" destOrd="0" parTransId="{0A7980D3-D80D-494C-9062-7D7F52E09E21}" sibTransId="{3B707F94-4C13-4BC0-A321-579DB94596F9}"/>
    <dgm:cxn modelId="{5617BFDB-9144-4904-9DD6-2FCE05135CCE}" type="presOf" srcId="{AB1FA0F2-02E0-4615-AC93-9CC989627662}" destId="{2C12237D-896A-413B-B299-C6BA794189DB}" srcOrd="0" destOrd="0" presId="urn:microsoft.com/office/officeart/2005/8/layout/hierarchy3"/>
    <dgm:cxn modelId="{478053AC-80A4-44A7-A92D-486EF92DF37D}" srcId="{43FC1D89-88EB-4421-800D-0607B1E000FF}" destId="{BBD5C9ED-B79D-4419-9A49-909FEA838440}" srcOrd="1" destOrd="0" parTransId="{6C6AE95B-CFA2-4C1C-94F6-B39C2385D524}" sibTransId="{F1781D93-7147-42CA-AA0C-DA4033E1FAD6}"/>
    <dgm:cxn modelId="{EC67AB29-38BA-4DAC-9A20-D3714C61EE03}" srcId="{43FC1D89-88EB-4421-800D-0607B1E000FF}" destId="{F66551AE-FDB5-4AA0-A417-F0C58D474020}" srcOrd="0" destOrd="0" parTransId="{2BCFC76B-A457-407A-B8E2-3C4B715211BB}" sibTransId="{269AD276-8CB4-4DA2-8F0C-72784B895129}"/>
    <dgm:cxn modelId="{BB8FB796-7923-488C-AC4D-F8030F53EEE8}" srcId="{4D8E7981-C021-41FA-8D9E-50D84AF06435}" destId="{43FC1D89-88EB-4421-800D-0607B1E000FF}" srcOrd="0" destOrd="0" parTransId="{B2DAC04C-164D-49E1-9957-CF167B30A363}" sibTransId="{4B304A76-82DA-4812-8EE2-2343EE3CF8C3}"/>
    <dgm:cxn modelId="{0D50FEBE-4979-4DE8-87B4-97470D320079}" type="presOf" srcId="{B0DED0BD-166B-4396-AC09-E30A6034F839}" destId="{25F777A1-B257-4DB0-BE2F-EF79439D4958}" srcOrd="0" destOrd="0" presId="urn:microsoft.com/office/officeart/2005/8/layout/hierarchy3"/>
    <dgm:cxn modelId="{92747452-8638-4DDD-9FEB-97E385832B10}" type="presOf" srcId="{601FE49F-9FAD-4EDE-A609-10F12F6F294A}" destId="{A69FC0DF-4508-4645-A9A2-3DE34D35B5AC}" srcOrd="0" destOrd="0" presId="urn:microsoft.com/office/officeart/2005/8/layout/hierarchy3"/>
    <dgm:cxn modelId="{C58BE3DC-E702-47D1-9B6D-334B5F9C8F77}" type="presOf" srcId="{6286970A-31B1-4B9F-AFB1-A4E2CB26FF46}" destId="{5FCD1F9F-975F-49C3-8AB2-69DFE78277F0}" srcOrd="0" destOrd="0" presId="urn:microsoft.com/office/officeart/2005/8/layout/hierarchy3"/>
    <dgm:cxn modelId="{2C31B552-B0F1-4D87-A8DE-A637B0E3E05D}" type="presOf" srcId="{F66551AE-FDB5-4AA0-A417-F0C58D474020}" destId="{19C6D998-20F6-4611-B415-8984A24A3227}" srcOrd="0" destOrd="0" presId="urn:microsoft.com/office/officeart/2005/8/layout/hierarchy3"/>
    <dgm:cxn modelId="{BCD2D33C-B038-40DB-B420-B683EE829153}" srcId="{6286970A-31B1-4B9F-AFB1-A4E2CB26FF46}" destId="{601FE49F-9FAD-4EDE-A609-10F12F6F294A}" srcOrd="2" destOrd="0" parTransId="{62C6CDF5-810E-46F6-9804-04A9621888A9}" sibTransId="{E1177323-D03B-4089-A4B7-2A3EB04627E2}"/>
    <dgm:cxn modelId="{B2FDE4E1-AF9D-4C9D-A983-14D3934011BD}" srcId="{6286970A-31B1-4B9F-AFB1-A4E2CB26FF46}" destId="{41673F30-966C-4643-8621-1717624B08BD}" srcOrd="1" destOrd="0" parTransId="{AE7513EF-8EC9-4684-A950-3360D9965DED}" sibTransId="{E6615D97-CF76-48EB-B905-586279F6925C}"/>
    <dgm:cxn modelId="{66AF4CD8-7CA1-4AC7-99E8-FA7CAC1A59D2}" type="presOf" srcId="{0A7980D3-D80D-494C-9062-7D7F52E09E21}" destId="{85624097-7783-47DD-97EB-675BFD932A84}" srcOrd="0" destOrd="0" presId="urn:microsoft.com/office/officeart/2005/8/layout/hierarchy3"/>
    <dgm:cxn modelId="{8C583E81-1BB0-493B-8C84-A0942A2F9DCE}" type="presOf" srcId="{AF5C52EB-FEDA-4527-AD3C-4B77C2CCE845}" destId="{E9935F17-CD1A-402A-87F5-0F954FD459EC}" srcOrd="0" destOrd="0" presId="urn:microsoft.com/office/officeart/2005/8/layout/hierarchy3"/>
    <dgm:cxn modelId="{5373B703-1C93-410E-B93D-1C18D5EB9D66}" type="presOf" srcId="{6123AEB0-D7AC-4FB0-AD73-68D9354B28ED}" destId="{D192CC49-3DF9-4478-8146-48BC7FFD8FD9}" srcOrd="0" destOrd="0" presId="urn:microsoft.com/office/officeart/2005/8/layout/hierarchy3"/>
    <dgm:cxn modelId="{2D7D5809-6F82-4EC7-A1BA-67782152ADA6}" type="presOf" srcId="{2CC7A35E-5818-4600-91A1-00F72CE94078}" destId="{0FFBEDE5-2F80-4487-B06B-ED08BC5E4747}" srcOrd="0" destOrd="0" presId="urn:microsoft.com/office/officeart/2005/8/layout/hierarchy3"/>
    <dgm:cxn modelId="{BB045838-6ADE-419C-8097-3EE5E56856BD}" type="presOf" srcId="{E2F9F4D3-FB46-4E88-8546-F1DBA6067581}" destId="{154EF7B4-6041-43ED-B51D-5A11158EEFDD}" srcOrd="1" destOrd="0" presId="urn:microsoft.com/office/officeart/2005/8/layout/hierarchy3"/>
    <dgm:cxn modelId="{5B83244B-3AA3-47A9-83EC-41D627F4ACA2}" type="presOf" srcId="{4D8E7981-C021-41FA-8D9E-50D84AF06435}" destId="{C5E09B42-4DAC-4D0E-9F25-D0CD5F7B1147}" srcOrd="0" destOrd="0" presId="urn:microsoft.com/office/officeart/2005/8/layout/hierarchy3"/>
    <dgm:cxn modelId="{F49E012C-B186-49ED-B53C-8F2F59CDCBFE}" srcId="{43FC1D89-88EB-4421-800D-0607B1E000FF}" destId="{2CC7A35E-5818-4600-91A1-00F72CE94078}" srcOrd="3" destOrd="0" parTransId="{01C2DB51-C87F-4CA5-8A0F-93CD4AC15BCE}" sibTransId="{DB86FD91-C09B-4E21-AF80-AC3C1A905687}"/>
    <dgm:cxn modelId="{ADACE4B6-5073-4429-A284-B8ECB01C8957}" type="presOf" srcId="{2BCFC76B-A457-407A-B8E2-3C4B715211BB}" destId="{5862E91C-9886-4FB4-928E-74FC9306512E}" srcOrd="0" destOrd="0" presId="urn:microsoft.com/office/officeart/2005/8/layout/hierarchy3"/>
    <dgm:cxn modelId="{5E54122C-DCD3-48CE-8E66-C58CD6CA43F5}" type="presOf" srcId="{BBF8A7C4-64BD-4FA8-B6F6-F9289BFD9A0C}" destId="{E9D56219-0CDE-44AF-88F2-619E740001E4}" srcOrd="0" destOrd="0" presId="urn:microsoft.com/office/officeart/2005/8/layout/hierarchy3"/>
    <dgm:cxn modelId="{8D8845C2-0305-4B36-A173-E66BE66AB12E}" type="presOf" srcId="{D813374D-09C1-4A6D-A7E2-75F9B360117D}" destId="{A677EB1A-020E-45DE-973E-13E7D6BC889A}" srcOrd="0" destOrd="0" presId="urn:microsoft.com/office/officeart/2005/8/layout/hierarchy3"/>
    <dgm:cxn modelId="{BC339BF5-7B65-4099-B992-AE10A3EF08B4}" type="presParOf" srcId="{C5E09B42-4DAC-4D0E-9F25-D0CD5F7B1147}" destId="{97036906-07EF-4AB4-9DFB-96CA47346B4E}" srcOrd="0" destOrd="0" presId="urn:microsoft.com/office/officeart/2005/8/layout/hierarchy3"/>
    <dgm:cxn modelId="{934C7F52-11D4-4589-934A-810CF84BE15C}" type="presParOf" srcId="{97036906-07EF-4AB4-9DFB-96CA47346B4E}" destId="{190E7F09-E8B6-42ED-AF3E-63C76BDB7CCA}" srcOrd="0" destOrd="0" presId="urn:microsoft.com/office/officeart/2005/8/layout/hierarchy3"/>
    <dgm:cxn modelId="{1DA34A25-F4C6-4964-80D2-746BC53AF5CA}" type="presParOf" srcId="{190E7F09-E8B6-42ED-AF3E-63C76BDB7CCA}" destId="{AD2AB0D5-341A-4FBE-8E0F-AA7564587823}" srcOrd="0" destOrd="0" presId="urn:microsoft.com/office/officeart/2005/8/layout/hierarchy3"/>
    <dgm:cxn modelId="{155B5713-B8F6-47AF-A5A9-662177EAC8C5}" type="presParOf" srcId="{190E7F09-E8B6-42ED-AF3E-63C76BDB7CCA}" destId="{35DD5C8F-EBA5-40D1-8478-E8DE0486B480}" srcOrd="1" destOrd="0" presId="urn:microsoft.com/office/officeart/2005/8/layout/hierarchy3"/>
    <dgm:cxn modelId="{BC9A8C41-C442-4B2E-B5B3-9C4491473CBB}" type="presParOf" srcId="{97036906-07EF-4AB4-9DFB-96CA47346B4E}" destId="{D22F2A37-346E-45E2-9658-538DE371AB6C}" srcOrd="1" destOrd="0" presId="urn:microsoft.com/office/officeart/2005/8/layout/hierarchy3"/>
    <dgm:cxn modelId="{40E4731F-726A-41EA-A5DC-6B07D5A1CCC7}" type="presParOf" srcId="{D22F2A37-346E-45E2-9658-538DE371AB6C}" destId="{5862E91C-9886-4FB4-928E-74FC9306512E}" srcOrd="0" destOrd="0" presId="urn:microsoft.com/office/officeart/2005/8/layout/hierarchy3"/>
    <dgm:cxn modelId="{2016E2B3-8B29-4A18-A928-2D586524EF0F}" type="presParOf" srcId="{D22F2A37-346E-45E2-9658-538DE371AB6C}" destId="{19C6D998-20F6-4611-B415-8984A24A3227}" srcOrd="1" destOrd="0" presId="urn:microsoft.com/office/officeart/2005/8/layout/hierarchy3"/>
    <dgm:cxn modelId="{DE094144-B2A8-4F94-9059-A16BBCE81D93}" type="presParOf" srcId="{D22F2A37-346E-45E2-9658-538DE371AB6C}" destId="{D060F1E2-0E6F-47B9-A8BB-7DCB133DAAEE}" srcOrd="2" destOrd="0" presId="urn:microsoft.com/office/officeart/2005/8/layout/hierarchy3"/>
    <dgm:cxn modelId="{FA88A8D3-8489-480D-AB1F-68E42A628DC6}" type="presParOf" srcId="{D22F2A37-346E-45E2-9658-538DE371AB6C}" destId="{48DDF5F4-AC96-427A-90E3-1A3A9AF291D9}" srcOrd="3" destOrd="0" presId="urn:microsoft.com/office/officeart/2005/8/layout/hierarchy3"/>
    <dgm:cxn modelId="{DA6B3956-0D50-45E1-9F0F-706366EA54FD}" type="presParOf" srcId="{D22F2A37-346E-45E2-9658-538DE371AB6C}" destId="{E9D56219-0CDE-44AF-88F2-619E740001E4}" srcOrd="4" destOrd="0" presId="urn:microsoft.com/office/officeart/2005/8/layout/hierarchy3"/>
    <dgm:cxn modelId="{10F5C685-A789-4289-8F94-17C639E68FCF}" type="presParOf" srcId="{D22F2A37-346E-45E2-9658-538DE371AB6C}" destId="{25F777A1-B257-4DB0-BE2F-EF79439D4958}" srcOrd="5" destOrd="0" presId="urn:microsoft.com/office/officeart/2005/8/layout/hierarchy3"/>
    <dgm:cxn modelId="{E97033F6-9C75-433B-80B9-353AC6921167}" type="presParOf" srcId="{D22F2A37-346E-45E2-9658-538DE371AB6C}" destId="{49A2D621-3888-47A1-8AA2-C5C457CC65CA}" srcOrd="6" destOrd="0" presId="urn:microsoft.com/office/officeart/2005/8/layout/hierarchy3"/>
    <dgm:cxn modelId="{A206F145-97DA-42E7-BD9A-DC84FC63456F}" type="presParOf" srcId="{D22F2A37-346E-45E2-9658-538DE371AB6C}" destId="{0FFBEDE5-2F80-4487-B06B-ED08BC5E4747}" srcOrd="7" destOrd="0" presId="urn:microsoft.com/office/officeart/2005/8/layout/hierarchy3"/>
    <dgm:cxn modelId="{FCDDFDEC-6368-4C0E-BD09-6CF90CCA16A8}" type="presParOf" srcId="{D22F2A37-346E-45E2-9658-538DE371AB6C}" destId="{85624097-7783-47DD-97EB-675BFD932A84}" srcOrd="8" destOrd="0" presId="urn:microsoft.com/office/officeart/2005/8/layout/hierarchy3"/>
    <dgm:cxn modelId="{39394D3B-90ED-415B-8BCB-F34E6545DE96}" type="presParOf" srcId="{D22F2A37-346E-45E2-9658-538DE371AB6C}" destId="{91D13CEF-D038-4B2F-95D2-BB9501A1E463}" srcOrd="9" destOrd="0" presId="urn:microsoft.com/office/officeart/2005/8/layout/hierarchy3"/>
    <dgm:cxn modelId="{4A97C8F2-A8BE-4608-91E0-91EE98113E20}" type="presParOf" srcId="{C5E09B42-4DAC-4D0E-9F25-D0CD5F7B1147}" destId="{D9909A66-965E-4B4F-8585-0733DCB678F4}" srcOrd="1" destOrd="0" presId="urn:microsoft.com/office/officeart/2005/8/layout/hierarchy3"/>
    <dgm:cxn modelId="{199C7F39-B832-4AC4-B983-E87BE7361854}" type="presParOf" srcId="{D9909A66-965E-4B4F-8585-0733DCB678F4}" destId="{C877B481-8B06-4A7D-875C-4CC4E4BA00E5}" srcOrd="0" destOrd="0" presId="urn:microsoft.com/office/officeart/2005/8/layout/hierarchy3"/>
    <dgm:cxn modelId="{D7F68974-39A4-4AF6-9506-928D3E0A4DA7}" type="presParOf" srcId="{C877B481-8B06-4A7D-875C-4CC4E4BA00E5}" destId="{5FCD1F9F-975F-49C3-8AB2-69DFE78277F0}" srcOrd="0" destOrd="0" presId="urn:microsoft.com/office/officeart/2005/8/layout/hierarchy3"/>
    <dgm:cxn modelId="{11B7D1CA-2BD7-47A1-AC06-1F455C1E4A73}" type="presParOf" srcId="{C877B481-8B06-4A7D-875C-4CC4E4BA00E5}" destId="{71548ECF-DB7F-4749-9D8F-D1FECE9E388A}" srcOrd="1" destOrd="0" presId="urn:microsoft.com/office/officeart/2005/8/layout/hierarchy3"/>
    <dgm:cxn modelId="{046D3E64-5E96-4A69-B885-31E33EF56011}" type="presParOf" srcId="{D9909A66-965E-4B4F-8585-0733DCB678F4}" destId="{C6654F23-BE60-4AE6-9F02-129254EE5368}" srcOrd="1" destOrd="0" presId="urn:microsoft.com/office/officeart/2005/8/layout/hierarchy3"/>
    <dgm:cxn modelId="{75E9E0FA-E815-43B2-93D3-9E655940DC7D}" type="presParOf" srcId="{C6654F23-BE60-4AE6-9F02-129254EE5368}" destId="{D192CC49-3DF9-4478-8146-48BC7FFD8FD9}" srcOrd="0" destOrd="0" presId="urn:microsoft.com/office/officeart/2005/8/layout/hierarchy3"/>
    <dgm:cxn modelId="{E1D37C4A-F782-4CF2-A5D8-73C76DB59F26}" type="presParOf" srcId="{C6654F23-BE60-4AE6-9F02-129254EE5368}" destId="{CB2DA77B-C7A5-48C9-BB82-3EC3F64DA6FD}" srcOrd="1" destOrd="0" presId="urn:microsoft.com/office/officeart/2005/8/layout/hierarchy3"/>
    <dgm:cxn modelId="{33CD628C-F6C9-47FA-B59C-771A280EC8ED}" type="presParOf" srcId="{C6654F23-BE60-4AE6-9F02-129254EE5368}" destId="{DEA95EAE-28C3-4329-9793-4C59A53E49DD}" srcOrd="2" destOrd="0" presId="urn:microsoft.com/office/officeart/2005/8/layout/hierarchy3"/>
    <dgm:cxn modelId="{18873B48-993C-4B5C-885A-47F3E13123EE}" type="presParOf" srcId="{C6654F23-BE60-4AE6-9F02-129254EE5368}" destId="{7E2B83F3-EB17-49CB-8D39-74D08CA858BA}" srcOrd="3" destOrd="0" presId="urn:microsoft.com/office/officeart/2005/8/layout/hierarchy3"/>
    <dgm:cxn modelId="{6F703FCE-AD24-471E-A2B5-1E2D462680D8}" type="presParOf" srcId="{C6654F23-BE60-4AE6-9F02-129254EE5368}" destId="{E7013B4F-43A0-43DC-AF59-B06598A07E0E}" srcOrd="4" destOrd="0" presId="urn:microsoft.com/office/officeart/2005/8/layout/hierarchy3"/>
    <dgm:cxn modelId="{B97766EE-A9F1-416A-810D-EBE7D96F4146}" type="presParOf" srcId="{C6654F23-BE60-4AE6-9F02-129254EE5368}" destId="{A69FC0DF-4508-4645-A9A2-3DE34D35B5AC}" srcOrd="5" destOrd="0" presId="urn:microsoft.com/office/officeart/2005/8/layout/hierarchy3"/>
    <dgm:cxn modelId="{EBA12262-5104-46CC-95AD-EEB1F469A1AB}" type="presParOf" srcId="{C6654F23-BE60-4AE6-9F02-129254EE5368}" destId="{2C12237D-896A-413B-B299-C6BA794189DB}" srcOrd="6" destOrd="0" presId="urn:microsoft.com/office/officeart/2005/8/layout/hierarchy3"/>
    <dgm:cxn modelId="{D1CED44E-C623-40AA-BC61-D0D46F223F14}" type="presParOf" srcId="{C6654F23-BE60-4AE6-9F02-129254EE5368}" destId="{E9935F17-CD1A-402A-87F5-0F954FD459EC}" srcOrd="7" destOrd="0" presId="urn:microsoft.com/office/officeart/2005/8/layout/hierarchy3"/>
    <dgm:cxn modelId="{503C65AB-C476-4C69-87A3-70C71ABC7E4F}" type="presParOf" srcId="{C5E09B42-4DAC-4D0E-9F25-D0CD5F7B1147}" destId="{FEB7ABBF-3EE4-46D4-A00C-0E99BCD58957}" srcOrd="2" destOrd="0" presId="urn:microsoft.com/office/officeart/2005/8/layout/hierarchy3"/>
    <dgm:cxn modelId="{3FA4159B-C752-4170-BB9F-84CA312EC82C}" type="presParOf" srcId="{FEB7ABBF-3EE4-46D4-A00C-0E99BCD58957}" destId="{2859D022-229B-48AA-AC5B-927D8AD249A7}" srcOrd="0" destOrd="0" presId="urn:microsoft.com/office/officeart/2005/8/layout/hierarchy3"/>
    <dgm:cxn modelId="{5DD63159-35A0-4CCC-8624-A4A38B64CE8C}" type="presParOf" srcId="{2859D022-229B-48AA-AC5B-927D8AD249A7}" destId="{AFCCF90F-3A75-4439-96B9-104D05D48383}" srcOrd="0" destOrd="0" presId="urn:microsoft.com/office/officeart/2005/8/layout/hierarchy3"/>
    <dgm:cxn modelId="{97A57FC7-EA8A-4BC9-A152-371AB75153E3}" type="presParOf" srcId="{2859D022-229B-48AA-AC5B-927D8AD249A7}" destId="{154EF7B4-6041-43ED-B51D-5A11158EEFDD}" srcOrd="1" destOrd="0" presId="urn:microsoft.com/office/officeart/2005/8/layout/hierarchy3"/>
    <dgm:cxn modelId="{6EB8D0A8-8BA6-4FBD-B1C7-BDBEC4623D4B}" type="presParOf" srcId="{FEB7ABBF-3EE4-46D4-A00C-0E99BCD58957}" destId="{FE057924-D643-4735-A95D-7964C7AA6945}" srcOrd="1" destOrd="0" presId="urn:microsoft.com/office/officeart/2005/8/layout/hierarchy3"/>
    <dgm:cxn modelId="{E23176B9-D73E-41F0-B115-CFC5C11E1AF3}" type="presParOf" srcId="{FE057924-D643-4735-A95D-7964C7AA6945}" destId="{112060E9-EF00-4CEF-B8D6-2BAD0FE37A7D}" srcOrd="0" destOrd="0" presId="urn:microsoft.com/office/officeart/2005/8/layout/hierarchy3"/>
    <dgm:cxn modelId="{88B0811A-169C-450A-A3CF-D9418AD4EA47}" type="presParOf" srcId="{FE057924-D643-4735-A95D-7964C7AA6945}" destId="{A677EB1A-020E-45DE-973E-13E7D6BC889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96327-80E5-4C9F-A82D-5F916C21145F}">
      <dsp:nvSpPr>
        <dsp:cNvPr id="0" name=""/>
        <dsp:cNvSpPr/>
      </dsp:nvSpPr>
      <dsp:spPr>
        <a:xfrm>
          <a:off x="40" y="40610"/>
          <a:ext cx="3845569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ст.94 ч.13 и 14</a:t>
          </a:r>
          <a:endParaRPr lang="ru-RU" sz="2000" kern="1200" dirty="0"/>
        </a:p>
      </dsp:txBody>
      <dsp:txXfrm>
        <a:off x="40" y="40610"/>
        <a:ext cx="3845569" cy="576000"/>
      </dsp:txXfrm>
    </dsp:sp>
    <dsp:sp modelId="{0884D1E9-E183-4855-93A8-F86F27475FFD}">
      <dsp:nvSpPr>
        <dsp:cNvPr id="0" name=""/>
        <dsp:cNvSpPr/>
      </dsp:nvSpPr>
      <dsp:spPr>
        <a:xfrm>
          <a:off x="40" y="616610"/>
          <a:ext cx="3845569" cy="10705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документы об электронной приемке / исправления «появляются» на ОС ЕИС</a:t>
          </a:r>
          <a:endParaRPr lang="ru-RU" sz="2000" kern="1200" dirty="0"/>
        </a:p>
      </dsp:txBody>
      <dsp:txXfrm>
        <a:off x="40" y="616610"/>
        <a:ext cx="3845569" cy="1070549"/>
      </dsp:txXfrm>
    </dsp:sp>
    <dsp:sp modelId="{4893C9E5-8115-43DB-8AED-57972A6C2D13}">
      <dsp:nvSpPr>
        <dsp:cNvPr id="0" name=""/>
        <dsp:cNvSpPr/>
      </dsp:nvSpPr>
      <dsp:spPr>
        <a:xfrm>
          <a:off x="4383989" y="40610"/>
          <a:ext cx="3845569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ст.104 ч.3 п.4</a:t>
          </a:r>
          <a:endParaRPr lang="ru-RU" sz="2000" kern="1200" dirty="0"/>
        </a:p>
      </dsp:txBody>
      <dsp:txXfrm>
        <a:off x="4383989" y="40610"/>
        <a:ext cx="3845569" cy="576000"/>
      </dsp:txXfrm>
    </dsp:sp>
    <dsp:sp modelId="{F9CE4271-B27A-4C8F-A40D-3CEF3CFD464A}">
      <dsp:nvSpPr>
        <dsp:cNvPr id="0" name=""/>
        <dsp:cNvSpPr/>
      </dsp:nvSpPr>
      <dsp:spPr>
        <a:xfrm>
          <a:off x="4383989" y="616610"/>
          <a:ext cx="3845569" cy="10705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в РНП «появляется» номер участника из ЕРУЗ</a:t>
          </a:r>
          <a:endParaRPr lang="ru-RU" sz="2000" kern="1200" dirty="0"/>
        </a:p>
      </dsp:txBody>
      <dsp:txXfrm>
        <a:off x="4383989" y="616610"/>
        <a:ext cx="3845569" cy="10705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8745D-07E4-4CD9-B2F8-D8143EDC2C1A}">
      <dsp:nvSpPr>
        <dsp:cNvPr id="0" name=""/>
        <dsp:cNvSpPr/>
      </dsp:nvSpPr>
      <dsp:spPr>
        <a:xfrm>
          <a:off x="-5204469" y="-794655"/>
          <a:ext cx="6197823" cy="6197823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19727-C5AD-4D18-8784-DD7D5EAEF940}">
      <dsp:nvSpPr>
        <dsp:cNvPr id="0" name=""/>
        <dsp:cNvSpPr/>
      </dsp:nvSpPr>
      <dsp:spPr>
        <a:xfrm>
          <a:off x="638957" y="462880"/>
          <a:ext cx="2980267" cy="920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07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действует до: </a:t>
          </a:r>
          <a:br>
            <a:rPr lang="ru-RU" sz="1800" kern="1200" dirty="0" smtClean="0"/>
          </a:br>
          <a:r>
            <a:rPr lang="ru-RU" sz="1800" kern="1200" dirty="0" smtClean="0"/>
            <a:t>1 августа 2022 года </a:t>
          </a:r>
          <a:endParaRPr lang="ru-RU" sz="1800" kern="1200" dirty="0"/>
        </a:p>
      </dsp:txBody>
      <dsp:txXfrm>
        <a:off x="638957" y="462880"/>
        <a:ext cx="2980267" cy="920688"/>
      </dsp:txXfrm>
    </dsp:sp>
    <dsp:sp modelId="{A346677E-1A5F-4577-AD17-4582C742E6BB}">
      <dsp:nvSpPr>
        <dsp:cNvPr id="0" name=""/>
        <dsp:cNvSpPr/>
      </dsp:nvSpPr>
      <dsp:spPr>
        <a:xfrm>
          <a:off x="63527" y="347794"/>
          <a:ext cx="1150860" cy="11508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AE4A27-E66A-4C96-8679-25E6F7277031}">
      <dsp:nvSpPr>
        <dsp:cNvPr id="0" name=""/>
        <dsp:cNvSpPr/>
      </dsp:nvSpPr>
      <dsp:spPr>
        <a:xfrm>
          <a:off x="973627" y="1843912"/>
          <a:ext cx="2645596" cy="920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07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ответственный: </a:t>
          </a:r>
          <a:r>
            <a:rPr lang="ru-RU" sz="1800" kern="1200" dirty="0" err="1" smtClean="0"/>
            <a:t>Минпромторг</a:t>
          </a:r>
          <a:r>
            <a:rPr lang="ru-RU" sz="1800" kern="1200" dirty="0" smtClean="0"/>
            <a:t> России</a:t>
          </a:r>
          <a:endParaRPr lang="ru-RU" sz="1800" kern="1200" dirty="0"/>
        </a:p>
      </dsp:txBody>
      <dsp:txXfrm>
        <a:off x="973627" y="1843912"/>
        <a:ext cx="2645596" cy="920688"/>
      </dsp:txXfrm>
    </dsp:sp>
    <dsp:sp modelId="{59B06316-6713-49E2-A136-6302913AA71F}">
      <dsp:nvSpPr>
        <dsp:cNvPr id="0" name=""/>
        <dsp:cNvSpPr/>
      </dsp:nvSpPr>
      <dsp:spPr>
        <a:xfrm>
          <a:off x="398197" y="1728826"/>
          <a:ext cx="1150860" cy="11508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CE4582-39E1-4873-AAB2-5DBC1F4FAB5F}">
      <dsp:nvSpPr>
        <dsp:cNvPr id="0" name=""/>
        <dsp:cNvSpPr/>
      </dsp:nvSpPr>
      <dsp:spPr>
        <a:xfrm>
          <a:off x="638957" y="3224944"/>
          <a:ext cx="2980267" cy="920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07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МИ не имеет российских аналогов</a:t>
          </a:r>
          <a:endParaRPr lang="ru-RU" sz="1800" kern="1200" dirty="0"/>
        </a:p>
      </dsp:txBody>
      <dsp:txXfrm>
        <a:off x="638957" y="3224944"/>
        <a:ext cx="2980267" cy="920688"/>
      </dsp:txXfrm>
    </dsp:sp>
    <dsp:sp modelId="{7E4E2513-EBB1-4202-9FD3-DE803D9BE726}">
      <dsp:nvSpPr>
        <dsp:cNvPr id="0" name=""/>
        <dsp:cNvSpPr/>
      </dsp:nvSpPr>
      <dsp:spPr>
        <a:xfrm>
          <a:off x="63527" y="3109858"/>
          <a:ext cx="1150860" cy="11508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AB0D5-341A-4FBE-8E0F-AA7564587823}">
      <dsp:nvSpPr>
        <dsp:cNvPr id="0" name=""/>
        <dsp:cNvSpPr/>
      </dsp:nvSpPr>
      <dsp:spPr>
        <a:xfrm>
          <a:off x="511" y="352789"/>
          <a:ext cx="1195938" cy="5979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как попасть </a:t>
          </a:r>
          <a:br>
            <a:rPr lang="ru-RU" sz="1200" kern="1200" dirty="0" smtClean="0"/>
          </a:br>
          <a:r>
            <a:rPr lang="ru-RU" sz="1200" kern="1200" dirty="0" smtClean="0"/>
            <a:t>в реестр</a:t>
          </a:r>
          <a:endParaRPr lang="ru-RU" sz="1200" kern="1200" dirty="0"/>
        </a:p>
      </dsp:txBody>
      <dsp:txXfrm>
        <a:off x="18025" y="370303"/>
        <a:ext cx="1160910" cy="562941"/>
      </dsp:txXfrm>
    </dsp:sp>
    <dsp:sp modelId="{5862E91C-9886-4FB4-928E-74FC9306512E}">
      <dsp:nvSpPr>
        <dsp:cNvPr id="0" name=""/>
        <dsp:cNvSpPr/>
      </dsp:nvSpPr>
      <dsp:spPr>
        <a:xfrm>
          <a:off x="120104" y="950759"/>
          <a:ext cx="119593" cy="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77"/>
              </a:lnTo>
              <a:lnTo>
                <a:pt x="119593" y="4484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6D998-20F6-4611-B415-8984A24A3227}">
      <dsp:nvSpPr>
        <dsp:cNvPr id="0" name=""/>
        <dsp:cNvSpPr/>
      </dsp:nvSpPr>
      <dsp:spPr>
        <a:xfrm>
          <a:off x="239698" y="1100251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заявление и стандартные реквизиты</a:t>
          </a:r>
          <a:endParaRPr lang="ru-RU" sz="700" kern="1200" dirty="0"/>
        </a:p>
      </dsp:txBody>
      <dsp:txXfrm>
        <a:off x="257212" y="1117765"/>
        <a:ext cx="921723" cy="562941"/>
      </dsp:txXfrm>
    </dsp:sp>
    <dsp:sp modelId="{D060F1E2-0E6F-47B9-A8BB-7DCB133DAAEE}">
      <dsp:nvSpPr>
        <dsp:cNvPr id="0" name=""/>
        <dsp:cNvSpPr/>
      </dsp:nvSpPr>
      <dsp:spPr>
        <a:xfrm>
          <a:off x="120104" y="950759"/>
          <a:ext cx="119593" cy="1195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5938"/>
              </a:lnTo>
              <a:lnTo>
                <a:pt x="119593" y="119593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DF5F4-AC96-427A-90E3-1A3A9AF291D9}">
      <dsp:nvSpPr>
        <dsp:cNvPr id="0" name=""/>
        <dsp:cNvSpPr/>
      </dsp:nvSpPr>
      <dsp:spPr>
        <a:xfrm>
          <a:off x="239698" y="1847713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соответствие требованиям ст.31 44-ФЗ</a:t>
          </a:r>
          <a:endParaRPr lang="ru-RU" sz="700" kern="1200" dirty="0"/>
        </a:p>
      </dsp:txBody>
      <dsp:txXfrm>
        <a:off x="257212" y="1865227"/>
        <a:ext cx="921723" cy="562941"/>
      </dsp:txXfrm>
    </dsp:sp>
    <dsp:sp modelId="{E9D56219-0CDE-44AF-88F2-619E740001E4}">
      <dsp:nvSpPr>
        <dsp:cNvPr id="0" name=""/>
        <dsp:cNvSpPr/>
      </dsp:nvSpPr>
      <dsp:spPr>
        <a:xfrm>
          <a:off x="120104" y="950759"/>
          <a:ext cx="119593" cy="1943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400"/>
              </a:lnTo>
              <a:lnTo>
                <a:pt x="119593" y="1943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777A1-B257-4DB0-BE2F-EF79439D4958}">
      <dsp:nvSpPr>
        <dsp:cNvPr id="0" name=""/>
        <dsp:cNvSpPr/>
      </dsp:nvSpPr>
      <dsp:spPr>
        <a:xfrm>
          <a:off x="239698" y="2595175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решение </a:t>
          </a:r>
          <a:r>
            <a:rPr lang="ru-RU" sz="700" kern="1200" dirty="0" err="1" smtClean="0"/>
            <a:t>Минпромторга</a:t>
          </a:r>
          <a:r>
            <a:rPr lang="ru-RU" sz="700" kern="1200" dirty="0" smtClean="0"/>
            <a:t> по согласованию с Минздравом и Росздравнадзором</a:t>
          </a:r>
          <a:endParaRPr lang="ru-RU" sz="700" kern="1200" dirty="0"/>
        </a:p>
      </dsp:txBody>
      <dsp:txXfrm>
        <a:off x="257212" y="2612689"/>
        <a:ext cx="921723" cy="562941"/>
      </dsp:txXfrm>
    </dsp:sp>
    <dsp:sp modelId="{49A2D621-3888-47A1-8AA2-C5C457CC65CA}">
      <dsp:nvSpPr>
        <dsp:cNvPr id="0" name=""/>
        <dsp:cNvSpPr/>
      </dsp:nvSpPr>
      <dsp:spPr>
        <a:xfrm>
          <a:off x="120104" y="950759"/>
          <a:ext cx="119593" cy="2690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862"/>
              </a:lnTo>
              <a:lnTo>
                <a:pt x="119593" y="26908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BEDE5-2F80-4487-B06B-ED08BC5E4747}">
      <dsp:nvSpPr>
        <dsp:cNvPr id="0" name=""/>
        <dsp:cNvSpPr/>
      </dsp:nvSpPr>
      <dsp:spPr>
        <a:xfrm>
          <a:off x="239698" y="3342636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заявление о готовности к поставке</a:t>
          </a:r>
          <a:endParaRPr lang="ru-RU" sz="700" kern="1200" dirty="0"/>
        </a:p>
      </dsp:txBody>
      <dsp:txXfrm>
        <a:off x="257212" y="3360150"/>
        <a:ext cx="921723" cy="562941"/>
      </dsp:txXfrm>
    </dsp:sp>
    <dsp:sp modelId="{85624097-7783-47DD-97EB-675BFD932A84}">
      <dsp:nvSpPr>
        <dsp:cNvPr id="0" name=""/>
        <dsp:cNvSpPr/>
      </dsp:nvSpPr>
      <dsp:spPr>
        <a:xfrm>
          <a:off x="120104" y="950759"/>
          <a:ext cx="119593" cy="343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8324"/>
              </a:lnTo>
              <a:lnTo>
                <a:pt x="119593" y="343832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13CEF-D038-4B2F-95D2-BB9501A1E463}">
      <dsp:nvSpPr>
        <dsp:cNvPr id="0" name=""/>
        <dsp:cNvSpPr/>
      </dsp:nvSpPr>
      <dsp:spPr>
        <a:xfrm>
          <a:off x="239698" y="4090098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/>
            <a:t>гарантийное письмо производителя</a:t>
          </a:r>
          <a:endParaRPr lang="ru-RU" sz="700" b="1" kern="1200" dirty="0"/>
        </a:p>
      </dsp:txBody>
      <dsp:txXfrm>
        <a:off x="257212" y="4107612"/>
        <a:ext cx="921723" cy="562941"/>
      </dsp:txXfrm>
    </dsp:sp>
    <dsp:sp modelId="{5FCD1F9F-975F-49C3-8AB2-69DFE78277F0}">
      <dsp:nvSpPr>
        <dsp:cNvPr id="0" name=""/>
        <dsp:cNvSpPr/>
      </dsp:nvSpPr>
      <dsp:spPr>
        <a:xfrm>
          <a:off x="1495434" y="352789"/>
          <a:ext cx="1195938" cy="5979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конкретное медицинское изделие</a:t>
          </a:r>
          <a:endParaRPr lang="ru-RU" sz="1200" kern="1200" dirty="0"/>
        </a:p>
      </dsp:txBody>
      <dsp:txXfrm>
        <a:off x="1512948" y="370303"/>
        <a:ext cx="1160910" cy="562941"/>
      </dsp:txXfrm>
    </dsp:sp>
    <dsp:sp modelId="{D192CC49-3DF9-4478-8146-48BC7FFD8FD9}">
      <dsp:nvSpPr>
        <dsp:cNvPr id="0" name=""/>
        <dsp:cNvSpPr/>
      </dsp:nvSpPr>
      <dsp:spPr>
        <a:xfrm>
          <a:off x="1615028" y="950759"/>
          <a:ext cx="119593" cy="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77"/>
              </a:lnTo>
              <a:lnTo>
                <a:pt x="119593" y="4484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2DA77B-C7A5-48C9-BB82-3EC3F64DA6FD}">
      <dsp:nvSpPr>
        <dsp:cNvPr id="0" name=""/>
        <dsp:cNvSpPr/>
      </dsp:nvSpPr>
      <dsp:spPr>
        <a:xfrm>
          <a:off x="1734622" y="1100251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наименование</a:t>
          </a:r>
          <a:endParaRPr lang="ru-RU" sz="700" kern="1200" dirty="0"/>
        </a:p>
      </dsp:txBody>
      <dsp:txXfrm>
        <a:off x="1752136" y="1117765"/>
        <a:ext cx="921723" cy="562941"/>
      </dsp:txXfrm>
    </dsp:sp>
    <dsp:sp modelId="{DEA95EAE-28C3-4329-9793-4C59A53E49DD}">
      <dsp:nvSpPr>
        <dsp:cNvPr id="0" name=""/>
        <dsp:cNvSpPr/>
      </dsp:nvSpPr>
      <dsp:spPr>
        <a:xfrm>
          <a:off x="1615028" y="950759"/>
          <a:ext cx="119593" cy="1195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5938"/>
              </a:lnTo>
              <a:lnTo>
                <a:pt x="119593" y="119593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B83F3-EB17-49CB-8D39-74D08CA858BA}">
      <dsp:nvSpPr>
        <dsp:cNvPr id="0" name=""/>
        <dsp:cNvSpPr/>
      </dsp:nvSpPr>
      <dsp:spPr>
        <a:xfrm>
          <a:off x="1734622" y="1847713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код вида</a:t>
          </a:r>
          <a:endParaRPr lang="ru-RU" sz="700" kern="1200" dirty="0"/>
        </a:p>
      </dsp:txBody>
      <dsp:txXfrm>
        <a:off x="1752136" y="1865227"/>
        <a:ext cx="921723" cy="562941"/>
      </dsp:txXfrm>
    </dsp:sp>
    <dsp:sp modelId="{E7013B4F-43A0-43DC-AF59-B06598A07E0E}">
      <dsp:nvSpPr>
        <dsp:cNvPr id="0" name=""/>
        <dsp:cNvSpPr/>
      </dsp:nvSpPr>
      <dsp:spPr>
        <a:xfrm>
          <a:off x="1615028" y="950759"/>
          <a:ext cx="119593" cy="1943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400"/>
              </a:lnTo>
              <a:lnTo>
                <a:pt x="119593" y="1943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FC0DF-4508-4645-A9A2-3DE34D35B5AC}">
      <dsp:nvSpPr>
        <dsp:cNvPr id="0" name=""/>
        <dsp:cNvSpPr/>
      </dsp:nvSpPr>
      <dsp:spPr>
        <a:xfrm>
          <a:off x="1734622" y="2595175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номер Р.У., </a:t>
          </a:r>
          <a:br>
            <a:rPr lang="ru-RU" sz="700" kern="1200" dirty="0" smtClean="0"/>
          </a:br>
          <a:r>
            <a:rPr lang="ru-RU" sz="700" kern="1200" dirty="0" smtClean="0"/>
            <a:t>срок действия</a:t>
          </a:r>
          <a:endParaRPr lang="ru-RU" sz="700" kern="1200" dirty="0"/>
        </a:p>
      </dsp:txBody>
      <dsp:txXfrm>
        <a:off x="1752136" y="2612689"/>
        <a:ext cx="921723" cy="562941"/>
      </dsp:txXfrm>
    </dsp:sp>
    <dsp:sp modelId="{2C12237D-896A-413B-B299-C6BA794189DB}">
      <dsp:nvSpPr>
        <dsp:cNvPr id="0" name=""/>
        <dsp:cNvSpPr/>
      </dsp:nvSpPr>
      <dsp:spPr>
        <a:xfrm>
          <a:off x="1615028" y="950759"/>
          <a:ext cx="119593" cy="2690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862"/>
              </a:lnTo>
              <a:lnTo>
                <a:pt x="119593" y="26908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35F17-CD1A-402A-87F5-0F954FD459EC}">
      <dsp:nvSpPr>
        <dsp:cNvPr id="0" name=""/>
        <dsp:cNvSpPr/>
      </dsp:nvSpPr>
      <dsp:spPr>
        <a:xfrm>
          <a:off x="1734622" y="3342636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производитель / изготовитель</a:t>
          </a:r>
          <a:endParaRPr lang="ru-RU" sz="700" kern="1200" dirty="0"/>
        </a:p>
      </dsp:txBody>
      <dsp:txXfrm>
        <a:off x="1752136" y="3360150"/>
        <a:ext cx="921723" cy="562941"/>
      </dsp:txXfrm>
    </dsp:sp>
    <dsp:sp modelId="{AFCCF90F-3A75-4439-96B9-104D05D48383}">
      <dsp:nvSpPr>
        <dsp:cNvPr id="0" name=""/>
        <dsp:cNvSpPr/>
      </dsp:nvSpPr>
      <dsp:spPr>
        <a:xfrm>
          <a:off x="2990358" y="352789"/>
          <a:ext cx="1195938" cy="5979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подтверждения</a:t>
          </a:r>
          <a:endParaRPr lang="ru-RU" sz="1200" kern="1200" dirty="0"/>
        </a:p>
      </dsp:txBody>
      <dsp:txXfrm>
        <a:off x="3007872" y="370303"/>
        <a:ext cx="1160910" cy="562941"/>
      </dsp:txXfrm>
    </dsp:sp>
    <dsp:sp modelId="{112060E9-EF00-4CEF-B8D6-2BAD0FE37A7D}">
      <dsp:nvSpPr>
        <dsp:cNvPr id="0" name=""/>
        <dsp:cNvSpPr/>
      </dsp:nvSpPr>
      <dsp:spPr>
        <a:xfrm>
          <a:off x="3109951" y="950759"/>
          <a:ext cx="119593" cy="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77"/>
              </a:lnTo>
              <a:lnTo>
                <a:pt x="119593" y="4484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77EB1A-020E-45DE-973E-13E7D6BC889A}">
      <dsp:nvSpPr>
        <dsp:cNvPr id="0" name=""/>
        <dsp:cNvSpPr/>
      </dsp:nvSpPr>
      <dsp:spPr>
        <a:xfrm>
          <a:off x="3229545" y="1100251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Росздравнадзора —- об отсутствии российских аналогов</a:t>
          </a:r>
          <a:endParaRPr lang="ru-RU" sz="700" kern="1200" dirty="0"/>
        </a:p>
      </dsp:txBody>
      <dsp:txXfrm>
        <a:off x="3247059" y="1117765"/>
        <a:ext cx="921723" cy="562941"/>
      </dsp:txXfrm>
    </dsp:sp>
    <dsp:sp modelId="{B9FD5020-A9B5-4C7A-908A-62E31102C62E}">
      <dsp:nvSpPr>
        <dsp:cNvPr id="0" name=""/>
        <dsp:cNvSpPr/>
      </dsp:nvSpPr>
      <dsp:spPr>
        <a:xfrm>
          <a:off x="3109951" y="950759"/>
          <a:ext cx="119593" cy="1195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5938"/>
              </a:lnTo>
              <a:lnTo>
                <a:pt x="119593" y="119593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4A20B-A787-488B-BFDD-5BBEA8A0D196}">
      <dsp:nvSpPr>
        <dsp:cNvPr id="0" name=""/>
        <dsp:cNvSpPr/>
      </dsp:nvSpPr>
      <dsp:spPr>
        <a:xfrm>
          <a:off x="3229545" y="1847713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Таможенная служба — об отсутствии ввоза на территорию РФ иностранных </a:t>
          </a:r>
          <a:r>
            <a:rPr lang="ru-RU" sz="700" kern="1200" dirty="0" err="1" smtClean="0"/>
            <a:t>мед.изделий</a:t>
          </a:r>
          <a:endParaRPr lang="ru-RU" sz="700" kern="1200" dirty="0"/>
        </a:p>
      </dsp:txBody>
      <dsp:txXfrm>
        <a:off x="3247059" y="1865227"/>
        <a:ext cx="921723" cy="562941"/>
      </dsp:txXfrm>
    </dsp:sp>
    <dsp:sp modelId="{3B72D3E7-5290-4756-8B66-A96A009D39BE}">
      <dsp:nvSpPr>
        <dsp:cNvPr id="0" name=""/>
        <dsp:cNvSpPr/>
      </dsp:nvSpPr>
      <dsp:spPr>
        <a:xfrm>
          <a:off x="3109951" y="950759"/>
          <a:ext cx="119593" cy="1943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400"/>
              </a:lnTo>
              <a:lnTo>
                <a:pt x="119593" y="1943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E33A3-F6E8-4021-A149-CD73D0453DEE}">
      <dsp:nvSpPr>
        <dsp:cNvPr id="0" name=""/>
        <dsp:cNvSpPr/>
      </dsp:nvSpPr>
      <dsp:spPr>
        <a:xfrm>
          <a:off x="3229545" y="2595175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err="1" smtClean="0"/>
            <a:t>Минпромторг</a:t>
          </a:r>
          <a:r>
            <a:rPr lang="ru-RU" sz="700" kern="1200" dirty="0" smtClean="0"/>
            <a:t> — подтверждение производства </a:t>
          </a:r>
          <a:r>
            <a:rPr lang="ru-RU" sz="700" kern="1200" dirty="0" err="1" smtClean="0"/>
            <a:t>мед.изделий</a:t>
          </a:r>
          <a:r>
            <a:rPr lang="ru-RU" sz="700" kern="1200" dirty="0" smtClean="0"/>
            <a:t> на территории РФ</a:t>
          </a:r>
          <a:endParaRPr lang="ru-RU" sz="700" kern="1200" dirty="0"/>
        </a:p>
      </dsp:txBody>
      <dsp:txXfrm>
        <a:off x="3247059" y="2612689"/>
        <a:ext cx="921723" cy="5629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E06B4-7E89-4643-A0C2-7A0A53B90C68}">
      <dsp:nvSpPr>
        <dsp:cNvPr id="0" name=""/>
        <dsp:cNvSpPr/>
      </dsp:nvSpPr>
      <dsp:spPr>
        <a:xfrm>
          <a:off x="2683" y="27053"/>
          <a:ext cx="2616592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обоснование</a:t>
          </a:r>
          <a:endParaRPr lang="ru-RU" sz="1200" kern="1200" dirty="0"/>
        </a:p>
      </dsp:txBody>
      <dsp:txXfrm>
        <a:off x="2683" y="27053"/>
        <a:ext cx="2616592" cy="345600"/>
      </dsp:txXfrm>
    </dsp:sp>
    <dsp:sp modelId="{3F36D63C-2C1A-4440-8A66-E965CC85530E}">
      <dsp:nvSpPr>
        <dsp:cNvPr id="0" name=""/>
        <dsp:cNvSpPr/>
      </dsp:nvSpPr>
      <dsp:spPr>
        <a:xfrm>
          <a:off x="2683" y="372653"/>
          <a:ext cx="2616592" cy="11837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электронный аукцион: </a:t>
          </a:r>
          <a:br>
            <a:rPr lang="ru-RU" sz="1200" kern="1200" dirty="0" smtClean="0"/>
          </a:br>
          <a:r>
            <a:rPr lang="ru-RU" sz="1200" kern="1200" dirty="0" smtClean="0"/>
            <a:t>ст. 49 44-ФЗ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запрос котировок в  электронной форме: ст. 50 44-ФЗ</a:t>
          </a:r>
          <a:endParaRPr lang="ru-RU" sz="1200" kern="1200" dirty="0"/>
        </a:p>
      </dsp:txBody>
      <dsp:txXfrm>
        <a:off x="2683" y="372653"/>
        <a:ext cx="2616592" cy="1183781"/>
      </dsp:txXfrm>
    </dsp:sp>
    <dsp:sp modelId="{03F61667-F0CC-4E1A-9265-A493A0933FE9}">
      <dsp:nvSpPr>
        <dsp:cNvPr id="0" name=""/>
        <dsp:cNvSpPr/>
      </dsp:nvSpPr>
      <dsp:spPr>
        <a:xfrm>
          <a:off x="2985598" y="27053"/>
          <a:ext cx="2616592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преимущества</a:t>
          </a:r>
          <a:endParaRPr lang="ru-RU" sz="1200" kern="1200" dirty="0"/>
        </a:p>
      </dsp:txBody>
      <dsp:txXfrm>
        <a:off x="2985598" y="27053"/>
        <a:ext cx="2616592" cy="345600"/>
      </dsp:txXfrm>
    </dsp:sp>
    <dsp:sp modelId="{C25E0054-6EFB-4F2E-B3D9-BF30367BD743}">
      <dsp:nvSpPr>
        <dsp:cNvPr id="0" name=""/>
        <dsp:cNvSpPr/>
      </dsp:nvSpPr>
      <dsp:spPr>
        <a:xfrm>
          <a:off x="2985598" y="372653"/>
          <a:ext cx="2616592" cy="11837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ЭА: нет ограничений по сумме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ЗКЭФ: до 3 млн. руб. за контракт и до 20% от СГОЗ мин. 100 млн. руб. в год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можно одну закупку для многих пациентов</a:t>
          </a:r>
          <a:endParaRPr lang="ru-RU" sz="1200" kern="1200" dirty="0"/>
        </a:p>
      </dsp:txBody>
      <dsp:txXfrm>
        <a:off x="2985598" y="372653"/>
        <a:ext cx="2616592" cy="1183781"/>
      </dsp:txXfrm>
    </dsp:sp>
    <dsp:sp modelId="{76A8B34A-9CBB-448C-AA3C-5947660EB9EC}">
      <dsp:nvSpPr>
        <dsp:cNvPr id="0" name=""/>
        <dsp:cNvSpPr/>
      </dsp:nvSpPr>
      <dsp:spPr>
        <a:xfrm>
          <a:off x="5968514" y="27053"/>
          <a:ext cx="2616592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ограничения</a:t>
          </a:r>
          <a:endParaRPr lang="ru-RU" sz="1200" kern="1200" dirty="0"/>
        </a:p>
      </dsp:txBody>
      <dsp:txXfrm>
        <a:off x="5968514" y="27053"/>
        <a:ext cx="2616592" cy="345600"/>
      </dsp:txXfrm>
    </dsp:sp>
    <dsp:sp modelId="{3B7043B4-EC39-4252-A3C3-AE405F34D823}">
      <dsp:nvSpPr>
        <dsp:cNvPr id="0" name=""/>
        <dsp:cNvSpPr/>
      </dsp:nvSpPr>
      <dsp:spPr>
        <a:xfrm>
          <a:off x="5968514" y="372653"/>
          <a:ext cx="2616592" cy="11837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 МНН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долго (2..4 недели) + время поставки</a:t>
          </a:r>
          <a:endParaRPr lang="ru-RU" sz="1200" kern="1200" dirty="0"/>
        </a:p>
      </dsp:txBody>
      <dsp:txXfrm>
        <a:off x="5968514" y="372653"/>
        <a:ext cx="2616592" cy="11837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E06B4-7E89-4643-A0C2-7A0A53B90C68}">
      <dsp:nvSpPr>
        <dsp:cNvPr id="0" name=""/>
        <dsp:cNvSpPr/>
      </dsp:nvSpPr>
      <dsp:spPr>
        <a:xfrm>
          <a:off x="2683" y="31179"/>
          <a:ext cx="2616592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обоснование</a:t>
          </a:r>
          <a:endParaRPr lang="ru-RU" sz="1100" kern="1200" dirty="0"/>
        </a:p>
      </dsp:txBody>
      <dsp:txXfrm>
        <a:off x="2683" y="31179"/>
        <a:ext cx="2616592" cy="316800"/>
      </dsp:txXfrm>
    </dsp:sp>
    <dsp:sp modelId="{3F36D63C-2C1A-4440-8A66-E965CC85530E}">
      <dsp:nvSpPr>
        <dsp:cNvPr id="0" name=""/>
        <dsp:cNvSpPr/>
      </dsp:nvSpPr>
      <dsp:spPr>
        <a:xfrm>
          <a:off x="2683" y="347979"/>
          <a:ext cx="2616592" cy="1407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закупка у единственного поставщика на основании п.</a:t>
          </a:r>
          <a:r>
            <a:rPr lang="ru-RU" sz="1600" b="1" kern="1200" dirty="0" smtClean="0">
              <a:solidFill>
                <a:srgbClr val="C00000"/>
              </a:solidFill>
            </a:rPr>
            <a:t>4</a:t>
          </a:r>
          <a:r>
            <a:rPr lang="ru-RU" sz="1100" kern="1200" dirty="0" smtClean="0"/>
            <a:t> ч.1 ст.93 44-ФЗ</a:t>
          </a:r>
          <a:endParaRPr lang="ru-RU" sz="1100" kern="1200" dirty="0"/>
        </a:p>
      </dsp:txBody>
      <dsp:txXfrm>
        <a:off x="2683" y="347979"/>
        <a:ext cx="2616592" cy="1407605"/>
      </dsp:txXfrm>
    </dsp:sp>
    <dsp:sp modelId="{03F61667-F0CC-4E1A-9265-A493A0933FE9}">
      <dsp:nvSpPr>
        <dsp:cNvPr id="0" name=""/>
        <dsp:cNvSpPr/>
      </dsp:nvSpPr>
      <dsp:spPr>
        <a:xfrm>
          <a:off x="2985598" y="31179"/>
          <a:ext cx="2616592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преимущества</a:t>
          </a:r>
          <a:endParaRPr lang="ru-RU" sz="1100" kern="1200" dirty="0"/>
        </a:p>
      </dsp:txBody>
      <dsp:txXfrm>
        <a:off x="2985598" y="31179"/>
        <a:ext cx="2616592" cy="316800"/>
      </dsp:txXfrm>
    </dsp:sp>
    <dsp:sp modelId="{C25E0054-6EFB-4F2E-B3D9-BF30367BD743}">
      <dsp:nvSpPr>
        <dsp:cNvPr id="0" name=""/>
        <dsp:cNvSpPr/>
      </dsp:nvSpPr>
      <dsp:spPr>
        <a:xfrm>
          <a:off x="2985598" y="347979"/>
          <a:ext cx="2616592" cy="1407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любые заказчики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любые товары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очень быстро («звонок другу»)</a:t>
          </a:r>
          <a:br>
            <a:rPr lang="ru-RU" sz="1100" kern="1200" dirty="0" smtClean="0"/>
          </a:br>
          <a:r>
            <a:rPr lang="ru-RU" sz="1100" kern="1200" dirty="0" smtClean="0"/>
            <a:t>или достаточно быстро («электронный магазин»)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возможность закупки конкретного торгового  наименования</a:t>
          </a:r>
          <a:endParaRPr lang="ru-RU" sz="1100" kern="1200" dirty="0"/>
        </a:p>
      </dsp:txBody>
      <dsp:txXfrm>
        <a:off x="2985598" y="347979"/>
        <a:ext cx="2616592" cy="1407605"/>
      </dsp:txXfrm>
    </dsp:sp>
    <dsp:sp modelId="{76A8B34A-9CBB-448C-AA3C-5947660EB9EC}">
      <dsp:nvSpPr>
        <dsp:cNvPr id="0" name=""/>
        <dsp:cNvSpPr/>
      </dsp:nvSpPr>
      <dsp:spPr>
        <a:xfrm>
          <a:off x="5968514" y="31179"/>
          <a:ext cx="2616592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ограничения</a:t>
          </a:r>
          <a:endParaRPr lang="ru-RU" sz="1100" kern="1200" dirty="0"/>
        </a:p>
      </dsp:txBody>
      <dsp:txXfrm>
        <a:off x="5968514" y="31179"/>
        <a:ext cx="2616592" cy="316800"/>
      </dsp:txXfrm>
    </dsp:sp>
    <dsp:sp modelId="{3B7043B4-EC39-4252-A3C3-AE405F34D823}">
      <dsp:nvSpPr>
        <dsp:cNvPr id="0" name=""/>
        <dsp:cNvSpPr/>
      </dsp:nvSpPr>
      <dsp:spPr>
        <a:xfrm>
          <a:off x="5968514" y="347979"/>
          <a:ext cx="2616592" cy="14076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контракт до </a:t>
          </a:r>
          <a:r>
            <a:rPr lang="en-US" sz="1100" kern="1200" dirty="0" smtClean="0"/>
            <a:t>6</a:t>
          </a:r>
          <a:r>
            <a:rPr lang="ru-RU" sz="1100" kern="1200" dirty="0" smtClean="0"/>
            <a:t>00 тыс. руб.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ограничения на совокупный годовой объем закупок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всегда найдутся более первоочередные потребности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при регулярном использовании возможны обвинения в «дроблении закупок»</a:t>
          </a:r>
          <a:endParaRPr lang="ru-RU" sz="1100" kern="1200" dirty="0"/>
        </a:p>
      </dsp:txBody>
      <dsp:txXfrm>
        <a:off x="5968514" y="347979"/>
        <a:ext cx="2616592" cy="14076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E06B4-7E89-4643-A0C2-7A0A53B90C68}">
      <dsp:nvSpPr>
        <dsp:cNvPr id="0" name=""/>
        <dsp:cNvSpPr/>
      </dsp:nvSpPr>
      <dsp:spPr>
        <a:xfrm>
          <a:off x="2683" y="27994"/>
          <a:ext cx="2616592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обоснование</a:t>
          </a:r>
          <a:endParaRPr lang="ru-RU" sz="1100" kern="1200" dirty="0"/>
        </a:p>
      </dsp:txBody>
      <dsp:txXfrm>
        <a:off x="2683" y="27994"/>
        <a:ext cx="2616592" cy="316800"/>
      </dsp:txXfrm>
    </dsp:sp>
    <dsp:sp modelId="{3F36D63C-2C1A-4440-8A66-E965CC85530E}">
      <dsp:nvSpPr>
        <dsp:cNvPr id="0" name=""/>
        <dsp:cNvSpPr/>
      </dsp:nvSpPr>
      <dsp:spPr>
        <a:xfrm>
          <a:off x="2683" y="344794"/>
          <a:ext cx="2616592" cy="1413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закупка у единственного поставщика на основании п.</a:t>
          </a:r>
          <a:r>
            <a:rPr lang="ru-RU" sz="2000" b="1" kern="1200" dirty="0" smtClean="0">
              <a:solidFill>
                <a:srgbClr val="C00000"/>
              </a:solidFill>
            </a:rPr>
            <a:t>5</a:t>
          </a:r>
          <a:r>
            <a:rPr lang="ru-RU" sz="1100" kern="1200" dirty="0" smtClean="0"/>
            <a:t> ч.1 ст.93 44-ФЗ</a:t>
          </a:r>
          <a:endParaRPr lang="ru-RU" sz="1100" kern="1200" dirty="0"/>
        </a:p>
      </dsp:txBody>
      <dsp:txXfrm>
        <a:off x="2683" y="344794"/>
        <a:ext cx="2616592" cy="1413975"/>
      </dsp:txXfrm>
    </dsp:sp>
    <dsp:sp modelId="{03F61667-F0CC-4E1A-9265-A493A0933FE9}">
      <dsp:nvSpPr>
        <dsp:cNvPr id="0" name=""/>
        <dsp:cNvSpPr/>
      </dsp:nvSpPr>
      <dsp:spPr>
        <a:xfrm>
          <a:off x="2985598" y="27994"/>
          <a:ext cx="2616592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преимущества</a:t>
          </a:r>
          <a:endParaRPr lang="ru-RU" sz="1100" kern="1200" dirty="0"/>
        </a:p>
      </dsp:txBody>
      <dsp:txXfrm>
        <a:off x="2985598" y="27994"/>
        <a:ext cx="2616592" cy="316800"/>
      </dsp:txXfrm>
    </dsp:sp>
    <dsp:sp modelId="{C25E0054-6EFB-4F2E-B3D9-BF30367BD743}">
      <dsp:nvSpPr>
        <dsp:cNvPr id="0" name=""/>
        <dsp:cNvSpPr/>
      </dsp:nvSpPr>
      <dsp:spPr>
        <a:xfrm>
          <a:off x="2985598" y="344794"/>
          <a:ext cx="2616592" cy="1413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любые заказчики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любые товары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очень быстро («звонок другу»)</a:t>
          </a:r>
          <a:br>
            <a:rPr lang="ru-RU" sz="1100" kern="1200" dirty="0" smtClean="0"/>
          </a:br>
          <a:r>
            <a:rPr lang="ru-RU" sz="1100" kern="1200" dirty="0" smtClean="0"/>
            <a:t>или достаточно быстро («электронный магазин»)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возможность закупки конкретного торгового  наименования</a:t>
          </a:r>
          <a:endParaRPr lang="ru-RU" sz="1100" kern="1200" dirty="0"/>
        </a:p>
      </dsp:txBody>
      <dsp:txXfrm>
        <a:off x="2985598" y="344794"/>
        <a:ext cx="2616592" cy="1413975"/>
      </dsp:txXfrm>
    </dsp:sp>
    <dsp:sp modelId="{76A8B34A-9CBB-448C-AA3C-5947660EB9EC}">
      <dsp:nvSpPr>
        <dsp:cNvPr id="0" name=""/>
        <dsp:cNvSpPr/>
      </dsp:nvSpPr>
      <dsp:spPr>
        <a:xfrm>
          <a:off x="5968514" y="27994"/>
          <a:ext cx="2616592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ограничения</a:t>
          </a:r>
          <a:endParaRPr lang="ru-RU" sz="1100" kern="1200" dirty="0"/>
        </a:p>
      </dsp:txBody>
      <dsp:txXfrm>
        <a:off x="5968514" y="27994"/>
        <a:ext cx="2616592" cy="316800"/>
      </dsp:txXfrm>
    </dsp:sp>
    <dsp:sp modelId="{3B7043B4-EC39-4252-A3C3-AE405F34D823}">
      <dsp:nvSpPr>
        <dsp:cNvPr id="0" name=""/>
        <dsp:cNvSpPr/>
      </dsp:nvSpPr>
      <dsp:spPr>
        <a:xfrm>
          <a:off x="5968514" y="344794"/>
          <a:ext cx="2616592" cy="1413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контракт до </a:t>
          </a:r>
          <a:r>
            <a:rPr lang="en-US" sz="1100" kern="1200" dirty="0" smtClean="0"/>
            <a:t>6</a:t>
          </a:r>
          <a:r>
            <a:rPr lang="ru-RU" sz="1100" kern="1200" dirty="0" smtClean="0"/>
            <a:t>00 тыс. руб.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ограничения на совокупный годовой объем закупок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всегда найдутся более первоочередные потребности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при регулярном использовании возможны обвинения в «дроблении закупок»</a:t>
          </a:r>
          <a:endParaRPr lang="ru-RU" sz="1100" kern="1200" dirty="0"/>
        </a:p>
      </dsp:txBody>
      <dsp:txXfrm>
        <a:off x="5968514" y="344794"/>
        <a:ext cx="2616592" cy="14139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C27B6-7125-4AD0-8FA6-340EB3D06152}">
      <dsp:nvSpPr>
        <dsp:cNvPr id="0" name=""/>
        <dsp:cNvSpPr/>
      </dsp:nvSpPr>
      <dsp:spPr>
        <a:xfrm>
          <a:off x="380016" y="2222056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МЕЛКИЕ </a:t>
          </a:r>
          <a:br>
            <a:rPr lang="ru-RU" sz="1300" kern="1200" dirty="0" smtClean="0"/>
          </a:br>
          <a:r>
            <a:rPr lang="ru-RU" sz="1300" kern="1200" dirty="0" smtClean="0"/>
            <a:t>ЗАКУПКИ</a:t>
          </a:r>
          <a:br>
            <a:rPr lang="ru-RU" sz="1300" kern="1200" dirty="0" smtClean="0"/>
          </a:br>
          <a:r>
            <a:rPr lang="ru-RU" sz="1300" kern="1200" dirty="0" smtClean="0"/>
            <a:t>(п.4 ч.1 ст.93)</a:t>
          </a:r>
          <a:endParaRPr lang="ru-RU" sz="1300" kern="1200" dirty="0"/>
        </a:p>
      </dsp:txBody>
      <dsp:txXfrm>
        <a:off x="402617" y="2244657"/>
        <a:ext cx="1498140" cy="726469"/>
      </dsp:txXfrm>
    </dsp:sp>
    <dsp:sp modelId="{C23BB0D8-878F-49B0-99D7-CAF2DD61E1ED}">
      <dsp:nvSpPr>
        <dsp:cNvPr id="0" name=""/>
        <dsp:cNvSpPr/>
      </dsp:nvSpPr>
      <dsp:spPr>
        <a:xfrm rot="17692822">
          <a:off x="1498369" y="1929010"/>
          <a:ext cx="146731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67317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95345" y="1905643"/>
        <a:ext cx="73365" cy="73365"/>
      </dsp:txXfrm>
    </dsp:sp>
    <dsp:sp modelId="{0C79F0C2-1E08-4738-9911-B8CB67442559}">
      <dsp:nvSpPr>
        <dsp:cNvPr id="0" name=""/>
        <dsp:cNvSpPr/>
      </dsp:nvSpPr>
      <dsp:spPr>
        <a:xfrm>
          <a:off x="2540696" y="890923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ЭЛЕКТРОННЫЙ МАГАЗИН</a:t>
          </a:r>
          <a:endParaRPr lang="ru-RU" sz="1300" kern="1200" dirty="0"/>
        </a:p>
      </dsp:txBody>
      <dsp:txXfrm>
        <a:off x="2563297" y="913524"/>
        <a:ext cx="1498140" cy="726469"/>
      </dsp:txXfrm>
    </dsp:sp>
    <dsp:sp modelId="{95527420-B3C8-4E1F-AE19-7B8C39394CBB}">
      <dsp:nvSpPr>
        <dsp:cNvPr id="0" name=""/>
        <dsp:cNvSpPr/>
      </dsp:nvSpPr>
      <dsp:spPr>
        <a:xfrm rot="18289469">
          <a:off x="3852193" y="819733"/>
          <a:ext cx="10810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81028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65682" y="806022"/>
        <a:ext cx="54051" cy="54051"/>
      </dsp:txXfrm>
    </dsp:sp>
    <dsp:sp modelId="{F73517E1-3E97-4D75-8A7B-2D942B47051E}">
      <dsp:nvSpPr>
        <dsp:cNvPr id="0" name=""/>
        <dsp:cNvSpPr/>
      </dsp:nvSpPr>
      <dsp:spPr>
        <a:xfrm>
          <a:off x="4701376" y="3501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специальный сайт при администрации области</a:t>
          </a:r>
          <a:endParaRPr lang="ru-RU" sz="1300" kern="1200" dirty="0"/>
        </a:p>
      </dsp:txBody>
      <dsp:txXfrm>
        <a:off x="4723977" y="26102"/>
        <a:ext cx="1498140" cy="726469"/>
      </dsp:txXfrm>
    </dsp:sp>
    <dsp:sp modelId="{72A3E683-2183-4264-80C3-B5902BB1089D}">
      <dsp:nvSpPr>
        <dsp:cNvPr id="0" name=""/>
        <dsp:cNvSpPr/>
      </dsp:nvSpPr>
      <dsp:spPr>
        <a:xfrm>
          <a:off x="4084039" y="1263444"/>
          <a:ext cx="61733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17337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77274" y="1261326"/>
        <a:ext cx="30866" cy="30866"/>
      </dsp:txXfrm>
    </dsp:sp>
    <dsp:sp modelId="{99885E6B-89A7-4F6B-8518-1EA0FD0CF917}">
      <dsp:nvSpPr>
        <dsp:cNvPr id="0" name=""/>
        <dsp:cNvSpPr/>
      </dsp:nvSpPr>
      <dsp:spPr>
        <a:xfrm>
          <a:off x="4701376" y="890923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заказчиков заставляют использовать</a:t>
          </a:r>
          <a:endParaRPr lang="ru-RU" sz="1300" kern="1200" dirty="0"/>
        </a:p>
      </dsp:txBody>
      <dsp:txXfrm>
        <a:off x="4723977" y="913524"/>
        <a:ext cx="1498140" cy="726469"/>
      </dsp:txXfrm>
    </dsp:sp>
    <dsp:sp modelId="{4BB4FFA2-877C-41DE-9EDB-EC73DAA178AC}">
      <dsp:nvSpPr>
        <dsp:cNvPr id="0" name=""/>
        <dsp:cNvSpPr/>
      </dsp:nvSpPr>
      <dsp:spPr>
        <a:xfrm rot="3310531">
          <a:off x="3852193" y="1707155"/>
          <a:ext cx="10810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81028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65682" y="1693444"/>
        <a:ext cx="54051" cy="54051"/>
      </dsp:txXfrm>
    </dsp:sp>
    <dsp:sp modelId="{A1A42748-1FBE-4245-BCD7-0F38507D4FEF}">
      <dsp:nvSpPr>
        <dsp:cNvPr id="0" name=""/>
        <dsp:cNvSpPr/>
      </dsp:nvSpPr>
      <dsp:spPr>
        <a:xfrm>
          <a:off x="4701376" y="1778345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EDBBA"/>
            </a:gs>
            <a:gs pos="35000">
              <a:srgbClr val="F6ECDA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остаются следы в Интернете</a:t>
          </a:r>
          <a:endParaRPr lang="ru-RU" sz="1300" kern="1200" dirty="0"/>
        </a:p>
      </dsp:txBody>
      <dsp:txXfrm>
        <a:off x="4723977" y="1800946"/>
        <a:ext cx="1498140" cy="726469"/>
      </dsp:txXfrm>
    </dsp:sp>
    <dsp:sp modelId="{E1928968-0AD6-40E8-930B-A9FAE85C4233}">
      <dsp:nvSpPr>
        <dsp:cNvPr id="0" name=""/>
        <dsp:cNvSpPr/>
      </dsp:nvSpPr>
      <dsp:spPr>
        <a:xfrm rot="3907178">
          <a:off x="1498369" y="3260143"/>
          <a:ext cx="146731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67317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95345" y="3236776"/>
        <a:ext cx="73365" cy="73365"/>
      </dsp:txXfrm>
    </dsp:sp>
    <dsp:sp modelId="{4F6434ED-B8FE-42F5-BEBE-B4120F5C19FC}">
      <dsp:nvSpPr>
        <dsp:cNvPr id="0" name=""/>
        <dsp:cNvSpPr/>
      </dsp:nvSpPr>
      <dsp:spPr>
        <a:xfrm>
          <a:off x="2540696" y="3553189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«ЗВОНОК ПОСТАВЩИКУ»</a:t>
          </a:r>
          <a:endParaRPr lang="ru-RU" sz="1300" kern="1200" dirty="0"/>
        </a:p>
      </dsp:txBody>
      <dsp:txXfrm>
        <a:off x="2563297" y="3575790"/>
        <a:ext cx="1498140" cy="726469"/>
      </dsp:txXfrm>
    </dsp:sp>
    <dsp:sp modelId="{8FC6C478-7F43-4700-967C-D55D5B10E08B}">
      <dsp:nvSpPr>
        <dsp:cNvPr id="0" name=""/>
        <dsp:cNvSpPr/>
      </dsp:nvSpPr>
      <dsp:spPr>
        <a:xfrm rot="18289469">
          <a:off x="3852193" y="3481999"/>
          <a:ext cx="10810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81028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65682" y="3468288"/>
        <a:ext cx="54051" cy="54051"/>
      </dsp:txXfrm>
    </dsp:sp>
    <dsp:sp modelId="{1F1453DA-2567-4001-B6DC-4D9CD4109402}">
      <dsp:nvSpPr>
        <dsp:cNvPr id="0" name=""/>
        <dsp:cNvSpPr/>
      </dsp:nvSpPr>
      <dsp:spPr>
        <a:xfrm>
          <a:off x="4701376" y="2665767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звонок / </a:t>
          </a:r>
          <a:r>
            <a:rPr lang="en-US" sz="1300" kern="1200" dirty="0" smtClean="0"/>
            <a:t>email </a:t>
          </a:r>
          <a:r>
            <a:rPr lang="ru-RU" sz="1300" kern="1200" dirty="0" smtClean="0"/>
            <a:t>/ </a:t>
          </a:r>
          <a:r>
            <a:rPr lang="en-US" sz="1300" kern="1200" dirty="0" smtClean="0"/>
            <a:t>SMS </a:t>
          </a:r>
          <a:r>
            <a:rPr lang="ru-RU" sz="1300" kern="1200" dirty="0" smtClean="0"/>
            <a:t>дружественному поставщику</a:t>
          </a:r>
        </a:p>
      </dsp:txBody>
      <dsp:txXfrm>
        <a:off x="4723977" y="2688368"/>
        <a:ext cx="1498140" cy="726469"/>
      </dsp:txXfrm>
    </dsp:sp>
    <dsp:sp modelId="{147B65A8-58D3-4874-9BBF-04A49D21F1DD}">
      <dsp:nvSpPr>
        <dsp:cNvPr id="0" name=""/>
        <dsp:cNvSpPr/>
      </dsp:nvSpPr>
      <dsp:spPr>
        <a:xfrm>
          <a:off x="4084039" y="3925710"/>
          <a:ext cx="61733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17337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77274" y="3923592"/>
        <a:ext cx="30866" cy="30866"/>
      </dsp:txXfrm>
    </dsp:sp>
    <dsp:sp modelId="{00AD16B1-138E-4833-9316-DF167AE5E02D}">
      <dsp:nvSpPr>
        <dsp:cNvPr id="0" name=""/>
        <dsp:cNvSpPr/>
      </dsp:nvSpPr>
      <dsp:spPr>
        <a:xfrm>
          <a:off x="4701376" y="3553189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не оставляет следов в Интернете</a:t>
          </a:r>
        </a:p>
      </dsp:txBody>
      <dsp:txXfrm>
        <a:off x="4723977" y="3575790"/>
        <a:ext cx="1498140" cy="726469"/>
      </dsp:txXfrm>
    </dsp:sp>
    <dsp:sp modelId="{5DB5BBC7-6CFA-463B-AC59-681600E92380}">
      <dsp:nvSpPr>
        <dsp:cNvPr id="0" name=""/>
        <dsp:cNvSpPr/>
      </dsp:nvSpPr>
      <dsp:spPr>
        <a:xfrm rot="3310531">
          <a:off x="3852193" y="4369421"/>
          <a:ext cx="10810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81028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65682" y="4355710"/>
        <a:ext cx="54051" cy="54051"/>
      </dsp:txXfrm>
    </dsp:sp>
    <dsp:sp modelId="{9720AC29-8D8F-4569-82CD-C5C5EBAB6603}">
      <dsp:nvSpPr>
        <dsp:cNvPr id="0" name=""/>
        <dsp:cNvSpPr/>
      </dsp:nvSpPr>
      <dsp:spPr>
        <a:xfrm>
          <a:off x="4701376" y="4440611"/>
          <a:ext cx="1543342" cy="771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lumMod val="75000"/>
              </a:schemeClr>
            </a:gs>
            <a:gs pos="35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контролеры относятся подозрительно</a:t>
          </a:r>
        </a:p>
      </dsp:txBody>
      <dsp:txXfrm>
        <a:off x="4723977" y="4463212"/>
        <a:ext cx="1498140" cy="72646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8C9A4-514E-4F07-952E-E501843F6F1D}">
      <dsp:nvSpPr>
        <dsp:cNvPr id="0" name=""/>
        <dsp:cNvSpPr/>
      </dsp:nvSpPr>
      <dsp:spPr>
        <a:xfrm>
          <a:off x="-4582661" y="-65568"/>
          <a:ext cx="5460027" cy="5460027"/>
        </a:xfrm>
        <a:prstGeom prst="blockArc">
          <a:avLst>
            <a:gd name="adj1" fmla="val 18900000"/>
            <a:gd name="adj2" fmla="val 2700000"/>
            <a:gd name="adj3" fmla="val 396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DF269-709C-4D55-B2DE-C0C47C405A18}">
      <dsp:nvSpPr>
        <dsp:cNvPr id="0" name=""/>
        <dsp:cNvSpPr/>
      </dsp:nvSpPr>
      <dsp:spPr>
        <a:xfrm>
          <a:off x="284422" y="821519"/>
          <a:ext cx="2905038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основание: п.4 и п.5 ч.1 </a:t>
          </a:r>
          <a:br>
            <a:rPr lang="ru-RU" sz="1100" kern="1200" dirty="0" smtClean="0"/>
          </a:br>
          <a:r>
            <a:rPr lang="ru-RU" sz="1100" kern="1200" dirty="0" smtClean="0"/>
            <a:t>+ ч.12 и ч.13 ст.93 (с 01.04.2021)</a:t>
          </a:r>
          <a:endParaRPr lang="ru-RU" sz="1100" kern="1200" dirty="0"/>
        </a:p>
      </dsp:txBody>
      <dsp:txXfrm>
        <a:off x="284422" y="821519"/>
        <a:ext cx="2905038" cy="368471"/>
      </dsp:txXfrm>
    </dsp:sp>
    <dsp:sp modelId="{71B99BBC-3868-4913-9BD0-E246236088FF}">
      <dsp:nvSpPr>
        <dsp:cNvPr id="0" name=""/>
        <dsp:cNvSpPr/>
      </dsp:nvSpPr>
      <dsp:spPr>
        <a:xfrm>
          <a:off x="54127" y="775460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2E0C2-3598-4C41-A491-4066316A33C2}">
      <dsp:nvSpPr>
        <dsp:cNvPr id="0" name=""/>
        <dsp:cNvSpPr/>
      </dsp:nvSpPr>
      <dsp:spPr>
        <a:xfrm>
          <a:off x="618106" y="1374551"/>
          <a:ext cx="2571354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 электронной площадке</a:t>
          </a:r>
          <a:endParaRPr lang="ru-RU" sz="1100" kern="1200" dirty="0"/>
        </a:p>
      </dsp:txBody>
      <dsp:txXfrm>
        <a:off x="618106" y="1374551"/>
        <a:ext cx="2571354" cy="368471"/>
      </dsp:txXfrm>
    </dsp:sp>
    <dsp:sp modelId="{9997B2FC-7F6A-4E65-98BF-6F15FE0989EB}">
      <dsp:nvSpPr>
        <dsp:cNvPr id="0" name=""/>
        <dsp:cNvSpPr/>
      </dsp:nvSpPr>
      <dsp:spPr>
        <a:xfrm>
          <a:off x="387811" y="1328492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AB97B-62E5-4A70-ACCC-3E24336B9194}">
      <dsp:nvSpPr>
        <dsp:cNvPr id="0" name=""/>
        <dsp:cNvSpPr/>
      </dsp:nvSpPr>
      <dsp:spPr>
        <a:xfrm>
          <a:off x="800963" y="1927177"/>
          <a:ext cx="2388497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контракт до 3 млн. руб.</a:t>
          </a:r>
          <a:endParaRPr lang="ru-RU" sz="1100" kern="1200" dirty="0"/>
        </a:p>
      </dsp:txBody>
      <dsp:txXfrm>
        <a:off x="800963" y="1927177"/>
        <a:ext cx="2388497" cy="368471"/>
      </dsp:txXfrm>
    </dsp:sp>
    <dsp:sp modelId="{E5BD26CE-0E45-4518-B10F-A2367ED3A8C3}">
      <dsp:nvSpPr>
        <dsp:cNvPr id="0" name=""/>
        <dsp:cNvSpPr/>
      </dsp:nvSpPr>
      <dsp:spPr>
        <a:xfrm>
          <a:off x="570668" y="1881118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C51D1-A6D2-4DB5-85BD-518F0DFDEBD1}">
      <dsp:nvSpPr>
        <dsp:cNvPr id="0" name=""/>
        <dsp:cNvSpPr/>
      </dsp:nvSpPr>
      <dsp:spPr>
        <a:xfrm>
          <a:off x="859348" y="2480209"/>
          <a:ext cx="2330112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 «извещении» товар согласно КТРУ (т.е. без товарного знака)</a:t>
          </a:r>
        </a:p>
      </dsp:txBody>
      <dsp:txXfrm>
        <a:off x="859348" y="2480209"/>
        <a:ext cx="2330112" cy="368471"/>
      </dsp:txXfrm>
    </dsp:sp>
    <dsp:sp modelId="{938478CD-B7C3-4E34-8CA5-57F12A1CDD78}">
      <dsp:nvSpPr>
        <dsp:cNvPr id="0" name=""/>
        <dsp:cNvSpPr/>
      </dsp:nvSpPr>
      <dsp:spPr>
        <a:xfrm>
          <a:off x="629053" y="2434150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E7731-7246-43FB-98B1-21FA7B3DE2EC}">
      <dsp:nvSpPr>
        <dsp:cNvPr id="0" name=""/>
        <dsp:cNvSpPr/>
      </dsp:nvSpPr>
      <dsp:spPr>
        <a:xfrm>
          <a:off x="800963" y="3033240"/>
          <a:ext cx="2388497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контракты включаются </a:t>
          </a:r>
          <a:br>
            <a:rPr lang="ru-RU" sz="1100" kern="1200" dirty="0" smtClean="0"/>
          </a:br>
          <a:r>
            <a:rPr lang="ru-RU" sz="1100" kern="1200" dirty="0" smtClean="0"/>
            <a:t>в реестр контрактов</a:t>
          </a:r>
        </a:p>
      </dsp:txBody>
      <dsp:txXfrm>
        <a:off x="800963" y="3033240"/>
        <a:ext cx="2388497" cy="368471"/>
      </dsp:txXfrm>
    </dsp:sp>
    <dsp:sp modelId="{B21D39AD-8B3C-4517-BEAB-CADD0289E9C1}">
      <dsp:nvSpPr>
        <dsp:cNvPr id="0" name=""/>
        <dsp:cNvSpPr/>
      </dsp:nvSpPr>
      <dsp:spPr>
        <a:xfrm>
          <a:off x="570668" y="2987182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82105-2C85-4C98-93C4-3847F5CA2EAD}">
      <dsp:nvSpPr>
        <dsp:cNvPr id="0" name=""/>
        <dsp:cNvSpPr/>
      </dsp:nvSpPr>
      <dsp:spPr>
        <a:xfrm>
          <a:off x="618106" y="3585867"/>
          <a:ext cx="2571354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если только одно предложение, </a:t>
          </a:r>
          <a:br>
            <a:rPr lang="ru-RU" sz="1100" kern="1200" dirty="0" smtClean="0"/>
          </a:br>
          <a:r>
            <a:rPr lang="ru-RU" sz="1100" kern="1200" dirty="0" smtClean="0"/>
            <a:t>контракт не заключается</a:t>
          </a:r>
        </a:p>
      </dsp:txBody>
      <dsp:txXfrm>
        <a:off x="618106" y="3585867"/>
        <a:ext cx="2571354" cy="368471"/>
      </dsp:txXfrm>
    </dsp:sp>
    <dsp:sp modelId="{BFF108E9-2CB4-4385-8258-16BE8FC26F86}">
      <dsp:nvSpPr>
        <dsp:cNvPr id="0" name=""/>
        <dsp:cNvSpPr/>
      </dsp:nvSpPr>
      <dsp:spPr>
        <a:xfrm>
          <a:off x="387811" y="3539808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F70DB-C2A9-4753-BB96-11F0D9E7411F}">
      <dsp:nvSpPr>
        <dsp:cNvPr id="0" name=""/>
        <dsp:cNvSpPr/>
      </dsp:nvSpPr>
      <dsp:spPr>
        <a:xfrm>
          <a:off x="284422" y="4138899"/>
          <a:ext cx="2905038" cy="368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474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обмен сведениями о предложениях между ЭП и ЕИС (с 01.10.2021)</a:t>
          </a:r>
        </a:p>
      </dsp:txBody>
      <dsp:txXfrm>
        <a:off x="284422" y="4138899"/>
        <a:ext cx="2905038" cy="368471"/>
      </dsp:txXfrm>
    </dsp:sp>
    <dsp:sp modelId="{30262912-BA44-4C8A-AAB6-CCF2073D4E1F}">
      <dsp:nvSpPr>
        <dsp:cNvPr id="0" name=""/>
        <dsp:cNvSpPr/>
      </dsp:nvSpPr>
      <dsp:spPr>
        <a:xfrm>
          <a:off x="54127" y="4092840"/>
          <a:ext cx="460589" cy="4605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6E3A4-3ABF-41BC-8151-577E56E9141B}">
      <dsp:nvSpPr>
        <dsp:cNvPr id="0" name=""/>
        <dsp:cNvSpPr/>
      </dsp:nvSpPr>
      <dsp:spPr>
        <a:xfrm>
          <a:off x="1546425" y="2900"/>
          <a:ext cx="1803693" cy="678171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размещение предварительных предложений</a:t>
          </a:r>
          <a:endParaRPr lang="ru-RU" sz="12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566288" y="22763"/>
        <a:ext cx="1763967" cy="638445"/>
      </dsp:txXfrm>
    </dsp:sp>
    <dsp:sp modelId="{B64CF75D-1C31-4DA6-9491-3F94C53159EF}">
      <dsp:nvSpPr>
        <dsp:cNvPr id="0" name=""/>
        <dsp:cNvSpPr/>
      </dsp:nvSpPr>
      <dsp:spPr>
        <a:xfrm rot="5400000">
          <a:off x="2321114" y="698025"/>
          <a:ext cx="254314" cy="30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 rot="-5400000">
        <a:off x="2356718" y="723456"/>
        <a:ext cx="183107" cy="178020"/>
      </dsp:txXfrm>
    </dsp:sp>
    <dsp:sp modelId="{B11ABB49-AC66-4840-AC3B-DCA3A941307D}">
      <dsp:nvSpPr>
        <dsp:cNvPr id="0" name=""/>
        <dsp:cNvSpPr/>
      </dsp:nvSpPr>
      <dsp:spPr>
        <a:xfrm>
          <a:off x="1546425" y="1020157"/>
          <a:ext cx="1803693" cy="678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размещение «извещения»</a:t>
          </a:r>
          <a:endParaRPr lang="ru-RU" sz="12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566288" y="1040020"/>
        <a:ext cx="1763967" cy="638445"/>
      </dsp:txXfrm>
    </dsp:sp>
    <dsp:sp modelId="{5E891DA2-B5A4-44B7-A48B-4A389A12DE92}">
      <dsp:nvSpPr>
        <dsp:cNvPr id="0" name=""/>
        <dsp:cNvSpPr/>
      </dsp:nvSpPr>
      <dsp:spPr>
        <a:xfrm rot="5400000">
          <a:off x="2321114" y="1715282"/>
          <a:ext cx="254314" cy="30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 rot="-5400000">
        <a:off x="2356718" y="1740713"/>
        <a:ext cx="183107" cy="178020"/>
      </dsp:txXfrm>
    </dsp:sp>
    <dsp:sp modelId="{F1A76A88-0A51-4DC7-BD7F-86145D16B49A}">
      <dsp:nvSpPr>
        <dsp:cNvPr id="0" name=""/>
        <dsp:cNvSpPr/>
      </dsp:nvSpPr>
      <dsp:spPr>
        <a:xfrm>
          <a:off x="1546425" y="2037413"/>
          <a:ext cx="1803693" cy="678171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отбор от 2-х до 5-ти </a:t>
          </a:r>
          <a:b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предложений</a:t>
          </a:r>
          <a:b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+</a:t>
          </a:r>
          <a:b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ранжирование по цене</a:t>
          </a:r>
          <a:endParaRPr lang="ru-RU" sz="12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566288" y="2057276"/>
        <a:ext cx="1763967" cy="638445"/>
      </dsp:txXfrm>
    </dsp:sp>
    <dsp:sp modelId="{D8C710B5-72D9-494E-8D89-EEA7DB286975}">
      <dsp:nvSpPr>
        <dsp:cNvPr id="0" name=""/>
        <dsp:cNvSpPr/>
      </dsp:nvSpPr>
      <dsp:spPr>
        <a:xfrm rot="5400000">
          <a:off x="2321114" y="2732539"/>
          <a:ext cx="254314" cy="30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 rot="-5400000">
        <a:off x="2356718" y="2757970"/>
        <a:ext cx="183107" cy="178020"/>
      </dsp:txXfrm>
    </dsp:sp>
    <dsp:sp modelId="{A43752A7-E039-4A8F-8E94-CCD906FC5BBB}">
      <dsp:nvSpPr>
        <dsp:cNvPr id="0" name=""/>
        <dsp:cNvSpPr/>
      </dsp:nvSpPr>
      <dsp:spPr>
        <a:xfrm>
          <a:off x="1546425" y="3054670"/>
          <a:ext cx="1803693" cy="678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проверка предложений и определение победителя</a:t>
          </a:r>
          <a:endParaRPr lang="ru-RU" sz="12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566288" y="3074533"/>
        <a:ext cx="1763967" cy="638445"/>
      </dsp:txXfrm>
    </dsp:sp>
    <dsp:sp modelId="{FABFF133-27B2-4251-8B6F-A43B87256010}">
      <dsp:nvSpPr>
        <dsp:cNvPr id="0" name=""/>
        <dsp:cNvSpPr/>
      </dsp:nvSpPr>
      <dsp:spPr>
        <a:xfrm rot="5400000">
          <a:off x="2321114" y="3749796"/>
          <a:ext cx="254314" cy="3051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 rot="-5400000">
        <a:off x="2356718" y="3775227"/>
        <a:ext cx="183107" cy="178020"/>
      </dsp:txXfrm>
    </dsp:sp>
    <dsp:sp modelId="{B76F5484-08BE-42E0-B14C-FA160F90C6CD}">
      <dsp:nvSpPr>
        <dsp:cNvPr id="0" name=""/>
        <dsp:cNvSpPr/>
      </dsp:nvSpPr>
      <dsp:spPr>
        <a:xfrm>
          <a:off x="1546425" y="4071927"/>
          <a:ext cx="1803693" cy="6781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/>
            </a:gs>
            <a:gs pos="100000">
              <a:srgbClr val="FFCC99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заключение контракта</a:t>
          </a:r>
          <a:endParaRPr lang="ru-RU" sz="12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566288" y="4091790"/>
        <a:ext cx="1763967" cy="6384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E06B4-7E89-4643-A0C2-7A0A53B90C68}">
      <dsp:nvSpPr>
        <dsp:cNvPr id="0" name=""/>
        <dsp:cNvSpPr/>
      </dsp:nvSpPr>
      <dsp:spPr>
        <a:xfrm>
          <a:off x="2678" y="100794"/>
          <a:ext cx="2611114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обоснование</a:t>
          </a:r>
          <a:endParaRPr lang="ru-RU" sz="1100" kern="1200" dirty="0"/>
        </a:p>
      </dsp:txBody>
      <dsp:txXfrm>
        <a:off x="2678" y="100794"/>
        <a:ext cx="2611114" cy="316800"/>
      </dsp:txXfrm>
    </dsp:sp>
    <dsp:sp modelId="{3F36D63C-2C1A-4440-8A66-E965CC85530E}">
      <dsp:nvSpPr>
        <dsp:cNvPr id="0" name=""/>
        <dsp:cNvSpPr/>
      </dsp:nvSpPr>
      <dsp:spPr>
        <a:xfrm>
          <a:off x="0" y="432055"/>
          <a:ext cx="2611114" cy="15701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п. 28 ч.1 ст.93 44-ФЗ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 основании протокола  ВК</a:t>
          </a:r>
          <a:endParaRPr lang="ru-RU" sz="1100" kern="1200" dirty="0"/>
        </a:p>
      </dsp:txBody>
      <dsp:txXfrm>
        <a:off x="0" y="432055"/>
        <a:ext cx="2611114" cy="1570140"/>
      </dsp:txXfrm>
    </dsp:sp>
    <dsp:sp modelId="{03F61667-F0CC-4E1A-9265-A493A0933FE9}">
      <dsp:nvSpPr>
        <dsp:cNvPr id="0" name=""/>
        <dsp:cNvSpPr/>
      </dsp:nvSpPr>
      <dsp:spPr>
        <a:xfrm>
          <a:off x="2979349" y="100794"/>
          <a:ext cx="2611114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преимущества</a:t>
          </a:r>
          <a:endParaRPr lang="ru-RU" sz="1100" kern="1200" dirty="0"/>
        </a:p>
      </dsp:txBody>
      <dsp:txXfrm>
        <a:off x="2979349" y="100794"/>
        <a:ext cx="2611114" cy="316800"/>
      </dsp:txXfrm>
    </dsp:sp>
    <dsp:sp modelId="{C25E0054-6EFB-4F2E-B3D9-BF30367BD743}">
      <dsp:nvSpPr>
        <dsp:cNvPr id="0" name=""/>
        <dsp:cNvSpPr/>
      </dsp:nvSpPr>
      <dsp:spPr>
        <a:xfrm>
          <a:off x="2979349" y="417594"/>
          <a:ext cx="2611114" cy="15701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очень быстро («звонок другу»)</a:t>
          </a:r>
          <a:br>
            <a:rPr lang="ru-RU" sz="1100" kern="1200" dirty="0" smtClean="0"/>
          </a:br>
          <a:r>
            <a:rPr lang="ru-RU" sz="1100" kern="1200" dirty="0" smtClean="0"/>
            <a:t>или достаточно быстро («электронный магазин»)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возможность закупки конкретного торгового  наименования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нет ограничений по количеству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нет ограничений по бюджету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не влияет на лимиты «мелких закупок» по п.4 и 5 ч.1 ст.93</a:t>
          </a:r>
          <a:endParaRPr lang="ru-RU" sz="1100" kern="1200" dirty="0"/>
        </a:p>
      </dsp:txBody>
      <dsp:txXfrm>
        <a:off x="2979349" y="417594"/>
        <a:ext cx="2611114" cy="1570140"/>
      </dsp:txXfrm>
    </dsp:sp>
    <dsp:sp modelId="{76A8B34A-9CBB-448C-AA3C-5947660EB9EC}">
      <dsp:nvSpPr>
        <dsp:cNvPr id="0" name=""/>
        <dsp:cNvSpPr/>
      </dsp:nvSpPr>
      <dsp:spPr>
        <a:xfrm>
          <a:off x="5956020" y="100794"/>
          <a:ext cx="2611114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ограничения</a:t>
          </a:r>
          <a:endParaRPr lang="ru-RU" sz="1100" kern="1200" dirty="0"/>
        </a:p>
      </dsp:txBody>
      <dsp:txXfrm>
        <a:off x="5956020" y="100794"/>
        <a:ext cx="2611114" cy="316800"/>
      </dsp:txXfrm>
    </dsp:sp>
    <dsp:sp modelId="{3B7043B4-EC39-4252-A3C3-AE405F34D823}">
      <dsp:nvSpPr>
        <dsp:cNvPr id="0" name=""/>
        <dsp:cNvSpPr/>
      </dsp:nvSpPr>
      <dsp:spPr>
        <a:xfrm>
          <a:off x="5956020" y="417594"/>
          <a:ext cx="2611114" cy="15701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на каждого пациента — отдельный контракт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контракт до 1,5 млн. руб.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u="sng" kern="1200" dirty="0" smtClean="0">
              <a:solidFill>
                <a:srgbClr val="C00000"/>
              </a:solidFill>
            </a:rPr>
            <a:t>не более чем на </a:t>
          </a:r>
          <a:r>
            <a:rPr lang="en-US" sz="1100" b="1" u="sng" kern="1200" dirty="0" smtClean="0">
              <a:solidFill>
                <a:srgbClr val="C00000"/>
              </a:solidFill>
            </a:rPr>
            <a:t>~</a:t>
          </a:r>
          <a:r>
            <a:rPr lang="ru-RU" sz="1100" b="1" u="sng" kern="1200" dirty="0" smtClean="0">
              <a:solidFill>
                <a:srgbClr val="C00000"/>
              </a:solidFill>
            </a:rPr>
            <a:t> 2…4 недели (пока идет запрос котировок)</a:t>
          </a:r>
          <a:endParaRPr lang="ru-RU" sz="1100" b="1" u="sng" kern="1200" dirty="0">
            <a:solidFill>
              <a:srgbClr val="C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u="sng" kern="1200" dirty="0" smtClean="0">
              <a:solidFill>
                <a:srgbClr val="C00000"/>
              </a:solidFill>
            </a:rPr>
            <a:t>но не менее одной упаковки</a:t>
          </a:r>
          <a:endParaRPr lang="ru-RU" sz="1100" b="1" u="sng" kern="1200" dirty="0">
            <a:solidFill>
              <a:srgbClr val="C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для небольшого количества пациентов</a:t>
          </a:r>
          <a:endParaRPr lang="ru-RU" sz="1100" kern="1200" dirty="0"/>
        </a:p>
      </dsp:txBody>
      <dsp:txXfrm>
        <a:off x="5956020" y="417594"/>
        <a:ext cx="2611114" cy="15701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230D9-5AED-4C10-8B71-B5088474B405}">
      <dsp:nvSpPr>
        <dsp:cNvPr id="0" name=""/>
        <dsp:cNvSpPr/>
      </dsp:nvSpPr>
      <dsp:spPr>
        <a:xfrm>
          <a:off x="4093" y="266945"/>
          <a:ext cx="1861062" cy="60480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РЕГУЛИРОВАНИЕ</a:t>
          </a:r>
          <a:endParaRPr lang="ru-RU" sz="1100" b="1" kern="1200" dirty="0"/>
        </a:p>
      </dsp:txBody>
      <dsp:txXfrm>
        <a:off x="4093" y="266945"/>
        <a:ext cx="1861062" cy="403200"/>
      </dsp:txXfrm>
    </dsp:sp>
    <dsp:sp modelId="{FD9FC97D-8055-4FDD-8C5D-295A352C7B85}">
      <dsp:nvSpPr>
        <dsp:cNvPr id="0" name=""/>
        <dsp:cNvSpPr/>
      </dsp:nvSpPr>
      <dsp:spPr>
        <a:xfrm>
          <a:off x="385274" y="670145"/>
          <a:ext cx="1861062" cy="3815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323-ФЗ* ст.48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 ст.80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Минздрава России от 05.02.2012 №502н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Минздрава России от 24.11.2021 №1094н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39783" y="724654"/>
        <a:ext cx="1752044" cy="3706419"/>
      </dsp:txXfrm>
    </dsp:sp>
    <dsp:sp modelId="{21709ABE-2B2D-4B52-9D4D-FB374BE0BDFB}">
      <dsp:nvSpPr>
        <dsp:cNvPr id="0" name=""/>
        <dsp:cNvSpPr/>
      </dsp:nvSpPr>
      <dsp:spPr>
        <a:xfrm>
          <a:off x="2147286" y="236869"/>
          <a:ext cx="598116" cy="4633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147286" y="329539"/>
        <a:ext cx="459111" cy="278010"/>
      </dsp:txXfrm>
    </dsp:sp>
    <dsp:sp modelId="{3EF8A576-2B1B-4BCD-8DD5-098BE34A4E06}">
      <dsp:nvSpPr>
        <dsp:cNvPr id="0" name=""/>
        <dsp:cNvSpPr/>
      </dsp:nvSpPr>
      <dsp:spPr>
        <a:xfrm>
          <a:off x="2993677" y="266945"/>
          <a:ext cx="1861062" cy="60480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8867"/>
            <a:lumOff val="248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ФУНКЦИИ</a:t>
          </a:r>
          <a:endParaRPr lang="ru-RU" sz="1100" b="1" kern="1200" dirty="0"/>
        </a:p>
      </dsp:txBody>
      <dsp:txXfrm>
        <a:off x="2993677" y="266945"/>
        <a:ext cx="1861062" cy="403200"/>
      </dsp:txXfrm>
    </dsp:sp>
    <dsp:sp modelId="{30712BAF-D472-4A21-B58B-9649D420D0B2}">
      <dsp:nvSpPr>
        <dsp:cNvPr id="0" name=""/>
        <dsp:cNvSpPr/>
      </dsp:nvSpPr>
      <dsp:spPr>
        <a:xfrm>
          <a:off x="3374859" y="670145"/>
          <a:ext cx="1861062" cy="3815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9283"/>
              <a:lumOff val="229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 ст.37 ч.5: назначение ЛП, не входящих в </a:t>
          </a:r>
          <a:r>
            <a:rPr lang="ru-RU" sz="9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СТАНДАРТ ОКАЗАНИЯ МЕДИЦИНСКОЙ ПОМОЩИ </a:t>
          </a:r>
          <a:r>
            <a:rPr lang="ru-RU" sz="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/ </a:t>
          </a:r>
          <a:r>
            <a:rPr lang="ru-RU" sz="9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КЛИНИЧЕСКИЕ РЕКОМЕНДАЦИИ</a:t>
          </a:r>
          <a:endParaRPr lang="ru-RU" sz="9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323-ФЗ ст.80 ч.3 п.2: </a:t>
          </a: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НАЗНАЧЕНИЕ ЛП </a:t>
          </a:r>
          <a:b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ВХОДЯЩИХ В ЖНВЛП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502н: назначение ЛП по медицинским показаниям:</a:t>
          </a:r>
          <a:endParaRPr lang="ru-RU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68288" lvl="2" indent="-153988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ВХОДЯЩИХ </a:t>
          </a:r>
          <a:b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В СТАНДАРТ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68288" lvl="2" indent="-153988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ТОРГОВЫМ НАИМЕНОВАНИЯМ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приказ 1094н: назначение ЛП по медицинским показаниям:</a:t>
          </a:r>
          <a:endParaRPr lang="ru-RU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68288" lvl="1" indent="-174625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ВХОДЯЩИХ </a:t>
          </a:r>
          <a:b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В СТАНДАРТ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68288" lvl="1" indent="-174625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ВХОДЯТ В ЖНВЛП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68288" lvl="1" indent="-174625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 ТОРГОВЫМ НАИМЕНОВАНИЯМ</a:t>
          </a:r>
          <a:endParaRPr lang="ru-RU" sz="1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429368" y="724654"/>
        <a:ext cx="1752044" cy="3706419"/>
      </dsp:txXfrm>
    </dsp:sp>
    <dsp:sp modelId="{F64DDD6A-D0ED-4473-B8EC-232457852B7F}">
      <dsp:nvSpPr>
        <dsp:cNvPr id="0" name=""/>
        <dsp:cNvSpPr/>
      </dsp:nvSpPr>
      <dsp:spPr>
        <a:xfrm>
          <a:off x="5136871" y="236869"/>
          <a:ext cx="598116" cy="4633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121"/>
            <a:lumOff val="202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136871" y="329539"/>
        <a:ext cx="459111" cy="278010"/>
      </dsp:txXfrm>
    </dsp:sp>
    <dsp:sp modelId="{9D99EC11-6749-45F8-810C-EA453C460E95}">
      <dsp:nvSpPr>
        <dsp:cNvPr id="0" name=""/>
        <dsp:cNvSpPr/>
      </dsp:nvSpPr>
      <dsp:spPr>
        <a:xfrm>
          <a:off x="5983262" y="266945"/>
          <a:ext cx="1861062" cy="60480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8867"/>
            <a:lumOff val="248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ПОРЯДОК РАБОТЫ</a:t>
          </a:r>
          <a:endParaRPr lang="ru-RU" sz="1100" b="1" kern="1200" dirty="0"/>
        </a:p>
      </dsp:txBody>
      <dsp:txXfrm>
        <a:off x="5983262" y="266945"/>
        <a:ext cx="1861062" cy="403200"/>
      </dsp:txXfrm>
    </dsp:sp>
    <dsp:sp modelId="{D13966DD-3370-4279-8545-97A1C218F660}">
      <dsp:nvSpPr>
        <dsp:cNvPr id="0" name=""/>
        <dsp:cNvSpPr/>
      </dsp:nvSpPr>
      <dsp:spPr>
        <a:xfrm>
          <a:off x="6364443" y="670145"/>
          <a:ext cx="1861062" cy="3815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9283"/>
              <a:lumOff val="229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решение оформляется протоколом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решение вносится в медицинскую документацию пациента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направление в Росздравнадзор уведомлений о серьезных нежелательных реакциях и непредвиденных нежелательных реакциях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418952" y="724654"/>
        <a:ext cx="1752044" cy="3706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96327-80E5-4C9F-A82D-5F916C21145F}">
      <dsp:nvSpPr>
        <dsp:cNvPr id="0" name=""/>
        <dsp:cNvSpPr/>
      </dsp:nvSpPr>
      <dsp:spPr>
        <a:xfrm>
          <a:off x="3094" y="895150"/>
          <a:ext cx="1860500" cy="403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ст.94 ч.16</a:t>
          </a:r>
          <a:endParaRPr lang="ru-RU" sz="1400" kern="1200" dirty="0"/>
        </a:p>
      </dsp:txBody>
      <dsp:txXfrm>
        <a:off x="3094" y="895150"/>
        <a:ext cx="1860500" cy="403200"/>
      </dsp:txXfrm>
    </dsp:sp>
    <dsp:sp modelId="{0884D1E9-E183-4855-93A8-F86F27475FFD}">
      <dsp:nvSpPr>
        <dsp:cNvPr id="0" name=""/>
        <dsp:cNvSpPr/>
      </dsp:nvSpPr>
      <dsp:spPr>
        <a:xfrm>
          <a:off x="3094" y="1298350"/>
          <a:ext cx="1860500" cy="2415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 ОС ЕИС размещаются документы о претензионной работе при исполнении контракта</a:t>
          </a:r>
          <a:endParaRPr lang="ru-RU" sz="1400" kern="1200" dirty="0"/>
        </a:p>
      </dsp:txBody>
      <dsp:txXfrm>
        <a:off x="3094" y="1298350"/>
        <a:ext cx="1860500" cy="2415010"/>
      </dsp:txXfrm>
    </dsp:sp>
    <dsp:sp modelId="{4893C9E5-8115-43DB-8AED-57972A6C2D13}">
      <dsp:nvSpPr>
        <dsp:cNvPr id="0" name=""/>
        <dsp:cNvSpPr/>
      </dsp:nvSpPr>
      <dsp:spPr>
        <a:xfrm>
          <a:off x="2124064" y="895150"/>
          <a:ext cx="1860500" cy="403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ст.95 ч.12</a:t>
          </a:r>
          <a:r>
            <a:rPr lang="ru-RU" sz="1400" kern="1200" baseline="30000" dirty="0" smtClean="0"/>
            <a:t>1</a:t>
          </a:r>
          <a:r>
            <a:rPr lang="ru-RU" sz="1400" kern="1200" baseline="0" dirty="0" smtClean="0"/>
            <a:t> и ч.14</a:t>
          </a:r>
          <a:r>
            <a:rPr lang="ru-RU" sz="1400" kern="1200" baseline="30000" dirty="0" smtClean="0"/>
            <a:t>1</a:t>
          </a:r>
          <a:endParaRPr lang="ru-RU" sz="1400" kern="1200" baseline="30000" dirty="0"/>
        </a:p>
      </dsp:txBody>
      <dsp:txXfrm>
        <a:off x="2124064" y="895150"/>
        <a:ext cx="1860500" cy="403200"/>
      </dsp:txXfrm>
    </dsp:sp>
    <dsp:sp modelId="{F9CE4271-B27A-4C8F-A40D-3CEF3CFD464A}">
      <dsp:nvSpPr>
        <dsp:cNvPr id="0" name=""/>
        <dsp:cNvSpPr/>
      </dsp:nvSpPr>
      <dsp:spPr>
        <a:xfrm>
          <a:off x="2124064" y="1298350"/>
          <a:ext cx="1860500" cy="2415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решение об одностороннем отказе заказчик размещает только в ОС ЕИС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отмена решения — через ОС ЕИС</a:t>
          </a:r>
          <a:endParaRPr lang="ru-RU" sz="1400" kern="1200" dirty="0"/>
        </a:p>
      </dsp:txBody>
      <dsp:txXfrm>
        <a:off x="2124064" y="1298350"/>
        <a:ext cx="1860500" cy="2415010"/>
      </dsp:txXfrm>
    </dsp:sp>
    <dsp:sp modelId="{21972E1D-0DFE-48C6-9C34-020601008732}">
      <dsp:nvSpPr>
        <dsp:cNvPr id="0" name=""/>
        <dsp:cNvSpPr/>
      </dsp:nvSpPr>
      <dsp:spPr>
        <a:xfrm>
          <a:off x="4245035" y="895150"/>
          <a:ext cx="1860500" cy="403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ст.95 ч.17</a:t>
          </a:r>
          <a:r>
            <a:rPr lang="ru-RU" sz="1400" kern="1200" baseline="30000" dirty="0" smtClean="0"/>
            <a:t>1</a:t>
          </a:r>
          <a:endParaRPr lang="ru-RU" sz="1400" kern="1200" baseline="30000" dirty="0"/>
        </a:p>
      </dsp:txBody>
      <dsp:txXfrm>
        <a:off x="4245035" y="895150"/>
        <a:ext cx="1860500" cy="403200"/>
      </dsp:txXfrm>
    </dsp:sp>
    <dsp:sp modelId="{3A98E06C-3ADE-4D2C-B840-C1D0AB68A3EC}">
      <dsp:nvSpPr>
        <dsp:cNvPr id="0" name=""/>
        <dsp:cNvSpPr/>
      </dsp:nvSpPr>
      <dsp:spPr>
        <a:xfrm>
          <a:off x="4245035" y="1298350"/>
          <a:ext cx="1860500" cy="2415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/>
            <a:t>заключение контракта «со вторым номером» после расторжения контракта по решению суда / соглашению сторон / в одностороннем порядке (после РНП)</a:t>
          </a:r>
          <a:endParaRPr lang="ru-RU" sz="1400" kern="1200" baseline="0" dirty="0"/>
        </a:p>
      </dsp:txBody>
      <dsp:txXfrm>
        <a:off x="4245035" y="1298350"/>
        <a:ext cx="1860500" cy="2415010"/>
      </dsp:txXfrm>
    </dsp:sp>
    <dsp:sp modelId="{774B1D5E-930C-4F99-B05A-30650F3B1232}">
      <dsp:nvSpPr>
        <dsp:cNvPr id="0" name=""/>
        <dsp:cNvSpPr/>
      </dsp:nvSpPr>
      <dsp:spPr>
        <a:xfrm>
          <a:off x="6366005" y="895150"/>
          <a:ext cx="1860500" cy="403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/>
            <a:t>ст.111</a:t>
          </a:r>
          <a:r>
            <a:rPr lang="ru-RU" sz="1400" kern="1200" baseline="30000" dirty="0" smtClean="0"/>
            <a:t>4</a:t>
          </a:r>
          <a:endParaRPr lang="ru-RU" sz="1400" kern="1200" baseline="30000" dirty="0"/>
        </a:p>
      </dsp:txBody>
      <dsp:txXfrm>
        <a:off x="6366005" y="895150"/>
        <a:ext cx="1860500" cy="403200"/>
      </dsp:txXfrm>
    </dsp:sp>
    <dsp:sp modelId="{750F0A71-E274-4F7D-905B-80FD19ECC54D}">
      <dsp:nvSpPr>
        <dsp:cNvPr id="0" name=""/>
        <dsp:cNvSpPr/>
      </dsp:nvSpPr>
      <dsp:spPr>
        <a:xfrm>
          <a:off x="6366005" y="1298350"/>
          <a:ext cx="1860500" cy="2415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baseline="0" dirty="0" smtClean="0"/>
            <a:t>уточнение порядка заключения и исполнения контрактов со встречными инвестиционными обязательствами</a:t>
          </a:r>
          <a:endParaRPr lang="ru-RU" sz="1400" kern="1200" baseline="0" dirty="0"/>
        </a:p>
      </dsp:txBody>
      <dsp:txXfrm>
        <a:off x="6366005" y="1298350"/>
        <a:ext cx="1860500" cy="241501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33035-89D4-430C-8607-25EBAAC0ABDD}">
      <dsp:nvSpPr>
        <dsp:cNvPr id="0" name=""/>
        <dsp:cNvSpPr/>
      </dsp:nvSpPr>
      <dsp:spPr>
        <a:xfrm>
          <a:off x="2862674" y="1371025"/>
          <a:ext cx="2504251" cy="1144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п.28 ч.1 ст.93</a:t>
          </a:r>
          <a:endParaRPr lang="ru-RU" sz="3200" b="1" kern="1200" dirty="0"/>
        </a:p>
      </dsp:txBody>
      <dsp:txXfrm>
        <a:off x="2918559" y="1426910"/>
        <a:ext cx="2392481" cy="1033030"/>
      </dsp:txXfrm>
    </dsp:sp>
    <dsp:sp modelId="{526E64E3-DECE-4E15-8D69-C13CD4D2A983}">
      <dsp:nvSpPr>
        <dsp:cNvPr id="0" name=""/>
        <dsp:cNvSpPr/>
      </dsp:nvSpPr>
      <dsp:spPr>
        <a:xfrm rot="16200000">
          <a:off x="3915439" y="1171665"/>
          <a:ext cx="3987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87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26B28-27D0-46C4-89FE-41E0FD058543}">
      <dsp:nvSpPr>
        <dsp:cNvPr id="0" name=""/>
        <dsp:cNvSpPr/>
      </dsp:nvSpPr>
      <dsp:spPr>
        <a:xfrm>
          <a:off x="2674642" y="205288"/>
          <a:ext cx="2880315" cy="7670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до </a:t>
          </a:r>
          <a:r>
            <a:rPr lang="ru-RU" sz="2500" b="1" kern="1200" dirty="0" smtClean="0">
              <a:solidFill>
                <a:srgbClr val="C00000"/>
              </a:solidFill>
            </a:rPr>
            <a:t>1 500 000 руб.</a:t>
          </a:r>
          <a:endParaRPr lang="ru-RU" sz="2500" b="1" kern="1200" dirty="0">
            <a:solidFill>
              <a:srgbClr val="C00000"/>
            </a:solidFill>
          </a:endParaRPr>
        </a:p>
      </dsp:txBody>
      <dsp:txXfrm>
        <a:off x="2712085" y="242731"/>
        <a:ext cx="2805429" cy="692130"/>
      </dsp:txXfrm>
    </dsp:sp>
    <dsp:sp modelId="{8607CCEB-1836-461E-AEA1-330D2075F32F}">
      <dsp:nvSpPr>
        <dsp:cNvPr id="0" name=""/>
        <dsp:cNvSpPr/>
      </dsp:nvSpPr>
      <dsp:spPr>
        <a:xfrm rot="2129614">
          <a:off x="4865002" y="2679754"/>
          <a:ext cx="5646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46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C2E5F-C79A-473F-8447-668A71F8EA71}">
      <dsp:nvSpPr>
        <dsp:cNvPr id="0" name=""/>
        <dsp:cNvSpPr/>
      </dsp:nvSpPr>
      <dsp:spPr>
        <a:xfrm>
          <a:off x="4474841" y="2843682"/>
          <a:ext cx="2880315" cy="7670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 пациента </a:t>
          </a:r>
          <a:br>
            <a:rPr lang="ru-RU" sz="1600" kern="1200" dirty="0" smtClean="0"/>
          </a:br>
          <a:r>
            <a:rPr lang="ru-RU" sz="1600" b="1" kern="1200" dirty="0" smtClean="0">
              <a:solidFill>
                <a:srgbClr val="C00000"/>
              </a:solidFill>
            </a:rPr>
            <a:t>на основании решения ВК</a:t>
          </a:r>
          <a:endParaRPr lang="ru-RU" sz="1600" b="1" kern="1200" dirty="0">
            <a:solidFill>
              <a:srgbClr val="C00000"/>
            </a:solidFill>
          </a:endParaRPr>
        </a:p>
      </dsp:txBody>
      <dsp:txXfrm>
        <a:off x="4512284" y="2881125"/>
        <a:ext cx="2805429" cy="692130"/>
      </dsp:txXfrm>
    </dsp:sp>
    <dsp:sp modelId="{3A853D77-9596-492F-8891-64D997E15ADD}">
      <dsp:nvSpPr>
        <dsp:cNvPr id="0" name=""/>
        <dsp:cNvSpPr/>
      </dsp:nvSpPr>
      <dsp:spPr>
        <a:xfrm rot="8733694">
          <a:off x="2751086" y="2679756"/>
          <a:ext cx="5797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975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3E374-4E1B-481B-83D8-A2848B9A0D4E}">
      <dsp:nvSpPr>
        <dsp:cNvPr id="0" name=""/>
        <dsp:cNvSpPr/>
      </dsp:nvSpPr>
      <dsp:spPr>
        <a:xfrm>
          <a:off x="802439" y="2843687"/>
          <a:ext cx="2880315" cy="7670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не более чем </a:t>
          </a:r>
          <a:br>
            <a:rPr lang="ru-RU" sz="2200" kern="1200" dirty="0" smtClean="0"/>
          </a:br>
          <a:r>
            <a:rPr lang="ru-RU" sz="2200" kern="1200" dirty="0" smtClean="0"/>
            <a:t>на </a:t>
          </a:r>
          <a:r>
            <a:rPr lang="en-US" sz="2200" b="1" i="1" u="sng" kern="1200" dirty="0" smtClean="0">
              <a:solidFill>
                <a:srgbClr val="C00000"/>
              </a:solidFill>
            </a:rPr>
            <a:t>~ 2</a:t>
          </a:r>
          <a:r>
            <a:rPr lang="ru-RU" sz="2200" b="1" i="1" u="sng" kern="1200" dirty="0" smtClean="0">
              <a:solidFill>
                <a:srgbClr val="C00000"/>
              </a:solidFill>
            </a:rPr>
            <a:t>…4</a:t>
          </a:r>
          <a:r>
            <a:rPr lang="en-US" sz="2200" b="1" i="1" u="sng" kern="1200" dirty="0" smtClean="0">
              <a:solidFill>
                <a:srgbClr val="C00000"/>
              </a:solidFill>
            </a:rPr>
            <a:t> </a:t>
          </a:r>
          <a:r>
            <a:rPr lang="ru-RU" sz="2200" b="1" i="1" u="sng" kern="1200" dirty="0" smtClean="0">
              <a:solidFill>
                <a:srgbClr val="C00000"/>
              </a:solidFill>
            </a:rPr>
            <a:t>недели </a:t>
          </a:r>
          <a:endParaRPr lang="ru-RU" sz="2200" kern="1200" dirty="0"/>
        </a:p>
      </dsp:txBody>
      <dsp:txXfrm>
        <a:off x="839882" y="2881130"/>
        <a:ext cx="2805429" cy="6921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9E85B-AE63-4929-9C74-2335892B8902}">
      <dsp:nvSpPr>
        <dsp:cNvPr id="0" name=""/>
        <dsp:cNvSpPr/>
      </dsp:nvSpPr>
      <dsp:spPr>
        <a:xfrm>
          <a:off x="57976" y="2539"/>
          <a:ext cx="3052398" cy="1298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2"/>
              </a:solidFill>
            </a:rPr>
            <a:t>Медицинская организация 1</a:t>
          </a:r>
          <a:r>
            <a:rPr lang="ru-RU" sz="11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назначение врачебной комиссией </a:t>
          </a:r>
          <a:r>
            <a:rPr lang="ru-RU" sz="1400" kern="1200" dirty="0" smtClean="0">
              <a:solidFill>
                <a:srgbClr val="00B0F0"/>
              </a:solidFill>
            </a:rPr>
            <a:t>пациенту </a:t>
          </a:r>
          <a:r>
            <a:rPr lang="en-US" sz="1400" b="1" i="1" kern="1200" dirty="0" smtClean="0">
              <a:solidFill>
                <a:srgbClr val="00B0F0"/>
              </a:solidFill>
            </a:rPr>
            <a:t>A</a:t>
          </a:r>
          <a:r>
            <a:rPr lang="ru-RU" sz="1400" b="1" i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br>
            <a:rPr lang="ru-RU" sz="1400" b="1" i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1400" b="1" kern="1200" dirty="0" smtClean="0">
              <a:solidFill>
                <a:srgbClr val="336600"/>
              </a:solidFill>
            </a:rPr>
            <a:t>препарата</a:t>
          </a: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kern="1200" dirty="0" smtClean="0">
              <a:solidFill>
                <a:srgbClr val="336600"/>
              </a:solidFill>
            </a:rPr>
            <a:t>X</a:t>
          </a:r>
          <a:r>
            <a:rPr lang="en-US" sz="1400" b="1" i="1" kern="1200" baseline="30000" dirty="0" smtClean="0">
              <a:solidFill>
                <a:srgbClr val="336600"/>
              </a:solidFill>
            </a:rPr>
            <a:t>®</a:t>
          </a:r>
          <a:endParaRPr lang="ru-RU" sz="1400" b="1" i="1" kern="1200" baseline="30000" dirty="0">
            <a:solidFill>
              <a:srgbClr val="336600"/>
            </a:solidFill>
          </a:endParaRPr>
        </a:p>
      </dsp:txBody>
      <dsp:txXfrm>
        <a:off x="96019" y="40582"/>
        <a:ext cx="2976312" cy="1222806"/>
      </dsp:txXfrm>
    </dsp:sp>
    <dsp:sp modelId="{036D871C-E927-4E77-89A6-ABAECD74628D}">
      <dsp:nvSpPr>
        <dsp:cNvPr id="0" name=""/>
        <dsp:cNvSpPr/>
      </dsp:nvSpPr>
      <dsp:spPr>
        <a:xfrm rot="5400000">
          <a:off x="1340633" y="1333904"/>
          <a:ext cx="487084" cy="584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5400000">
        <a:off x="1408825" y="1382613"/>
        <a:ext cx="350701" cy="340959"/>
      </dsp:txXfrm>
    </dsp:sp>
    <dsp:sp modelId="{0E6F8E21-B253-4046-BADE-47E61A9EA382}">
      <dsp:nvSpPr>
        <dsp:cNvPr id="0" name=""/>
        <dsp:cNvSpPr/>
      </dsp:nvSpPr>
      <dsp:spPr>
        <a:xfrm>
          <a:off x="57976" y="1950878"/>
          <a:ext cx="3052398" cy="1298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2"/>
              </a:solidFill>
            </a:rPr>
            <a:t>Медицинская организация 1</a:t>
          </a:r>
          <a:r>
            <a:rPr lang="ru-RU" sz="11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Закупка </a:t>
          </a:r>
          <a:r>
            <a:rPr lang="ru-RU" sz="1400" kern="1200" dirty="0" smtClean="0">
              <a:solidFill>
                <a:srgbClr val="00B0F0"/>
              </a:solidFill>
            </a:rPr>
            <a:t>пациенту</a:t>
          </a: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400" b="1" i="1" kern="1200" dirty="0" smtClean="0">
              <a:solidFill>
                <a:srgbClr val="00B0F0"/>
              </a:solidFill>
            </a:rPr>
            <a:t>А</a:t>
          </a:r>
          <a:r>
            <a:rPr lang="ru-RU" sz="1400" b="1" i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400" b="1" kern="1200" dirty="0" smtClean="0">
              <a:solidFill>
                <a:srgbClr val="336600"/>
              </a:solidFill>
            </a:rPr>
            <a:t>препарата</a:t>
          </a: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kern="1200" dirty="0" smtClean="0">
              <a:solidFill>
                <a:srgbClr val="336600"/>
              </a:solidFill>
            </a:rPr>
            <a:t>X</a:t>
          </a:r>
          <a:r>
            <a:rPr lang="en-US" sz="1400" b="1" i="1" kern="1200" baseline="30000" dirty="0" smtClean="0">
              <a:solidFill>
                <a:srgbClr val="336600"/>
              </a:solidFill>
            </a:rPr>
            <a:t>®</a:t>
          </a:r>
          <a:r>
            <a:rPr lang="ru-RU" sz="1400" b="1" i="1" kern="1200" baseline="30000" dirty="0" smtClean="0">
              <a:solidFill>
                <a:srgbClr val="336600"/>
              </a:solidFill>
            </a:rPr>
            <a:t/>
          </a:r>
          <a:br>
            <a:rPr lang="ru-RU" sz="1400" b="1" i="1" kern="1200" baseline="30000" dirty="0" smtClean="0">
              <a:solidFill>
                <a:srgbClr val="336600"/>
              </a:solidFill>
            </a:rPr>
          </a:br>
          <a:r>
            <a:rPr lang="ru-RU" sz="1400" b="0" i="0" kern="1200" baseline="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 первый курс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Закупка у единственного поставщика </a:t>
          </a:r>
          <a:br>
            <a:rPr lang="ru-RU" sz="110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10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(п.4, п.5 или п.28 ч.1 ст.93)</a:t>
          </a:r>
          <a:endParaRPr lang="ru-RU" sz="1100" kern="1200" baseline="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96019" y="1988921"/>
        <a:ext cx="2976312" cy="1222806"/>
      </dsp:txXfrm>
    </dsp:sp>
    <dsp:sp modelId="{D953F2E5-AD0F-468D-AB2E-D95F6D89D871}">
      <dsp:nvSpPr>
        <dsp:cNvPr id="0" name=""/>
        <dsp:cNvSpPr/>
      </dsp:nvSpPr>
      <dsp:spPr>
        <a:xfrm rot="5400000">
          <a:off x="1340633" y="3282243"/>
          <a:ext cx="487084" cy="584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5400000">
        <a:off x="1408825" y="3330952"/>
        <a:ext cx="350701" cy="340959"/>
      </dsp:txXfrm>
    </dsp:sp>
    <dsp:sp modelId="{3DBCE4FF-35B7-479C-A01F-693F05513B2F}">
      <dsp:nvSpPr>
        <dsp:cNvPr id="0" name=""/>
        <dsp:cNvSpPr/>
      </dsp:nvSpPr>
      <dsp:spPr>
        <a:xfrm>
          <a:off x="57976" y="3899217"/>
          <a:ext cx="3052398" cy="1298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C00000"/>
              </a:solidFill>
            </a:rPr>
            <a:t>Медицинская организация 2</a:t>
          </a:r>
          <a:r>
            <a:rPr lang="ru-RU" sz="11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/>
          </a:r>
          <a:br>
            <a:rPr lang="ru-RU" sz="11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1100" i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или</a:t>
          </a:r>
          <a:r>
            <a:rPr lang="ru-RU" sz="11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100" kern="1200" dirty="0" smtClean="0">
              <a:solidFill>
                <a:srgbClr val="C00000"/>
              </a:solidFill>
            </a:rPr>
            <a:t>Минздрав Н-ской области</a:t>
          </a:r>
          <a:r>
            <a:rPr lang="ru-RU" sz="11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Закупка </a:t>
          </a:r>
          <a:r>
            <a:rPr lang="ru-RU" sz="1400" kern="1200" dirty="0" smtClean="0">
              <a:solidFill>
                <a:srgbClr val="00B0F0"/>
              </a:solidFill>
            </a:rPr>
            <a:t>пациенту</a:t>
          </a: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kern="1200" dirty="0" smtClean="0">
              <a:solidFill>
                <a:srgbClr val="00B0F0"/>
              </a:solidFill>
            </a:rPr>
            <a:t>A</a:t>
          </a:r>
          <a:r>
            <a:rPr lang="en-US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1400" b="1" kern="1200" dirty="0" smtClean="0">
              <a:solidFill>
                <a:srgbClr val="336600"/>
              </a:solidFill>
            </a:rPr>
            <a:t>препарата</a:t>
          </a: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sz="1400" b="1" i="1" kern="1200" dirty="0" smtClean="0">
              <a:solidFill>
                <a:srgbClr val="336600"/>
              </a:solidFill>
            </a:rPr>
            <a:t>X</a:t>
          </a:r>
          <a:r>
            <a:rPr lang="en-US" sz="1400" b="1" i="1" kern="1200" baseline="30000" dirty="0" smtClean="0">
              <a:solidFill>
                <a:srgbClr val="336600"/>
              </a:solidFill>
            </a:rPr>
            <a:t>®</a:t>
          </a:r>
          <a:r>
            <a:rPr lang="ru-RU" sz="1400" kern="1200" dirty="0" smtClean="0">
              <a:solidFill>
                <a:srgbClr val="336600"/>
              </a:solidFill>
            </a:rPr>
            <a:t> </a:t>
          </a:r>
          <a:br>
            <a:rPr lang="ru-RU" sz="1400" kern="1200" dirty="0" smtClean="0">
              <a:solidFill>
                <a:srgbClr val="336600"/>
              </a:solidFill>
            </a:rPr>
          </a:br>
          <a:r>
            <a:rPr lang="ru-RU" sz="14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 последующие курсы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Запрос котировок</a:t>
          </a:r>
          <a:br>
            <a:rPr lang="ru-RU" sz="105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05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в электронной форме </a:t>
          </a:r>
          <a:r>
            <a:rPr lang="ru-RU" sz="105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(ст.24 ч.10 п.2 </a:t>
          </a:r>
          <a:r>
            <a:rPr lang="ru-RU" sz="1050" kern="1200" baseline="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пп</a:t>
          </a:r>
          <a:r>
            <a:rPr lang="ru-RU" sz="105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. «г») </a:t>
          </a:r>
          <a:br>
            <a:rPr lang="ru-RU" sz="105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050" i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или</a:t>
          </a:r>
          <a:r>
            <a:rPr lang="ru-RU" sz="105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105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Закупка у единственного поставщика </a:t>
          </a:r>
          <a:br>
            <a:rPr lang="ru-RU" sz="1050" b="1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105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(п.28 ч.1 ст.93)</a:t>
          </a:r>
          <a:endParaRPr lang="ru-RU" sz="105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96019" y="3937260"/>
        <a:ext cx="2976312" cy="122280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4817C-C1C6-4F49-8AB2-9584FB957CE7}">
      <dsp:nvSpPr>
        <dsp:cNvPr id="0" name=""/>
        <dsp:cNvSpPr/>
      </dsp:nvSpPr>
      <dsp:spPr>
        <a:xfrm>
          <a:off x="1132723" y="686139"/>
          <a:ext cx="6327820" cy="3270178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E568C4-50FA-4246-A353-616E546FAE73}">
      <dsp:nvSpPr>
        <dsp:cNvPr id="0" name=""/>
        <dsp:cNvSpPr/>
      </dsp:nvSpPr>
      <dsp:spPr>
        <a:xfrm>
          <a:off x="1321831" y="1068590"/>
          <a:ext cx="2938435" cy="2797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Применяется</a:t>
          </a:r>
          <a:br>
            <a:rPr lang="ru-RU" sz="2300" b="1" kern="1200" dirty="0" smtClean="0"/>
          </a:br>
          <a:r>
            <a:rPr lang="ru-RU" sz="1800" b="1" kern="1200" dirty="0" smtClean="0"/>
            <a:t>(п.1 порядка)</a:t>
          </a:r>
          <a:endParaRPr lang="ru-RU" sz="2300" b="1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медицинские изделия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конкурентные процедуры и единственный поставщик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контракт с количеством и без (ст.22 ч.24)</a:t>
          </a:r>
        </a:p>
      </dsp:txBody>
      <dsp:txXfrm>
        <a:off x="1321831" y="1068590"/>
        <a:ext cx="2938435" cy="2797598"/>
      </dsp:txXfrm>
    </dsp:sp>
    <dsp:sp modelId="{66923FDB-A88D-4A75-B320-172D15188213}">
      <dsp:nvSpPr>
        <dsp:cNvPr id="0" name=""/>
        <dsp:cNvSpPr/>
      </dsp:nvSpPr>
      <dsp:spPr>
        <a:xfrm>
          <a:off x="4325727" y="1068590"/>
          <a:ext cx="2938435" cy="2797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Не применяется</a:t>
          </a:r>
          <a:br>
            <a:rPr lang="ru-RU" sz="2300" b="1" kern="1200" dirty="0" smtClean="0"/>
          </a:br>
          <a:r>
            <a:rPr lang="ru-RU" sz="1800" b="1" kern="1200" dirty="0" smtClean="0"/>
            <a:t>(п.2 порядка)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отдельные виды МИ из ПВХ по перечню №2 постановления №102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гособоронзаказ</a:t>
          </a:r>
          <a:endParaRPr lang="ru-RU" sz="20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РЭП по перечню постановления № 878 и включенные в реестр**</a:t>
          </a:r>
          <a:endParaRPr lang="ru-RU" sz="2000" kern="1200" dirty="0"/>
        </a:p>
      </dsp:txBody>
      <dsp:txXfrm>
        <a:off x="4325727" y="1068590"/>
        <a:ext cx="2938435" cy="2797598"/>
      </dsp:txXfrm>
    </dsp:sp>
    <dsp:sp modelId="{1319FA83-702E-40BC-B92B-9601222A0060}">
      <dsp:nvSpPr>
        <dsp:cNvPr id="0" name=""/>
        <dsp:cNvSpPr/>
      </dsp:nvSpPr>
      <dsp:spPr>
        <a:xfrm>
          <a:off x="478121" y="31704"/>
          <a:ext cx="1236470" cy="1236470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2042AF-14BC-4349-9607-F7D1099333A2}">
      <dsp:nvSpPr>
        <dsp:cNvPr id="0" name=""/>
        <dsp:cNvSpPr/>
      </dsp:nvSpPr>
      <dsp:spPr>
        <a:xfrm>
          <a:off x="6587741" y="476369"/>
          <a:ext cx="1163737" cy="3988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18E0E8-F191-4FCD-828F-D85B5BF34E2B}">
      <dsp:nvSpPr>
        <dsp:cNvPr id="0" name=""/>
        <dsp:cNvSpPr/>
      </dsp:nvSpPr>
      <dsp:spPr>
        <a:xfrm>
          <a:off x="4296633" y="1074572"/>
          <a:ext cx="727" cy="2671975"/>
        </a:xfrm>
        <a:prstGeom prst="line">
          <a:avLst/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5CD1F-5727-4989-B313-B7FA84CD3D73}">
      <dsp:nvSpPr>
        <dsp:cNvPr id="0" name=""/>
        <dsp:cNvSpPr/>
      </dsp:nvSpPr>
      <dsp:spPr>
        <a:xfrm>
          <a:off x="3616" y="225397"/>
          <a:ext cx="1581224" cy="1348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мед. изделия включены </a:t>
          </a:r>
          <a:br>
            <a:rPr lang="ru-RU" sz="1700" kern="1200" dirty="0" smtClean="0"/>
          </a:br>
          <a:r>
            <a:rPr lang="ru-RU" sz="1700" kern="1200" dirty="0" smtClean="0"/>
            <a:t>в ПП 2014</a:t>
          </a:r>
          <a:endParaRPr lang="ru-RU" sz="1700" kern="1200" dirty="0"/>
        </a:p>
      </dsp:txBody>
      <dsp:txXfrm>
        <a:off x="43126" y="264907"/>
        <a:ext cx="1502204" cy="1269962"/>
      </dsp:txXfrm>
    </dsp:sp>
    <dsp:sp modelId="{C1E5E718-E4AC-421B-BAE0-85583DE1E54A}">
      <dsp:nvSpPr>
        <dsp:cNvPr id="0" name=""/>
        <dsp:cNvSpPr/>
      </dsp:nvSpPr>
      <dsp:spPr>
        <a:xfrm>
          <a:off x="1742963" y="703817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742963" y="782246"/>
        <a:ext cx="234653" cy="235285"/>
      </dsp:txXfrm>
    </dsp:sp>
    <dsp:sp modelId="{4DBFA228-C5BC-4BA8-809D-182F1A0563C1}">
      <dsp:nvSpPr>
        <dsp:cNvPr id="0" name=""/>
        <dsp:cNvSpPr/>
      </dsp:nvSpPr>
      <dsp:spPr>
        <a:xfrm>
          <a:off x="2217330" y="225397"/>
          <a:ext cx="1581224" cy="1348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анализ рынка </a:t>
          </a:r>
          <a:br>
            <a:rPr lang="ru-RU" sz="1700" kern="1200" dirty="0" smtClean="0"/>
          </a:br>
          <a:r>
            <a:rPr lang="ru-RU" sz="1700" kern="1200" dirty="0" smtClean="0"/>
            <a:t>(приказ 450н)</a:t>
          </a:r>
          <a:endParaRPr lang="ru-RU" sz="1700" kern="1200" dirty="0"/>
        </a:p>
      </dsp:txBody>
      <dsp:txXfrm>
        <a:off x="2256840" y="264907"/>
        <a:ext cx="1502204" cy="1269962"/>
      </dsp:txXfrm>
    </dsp:sp>
    <dsp:sp modelId="{07F179DA-F079-4029-BC7B-6F8C2CF039B3}">
      <dsp:nvSpPr>
        <dsp:cNvPr id="0" name=""/>
        <dsp:cNvSpPr/>
      </dsp:nvSpPr>
      <dsp:spPr>
        <a:xfrm>
          <a:off x="3956677" y="703817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956677" y="782246"/>
        <a:ext cx="234653" cy="235285"/>
      </dsp:txXfrm>
    </dsp:sp>
    <dsp:sp modelId="{398A157C-31B5-4731-A126-E03BE92F3C01}">
      <dsp:nvSpPr>
        <dsp:cNvPr id="0" name=""/>
        <dsp:cNvSpPr/>
      </dsp:nvSpPr>
      <dsp:spPr>
        <a:xfrm>
          <a:off x="4431044" y="225397"/>
          <a:ext cx="1581224" cy="1348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идентичные и однородные* по реестру ПП 616</a:t>
          </a:r>
          <a:endParaRPr lang="ru-RU" sz="1700" kern="1200" dirty="0"/>
        </a:p>
      </dsp:txBody>
      <dsp:txXfrm>
        <a:off x="4470554" y="264907"/>
        <a:ext cx="1502204" cy="1269962"/>
      </dsp:txXfrm>
    </dsp:sp>
    <dsp:sp modelId="{0A0BF2C1-D528-45A5-9C82-035048DC9638}">
      <dsp:nvSpPr>
        <dsp:cNvPr id="0" name=""/>
        <dsp:cNvSpPr/>
      </dsp:nvSpPr>
      <dsp:spPr>
        <a:xfrm>
          <a:off x="6170391" y="703817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170391" y="782246"/>
        <a:ext cx="234653" cy="235285"/>
      </dsp:txXfrm>
    </dsp:sp>
    <dsp:sp modelId="{5A3B9304-D868-40DB-B441-C6D58F2E2779}">
      <dsp:nvSpPr>
        <dsp:cNvPr id="0" name=""/>
        <dsp:cNvSpPr/>
      </dsp:nvSpPr>
      <dsp:spPr>
        <a:xfrm>
          <a:off x="6644759" y="225397"/>
          <a:ext cx="1581224" cy="1348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запрос цен субъектам из ГИСП</a:t>
          </a:r>
          <a:endParaRPr lang="ru-RU" sz="1700" kern="1200" dirty="0"/>
        </a:p>
      </dsp:txBody>
      <dsp:txXfrm>
        <a:off x="6684269" y="264907"/>
        <a:ext cx="1502204" cy="126996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C1FB1-F00D-4CE2-87B2-572BBBC9685D}">
      <dsp:nvSpPr>
        <dsp:cNvPr id="0" name=""/>
        <dsp:cNvSpPr/>
      </dsp:nvSpPr>
      <dsp:spPr>
        <a:xfrm>
          <a:off x="2773" y="1714056"/>
          <a:ext cx="2164224" cy="1082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гарантийный период</a:t>
          </a:r>
          <a:endParaRPr lang="ru-RU" sz="1800" kern="1200" dirty="0"/>
        </a:p>
      </dsp:txBody>
      <dsp:txXfrm>
        <a:off x="34467" y="1745750"/>
        <a:ext cx="2100836" cy="1018724"/>
      </dsp:txXfrm>
    </dsp:sp>
    <dsp:sp modelId="{B63BDC40-62DC-44E7-BFF3-752019FB2B23}">
      <dsp:nvSpPr>
        <dsp:cNvPr id="0" name=""/>
        <dsp:cNvSpPr/>
      </dsp:nvSpPr>
      <dsp:spPr>
        <a:xfrm rot="18770822">
          <a:off x="1963347" y="1763402"/>
          <a:ext cx="1272991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272991" y="25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68018" y="1756626"/>
        <a:ext cx="63649" cy="63649"/>
      </dsp:txXfrm>
    </dsp:sp>
    <dsp:sp modelId="{BB78B8CB-F917-4796-A42D-19CD5183B13B}">
      <dsp:nvSpPr>
        <dsp:cNvPr id="0" name=""/>
        <dsp:cNvSpPr/>
      </dsp:nvSpPr>
      <dsp:spPr>
        <a:xfrm>
          <a:off x="3032687" y="780734"/>
          <a:ext cx="2164224" cy="1082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установлен эксплуатационной документацией (ЭД) на МИ</a:t>
          </a:r>
          <a:endParaRPr lang="ru-RU" sz="1800" kern="1200" dirty="0"/>
        </a:p>
      </dsp:txBody>
      <dsp:txXfrm>
        <a:off x="3064381" y="812428"/>
        <a:ext cx="2100836" cy="1018724"/>
      </dsp:txXfrm>
    </dsp:sp>
    <dsp:sp modelId="{E1180528-06CA-40DB-9A68-A4735DFD6E99}">
      <dsp:nvSpPr>
        <dsp:cNvPr id="0" name=""/>
        <dsp:cNvSpPr/>
      </dsp:nvSpPr>
      <dsp:spPr>
        <a:xfrm rot="19457599">
          <a:off x="5096706" y="985634"/>
          <a:ext cx="1066100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066100" y="250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03104" y="984030"/>
        <a:ext cx="53305" cy="53305"/>
      </dsp:txXfrm>
    </dsp:sp>
    <dsp:sp modelId="{EEA696E8-2F06-4DEF-A9FF-0A1D7D80C333}">
      <dsp:nvSpPr>
        <dsp:cNvPr id="0" name=""/>
        <dsp:cNvSpPr/>
      </dsp:nvSpPr>
      <dsp:spPr>
        <a:xfrm>
          <a:off x="6062601" y="158519"/>
          <a:ext cx="2164224" cy="1082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согласно* ЭД</a:t>
          </a:r>
          <a:endParaRPr lang="ru-RU" sz="1800" kern="1200" dirty="0"/>
        </a:p>
      </dsp:txBody>
      <dsp:txXfrm>
        <a:off x="6094295" y="190213"/>
        <a:ext cx="2100836" cy="1018724"/>
      </dsp:txXfrm>
    </dsp:sp>
    <dsp:sp modelId="{9AE65DE5-73FD-4428-9705-FAB909F8D005}">
      <dsp:nvSpPr>
        <dsp:cNvPr id="0" name=""/>
        <dsp:cNvSpPr/>
      </dsp:nvSpPr>
      <dsp:spPr>
        <a:xfrm rot="2142401">
          <a:off x="5096706" y="1607848"/>
          <a:ext cx="1066100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066100" y="250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03104" y="1606245"/>
        <a:ext cx="53305" cy="53305"/>
      </dsp:txXfrm>
    </dsp:sp>
    <dsp:sp modelId="{A7DF6F3D-1234-4C0D-83A0-223CEEDFFF72}">
      <dsp:nvSpPr>
        <dsp:cNvPr id="0" name=""/>
        <dsp:cNvSpPr/>
      </dsp:nvSpPr>
      <dsp:spPr>
        <a:xfrm>
          <a:off x="6062601" y="1402948"/>
          <a:ext cx="2164224" cy="1082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но не менее </a:t>
          </a:r>
          <a:br>
            <a:rPr lang="ru-RU" sz="1800" kern="1200" dirty="0" smtClean="0"/>
          </a:br>
          <a:r>
            <a:rPr lang="ru-RU" sz="1800" kern="1200" dirty="0" smtClean="0"/>
            <a:t>12 месяцев*</a:t>
          </a:r>
          <a:endParaRPr lang="ru-RU" sz="1800" kern="1200" dirty="0"/>
        </a:p>
      </dsp:txBody>
      <dsp:txXfrm>
        <a:off x="6094295" y="1434642"/>
        <a:ext cx="2100836" cy="1018724"/>
      </dsp:txXfrm>
    </dsp:sp>
    <dsp:sp modelId="{3DB3BAB3-45F2-4D8C-B9AF-C4A46C7607E1}">
      <dsp:nvSpPr>
        <dsp:cNvPr id="0" name=""/>
        <dsp:cNvSpPr/>
      </dsp:nvSpPr>
      <dsp:spPr>
        <a:xfrm rot="2829178">
          <a:off x="1963347" y="2696724"/>
          <a:ext cx="1272991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272991" y="25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68018" y="2689948"/>
        <a:ext cx="63649" cy="63649"/>
      </dsp:txXfrm>
    </dsp:sp>
    <dsp:sp modelId="{CB22C717-1DD0-4483-850A-CF93896C14B5}">
      <dsp:nvSpPr>
        <dsp:cNvPr id="0" name=""/>
        <dsp:cNvSpPr/>
      </dsp:nvSpPr>
      <dsp:spPr>
        <a:xfrm>
          <a:off x="3032687" y="2647377"/>
          <a:ext cx="2164224" cy="1082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 установлен</a:t>
          </a:r>
          <a:endParaRPr lang="ru-RU" sz="1800" kern="1200" dirty="0"/>
        </a:p>
      </dsp:txBody>
      <dsp:txXfrm>
        <a:off x="3064381" y="2679071"/>
        <a:ext cx="2100836" cy="1018724"/>
      </dsp:txXfrm>
    </dsp:sp>
    <dsp:sp modelId="{E3F73661-4667-4DCC-8D42-F0128A188C81}">
      <dsp:nvSpPr>
        <dsp:cNvPr id="0" name=""/>
        <dsp:cNvSpPr/>
      </dsp:nvSpPr>
      <dsp:spPr>
        <a:xfrm>
          <a:off x="5196912" y="3163385"/>
          <a:ext cx="865689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865689" y="250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08114" y="3166791"/>
        <a:ext cx="43284" cy="43284"/>
      </dsp:txXfrm>
    </dsp:sp>
    <dsp:sp modelId="{B649B32B-EB65-4AC6-9A1B-613C8BEE283E}">
      <dsp:nvSpPr>
        <dsp:cNvPr id="0" name=""/>
        <dsp:cNvSpPr/>
      </dsp:nvSpPr>
      <dsp:spPr>
        <a:xfrm>
          <a:off x="6062601" y="2647377"/>
          <a:ext cx="2164224" cy="1082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24 месяца*</a:t>
          </a:r>
          <a:endParaRPr lang="ru-RU" sz="1800" kern="1200" dirty="0"/>
        </a:p>
      </dsp:txBody>
      <dsp:txXfrm>
        <a:off x="6094295" y="2679071"/>
        <a:ext cx="2100836" cy="101872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9CF6C-38AB-46F4-AC81-CA7D3A31CF89}">
      <dsp:nvSpPr>
        <dsp:cNvPr id="0" name=""/>
        <dsp:cNvSpPr/>
      </dsp:nvSpPr>
      <dsp:spPr>
        <a:xfrm rot="5400000">
          <a:off x="1420315" y="2230856"/>
          <a:ext cx="1054017" cy="119996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3C4E5B-5EFC-4631-9CAA-69F65B12A2DC}">
      <dsp:nvSpPr>
        <dsp:cNvPr id="0" name=""/>
        <dsp:cNvSpPr/>
      </dsp:nvSpPr>
      <dsp:spPr>
        <a:xfrm>
          <a:off x="437644" y="480176"/>
          <a:ext cx="2481015" cy="149736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постановление Правительства РФ </a:t>
          </a:r>
          <a:b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от 03.12.2020 №2014</a:t>
          </a:r>
          <a:endParaRPr lang="ru-RU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10753" y="553285"/>
        <a:ext cx="2334797" cy="1351149"/>
      </dsp:txXfrm>
    </dsp:sp>
    <dsp:sp modelId="{8107BA4A-07D0-4534-9BB9-321F06D7BFEE}">
      <dsp:nvSpPr>
        <dsp:cNvPr id="0" name=""/>
        <dsp:cNvSpPr/>
      </dsp:nvSpPr>
      <dsp:spPr>
        <a:xfrm>
          <a:off x="3075528" y="375864"/>
          <a:ext cx="2481166" cy="1728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устанавливает виды товаров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устанавливает размер</a:t>
          </a:r>
          <a:b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(размеры) квоты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применяется с 01.01.2021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отчеты с 01.01.2022</a:t>
          </a:r>
          <a:endParaRPr lang="ru-RU" sz="1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075528" y="375864"/>
        <a:ext cx="2481166" cy="1728023"/>
      </dsp:txXfrm>
    </dsp:sp>
    <dsp:sp modelId="{BDDE64BE-ABDF-4594-8F09-976051A73CA0}">
      <dsp:nvSpPr>
        <dsp:cNvPr id="0" name=""/>
        <dsp:cNvSpPr/>
      </dsp:nvSpPr>
      <dsp:spPr>
        <a:xfrm>
          <a:off x="2894788" y="2320482"/>
          <a:ext cx="2481015" cy="149736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порядок закупки</a:t>
          </a:r>
          <a:endParaRPr lang="ru-RU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967897" y="2393591"/>
        <a:ext cx="2334797" cy="1351149"/>
      </dsp:txXfrm>
    </dsp:sp>
    <dsp:sp modelId="{342C6EB4-FD3D-4B51-9449-DD39FFBA7A70}">
      <dsp:nvSpPr>
        <dsp:cNvPr id="0" name=""/>
        <dsp:cNvSpPr/>
      </dsp:nvSpPr>
      <dsp:spPr>
        <a:xfrm>
          <a:off x="5476868" y="2216170"/>
          <a:ext cx="2592774" cy="1728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особенностей процедур </a:t>
          </a:r>
          <a:br>
            <a:rPr lang="ru-RU" sz="13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3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не предусмотрено</a:t>
          </a:r>
          <a:endParaRPr lang="ru-RU" sz="13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особенности определения НМЦК: только из реестров промышленной продукции 616, 878 и только с учетом характеристик КТРУ</a:t>
          </a:r>
          <a:endParaRPr lang="ru-RU" sz="13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запрос цен производителям в ГИСП</a:t>
          </a:r>
          <a:endParaRPr lang="ru-RU" sz="13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476868" y="2216170"/>
        <a:ext cx="2592774" cy="172802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6151A-4AA8-42BC-AAC0-D7B81AA4F150}">
      <dsp:nvSpPr>
        <dsp:cNvPr id="0" name=""/>
        <dsp:cNvSpPr/>
      </dsp:nvSpPr>
      <dsp:spPr>
        <a:xfrm>
          <a:off x="2" y="0"/>
          <a:ext cx="8496939" cy="2952328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5BDB9FE-D929-49C2-B016-DDAE2716AF4F}">
      <dsp:nvSpPr>
        <dsp:cNvPr id="0" name=""/>
        <dsp:cNvSpPr/>
      </dsp:nvSpPr>
      <dsp:spPr>
        <a:xfrm>
          <a:off x="2690" y="961136"/>
          <a:ext cx="2733022" cy="10300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заключен контракт </a:t>
          </a:r>
          <a:br>
            <a:rPr lang="ru-RU" sz="1800" kern="1200" dirty="0" smtClean="0"/>
          </a:br>
          <a:r>
            <a:rPr lang="ru-RU" sz="1800" kern="1200" dirty="0" smtClean="0"/>
            <a:t>на </a:t>
          </a:r>
          <a:r>
            <a:rPr lang="en-US" sz="1800" b="1" i="1" kern="1200" dirty="0" smtClean="0"/>
            <a:t>X</a:t>
          </a:r>
          <a:endParaRPr lang="ru-RU" sz="1800" b="1" i="1" kern="1200" dirty="0"/>
        </a:p>
      </dsp:txBody>
      <dsp:txXfrm>
        <a:off x="52973" y="1011419"/>
        <a:ext cx="2632456" cy="929489"/>
      </dsp:txXfrm>
    </dsp:sp>
    <dsp:sp modelId="{16DCFC88-DC16-4719-8F4A-713AFA97EB0D}">
      <dsp:nvSpPr>
        <dsp:cNvPr id="0" name=""/>
        <dsp:cNvSpPr/>
      </dsp:nvSpPr>
      <dsp:spPr>
        <a:xfrm>
          <a:off x="2881960" y="961136"/>
          <a:ext cx="2733022" cy="10300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заказчик</a:t>
          </a:r>
          <a:r>
            <a:rPr lang="ru-RU" sz="1800" kern="1200" dirty="0" smtClean="0"/>
            <a:t> и </a:t>
          </a:r>
          <a:r>
            <a:rPr lang="ru-RU" sz="1800" b="1" kern="1200" dirty="0" smtClean="0"/>
            <a:t>поставщик</a:t>
          </a:r>
          <a:r>
            <a:rPr lang="ru-RU" sz="1800" kern="1200" dirty="0" smtClean="0"/>
            <a:t> договариваются </a:t>
          </a:r>
          <a:br>
            <a:rPr lang="ru-RU" sz="1800" kern="1200" dirty="0" smtClean="0"/>
          </a:br>
          <a:r>
            <a:rPr lang="ru-RU" sz="1800" kern="1200" dirty="0" smtClean="0"/>
            <a:t>о замене </a:t>
          </a:r>
          <a:r>
            <a:rPr lang="en-US" sz="1800" b="1" i="1" kern="1200" dirty="0" smtClean="0"/>
            <a:t>X </a:t>
          </a:r>
          <a:r>
            <a:rPr lang="ru-RU" sz="1800" kern="1200" dirty="0" smtClean="0"/>
            <a:t>на</a:t>
          </a:r>
          <a:r>
            <a:rPr lang="en-US" sz="1800" kern="1200" dirty="0" smtClean="0"/>
            <a:t> </a:t>
          </a:r>
          <a:r>
            <a:rPr lang="en-US" sz="1800" b="1" i="1" kern="1200" dirty="0" smtClean="0"/>
            <a:t>Y</a:t>
          </a:r>
          <a:endParaRPr lang="ru-RU" sz="1800" b="1" i="1" kern="1200" dirty="0"/>
        </a:p>
      </dsp:txBody>
      <dsp:txXfrm>
        <a:off x="2932243" y="1011419"/>
        <a:ext cx="2632456" cy="929489"/>
      </dsp:txXfrm>
    </dsp:sp>
    <dsp:sp modelId="{2E660EDB-694D-4603-B2A9-B2CBE355CB02}">
      <dsp:nvSpPr>
        <dsp:cNvPr id="0" name=""/>
        <dsp:cNvSpPr/>
      </dsp:nvSpPr>
      <dsp:spPr>
        <a:xfrm>
          <a:off x="5761231" y="961136"/>
          <a:ext cx="2733022" cy="10300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поставляется </a:t>
          </a:r>
          <a:r>
            <a:rPr lang="en-US" sz="1800" b="1" i="1" kern="1200" dirty="0" smtClean="0"/>
            <a:t>Y</a:t>
          </a:r>
          <a:endParaRPr lang="ru-RU" sz="1800" b="1" i="1" kern="1200" dirty="0"/>
        </a:p>
      </dsp:txBody>
      <dsp:txXfrm>
        <a:off x="5811514" y="1011419"/>
        <a:ext cx="2632456" cy="92948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1303796" y="462426"/>
          <a:ext cx="1606677" cy="80333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возможность замены </a:t>
          </a:r>
          <a:br>
            <a:rPr lang="ru-RU" sz="1400" kern="1200" dirty="0" smtClean="0"/>
          </a:br>
          <a:r>
            <a:rPr lang="ru-RU" sz="1400" kern="1200" dirty="0" smtClean="0"/>
            <a:t>«на улучшенный»</a:t>
          </a:r>
          <a:endParaRPr lang="ru-RU" sz="1400" kern="1200" dirty="0"/>
        </a:p>
      </dsp:txBody>
      <dsp:txXfrm>
        <a:off x="1327325" y="485955"/>
        <a:ext cx="1559619" cy="756280"/>
      </dsp:txXfrm>
    </dsp:sp>
    <dsp:sp modelId="{1F668626-EA55-40EE-9975-E1F3974A81FD}">
      <dsp:nvSpPr>
        <dsp:cNvPr id="0" name=""/>
        <dsp:cNvSpPr/>
      </dsp:nvSpPr>
      <dsp:spPr>
        <a:xfrm rot="19457599">
          <a:off x="2836083" y="59129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12023" y="613349"/>
        <a:ext cx="39572" cy="39572"/>
      </dsp:txXfrm>
    </dsp:sp>
    <dsp:sp modelId="{E7CDC596-2C1E-4159-BF23-B174C6ABD3FA}">
      <dsp:nvSpPr>
        <dsp:cNvPr id="0" name=""/>
        <dsp:cNvSpPr/>
      </dsp:nvSpPr>
      <dsp:spPr>
        <a:xfrm>
          <a:off x="3553145" y="506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правило «третий — лишний» </a:t>
          </a:r>
          <a:r>
            <a:rPr lang="ru-RU" sz="1400" b="1" kern="1200" dirty="0" smtClean="0">
              <a:solidFill>
                <a:srgbClr val="C00000"/>
              </a:solidFill>
            </a:rPr>
            <a:t>применялось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3576674" y="24035"/>
        <a:ext cx="1559619" cy="756280"/>
      </dsp:txXfrm>
    </dsp:sp>
    <dsp:sp modelId="{B1D45DBA-388A-4971-87AD-363378913DB2}">
      <dsp:nvSpPr>
        <dsp:cNvPr id="0" name=""/>
        <dsp:cNvSpPr/>
      </dsp:nvSpPr>
      <dsp:spPr>
        <a:xfrm rot="36439">
          <a:off x="5159804" y="363745"/>
          <a:ext cx="64270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707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5090" y="389514"/>
        <a:ext cx="32135" cy="32135"/>
      </dsp:txXfrm>
    </dsp:sp>
    <dsp:sp modelId="{A319E75E-186D-4D43-BD7F-DC004B8E8388}">
      <dsp:nvSpPr>
        <dsp:cNvPr id="0" name=""/>
        <dsp:cNvSpPr/>
      </dsp:nvSpPr>
      <dsp:spPr>
        <a:xfrm>
          <a:off x="5802493" y="7318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</a:t>
          </a:r>
          <a:br>
            <a:rPr lang="ru-RU" sz="1400" kern="1200" dirty="0" smtClean="0"/>
          </a:br>
          <a:r>
            <a:rPr lang="ru-RU" sz="1400" i="1" kern="1200" dirty="0" smtClean="0"/>
            <a:t>производителя </a:t>
          </a:r>
          <a:r>
            <a:rPr lang="ru-RU" sz="1400" b="1" kern="1200" dirty="0" smtClean="0">
              <a:solidFill>
                <a:srgbClr val="C00000"/>
              </a:solidFill>
            </a:rPr>
            <a:t>недопустима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5826022" y="30847"/>
        <a:ext cx="1559619" cy="756280"/>
      </dsp:txXfrm>
    </dsp:sp>
    <dsp:sp modelId="{3EC88669-F745-45FA-92CC-6636D4EFEB0F}">
      <dsp:nvSpPr>
        <dsp:cNvPr id="0" name=""/>
        <dsp:cNvSpPr/>
      </dsp:nvSpPr>
      <dsp:spPr>
        <a:xfrm rot="2142401">
          <a:off x="2836083" y="105321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12023" y="1075269"/>
        <a:ext cx="39572" cy="39572"/>
      </dsp:txXfrm>
    </dsp:sp>
    <dsp:sp modelId="{02176B01-E14C-42D1-9004-4548AC5958AA}">
      <dsp:nvSpPr>
        <dsp:cNvPr id="0" name=""/>
        <dsp:cNvSpPr/>
      </dsp:nvSpPr>
      <dsp:spPr>
        <a:xfrm>
          <a:off x="3553145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правило «третий — лишний» </a:t>
          </a:r>
          <a:br>
            <a:rPr lang="ru-RU" sz="1400" kern="1200" dirty="0" smtClean="0"/>
          </a:br>
          <a:r>
            <a:rPr lang="ru-RU" sz="1400" b="1" kern="1200" dirty="0" smtClean="0">
              <a:solidFill>
                <a:srgbClr val="336600"/>
              </a:solidFill>
            </a:rPr>
            <a:t>не применялось</a:t>
          </a:r>
          <a:endParaRPr lang="ru-RU" sz="1400" b="1" kern="1200" dirty="0">
            <a:solidFill>
              <a:srgbClr val="336600"/>
            </a:solidFill>
          </a:endParaRPr>
        </a:p>
      </dsp:txBody>
      <dsp:txXfrm>
        <a:off x="3576674" y="947874"/>
        <a:ext cx="1559619" cy="756280"/>
      </dsp:txXfrm>
    </dsp:sp>
    <dsp:sp modelId="{5E9AA57E-F090-4311-AAFE-309A56DE0F4B}">
      <dsp:nvSpPr>
        <dsp:cNvPr id="0" name=""/>
        <dsp:cNvSpPr/>
      </dsp:nvSpPr>
      <dsp:spPr>
        <a:xfrm>
          <a:off x="5159822" y="1284179"/>
          <a:ext cx="64267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671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5091" y="1309948"/>
        <a:ext cx="32133" cy="32133"/>
      </dsp:txXfrm>
    </dsp:sp>
    <dsp:sp modelId="{CEB36202-6E21-4312-9546-7B42CE77C894}">
      <dsp:nvSpPr>
        <dsp:cNvPr id="0" name=""/>
        <dsp:cNvSpPr/>
      </dsp:nvSpPr>
      <dsp:spPr>
        <a:xfrm>
          <a:off x="5802493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</a:t>
          </a:r>
          <a:br>
            <a:rPr lang="ru-RU" sz="1400" kern="1200" dirty="0" smtClean="0"/>
          </a:br>
          <a:r>
            <a:rPr lang="ru-RU" sz="1400" kern="1200" dirty="0" smtClean="0"/>
            <a:t>на </a:t>
          </a:r>
          <a:r>
            <a:rPr lang="ru-RU" sz="1400" kern="1200" smtClean="0"/>
            <a:t>улучшенный  </a:t>
          </a:r>
          <a:r>
            <a:rPr lang="ru-RU" sz="1400" b="1" kern="1200" smtClean="0">
              <a:solidFill>
                <a:srgbClr val="336600"/>
              </a:solidFill>
            </a:rPr>
            <a:t>возможна</a:t>
          </a:r>
          <a:endParaRPr lang="ru-RU" sz="1400" b="1" kern="1200" dirty="0">
            <a:solidFill>
              <a:srgbClr val="336600"/>
            </a:solidFill>
          </a:endParaRPr>
        </a:p>
      </dsp:txBody>
      <dsp:txXfrm>
        <a:off x="5826022" y="947874"/>
        <a:ext cx="1559619" cy="75628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223676" y="462426"/>
          <a:ext cx="1606677" cy="80333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возможность замены </a:t>
          </a:r>
          <a:r>
            <a:rPr lang="ru-RU" sz="1200" b="1" kern="1200" dirty="0" smtClean="0">
              <a:solidFill>
                <a:srgbClr val="C00000"/>
              </a:solidFill>
            </a:rPr>
            <a:t>ПРОГРАММНОГО ОБЕСПЕЧЕНИЯ</a:t>
          </a: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«на улучшенное»</a:t>
          </a:r>
          <a:endParaRPr lang="ru-RU" sz="1200" kern="1200" dirty="0"/>
        </a:p>
      </dsp:txBody>
      <dsp:txXfrm>
        <a:off x="247205" y="485955"/>
        <a:ext cx="1559619" cy="756280"/>
      </dsp:txXfrm>
    </dsp:sp>
    <dsp:sp modelId="{1F668626-EA55-40EE-9975-E1F3974A81FD}">
      <dsp:nvSpPr>
        <dsp:cNvPr id="0" name=""/>
        <dsp:cNvSpPr/>
      </dsp:nvSpPr>
      <dsp:spPr>
        <a:xfrm rot="19457599">
          <a:off x="1755963" y="59129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31903" y="613349"/>
        <a:ext cx="39572" cy="39572"/>
      </dsp:txXfrm>
    </dsp:sp>
    <dsp:sp modelId="{E7CDC596-2C1E-4159-BF23-B174C6ABD3FA}">
      <dsp:nvSpPr>
        <dsp:cNvPr id="0" name=""/>
        <dsp:cNvSpPr/>
      </dsp:nvSpPr>
      <dsp:spPr>
        <a:xfrm>
          <a:off x="2473025" y="506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ПО в реестрах* </a:t>
          </a:r>
          <a:r>
            <a:rPr lang="ru-RU" sz="1200" b="1" kern="1200" dirty="0" smtClean="0">
              <a:solidFill>
                <a:srgbClr val="C00000"/>
              </a:solidFill>
            </a:rPr>
            <a:t>присутствует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496554" y="24035"/>
        <a:ext cx="1559619" cy="756280"/>
      </dsp:txXfrm>
    </dsp:sp>
    <dsp:sp modelId="{B1D45DBA-388A-4971-87AD-363378913DB2}">
      <dsp:nvSpPr>
        <dsp:cNvPr id="0" name=""/>
        <dsp:cNvSpPr/>
      </dsp:nvSpPr>
      <dsp:spPr>
        <a:xfrm rot="36439">
          <a:off x="4079684" y="363745"/>
          <a:ext cx="64270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707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970" y="389514"/>
        <a:ext cx="32135" cy="32135"/>
      </dsp:txXfrm>
    </dsp:sp>
    <dsp:sp modelId="{A319E75E-186D-4D43-BD7F-DC004B8E8388}">
      <dsp:nvSpPr>
        <dsp:cNvPr id="0" name=""/>
        <dsp:cNvSpPr/>
      </dsp:nvSpPr>
      <dsp:spPr>
        <a:xfrm>
          <a:off x="4722373" y="7318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замена </a:t>
          </a:r>
          <a:br>
            <a:rPr lang="ru-RU" sz="1200" kern="1200" dirty="0" smtClean="0"/>
          </a:br>
          <a:r>
            <a:rPr lang="ru-RU" sz="1200" kern="1200" dirty="0" smtClean="0"/>
            <a:t>на улучшенный </a:t>
          </a:r>
          <a:r>
            <a:rPr lang="ru-RU" sz="1200" b="1" kern="1200" dirty="0" smtClean="0">
              <a:solidFill>
                <a:srgbClr val="C00000"/>
              </a:solidFill>
            </a:rPr>
            <a:t>недопустима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4745902" y="30847"/>
        <a:ext cx="1559619" cy="756280"/>
      </dsp:txXfrm>
    </dsp:sp>
    <dsp:sp modelId="{3EC88669-F745-45FA-92CC-6636D4EFEB0F}">
      <dsp:nvSpPr>
        <dsp:cNvPr id="0" name=""/>
        <dsp:cNvSpPr/>
      </dsp:nvSpPr>
      <dsp:spPr>
        <a:xfrm rot="2142401">
          <a:off x="1755963" y="105321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31903" y="1075269"/>
        <a:ext cx="39572" cy="39572"/>
      </dsp:txXfrm>
    </dsp:sp>
    <dsp:sp modelId="{02176B01-E14C-42D1-9004-4548AC5958AA}">
      <dsp:nvSpPr>
        <dsp:cNvPr id="0" name=""/>
        <dsp:cNvSpPr/>
      </dsp:nvSpPr>
      <dsp:spPr>
        <a:xfrm>
          <a:off x="2473025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 в реестрах*</a:t>
          </a:r>
          <a:br>
            <a:rPr lang="ru-RU" sz="1200" kern="1200" dirty="0" smtClean="0"/>
          </a:br>
          <a:r>
            <a:rPr lang="ru-RU" sz="1200" b="1" kern="1200" dirty="0" smtClean="0">
              <a:solidFill>
                <a:srgbClr val="336600"/>
              </a:solidFill>
            </a:rPr>
            <a:t>отсутствует</a:t>
          </a:r>
          <a:endParaRPr lang="ru-RU" sz="1200" b="1" kern="1200" dirty="0">
            <a:solidFill>
              <a:srgbClr val="336600"/>
            </a:solidFill>
          </a:endParaRPr>
        </a:p>
      </dsp:txBody>
      <dsp:txXfrm>
        <a:off x="2496554" y="947874"/>
        <a:ext cx="1559619" cy="756280"/>
      </dsp:txXfrm>
    </dsp:sp>
    <dsp:sp modelId="{5E9AA57E-F090-4311-AAFE-309A56DE0F4B}">
      <dsp:nvSpPr>
        <dsp:cNvPr id="0" name=""/>
        <dsp:cNvSpPr/>
      </dsp:nvSpPr>
      <dsp:spPr>
        <a:xfrm>
          <a:off x="4079702" y="1284179"/>
          <a:ext cx="64267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671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971" y="1309948"/>
        <a:ext cx="32133" cy="32133"/>
      </dsp:txXfrm>
    </dsp:sp>
    <dsp:sp modelId="{CEB36202-6E21-4312-9546-7B42CE77C894}">
      <dsp:nvSpPr>
        <dsp:cNvPr id="0" name=""/>
        <dsp:cNvSpPr/>
      </dsp:nvSpPr>
      <dsp:spPr>
        <a:xfrm>
          <a:off x="4722373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замена </a:t>
          </a:r>
          <a:br>
            <a:rPr lang="ru-RU" sz="1200" kern="1200" dirty="0" smtClean="0"/>
          </a:br>
          <a:r>
            <a:rPr lang="ru-RU" sz="1200" kern="1200" dirty="0" smtClean="0"/>
            <a:t>на улучшенный  </a:t>
          </a:r>
          <a:r>
            <a:rPr lang="ru-RU" sz="1200" b="1" kern="1200" dirty="0" smtClean="0">
              <a:solidFill>
                <a:srgbClr val="336600"/>
              </a:solidFill>
            </a:rPr>
            <a:t>возможна</a:t>
          </a:r>
          <a:endParaRPr lang="ru-RU" sz="1200" b="1" kern="1200" dirty="0">
            <a:solidFill>
              <a:srgbClr val="336600"/>
            </a:solidFill>
          </a:endParaRPr>
        </a:p>
      </dsp:txBody>
      <dsp:txXfrm>
        <a:off x="4745902" y="947874"/>
        <a:ext cx="1559619" cy="75628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256" y="573005"/>
          <a:ext cx="1269479" cy="63473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возможность замены </a:t>
          </a:r>
          <a:r>
            <a:rPr lang="ru-RU" sz="1100" b="1" kern="1200" dirty="0" smtClean="0">
              <a:solidFill>
                <a:srgbClr val="C00000"/>
              </a:solidFill>
            </a:rPr>
            <a:t>РЭП</a:t>
          </a:r>
          <a:r>
            <a:rPr lang="ru-RU" sz="1100" kern="1200" dirty="0" smtClean="0"/>
            <a:t/>
          </a:r>
          <a:br>
            <a:rPr lang="ru-RU" sz="1100" kern="1200" dirty="0" smtClean="0"/>
          </a:br>
          <a:r>
            <a:rPr lang="ru-RU" sz="1100" kern="1200" dirty="0" smtClean="0"/>
            <a:t>«на улучшенную»</a:t>
          </a:r>
          <a:endParaRPr lang="ru-RU" sz="1100" kern="1200" dirty="0"/>
        </a:p>
      </dsp:txBody>
      <dsp:txXfrm>
        <a:off x="18847" y="591596"/>
        <a:ext cx="1232297" cy="597557"/>
      </dsp:txXfrm>
    </dsp:sp>
    <dsp:sp modelId="{1F668626-EA55-40EE-9975-E1F3974A81FD}">
      <dsp:nvSpPr>
        <dsp:cNvPr id="0" name=""/>
        <dsp:cNvSpPr/>
      </dsp:nvSpPr>
      <dsp:spPr>
        <a:xfrm rot="19457599">
          <a:off x="1210958" y="675807"/>
          <a:ext cx="625347" cy="64160"/>
        </a:xfrm>
        <a:custGeom>
          <a:avLst/>
          <a:gdLst/>
          <a:ahLst/>
          <a:cxnLst/>
          <a:rect l="0" t="0" r="0" b="0"/>
          <a:pathLst>
            <a:path>
              <a:moveTo>
                <a:pt x="0" y="32080"/>
              </a:moveTo>
              <a:lnTo>
                <a:pt x="625347" y="3208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07998" y="692253"/>
        <a:ext cx="31267" cy="31267"/>
      </dsp:txXfrm>
    </dsp:sp>
    <dsp:sp modelId="{E7CDC596-2C1E-4159-BF23-B174C6ABD3FA}">
      <dsp:nvSpPr>
        <dsp:cNvPr id="0" name=""/>
        <dsp:cNvSpPr/>
      </dsp:nvSpPr>
      <dsp:spPr>
        <a:xfrm>
          <a:off x="1777528" y="208029"/>
          <a:ext cx="1269479" cy="634739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РЭП в реестрах* </a:t>
          </a:r>
          <a:r>
            <a:rPr lang="ru-RU" sz="1100" b="1" kern="1200" dirty="0" smtClean="0">
              <a:solidFill>
                <a:srgbClr val="C00000"/>
              </a:solidFill>
            </a:rPr>
            <a:t>отсутствует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1796119" y="226620"/>
        <a:ext cx="1232297" cy="597557"/>
      </dsp:txXfrm>
    </dsp:sp>
    <dsp:sp modelId="{B1D45DBA-388A-4971-87AD-363378913DB2}">
      <dsp:nvSpPr>
        <dsp:cNvPr id="0" name=""/>
        <dsp:cNvSpPr/>
      </dsp:nvSpPr>
      <dsp:spPr>
        <a:xfrm rot="36439">
          <a:off x="3046993" y="496010"/>
          <a:ext cx="507820" cy="64160"/>
        </a:xfrm>
        <a:custGeom>
          <a:avLst/>
          <a:gdLst/>
          <a:ahLst/>
          <a:cxnLst/>
          <a:rect l="0" t="0" r="0" b="0"/>
          <a:pathLst>
            <a:path>
              <a:moveTo>
                <a:pt x="0" y="32080"/>
              </a:moveTo>
              <a:lnTo>
                <a:pt x="507820" y="3208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88208" y="515395"/>
        <a:ext cx="25391" cy="25391"/>
      </dsp:txXfrm>
    </dsp:sp>
    <dsp:sp modelId="{A319E75E-186D-4D43-BD7F-DC004B8E8388}">
      <dsp:nvSpPr>
        <dsp:cNvPr id="0" name=""/>
        <dsp:cNvSpPr/>
      </dsp:nvSpPr>
      <dsp:spPr>
        <a:xfrm>
          <a:off x="3554799" y="213412"/>
          <a:ext cx="1269479" cy="634739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замена </a:t>
          </a:r>
          <a:br>
            <a:rPr lang="ru-RU" sz="1100" kern="1200" dirty="0" smtClean="0"/>
          </a:br>
          <a:r>
            <a:rPr lang="ru-RU" sz="1100" kern="1200" dirty="0" smtClean="0"/>
            <a:t>на улучшенный </a:t>
          </a:r>
          <a:r>
            <a:rPr lang="ru-RU" sz="1100" b="1" kern="1200" dirty="0" smtClean="0">
              <a:solidFill>
                <a:srgbClr val="C00000"/>
              </a:solidFill>
            </a:rPr>
            <a:t>недопустима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573390" y="232003"/>
        <a:ext cx="1232297" cy="597557"/>
      </dsp:txXfrm>
    </dsp:sp>
    <dsp:sp modelId="{3EC88669-F745-45FA-92CC-6636D4EFEB0F}">
      <dsp:nvSpPr>
        <dsp:cNvPr id="0" name=""/>
        <dsp:cNvSpPr/>
      </dsp:nvSpPr>
      <dsp:spPr>
        <a:xfrm rot="2142401">
          <a:off x="1210958" y="1040782"/>
          <a:ext cx="625347" cy="64160"/>
        </a:xfrm>
        <a:custGeom>
          <a:avLst/>
          <a:gdLst/>
          <a:ahLst/>
          <a:cxnLst/>
          <a:rect l="0" t="0" r="0" b="0"/>
          <a:pathLst>
            <a:path>
              <a:moveTo>
                <a:pt x="0" y="32080"/>
              </a:moveTo>
              <a:lnTo>
                <a:pt x="625347" y="3208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07998" y="1057229"/>
        <a:ext cx="31267" cy="31267"/>
      </dsp:txXfrm>
    </dsp:sp>
    <dsp:sp modelId="{02176B01-E14C-42D1-9004-4548AC5958AA}">
      <dsp:nvSpPr>
        <dsp:cNvPr id="0" name=""/>
        <dsp:cNvSpPr/>
      </dsp:nvSpPr>
      <dsp:spPr>
        <a:xfrm>
          <a:off x="1777528" y="937980"/>
          <a:ext cx="1269479" cy="634739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РЭП в реестрах*</a:t>
          </a:r>
          <a:br>
            <a:rPr lang="ru-RU" sz="1100" kern="1200" dirty="0" smtClean="0"/>
          </a:br>
          <a:r>
            <a:rPr lang="ru-RU" sz="1100" b="1" kern="1200" dirty="0" smtClean="0">
              <a:solidFill>
                <a:srgbClr val="336600"/>
              </a:solidFill>
            </a:rPr>
            <a:t>присутствует</a:t>
          </a:r>
          <a:endParaRPr lang="ru-RU" sz="1100" b="1" kern="1200" dirty="0">
            <a:solidFill>
              <a:srgbClr val="336600"/>
            </a:solidFill>
          </a:endParaRPr>
        </a:p>
      </dsp:txBody>
      <dsp:txXfrm>
        <a:off x="1796119" y="956571"/>
        <a:ext cx="1232297" cy="597557"/>
      </dsp:txXfrm>
    </dsp:sp>
    <dsp:sp modelId="{5E9AA57E-F090-4311-AAFE-309A56DE0F4B}">
      <dsp:nvSpPr>
        <dsp:cNvPr id="0" name=""/>
        <dsp:cNvSpPr/>
      </dsp:nvSpPr>
      <dsp:spPr>
        <a:xfrm>
          <a:off x="3047007" y="1223270"/>
          <a:ext cx="507791" cy="64160"/>
        </a:xfrm>
        <a:custGeom>
          <a:avLst/>
          <a:gdLst/>
          <a:ahLst/>
          <a:cxnLst/>
          <a:rect l="0" t="0" r="0" b="0"/>
          <a:pathLst>
            <a:path>
              <a:moveTo>
                <a:pt x="0" y="32080"/>
              </a:moveTo>
              <a:lnTo>
                <a:pt x="507791" y="3208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88209" y="1242655"/>
        <a:ext cx="25389" cy="25389"/>
      </dsp:txXfrm>
    </dsp:sp>
    <dsp:sp modelId="{CEB36202-6E21-4312-9546-7B42CE77C894}">
      <dsp:nvSpPr>
        <dsp:cNvPr id="0" name=""/>
        <dsp:cNvSpPr/>
      </dsp:nvSpPr>
      <dsp:spPr>
        <a:xfrm>
          <a:off x="3554799" y="937980"/>
          <a:ext cx="1269479" cy="634739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замена </a:t>
          </a:r>
          <a:br>
            <a:rPr lang="ru-RU" sz="1100" kern="1200" dirty="0" smtClean="0"/>
          </a:br>
          <a:r>
            <a:rPr lang="ru-RU" sz="1100" kern="1200" dirty="0" smtClean="0"/>
            <a:t>на улучшенный  </a:t>
          </a:r>
          <a:r>
            <a:rPr lang="ru-RU" sz="1100" b="1" kern="1200" dirty="0" smtClean="0">
              <a:solidFill>
                <a:srgbClr val="336600"/>
              </a:solidFill>
            </a:rPr>
            <a:t/>
          </a:r>
          <a:br>
            <a:rPr lang="ru-RU" sz="1100" b="1" kern="1200" dirty="0" smtClean="0">
              <a:solidFill>
                <a:srgbClr val="336600"/>
              </a:solidFill>
            </a:rPr>
          </a:br>
          <a:r>
            <a:rPr lang="ru-RU" sz="1100" b="1" kern="1200" dirty="0" smtClean="0">
              <a:solidFill>
                <a:srgbClr val="336600"/>
              </a:solidFill>
            </a:rPr>
            <a:t>не ограничена</a:t>
          </a:r>
          <a:endParaRPr lang="ru-RU" sz="1100" b="1" kern="1200" dirty="0">
            <a:solidFill>
              <a:srgbClr val="336600"/>
            </a:solidFill>
          </a:endParaRPr>
        </a:p>
      </dsp:txBody>
      <dsp:txXfrm>
        <a:off x="3573390" y="956571"/>
        <a:ext cx="1232297" cy="5975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0576D-2C68-4E76-AC16-00F4A2B7D31F}">
      <dsp:nvSpPr>
        <dsp:cNvPr id="0" name=""/>
        <dsp:cNvSpPr/>
      </dsp:nvSpPr>
      <dsp:spPr>
        <a:xfrm>
          <a:off x="-5615061" y="-860063"/>
          <a:ext cx="6689099" cy="6689099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CC934-49CB-484C-B363-70B0E314F6C1}">
      <dsp:nvSpPr>
        <dsp:cNvPr id="0" name=""/>
        <dsp:cNvSpPr/>
      </dsp:nvSpPr>
      <dsp:spPr>
        <a:xfrm>
          <a:off x="348573" y="225889"/>
          <a:ext cx="8092378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C00000"/>
              </a:solidFill>
            </a:rPr>
            <a:t>новые</a:t>
          </a:r>
          <a:r>
            <a:rPr lang="ru-RU" sz="1300" kern="1200" dirty="0" smtClean="0"/>
            <a:t> возможности для закупок у единственного поставщика</a:t>
          </a:r>
          <a:endParaRPr lang="ru-RU" sz="1300" kern="1200" dirty="0"/>
        </a:p>
      </dsp:txBody>
      <dsp:txXfrm>
        <a:off x="348573" y="225889"/>
        <a:ext cx="8092378" cy="451580"/>
      </dsp:txXfrm>
    </dsp:sp>
    <dsp:sp modelId="{B58BF164-777D-4569-BFB8-4916CA2F4D16}">
      <dsp:nvSpPr>
        <dsp:cNvPr id="0" name=""/>
        <dsp:cNvSpPr/>
      </dsp:nvSpPr>
      <dsp:spPr>
        <a:xfrm>
          <a:off x="66335" y="169441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B444E-6EA6-4116-9476-799050B0AFCF}">
      <dsp:nvSpPr>
        <dsp:cNvPr id="0" name=""/>
        <dsp:cNvSpPr/>
      </dsp:nvSpPr>
      <dsp:spPr>
        <a:xfrm>
          <a:off x="757519" y="903657"/>
          <a:ext cx="7683432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336600"/>
              </a:solidFill>
            </a:rPr>
            <a:t>старые</a:t>
          </a:r>
          <a:r>
            <a:rPr lang="ru-RU" sz="1300" kern="1200" dirty="0" smtClean="0"/>
            <a:t> технологии закупок (аукционы, котировки </a:t>
          </a:r>
          <a:r>
            <a:rPr lang="ru-RU" sz="1300" b="1" kern="1200" dirty="0" smtClean="0">
              <a:solidFill>
                <a:srgbClr val="336600"/>
              </a:solidFill>
            </a:rPr>
            <a:t>+ повышение лимита до 50 млн. руб. по </a:t>
          </a:r>
          <a:r>
            <a:rPr lang="ru-RU" sz="1300" b="1" kern="1200" dirty="0" err="1" smtClean="0">
              <a:solidFill>
                <a:srgbClr val="336600"/>
              </a:solidFill>
            </a:rPr>
            <a:t>мед.изделиям</a:t>
          </a:r>
          <a:r>
            <a:rPr lang="ru-RU" sz="1300" kern="1200" dirty="0" smtClean="0"/>
            <a:t>, закупки у единственного поставщика) </a:t>
          </a:r>
          <a:r>
            <a:rPr lang="ru-RU" sz="1300" b="1" kern="1200" dirty="0" smtClean="0">
              <a:solidFill>
                <a:srgbClr val="336600"/>
              </a:solidFill>
            </a:rPr>
            <a:t>НЕ МЕНЯЮТСЯ</a:t>
          </a:r>
          <a:r>
            <a:rPr lang="ru-RU" sz="1300" kern="1200" dirty="0" smtClean="0"/>
            <a:t>!!!</a:t>
          </a:r>
          <a:endParaRPr lang="ru-RU" sz="1300" kern="1200" dirty="0"/>
        </a:p>
      </dsp:txBody>
      <dsp:txXfrm>
        <a:off x="757519" y="903657"/>
        <a:ext cx="7683432" cy="451580"/>
      </dsp:txXfrm>
    </dsp:sp>
    <dsp:sp modelId="{C06CEB20-055F-49D3-BD29-A3CCCB263418}">
      <dsp:nvSpPr>
        <dsp:cNvPr id="0" name=""/>
        <dsp:cNvSpPr/>
      </dsp:nvSpPr>
      <dsp:spPr>
        <a:xfrm>
          <a:off x="475282" y="847209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8F1D0-7C3A-4905-B1D7-CD76F78231C6}">
      <dsp:nvSpPr>
        <dsp:cNvPr id="0" name=""/>
        <dsp:cNvSpPr/>
      </dsp:nvSpPr>
      <dsp:spPr>
        <a:xfrm>
          <a:off x="981620" y="1580928"/>
          <a:ext cx="7459331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возможность изменения </a:t>
          </a:r>
          <a:r>
            <a:rPr lang="ru-RU" sz="1300" b="1" kern="1200" dirty="0" smtClean="0">
              <a:solidFill>
                <a:srgbClr val="C00000"/>
              </a:solidFill>
            </a:rPr>
            <a:t>существенных условий контракта </a:t>
          </a:r>
          <a:r>
            <a:rPr lang="ru-RU" sz="1300" kern="1200" dirty="0" smtClean="0"/>
            <a:t>(повышение цены, увеличение сроков и т.п.)</a:t>
          </a:r>
          <a:endParaRPr lang="ru-RU" sz="1300" kern="1200" dirty="0"/>
        </a:p>
      </dsp:txBody>
      <dsp:txXfrm>
        <a:off x="981620" y="1580928"/>
        <a:ext cx="7459331" cy="451580"/>
      </dsp:txXfrm>
    </dsp:sp>
    <dsp:sp modelId="{8DB914FE-70E0-45A2-95B3-39F858C9C62C}">
      <dsp:nvSpPr>
        <dsp:cNvPr id="0" name=""/>
        <dsp:cNvSpPr/>
      </dsp:nvSpPr>
      <dsp:spPr>
        <a:xfrm>
          <a:off x="699382" y="1524480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6ED11-9AE7-4782-A8BD-64BDD74F70CA}">
      <dsp:nvSpPr>
        <dsp:cNvPr id="0" name=""/>
        <dsp:cNvSpPr/>
      </dsp:nvSpPr>
      <dsp:spPr>
        <a:xfrm>
          <a:off x="1053173" y="2258696"/>
          <a:ext cx="7387778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возможность </a:t>
          </a:r>
          <a:r>
            <a:rPr lang="ru-RU" sz="1300" b="1" kern="1200" dirty="0" smtClean="0">
              <a:solidFill>
                <a:srgbClr val="C00000"/>
              </a:solidFill>
            </a:rPr>
            <a:t>списания неустойки </a:t>
          </a:r>
          <a:r>
            <a:rPr lang="ru-RU" sz="1300" kern="1200" dirty="0" smtClean="0"/>
            <a:t>за неисполнение / ненадлежащее исполнение</a:t>
          </a:r>
        </a:p>
      </dsp:txBody>
      <dsp:txXfrm>
        <a:off x="1053173" y="2258696"/>
        <a:ext cx="7387778" cy="451580"/>
      </dsp:txXfrm>
    </dsp:sp>
    <dsp:sp modelId="{320762AB-A5AC-4E3F-AC6A-FD48F3F89F02}">
      <dsp:nvSpPr>
        <dsp:cNvPr id="0" name=""/>
        <dsp:cNvSpPr/>
      </dsp:nvSpPr>
      <dsp:spPr>
        <a:xfrm>
          <a:off x="770936" y="2202248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835E8-F2B8-4F79-B88C-1992D88FB1D0}">
      <dsp:nvSpPr>
        <dsp:cNvPr id="0" name=""/>
        <dsp:cNvSpPr/>
      </dsp:nvSpPr>
      <dsp:spPr>
        <a:xfrm>
          <a:off x="981620" y="2936464"/>
          <a:ext cx="7459331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336600"/>
              </a:solidFill>
            </a:rPr>
            <a:t>повышение предельного размера аванса </a:t>
          </a:r>
          <a:r>
            <a:rPr lang="ru-RU" sz="1300" kern="1200" dirty="0" smtClean="0"/>
            <a:t>на федеральном уровне </a:t>
          </a:r>
          <a:r>
            <a:rPr lang="ru-RU" sz="1300" b="1" kern="1200" dirty="0" smtClean="0">
              <a:solidFill>
                <a:srgbClr val="336600"/>
              </a:solidFill>
            </a:rPr>
            <a:t>до 50% </a:t>
          </a:r>
          <a:br>
            <a:rPr lang="ru-RU" sz="1300" b="1" kern="1200" dirty="0" smtClean="0">
              <a:solidFill>
                <a:srgbClr val="336600"/>
              </a:solidFill>
            </a:rPr>
          </a:br>
          <a:r>
            <a:rPr lang="ru-RU" sz="1300" b="0" kern="1200" dirty="0" smtClean="0">
              <a:solidFill>
                <a:schemeClr val="tx1"/>
              </a:solidFill>
            </a:rPr>
            <a:t>(до 90% при КС)</a:t>
          </a:r>
          <a:r>
            <a:rPr lang="ru-RU" sz="1300" kern="1200" dirty="0" smtClean="0"/>
            <a:t>, на региональном / муниципальном уровне — аналогичная рекомендация</a:t>
          </a:r>
        </a:p>
      </dsp:txBody>
      <dsp:txXfrm>
        <a:off x="981620" y="2936464"/>
        <a:ext cx="7459331" cy="451580"/>
      </dsp:txXfrm>
    </dsp:sp>
    <dsp:sp modelId="{D468B902-4350-4176-BD26-9365F16F6C95}">
      <dsp:nvSpPr>
        <dsp:cNvPr id="0" name=""/>
        <dsp:cNvSpPr/>
      </dsp:nvSpPr>
      <dsp:spPr>
        <a:xfrm>
          <a:off x="699382" y="2880016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7BC75-9849-4F19-BC91-24C17F338F19}">
      <dsp:nvSpPr>
        <dsp:cNvPr id="0" name=""/>
        <dsp:cNvSpPr/>
      </dsp:nvSpPr>
      <dsp:spPr>
        <a:xfrm>
          <a:off x="757519" y="3613735"/>
          <a:ext cx="7683432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>
              <a:solidFill>
                <a:srgbClr val="336600"/>
              </a:solidFill>
            </a:rPr>
            <a:t>невключение</a:t>
          </a:r>
          <a:r>
            <a:rPr lang="ru-RU" sz="1300" b="1" kern="1200" dirty="0" smtClean="0">
              <a:solidFill>
                <a:srgbClr val="336600"/>
              </a:solidFill>
            </a:rPr>
            <a:t> в РНП</a:t>
          </a:r>
          <a:r>
            <a:rPr lang="ru-RU" sz="1300" kern="1200" dirty="0" smtClean="0">
              <a:solidFill>
                <a:srgbClr val="336600"/>
              </a:solidFill>
            </a:rPr>
            <a:t>, </a:t>
          </a:r>
          <a:r>
            <a:rPr lang="ru-RU" sz="1300" kern="1200" dirty="0" smtClean="0"/>
            <a:t>если контракт не исполнен из-за санкций</a:t>
          </a:r>
        </a:p>
      </dsp:txBody>
      <dsp:txXfrm>
        <a:off x="757519" y="3613735"/>
        <a:ext cx="7683432" cy="451580"/>
      </dsp:txXfrm>
    </dsp:sp>
    <dsp:sp modelId="{3D76611B-E93B-4704-A641-C06B1B514112}">
      <dsp:nvSpPr>
        <dsp:cNvPr id="0" name=""/>
        <dsp:cNvSpPr/>
      </dsp:nvSpPr>
      <dsp:spPr>
        <a:xfrm>
          <a:off x="475282" y="3557287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420BB-BAA5-4231-8B01-1FDC09AFC42F}">
      <dsp:nvSpPr>
        <dsp:cNvPr id="0" name=""/>
        <dsp:cNvSpPr/>
      </dsp:nvSpPr>
      <dsp:spPr>
        <a:xfrm>
          <a:off x="348573" y="4291503"/>
          <a:ext cx="8092378" cy="4515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336600"/>
              </a:solidFill>
            </a:rPr>
            <a:t>предельный срок оплаты по контракту 7 рабочих дней </a:t>
          </a:r>
          <a:r>
            <a:rPr lang="ru-RU" sz="1300" kern="1200" dirty="0" smtClean="0"/>
            <a:t>после приемки </a:t>
          </a:r>
          <a:br>
            <a:rPr lang="ru-RU" sz="1300" kern="1200" dirty="0" smtClean="0"/>
          </a:br>
          <a:r>
            <a:rPr lang="ru-RU" sz="1300" kern="1200" dirty="0" smtClean="0"/>
            <a:t>заказчик </a:t>
          </a:r>
          <a:r>
            <a:rPr lang="ru-RU" sz="1300" b="1" kern="1200" dirty="0" smtClean="0">
              <a:solidFill>
                <a:srgbClr val="336600"/>
              </a:solidFill>
            </a:rPr>
            <a:t>вправе не устанавливать </a:t>
          </a:r>
          <a:r>
            <a:rPr lang="ru-RU" sz="1300" kern="1200" dirty="0" smtClean="0"/>
            <a:t>обеспечение исполнения контракта (кроме возврата аванса)</a:t>
          </a:r>
        </a:p>
      </dsp:txBody>
      <dsp:txXfrm>
        <a:off x="348573" y="4291503"/>
        <a:ext cx="8092378" cy="451580"/>
      </dsp:txXfrm>
    </dsp:sp>
    <dsp:sp modelId="{18593DF5-42CC-44C8-A919-9931B74BBD51}">
      <dsp:nvSpPr>
        <dsp:cNvPr id="0" name=""/>
        <dsp:cNvSpPr/>
      </dsp:nvSpPr>
      <dsp:spPr>
        <a:xfrm>
          <a:off x="66335" y="4235055"/>
          <a:ext cx="564475" cy="564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223676" y="462426"/>
          <a:ext cx="1606677" cy="80333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возможность замены </a:t>
          </a:r>
          <a:r>
            <a:rPr lang="ru-RU" sz="1200" b="1" kern="1200" dirty="0" smtClean="0"/>
            <a:t>промышленной продукции</a:t>
          </a:r>
          <a:br>
            <a:rPr lang="ru-RU" sz="1200" b="1" kern="1200" dirty="0" smtClean="0"/>
          </a:br>
          <a:r>
            <a:rPr lang="ru-RU" sz="1200" kern="1200" dirty="0" smtClean="0"/>
            <a:t>«на улучшенную»</a:t>
          </a:r>
          <a:endParaRPr lang="ru-RU" sz="1200" kern="1200" dirty="0"/>
        </a:p>
      </dsp:txBody>
      <dsp:txXfrm>
        <a:off x="247205" y="485955"/>
        <a:ext cx="1559619" cy="756280"/>
      </dsp:txXfrm>
    </dsp:sp>
    <dsp:sp modelId="{1F668626-EA55-40EE-9975-E1F3974A81FD}">
      <dsp:nvSpPr>
        <dsp:cNvPr id="0" name=""/>
        <dsp:cNvSpPr/>
      </dsp:nvSpPr>
      <dsp:spPr>
        <a:xfrm rot="19457599">
          <a:off x="1755963" y="59129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31903" y="613349"/>
        <a:ext cx="39572" cy="39572"/>
      </dsp:txXfrm>
    </dsp:sp>
    <dsp:sp modelId="{E7CDC596-2C1E-4159-BF23-B174C6ABD3FA}">
      <dsp:nvSpPr>
        <dsp:cNvPr id="0" name=""/>
        <dsp:cNvSpPr/>
      </dsp:nvSpPr>
      <dsp:spPr>
        <a:xfrm>
          <a:off x="2473025" y="506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продукция из перечня 617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496554" y="24035"/>
        <a:ext cx="1559619" cy="756280"/>
      </dsp:txXfrm>
    </dsp:sp>
    <dsp:sp modelId="{B1D45DBA-388A-4971-87AD-363378913DB2}">
      <dsp:nvSpPr>
        <dsp:cNvPr id="0" name=""/>
        <dsp:cNvSpPr/>
      </dsp:nvSpPr>
      <dsp:spPr>
        <a:xfrm rot="36439">
          <a:off x="4079684" y="363745"/>
          <a:ext cx="64270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707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970" y="389514"/>
        <a:ext cx="32135" cy="32135"/>
      </dsp:txXfrm>
    </dsp:sp>
    <dsp:sp modelId="{A319E75E-186D-4D43-BD7F-DC004B8E8388}">
      <dsp:nvSpPr>
        <dsp:cNvPr id="0" name=""/>
        <dsp:cNvSpPr/>
      </dsp:nvSpPr>
      <dsp:spPr>
        <a:xfrm>
          <a:off x="4722373" y="7318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замена </a:t>
          </a:r>
          <a:br>
            <a:rPr lang="ru-RU" sz="1200" kern="1200" dirty="0" smtClean="0"/>
          </a:br>
          <a:r>
            <a:rPr lang="ru-RU" sz="1200" kern="1200" dirty="0" smtClean="0"/>
            <a:t>на улучшенный </a:t>
          </a:r>
          <a:r>
            <a:rPr lang="ru-RU" sz="1200" b="1" kern="1200" dirty="0" smtClean="0">
              <a:solidFill>
                <a:srgbClr val="C00000"/>
              </a:solidFill>
            </a:rPr>
            <a:t>только ЕАЭС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4745902" y="30847"/>
        <a:ext cx="1559619" cy="756280"/>
      </dsp:txXfrm>
    </dsp:sp>
    <dsp:sp modelId="{3EC88669-F745-45FA-92CC-6636D4EFEB0F}">
      <dsp:nvSpPr>
        <dsp:cNvPr id="0" name=""/>
        <dsp:cNvSpPr/>
      </dsp:nvSpPr>
      <dsp:spPr>
        <a:xfrm rot="2142401">
          <a:off x="1755963" y="105321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31903" y="1075269"/>
        <a:ext cx="39572" cy="39572"/>
      </dsp:txXfrm>
    </dsp:sp>
    <dsp:sp modelId="{02176B01-E14C-42D1-9004-4548AC5958AA}">
      <dsp:nvSpPr>
        <dsp:cNvPr id="0" name=""/>
        <dsp:cNvSpPr/>
      </dsp:nvSpPr>
      <dsp:spPr>
        <a:xfrm>
          <a:off x="2473025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продукция </a:t>
          </a:r>
          <a:br>
            <a:rPr lang="ru-RU" sz="1200" kern="1200" dirty="0" smtClean="0"/>
          </a:br>
          <a:r>
            <a:rPr lang="ru-RU" sz="1200" kern="1200" dirty="0" smtClean="0"/>
            <a:t>не из перечня 617</a:t>
          </a:r>
          <a:endParaRPr lang="ru-RU" sz="1200" b="1" kern="1200" dirty="0">
            <a:solidFill>
              <a:srgbClr val="336600"/>
            </a:solidFill>
          </a:endParaRPr>
        </a:p>
      </dsp:txBody>
      <dsp:txXfrm>
        <a:off x="2496554" y="947874"/>
        <a:ext cx="1559619" cy="756280"/>
      </dsp:txXfrm>
    </dsp:sp>
    <dsp:sp modelId="{5E9AA57E-F090-4311-AAFE-309A56DE0F4B}">
      <dsp:nvSpPr>
        <dsp:cNvPr id="0" name=""/>
        <dsp:cNvSpPr/>
      </dsp:nvSpPr>
      <dsp:spPr>
        <a:xfrm>
          <a:off x="4079702" y="1284179"/>
          <a:ext cx="64267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671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971" y="1309948"/>
        <a:ext cx="32133" cy="32133"/>
      </dsp:txXfrm>
    </dsp:sp>
    <dsp:sp modelId="{CEB36202-6E21-4312-9546-7B42CE77C894}">
      <dsp:nvSpPr>
        <dsp:cNvPr id="0" name=""/>
        <dsp:cNvSpPr/>
      </dsp:nvSpPr>
      <dsp:spPr>
        <a:xfrm>
          <a:off x="4722373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замена </a:t>
          </a:r>
          <a:br>
            <a:rPr lang="ru-RU" sz="1200" kern="1200" dirty="0" smtClean="0"/>
          </a:br>
          <a:r>
            <a:rPr lang="ru-RU" sz="1200" kern="1200" dirty="0" smtClean="0"/>
            <a:t>на </a:t>
          </a:r>
          <a:r>
            <a:rPr lang="ru-RU" sz="1200" kern="1200" smtClean="0"/>
            <a:t>улучшенный  </a:t>
          </a:r>
          <a:br>
            <a:rPr lang="ru-RU" sz="1200" kern="1200" smtClean="0"/>
          </a:br>
          <a:r>
            <a:rPr lang="ru-RU" sz="1200" b="1" kern="1200" smtClean="0">
              <a:solidFill>
                <a:srgbClr val="336600"/>
              </a:solidFill>
            </a:rPr>
            <a:t>не </a:t>
          </a:r>
          <a:r>
            <a:rPr lang="ru-RU" sz="1200" b="1" kern="1200" dirty="0" smtClean="0">
              <a:solidFill>
                <a:srgbClr val="336600"/>
              </a:solidFill>
            </a:rPr>
            <a:t>ограничена</a:t>
          </a:r>
          <a:endParaRPr lang="ru-RU" sz="1200" b="1" kern="1200" dirty="0">
            <a:solidFill>
              <a:srgbClr val="336600"/>
            </a:solidFill>
          </a:endParaRPr>
        </a:p>
      </dsp:txBody>
      <dsp:txXfrm>
        <a:off x="4745902" y="947874"/>
        <a:ext cx="1559619" cy="75628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223676" y="462426"/>
          <a:ext cx="1606677" cy="80333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возможность замены </a:t>
          </a:r>
          <a:r>
            <a:rPr lang="ru-RU" sz="1200" b="1" kern="1200" dirty="0" smtClean="0"/>
            <a:t>промышленной продукции</a:t>
          </a:r>
          <a:br>
            <a:rPr lang="ru-RU" sz="1200" b="1" kern="1200" dirty="0" smtClean="0"/>
          </a:br>
          <a:r>
            <a:rPr lang="ru-RU" sz="1200" kern="1200" dirty="0" smtClean="0"/>
            <a:t>«на улучшенную»</a:t>
          </a:r>
          <a:endParaRPr lang="ru-RU" sz="1200" kern="1200" dirty="0"/>
        </a:p>
      </dsp:txBody>
      <dsp:txXfrm>
        <a:off x="247205" y="485955"/>
        <a:ext cx="1559619" cy="756280"/>
      </dsp:txXfrm>
    </dsp:sp>
    <dsp:sp modelId="{1F668626-EA55-40EE-9975-E1F3974A81FD}">
      <dsp:nvSpPr>
        <dsp:cNvPr id="0" name=""/>
        <dsp:cNvSpPr/>
      </dsp:nvSpPr>
      <dsp:spPr>
        <a:xfrm rot="19457599">
          <a:off x="1755963" y="59129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31903" y="613349"/>
        <a:ext cx="39572" cy="39572"/>
      </dsp:txXfrm>
    </dsp:sp>
    <dsp:sp modelId="{E7CDC596-2C1E-4159-BF23-B174C6ABD3FA}">
      <dsp:nvSpPr>
        <dsp:cNvPr id="0" name=""/>
        <dsp:cNvSpPr/>
      </dsp:nvSpPr>
      <dsp:spPr>
        <a:xfrm>
          <a:off x="2473025" y="506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продукция из перечня 616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496554" y="24035"/>
        <a:ext cx="1559619" cy="756280"/>
      </dsp:txXfrm>
    </dsp:sp>
    <dsp:sp modelId="{B1D45DBA-388A-4971-87AD-363378913DB2}">
      <dsp:nvSpPr>
        <dsp:cNvPr id="0" name=""/>
        <dsp:cNvSpPr/>
      </dsp:nvSpPr>
      <dsp:spPr>
        <a:xfrm rot="36439">
          <a:off x="4079684" y="363745"/>
          <a:ext cx="64270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707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970" y="389514"/>
        <a:ext cx="32135" cy="32135"/>
      </dsp:txXfrm>
    </dsp:sp>
    <dsp:sp modelId="{A319E75E-186D-4D43-BD7F-DC004B8E8388}">
      <dsp:nvSpPr>
        <dsp:cNvPr id="0" name=""/>
        <dsp:cNvSpPr/>
      </dsp:nvSpPr>
      <dsp:spPr>
        <a:xfrm>
          <a:off x="4722373" y="7318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замена </a:t>
          </a:r>
          <a:br>
            <a:rPr lang="ru-RU" sz="1200" kern="1200" dirty="0" smtClean="0"/>
          </a:br>
          <a:r>
            <a:rPr lang="ru-RU" sz="1200" kern="1200" dirty="0" smtClean="0"/>
            <a:t>на улучшенный </a:t>
          </a:r>
          <a:r>
            <a:rPr lang="ru-RU" sz="1200" b="1" kern="1200" dirty="0" smtClean="0">
              <a:solidFill>
                <a:srgbClr val="C00000"/>
              </a:solidFill>
            </a:rPr>
            <a:t>только ЕАЭС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4745902" y="30847"/>
        <a:ext cx="1559619" cy="756280"/>
      </dsp:txXfrm>
    </dsp:sp>
    <dsp:sp modelId="{3EC88669-F745-45FA-92CC-6636D4EFEB0F}">
      <dsp:nvSpPr>
        <dsp:cNvPr id="0" name=""/>
        <dsp:cNvSpPr/>
      </dsp:nvSpPr>
      <dsp:spPr>
        <a:xfrm rot="2142401">
          <a:off x="1755963" y="105321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31903" y="1075269"/>
        <a:ext cx="39572" cy="39572"/>
      </dsp:txXfrm>
    </dsp:sp>
    <dsp:sp modelId="{02176B01-E14C-42D1-9004-4548AC5958AA}">
      <dsp:nvSpPr>
        <dsp:cNvPr id="0" name=""/>
        <dsp:cNvSpPr/>
      </dsp:nvSpPr>
      <dsp:spPr>
        <a:xfrm>
          <a:off x="2473025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продукция </a:t>
          </a:r>
          <a:br>
            <a:rPr lang="ru-RU" sz="1200" kern="1200" dirty="0" smtClean="0"/>
          </a:br>
          <a:r>
            <a:rPr lang="ru-RU" sz="1200" kern="1200" dirty="0" smtClean="0"/>
            <a:t>не из перечня 616</a:t>
          </a:r>
          <a:endParaRPr lang="ru-RU" sz="1200" b="1" kern="1200" dirty="0">
            <a:solidFill>
              <a:srgbClr val="336600"/>
            </a:solidFill>
          </a:endParaRPr>
        </a:p>
      </dsp:txBody>
      <dsp:txXfrm>
        <a:off x="2496554" y="947874"/>
        <a:ext cx="1559619" cy="756280"/>
      </dsp:txXfrm>
    </dsp:sp>
    <dsp:sp modelId="{5E9AA57E-F090-4311-AAFE-309A56DE0F4B}">
      <dsp:nvSpPr>
        <dsp:cNvPr id="0" name=""/>
        <dsp:cNvSpPr/>
      </dsp:nvSpPr>
      <dsp:spPr>
        <a:xfrm>
          <a:off x="4079702" y="1284179"/>
          <a:ext cx="64267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671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971" y="1309948"/>
        <a:ext cx="32133" cy="32133"/>
      </dsp:txXfrm>
    </dsp:sp>
    <dsp:sp modelId="{CEB36202-6E21-4312-9546-7B42CE77C894}">
      <dsp:nvSpPr>
        <dsp:cNvPr id="0" name=""/>
        <dsp:cNvSpPr/>
      </dsp:nvSpPr>
      <dsp:spPr>
        <a:xfrm>
          <a:off x="4722373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замена </a:t>
          </a:r>
          <a:br>
            <a:rPr lang="ru-RU" sz="1200" kern="1200" dirty="0" smtClean="0"/>
          </a:br>
          <a:r>
            <a:rPr lang="ru-RU" sz="1200" kern="1200" dirty="0" smtClean="0"/>
            <a:t>на улучшенный  </a:t>
          </a:r>
          <a:br>
            <a:rPr lang="ru-RU" sz="1200" kern="1200" dirty="0" smtClean="0"/>
          </a:br>
          <a:r>
            <a:rPr lang="ru-RU" sz="1200" b="1" kern="1200" dirty="0" smtClean="0">
              <a:solidFill>
                <a:srgbClr val="336600"/>
              </a:solidFill>
            </a:rPr>
            <a:t>не ограничена</a:t>
          </a:r>
          <a:endParaRPr lang="ru-RU" sz="1200" b="1" kern="1200" dirty="0">
            <a:solidFill>
              <a:srgbClr val="336600"/>
            </a:solidFill>
          </a:endParaRPr>
        </a:p>
      </dsp:txBody>
      <dsp:txXfrm>
        <a:off x="4745902" y="947874"/>
        <a:ext cx="1559619" cy="75628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1176599" y="481694"/>
          <a:ext cx="1673623" cy="836811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возможность замены </a:t>
          </a:r>
          <a:br>
            <a:rPr lang="ru-RU" sz="1400" kern="1200" dirty="0" smtClean="0"/>
          </a:br>
          <a:r>
            <a:rPr lang="ru-RU" sz="1400" kern="1200" dirty="0" smtClean="0"/>
            <a:t>«на улучшенный»</a:t>
          </a:r>
          <a:endParaRPr lang="ru-RU" sz="1400" kern="1200" dirty="0"/>
        </a:p>
      </dsp:txBody>
      <dsp:txXfrm>
        <a:off x="1201108" y="506203"/>
        <a:ext cx="1624605" cy="787793"/>
      </dsp:txXfrm>
    </dsp:sp>
    <dsp:sp modelId="{1F668626-EA55-40EE-9975-E1F3974A81FD}">
      <dsp:nvSpPr>
        <dsp:cNvPr id="0" name=""/>
        <dsp:cNvSpPr/>
      </dsp:nvSpPr>
      <dsp:spPr>
        <a:xfrm rot="19455813">
          <a:off x="2772578" y="617416"/>
          <a:ext cx="82473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24737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64329" y="638634"/>
        <a:ext cx="41236" cy="41236"/>
      </dsp:txXfrm>
    </dsp:sp>
    <dsp:sp modelId="{E7CDC596-2C1E-4159-BF23-B174C6ABD3FA}">
      <dsp:nvSpPr>
        <dsp:cNvPr id="0" name=""/>
        <dsp:cNvSpPr/>
      </dsp:nvSpPr>
      <dsp:spPr>
        <a:xfrm>
          <a:off x="3519672" y="0"/>
          <a:ext cx="1673623" cy="836811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на товар не из ЕАЭС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3544181" y="24509"/>
        <a:ext cx="1624605" cy="787793"/>
      </dsp:txXfrm>
    </dsp:sp>
    <dsp:sp modelId="{B1D45DBA-388A-4971-87AD-363378913DB2}">
      <dsp:nvSpPr>
        <dsp:cNvPr id="0" name=""/>
        <dsp:cNvSpPr/>
      </dsp:nvSpPr>
      <dsp:spPr>
        <a:xfrm rot="2708">
          <a:off x="5193295" y="376833"/>
          <a:ext cx="66944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69449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11284" y="401933"/>
        <a:ext cx="33472" cy="33472"/>
      </dsp:txXfrm>
    </dsp:sp>
    <dsp:sp modelId="{A319E75E-186D-4D43-BD7F-DC004B8E8388}">
      <dsp:nvSpPr>
        <dsp:cNvPr id="0" name=""/>
        <dsp:cNvSpPr/>
      </dsp:nvSpPr>
      <dsp:spPr>
        <a:xfrm>
          <a:off x="5862745" y="527"/>
          <a:ext cx="1673623" cy="836811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на улучшенный </a:t>
          </a:r>
          <a:br>
            <a:rPr lang="ru-RU" sz="1400" kern="1200" dirty="0" smtClean="0"/>
          </a:br>
          <a:r>
            <a:rPr lang="ru-RU" sz="1400" b="1" kern="1200" dirty="0" smtClean="0">
              <a:solidFill>
                <a:srgbClr val="C00000"/>
              </a:solidFill>
            </a:rPr>
            <a:t>не допустима </a:t>
          </a:r>
          <a:br>
            <a:rPr lang="ru-RU" sz="1400" b="1" kern="1200" dirty="0" smtClean="0">
              <a:solidFill>
                <a:srgbClr val="C00000"/>
              </a:solidFill>
            </a:rPr>
          </a:br>
          <a:endParaRPr lang="ru-RU" sz="1400" b="1" kern="1200" dirty="0">
            <a:solidFill>
              <a:srgbClr val="C00000"/>
            </a:solidFill>
          </a:endParaRPr>
        </a:p>
      </dsp:txBody>
      <dsp:txXfrm>
        <a:off x="5887254" y="25036"/>
        <a:ext cx="1624605" cy="787793"/>
      </dsp:txXfrm>
    </dsp:sp>
    <dsp:sp modelId="{3EC88669-F745-45FA-92CC-6636D4EFEB0F}">
      <dsp:nvSpPr>
        <dsp:cNvPr id="0" name=""/>
        <dsp:cNvSpPr/>
      </dsp:nvSpPr>
      <dsp:spPr>
        <a:xfrm rot="2142401">
          <a:off x="2772732" y="1098847"/>
          <a:ext cx="82442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24429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64336" y="1120072"/>
        <a:ext cx="41221" cy="41221"/>
      </dsp:txXfrm>
    </dsp:sp>
    <dsp:sp modelId="{02176B01-E14C-42D1-9004-4548AC5958AA}">
      <dsp:nvSpPr>
        <dsp:cNvPr id="0" name=""/>
        <dsp:cNvSpPr/>
      </dsp:nvSpPr>
      <dsp:spPr>
        <a:xfrm>
          <a:off x="3519672" y="962860"/>
          <a:ext cx="1673623" cy="836811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на товар </a:t>
          </a:r>
          <a:br>
            <a:rPr lang="ru-RU" sz="1400" kern="1200" dirty="0" smtClean="0"/>
          </a:br>
          <a:r>
            <a:rPr lang="ru-RU" sz="1400" kern="1200" dirty="0" smtClean="0"/>
            <a:t>из ЕАЭС</a:t>
          </a:r>
          <a:endParaRPr lang="ru-RU" sz="1400" b="1" kern="1200" dirty="0">
            <a:solidFill>
              <a:srgbClr val="336600"/>
            </a:solidFill>
          </a:endParaRPr>
        </a:p>
      </dsp:txBody>
      <dsp:txXfrm>
        <a:off x="3544181" y="987369"/>
        <a:ext cx="1624605" cy="787793"/>
      </dsp:txXfrm>
    </dsp:sp>
    <dsp:sp modelId="{5E9AA57E-F090-4311-AAFE-309A56DE0F4B}">
      <dsp:nvSpPr>
        <dsp:cNvPr id="0" name=""/>
        <dsp:cNvSpPr/>
      </dsp:nvSpPr>
      <dsp:spPr>
        <a:xfrm>
          <a:off x="5193295" y="1339430"/>
          <a:ext cx="66944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69449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11284" y="1364530"/>
        <a:ext cx="33472" cy="33472"/>
      </dsp:txXfrm>
    </dsp:sp>
    <dsp:sp modelId="{CEB36202-6E21-4312-9546-7B42CE77C894}">
      <dsp:nvSpPr>
        <dsp:cNvPr id="0" name=""/>
        <dsp:cNvSpPr/>
      </dsp:nvSpPr>
      <dsp:spPr>
        <a:xfrm>
          <a:off x="5862745" y="962860"/>
          <a:ext cx="1673623" cy="836811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</a:t>
          </a:r>
          <a:br>
            <a:rPr lang="ru-RU" sz="1400" kern="1200" dirty="0" smtClean="0"/>
          </a:br>
          <a:r>
            <a:rPr lang="ru-RU" sz="1400" kern="1200" dirty="0" smtClean="0"/>
            <a:t>на улучшенный  </a:t>
          </a:r>
          <a:r>
            <a:rPr lang="ru-RU" sz="1400" b="1" kern="1200" dirty="0" smtClean="0">
              <a:solidFill>
                <a:srgbClr val="336600"/>
              </a:solidFill>
            </a:rPr>
            <a:t/>
          </a:r>
          <a:br>
            <a:rPr lang="ru-RU" sz="1400" b="1" kern="1200" dirty="0" smtClean="0">
              <a:solidFill>
                <a:srgbClr val="336600"/>
              </a:solidFill>
            </a:rPr>
          </a:br>
          <a:r>
            <a:rPr lang="ru-RU" sz="1400" b="1" kern="1200" dirty="0" smtClean="0">
              <a:solidFill>
                <a:srgbClr val="336600"/>
              </a:solidFill>
            </a:rPr>
            <a:t>не ограничена</a:t>
          </a:r>
          <a:endParaRPr lang="ru-RU" sz="1400" b="1" kern="1200" dirty="0">
            <a:solidFill>
              <a:srgbClr val="336600"/>
            </a:solidFill>
          </a:endParaRPr>
        </a:p>
      </dsp:txBody>
      <dsp:txXfrm>
        <a:off x="5887254" y="987369"/>
        <a:ext cx="1624605" cy="78779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6FA53-DE36-44D0-87F5-0BE8B33A7854}">
      <dsp:nvSpPr>
        <dsp:cNvPr id="0" name=""/>
        <dsp:cNvSpPr/>
      </dsp:nvSpPr>
      <dsp:spPr>
        <a:xfrm>
          <a:off x="2669477" y="0"/>
          <a:ext cx="1051598" cy="4464496"/>
        </a:xfrm>
        <a:prstGeom prst="roundRect">
          <a:avLst>
            <a:gd name="adj" fmla="val 10000"/>
          </a:avLst>
        </a:prstGeom>
        <a:solidFill>
          <a:srgbClr val="F6EC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кто остался?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2669477" y="0"/>
        <a:ext cx="1051598" cy="1339348"/>
      </dsp:txXfrm>
    </dsp:sp>
    <dsp:sp modelId="{57D79CAC-58F3-45CF-9149-C19B13F07D7D}">
      <dsp:nvSpPr>
        <dsp:cNvPr id="0" name=""/>
        <dsp:cNvSpPr/>
      </dsp:nvSpPr>
      <dsp:spPr>
        <a:xfrm>
          <a:off x="1442613" y="0"/>
          <a:ext cx="1051598" cy="4464496"/>
        </a:xfrm>
        <a:prstGeom prst="roundRect">
          <a:avLst>
            <a:gd name="adj" fmla="val 10000"/>
          </a:avLst>
        </a:prstGeom>
        <a:solidFill>
          <a:srgbClr val="F6EC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применено </a:t>
          </a:r>
          <a:br>
            <a:rPr lang="ru-RU" sz="1000" kern="1200" dirty="0" smtClean="0">
              <a:latin typeface="Arial Narrow" panose="020B0606020202030204" pitchFamily="34" charset="0"/>
            </a:rPr>
          </a:br>
          <a:r>
            <a:rPr lang="ru-RU" sz="1000" kern="1200" dirty="0" smtClean="0">
              <a:latin typeface="Arial Narrow" panose="020B0606020202030204" pitchFamily="34" charset="0"/>
            </a:rPr>
            <a:t>ли «третий — лишний»?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1442613" y="0"/>
        <a:ext cx="1051598" cy="1339348"/>
      </dsp:txXfrm>
    </dsp:sp>
    <dsp:sp modelId="{52BF3CFA-9298-4544-BC2D-765CCCB66D32}">
      <dsp:nvSpPr>
        <dsp:cNvPr id="0" name=""/>
        <dsp:cNvSpPr/>
      </dsp:nvSpPr>
      <dsp:spPr>
        <a:xfrm>
          <a:off x="215748" y="0"/>
          <a:ext cx="1051598" cy="4464496"/>
        </a:xfrm>
        <a:prstGeom prst="roundRect">
          <a:avLst>
            <a:gd name="adj" fmla="val 10000"/>
          </a:avLst>
        </a:prstGeom>
        <a:solidFill>
          <a:srgbClr val="F6EC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к закупке применяются меры национального режима?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215748" y="0"/>
        <a:ext cx="1051598" cy="1339348"/>
      </dsp:txXfrm>
    </dsp:sp>
    <dsp:sp modelId="{D1EE759D-F32F-4A9D-BE23-424E661ECC14}">
      <dsp:nvSpPr>
        <dsp:cNvPr id="0" name=""/>
        <dsp:cNvSpPr/>
      </dsp:nvSpPr>
      <dsp:spPr>
        <a:xfrm>
          <a:off x="303382" y="2433797"/>
          <a:ext cx="876331" cy="11362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постановление 1289</a:t>
          </a:r>
          <a:r>
            <a:rPr lang="en-US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/>
          </a:r>
          <a:br>
            <a:rPr lang="en-US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«третий — лишний»</a:t>
          </a:r>
          <a:r>
            <a:rPr lang="en-US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/>
          </a:r>
          <a:br>
            <a:rPr lang="en-US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en-US" sz="9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+</a:t>
          </a:r>
          <a:br>
            <a:rPr lang="en-US" sz="9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приказ 126н</a:t>
          </a:r>
          <a:br>
            <a:rPr lang="ru-RU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</a:br>
          <a:r>
            <a:rPr lang="ru-RU" sz="9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rPr>
            <a:t>«преференции»</a:t>
          </a:r>
          <a:endParaRPr lang="ru-RU" sz="900" b="1" kern="1200" dirty="0">
            <a:solidFill>
              <a:schemeClr val="tx1">
                <a:lumMod val="65000"/>
                <a:lumOff val="35000"/>
              </a:schemeClr>
            </a:solidFill>
            <a:latin typeface="Arial Narrow" panose="020B0606020202030204" pitchFamily="34" charset="0"/>
          </a:endParaRPr>
        </a:p>
      </dsp:txBody>
      <dsp:txXfrm>
        <a:off x="329049" y="2459464"/>
        <a:ext cx="824997" cy="1084887"/>
      </dsp:txXfrm>
    </dsp:sp>
    <dsp:sp modelId="{31068022-FFE3-4366-AFB5-2DE6F302E1DC}">
      <dsp:nvSpPr>
        <dsp:cNvPr id="0" name=""/>
        <dsp:cNvSpPr/>
      </dsp:nvSpPr>
      <dsp:spPr>
        <a:xfrm rot="17137663">
          <a:off x="704364" y="2366511"/>
          <a:ext cx="1301230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1301230" y="8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22449" y="2342813"/>
        <a:ext cx="65061" cy="65061"/>
      </dsp:txXfrm>
    </dsp:sp>
    <dsp:sp modelId="{C46DF377-92E1-41B1-A3D4-EBF2C832E54A}">
      <dsp:nvSpPr>
        <dsp:cNvPr id="0" name=""/>
        <dsp:cNvSpPr/>
      </dsp:nvSpPr>
      <dsp:spPr>
        <a:xfrm>
          <a:off x="1530246" y="1363784"/>
          <a:ext cx="876331" cy="7699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отклонены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b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(правило «третий — лишний» </a:t>
          </a:r>
          <a:r>
            <a:rPr lang="ru-RU" sz="900" b="1" kern="1200" dirty="0" smtClean="0">
              <a:solidFill>
                <a:srgbClr val="C00000"/>
              </a:solidFill>
            </a:rPr>
            <a:t>сработало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)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552798" y="1386336"/>
        <a:ext cx="831227" cy="724889"/>
      </dsp:txXfrm>
    </dsp:sp>
    <dsp:sp modelId="{657BD000-DC93-4F5E-95E0-3715A1AE4ACD}">
      <dsp:nvSpPr>
        <dsp:cNvPr id="0" name=""/>
        <dsp:cNvSpPr/>
      </dsp:nvSpPr>
      <dsp:spPr>
        <a:xfrm rot="18896491">
          <a:off x="2333727" y="1564323"/>
          <a:ext cx="496234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496234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69438" y="1560750"/>
        <a:ext cx="24811" cy="24811"/>
      </dsp:txXfrm>
    </dsp:sp>
    <dsp:sp modelId="{C6610379-84BA-4E27-ACAD-D6C4F368BF5E}">
      <dsp:nvSpPr>
        <dsp:cNvPr id="0" name=""/>
        <dsp:cNvSpPr/>
      </dsp:nvSpPr>
      <dsp:spPr>
        <a:xfrm>
          <a:off x="2757110" y="1002919"/>
          <a:ext cx="876331" cy="789224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/>
              </a:solidFill>
            </a:rPr>
            <a:t>ЕАЭС-ПЦ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*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**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780226" y="1026035"/>
        <a:ext cx="830099" cy="742992"/>
      </dsp:txXfrm>
    </dsp:sp>
    <dsp:sp modelId="{87F4E2DB-C2AF-4386-B512-6C02835B28ED}">
      <dsp:nvSpPr>
        <dsp:cNvPr id="0" name=""/>
        <dsp:cNvSpPr/>
      </dsp:nvSpPr>
      <dsp:spPr>
        <a:xfrm>
          <a:off x="3633442" y="1388698"/>
          <a:ext cx="350532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350532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9945" y="1388768"/>
        <a:ext cx="17526" cy="17526"/>
      </dsp:txXfrm>
    </dsp:sp>
    <dsp:sp modelId="{A5295E39-A745-461F-964F-3D31BEA48E69}">
      <dsp:nvSpPr>
        <dsp:cNvPr id="0" name=""/>
        <dsp:cNvSpPr/>
      </dsp:nvSpPr>
      <dsp:spPr>
        <a:xfrm>
          <a:off x="3983975" y="994861"/>
          <a:ext cx="876331" cy="80534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/>
              </a:solidFill>
            </a:rPr>
            <a:t>ЕАЭС-ПЦ</a:t>
          </a:r>
          <a:r>
            <a:rPr lang="en-US" sz="900" kern="1200" dirty="0" smtClean="0"/>
            <a:t/>
          </a:r>
          <a:br>
            <a:rPr lang="en-US" sz="900" kern="1200" dirty="0" smtClean="0"/>
          </a:br>
          <a:r>
            <a:rPr lang="en-US" sz="900" i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vs</a:t>
          </a:r>
          <a:r>
            <a:rPr lang="en-US" sz="900" kern="1200" dirty="0" smtClean="0"/>
            <a:t> </a:t>
          </a:r>
          <a:r>
            <a:rPr lang="ru-RU" sz="900" kern="1200" dirty="0" smtClean="0"/>
            <a:t/>
          </a:r>
          <a:br>
            <a:rPr lang="ru-RU" sz="900" kern="1200" dirty="0" smtClean="0"/>
          </a:br>
          <a:r>
            <a:rPr lang="ru-RU" sz="900" b="1" kern="1200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r>
            <a:rPr lang="ru-RU" sz="900" kern="1200" dirty="0" smtClean="0"/>
            <a:t> </a:t>
          </a:r>
          <a:r>
            <a:rPr lang="en-US" sz="900" kern="1200" dirty="0" smtClean="0"/>
            <a:t/>
          </a:r>
          <a:br>
            <a:rPr lang="en-US" sz="900" kern="1200" dirty="0" smtClean="0"/>
          </a:br>
          <a:r>
            <a:rPr lang="ru-RU" sz="900" b="1" kern="1200" dirty="0" smtClean="0">
              <a:solidFill>
                <a:srgbClr val="C00000"/>
              </a:solidFill>
            </a:rPr>
            <a:t>25%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07563" y="1018449"/>
        <a:ext cx="829155" cy="758164"/>
      </dsp:txXfrm>
    </dsp:sp>
    <dsp:sp modelId="{18FAAA6F-E88A-4D2D-8B74-D774FC5C5F28}">
      <dsp:nvSpPr>
        <dsp:cNvPr id="0" name=""/>
        <dsp:cNvSpPr/>
      </dsp:nvSpPr>
      <dsp:spPr>
        <a:xfrm rot="3253672">
          <a:off x="2282020" y="1983210"/>
          <a:ext cx="599648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599648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66853" y="1977051"/>
        <a:ext cx="29982" cy="29982"/>
      </dsp:txXfrm>
    </dsp:sp>
    <dsp:sp modelId="{413ECB14-16E9-4B82-AE47-9C7EF0FC50AE}">
      <dsp:nvSpPr>
        <dsp:cNvPr id="0" name=""/>
        <dsp:cNvSpPr/>
      </dsp:nvSpPr>
      <dsp:spPr>
        <a:xfrm>
          <a:off x="2757110" y="2016222"/>
          <a:ext cx="876331" cy="438165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2</a:t>
          </a:r>
          <a:r>
            <a:rPr lang="en-US" sz="9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&gt;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900" b="1" kern="1200" dirty="0" smtClean="0">
              <a:solidFill>
                <a:schemeClr val="bg2"/>
              </a:solidFill>
            </a:rPr>
            <a:t>ЕАЭС-ПЦ</a:t>
          </a:r>
          <a:endParaRPr lang="ru-RU" sz="900" b="1" kern="1200" dirty="0">
            <a:solidFill>
              <a:schemeClr val="bg2"/>
            </a:solidFill>
          </a:endParaRPr>
        </a:p>
      </dsp:txBody>
      <dsp:txXfrm>
        <a:off x="2769943" y="2029055"/>
        <a:ext cx="850665" cy="412499"/>
      </dsp:txXfrm>
    </dsp:sp>
    <dsp:sp modelId="{C89D8D58-4F33-4261-A5AD-5305E953DB88}">
      <dsp:nvSpPr>
        <dsp:cNvPr id="0" name=""/>
        <dsp:cNvSpPr/>
      </dsp:nvSpPr>
      <dsp:spPr>
        <a:xfrm>
          <a:off x="3633442" y="2226472"/>
          <a:ext cx="350532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350532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9945" y="2226541"/>
        <a:ext cx="17526" cy="17526"/>
      </dsp:txXfrm>
    </dsp:sp>
    <dsp:sp modelId="{DC83C9F4-D851-4E9F-9272-67123593FB12}">
      <dsp:nvSpPr>
        <dsp:cNvPr id="0" name=""/>
        <dsp:cNvSpPr/>
      </dsp:nvSpPr>
      <dsp:spPr>
        <a:xfrm>
          <a:off x="3983975" y="2016222"/>
          <a:ext cx="876331" cy="438165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выигрывает </a:t>
          </a:r>
          <a:r>
            <a:rPr lang="ru-RU" sz="900" b="1" kern="1200" dirty="0" smtClean="0">
              <a:solidFill>
                <a:srgbClr val="C00000"/>
              </a:solidFill>
            </a:rPr>
            <a:t>самый дешевый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3996808" y="2029055"/>
        <a:ext cx="850665" cy="412499"/>
      </dsp:txXfrm>
    </dsp:sp>
    <dsp:sp modelId="{55EF478B-3D2D-4BDE-B24D-BA4010A9C81C}">
      <dsp:nvSpPr>
        <dsp:cNvPr id="0" name=""/>
        <dsp:cNvSpPr/>
      </dsp:nvSpPr>
      <dsp:spPr>
        <a:xfrm rot="4230591">
          <a:off x="2056536" y="2235155"/>
          <a:ext cx="1050616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1050616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55579" y="2217723"/>
        <a:ext cx="52530" cy="52530"/>
      </dsp:txXfrm>
    </dsp:sp>
    <dsp:sp modelId="{58092503-1257-4267-9A5C-BB56BC4349F4}">
      <dsp:nvSpPr>
        <dsp:cNvPr id="0" name=""/>
        <dsp:cNvSpPr/>
      </dsp:nvSpPr>
      <dsp:spPr>
        <a:xfrm>
          <a:off x="2757110" y="2520112"/>
          <a:ext cx="876331" cy="438165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2&gt;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900" b="1" kern="1200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endParaRPr lang="ru-RU" sz="900" b="1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2769943" y="2532945"/>
        <a:ext cx="850665" cy="412499"/>
      </dsp:txXfrm>
    </dsp:sp>
    <dsp:sp modelId="{84D99401-69C6-4C93-923C-DA0A3D1DB3A7}">
      <dsp:nvSpPr>
        <dsp:cNvPr id="0" name=""/>
        <dsp:cNvSpPr/>
      </dsp:nvSpPr>
      <dsp:spPr>
        <a:xfrm>
          <a:off x="3633442" y="2730362"/>
          <a:ext cx="350532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350532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9945" y="2730432"/>
        <a:ext cx="17526" cy="17526"/>
      </dsp:txXfrm>
    </dsp:sp>
    <dsp:sp modelId="{BE2CABF2-F1AE-4C42-8826-826D5DB787B6}">
      <dsp:nvSpPr>
        <dsp:cNvPr id="0" name=""/>
        <dsp:cNvSpPr/>
      </dsp:nvSpPr>
      <dsp:spPr>
        <a:xfrm>
          <a:off x="3983975" y="2520112"/>
          <a:ext cx="876331" cy="438165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выигрывает </a:t>
          </a:r>
          <a:r>
            <a:rPr lang="ru-RU" sz="900" b="1" kern="1200" dirty="0" smtClean="0">
              <a:solidFill>
                <a:srgbClr val="C00000"/>
              </a:solidFill>
            </a:rPr>
            <a:t>самый дешевый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3996808" y="2532945"/>
        <a:ext cx="850665" cy="412499"/>
      </dsp:txXfrm>
    </dsp:sp>
    <dsp:sp modelId="{593E762D-A2ED-480E-83AB-35352BA926ED}">
      <dsp:nvSpPr>
        <dsp:cNvPr id="0" name=""/>
        <dsp:cNvSpPr/>
      </dsp:nvSpPr>
      <dsp:spPr>
        <a:xfrm rot="4134545">
          <a:off x="867924" y="3447502"/>
          <a:ext cx="974110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974110" y="8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30627" y="3431983"/>
        <a:ext cx="48705" cy="48705"/>
      </dsp:txXfrm>
    </dsp:sp>
    <dsp:sp modelId="{DB5C4749-B803-4D3C-B0C8-7D0A21169CBA}">
      <dsp:nvSpPr>
        <dsp:cNvPr id="0" name=""/>
        <dsp:cNvSpPr/>
      </dsp:nvSpPr>
      <dsp:spPr>
        <a:xfrm>
          <a:off x="1530246" y="3525767"/>
          <a:ext cx="876331" cy="7699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336600"/>
              </a:solidFill>
            </a:rPr>
            <a:t>не отклонены</a:t>
          </a:r>
          <a:r>
            <a:rPr lang="ru-RU" sz="900" kern="1200" dirty="0" smtClean="0"/>
            <a:t/>
          </a:r>
          <a:br>
            <a:rPr lang="ru-RU" sz="900" kern="1200" dirty="0" smtClean="0"/>
          </a:b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(правило «третий — лишний» </a:t>
          </a:r>
          <a:b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b="1" kern="1200" dirty="0" smtClean="0">
              <a:solidFill>
                <a:srgbClr val="336600"/>
              </a:solidFill>
            </a:rPr>
            <a:t>не сработало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)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552798" y="3548319"/>
        <a:ext cx="831227" cy="724889"/>
      </dsp:txXfrm>
    </dsp:sp>
    <dsp:sp modelId="{76A18784-B3C6-49E3-AE14-61E1DC6066E9}">
      <dsp:nvSpPr>
        <dsp:cNvPr id="0" name=""/>
        <dsp:cNvSpPr/>
      </dsp:nvSpPr>
      <dsp:spPr>
        <a:xfrm>
          <a:off x="2406578" y="3901930"/>
          <a:ext cx="350532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350532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73081" y="3902000"/>
        <a:ext cx="17526" cy="17526"/>
      </dsp:txXfrm>
    </dsp:sp>
    <dsp:sp modelId="{977622BA-ECFC-4F51-A110-11554E7A0356}">
      <dsp:nvSpPr>
        <dsp:cNvPr id="0" name=""/>
        <dsp:cNvSpPr/>
      </dsp:nvSpPr>
      <dsp:spPr>
        <a:xfrm>
          <a:off x="2757110" y="3531193"/>
          <a:ext cx="876331" cy="759139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/>
              </a:solidFill>
            </a:rPr>
            <a:t>ЕАЭС-ПЦ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B0F0"/>
              </a:solidFill>
            </a:rPr>
            <a:t>импортные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***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779344" y="3553427"/>
        <a:ext cx="831863" cy="714671"/>
      </dsp:txXfrm>
    </dsp:sp>
    <dsp:sp modelId="{E2BE83A3-D630-449D-A049-BAC8B0410EC8}">
      <dsp:nvSpPr>
        <dsp:cNvPr id="0" name=""/>
        <dsp:cNvSpPr/>
      </dsp:nvSpPr>
      <dsp:spPr>
        <a:xfrm rot="18940058">
          <a:off x="3563683" y="3730702"/>
          <a:ext cx="490051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490051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6457" y="3727283"/>
        <a:ext cx="24502" cy="24502"/>
      </dsp:txXfrm>
    </dsp:sp>
    <dsp:sp modelId="{CD85F0A5-F79A-4D5B-BE67-D636DBF93D80}">
      <dsp:nvSpPr>
        <dsp:cNvPr id="0" name=""/>
        <dsp:cNvSpPr/>
      </dsp:nvSpPr>
      <dsp:spPr>
        <a:xfrm>
          <a:off x="3983975" y="3318718"/>
          <a:ext cx="876331" cy="49917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/>
              </a:solidFill>
            </a:rPr>
            <a:t>ЕАЭС-ПЦ </a:t>
          </a:r>
          <a:br>
            <a:rPr lang="ru-RU" sz="900" b="1" kern="1200" dirty="0" smtClean="0">
              <a:solidFill>
                <a:schemeClr val="bg2"/>
              </a:solidFill>
            </a:rPr>
          </a:br>
          <a:r>
            <a:rPr lang="ru-RU" sz="900" b="1" kern="1200" dirty="0" smtClean="0">
              <a:solidFill>
                <a:srgbClr val="336600"/>
              </a:solidFill>
            </a:rPr>
            <a:t>=</a:t>
          </a:r>
          <a:r>
            <a:rPr lang="ru-RU" sz="900" kern="1200" dirty="0" smtClean="0"/>
            <a:t> </a:t>
          </a:r>
          <a:br>
            <a:rPr lang="ru-RU" sz="900" kern="1200" dirty="0" smtClean="0"/>
          </a:br>
          <a:r>
            <a:rPr lang="ru-RU" sz="900" b="1" kern="1200" dirty="0" smtClean="0">
              <a:solidFill>
                <a:schemeClr val="bg2">
                  <a:lumMod val="60000"/>
                  <a:lumOff val="40000"/>
                </a:schemeClr>
              </a:solidFill>
            </a:rPr>
            <a:t>ЕАЭС-ГЛФ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998595" y="3333338"/>
        <a:ext cx="847091" cy="469936"/>
      </dsp:txXfrm>
    </dsp:sp>
    <dsp:sp modelId="{21406D75-58B1-4C7B-B798-B6233C0FB509}">
      <dsp:nvSpPr>
        <dsp:cNvPr id="0" name=""/>
        <dsp:cNvSpPr/>
      </dsp:nvSpPr>
      <dsp:spPr>
        <a:xfrm rot="2456818">
          <a:off x="3576665" y="4054002"/>
          <a:ext cx="464087" cy="17666"/>
        </a:xfrm>
        <a:custGeom>
          <a:avLst/>
          <a:gdLst/>
          <a:ahLst/>
          <a:cxnLst/>
          <a:rect l="0" t="0" r="0" b="0"/>
          <a:pathLst>
            <a:path>
              <a:moveTo>
                <a:pt x="0" y="8833"/>
              </a:moveTo>
              <a:lnTo>
                <a:pt x="464087" y="88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7106" y="4051233"/>
        <a:ext cx="23204" cy="23204"/>
      </dsp:txXfrm>
    </dsp:sp>
    <dsp:sp modelId="{284B8ABD-A3D6-48F9-854C-9AF8B623CD27}">
      <dsp:nvSpPr>
        <dsp:cNvPr id="0" name=""/>
        <dsp:cNvSpPr/>
      </dsp:nvSpPr>
      <dsp:spPr>
        <a:xfrm>
          <a:off x="3983975" y="3965319"/>
          <a:ext cx="876331" cy="49917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/>
              </a:solidFill>
            </a:rPr>
            <a:t>ЕАЭС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b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en-US" sz="900" i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vs</a:t>
          </a:r>
          <a:r>
            <a:rPr lang="en-US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/>
          </a:r>
          <a:b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b="1" kern="1200" dirty="0" smtClean="0">
              <a:solidFill>
                <a:srgbClr val="00B0F0"/>
              </a:solidFill>
            </a:rPr>
            <a:t>импортные</a:t>
          </a: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/>
          </a:r>
          <a:b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</a:br>
          <a:r>
            <a:rPr lang="ru-RU" sz="9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–15%</a:t>
          </a:r>
          <a:endParaRPr lang="ru-RU" sz="9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998595" y="3979939"/>
        <a:ext cx="847091" cy="46993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179122" y="462426"/>
          <a:ext cx="1606677" cy="80333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возможность замены </a:t>
          </a:r>
          <a:br>
            <a:rPr lang="ru-RU" sz="1400" kern="1200" dirty="0" smtClean="0"/>
          </a:br>
          <a:r>
            <a:rPr lang="ru-RU" sz="1400" kern="1200" dirty="0" smtClean="0"/>
            <a:t>«на улучшенный»</a:t>
          </a:r>
          <a:endParaRPr lang="ru-RU" sz="1400" kern="1200" dirty="0"/>
        </a:p>
      </dsp:txBody>
      <dsp:txXfrm>
        <a:off x="202651" y="485955"/>
        <a:ext cx="1559619" cy="756280"/>
      </dsp:txXfrm>
    </dsp:sp>
    <dsp:sp modelId="{1F668626-EA55-40EE-9975-E1F3974A81FD}">
      <dsp:nvSpPr>
        <dsp:cNvPr id="0" name=""/>
        <dsp:cNvSpPr/>
      </dsp:nvSpPr>
      <dsp:spPr>
        <a:xfrm rot="19457599">
          <a:off x="1711409" y="59129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87349" y="613349"/>
        <a:ext cx="39572" cy="39572"/>
      </dsp:txXfrm>
    </dsp:sp>
    <dsp:sp modelId="{E7CDC596-2C1E-4159-BF23-B174C6ABD3FA}">
      <dsp:nvSpPr>
        <dsp:cNvPr id="0" name=""/>
        <dsp:cNvSpPr/>
      </dsp:nvSpPr>
      <dsp:spPr>
        <a:xfrm>
          <a:off x="2428470" y="506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правило «третий — лишний» </a:t>
          </a:r>
          <a:r>
            <a:rPr lang="ru-RU" sz="1400" b="1" kern="1200" dirty="0" smtClean="0">
              <a:solidFill>
                <a:srgbClr val="C00000"/>
              </a:solidFill>
            </a:rPr>
            <a:t>применялось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2451999" y="24035"/>
        <a:ext cx="1559619" cy="756280"/>
      </dsp:txXfrm>
    </dsp:sp>
    <dsp:sp modelId="{B1D45DBA-388A-4971-87AD-363378913DB2}">
      <dsp:nvSpPr>
        <dsp:cNvPr id="0" name=""/>
        <dsp:cNvSpPr/>
      </dsp:nvSpPr>
      <dsp:spPr>
        <a:xfrm rot="36439">
          <a:off x="4035130" y="363745"/>
          <a:ext cx="64270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707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40416" y="389514"/>
        <a:ext cx="32135" cy="32135"/>
      </dsp:txXfrm>
    </dsp:sp>
    <dsp:sp modelId="{A319E75E-186D-4D43-BD7F-DC004B8E8388}">
      <dsp:nvSpPr>
        <dsp:cNvPr id="0" name=""/>
        <dsp:cNvSpPr/>
      </dsp:nvSpPr>
      <dsp:spPr>
        <a:xfrm>
          <a:off x="4677819" y="7318"/>
          <a:ext cx="1606677" cy="803338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</a:t>
          </a:r>
          <a:br>
            <a:rPr lang="ru-RU" sz="1400" kern="1200" dirty="0" smtClean="0"/>
          </a:br>
          <a:r>
            <a:rPr lang="ru-RU" sz="1400" kern="1200" dirty="0" smtClean="0"/>
            <a:t>на улучшенный </a:t>
          </a:r>
          <a:r>
            <a:rPr lang="ru-RU" sz="1400" b="1" kern="1200" dirty="0" smtClean="0">
              <a:solidFill>
                <a:srgbClr val="C00000"/>
              </a:solidFill>
            </a:rPr>
            <a:t>недопустима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4701348" y="30847"/>
        <a:ext cx="1559619" cy="756280"/>
      </dsp:txXfrm>
    </dsp:sp>
    <dsp:sp modelId="{3EC88669-F745-45FA-92CC-6636D4EFEB0F}">
      <dsp:nvSpPr>
        <dsp:cNvPr id="0" name=""/>
        <dsp:cNvSpPr/>
      </dsp:nvSpPr>
      <dsp:spPr>
        <a:xfrm rot="2142401">
          <a:off x="1711409" y="1053219"/>
          <a:ext cx="79145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91451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87349" y="1075269"/>
        <a:ext cx="39572" cy="39572"/>
      </dsp:txXfrm>
    </dsp:sp>
    <dsp:sp modelId="{02176B01-E14C-42D1-9004-4548AC5958AA}">
      <dsp:nvSpPr>
        <dsp:cNvPr id="0" name=""/>
        <dsp:cNvSpPr/>
      </dsp:nvSpPr>
      <dsp:spPr>
        <a:xfrm>
          <a:off x="2428470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правило «третий — лишний» </a:t>
          </a:r>
          <a:br>
            <a:rPr lang="ru-RU" sz="1400" kern="1200" dirty="0" smtClean="0"/>
          </a:br>
          <a:r>
            <a:rPr lang="ru-RU" sz="1400" b="1" kern="1200" dirty="0" smtClean="0">
              <a:solidFill>
                <a:srgbClr val="336600"/>
              </a:solidFill>
            </a:rPr>
            <a:t>не применялось</a:t>
          </a:r>
          <a:endParaRPr lang="ru-RU" sz="1400" b="1" kern="1200" dirty="0">
            <a:solidFill>
              <a:srgbClr val="336600"/>
            </a:solidFill>
          </a:endParaRPr>
        </a:p>
      </dsp:txBody>
      <dsp:txXfrm>
        <a:off x="2451999" y="947874"/>
        <a:ext cx="1559619" cy="756280"/>
      </dsp:txXfrm>
    </dsp:sp>
    <dsp:sp modelId="{5E9AA57E-F090-4311-AAFE-309A56DE0F4B}">
      <dsp:nvSpPr>
        <dsp:cNvPr id="0" name=""/>
        <dsp:cNvSpPr/>
      </dsp:nvSpPr>
      <dsp:spPr>
        <a:xfrm>
          <a:off x="4035148" y="1284179"/>
          <a:ext cx="64267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671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40417" y="1309948"/>
        <a:ext cx="32133" cy="32133"/>
      </dsp:txXfrm>
    </dsp:sp>
    <dsp:sp modelId="{CEB36202-6E21-4312-9546-7B42CE77C894}">
      <dsp:nvSpPr>
        <dsp:cNvPr id="0" name=""/>
        <dsp:cNvSpPr/>
      </dsp:nvSpPr>
      <dsp:spPr>
        <a:xfrm>
          <a:off x="4677819" y="924345"/>
          <a:ext cx="1606677" cy="803338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замена </a:t>
          </a:r>
          <a:br>
            <a:rPr lang="ru-RU" sz="1400" kern="1200" dirty="0" smtClean="0"/>
          </a:br>
          <a:r>
            <a:rPr lang="ru-RU" sz="1400" kern="1200" dirty="0" smtClean="0"/>
            <a:t>на улучшенный  </a:t>
          </a:r>
          <a:r>
            <a:rPr lang="ru-RU" sz="1400" b="1" kern="1200" dirty="0" smtClean="0">
              <a:solidFill>
                <a:srgbClr val="336600"/>
              </a:solidFill>
            </a:rPr>
            <a:t>не ограничена</a:t>
          </a:r>
          <a:endParaRPr lang="ru-RU" sz="1400" b="1" kern="1200" dirty="0">
            <a:solidFill>
              <a:srgbClr val="336600"/>
            </a:solidFill>
          </a:endParaRPr>
        </a:p>
      </dsp:txBody>
      <dsp:txXfrm>
        <a:off x="4701348" y="947874"/>
        <a:ext cx="1559619" cy="756280"/>
      </dsp:txXfrm>
    </dsp:sp>
    <dsp:sp modelId="{535C22EC-7795-4A0E-8CB2-5A5FC951D659}">
      <dsp:nvSpPr>
        <dsp:cNvPr id="0" name=""/>
        <dsp:cNvSpPr/>
      </dsp:nvSpPr>
      <dsp:spPr>
        <a:xfrm>
          <a:off x="6284497" y="1284179"/>
          <a:ext cx="64267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42671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589765" y="1309948"/>
        <a:ext cx="32133" cy="32133"/>
      </dsp:txXfrm>
    </dsp:sp>
    <dsp:sp modelId="{8CDA28A4-38F5-413D-A0D7-5D7ABE95011E}">
      <dsp:nvSpPr>
        <dsp:cNvPr id="0" name=""/>
        <dsp:cNvSpPr/>
      </dsp:nvSpPr>
      <dsp:spPr>
        <a:xfrm>
          <a:off x="6927168" y="924345"/>
          <a:ext cx="1606677" cy="80333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но см. вопрос применения преференций </a:t>
          </a:r>
          <a:br>
            <a:rPr lang="ru-RU" sz="1400" kern="1200" dirty="0" smtClean="0"/>
          </a:br>
          <a:r>
            <a:rPr lang="ru-RU" sz="1400" kern="1200" dirty="0" smtClean="0"/>
            <a:t>(приказ 126н)</a:t>
          </a:r>
          <a:endParaRPr lang="ru-RU" sz="1400" kern="1200" dirty="0"/>
        </a:p>
      </dsp:txBody>
      <dsp:txXfrm>
        <a:off x="6950697" y="947874"/>
        <a:ext cx="1559619" cy="75628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01865-78AD-4B8B-8FBC-F008C6A90066}">
      <dsp:nvSpPr>
        <dsp:cNvPr id="0" name=""/>
        <dsp:cNvSpPr/>
      </dsp:nvSpPr>
      <dsp:spPr>
        <a:xfrm>
          <a:off x="1176599" y="481694"/>
          <a:ext cx="1673623" cy="836811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возможность замены </a:t>
          </a:r>
          <a:br>
            <a:rPr lang="ru-RU" sz="1500" kern="1200" dirty="0" smtClean="0"/>
          </a:br>
          <a:r>
            <a:rPr lang="ru-RU" sz="1500" kern="1200" dirty="0" smtClean="0"/>
            <a:t>«на улучшенный»</a:t>
          </a:r>
          <a:endParaRPr lang="ru-RU" sz="1500" kern="1200" dirty="0"/>
        </a:p>
      </dsp:txBody>
      <dsp:txXfrm>
        <a:off x="1201108" y="506203"/>
        <a:ext cx="1624605" cy="787793"/>
      </dsp:txXfrm>
    </dsp:sp>
    <dsp:sp modelId="{1F668626-EA55-40EE-9975-E1F3974A81FD}">
      <dsp:nvSpPr>
        <dsp:cNvPr id="0" name=""/>
        <dsp:cNvSpPr/>
      </dsp:nvSpPr>
      <dsp:spPr>
        <a:xfrm rot="19455813">
          <a:off x="2772578" y="617416"/>
          <a:ext cx="82473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24737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64329" y="638634"/>
        <a:ext cx="41236" cy="41236"/>
      </dsp:txXfrm>
    </dsp:sp>
    <dsp:sp modelId="{E7CDC596-2C1E-4159-BF23-B174C6ABD3FA}">
      <dsp:nvSpPr>
        <dsp:cNvPr id="0" name=""/>
        <dsp:cNvSpPr/>
      </dsp:nvSpPr>
      <dsp:spPr>
        <a:xfrm>
          <a:off x="3519672" y="0"/>
          <a:ext cx="1673623" cy="836811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замена на товар не из ЕАЭС</a:t>
          </a:r>
          <a:endParaRPr lang="ru-RU" sz="1500" b="1" kern="1200" dirty="0">
            <a:solidFill>
              <a:srgbClr val="C00000"/>
            </a:solidFill>
          </a:endParaRPr>
        </a:p>
      </dsp:txBody>
      <dsp:txXfrm>
        <a:off x="3544181" y="24509"/>
        <a:ext cx="1624605" cy="787793"/>
      </dsp:txXfrm>
    </dsp:sp>
    <dsp:sp modelId="{B1D45DBA-388A-4971-87AD-363378913DB2}">
      <dsp:nvSpPr>
        <dsp:cNvPr id="0" name=""/>
        <dsp:cNvSpPr/>
      </dsp:nvSpPr>
      <dsp:spPr>
        <a:xfrm rot="2708">
          <a:off x="5193295" y="376833"/>
          <a:ext cx="66944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69449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11284" y="401933"/>
        <a:ext cx="33472" cy="33472"/>
      </dsp:txXfrm>
    </dsp:sp>
    <dsp:sp modelId="{A319E75E-186D-4D43-BD7F-DC004B8E8388}">
      <dsp:nvSpPr>
        <dsp:cNvPr id="0" name=""/>
        <dsp:cNvSpPr/>
      </dsp:nvSpPr>
      <dsp:spPr>
        <a:xfrm>
          <a:off x="5862745" y="527"/>
          <a:ext cx="1673623" cy="836811"/>
        </a:xfrm>
        <a:prstGeom prst="roundRect">
          <a:avLst>
            <a:gd name="adj" fmla="val 10000"/>
          </a:avLst>
        </a:prstGeom>
        <a:solidFill>
          <a:srgbClr val="FFE5E5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замена на улучшенный </a:t>
          </a:r>
          <a:br>
            <a:rPr lang="ru-RU" sz="1500" kern="1200" dirty="0" smtClean="0"/>
          </a:br>
          <a:r>
            <a:rPr lang="ru-RU" sz="1500" b="1" kern="1200" dirty="0" smtClean="0">
              <a:solidFill>
                <a:srgbClr val="C00000"/>
              </a:solidFill>
            </a:rPr>
            <a:t>не допустима </a:t>
          </a:r>
          <a:endParaRPr lang="ru-RU" sz="1500" b="1" kern="1200" dirty="0">
            <a:solidFill>
              <a:srgbClr val="C00000"/>
            </a:solidFill>
          </a:endParaRPr>
        </a:p>
      </dsp:txBody>
      <dsp:txXfrm>
        <a:off x="5887254" y="25036"/>
        <a:ext cx="1624605" cy="787793"/>
      </dsp:txXfrm>
    </dsp:sp>
    <dsp:sp modelId="{3EC88669-F745-45FA-92CC-6636D4EFEB0F}">
      <dsp:nvSpPr>
        <dsp:cNvPr id="0" name=""/>
        <dsp:cNvSpPr/>
      </dsp:nvSpPr>
      <dsp:spPr>
        <a:xfrm rot="2142401">
          <a:off x="2772732" y="1098847"/>
          <a:ext cx="82442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24429" y="4183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64336" y="1120072"/>
        <a:ext cx="41221" cy="41221"/>
      </dsp:txXfrm>
    </dsp:sp>
    <dsp:sp modelId="{02176B01-E14C-42D1-9004-4548AC5958AA}">
      <dsp:nvSpPr>
        <dsp:cNvPr id="0" name=""/>
        <dsp:cNvSpPr/>
      </dsp:nvSpPr>
      <dsp:spPr>
        <a:xfrm>
          <a:off x="3519672" y="962860"/>
          <a:ext cx="1673623" cy="836811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замена на товар </a:t>
          </a:r>
          <a:br>
            <a:rPr lang="ru-RU" sz="1500" kern="1200" dirty="0" smtClean="0"/>
          </a:br>
          <a:r>
            <a:rPr lang="ru-RU" sz="1500" kern="1200" dirty="0" smtClean="0"/>
            <a:t>из ЕАЭС</a:t>
          </a:r>
          <a:endParaRPr lang="ru-RU" sz="1500" b="1" kern="1200" dirty="0">
            <a:solidFill>
              <a:srgbClr val="336600"/>
            </a:solidFill>
          </a:endParaRPr>
        </a:p>
      </dsp:txBody>
      <dsp:txXfrm>
        <a:off x="3544181" y="987369"/>
        <a:ext cx="1624605" cy="787793"/>
      </dsp:txXfrm>
    </dsp:sp>
    <dsp:sp modelId="{5E9AA57E-F090-4311-AAFE-309A56DE0F4B}">
      <dsp:nvSpPr>
        <dsp:cNvPr id="0" name=""/>
        <dsp:cNvSpPr/>
      </dsp:nvSpPr>
      <dsp:spPr>
        <a:xfrm>
          <a:off x="5193295" y="1339430"/>
          <a:ext cx="66944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69449" y="4183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11284" y="1364530"/>
        <a:ext cx="33472" cy="33472"/>
      </dsp:txXfrm>
    </dsp:sp>
    <dsp:sp modelId="{CEB36202-6E21-4312-9546-7B42CE77C894}">
      <dsp:nvSpPr>
        <dsp:cNvPr id="0" name=""/>
        <dsp:cNvSpPr/>
      </dsp:nvSpPr>
      <dsp:spPr>
        <a:xfrm>
          <a:off x="5862745" y="962860"/>
          <a:ext cx="1673623" cy="836811"/>
        </a:xfrm>
        <a:prstGeom prst="roundRect">
          <a:avLst>
            <a:gd name="adj" fmla="val 10000"/>
          </a:avLst>
        </a:prstGeom>
        <a:solidFill>
          <a:srgbClr val="ECFFD9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замена </a:t>
          </a:r>
          <a:br>
            <a:rPr lang="ru-RU" sz="1500" kern="1200" dirty="0" smtClean="0"/>
          </a:br>
          <a:r>
            <a:rPr lang="ru-RU" sz="1500" kern="1200" dirty="0" smtClean="0"/>
            <a:t>на улучшенный  </a:t>
          </a:r>
          <a:r>
            <a:rPr lang="ru-RU" sz="1500" b="1" kern="1200" dirty="0" smtClean="0">
              <a:solidFill>
                <a:srgbClr val="336600"/>
              </a:solidFill>
            </a:rPr>
            <a:t>возможна</a:t>
          </a:r>
          <a:endParaRPr lang="ru-RU" sz="1500" b="1" kern="1200" dirty="0">
            <a:solidFill>
              <a:srgbClr val="336600"/>
            </a:solidFill>
          </a:endParaRPr>
        </a:p>
      </dsp:txBody>
      <dsp:txXfrm>
        <a:off x="5887254" y="987369"/>
        <a:ext cx="1624605" cy="787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C5BB4-C83E-45A6-9A39-3086E3B16D3C}">
      <dsp:nvSpPr>
        <dsp:cNvPr id="0" name=""/>
        <dsp:cNvSpPr/>
      </dsp:nvSpPr>
      <dsp:spPr>
        <a:xfrm>
          <a:off x="6783" y="3131230"/>
          <a:ext cx="1735624" cy="815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СПОСОБЫ ОПРЕДЕЛЕНИЯ </a:t>
          </a:r>
          <a:r>
            <a:rPr lang="ru-RU" sz="1000" b="1" i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ПОСТАВЩИКОВ </a:t>
          </a:r>
          <a:br>
            <a:rPr lang="ru-RU" sz="1000" b="1" i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ЛП и МИ</a:t>
          </a:r>
          <a:endParaRPr lang="ru-RU" sz="1000" b="1" i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0656" y="3155103"/>
        <a:ext cx="1687878" cy="767351"/>
      </dsp:txXfrm>
    </dsp:sp>
    <dsp:sp modelId="{AAF800FD-9E25-4AE9-A68E-706CFE5122E5}">
      <dsp:nvSpPr>
        <dsp:cNvPr id="0" name=""/>
        <dsp:cNvSpPr/>
      </dsp:nvSpPr>
      <dsp:spPr>
        <a:xfrm rot="17506935">
          <a:off x="1359770" y="2967995"/>
          <a:ext cx="1216811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216811" y="5817"/>
              </a:lnTo>
            </a:path>
          </a:pathLst>
        </a:custGeom>
        <a:noFill/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937755" y="2943392"/>
        <a:ext cx="60840" cy="60840"/>
      </dsp:txXfrm>
    </dsp:sp>
    <dsp:sp modelId="{B5757D28-F1CA-431F-8603-9B51DAB76EA9}">
      <dsp:nvSpPr>
        <dsp:cNvPr id="0" name=""/>
        <dsp:cNvSpPr/>
      </dsp:nvSpPr>
      <dsp:spPr>
        <a:xfrm>
          <a:off x="2193943" y="2169105"/>
          <a:ext cx="1692843" cy="4794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D050"/>
            </a:gs>
            <a:gs pos="100000">
              <a:srgbClr val="CCFFCC"/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КОНКУРЕНТНЫЕ</a:t>
          </a:r>
        </a:p>
      </dsp:txBody>
      <dsp:txXfrm>
        <a:off x="2207987" y="2183149"/>
        <a:ext cx="1664755" cy="451393"/>
      </dsp:txXfrm>
    </dsp:sp>
    <dsp:sp modelId="{2ADC65E4-9A3C-4CAA-A641-2B0E52F53054}">
      <dsp:nvSpPr>
        <dsp:cNvPr id="0" name=""/>
        <dsp:cNvSpPr/>
      </dsp:nvSpPr>
      <dsp:spPr>
        <a:xfrm rot="17016020">
          <a:off x="3398792" y="1782894"/>
          <a:ext cx="1276049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276049" y="5817"/>
              </a:lnTo>
            </a:path>
          </a:pathLst>
        </a:custGeom>
        <a:noFill/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004915" y="1756810"/>
        <a:ext cx="63802" cy="63802"/>
      </dsp:txXfrm>
    </dsp:sp>
    <dsp:sp modelId="{08C0DC11-B967-4197-8C66-10BC4D4314B6}">
      <dsp:nvSpPr>
        <dsp:cNvPr id="0" name=""/>
        <dsp:cNvSpPr/>
      </dsp:nvSpPr>
      <dsp:spPr>
        <a:xfrm>
          <a:off x="4186846" y="970146"/>
          <a:ext cx="1350461" cy="39686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36600"/>
            </a:gs>
            <a:gs pos="100000">
              <a:schemeClr val="bg1"/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ЭЛЕКТРОННЫЙ </a:t>
          </a:r>
          <a:b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АУКЦИОН</a:t>
          </a:r>
        </a:p>
      </dsp:txBody>
      <dsp:txXfrm>
        <a:off x="4198470" y="981770"/>
        <a:ext cx="1327213" cy="373615"/>
      </dsp:txXfrm>
    </dsp:sp>
    <dsp:sp modelId="{7A933331-D749-47F2-9911-A6B6FD164059}">
      <dsp:nvSpPr>
        <dsp:cNvPr id="0" name=""/>
        <dsp:cNvSpPr/>
      </dsp:nvSpPr>
      <dsp:spPr>
        <a:xfrm rot="18766106">
          <a:off x="5485983" y="1045370"/>
          <a:ext cx="319818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319818" y="5817"/>
              </a:lnTo>
            </a:path>
          </a:pathLst>
        </a:custGeom>
        <a:noFill/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37897" y="1043192"/>
        <a:ext cx="15990" cy="15990"/>
      </dsp:txXfrm>
    </dsp:sp>
    <dsp:sp modelId="{A164B07B-FBD0-4154-B7AC-8D0AA9B6C90D}">
      <dsp:nvSpPr>
        <dsp:cNvPr id="0" name=""/>
        <dsp:cNvSpPr/>
      </dsp:nvSpPr>
      <dsp:spPr>
        <a:xfrm>
          <a:off x="5754476" y="735365"/>
          <a:ext cx="2608795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на любую сумму</a:t>
          </a:r>
        </a:p>
      </dsp:txBody>
      <dsp:txXfrm>
        <a:off x="5766100" y="746989"/>
        <a:ext cx="2585547" cy="373615"/>
      </dsp:txXfrm>
    </dsp:sp>
    <dsp:sp modelId="{CE605AC6-7A72-4B47-B41A-021845A2E4B6}">
      <dsp:nvSpPr>
        <dsp:cNvPr id="0" name=""/>
        <dsp:cNvSpPr/>
      </dsp:nvSpPr>
      <dsp:spPr>
        <a:xfrm rot="2703379">
          <a:off x="5492179" y="1271558"/>
          <a:ext cx="307425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307425" y="5817"/>
              </a:lnTo>
            </a:path>
          </a:pathLst>
        </a:custGeom>
        <a:noFill/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38206" y="1269690"/>
        <a:ext cx="15371" cy="15371"/>
      </dsp:txXfrm>
    </dsp:sp>
    <dsp:sp modelId="{7B10657E-BC12-49F7-8A1A-ECA19D49B7E7}">
      <dsp:nvSpPr>
        <dsp:cNvPr id="0" name=""/>
        <dsp:cNvSpPr/>
      </dsp:nvSpPr>
      <dsp:spPr>
        <a:xfrm>
          <a:off x="5754476" y="1187742"/>
          <a:ext cx="2608795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продолжительность не менее 20 дней</a:t>
          </a:r>
        </a:p>
      </dsp:txBody>
      <dsp:txXfrm>
        <a:off x="5766100" y="1199366"/>
        <a:ext cx="2585547" cy="373615"/>
      </dsp:txXfrm>
    </dsp:sp>
    <dsp:sp modelId="{A462D481-FBB7-41D3-9727-C3A536AF5C7C}">
      <dsp:nvSpPr>
        <dsp:cNvPr id="0" name=""/>
        <dsp:cNvSpPr/>
      </dsp:nvSpPr>
      <dsp:spPr>
        <a:xfrm rot="17528">
          <a:off x="3886784" y="2403794"/>
          <a:ext cx="300064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300064" y="5817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029315" y="2402109"/>
        <a:ext cx="15003" cy="15003"/>
      </dsp:txXfrm>
    </dsp:sp>
    <dsp:sp modelId="{537C002A-4A44-4AAD-A822-087F4397FA51}">
      <dsp:nvSpPr>
        <dsp:cNvPr id="0" name=""/>
        <dsp:cNvSpPr/>
      </dsp:nvSpPr>
      <dsp:spPr>
        <a:xfrm>
          <a:off x="4186846" y="2141564"/>
          <a:ext cx="1350461" cy="53762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8FCAC"/>
            </a:gs>
            <a:gs pos="100000">
              <a:schemeClr val="bg1"/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ЭЛЕКТРОННЫЙ </a:t>
          </a:r>
          <a:b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ЗАПРОС </a:t>
          </a:r>
          <a:b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КОТИРОВОК</a:t>
          </a:r>
          <a:endParaRPr lang="ru-RU" sz="1000" b="1" i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202592" y="2157310"/>
        <a:ext cx="1318969" cy="506130"/>
      </dsp:txXfrm>
    </dsp:sp>
    <dsp:sp modelId="{223891E7-E271-4DFE-9704-BC33DE894471}">
      <dsp:nvSpPr>
        <dsp:cNvPr id="0" name=""/>
        <dsp:cNvSpPr/>
      </dsp:nvSpPr>
      <dsp:spPr>
        <a:xfrm rot="17819258">
          <a:off x="5406613" y="2191336"/>
          <a:ext cx="478558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478558" y="5817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33928" y="2185189"/>
        <a:ext cx="23927" cy="23927"/>
      </dsp:txXfrm>
    </dsp:sp>
    <dsp:sp modelId="{8ACF93EE-1848-40C2-82B9-7E0BEF3B12C1}">
      <dsp:nvSpPr>
        <dsp:cNvPr id="0" name=""/>
        <dsp:cNvSpPr/>
      </dsp:nvSpPr>
      <dsp:spPr>
        <a:xfrm>
          <a:off x="5754476" y="1644134"/>
          <a:ext cx="2608795" cy="679592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«обычный»: до </a:t>
          </a:r>
          <a:r>
            <a:rPr lang="ru-RU" sz="900" kern="1200" dirty="0"/>
            <a:t>3 млн. руб. за </a:t>
          </a:r>
          <a:r>
            <a:rPr lang="ru-RU" sz="900" kern="1200" dirty="0" smtClean="0"/>
            <a:t>контракт</a:t>
          </a:r>
          <a:br>
            <a:rPr lang="ru-RU" sz="900" kern="1200" dirty="0" smtClean="0"/>
          </a:br>
          <a:r>
            <a:rPr lang="ru-RU" sz="900" kern="1200" dirty="0" smtClean="0"/>
            <a:t>по </a:t>
          </a:r>
          <a:r>
            <a:rPr lang="ru-RU" sz="900" kern="1200" dirty="0" err="1" smtClean="0"/>
            <a:t>мед.изделиям</a:t>
          </a:r>
          <a:r>
            <a:rPr lang="ru-RU" sz="900" kern="1200" dirty="0" smtClean="0"/>
            <a:t> до 50 млн. руб.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20% в год от СГОЗ, но не менее 100 млн. руб.</a:t>
          </a:r>
          <a:br>
            <a:rPr lang="ru-RU" sz="900" kern="1200" dirty="0" smtClean="0"/>
          </a:br>
          <a:r>
            <a:rPr lang="ru-RU" sz="900" kern="1200" dirty="0" smtClean="0"/>
            <a:t>750 млн. руб. по </a:t>
          </a:r>
          <a:r>
            <a:rPr lang="ru-RU" sz="900" kern="1200" dirty="0" err="1" smtClean="0"/>
            <a:t>мед.изделиям</a:t>
          </a:r>
          <a:endParaRPr lang="ru-RU" sz="900" kern="1200" dirty="0" smtClean="0"/>
        </a:p>
      </dsp:txBody>
      <dsp:txXfrm>
        <a:off x="5774381" y="1664039"/>
        <a:ext cx="2568985" cy="639782"/>
      </dsp:txXfrm>
    </dsp:sp>
    <dsp:sp modelId="{BB55ADB5-746B-4156-963F-13B03F533D30}">
      <dsp:nvSpPr>
        <dsp:cNvPr id="0" name=""/>
        <dsp:cNvSpPr/>
      </dsp:nvSpPr>
      <dsp:spPr>
        <a:xfrm rot="2489864">
          <a:off x="5502850" y="2495515"/>
          <a:ext cx="274546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274546" y="5817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33259" y="2494468"/>
        <a:ext cx="13727" cy="13727"/>
      </dsp:txXfrm>
    </dsp:sp>
    <dsp:sp modelId="{C51804B9-CB3A-4720-9479-CF502EB31A8D}">
      <dsp:nvSpPr>
        <dsp:cNvPr id="0" name=""/>
        <dsp:cNvSpPr/>
      </dsp:nvSpPr>
      <dsp:spPr>
        <a:xfrm>
          <a:off x="5742938" y="2393856"/>
          <a:ext cx="2590118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«специальный»: закупки ЛП по решению ВК (любая цена контракта; </a:t>
          </a:r>
          <a:r>
            <a:rPr lang="ru-RU" sz="1000" kern="1200" smtClean="0">
              <a:solidFill>
                <a:schemeClr val="tx1">
                  <a:lumMod val="85000"/>
                  <a:lumOff val="15000"/>
                </a:schemeClr>
              </a:solidFill>
            </a:rPr>
            <a:t>без годового лимита)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5754562" y="2405480"/>
        <a:ext cx="2566870" cy="373615"/>
      </dsp:txXfrm>
    </dsp:sp>
    <dsp:sp modelId="{E6BBDAAC-DC11-4036-A589-1E539CCC0355}">
      <dsp:nvSpPr>
        <dsp:cNvPr id="0" name=""/>
        <dsp:cNvSpPr/>
      </dsp:nvSpPr>
      <dsp:spPr>
        <a:xfrm rot="4254946">
          <a:off x="5313787" y="2718411"/>
          <a:ext cx="664210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664210" y="5817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29287" y="2707622"/>
        <a:ext cx="33210" cy="33210"/>
      </dsp:txXfrm>
    </dsp:sp>
    <dsp:sp modelId="{1A520267-2769-4B9B-B178-F7834911D93F}">
      <dsp:nvSpPr>
        <dsp:cNvPr id="0" name=""/>
        <dsp:cNvSpPr/>
      </dsp:nvSpPr>
      <dsp:spPr>
        <a:xfrm>
          <a:off x="5754476" y="2839648"/>
          <a:ext cx="2608795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продолжительность </a:t>
          </a:r>
          <a:r>
            <a:rPr lang="en-US" sz="1000" kern="1200" dirty="0"/>
            <a:t>~</a:t>
          </a:r>
          <a:r>
            <a:rPr lang="ru-RU" sz="1000" kern="1200" dirty="0"/>
            <a:t>10</a:t>
          </a:r>
          <a:r>
            <a:rPr lang="en-US" sz="1000" kern="1200" dirty="0"/>
            <a:t> </a:t>
          </a:r>
          <a:r>
            <a:rPr lang="ru-RU" sz="1000" kern="1200" dirty="0"/>
            <a:t>дней</a:t>
          </a:r>
        </a:p>
      </dsp:txBody>
      <dsp:txXfrm>
        <a:off x="5766100" y="2851272"/>
        <a:ext cx="2585547" cy="373615"/>
      </dsp:txXfrm>
    </dsp:sp>
    <dsp:sp modelId="{9D7681FD-E95A-4CF3-A203-86D205A42AA9}">
      <dsp:nvSpPr>
        <dsp:cNvPr id="0" name=""/>
        <dsp:cNvSpPr/>
      </dsp:nvSpPr>
      <dsp:spPr>
        <a:xfrm rot="4752980">
          <a:off x="3234950" y="3190734"/>
          <a:ext cx="1603732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603732" y="5817"/>
              </a:lnTo>
            </a:path>
          </a:pathLst>
        </a:custGeom>
        <a:noFill/>
        <a:ln w="25400" cap="flat" cmpd="sng" algn="ctr">
          <a:solidFill>
            <a:srgbClr val="FFA28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996723" y="3156458"/>
        <a:ext cx="80186" cy="80186"/>
      </dsp:txXfrm>
    </dsp:sp>
    <dsp:sp modelId="{B456BFA0-9916-4554-BF12-F772A47FC56F}">
      <dsp:nvSpPr>
        <dsp:cNvPr id="0" name=""/>
        <dsp:cNvSpPr/>
      </dsp:nvSpPr>
      <dsp:spPr>
        <a:xfrm>
          <a:off x="4186846" y="3693987"/>
          <a:ext cx="1308854" cy="580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/>
            </a:gs>
            <a:gs pos="100000">
              <a:srgbClr val="FFA28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ЗАКРЫТЫЙ </a:t>
          </a:r>
          <a:b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АУКЦИОН</a:t>
          </a:r>
        </a:p>
      </dsp:txBody>
      <dsp:txXfrm>
        <a:off x="4203849" y="3710990"/>
        <a:ext cx="1274848" cy="546533"/>
      </dsp:txXfrm>
    </dsp:sp>
    <dsp:sp modelId="{6F7E867E-6064-4B9E-A198-47E52D7FE06B}">
      <dsp:nvSpPr>
        <dsp:cNvPr id="0" name=""/>
        <dsp:cNvSpPr/>
      </dsp:nvSpPr>
      <dsp:spPr>
        <a:xfrm rot="18036912">
          <a:off x="5366254" y="3751426"/>
          <a:ext cx="527566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527566" y="5817"/>
              </a:lnTo>
            </a:path>
          </a:pathLst>
        </a:custGeom>
        <a:noFill/>
        <a:ln w="25400" cap="flat" cmpd="sng" algn="ctr">
          <a:solidFill>
            <a:srgbClr val="FFA28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16848" y="3744054"/>
        <a:ext cx="26378" cy="26378"/>
      </dsp:txXfrm>
    </dsp:sp>
    <dsp:sp modelId="{B92A462E-7E4A-4CD4-933E-335C72F94CD1}">
      <dsp:nvSpPr>
        <dsp:cNvPr id="0" name=""/>
        <dsp:cNvSpPr/>
      </dsp:nvSpPr>
      <dsp:spPr>
        <a:xfrm>
          <a:off x="5764374" y="3331798"/>
          <a:ext cx="2598897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/>
            <a:t>на любую сумму</a:t>
          </a:r>
        </a:p>
      </dsp:txBody>
      <dsp:txXfrm>
        <a:off x="5775998" y="3343422"/>
        <a:ext cx="2575649" cy="373615"/>
      </dsp:txXfrm>
    </dsp:sp>
    <dsp:sp modelId="{74279020-56EA-4E1B-80D5-25ED90244B71}">
      <dsp:nvSpPr>
        <dsp:cNvPr id="0" name=""/>
        <dsp:cNvSpPr/>
      </dsp:nvSpPr>
      <dsp:spPr>
        <a:xfrm rot="30264">
          <a:off x="5495695" y="3979623"/>
          <a:ext cx="268683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268683" y="5817"/>
              </a:lnTo>
            </a:path>
          </a:pathLst>
        </a:custGeom>
        <a:noFill/>
        <a:ln w="25400" cap="flat" cmpd="sng" algn="ctr">
          <a:solidFill>
            <a:srgbClr val="FFA28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23320" y="3978723"/>
        <a:ext cx="13434" cy="13434"/>
      </dsp:txXfrm>
    </dsp:sp>
    <dsp:sp modelId="{876C92B0-7C7D-4F22-828C-E3A560049577}">
      <dsp:nvSpPr>
        <dsp:cNvPr id="0" name=""/>
        <dsp:cNvSpPr/>
      </dsp:nvSpPr>
      <dsp:spPr>
        <a:xfrm>
          <a:off x="5764374" y="3788191"/>
          <a:ext cx="2598897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err="1"/>
            <a:t>гостайна</a:t>
          </a:r>
          <a:endParaRPr lang="ru-RU" sz="1000" b="0" i="0" kern="1200" dirty="0"/>
        </a:p>
      </dsp:txBody>
      <dsp:txXfrm>
        <a:off x="5775998" y="3799815"/>
        <a:ext cx="2575649" cy="373615"/>
      </dsp:txXfrm>
    </dsp:sp>
    <dsp:sp modelId="{01174270-7D1D-448E-9432-8D49793C9AB0}">
      <dsp:nvSpPr>
        <dsp:cNvPr id="0" name=""/>
        <dsp:cNvSpPr/>
      </dsp:nvSpPr>
      <dsp:spPr>
        <a:xfrm rot="3578666">
          <a:off x="5364216" y="4207819"/>
          <a:ext cx="531642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531642" y="5817"/>
              </a:lnTo>
            </a:path>
          </a:pathLst>
        </a:custGeom>
        <a:noFill/>
        <a:ln w="25400" cap="flat" cmpd="sng" algn="ctr">
          <a:solidFill>
            <a:srgbClr val="FFA28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616746" y="4200345"/>
        <a:ext cx="26582" cy="26582"/>
      </dsp:txXfrm>
    </dsp:sp>
    <dsp:sp modelId="{B3F80561-6577-4146-8500-E89B764DBB07}">
      <dsp:nvSpPr>
        <dsp:cNvPr id="0" name=""/>
        <dsp:cNvSpPr/>
      </dsp:nvSpPr>
      <dsp:spPr>
        <a:xfrm>
          <a:off x="5764374" y="4244583"/>
          <a:ext cx="2598897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/>
            <a:t>по решению Правительства </a:t>
          </a:r>
          <a:r>
            <a:rPr lang="ru-RU" sz="1000" b="0" i="0" kern="1200" dirty="0" smtClean="0"/>
            <a:t>(3095-р)</a:t>
          </a:r>
          <a:r>
            <a:rPr lang="ru-RU" sz="1000" b="0" i="0" kern="1200" dirty="0"/>
            <a:t/>
          </a:r>
          <a:br>
            <a:rPr lang="ru-RU" sz="1000" b="0" i="0" kern="1200" dirty="0"/>
          </a:br>
          <a:r>
            <a:rPr lang="ru-RU" sz="900" b="0" i="0" kern="1200" dirty="0" smtClean="0"/>
            <a:t>(Минобороны</a:t>
          </a:r>
          <a:r>
            <a:rPr lang="ru-RU" sz="900" b="0" i="0" kern="1200" dirty="0"/>
            <a:t>, ФСБ, </a:t>
          </a:r>
          <a:r>
            <a:rPr lang="ru-RU" sz="900" b="0" i="0" kern="1200" dirty="0" smtClean="0"/>
            <a:t>СВР, </a:t>
          </a:r>
          <a:r>
            <a:rPr lang="ru-RU" sz="900" b="0" i="0" kern="1200" dirty="0" err="1" smtClean="0"/>
            <a:t>Росгвардия</a:t>
          </a:r>
          <a:r>
            <a:rPr lang="ru-RU" sz="900" b="0" i="0" kern="1200" dirty="0" smtClean="0"/>
            <a:t>, ФСО и </a:t>
          </a:r>
          <a:r>
            <a:rPr lang="ru-RU" sz="900" b="0" i="0" kern="1200" dirty="0"/>
            <a:t>их подведомственные учреждения и </a:t>
          </a:r>
          <a:r>
            <a:rPr lang="ru-RU" sz="900" b="0" i="0" kern="1200" dirty="0" err="1"/>
            <a:t>ГУПы</a:t>
          </a:r>
          <a:r>
            <a:rPr lang="ru-RU" sz="900" b="0" i="0" kern="1200" dirty="0"/>
            <a:t>)</a:t>
          </a:r>
          <a:endParaRPr lang="ru-RU" sz="1000" b="0" i="0" kern="1200" dirty="0"/>
        </a:p>
      </dsp:txBody>
      <dsp:txXfrm>
        <a:off x="5775998" y="4256207"/>
        <a:ext cx="2575649" cy="373615"/>
      </dsp:txXfrm>
    </dsp:sp>
    <dsp:sp modelId="{87766169-095D-417B-84B0-98B2D3F997D8}">
      <dsp:nvSpPr>
        <dsp:cNvPr id="0" name=""/>
        <dsp:cNvSpPr/>
      </dsp:nvSpPr>
      <dsp:spPr>
        <a:xfrm rot="4641270">
          <a:off x="1042874" y="4406833"/>
          <a:ext cx="1791191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791191" y="5817"/>
              </a:lnTo>
            </a:path>
          </a:pathLst>
        </a:cu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893691" y="4367870"/>
        <a:ext cx="89559" cy="89559"/>
      </dsp:txXfrm>
    </dsp:sp>
    <dsp:sp modelId="{AEDC09C3-76F4-48C6-8829-A559A3D137A3}">
      <dsp:nvSpPr>
        <dsp:cNvPr id="0" name=""/>
        <dsp:cNvSpPr/>
      </dsp:nvSpPr>
      <dsp:spPr>
        <a:xfrm>
          <a:off x="2134533" y="4993051"/>
          <a:ext cx="1756579" cy="5869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0000"/>
            </a:gs>
            <a:gs pos="100000">
              <a:schemeClr val="bg1"/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ЗАКУПКА </a:t>
          </a:r>
          <a:b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ru-RU" sz="1000" b="1" i="1" kern="1200" dirty="0">
              <a:solidFill>
                <a:schemeClr val="tx1">
                  <a:lumMod val="75000"/>
                  <a:lumOff val="25000"/>
                </a:schemeClr>
              </a:solidFill>
            </a:rPr>
            <a:t>У ЕДИНСТВЕННОГО ПОСТАВЩИКА</a:t>
          </a:r>
        </a:p>
      </dsp:txBody>
      <dsp:txXfrm>
        <a:off x="2151724" y="5010242"/>
        <a:ext cx="1722197" cy="552558"/>
      </dsp:txXfrm>
    </dsp:sp>
    <dsp:sp modelId="{5869BE9E-3C56-484B-B07D-82C20876561B}">
      <dsp:nvSpPr>
        <dsp:cNvPr id="0" name=""/>
        <dsp:cNvSpPr/>
      </dsp:nvSpPr>
      <dsp:spPr>
        <a:xfrm rot="21288205">
          <a:off x="3887244" y="5195476"/>
          <a:ext cx="1881973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881973" y="5817"/>
              </a:lnTo>
            </a:path>
          </a:pathLst>
        </a:cu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781182" y="5154244"/>
        <a:ext cx="94098" cy="94098"/>
      </dsp:txXfrm>
    </dsp:sp>
    <dsp:sp modelId="{40742C4A-AE4D-4BAA-9A2F-FF989DAD6045}">
      <dsp:nvSpPr>
        <dsp:cNvPr id="0" name=""/>
        <dsp:cNvSpPr/>
      </dsp:nvSpPr>
      <dsp:spPr>
        <a:xfrm>
          <a:off x="5765350" y="4983070"/>
          <a:ext cx="2597921" cy="26598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сумма зависит от обстоятельств</a:t>
          </a:r>
        </a:p>
      </dsp:txBody>
      <dsp:txXfrm>
        <a:off x="5773141" y="4990861"/>
        <a:ext cx="2582339" cy="250407"/>
      </dsp:txXfrm>
    </dsp:sp>
    <dsp:sp modelId="{385D6D99-E107-449B-AD94-027AB8A2BB6F}">
      <dsp:nvSpPr>
        <dsp:cNvPr id="0" name=""/>
        <dsp:cNvSpPr/>
      </dsp:nvSpPr>
      <dsp:spPr>
        <a:xfrm rot="402591">
          <a:off x="3884649" y="5390954"/>
          <a:ext cx="1887164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887164" y="5817"/>
              </a:lnTo>
            </a:path>
          </a:pathLst>
        </a:cu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781052" y="5349592"/>
        <a:ext cx="94358" cy="94358"/>
      </dsp:txXfrm>
    </dsp:sp>
    <dsp:sp modelId="{E759E429-7FE7-447C-93AA-BEEB91EC2785}">
      <dsp:nvSpPr>
        <dsp:cNvPr id="0" name=""/>
        <dsp:cNvSpPr/>
      </dsp:nvSpPr>
      <dsp:spPr>
        <a:xfrm>
          <a:off x="5765350" y="5308589"/>
          <a:ext cx="2597921" cy="3968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продолжительность не регулируется </a:t>
          </a:r>
          <a:br>
            <a:rPr lang="ru-RU" sz="1000" kern="1200" dirty="0"/>
          </a:br>
          <a:r>
            <a:rPr lang="ru-RU" sz="1000" kern="1200" dirty="0"/>
            <a:t>(от 1 дня; кроме как в п. 25 ч.1 ст.93)</a:t>
          </a:r>
        </a:p>
      </dsp:txBody>
      <dsp:txXfrm>
        <a:off x="5776974" y="5320213"/>
        <a:ext cx="2574673" cy="373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2ED54-2574-4D46-9D28-53306B80FFFC}">
      <dsp:nvSpPr>
        <dsp:cNvPr id="0" name=""/>
        <dsp:cNvSpPr/>
      </dsp:nvSpPr>
      <dsp:spPr>
        <a:xfrm>
          <a:off x="100570" y="2217266"/>
          <a:ext cx="1802146" cy="822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ВАРИАНТЫ ЗАКУПКИ </a:t>
          </a:r>
          <a:br>
            <a:rPr lang="ru-RU" sz="1000" kern="1200" dirty="0" smtClean="0"/>
          </a:br>
          <a:r>
            <a:rPr lang="ru-RU" sz="1000" kern="1200" dirty="0" smtClean="0"/>
            <a:t>У ЕДИНСТВЕННОГО ПОСТАВЩИКА</a:t>
          </a:r>
          <a:endParaRPr lang="ru-RU" sz="1000" kern="1200" dirty="0"/>
        </a:p>
      </dsp:txBody>
      <dsp:txXfrm>
        <a:off x="124656" y="2241352"/>
        <a:ext cx="1753974" cy="774176"/>
      </dsp:txXfrm>
    </dsp:sp>
    <dsp:sp modelId="{CC0B8C68-3F64-4A1E-B668-35A8C2AD2A02}">
      <dsp:nvSpPr>
        <dsp:cNvPr id="0" name=""/>
        <dsp:cNvSpPr/>
      </dsp:nvSpPr>
      <dsp:spPr>
        <a:xfrm rot="16809173">
          <a:off x="944714" y="1480138"/>
          <a:ext cx="2326026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2326026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049576" y="1425488"/>
        <a:ext cx="116301" cy="116301"/>
      </dsp:txXfrm>
    </dsp:sp>
    <dsp:sp modelId="{04903E13-8305-4AD8-B6B6-EFD77801BCFC}">
      <dsp:nvSpPr>
        <dsp:cNvPr id="0" name=""/>
        <dsp:cNvSpPr/>
      </dsp:nvSpPr>
      <dsp:spPr>
        <a:xfrm>
          <a:off x="2312737" y="4817"/>
          <a:ext cx="1368737" cy="668041"/>
        </a:xfrm>
        <a:prstGeom prst="roundRect">
          <a:avLst>
            <a:gd name="adj" fmla="val 10000"/>
          </a:avLst>
        </a:prstGeom>
        <a:solidFill>
          <a:srgbClr val="93E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70C0"/>
              </a:solidFill>
            </a:rPr>
            <a:t>п.</a:t>
          </a:r>
          <a:r>
            <a:rPr lang="ru-RU" sz="1600" b="1" kern="1200" dirty="0" smtClean="0">
              <a:solidFill>
                <a:srgbClr val="0070C0"/>
              </a:solidFill>
            </a:rPr>
            <a:t>4</a:t>
          </a:r>
          <a:r>
            <a:rPr lang="ru-RU" sz="1000" b="1" kern="1200" dirty="0" smtClean="0">
              <a:solidFill>
                <a:srgbClr val="0070C0"/>
              </a:solidFill>
            </a:rPr>
            <a:t> </a:t>
          </a:r>
          <a:br>
            <a:rPr lang="ru-RU" sz="1000" b="1" kern="1200" dirty="0" smtClean="0">
              <a:solidFill>
                <a:srgbClr val="0070C0"/>
              </a:solidFill>
            </a:rPr>
          </a:br>
          <a:r>
            <a:rPr lang="ru-RU" sz="1000" b="1" kern="1200" dirty="0" smtClean="0">
              <a:solidFill>
                <a:srgbClr val="0070C0"/>
              </a:solidFill>
            </a:rPr>
            <a:t>ч.1 ст.93 44-ФЗ</a:t>
          </a:r>
          <a:endParaRPr lang="ru-RU" sz="1000" b="1" kern="1200" dirty="0">
            <a:solidFill>
              <a:srgbClr val="0070C0"/>
            </a:solidFill>
          </a:endParaRPr>
        </a:p>
      </dsp:txBody>
      <dsp:txXfrm>
        <a:off x="2332303" y="24383"/>
        <a:ext cx="1329605" cy="628909"/>
      </dsp:txXfrm>
    </dsp:sp>
    <dsp:sp modelId="{8B5D20E0-FEAA-4043-86B2-F776708C9A33}">
      <dsp:nvSpPr>
        <dsp:cNvPr id="0" name=""/>
        <dsp:cNvSpPr/>
      </dsp:nvSpPr>
      <dsp:spPr>
        <a:xfrm rot="20885098">
          <a:off x="3677439" y="296661"/>
          <a:ext cx="374647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74647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397" y="290796"/>
        <a:ext cx="18732" cy="18732"/>
      </dsp:txXfrm>
    </dsp:sp>
    <dsp:sp modelId="{4354FEF2-9EF2-41BE-82BB-E45644377C1E}">
      <dsp:nvSpPr>
        <dsp:cNvPr id="0" name=""/>
        <dsp:cNvSpPr/>
      </dsp:nvSpPr>
      <dsp:spPr>
        <a:xfrm>
          <a:off x="4048051" y="159235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контракт до 600 тыс. руб.</a:t>
          </a:r>
          <a:endParaRPr lang="ru-RU" sz="900" kern="1200" dirty="0"/>
        </a:p>
      </dsp:txBody>
      <dsp:txXfrm>
        <a:off x="4054041" y="165225"/>
        <a:ext cx="4375248" cy="192525"/>
      </dsp:txXfrm>
    </dsp:sp>
    <dsp:sp modelId="{BC1DE591-4918-419A-9C79-2E1C473DCA59}">
      <dsp:nvSpPr>
        <dsp:cNvPr id="0" name=""/>
        <dsp:cNvSpPr/>
      </dsp:nvSpPr>
      <dsp:spPr>
        <a:xfrm rot="1397672">
          <a:off x="3665208" y="414252"/>
          <a:ext cx="399109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99109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4785" y="407775"/>
        <a:ext cx="19955" cy="19955"/>
      </dsp:txXfrm>
    </dsp:sp>
    <dsp:sp modelId="{B5FBD015-1BCD-43A9-BBFE-0B027512B389}">
      <dsp:nvSpPr>
        <dsp:cNvPr id="0" name=""/>
        <dsp:cNvSpPr/>
      </dsp:nvSpPr>
      <dsp:spPr>
        <a:xfrm>
          <a:off x="4048051" y="394416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 год 10% от «бюджета» 50 млн. руб. максимум</a:t>
          </a:r>
          <a:endParaRPr lang="ru-RU" sz="900" kern="1200" dirty="0"/>
        </a:p>
      </dsp:txBody>
      <dsp:txXfrm>
        <a:off x="4054041" y="400406"/>
        <a:ext cx="4375248" cy="192525"/>
      </dsp:txXfrm>
    </dsp:sp>
    <dsp:sp modelId="{2F215776-0F2F-4A81-BB2D-3CFF9E22B81C}">
      <dsp:nvSpPr>
        <dsp:cNvPr id="0" name=""/>
        <dsp:cNvSpPr/>
      </dsp:nvSpPr>
      <dsp:spPr>
        <a:xfrm rot="17070723">
          <a:off x="1289595" y="1832910"/>
          <a:ext cx="1636264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1636264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066820" y="1795504"/>
        <a:ext cx="81813" cy="81813"/>
      </dsp:txXfrm>
    </dsp:sp>
    <dsp:sp modelId="{0F841A5D-CA5E-446C-B717-DF3B4ECD76FF}">
      <dsp:nvSpPr>
        <dsp:cNvPr id="0" name=""/>
        <dsp:cNvSpPr/>
      </dsp:nvSpPr>
      <dsp:spPr>
        <a:xfrm>
          <a:off x="2312737" y="710360"/>
          <a:ext cx="1368737" cy="668041"/>
        </a:xfrm>
        <a:prstGeom prst="roundRect">
          <a:avLst>
            <a:gd name="adj" fmla="val 10000"/>
          </a:avLst>
        </a:prstGeom>
        <a:solidFill>
          <a:srgbClr val="93E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70C0"/>
              </a:solidFill>
            </a:rPr>
            <a:t>п.</a:t>
          </a:r>
          <a:r>
            <a:rPr lang="ru-RU" sz="1600" b="1" kern="1200" dirty="0" smtClean="0">
              <a:solidFill>
                <a:srgbClr val="0070C0"/>
              </a:solidFill>
            </a:rPr>
            <a:t>5</a:t>
          </a:r>
          <a:r>
            <a:rPr lang="ru-RU" sz="1000" b="1" kern="1200" dirty="0" smtClean="0">
              <a:solidFill>
                <a:srgbClr val="0070C0"/>
              </a:solidFill>
            </a:rPr>
            <a:t/>
          </a:r>
          <a:br>
            <a:rPr lang="ru-RU" sz="1000" b="1" kern="1200" dirty="0" smtClean="0">
              <a:solidFill>
                <a:srgbClr val="0070C0"/>
              </a:solidFill>
            </a:rPr>
          </a:br>
          <a:r>
            <a:rPr lang="ru-RU" sz="1000" b="1" kern="1200" dirty="0" smtClean="0">
              <a:solidFill>
                <a:srgbClr val="0070C0"/>
              </a:solidFill>
            </a:rPr>
            <a:t>ч.1 ст.93 44-ФЗ</a:t>
          </a:r>
          <a:endParaRPr lang="ru-RU" sz="1000" b="1" kern="1200" dirty="0">
            <a:solidFill>
              <a:srgbClr val="0070C0"/>
            </a:solidFill>
          </a:endParaRPr>
        </a:p>
      </dsp:txBody>
      <dsp:txXfrm>
        <a:off x="2332303" y="729926"/>
        <a:ext cx="1329605" cy="628909"/>
      </dsp:txXfrm>
    </dsp:sp>
    <dsp:sp modelId="{0E810A75-0154-4CDB-A190-61124D16184A}">
      <dsp:nvSpPr>
        <dsp:cNvPr id="0" name=""/>
        <dsp:cNvSpPr/>
      </dsp:nvSpPr>
      <dsp:spPr>
        <a:xfrm rot="19173007">
          <a:off x="3623903" y="884614"/>
          <a:ext cx="481719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81719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2720" y="876072"/>
        <a:ext cx="24085" cy="24085"/>
      </dsp:txXfrm>
    </dsp:sp>
    <dsp:sp modelId="{49CD1A0B-E3D6-46BE-BA0F-6DFDA1E99B4B}">
      <dsp:nvSpPr>
        <dsp:cNvPr id="0" name=""/>
        <dsp:cNvSpPr/>
      </dsp:nvSpPr>
      <dsp:spPr>
        <a:xfrm>
          <a:off x="4048051" y="629597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только научные или образовательные организации</a:t>
          </a:r>
          <a:endParaRPr lang="ru-RU" sz="900" kern="1200" dirty="0"/>
        </a:p>
      </dsp:txBody>
      <dsp:txXfrm>
        <a:off x="4054041" y="635587"/>
        <a:ext cx="4375248" cy="192525"/>
      </dsp:txXfrm>
    </dsp:sp>
    <dsp:sp modelId="{E8A3A1EE-4F5D-498F-80A9-D555F055C1D1}">
      <dsp:nvSpPr>
        <dsp:cNvPr id="0" name=""/>
        <dsp:cNvSpPr/>
      </dsp:nvSpPr>
      <dsp:spPr>
        <a:xfrm rot="20885098">
          <a:off x="3677439" y="1002205"/>
          <a:ext cx="374647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74647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397" y="996340"/>
        <a:ext cx="18732" cy="18732"/>
      </dsp:txXfrm>
    </dsp:sp>
    <dsp:sp modelId="{FC49930B-7A86-436B-9F3D-1FD5D0A18E7F}">
      <dsp:nvSpPr>
        <dsp:cNvPr id="0" name=""/>
        <dsp:cNvSpPr/>
      </dsp:nvSpPr>
      <dsp:spPr>
        <a:xfrm>
          <a:off x="4048051" y="864778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не отменяет возможности п.4</a:t>
          </a:r>
          <a:endParaRPr lang="ru-RU" sz="900" kern="1200" dirty="0"/>
        </a:p>
      </dsp:txBody>
      <dsp:txXfrm>
        <a:off x="4054041" y="870768"/>
        <a:ext cx="4375248" cy="192525"/>
      </dsp:txXfrm>
    </dsp:sp>
    <dsp:sp modelId="{E0DCC8F4-5F91-496C-BE31-BC3D00347771}">
      <dsp:nvSpPr>
        <dsp:cNvPr id="0" name=""/>
        <dsp:cNvSpPr/>
      </dsp:nvSpPr>
      <dsp:spPr>
        <a:xfrm rot="1397672">
          <a:off x="3665208" y="1119795"/>
          <a:ext cx="399109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99109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4785" y="1113319"/>
        <a:ext cx="19955" cy="19955"/>
      </dsp:txXfrm>
    </dsp:sp>
    <dsp:sp modelId="{18A4AFDB-2FC9-4F8A-901E-8E1FAEE22A91}">
      <dsp:nvSpPr>
        <dsp:cNvPr id="0" name=""/>
        <dsp:cNvSpPr/>
      </dsp:nvSpPr>
      <dsp:spPr>
        <a:xfrm>
          <a:off x="4048051" y="1099959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контракт до 600 тыс. руб.</a:t>
          </a:r>
          <a:endParaRPr lang="ru-RU" sz="900" kern="1200" dirty="0"/>
        </a:p>
      </dsp:txBody>
      <dsp:txXfrm>
        <a:off x="4054041" y="1105949"/>
        <a:ext cx="4375248" cy="192525"/>
      </dsp:txXfrm>
    </dsp:sp>
    <dsp:sp modelId="{474B1BF8-0C72-4B76-A513-94E2CCF282C8}">
      <dsp:nvSpPr>
        <dsp:cNvPr id="0" name=""/>
        <dsp:cNvSpPr/>
      </dsp:nvSpPr>
      <dsp:spPr>
        <a:xfrm rot="2819598">
          <a:off x="3596046" y="1237386"/>
          <a:ext cx="537435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537435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1327" y="1227451"/>
        <a:ext cx="26871" cy="26871"/>
      </dsp:txXfrm>
    </dsp:sp>
    <dsp:sp modelId="{C3DAC326-7D0D-42BC-B853-F52A6B45EDA2}">
      <dsp:nvSpPr>
        <dsp:cNvPr id="0" name=""/>
        <dsp:cNvSpPr/>
      </dsp:nvSpPr>
      <dsp:spPr>
        <a:xfrm>
          <a:off x="4048051" y="1335141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 год 50% от «бюджета» 30 млн. руб. максимум</a:t>
          </a:r>
          <a:endParaRPr lang="ru-RU" sz="900" kern="1200" dirty="0"/>
        </a:p>
      </dsp:txBody>
      <dsp:txXfrm>
        <a:off x="4054041" y="1341131"/>
        <a:ext cx="4375248" cy="192525"/>
      </dsp:txXfrm>
    </dsp:sp>
    <dsp:sp modelId="{876A7516-C98C-4EBF-BAE2-691EBFC764B0}">
      <dsp:nvSpPr>
        <dsp:cNvPr id="0" name=""/>
        <dsp:cNvSpPr/>
      </dsp:nvSpPr>
      <dsp:spPr>
        <a:xfrm rot="18150651">
          <a:off x="1726283" y="2303272"/>
          <a:ext cx="762887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762887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88655" y="2287701"/>
        <a:ext cx="38144" cy="38144"/>
      </dsp:txXfrm>
    </dsp:sp>
    <dsp:sp modelId="{25D8DD0F-1015-4B1D-B1C5-41384A9A8B41}">
      <dsp:nvSpPr>
        <dsp:cNvPr id="0" name=""/>
        <dsp:cNvSpPr/>
      </dsp:nvSpPr>
      <dsp:spPr>
        <a:xfrm>
          <a:off x="2312737" y="1651085"/>
          <a:ext cx="1368737" cy="668041"/>
        </a:xfrm>
        <a:prstGeom prst="roundRect">
          <a:avLst>
            <a:gd name="adj" fmla="val 10000"/>
          </a:avLst>
        </a:prstGeom>
        <a:solidFill>
          <a:srgbClr val="FFEBF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п.</a:t>
          </a:r>
          <a:r>
            <a:rPr lang="ru-RU" sz="1600" b="1" kern="1200" dirty="0" smtClean="0">
              <a:solidFill>
                <a:srgbClr val="C00000"/>
              </a:solidFill>
            </a:rPr>
            <a:t>5.1</a:t>
          </a:r>
          <a:r>
            <a:rPr lang="ru-RU" sz="1000" b="1" kern="1200" dirty="0" smtClean="0">
              <a:solidFill>
                <a:srgbClr val="C00000"/>
              </a:solidFill>
            </a:rPr>
            <a:t/>
          </a:r>
          <a:br>
            <a:rPr lang="ru-RU" sz="1000" b="1" kern="1200" dirty="0" smtClean="0">
              <a:solidFill>
                <a:srgbClr val="C00000"/>
              </a:solidFill>
            </a:rPr>
          </a:br>
          <a:r>
            <a:rPr lang="ru-RU" sz="1000" b="1" kern="1200" dirty="0" smtClean="0">
              <a:solidFill>
                <a:srgbClr val="C00000"/>
              </a:solidFill>
            </a:rPr>
            <a:t>ч.1 ст.93 44-ФЗ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2332303" y="1670651"/>
        <a:ext cx="1329605" cy="628909"/>
      </dsp:txXfrm>
    </dsp:sp>
    <dsp:sp modelId="{9E78373F-9FCC-41E9-A25F-AF61F29A0181}">
      <dsp:nvSpPr>
        <dsp:cNvPr id="0" name=""/>
        <dsp:cNvSpPr/>
      </dsp:nvSpPr>
      <dsp:spPr>
        <a:xfrm rot="19173007">
          <a:off x="3623903" y="1825339"/>
          <a:ext cx="481719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81719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2720" y="1816797"/>
        <a:ext cx="24085" cy="24085"/>
      </dsp:txXfrm>
    </dsp:sp>
    <dsp:sp modelId="{0435B29B-4C39-47F9-B691-A02F67B779B8}">
      <dsp:nvSpPr>
        <dsp:cNvPr id="0" name=""/>
        <dsp:cNvSpPr/>
      </dsp:nvSpPr>
      <dsp:spPr>
        <a:xfrm>
          <a:off x="4048051" y="1570322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нет ограничений по цене контракта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1576312"/>
        <a:ext cx="4375248" cy="192525"/>
      </dsp:txXfrm>
    </dsp:sp>
    <dsp:sp modelId="{B7381556-8745-4BC6-895A-B45676325947}">
      <dsp:nvSpPr>
        <dsp:cNvPr id="0" name=""/>
        <dsp:cNvSpPr/>
      </dsp:nvSpPr>
      <dsp:spPr>
        <a:xfrm rot="20885098">
          <a:off x="3677439" y="1942929"/>
          <a:ext cx="374647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74647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397" y="1937064"/>
        <a:ext cx="18732" cy="18732"/>
      </dsp:txXfrm>
    </dsp:sp>
    <dsp:sp modelId="{B4E2BC3D-4EE1-4A50-AE8D-5E2579454233}">
      <dsp:nvSpPr>
        <dsp:cNvPr id="0" name=""/>
        <dsp:cNvSpPr/>
      </dsp:nvSpPr>
      <dsp:spPr>
        <a:xfrm>
          <a:off x="4048051" y="1805503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годовой объем закупок до 50 млн. руб.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1811493"/>
        <a:ext cx="4375248" cy="192525"/>
      </dsp:txXfrm>
    </dsp:sp>
    <dsp:sp modelId="{5B2F2D42-B813-4440-AE8B-DDEFDC4A0C3C}">
      <dsp:nvSpPr>
        <dsp:cNvPr id="0" name=""/>
        <dsp:cNvSpPr/>
      </dsp:nvSpPr>
      <dsp:spPr>
        <a:xfrm rot="1067115">
          <a:off x="3672276" y="2040400"/>
          <a:ext cx="384974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84974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139" y="2034276"/>
        <a:ext cx="19248" cy="19248"/>
      </dsp:txXfrm>
    </dsp:sp>
    <dsp:sp modelId="{332F3382-9647-4F9A-A5EC-3BF365011AA2}">
      <dsp:nvSpPr>
        <dsp:cNvPr id="0" name=""/>
        <dsp:cNvSpPr/>
      </dsp:nvSpPr>
      <dsp:spPr>
        <a:xfrm>
          <a:off x="4048051" y="2000443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требуется разрешение учредителя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2006433"/>
        <a:ext cx="4375248" cy="192525"/>
      </dsp:txXfrm>
    </dsp:sp>
    <dsp:sp modelId="{8D11179A-0EB8-4534-AA41-A118895E13A3}">
      <dsp:nvSpPr>
        <dsp:cNvPr id="0" name=""/>
        <dsp:cNvSpPr/>
      </dsp:nvSpPr>
      <dsp:spPr>
        <a:xfrm rot="2634039">
          <a:off x="3610389" y="2157990"/>
          <a:ext cx="508749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508749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2044" y="2148773"/>
        <a:ext cx="25437" cy="25437"/>
      </dsp:txXfrm>
    </dsp:sp>
    <dsp:sp modelId="{FCF55368-0036-4861-AD7B-417F343436DA}">
      <dsp:nvSpPr>
        <dsp:cNvPr id="0" name=""/>
        <dsp:cNvSpPr/>
      </dsp:nvSpPr>
      <dsp:spPr>
        <a:xfrm>
          <a:off x="4048051" y="2235625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страна происхождения «не недружественная»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2241615"/>
        <a:ext cx="4375248" cy="192525"/>
      </dsp:txXfrm>
    </dsp:sp>
    <dsp:sp modelId="{209F26C8-4873-476C-901A-BDDCB0B7AABD}">
      <dsp:nvSpPr>
        <dsp:cNvPr id="0" name=""/>
        <dsp:cNvSpPr/>
      </dsp:nvSpPr>
      <dsp:spPr>
        <a:xfrm rot="1420681">
          <a:off x="1883872" y="2714839"/>
          <a:ext cx="447710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47710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6534" y="2707147"/>
        <a:ext cx="22385" cy="22385"/>
      </dsp:txXfrm>
    </dsp:sp>
    <dsp:sp modelId="{D735A6A9-CD6D-4B3D-A57F-C8B51B510833}">
      <dsp:nvSpPr>
        <dsp:cNvPr id="0" name=""/>
        <dsp:cNvSpPr/>
      </dsp:nvSpPr>
      <dsp:spPr>
        <a:xfrm>
          <a:off x="2312737" y="2474219"/>
          <a:ext cx="1368737" cy="668041"/>
        </a:xfrm>
        <a:prstGeom prst="roundRect">
          <a:avLst>
            <a:gd name="adj" fmla="val 10000"/>
          </a:avLst>
        </a:prstGeom>
        <a:solidFill>
          <a:srgbClr val="93E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70C0"/>
              </a:solidFill>
            </a:rPr>
            <a:t>п.</a:t>
          </a:r>
          <a:r>
            <a:rPr lang="ru-RU" sz="1600" b="1" kern="1200" dirty="0" smtClean="0">
              <a:solidFill>
                <a:srgbClr val="0070C0"/>
              </a:solidFill>
            </a:rPr>
            <a:t>9</a:t>
          </a:r>
          <a:br>
            <a:rPr lang="ru-RU" sz="1600" b="1" kern="1200" dirty="0" smtClean="0">
              <a:solidFill>
                <a:srgbClr val="0070C0"/>
              </a:solidFill>
            </a:rPr>
          </a:br>
          <a:r>
            <a:rPr lang="ru-RU" sz="1000" b="1" kern="1200" dirty="0" smtClean="0">
              <a:solidFill>
                <a:srgbClr val="0070C0"/>
              </a:solidFill>
            </a:rPr>
            <a:t>ч.1 ст.93 44-ФЗ</a:t>
          </a:r>
          <a:endParaRPr lang="ru-RU" sz="1000" b="1" kern="1200" dirty="0">
            <a:solidFill>
              <a:srgbClr val="0070C0"/>
            </a:solidFill>
          </a:endParaRPr>
        </a:p>
      </dsp:txBody>
      <dsp:txXfrm>
        <a:off x="2332303" y="2493785"/>
        <a:ext cx="1329605" cy="628909"/>
      </dsp:txXfrm>
    </dsp:sp>
    <dsp:sp modelId="{C5CB3F26-BDD9-404F-BAAC-8E18D1B0A488}">
      <dsp:nvSpPr>
        <dsp:cNvPr id="0" name=""/>
        <dsp:cNvSpPr/>
      </dsp:nvSpPr>
      <dsp:spPr>
        <a:xfrm rot="19639039">
          <a:off x="3646997" y="2687148"/>
          <a:ext cx="435531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35531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3875" y="2679761"/>
        <a:ext cx="21776" cy="21776"/>
      </dsp:txXfrm>
    </dsp:sp>
    <dsp:sp modelId="{B6C7D93C-9864-43D7-9C11-F7A061700397}">
      <dsp:nvSpPr>
        <dsp:cNvPr id="0" name=""/>
        <dsp:cNvSpPr/>
      </dsp:nvSpPr>
      <dsp:spPr>
        <a:xfrm>
          <a:off x="4048051" y="2470806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экстренная или неотложная медицинская помощь, непреодолимая сила</a:t>
          </a:r>
          <a:endParaRPr lang="ru-RU" sz="900" kern="1200" dirty="0"/>
        </a:p>
      </dsp:txBody>
      <dsp:txXfrm>
        <a:off x="4054041" y="2476796"/>
        <a:ext cx="4375248" cy="192525"/>
      </dsp:txXfrm>
    </dsp:sp>
    <dsp:sp modelId="{802E1C43-AA7B-4C7B-8828-C214E7F941B0}">
      <dsp:nvSpPr>
        <dsp:cNvPr id="0" name=""/>
        <dsp:cNvSpPr/>
      </dsp:nvSpPr>
      <dsp:spPr>
        <a:xfrm>
          <a:off x="3681475" y="2804738"/>
          <a:ext cx="366575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66575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599" y="2799075"/>
        <a:ext cx="18328" cy="18328"/>
      </dsp:txXfrm>
    </dsp:sp>
    <dsp:sp modelId="{D57D49A3-B327-4A43-9F4E-40CE7D4E717E}">
      <dsp:nvSpPr>
        <dsp:cNvPr id="0" name=""/>
        <dsp:cNvSpPr/>
      </dsp:nvSpPr>
      <dsp:spPr>
        <a:xfrm>
          <a:off x="4048051" y="2705987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нет ограничений по цене контракта</a:t>
          </a:r>
          <a:endParaRPr lang="ru-RU" sz="900" kern="1200" dirty="0"/>
        </a:p>
      </dsp:txBody>
      <dsp:txXfrm>
        <a:off x="4054041" y="2711977"/>
        <a:ext cx="4375248" cy="192525"/>
      </dsp:txXfrm>
    </dsp:sp>
    <dsp:sp modelId="{718B60BC-AFA2-4639-A9D7-DCF7CAD41356}">
      <dsp:nvSpPr>
        <dsp:cNvPr id="0" name=""/>
        <dsp:cNvSpPr/>
      </dsp:nvSpPr>
      <dsp:spPr>
        <a:xfrm rot="1960961">
          <a:off x="3646997" y="2922329"/>
          <a:ext cx="435531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35531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3875" y="2914942"/>
        <a:ext cx="21776" cy="21776"/>
      </dsp:txXfrm>
    </dsp:sp>
    <dsp:sp modelId="{8048A0C5-12D7-4FDF-92C8-BFA24AD0D291}">
      <dsp:nvSpPr>
        <dsp:cNvPr id="0" name=""/>
        <dsp:cNvSpPr/>
      </dsp:nvSpPr>
      <dsp:spPr>
        <a:xfrm>
          <a:off x="4048051" y="2941168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нет годовых лимитов</a:t>
          </a:r>
          <a:endParaRPr lang="ru-RU" sz="900" kern="1200" dirty="0"/>
        </a:p>
      </dsp:txBody>
      <dsp:txXfrm>
        <a:off x="4054041" y="2947158"/>
        <a:ext cx="4375248" cy="192525"/>
      </dsp:txXfrm>
    </dsp:sp>
    <dsp:sp modelId="{8FF1AB72-7637-4F27-923E-9A753F97E4D7}">
      <dsp:nvSpPr>
        <dsp:cNvPr id="0" name=""/>
        <dsp:cNvSpPr/>
      </dsp:nvSpPr>
      <dsp:spPr>
        <a:xfrm rot="3909008">
          <a:off x="1619888" y="3067611"/>
          <a:ext cx="975678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975678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83335" y="3046720"/>
        <a:ext cx="48783" cy="48783"/>
      </dsp:txXfrm>
    </dsp:sp>
    <dsp:sp modelId="{4820A293-6DDF-4057-B3E9-D0F7F68B3489}">
      <dsp:nvSpPr>
        <dsp:cNvPr id="0" name=""/>
        <dsp:cNvSpPr/>
      </dsp:nvSpPr>
      <dsp:spPr>
        <a:xfrm>
          <a:off x="2312737" y="3179762"/>
          <a:ext cx="1368737" cy="668041"/>
        </a:xfrm>
        <a:prstGeom prst="roundRect">
          <a:avLst>
            <a:gd name="adj" fmla="val 10000"/>
          </a:avLst>
        </a:prstGeom>
        <a:solidFill>
          <a:srgbClr val="93E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70C0"/>
              </a:solidFill>
            </a:rPr>
            <a:t>п.</a:t>
          </a:r>
          <a:r>
            <a:rPr lang="ru-RU" sz="1600" b="1" kern="1200" dirty="0" smtClean="0">
              <a:solidFill>
                <a:srgbClr val="0070C0"/>
              </a:solidFill>
            </a:rPr>
            <a:t>28</a:t>
          </a:r>
          <a:r>
            <a:rPr lang="ru-RU" sz="1000" b="1" kern="1200" dirty="0" smtClean="0">
              <a:solidFill>
                <a:srgbClr val="0070C0"/>
              </a:solidFill>
            </a:rPr>
            <a:t/>
          </a:r>
          <a:br>
            <a:rPr lang="ru-RU" sz="1000" b="1" kern="1200" dirty="0" smtClean="0">
              <a:solidFill>
                <a:srgbClr val="0070C0"/>
              </a:solidFill>
            </a:rPr>
          </a:br>
          <a:r>
            <a:rPr lang="ru-RU" sz="1000" b="1" kern="1200" dirty="0" smtClean="0">
              <a:solidFill>
                <a:srgbClr val="0070C0"/>
              </a:solidFill>
            </a:rPr>
            <a:t>ч.1 ст.93 44-ФЗ</a:t>
          </a:r>
          <a:endParaRPr lang="ru-RU" sz="1000" b="1" kern="1200" dirty="0">
            <a:solidFill>
              <a:srgbClr val="0070C0"/>
            </a:solidFill>
          </a:endParaRPr>
        </a:p>
      </dsp:txBody>
      <dsp:txXfrm>
        <a:off x="2332303" y="3199328"/>
        <a:ext cx="1329605" cy="628909"/>
      </dsp:txXfrm>
    </dsp:sp>
    <dsp:sp modelId="{4C3BEBC1-528F-4677-92C7-28C7AEE48E2A}">
      <dsp:nvSpPr>
        <dsp:cNvPr id="0" name=""/>
        <dsp:cNvSpPr/>
      </dsp:nvSpPr>
      <dsp:spPr>
        <a:xfrm rot="19639039">
          <a:off x="3646997" y="3392691"/>
          <a:ext cx="435531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35531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3875" y="3385304"/>
        <a:ext cx="21776" cy="21776"/>
      </dsp:txXfrm>
    </dsp:sp>
    <dsp:sp modelId="{11DCCF27-625E-4DFA-812B-44EE9958060F}">
      <dsp:nvSpPr>
        <dsp:cNvPr id="0" name=""/>
        <dsp:cNvSpPr/>
      </dsp:nvSpPr>
      <dsp:spPr>
        <a:xfrm>
          <a:off x="4048051" y="3176349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 основании решения врачебной комиссии</a:t>
          </a:r>
          <a:endParaRPr lang="ru-RU" sz="900" kern="1200" dirty="0"/>
        </a:p>
      </dsp:txBody>
      <dsp:txXfrm>
        <a:off x="4054041" y="3182339"/>
        <a:ext cx="4375248" cy="192525"/>
      </dsp:txXfrm>
    </dsp:sp>
    <dsp:sp modelId="{506790B0-5BBF-4E4E-9EF5-CA3D266ED7B5}">
      <dsp:nvSpPr>
        <dsp:cNvPr id="0" name=""/>
        <dsp:cNvSpPr/>
      </dsp:nvSpPr>
      <dsp:spPr>
        <a:xfrm>
          <a:off x="3681475" y="3510282"/>
          <a:ext cx="366575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66575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599" y="3504619"/>
        <a:ext cx="18328" cy="18328"/>
      </dsp:txXfrm>
    </dsp:sp>
    <dsp:sp modelId="{2A9F7D0B-68CD-4939-BBD5-A31A7D6BA504}">
      <dsp:nvSpPr>
        <dsp:cNvPr id="0" name=""/>
        <dsp:cNvSpPr/>
      </dsp:nvSpPr>
      <dsp:spPr>
        <a:xfrm>
          <a:off x="4048051" y="3411530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до 1,5 млн. руб. </a:t>
          </a:r>
          <a:r>
            <a:rPr lang="ru-RU" sz="900" kern="1200" dirty="0" smtClean="0"/>
            <a:t>на курс до 1 месяца</a:t>
          </a:r>
          <a:endParaRPr lang="ru-RU" sz="900" kern="1200" dirty="0"/>
        </a:p>
      </dsp:txBody>
      <dsp:txXfrm>
        <a:off x="4054041" y="3417520"/>
        <a:ext cx="4375248" cy="192525"/>
      </dsp:txXfrm>
    </dsp:sp>
    <dsp:sp modelId="{A4443552-91A4-4378-8C37-266F703AEE62}">
      <dsp:nvSpPr>
        <dsp:cNvPr id="0" name=""/>
        <dsp:cNvSpPr/>
      </dsp:nvSpPr>
      <dsp:spPr>
        <a:xfrm rot="1960961">
          <a:off x="3646997" y="3627872"/>
          <a:ext cx="435531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35531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3875" y="3620485"/>
        <a:ext cx="21776" cy="21776"/>
      </dsp:txXfrm>
    </dsp:sp>
    <dsp:sp modelId="{B80BAD3B-1435-444E-90DE-80D003845F28}">
      <dsp:nvSpPr>
        <dsp:cNvPr id="0" name=""/>
        <dsp:cNvSpPr/>
      </dsp:nvSpPr>
      <dsp:spPr>
        <a:xfrm>
          <a:off x="4048051" y="3646711"/>
          <a:ext cx="4387228" cy="204505"/>
        </a:xfrm>
        <a:prstGeom prst="roundRect">
          <a:avLst>
            <a:gd name="adj" fmla="val 10000"/>
          </a:avLst>
        </a:prstGeom>
        <a:solidFill>
          <a:srgbClr val="D1F3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для каждого пациента отдельно</a:t>
          </a:r>
          <a:endParaRPr lang="ru-RU" sz="900" kern="1200" dirty="0"/>
        </a:p>
      </dsp:txBody>
      <dsp:txXfrm>
        <a:off x="4054041" y="3652701"/>
        <a:ext cx="4375248" cy="192525"/>
      </dsp:txXfrm>
    </dsp:sp>
    <dsp:sp modelId="{8CE3AD58-8E3F-415B-B959-08408D9BB85F}">
      <dsp:nvSpPr>
        <dsp:cNvPr id="0" name=""/>
        <dsp:cNvSpPr/>
      </dsp:nvSpPr>
      <dsp:spPr>
        <a:xfrm rot="4532857">
          <a:off x="1286290" y="3420382"/>
          <a:ext cx="1642874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1642874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066655" y="3382812"/>
        <a:ext cx="82143" cy="82143"/>
      </dsp:txXfrm>
    </dsp:sp>
    <dsp:sp modelId="{D8AFE7D3-11AC-403B-844B-4931D3B60F2C}">
      <dsp:nvSpPr>
        <dsp:cNvPr id="0" name=""/>
        <dsp:cNvSpPr/>
      </dsp:nvSpPr>
      <dsp:spPr>
        <a:xfrm>
          <a:off x="2312737" y="3885306"/>
          <a:ext cx="1368737" cy="668041"/>
        </a:xfrm>
        <a:prstGeom prst="roundRect">
          <a:avLst>
            <a:gd name="adj" fmla="val 10000"/>
          </a:avLst>
        </a:prstGeom>
        <a:solidFill>
          <a:srgbClr val="FFEBF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п.</a:t>
          </a:r>
          <a:r>
            <a:rPr lang="ru-RU" sz="1600" b="1" kern="1200" dirty="0" smtClean="0">
              <a:solidFill>
                <a:srgbClr val="C00000"/>
              </a:solidFill>
            </a:rPr>
            <a:t>28.1</a:t>
          </a:r>
          <a:r>
            <a:rPr lang="ru-RU" sz="1000" b="1" kern="1200" dirty="0" smtClean="0">
              <a:solidFill>
                <a:srgbClr val="C00000"/>
              </a:solidFill>
            </a:rPr>
            <a:t/>
          </a:r>
          <a:br>
            <a:rPr lang="ru-RU" sz="1000" b="1" kern="1200" dirty="0" smtClean="0">
              <a:solidFill>
                <a:srgbClr val="C00000"/>
              </a:solidFill>
            </a:rPr>
          </a:br>
          <a:r>
            <a:rPr lang="ru-RU" sz="1000" b="1" kern="1200" dirty="0" smtClean="0">
              <a:solidFill>
                <a:srgbClr val="C00000"/>
              </a:solidFill>
            </a:rPr>
            <a:t>ч.1 ст.93 44-ФЗ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2332303" y="3904872"/>
        <a:ext cx="1329605" cy="628909"/>
      </dsp:txXfrm>
    </dsp:sp>
    <dsp:sp modelId="{EEC8127E-5FCD-4F15-AD80-6140EE83B557}">
      <dsp:nvSpPr>
        <dsp:cNvPr id="0" name=""/>
        <dsp:cNvSpPr/>
      </dsp:nvSpPr>
      <dsp:spPr>
        <a:xfrm rot="19639039">
          <a:off x="3646997" y="4098235"/>
          <a:ext cx="435531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35531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3875" y="4090848"/>
        <a:ext cx="21776" cy="21776"/>
      </dsp:txXfrm>
    </dsp:sp>
    <dsp:sp modelId="{4B249AF6-3674-4FCD-80C4-E5BAC5C6EA1A}">
      <dsp:nvSpPr>
        <dsp:cNvPr id="0" name=""/>
        <dsp:cNvSpPr/>
      </dsp:nvSpPr>
      <dsp:spPr>
        <a:xfrm>
          <a:off x="4048051" y="3881893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поставщики из реестра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3887883"/>
        <a:ext cx="4375248" cy="192525"/>
      </dsp:txXfrm>
    </dsp:sp>
    <dsp:sp modelId="{C930EA71-8CB7-4D1D-8B51-4689D511AD26}">
      <dsp:nvSpPr>
        <dsp:cNvPr id="0" name=""/>
        <dsp:cNvSpPr/>
      </dsp:nvSpPr>
      <dsp:spPr>
        <a:xfrm>
          <a:off x="3681475" y="4215825"/>
          <a:ext cx="366575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66575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599" y="4210162"/>
        <a:ext cx="18328" cy="18328"/>
      </dsp:txXfrm>
    </dsp:sp>
    <dsp:sp modelId="{FC2AA1AD-E577-4EBB-8B71-39F5EE546C26}">
      <dsp:nvSpPr>
        <dsp:cNvPr id="0" name=""/>
        <dsp:cNvSpPr/>
      </dsp:nvSpPr>
      <dsp:spPr>
        <a:xfrm>
          <a:off x="4048051" y="4117074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ЛП не имеет аналогов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4123064"/>
        <a:ext cx="4375248" cy="192525"/>
      </dsp:txXfrm>
    </dsp:sp>
    <dsp:sp modelId="{95D2403C-BD7A-4681-8DA2-3837776AA3EF}">
      <dsp:nvSpPr>
        <dsp:cNvPr id="0" name=""/>
        <dsp:cNvSpPr/>
      </dsp:nvSpPr>
      <dsp:spPr>
        <a:xfrm rot="1960961">
          <a:off x="3646997" y="4333416"/>
          <a:ext cx="435531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435531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3875" y="4326029"/>
        <a:ext cx="21776" cy="21776"/>
      </dsp:txXfrm>
    </dsp:sp>
    <dsp:sp modelId="{430C44A9-7A69-45BC-AFC2-68F5A09F04A7}">
      <dsp:nvSpPr>
        <dsp:cNvPr id="0" name=""/>
        <dsp:cNvSpPr/>
      </dsp:nvSpPr>
      <dsp:spPr>
        <a:xfrm>
          <a:off x="4048051" y="4352255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страна происхождения «не недружественная»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4358245"/>
        <a:ext cx="4375248" cy="192525"/>
      </dsp:txXfrm>
    </dsp:sp>
    <dsp:sp modelId="{860BEF7D-A18A-4DCC-B653-967C479D31E3}">
      <dsp:nvSpPr>
        <dsp:cNvPr id="0" name=""/>
        <dsp:cNvSpPr/>
      </dsp:nvSpPr>
      <dsp:spPr>
        <a:xfrm rot="4790827">
          <a:off x="944714" y="3769741"/>
          <a:ext cx="2326026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2326026" y="350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049576" y="3715091"/>
        <a:ext cx="116301" cy="116301"/>
      </dsp:txXfrm>
    </dsp:sp>
    <dsp:sp modelId="{AA3FEC80-EEDC-45A8-BBF0-C37DE92B14B0}">
      <dsp:nvSpPr>
        <dsp:cNvPr id="0" name=""/>
        <dsp:cNvSpPr/>
      </dsp:nvSpPr>
      <dsp:spPr>
        <a:xfrm>
          <a:off x="2312737" y="4584023"/>
          <a:ext cx="1368737" cy="668041"/>
        </a:xfrm>
        <a:prstGeom prst="roundRect">
          <a:avLst>
            <a:gd name="adj" fmla="val 10000"/>
          </a:avLst>
        </a:prstGeom>
        <a:solidFill>
          <a:srgbClr val="FFEBF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</a:rPr>
            <a:t>46-ФЗ</a:t>
          </a:r>
          <a:r>
            <a:rPr lang="ru-RU" sz="1000" b="1" kern="1200" dirty="0" smtClean="0">
              <a:solidFill>
                <a:srgbClr val="C00000"/>
              </a:solidFill>
            </a:rPr>
            <a:t> + ПП-339 </a:t>
          </a:r>
          <a:br>
            <a:rPr lang="ru-RU" sz="1000" b="1" kern="1200" dirty="0" smtClean="0">
              <a:solidFill>
                <a:srgbClr val="C00000"/>
              </a:solidFill>
            </a:rPr>
          </a:br>
          <a:r>
            <a:rPr lang="ru-RU" sz="1000" b="1" kern="1200" dirty="0" smtClean="0">
              <a:solidFill>
                <a:srgbClr val="C00000"/>
              </a:solidFill>
            </a:rPr>
            <a:t>+ региональное ПП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2332303" y="4603589"/>
        <a:ext cx="1329605" cy="628909"/>
      </dsp:txXfrm>
    </dsp:sp>
    <dsp:sp modelId="{B37330D0-FE83-4A86-91A7-46EE17CF22BB}">
      <dsp:nvSpPr>
        <dsp:cNvPr id="0" name=""/>
        <dsp:cNvSpPr/>
      </dsp:nvSpPr>
      <dsp:spPr>
        <a:xfrm rot="20532885">
          <a:off x="3672276" y="4855747"/>
          <a:ext cx="384974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84974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139" y="4849624"/>
        <a:ext cx="19248" cy="19248"/>
      </dsp:txXfrm>
    </dsp:sp>
    <dsp:sp modelId="{762B8A8A-8EEB-47D5-B379-20ED938D1EE8}">
      <dsp:nvSpPr>
        <dsp:cNvPr id="0" name=""/>
        <dsp:cNvSpPr/>
      </dsp:nvSpPr>
      <dsp:spPr>
        <a:xfrm>
          <a:off x="4048051" y="4698200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нет лимитов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4704190"/>
        <a:ext cx="4375248" cy="192525"/>
      </dsp:txXfrm>
    </dsp:sp>
    <dsp:sp modelId="{E308ADBC-EC73-4FA6-88CD-A8E50C94833D}">
      <dsp:nvSpPr>
        <dsp:cNvPr id="0" name=""/>
        <dsp:cNvSpPr/>
      </dsp:nvSpPr>
      <dsp:spPr>
        <a:xfrm rot="1067115">
          <a:off x="3672276" y="4973337"/>
          <a:ext cx="384974" cy="7002"/>
        </a:xfrm>
        <a:custGeom>
          <a:avLst/>
          <a:gdLst/>
          <a:ahLst/>
          <a:cxnLst/>
          <a:rect l="0" t="0" r="0" b="0"/>
          <a:pathLst>
            <a:path>
              <a:moveTo>
                <a:pt x="0" y="3501"/>
              </a:moveTo>
              <a:lnTo>
                <a:pt x="384974" y="350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55139" y="4967214"/>
        <a:ext cx="19248" cy="19248"/>
      </dsp:txXfrm>
    </dsp:sp>
    <dsp:sp modelId="{80219657-39BB-454E-96E1-D3EE8E2FD54A}">
      <dsp:nvSpPr>
        <dsp:cNvPr id="0" name=""/>
        <dsp:cNvSpPr/>
      </dsp:nvSpPr>
      <dsp:spPr>
        <a:xfrm>
          <a:off x="4048051" y="4933381"/>
          <a:ext cx="4387228" cy="204505"/>
        </a:xfrm>
        <a:prstGeom prst="roundRect">
          <a:avLst>
            <a:gd name="adj" fmla="val 10000"/>
          </a:avLst>
        </a:prstGeom>
        <a:solidFill>
          <a:srgbClr val="FFF7F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C00000"/>
              </a:solidFill>
            </a:rPr>
            <a:t>по решению «чрезвычайной комиссии»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4054041" y="4939371"/>
        <a:ext cx="4375248" cy="1925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4BE2C-094A-44C8-9D15-256192F748AD}">
      <dsp:nvSpPr>
        <dsp:cNvPr id="0" name=""/>
        <dsp:cNvSpPr/>
      </dsp:nvSpPr>
      <dsp:spPr>
        <a:xfrm>
          <a:off x="3857" y="343661"/>
          <a:ext cx="1478756" cy="3854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ПРЕДМЕТ</a:t>
          </a:r>
          <a:endParaRPr lang="ru-RU" sz="1100" b="1" kern="1200" dirty="0"/>
        </a:p>
      </dsp:txBody>
      <dsp:txXfrm>
        <a:off x="3857" y="343661"/>
        <a:ext cx="1478756" cy="385475"/>
      </dsp:txXfrm>
    </dsp:sp>
    <dsp:sp modelId="{AFADFB57-49A2-4698-9B47-1BF68DDB7535}">
      <dsp:nvSpPr>
        <dsp:cNvPr id="0" name=""/>
        <dsp:cNvSpPr/>
      </dsp:nvSpPr>
      <dsp:spPr>
        <a:xfrm>
          <a:off x="3857" y="729136"/>
          <a:ext cx="1478756" cy="10870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rgbClr val="C00000"/>
              </a:solidFill>
            </a:rPr>
            <a:t>лекарственные препараты</a:t>
          </a:r>
          <a:endParaRPr lang="ru-RU" sz="1100" b="1" kern="1200" dirty="0">
            <a:solidFill>
              <a:srgbClr val="C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расходные материалы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медицинские изделия</a:t>
          </a:r>
          <a:endParaRPr lang="ru-RU" sz="1100" kern="1200" dirty="0"/>
        </a:p>
      </dsp:txBody>
      <dsp:txXfrm>
        <a:off x="3857" y="729136"/>
        <a:ext cx="1478756" cy="1087019"/>
      </dsp:txXfrm>
    </dsp:sp>
    <dsp:sp modelId="{07610066-4D8B-4BE0-93AC-6DDB9A9515F2}">
      <dsp:nvSpPr>
        <dsp:cNvPr id="0" name=""/>
        <dsp:cNvSpPr/>
      </dsp:nvSpPr>
      <dsp:spPr>
        <a:xfrm>
          <a:off x="1689639" y="343661"/>
          <a:ext cx="1478756" cy="3854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ФОРМА ЗАКУПКИ</a:t>
          </a:r>
          <a:endParaRPr lang="ru-RU" sz="1100" b="1" kern="1200" dirty="0"/>
        </a:p>
      </dsp:txBody>
      <dsp:txXfrm>
        <a:off x="1689639" y="343661"/>
        <a:ext cx="1478756" cy="385475"/>
      </dsp:txXfrm>
    </dsp:sp>
    <dsp:sp modelId="{23D3D40F-C34D-4DDB-8199-A523767F867C}">
      <dsp:nvSpPr>
        <dsp:cNvPr id="0" name=""/>
        <dsp:cNvSpPr/>
      </dsp:nvSpPr>
      <dsp:spPr>
        <a:xfrm>
          <a:off x="1689639" y="729136"/>
          <a:ext cx="1478756" cy="10870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«</a:t>
          </a:r>
          <a:r>
            <a:rPr lang="ru-RU" sz="1100" b="1" kern="1200" dirty="0" smtClean="0">
              <a:solidFill>
                <a:srgbClr val="C00000"/>
              </a:solidFill>
            </a:rPr>
            <a:t>электронная</a:t>
          </a:r>
          <a:r>
            <a:rPr lang="ru-RU" sz="1100" kern="1200" dirty="0" smtClean="0"/>
            <a:t>» (т.е. электронный магазин?)</a:t>
          </a:r>
          <a:endParaRPr lang="ru-RU" sz="1100" kern="1200" dirty="0"/>
        </a:p>
      </dsp:txBody>
      <dsp:txXfrm>
        <a:off x="1689639" y="729136"/>
        <a:ext cx="1478756" cy="1087019"/>
      </dsp:txXfrm>
    </dsp:sp>
    <dsp:sp modelId="{FB396052-F217-420A-BE5A-D8B896D23EA8}">
      <dsp:nvSpPr>
        <dsp:cNvPr id="0" name=""/>
        <dsp:cNvSpPr/>
      </dsp:nvSpPr>
      <dsp:spPr>
        <a:xfrm>
          <a:off x="3375421" y="343661"/>
          <a:ext cx="1478756" cy="3854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ПРОИЗВОДИТЕЛЬ</a:t>
          </a:r>
          <a:endParaRPr lang="ru-RU" sz="1100" b="1" kern="1200" dirty="0"/>
        </a:p>
      </dsp:txBody>
      <dsp:txXfrm>
        <a:off x="3375421" y="343661"/>
        <a:ext cx="1478756" cy="385475"/>
      </dsp:txXfrm>
    </dsp:sp>
    <dsp:sp modelId="{E77CBDA2-9FA1-48CF-874B-A44F1C8D5505}">
      <dsp:nvSpPr>
        <dsp:cNvPr id="0" name=""/>
        <dsp:cNvSpPr/>
      </dsp:nvSpPr>
      <dsp:spPr>
        <a:xfrm>
          <a:off x="3375421" y="729136"/>
          <a:ext cx="1478756" cy="10870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rgbClr val="C00000"/>
              </a:solidFill>
            </a:rPr>
            <a:t>единственный</a:t>
          </a:r>
          <a:endParaRPr lang="ru-RU" sz="1100" b="1" kern="1200" dirty="0">
            <a:solidFill>
              <a:srgbClr val="C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страна происхождения: </a:t>
          </a:r>
          <a:br>
            <a:rPr lang="ru-RU" sz="1100" kern="1200" dirty="0" smtClean="0"/>
          </a:br>
          <a:r>
            <a:rPr lang="ru-RU" sz="1100" b="1" kern="1200" dirty="0" smtClean="0">
              <a:solidFill>
                <a:srgbClr val="C00000"/>
              </a:solidFill>
            </a:rPr>
            <a:t>не недружественная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375421" y="729136"/>
        <a:ext cx="1478756" cy="1087019"/>
      </dsp:txXfrm>
    </dsp:sp>
    <dsp:sp modelId="{F1AA85F2-D936-4F19-99FD-411B77F6A280}">
      <dsp:nvSpPr>
        <dsp:cNvPr id="0" name=""/>
        <dsp:cNvSpPr/>
      </dsp:nvSpPr>
      <dsp:spPr>
        <a:xfrm>
          <a:off x="5061204" y="343661"/>
          <a:ext cx="1478756" cy="3854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ОГРАНИЧЕНИЯ ПО ЦЕНЕ</a:t>
          </a:r>
          <a:endParaRPr lang="ru-RU" sz="1100" b="1" kern="1200" dirty="0"/>
        </a:p>
      </dsp:txBody>
      <dsp:txXfrm>
        <a:off x="5061204" y="343661"/>
        <a:ext cx="1478756" cy="385475"/>
      </dsp:txXfrm>
    </dsp:sp>
    <dsp:sp modelId="{D81F9AA8-2D14-4734-AF5B-4CDF31CD0F68}">
      <dsp:nvSpPr>
        <dsp:cNvPr id="0" name=""/>
        <dsp:cNvSpPr/>
      </dsp:nvSpPr>
      <dsp:spPr>
        <a:xfrm>
          <a:off x="5061204" y="729136"/>
          <a:ext cx="1478756" cy="10870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по цене контракта — нет ограничений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 год — </a:t>
          </a:r>
          <a:r>
            <a:rPr lang="ru-RU" sz="1100" b="1" kern="1200" dirty="0" smtClean="0">
              <a:solidFill>
                <a:srgbClr val="C00000"/>
              </a:solidFill>
            </a:rPr>
            <a:t>до 50 млн. руб.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5061204" y="729136"/>
        <a:ext cx="1478756" cy="1087019"/>
      </dsp:txXfrm>
    </dsp:sp>
    <dsp:sp modelId="{05E6F0AF-61E1-4D96-B242-BA1BDA4D57BD}">
      <dsp:nvSpPr>
        <dsp:cNvPr id="0" name=""/>
        <dsp:cNvSpPr/>
      </dsp:nvSpPr>
      <dsp:spPr>
        <a:xfrm>
          <a:off x="6746986" y="343661"/>
          <a:ext cx="1478756" cy="3854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КОНТРОЛЬ</a:t>
          </a:r>
          <a:endParaRPr lang="ru-RU" sz="1100" b="1" kern="1200" dirty="0"/>
        </a:p>
      </dsp:txBody>
      <dsp:txXfrm>
        <a:off x="6746986" y="343661"/>
        <a:ext cx="1478756" cy="385475"/>
      </dsp:txXfrm>
    </dsp:sp>
    <dsp:sp modelId="{7FF0CCD3-9C1B-48FF-89FD-B0A9903DB3AD}">
      <dsp:nvSpPr>
        <dsp:cNvPr id="0" name=""/>
        <dsp:cNvSpPr/>
      </dsp:nvSpPr>
      <dsp:spPr>
        <a:xfrm>
          <a:off x="6746986" y="729136"/>
          <a:ext cx="1478756" cy="10870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rgbClr val="C00000"/>
              </a:solidFill>
            </a:rPr>
            <a:t>разрешение учредителя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6746986" y="729136"/>
        <a:ext cx="1478756" cy="10870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4BE2C-094A-44C8-9D15-256192F748AD}">
      <dsp:nvSpPr>
        <dsp:cNvPr id="0" name=""/>
        <dsp:cNvSpPr/>
      </dsp:nvSpPr>
      <dsp:spPr>
        <a:xfrm>
          <a:off x="3094" y="265238"/>
          <a:ext cx="1860500" cy="4884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ПРЕДМЕТ</a:t>
          </a:r>
          <a:endParaRPr lang="ru-RU" sz="1400" b="1" kern="1200" dirty="0"/>
        </a:p>
      </dsp:txBody>
      <dsp:txXfrm>
        <a:off x="3094" y="265238"/>
        <a:ext cx="1860500" cy="488450"/>
      </dsp:txXfrm>
    </dsp:sp>
    <dsp:sp modelId="{AFADFB57-49A2-4698-9B47-1BF68DDB7535}">
      <dsp:nvSpPr>
        <dsp:cNvPr id="0" name=""/>
        <dsp:cNvSpPr/>
      </dsp:nvSpPr>
      <dsp:spPr>
        <a:xfrm>
          <a:off x="3094" y="753688"/>
          <a:ext cx="1860500" cy="11408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C00000"/>
              </a:solidFill>
            </a:rPr>
            <a:t>лекарственные препараты</a:t>
          </a:r>
          <a:endParaRPr lang="ru-RU" sz="1400" b="1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медицинские изделия</a:t>
          </a:r>
          <a:endParaRPr lang="ru-RU" sz="1400" kern="1200" dirty="0"/>
        </a:p>
      </dsp:txBody>
      <dsp:txXfrm>
        <a:off x="3094" y="753688"/>
        <a:ext cx="1860500" cy="1140890"/>
      </dsp:txXfrm>
    </dsp:sp>
    <dsp:sp modelId="{FB396052-F217-420A-BE5A-D8B896D23EA8}">
      <dsp:nvSpPr>
        <dsp:cNvPr id="0" name=""/>
        <dsp:cNvSpPr/>
      </dsp:nvSpPr>
      <dsp:spPr>
        <a:xfrm>
          <a:off x="2124064" y="265238"/>
          <a:ext cx="1860500" cy="4884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ПРОИЗВОДИТЕЛЬ</a:t>
          </a:r>
          <a:endParaRPr lang="ru-RU" sz="1400" b="1" kern="1200" dirty="0"/>
        </a:p>
      </dsp:txBody>
      <dsp:txXfrm>
        <a:off x="2124064" y="265238"/>
        <a:ext cx="1860500" cy="488450"/>
      </dsp:txXfrm>
    </dsp:sp>
    <dsp:sp modelId="{E77CBDA2-9FA1-48CF-874B-A44F1C8D5505}">
      <dsp:nvSpPr>
        <dsp:cNvPr id="0" name=""/>
        <dsp:cNvSpPr/>
      </dsp:nvSpPr>
      <dsp:spPr>
        <a:xfrm>
          <a:off x="2124064" y="753688"/>
          <a:ext cx="1860500" cy="11408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C00000"/>
              </a:solidFill>
            </a:rPr>
            <a:t>единственный</a:t>
          </a:r>
          <a:endParaRPr lang="ru-RU" sz="1400" b="1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страна происхождения: </a:t>
          </a:r>
          <a:br>
            <a:rPr lang="ru-RU" sz="1400" kern="1200" dirty="0" smtClean="0"/>
          </a:br>
          <a:r>
            <a:rPr lang="ru-RU" sz="1400" b="1" kern="1200" dirty="0" smtClean="0">
              <a:solidFill>
                <a:srgbClr val="C00000"/>
              </a:solidFill>
            </a:rPr>
            <a:t>не недружественная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2124064" y="753688"/>
        <a:ext cx="1860500" cy="1140890"/>
      </dsp:txXfrm>
    </dsp:sp>
    <dsp:sp modelId="{F1AA85F2-D936-4F19-99FD-411B77F6A280}">
      <dsp:nvSpPr>
        <dsp:cNvPr id="0" name=""/>
        <dsp:cNvSpPr/>
      </dsp:nvSpPr>
      <dsp:spPr>
        <a:xfrm>
          <a:off x="4245035" y="265238"/>
          <a:ext cx="1860500" cy="4884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ОГРАНИЧЕНИЯ ПО ЦЕНЕ</a:t>
          </a:r>
          <a:endParaRPr lang="ru-RU" sz="1400" b="1" kern="1200" dirty="0"/>
        </a:p>
      </dsp:txBody>
      <dsp:txXfrm>
        <a:off x="4245035" y="265238"/>
        <a:ext cx="1860500" cy="488450"/>
      </dsp:txXfrm>
    </dsp:sp>
    <dsp:sp modelId="{D81F9AA8-2D14-4734-AF5B-4CDF31CD0F68}">
      <dsp:nvSpPr>
        <dsp:cNvPr id="0" name=""/>
        <dsp:cNvSpPr/>
      </dsp:nvSpPr>
      <dsp:spPr>
        <a:xfrm>
          <a:off x="4245035" y="753688"/>
          <a:ext cx="1860500" cy="11408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отсутствуют</a:t>
          </a:r>
          <a:endParaRPr lang="ru-RU" sz="1400" kern="1200" dirty="0"/>
        </a:p>
      </dsp:txBody>
      <dsp:txXfrm>
        <a:off x="4245035" y="753688"/>
        <a:ext cx="1860500" cy="1140890"/>
      </dsp:txXfrm>
    </dsp:sp>
    <dsp:sp modelId="{05E6F0AF-61E1-4D96-B242-BA1BDA4D57BD}">
      <dsp:nvSpPr>
        <dsp:cNvPr id="0" name=""/>
        <dsp:cNvSpPr/>
      </dsp:nvSpPr>
      <dsp:spPr>
        <a:xfrm>
          <a:off x="6366005" y="265238"/>
          <a:ext cx="1860500" cy="4884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КОНТРОЛЬ</a:t>
          </a:r>
          <a:endParaRPr lang="ru-RU" sz="1400" b="1" kern="1200" dirty="0"/>
        </a:p>
      </dsp:txBody>
      <dsp:txXfrm>
        <a:off x="6366005" y="265238"/>
        <a:ext cx="1860500" cy="488450"/>
      </dsp:txXfrm>
    </dsp:sp>
    <dsp:sp modelId="{7FF0CCD3-9C1B-48FF-89FD-B0A9903DB3AD}">
      <dsp:nvSpPr>
        <dsp:cNvPr id="0" name=""/>
        <dsp:cNvSpPr/>
      </dsp:nvSpPr>
      <dsp:spPr>
        <a:xfrm>
          <a:off x="6366005" y="753688"/>
          <a:ext cx="1860500" cy="11408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C00000"/>
              </a:solidFill>
            </a:rPr>
            <a:t>поставщик включен в реестр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6366005" y="753688"/>
        <a:ext cx="1860500" cy="11408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8745D-07E4-4CD9-B2F8-D8143EDC2C1A}">
      <dsp:nvSpPr>
        <dsp:cNvPr id="0" name=""/>
        <dsp:cNvSpPr/>
      </dsp:nvSpPr>
      <dsp:spPr>
        <a:xfrm>
          <a:off x="-5204469" y="-794655"/>
          <a:ext cx="6197823" cy="6197823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19727-C5AD-4D18-8784-DD7D5EAEF940}">
      <dsp:nvSpPr>
        <dsp:cNvPr id="0" name=""/>
        <dsp:cNvSpPr/>
      </dsp:nvSpPr>
      <dsp:spPr>
        <a:xfrm>
          <a:off x="638957" y="462880"/>
          <a:ext cx="2980267" cy="920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07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действует до: </a:t>
          </a:r>
          <a:br>
            <a:rPr lang="ru-RU" sz="1800" kern="1200" dirty="0" smtClean="0"/>
          </a:br>
          <a:r>
            <a:rPr lang="ru-RU" sz="1800" kern="1200" dirty="0" smtClean="0"/>
            <a:t>1 августа 2022 года </a:t>
          </a:r>
          <a:endParaRPr lang="ru-RU" sz="1800" kern="1200" dirty="0"/>
        </a:p>
      </dsp:txBody>
      <dsp:txXfrm>
        <a:off x="638957" y="462880"/>
        <a:ext cx="2980267" cy="920688"/>
      </dsp:txXfrm>
    </dsp:sp>
    <dsp:sp modelId="{A346677E-1A5F-4577-AD17-4582C742E6BB}">
      <dsp:nvSpPr>
        <dsp:cNvPr id="0" name=""/>
        <dsp:cNvSpPr/>
      </dsp:nvSpPr>
      <dsp:spPr>
        <a:xfrm>
          <a:off x="63527" y="347794"/>
          <a:ext cx="1150860" cy="11508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AE4A27-E66A-4C96-8679-25E6F7277031}">
      <dsp:nvSpPr>
        <dsp:cNvPr id="0" name=""/>
        <dsp:cNvSpPr/>
      </dsp:nvSpPr>
      <dsp:spPr>
        <a:xfrm>
          <a:off x="973627" y="1843912"/>
          <a:ext cx="2645596" cy="920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07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ответственный: </a:t>
          </a:r>
          <a:r>
            <a:rPr lang="ru-RU" sz="1800" kern="1200" dirty="0" err="1" smtClean="0"/>
            <a:t>Минпромторг</a:t>
          </a:r>
          <a:r>
            <a:rPr lang="ru-RU" sz="1800" kern="1200" dirty="0" smtClean="0"/>
            <a:t> России</a:t>
          </a:r>
          <a:endParaRPr lang="ru-RU" sz="1800" kern="1200" dirty="0"/>
        </a:p>
      </dsp:txBody>
      <dsp:txXfrm>
        <a:off x="973627" y="1843912"/>
        <a:ext cx="2645596" cy="920688"/>
      </dsp:txXfrm>
    </dsp:sp>
    <dsp:sp modelId="{59B06316-6713-49E2-A136-6302913AA71F}">
      <dsp:nvSpPr>
        <dsp:cNvPr id="0" name=""/>
        <dsp:cNvSpPr/>
      </dsp:nvSpPr>
      <dsp:spPr>
        <a:xfrm>
          <a:off x="398197" y="1728826"/>
          <a:ext cx="1150860" cy="11508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CE4582-39E1-4873-AAB2-5DBC1F4FAB5F}">
      <dsp:nvSpPr>
        <dsp:cNvPr id="0" name=""/>
        <dsp:cNvSpPr/>
      </dsp:nvSpPr>
      <dsp:spPr>
        <a:xfrm>
          <a:off x="638957" y="3224944"/>
          <a:ext cx="2980267" cy="920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07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ЛП не имеет российских аналогов</a:t>
          </a:r>
          <a:endParaRPr lang="ru-RU" sz="1800" kern="1200" dirty="0"/>
        </a:p>
      </dsp:txBody>
      <dsp:txXfrm>
        <a:off x="638957" y="3224944"/>
        <a:ext cx="2980267" cy="920688"/>
      </dsp:txXfrm>
    </dsp:sp>
    <dsp:sp modelId="{7E4E2513-EBB1-4202-9FD3-DE803D9BE726}">
      <dsp:nvSpPr>
        <dsp:cNvPr id="0" name=""/>
        <dsp:cNvSpPr/>
      </dsp:nvSpPr>
      <dsp:spPr>
        <a:xfrm>
          <a:off x="63527" y="3109858"/>
          <a:ext cx="1150860" cy="11508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AB0D5-341A-4FBE-8E0F-AA7564587823}">
      <dsp:nvSpPr>
        <dsp:cNvPr id="0" name=""/>
        <dsp:cNvSpPr/>
      </dsp:nvSpPr>
      <dsp:spPr>
        <a:xfrm>
          <a:off x="511" y="352789"/>
          <a:ext cx="1195938" cy="5979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как попасть в реестр</a:t>
          </a:r>
          <a:endParaRPr lang="ru-RU" sz="1500" kern="1200" dirty="0"/>
        </a:p>
      </dsp:txBody>
      <dsp:txXfrm>
        <a:off x="18025" y="370303"/>
        <a:ext cx="1160910" cy="562941"/>
      </dsp:txXfrm>
    </dsp:sp>
    <dsp:sp modelId="{5862E91C-9886-4FB4-928E-74FC9306512E}">
      <dsp:nvSpPr>
        <dsp:cNvPr id="0" name=""/>
        <dsp:cNvSpPr/>
      </dsp:nvSpPr>
      <dsp:spPr>
        <a:xfrm>
          <a:off x="120104" y="950759"/>
          <a:ext cx="119593" cy="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77"/>
              </a:lnTo>
              <a:lnTo>
                <a:pt x="119593" y="4484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6D998-20F6-4611-B415-8984A24A3227}">
      <dsp:nvSpPr>
        <dsp:cNvPr id="0" name=""/>
        <dsp:cNvSpPr/>
      </dsp:nvSpPr>
      <dsp:spPr>
        <a:xfrm>
          <a:off x="239698" y="1100251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заявление и стандартные реквизиты</a:t>
          </a:r>
          <a:endParaRPr lang="ru-RU" sz="700" kern="1200" dirty="0"/>
        </a:p>
      </dsp:txBody>
      <dsp:txXfrm>
        <a:off x="257212" y="1117765"/>
        <a:ext cx="921723" cy="562941"/>
      </dsp:txXfrm>
    </dsp:sp>
    <dsp:sp modelId="{D060F1E2-0E6F-47B9-A8BB-7DCB133DAAEE}">
      <dsp:nvSpPr>
        <dsp:cNvPr id="0" name=""/>
        <dsp:cNvSpPr/>
      </dsp:nvSpPr>
      <dsp:spPr>
        <a:xfrm>
          <a:off x="120104" y="950759"/>
          <a:ext cx="119593" cy="1195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5938"/>
              </a:lnTo>
              <a:lnTo>
                <a:pt x="119593" y="119593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DF5F4-AC96-427A-90E3-1A3A9AF291D9}">
      <dsp:nvSpPr>
        <dsp:cNvPr id="0" name=""/>
        <dsp:cNvSpPr/>
      </dsp:nvSpPr>
      <dsp:spPr>
        <a:xfrm>
          <a:off x="239698" y="1847713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соответствие требованиям ст.31 44-ФЗ</a:t>
          </a:r>
          <a:endParaRPr lang="ru-RU" sz="700" kern="1200" dirty="0"/>
        </a:p>
      </dsp:txBody>
      <dsp:txXfrm>
        <a:off x="257212" y="1865227"/>
        <a:ext cx="921723" cy="562941"/>
      </dsp:txXfrm>
    </dsp:sp>
    <dsp:sp modelId="{E9D56219-0CDE-44AF-88F2-619E740001E4}">
      <dsp:nvSpPr>
        <dsp:cNvPr id="0" name=""/>
        <dsp:cNvSpPr/>
      </dsp:nvSpPr>
      <dsp:spPr>
        <a:xfrm>
          <a:off x="120104" y="950759"/>
          <a:ext cx="119593" cy="1943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400"/>
              </a:lnTo>
              <a:lnTo>
                <a:pt x="119593" y="1943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777A1-B257-4DB0-BE2F-EF79439D4958}">
      <dsp:nvSpPr>
        <dsp:cNvPr id="0" name=""/>
        <dsp:cNvSpPr/>
      </dsp:nvSpPr>
      <dsp:spPr>
        <a:xfrm>
          <a:off x="239698" y="2595175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решение </a:t>
          </a:r>
          <a:r>
            <a:rPr lang="ru-RU" sz="700" kern="1200" dirty="0" err="1" smtClean="0"/>
            <a:t>Минпромторга</a:t>
          </a:r>
          <a:r>
            <a:rPr lang="ru-RU" sz="700" kern="1200" dirty="0" smtClean="0"/>
            <a:t> по согласованию с Минздравом и Росздравнадзором</a:t>
          </a:r>
          <a:endParaRPr lang="ru-RU" sz="700" kern="1200" dirty="0"/>
        </a:p>
      </dsp:txBody>
      <dsp:txXfrm>
        <a:off x="257212" y="2612689"/>
        <a:ext cx="921723" cy="562941"/>
      </dsp:txXfrm>
    </dsp:sp>
    <dsp:sp modelId="{49A2D621-3888-47A1-8AA2-C5C457CC65CA}">
      <dsp:nvSpPr>
        <dsp:cNvPr id="0" name=""/>
        <dsp:cNvSpPr/>
      </dsp:nvSpPr>
      <dsp:spPr>
        <a:xfrm>
          <a:off x="120104" y="950759"/>
          <a:ext cx="119593" cy="2690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862"/>
              </a:lnTo>
              <a:lnTo>
                <a:pt x="119593" y="26908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BEDE5-2F80-4487-B06B-ED08BC5E4747}">
      <dsp:nvSpPr>
        <dsp:cNvPr id="0" name=""/>
        <dsp:cNvSpPr/>
      </dsp:nvSpPr>
      <dsp:spPr>
        <a:xfrm>
          <a:off x="239698" y="3342636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заявление о готовности к поставке</a:t>
          </a:r>
          <a:endParaRPr lang="ru-RU" sz="700" kern="1200" dirty="0"/>
        </a:p>
      </dsp:txBody>
      <dsp:txXfrm>
        <a:off x="257212" y="3360150"/>
        <a:ext cx="921723" cy="562941"/>
      </dsp:txXfrm>
    </dsp:sp>
    <dsp:sp modelId="{85624097-7783-47DD-97EB-675BFD932A84}">
      <dsp:nvSpPr>
        <dsp:cNvPr id="0" name=""/>
        <dsp:cNvSpPr/>
      </dsp:nvSpPr>
      <dsp:spPr>
        <a:xfrm>
          <a:off x="120104" y="950759"/>
          <a:ext cx="119593" cy="343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8324"/>
              </a:lnTo>
              <a:lnTo>
                <a:pt x="119593" y="343832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13CEF-D038-4B2F-95D2-BB9501A1E463}">
      <dsp:nvSpPr>
        <dsp:cNvPr id="0" name=""/>
        <dsp:cNvSpPr/>
      </dsp:nvSpPr>
      <dsp:spPr>
        <a:xfrm>
          <a:off x="239698" y="4090098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/>
            <a:t>гарантийное письмо производителя</a:t>
          </a:r>
          <a:endParaRPr lang="ru-RU" sz="700" b="1" kern="1200" dirty="0"/>
        </a:p>
      </dsp:txBody>
      <dsp:txXfrm>
        <a:off x="257212" y="4107612"/>
        <a:ext cx="921723" cy="562941"/>
      </dsp:txXfrm>
    </dsp:sp>
    <dsp:sp modelId="{5FCD1F9F-975F-49C3-8AB2-69DFE78277F0}">
      <dsp:nvSpPr>
        <dsp:cNvPr id="0" name=""/>
        <dsp:cNvSpPr/>
      </dsp:nvSpPr>
      <dsp:spPr>
        <a:xfrm>
          <a:off x="1495434" y="352789"/>
          <a:ext cx="1195938" cy="5979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конкретный ЛП</a:t>
          </a:r>
          <a:endParaRPr lang="ru-RU" sz="1500" kern="1200" dirty="0"/>
        </a:p>
      </dsp:txBody>
      <dsp:txXfrm>
        <a:off x="1512948" y="370303"/>
        <a:ext cx="1160910" cy="562941"/>
      </dsp:txXfrm>
    </dsp:sp>
    <dsp:sp modelId="{D192CC49-3DF9-4478-8146-48BC7FFD8FD9}">
      <dsp:nvSpPr>
        <dsp:cNvPr id="0" name=""/>
        <dsp:cNvSpPr/>
      </dsp:nvSpPr>
      <dsp:spPr>
        <a:xfrm>
          <a:off x="1615028" y="950759"/>
          <a:ext cx="119593" cy="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77"/>
              </a:lnTo>
              <a:lnTo>
                <a:pt x="119593" y="4484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2DA77B-C7A5-48C9-BB82-3EC3F64DA6FD}">
      <dsp:nvSpPr>
        <dsp:cNvPr id="0" name=""/>
        <dsp:cNvSpPr/>
      </dsp:nvSpPr>
      <dsp:spPr>
        <a:xfrm>
          <a:off x="1734622" y="1100251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МНН </a:t>
          </a:r>
          <a:endParaRPr lang="ru-RU" sz="700" kern="1200" dirty="0"/>
        </a:p>
      </dsp:txBody>
      <dsp:txXfrm>
        <a:off x="1752136" y="1117765"/>
        <a:ext cx="921723" cy="562941"/>
      </dsp:txXfrm>
    </dsp:sp>
    <dsp:sp modelId="{DEA95EAE-28C3-4329-9793-4C59A53E49DD}">
      <dsp:nvSpPr>
        <dsp:cNvPr id="0" name=""/>
        <dsp:cNvSpPr/>
      </dsp:nvSpPr>
      <dsp:spPr>
        <a:xfrm>
          <a:off x="1615028" y="950759"/>
          <a:ext cx="119593" cy="1195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5938"/>
              </a:lnTo>
              <a:lnTo>
                <a:pt x="119593" y="119593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B83F3-EB17-49CB-8D39-74D08CA858BA}">
      <dsp:nvSpPr>
        <dsp:cNvPr id="0" name=""/>
        <dsp:cNvSpPr/>
      </dsp:nvSpPr>
      <dsp:spPr>
        <a:xfrm>
          <a:off x="1734622" y="1847713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ТН</a:t>
          </a:r>
          <a:endParaRPr lang="ru-RU" sz="700" kern="1200" dirty="0"/>
        </a:p>
      </dsp:txBody>
      <dsp:txXfrm>
        <a:off x="1752136" y="1865227"/>
        <a:ext cx="921723" cy="562941"/>
      </dsp:txXfrm>
    </dsp:sp>
    <dsp:sp modelId="{E7013B4F-43A0-43DC-AF59-B06598A07E0E}">
      <dsp:nvSpPr>
        <dsp:cNvPr id="0" name=""/>
        <dsp:cNvSpPr/>
      </dsp:nvSpPr>
      <dsp:spPr>
        <a:xfrm>
          <a:off x="1615028" y="950759"/>
          <a:ext cx="119593" cy="1943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400"/>
              </a:lnTo>
              <a:lnTo>
                <a:pt x="119593" y="1943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FC0DF-4508-4645-A9A2-3DE34D35B5AC}">
      <dsp:nvSpPr>
        <dsp:cNvPr id="0" name=""/>
        <dsp:cNvSpPr/>
      </dsp:nvSpPr>
      <dsp:spPr>
        <a:xfrm>
          <a:off x="1734622" y="2595175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лекарственная форма</a:t>
          </a:r>
          <a:endParaRPr lang="ru-RU" sz="700" kern="1200" dirty="0"/>
        </a:p>
      </dsp:txBody>
      <dsp:txXfrm>
        <a:off x="1752136" y="2612689"/>
        <a:ext cx="921723" cy="562941"/>
      </dsp:txXfrm>
    </dsp:sp>
    <dsp:sp modelId="{2C12237D-896A-413B-B299-C6BA794189DB}">
      <dsp:nvSpPr>
        <dsp:cNvPr id="0" name=""/>
        <dsp:cNvSpPr/>
      </dsp:nvSpPr>
      <dsp:spPr>
        <a:xfrm>
          <a:off x="1615028" y="950759"/>
          <a:ext cx="119593" cy="2690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862"/>
              </a:lnTo>
              <a:lnTo>
                <a:pt x="119593" y="26908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35F17-CD1A-402A-87F5-0F954FD459EC}">
      <dsp:nvSpPr>
        <dsp:cNvPr id="0" name=""/>
        <dsp:cNvSpPr/>
      </dsp:nvSpPr>
      <dsp:spPr>
        <a:xfrm>
          <a:off x="1734622" y="3342636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дозировка</a:t>
          </a:r>
          <a:endParaRPr lang="ru-RU" sz="700" kern="1200" dirty="0"/>
        </a:p>
      </dsp:txBody>
      <dsp:txXfrm>
        <a:off x="1752136" y="3360150"/>
        <a:ext cx="921723" cy="562941"/>
      </dsp:txXfrm>
    </dsp:sp>
    <dsp:sp modelId="{AFCCF90F-3A75-4439-96B9-104D05D48383}">
      <dsp:nvSpPr>
        <dsp:cNvPr id="0" name=""/>
        <dsp:cNvSpPr/>
      </dsp:nvSpPr>
      <dsp:spPr>
        <a:xfrm>
          <a:off x="2990358" y="352789"/>
          <a:ext cx="1195938" cy="5979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заключение Минздрава</a:t>
          </a:r>
          <a:endParaRPr lang="ru-RU" sz="1500" kern="1200" dirty="0"/>
        </a:p>
      </dsp:txBody>
      <dsp:txXfrm>
        <a:off x="3007872" y="370303"/>
        <a:ext cx="1160910" cy="562941"/>
      </dsp:txXfrm>
    </dsp:sp>
    <dsp:sp modelId="{112060E9-EF00-4CEF-B8D6-2BAD0FE37A7D}">
      <dsp:nvSpPr>
        <dsp:cNvPr id="0" name=""/>
        <dsp:cNvSpPr/>
      </dsp:nvSpPr>
      <dsp:spPr>
        <a:xfrm>
          <a:off x="3109951" y="950759"/>
          <a:ext cx="119593" cy="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77"/>
              </a:lnTo>
              <a:lnTo>
                <a:pt x="119593" y="4484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77EB1A-020E-45DE-973E-13E7D6BC889A}">
      <dsp:nvSpPr>
        <dsp:cNvPr id="0" name=""/>
        <dsp:cNvSpPr/>
      </dsp:nvSpPr>
      <dsp:spPr>
        <a:xfrm>
          <a:off x="3229545" y="1100251"/>
          <a:ext cx="956751" cy="5979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об отсутствии российских аналогов</a:t>
          </a:r>
          <a:endParaRPr lang="ru-RU" sz="700" kern="1200" dirty="0"/>
        </a:p>
      </dsp:txBody>
      <dsp:txXfrm>
        <a:off x="3247059" y="1117765"/>
        <a:ext cx="921723" cy="562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85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36" y="972185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34FD2E9-BF02-4467-AEB4-BB1580096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28985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785" y="4860925"/>
            <a:ext cx="5210493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9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424" y="9723439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BE25527-C247-446F-B615-1EB8BC6DF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410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fld id="{2DFA70A6-0330-45C6-85C7-1477E1B9AD09}" type="slidenum">
              <a:rPr lang="ru-RU" smtClean="0">
                <a:solidFill>
                  <a:schemeClr val="tx1"/>
                </a:solidFill>
                <a:latin typeface="Times New Roman" pitchFamily="18" charset="0"/>
              </a:rPr>
              <a:pPr/>
              <a:t>1</a:t>
            </a:fld>
            <a:endParaRPr lang="ru-RU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7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74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изображена</a:t>
            </a:r>
            <a:r>
              <a:rPr lang="ru-RU" baseline="0" dirty="0" smtClean="0"/>
              <a:t> ориентировочная временная диаграмма процесса закупки лекарственного препарат ПРИ УСЛОВИИ НАЛИЧИЯ ОБСТОЯТЕЛЬСТВ ДЛЯ СРОЧНОЙ ЗАКУПКИ.</a:t>
            </a:r>
          </a:p>
          <a:p>
            <a:r>
              <a:rPr lang="ru-RU" baseline="0" dirty="0" smtClean="0"/>
              <a:t>«Срочная закупка» – это закупка для целей оказания НЕОТЛОЖНОЙ МЕДИЦИНСКОЙ ПОМОЩИ (согласно п.2 ч.4 ст.32 Закона 323-ФЗ, </a:t>
            </a:r>
            <a:r>
              <a:rPr lang="ru-RU" dirty="0">
                <a:latin typeface="+mn-lt"/>
              </a:rPr>
              <a:t>неотложная медицинская помощь – это «медицинская помощь, оказываемая при внезапных острых заболеваниях, состояниях, обострении хронических заболеваний без явных признаков угрозы жизни пациента»).</a:t>
            </a:r>
          </a:p>
          <a:p>
            <a:r>
              <a:rPr lang="ru-RU" dirty="0" smtClean="0"/>
              <a:t>Основанием</a:t>
            </a:r>
            <a:r>
              <a:rPr lang="ru-RU" baseline="0" dirty="0" smtClean="0"/>
              <a:t> для принятия решения об оказании неотложной медицинской помощи может быть решение врачебной комиссии, в котором упомянуты соответствующие обстоятельства.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При наличии такого решения можно осуществить закупку у единственного поставщика на основании п.9 ч.1 ст.93 Закона 44-ФЗ. Такая закупка подлежит включению в план закупки и план-график в ускоренном режиме – за один день до даты заключения контракта (п.10 Правил, утвержденных постановлением Правительства Российской Федерации от 05.06.2015 №553 для федеральных заказчиков и п.12 Правил, утвержденных постановлением Правительства Российской Федерации от 05.06.2015 №554 для региональных и муниципальных заказчиков).</a:t>
            </a:r>
          </a:p>
          <a:p>
            <a:r>
              <a:rPr lang="ru-RU" baseline="0" dirty="0" smtClean="0"/>
              <a:t>Закупка у единственного поставщика на основании п.9 ч.1 ст.93 Закона 44-ФЗ осуществляется без ограничения по цене контракта, но рекомендуется в объеме, не превышающем срока для проведения запроса предложений или электронного аукциона (примерно на 1 месяц).</a:t>
            </a:r>
          </a:p>
          <a:p>
            <a:r>
              <a:rPr lang="ru-RU" baseline="0" dirty="0" smtClean="0"/>
              <a:t>Примеры таких закупок приведены на слайде 8 (в отношении похожего лекарственного препарата). При этом по приведенным на слайде 8 ссылкам можно ознакомиться с примерами оформления решений врачебной комиссии.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Одновременно с закупкой у единственного поставщика проводится электронный аукцион или запрос предложений (по выбору заказчика). При этом объем закупки через электронный аукцион может покрывать потребности нескольких пациентов; в рамках запроса предложений же возможна закупка в отношении каждого отдельного пациента.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1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6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6950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Закупки лекарственных средств в рамках Федерального закона "О контрактной системе..." №44-ФЗ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Перов К.А. </a:t>
            </a:r>
            <a:r>
              <a:rPr lang="en-US" dirty="0" smtClean="0"/>
              <a:t>perov@mail.ru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87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54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02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34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43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6950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9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>
          <a:xfrm>
            <a:off x="4025424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Пфайзер, СПБ декабрь 2014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76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Проблемные вопросы закупки лекарственных средств по 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76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>
          <a:xfrm>
            <a:off x="1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Закупки медицинских изделий в рамках Федерального закона "О контрактной системе..." №44-ФЗ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>
          <a:xfrm>
            <a:off x="4025424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Био-Рад, Москва 2017-10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722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30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Проблемные вопросы закупки лекарственных средств по 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06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Пфайзер, СПБ декабрь 2014</a:t>
            </a:r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9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Сандоз, осень 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51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Лаборатории Сервье, ноябрь 2015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0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Сандоз, осень 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703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Лаборатории Сервье, ноябрь 2015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17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30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97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>
          <a:xfrm>
            <a:off x="1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Закупки медицинских изделий в рамках Федерального закона "О контрактной системе..." №44-ФЗ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>
          <a:xfrm>
            <a:off x="4025424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Ковантек, 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181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42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>
          <a:xfrm>
            <a:off x="1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Закупки медицинских изделий в рамках Федерального закона "О контрактной системе..." №44-ФЗ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>
          <a:xfrm>
            <a:off x="4025424" y="1"/>
            <a:ext cx="3078639" cy="511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Ковантек, 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BE25527-C247-446F-B615-1EB8BC6DF0BA}" type="slidenum">
              <a:rPr lang="ru-RU" smtClean="0"/>
              <a:pPr>
                <a:defRPr/>
              </a:pPr>
              <a:t>184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184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8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изображена</a:t>
            </a:r>
            <a:r>
              <a:rPr lang="ru-RU" baseline="0" dirty="0" smtClean="0"/>
              <a:t> ориентировочная временная диаграмма процесса закупки лекарственного препарат ПРИ ОТСУТСТВИИ ОБСТОЯТЕЛЬСТВ ДЛЯ СРОЧНОЙ ЗАКУПКИ.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 основании решения врачебной комиссии в плановом порядке проводится электронный аукцион или запрос предложений (по выбору заказчика). При этом объем закупки через электронный аукцион может покрывать потребности нескольких пациентов; в рамках запроса предложений же возможна закупка в отношении каждого отдельного пациента.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540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04" indent="-285733" defTabSz="99054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2930" indent="-228586" defTabSz="99054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103" indent="-228586" defTabSz="99054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275" indent="-228586" defTabSz="99054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447" indent="-228586" defTabSz="99054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619" indent="-228586" defTabSz="99054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8792" indent="-228586" defTabSz="99054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5963" indent="-228586" defTabSz="99054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fld id="{A8A434CC-7812-45C8-8F38-8FE8C92B6A76}" type="slidenum">
              <a:rPr lang="ru-RU" smtClean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ru-RU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4931" name="Rectangle 7"/>
          <p:cNvSpPr txBox="1">
            <a:spLocks noGrp="1" noChangeArrowheads="1"/>
          </p:cNvSpPr>
          <p:nvPr/>
        </p:nvSpPr>
        <p:spPr bwMode="auto">
          <a:xfrm>
            <a:off x="4025426" y="9723442"/>
            <a:ext cx="3078639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3" tIns="49521" rIns="99043" bIns="49521" anchor="b"/>
          <a:lstStyle>
            <a:lvl1pPr defTabSz="990600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C91BF170-C6B0-4184-A0C8-89356EBF6FA6}" type="slidenum">
              <a:rPr lang="ru-RU" sz="1300">
                <a:solidFill>
                  <a:schemeClr val="tx1"/>
                </a:solidFill>
                <a:latin typeface="Times New Roman" pitchFamily="18" charset="0"/>
              </a:rPr>
              <a:pPr algn="r">
                <a:spcBef>
                  <a:spcPct val="0"/>
                </a:spcBef>
              </a:pPr>
              <a:t>26</a:t>
            </a:fld>
            <a:endParaRPr lang="ru-RU" sz="13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Перов К.А. </a:t>
            </a:r>
            <a:r>
              <a:rPr lang="en-US" dirty="0" smtClean="0"/>
              <a:t>perov@mail.ru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Изменений правил закупок лекарственных средств по правилам законов 44-ФЗ и 223-ФЗ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61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 txBox="1">
            <a:spLocks noGrp="1" noChangeArrowheads="1"/>
          </p:cNvSpPr>
          <p:nvPr/>
        </p:nvSpPr>
        <p:spPr bwMode="auto">
          <a:xfrm>
            <a:off x="4022726" y="9723439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3" tIns="49521" rIns="99043" bIns="49521" anchor="b"/>
          <a:lstStyle>
            <a:lvl1pPr defTabSz="990600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C82B3978-EF4E-44EE-8F2E-733E2C75CA5B}" type="slidenum">
              <a:rPr lang="ru-RU" sz="1300">
                <a:solidFill>
                  <a:schemeClr val="tx1"/>
                </a:solidFill>
                <a:latin typeface="Times New Roman" pitchFamily="18" charset="0"/>
              </a:rPr>
              <a:pPr algn="r">
                <a:spcBef>
                  <a:spcPct val="0"/>
                </a:spcBef>
              </a:pPr>
              <a:t>32</a:t>
            </a:fld>
            <a:endParaRPr lang="ru-RU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1731" name="Rectangle 7"/>
          <p:cNvSpPr txBox="1">
            <a:spLocks noGrp="1" noChangeArrowheads="1"/>
          </p:cNvSpPr>
          <p:nvPr/>
        </p:nvSpPr>
        <p:spPr bwMode="auto">
          <a:xfrm>
            <a:off x="4022726" y="9723439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2" tIns="49517" rIns="99032" bIns="49517" anchor="b"/>
          <a:lstStyle>
            <a:lvl1pPr defTabSz="990600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54D7C9B3-6613-4D2B-B188-5DD88106E28E}" type="slidenum">
              <a:rPr lang="ru-RU" sz="1300">
                <a:solidFill>
                  <a:schemeClr val="tx1"/>
                </a:solidFill>
                <a:latin typeface="Times New Roman" pitchFamily="18" charset="0"/>
              </a:rPr>
              <a:pPr algn="r">
                <a:spcBef>
                  <a:spcPct val="0"/>
                </a:spcBef>
              </a:pPr>
              <a:t>32</a:t>
            </a:fld>
            <a:endParaRPr lang="ru-RU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1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2017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9032" tIns="49517" rIns="99032" bIns="49517"/>
          <a:lstStyle/>
          <a:p>
            <a:pPr eaLnBrk="1" hangingPunct="1"/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Перов К.А. </a:t>
            </a:r>
            <a:r>
              <a:rPr lang="en-US" smtClean="0"/>
              <a:t>perov@mail.ru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Фармстандарт 20 декабря 2019</a:t>
            </a:r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Закупки лекарственных средств в рамках Федерального закона "О контрактной системе..." №44-ФЗ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9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7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6513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2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751AE-7ABC-314D-AFAD-47B860ED6FF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1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8469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469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49A65C-34B4-4497-98A5-B1F079FD3FCF}" type="datetime1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6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91515-71AF-4252-AD1E-9C493D9A9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7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924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924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06C41-D209-491B-A509-0D690DB43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4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73238"/>
            <a:ext cx="8229600" cy="46085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0BB1-E527-41DE-92E9-878F16BD3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19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36F3D-5D97-44C5-805D-135324A2C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88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6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6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8D6AF-497A-4066-BB53-FCCB4B455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82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слайд: текст в 1 колонку (вариант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883445" rtl="0" eaLnBrk="1" fontAlgn="auto" latinLnBrk="0" hangingPunct="1">
              <a:lnSpc>
                <a:spcPts val="20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Наименование раздела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50C0-1A74-4B4D-9B0C-C6B95B3378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7"/>
          <p:cNvSpPr>
            <a:spLocks noGrp="1"/>
          </p:cNvSpPr>
          <p:nvPr>
            <p:ph type="body" sz="quarter" idx="15" hasCustomPrompt="1"/>
          </p:nvPr>
        </p:nvSpPr>
        <p:spPr>
          <a:xfrm>
            <a:off x="2662418" y="1306217"/>
            <a:ext cx="5881486" cy="620705"/>
          </a:xfr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cap="all" baseline="0">
                <a:solidFill>
                  <a:srgbClr val="1EAAF1"/>
                </a:solidFill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96" y="2024855"/>
            <a:ext cx="7943808" cy="4180759"/>
          </a:xfrm>
        </p:spPr>
        <p:txBody>
          <a:bodyPr/>
          <a:lstStyle>
            <a:lvl1pPr>
              <a:lnSpc>
                <a:spcPct val="100000"/>
              </a:lnSpc>
              <a:spcAft>
                <a:spcPts val="526"/>
              </a:spcAft>
              <a:defRPr/>
            </a:lvl1pPr>
            <a:lvl2pPr>
              <a:lnSpc>
                <a:spcPct val="100000"/>
              </a:lnSpc>
              <a:spcAft>
                <a:spcPts val="526"/>
              </a:spcAft>
              <a:defRPr/>
            </a:lvl2pPr>
            <a:lvl3pPr>
              <a:lnSpc>
                <a:spcPct val="100000"/>
              </a:lnSpc>
              <a:spcAft>
                <a:spcPts val="526"/>
              </a:spcAft>
              <a:defRPr/>
            </a:lvl3pPr>
            <a:lvl4pPr>
              <a:lnSpc>
                <a:spcPct val="100000"/>
              </a:lnSpc>
              <a:spcAft>
                <a:spcPts val="526"/>
              </a:spcAft>
              <a:defRPr/>
            </a:lvl4pPr>
            <a:lvl5pPr>
              <a:lnSpc>
                <a:spcPct val="100000"/>
              </a:lnSpc>
              <a:spcAft>
                <a:spcPts val="526"/>
              </a:spcAft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1154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слайд: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Наименование раздела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50C0-1A74-4B4D-9B0C-C6B95B3378E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433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rgbClr val="FFC5C5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1716088" y="1690688"/>
            <a:ext cx="7427913" cy="2533650"/>
          </a:xfrm>
          <a:prstGeom prst="rect">
            <a:avLst/>
          </a:prstGeom>
          <a:solidFill>
            <a:srgbClr val="FFC5C5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0" y="1066800"/>
            <a:ext cx="2867026" cy="3157538"/>
            <a:chOff x="0" y="1066800"/>
            <a:chExt cx="2867026" cy="3157538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573088" y="3582988"/>
              <a:ext cx="576263" cy="641350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716088" y="1690688"/>
              <a:ext cx="574675" cy="642938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2281238" y="1066800"/>
              <a:ext cx="585788" cy="63500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141413" y="3582988"/>
              <a:ext cx="584200" cy="64135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2281238" y="1690688"/>
              <a:ext cx="585788" cy="642938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1141413" y="2324100"/>
              <a:ext cx="584200" cy="633413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0" y="2324100"/>
              <a:ext cx="582613" cy="633413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1716088" y="2324100"/>
              <a:ext cx="574675" cy="633413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73088" y="2947988"/>
              <a:ext cx="576263" cy="64452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1141413" y="2947988"/>
              <a:ext cx="584200" cy="64452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28469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C00000"/>
                </a:solidFill>
              </a:defRPr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28469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49A65C-34B4-4497-98A5-B1F079FD3FCF}" type="datetime1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85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C597-0DCA-4BEE-B57F-3E9E1797A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72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3529-A8B1-45DB-98CC-D13135F74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5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C597-0DCA-4BEE-B57F-3E9E1797A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6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1588" y="0"/>
            <a:ext cx="4341812" cy="6858000"/>
          </a:xfrm>
          <a:prstGeom prst="rect">
            <a:avLst/>
          </a:prstGeom>
          <a:gradFill rotWithShape="0">
            <a:gsLst>
              <a:gs pos="0">
                <a:srgbClr val="FFC5C5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hidden">
          <a:xfrm>
            <a:off x="3009900" y="2282194"/>
            <a:ext cx="6149339" cy="1627820"/>
          </a:xfrm>
          <a:prstGeom prst="rect">
            <a:avLst/>
          </a:prstGeom>
          <a:solidFill>
            <a:srgbClr val="FFC5C5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3529-A8B1-45DB-98CC-D13135F74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3851920" y="2291688"/>
            <a:ext cx="5163383" cy="1569360"/>
          </a:xfrm>
        </p:spPr>
        <p:txBody>
          <a:bodyPr tIns="180000" bIns="180000" anchor="ctr" anchorCtr="0"/>
          <a:lstStyle>
            <a:lvl1pPr algn="l">
              <a:defRPr sz="2800" b="1" cap="small" baseline="0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21" name="Группа 20"/>
          <p:cNvGrpSpPr/>
          <p:nvPr userDrawn="1"/>
        </p:nvGrpSpPr>
        <p:grpSpPr>
          <a:xfrm>
            <a:off x="1907704" y="1880725"/>
            <a:ext cx="1841882" cy="2028517"/>
            <a:chOff x="0" y="1066800"/>
            <a:chExt cx="2867026" cy="3157538"/>
          </a:xfrm>
        </p:grpSpPr>
        <p:sp>
          <p:nvSpPr>
            <p:cNvPr id="22" name="Rectangle 6"/>
            <p:cNvSpPr>
              <a:spLocks noChangeArrowheads="1"/>
            </p:cNvSpPr>
            <p:nvPr userDrawn="1"/>
          </p:nvSpPr>
          <p:spPr bwMode="auto">
            <a:xfrm>
              <a:off x="573088" y="3582988"/>
              <a:ext cx="576263" cy="641350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 userDrawn="1"/>
          </p:nvSpPr>
          <p:spPr bwMode="auto">
            <a:xfrm>
              <a:off x="1716088" y="1690688"/>
              <a:ext cx="574675" cy="642938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 userDrawn="1"/>
          </p:nvSpPr>
          <p:spPr bwMode="auto">
            <a:xfrm>
              <a:off x="2281238" y="1066800"/>
              <a:ext cx="585788" cy="63500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 userDrawn="1"/>
          </p:nvSpPr>
          <p:spPr bwMode="auto">
            <a:xfrm>
              <a:off x="1141413" y="3582988"/>
              <a:ext cx="584200" cy="64135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 userDrawn="1"/>
          </p:nvSpPr>
          <p:spPr bwMode="auto">
            <a:xfrm>
              <a:off x="2281238" y="1690688"/>
              <a:ext cx="585788" cy="642938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1"/>
            <p:cNvSpPr>
              <a:spLocks noChangeArrowheads="1"/>
            </p:cNvSpPr>
            <p:nvPr userDrawn="1"/>
          </p:nvSpPr>
          <p:spPr bwMode="auto">
            <a:xfrm>
              <a:off x="1141413" y="2324100"/>
              <a:ext cx="584200" cy="633413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 userDrawn="1"/>
          </p:nvSpPr>
          <p:spPr bwMode="auto">
            <a:xfrm>
              <a:off x="0" y="2324100"/>
              <a:ext cx="582613" cy="633413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3"/>
            <p:cNvSpPr>
              <a:spLocks noChangeArrowheads="1"/>
            </p:cNvSpPr>
            <p:nvPr userDrawn="1"/>
          </p:nvSpPr>
          <p:spPr bwMode="auto">
            <a:xfrm>
              <a:off x="1716088" y="2324100"/>
              <a:ext cx="574675" cy="633413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0" name="Rectangle 14"/>
            <p:cNvSpPr>
              <a:spLocks noChangeArrowheads="1"/>
            </p:cNvSpPr>
            <p:nvPr userDrawn="1"/>
          </p:nvSpPr>
          <p:spPr bwMode="auto">
            <a:xfrm>
              <a:off x="573088" y="2947988"/>
              <a:ext cx="576263" cy="64452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 userDrawn="1"/>
          </p:nvSpPr>
          <p:spPr bwMode="auto">
            <a:xfrm>
              <a:off x="1141413" y="2947988"/>
              <a:ext cx="584200" cy="64452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99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6A3F-F631-4D0C-9455-D09DFACDE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2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55441-6CD9-4B5E-9A89-87AFA8116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75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31D37-C425-4D12-8BD3-5A1F1E6BA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77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0008-0871-4445-98AC-30A999F21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9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7240F-798A-43B3-8D38-F4DBA7574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045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91515-71AF-4252-AD1E-9C493D9A9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7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924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924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06C41-D209-491B-A509-0D690DB43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95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73238"/>
            <a:ext cx="8229600" cy="46085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0BB1-E527-41DE-92E9-878F16BD3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11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36F3D-5D97-44C5-805D-135324A2C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2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3529-A8B1-45DB-98CC-D13135F74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1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6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6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8D6AF-497A-4066-BB53-FCCB4B455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88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слайд: текст в 1 колонку (вариант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883445" rtl="0" eaLnBrk="1" fontAlgn="auto" latinLnBrk="0" hangingPunct="1">
              <a:lnSpc>
                <a:spcPts val="20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Наименование раздела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50C0-1A74-4B4D-9B0C-C6B95B3378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7"/>
          <p:cNvSpPr>
            <a:spLocks noGrp="1"/>
          </p:cNvSpPr>
          <p:nvPr>
            <p:ph type="body" sz="quarter" idx="15" hasCustomPrompt="1"/>
          </p:nvPr>
        </p:nvSpPr>
        <p:spPr>
          <a:xfrm>
            <a:off x="2662418" y="1306217"/>
            <a:ext cx="5881486" cy="620705"/>
          </a:xfr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200" cap="all" baseline="0">
                <a:solidFill>
                  <a:srgbClr val="1EAAF1"/>
                </a:solidFill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96" y="2024855"/>
            <a:ext cx="7943808" cy="4180759"/>
          </a:xfrm>
        </p:spPr>
        <p:txBody>
          <a:bodyPr/>
          <a:lstStyle>
            <a:lvl1pPr>
              <a:lnSpc>
                <a:spcPct val="100000"/>
              </a:lnSpc>
              <a:spcAft>
                <a:spcPts val="526"/>
              </a:spcAft>
              <a:defRPr/>
            </a:lvl1pPr>
            <a:lvl2pPr>
              <a:lnSpc>
                <a:spcPct val="100000"/>
              </a:lnSpc>
              <a:spcAft>
                <a:spcPts val="526"/>
              </a:spcAft>
              <a:defRPr/>
            </a:lvl2pPr>
            <a:lvl3pPr>
              <a:lnSpc>
                <a:spcPct val="100000"/>
              </a:lnSpc>
              <a:spcAft>
                <a:spcPts val="526"/>
              </a:spcAft>
              <a:defRPr/>
            </a:lvl3pPr>
            <a:lvl4pPr>
              <a:lnSpc>
                <a:spcPct val="100000"/>
              </a:lnSpc>
              <a:spcAft>
                <a:spcPts val="526"/>
              </a:spcAft>
              <a:defRPr/>
            </a:lvl4pPr>
            <a:lvl5pPr>
              <a:lnSpc>
                <a:spcPct val="100000"/>
              </a:lnSpc>
              <a:spcAft>
                <a:spcPts val="526"/>
              </a:spcAft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4342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слайд: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Наименование раздела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50C0-1A74-4B4D-9B0C-C6B95B3378E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54422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3529-A8B1-45DB-98CC-D13135F74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1588" y="0"/>
            <a:ext cx="3719394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945127" y="1904442"/>
            <a:ext cx="7212952" cy="1955801"/>
            <a:chOff x="0" y="1066800"/>
            <a:chExt cx="8711743" cy="2362200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hidden">
            <a:xfrm>
              <a:off x="1283830" y="1533539"/>
              <a:ext cx="7427913" cy="18954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1066800"/>
              <a:ext cx="2144863" cy="2362200"/>
              <a:chOff x="0" y="672"/>
              <a:chExt cx="1806" cy="1989"/>
            </a:xfrm>
          </p:grpSpPr>
          <p:sp>
            <p:nvSpPr>
              <p:cNvPr id="9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ru-RU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291688"/>
            <a:ext cx="5163383" cy="1569360"/>
          </a:xfrm>
        </p:spPr>
        <p:txBody>
          <a:bodyPr tIns="180000" bIns="180000" anchor="t"/>
          <a:lstStyle>
            <a:lvl1pPr algn="l">
              <a:defRPr sz="2800" b="1" cap="sm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14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6A3F-F631-4D0C-9455-D09DFACDE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1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55441-6CD9-4B5E-9A89-87AFA8116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5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31D37-C425-4D12-8BD3-5A1F1E6BA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7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0008-0871-4445-98AC-30A999F21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9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7240F-798A-43B3-8D38-F4DBA7574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9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mailto:perov@mail.ru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 rot="10800000">
            <a:off x="0" y="6602413"/>
            <a:ext cx="9144000" cy="27463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>
                  <a:alpha val="50000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/>
          <a:p>
            <a:pPr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1027" name="Group 21"/>
          <p:cNvGrpSpPr>
            <a:grpSpLocks/>
          </p:cNvGrpSpPr>
          <p:nvPr userDrawn="1"/>
        </p:nvGrpSpPr>
        <p:grpSpPr bwMode="auto">
          <a:xfrm>
            <a:off x="0" y="3175"/>
            <a:ext cx="9144000" cy="546100"/>
            <a:chOff x="0" y="0"/>
            <a:chExt cx="5760" cy="344"/>
          </a:xfrm>
        </p:grpSpPr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3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4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4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Text Box 22"/>
          <p:cNvSpPr txBox="1">
            <a:spLocks noChangeArrowheads="1"/>
          </p:cNvSpPr>
          <p:nvPr/>
        </p:nvSpPr>
        <p:spPr bwMode="auto">
          <a:xfrm>
            <a:off x="2063750" y="131763"/>
            <a:ext cx="705643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1pPr>
            <a:lvl2pPr marL="742950" indent="-28575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2pPr>
            <a:lvl3pPr marL="1143000" indent="-22860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3pPr>
            <a:lvl4pPr marL="1600200" indent="-22860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4pPr>
            <a:lvl5pPr marL="2057400" indent="-22860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ru-RU" sz="1200" i="1" dirty="0" smtClean="0"/>
              <a:t>Закупки лекарств и </a:t>
            </a:r>
            <a:r>
              <a:rPr lang="ru-RU" sz="1200" i="1" dirty="0" err="1" smtClean="0"/>
              <a:t>мед.изделий</a:t>
            </a:r>
            <a:r>
              <a:rPr lang="ru-RU" sz="1200" i="1" dirty="0" smtClean="0"/>
              <a:t> согласно 44-ФЗ</a:t>
            </a:r>
          </a:p>
        </p:txBody>
      </p:sp>
      <p:sp>
        <p:nvSpPr>
          <p:cNvPr id="1031" name="Text Box 23"/>
          <p:cNvSpPr txBox="1">
            <a:spLocks noChangeArrowheads="1"/>
          </p:cNvSpPr>
          <p:nvPr/>
        </p:nvSpPr>
        <p:spPr bwMode="auto">
          <a:xfrm>
            <a:off x="0" y="6597650"/>
            <a:ext cx="91440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40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00" i="1" dirty="0" smtClean="0"/>
              <a:t>© Константин Перов</a:t>
            </a:r>
            <a:r>
              <a:rPr lang="ru-RU" sz="1200" b="0" i="1" dirty="0" smtClean="0"/>
              <a:t>, 2022 </a:t>
            </a:r>
            <a:r>
              <a:rPr lang="en-US" sz="1200" b="0" i="1" dirty="0" smtClean="0"/>
              <a:t> </a:t>
            </a:r>
            <a:r>
              <a:rPr lang="ru-RU" sz="1200" b="0" i="1" dirty="0" smtClean="0"/>
              <a:t>•</a:t>
            </a:r>
            <a:r>
              <a:rPr lang="en-US" sz="1200" b="0" i="1" baseline="0" dirty="0" smtClean="0"/>
              <a:t>  </a:t>
            </a:r>
            <a:r>
              <a:rPr lang="en-US" sz="1200" b="1" i="1" baseline="0" dirty="0" smtClean="0">
                <a:hlinkClick r:id="rId18"/>
              </a:rPr>
              <a:t>perov@mail.ru</a:t>
            </a:r>
            <a:r>
              <a:rPr lang="en-US" sz="1200" b="1" i="1" baseline="0" dirty="0" smtClean="0"/>
              <a:t> </a:t>
            </a:r>
            <a:endParaRPr lang="ru-RU" sz="1200" b="1" i="1" dirty="0" smtClean="0"/>
          </a:p>
        </p:txBody>
      </p:sp>
      <p:sp>
        <p:nvSpPr>
          <p:cNvPr id="283672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D7929A06-8863-437F-80C1-DB5DB4105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67" r:id="rId2"/>
    <p:sldLayoutId id="2147483868" r:id="rId3"/>
    <p:sldLayoutId id="2147483881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2" r:id="rId15"/>
    <p:sldLayoutId id="214748388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87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231900" indent="-2428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39888" indent="-2032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 userDrawn="1"/>
        </p:nvSpPr>
        <p:spPr bwMode="hidden">
          <a:xfrm>
            <a:off x="1" y="-314"/>
            <a:ext cx="626268" cy="671827"/>
          </a:xfrm>
          <a:prstGeom prst="rect">
            <a:avLst/>
          </a:prstGeom>
          <a:gradFill rotWithShape="0">
            <a:gsLst>
              <a:gs pos="0">
                <a:srgbClr val="FFC5C5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 rot="10800000">
            <a:off x="0" y="6602413"/>
            <a:ext cx="9144000" cy="27463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C5C5"/>
              </a:gs>
            </a:gsLst>
            <a:lin ang="0" scaled="1"/>
          </a:gradFill>
          <a:ln>
            <a:noFill/>
          </a:ln>
          <a:extLst/>
        </p:spPr>
        <p:txBody>
          <a:bodyPr rot="10800000"/>
          <a:lstStyle/>
          <a:p>
            <a:pPr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" name="Rectangle 6"/>
          <p:cNvSpPr>
            <a:spLocks noChangeArrowheads="1"/>
          </p:cNvSpPr>
          <p:nvPr userDrawn="1"/>
        </p:nvSpPr>
        <p:spPr bwMode="auto">
          <a:xfrm>
            <a:off x="381000" y="133351"/>
            <a:ext cx="8763000" cy="266699"/>
          </a:xfrm>
          <a:prstGeom prst="rect">
            <a:avLst/>
          </a:prstGeom>
          <a:gradFill rotWithShape="0">
            <a:gsLst>
              <a:gs pos="0">
                <a:srgbClr val="FFC5C5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8" name="Rectangle 14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457200"/>
            <a:ext cx="822960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773238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30" name="Text Box 22"/>
          <p:cNvSpPr txBox="1">
            <a:spLocks noChangeArrowheads="1"/>
          </p:cNvSpPr>
          <p:nvPr userDrawn="1"/>
        </p:nvSpPr>
        <p:spPr bwMode="auto">
          <a:xfrm>
            <a:off x="2063750" y="131763"/>
            <a:ext cx="705643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1pPr>
            <a:lvl2pPr marL="742950" indent="-28575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2pPr>
            <a:lvl3pPr marL="1143000" indent="-22860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3pPr>
            <a:lvl4pPr marL="1600200" indent="-22860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4pPr>
            <a:lvl5pPr marL="2057400" indent="-228600" algn="ctr" eaLnBrk="0" hangingPunct="0">
              <a:spcBef>
                <a:spcPct val="0"/>
              </a:spcBef>
              <a:defRPr sz="4000" b="1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ru-RU" sz="1200" i="1" dirty="0" smtClean="0">
                <a:solidFill>
                  <a:srgbClr val="C00000"/>
                </a:solidFill>
              </a:rPr>
              <a:t>Закупки медицинских изделий согласно 223-ФЗ «О</a:t>
            </a:r>
            <a:r>
              <a:rPr lang="ru-RU" sz="1200" i="1" baseline="0" dirty="0" smtClean="0">
                <a:solidFill>
                  <a:srgbClr val="C00000"/>
                </a:solidFill>
              </a:rPr>
              <a:t> закупках…»</a:t>
            </a:r>
            <a:endParaRPr lang="ru-RU" sz="1200" i="1" dirty="0" smtClean="0">
              <a:solidFill>
                <a:srgbClr val="C00000"/>
              </a:solidFill>
            </a:endParaRPr>
          </a:p>
        </p:txBody>
      </p:sp>
      <p:sp>
        <p:nvSpPr>
          <p:cNvPr id="1031" name="Text Box 23"/>
          <p:cNvSpPr txBox="1">
            <a:spLocks noChangeArrowheads="1"/>
          </p:cNvSpPr>
          <p:nvPr userDrawn="1"/>
        </p:nvSpPr>
        <p:spPr bwMode="auto">
          <a:xfrm>
            <a:off x="0" y="6597352"/>
            <a:ext cx="91440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40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00" i="1" dirty="0" smtClean="0">
                <a:solidFill>
                  <a:srgbClr val="C00000"/>
                </a:solidFill>
              </a:rPr>
              <a:t>© Константин Перов</a:t>
            </a:r>
            <a:r>
              <a:rPr lang="ru-RU" sz="1200" b="0" i="1" dirty="0" smtClean="0">
                <a:solidFill>
                  <a:srgbClr val="C00000"/>
                </a:solidFill>
              </a:rPr>
              <a:t>, 2020 </a:t>
            </a:r>
            <a:r>
              <a:rPr lang="en-US" sz="1200" b="0" i="1" dirty="0" smtClean="0">
                <a:solidFill>
                  <a:srgbClr val="C00000"/>
                </a:solidFill>
              </a:rPr>
              <a:t> </a:t>
            </a:r>
            <a:r>
              <a:rPr lang="ru-RU" sz="1200" b="0" i="1" dirty="0" smtClean="0">
                <a:solidFill>
                  <a:srgbClr val="C00000"/>
                </a:solidFill>
              </a:rPr>
              <a:t>•</a:t>
            </a:r>
            <a:r>
              <a:rPr lang="en-US" sz="1200" b="0" i="1" baseline="0" dirty="0" smtClean="0">
                <a:solidFill>
                  <a:srgbClr val="C00000"/>
                </a:solidFill>
              </a:rPr>
              <a:t>  </a:t>
            </a:r>
            <a:r>
              <a:rPr lang="en-US" sz="1200" b="1" i="1" u="sng" baseline="0" dirty="0" smtClean="0">
                <a:solidFill>
                  <a:srgbClr val="C00000"/>
                </a:solidFill>
              </a:rPr>
              <a:t>perov@mail.ru</a:t>
            </a:r>
            <a:endParaRPr lang="ru-RU" sz="1200" b="1" i="1" u="sng" dirty="0" smtClean="0">
              <a:solidFill>
                <a:srgbClr val="C00000"/>
              </a:solidFill>
            </a:endParaRPr>
          </a:p>
        </p:txBody>
      </p:sp>
      <p:sp>
        <p:nvSpPr>
          <p:cNvPr id="283672" name="Rectangle 24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D7929A06-8863-437F-80C1-DB5DB4105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6738" y="-295"/>
            <a:ext cx="609529" cy="671289"/>
            <a:chOff x="0" y="1066800"/>
            <a:chExt cx="2867026" cy="3157538"/>
          </a:xfrm>
        </p:grpSpPr>
        <p:sp>
          <p:nvSpPr>
            <p:cNvPr id="20" name="Rectangle 6"/>
            <p:cNvSpPr>
              <a:spLocks noChangeArrowheads="1"/>
            </p:cNvSpPr>
            <p:nvPr userDrawn="1"/>
          </p:nvSpPr>
          <p:spPr bwMode="auto">
            <a:xfrm>
              <a:off x="573088" y="3582988"/>
              <a:ext cx="576263" cy="641350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 userDrawn="1"/>
          </p:nvSpPr>
          <p:spPr bwMode="auto">
            <a:xfrm>
              <a:off x="1716088" y="1690688"/>
              <a:ext cx="574675" cy="642938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2" name="Rectangle 8"/>
            <p:cNvSpPr>
              <a:spLocks noChangeArrowheads="1"/>
            </p:cNvSpPr>
            <p:nvPr userDrawn="1"/>
          </p:nvSpPr>
          <p:spPr bwMode="auto">
            <a:xfrm>
              <a:off x="2281238" y="1066800"/>
              <a:ext cx="585788" cy="63500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 userDrawn="1"/>
          </p:nvSpPr>
          <p:spPr bwMode="auto">
            <a:xfrm>
              <a:off x="1141413" y="3582988"/>
              <a:ext cx="584200" cy="64135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 userDrawn="1"/>
          </p:nvSpPr>
          <p:spPr bwMode="auto">
            <a:xfrm>
              <a:off x="2281238" y="1690688"/>
              <a:ext cx="585788" cy="642938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1"/>
            <p:cNvSpPr>
              <a:spLocks noChangeArrowheads="1"/>
            </p:cNvSpPr>
            <p:nvPr userDrawn="1"/>
          </p:nvSpPr>
          <p:spPr bwMode="auto">
            <a:xfrm>
              <a:off x="1141413" y="2324100"/>
              <a:ext cx="584200" cy="633413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6" name="Rectangle 12"/>
            <p:cNvSpPr>
              <a:spLocks noChangeArrowheads="1"/>
            </p:cNvSpPr>
            <p:nvPr userDrawn="1"/>
          </p:nvSpPr>
          <p:spPr bwMode="auto">
            <a:xfrm>
              <a:off x="0" y="2324100"/>
              <a:ext cx="582613" cy="633413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3"/>
            <p:cNvSpPr>
              <a:spLocks noChangeArrowheads="1"/>
            </p:cNvSpPr>
            <p:nvPr userDrawn="1"/>
          </p:nvSpPr>
          <p:spPr bwMode="auto">
            <a:xfrm>
              <a:off x="1716088" y="2324100"/>
              <a:ext cx="574675" cy="633413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8" name="Rectangle 14"/>
            <p:cNvSpPr>
              <a:spLocks noChangeArrowheads="1"/>
            </p:cNvSpPr>
            <p:nvPr userDrawn="1"/>
          </p:nvSpPr>
          <p:spPr bwMode="auto">
            <a:xfrm>
              <a:off x="573088" y="2947988"/>
              <a:ext cx="576263" cy="64452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5"/>
            <p:cNvSpPr>
              <a:spLocks noChangeArrowheads="1"/>
            </p:cNvSpPr>
            <p:nvPr userDrawn="1"/>
          </p:nvSpPr>
          <p:spPr bwMode="auto">
            <a:xfrm>
              <a:off x="1141413" y="2947988"/>
              <a:ext cx="584200" cy="64452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ru-RU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4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87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231900" indent="-242888" algn="l" rtl="0" eaLnBrk="0" fontAlgn="base" hangingPunct="0">
        <a:spcBef>
          <a:spcPct val="20000"/>
        </a:spcBef>
        <a:spcAft>
          <a:spcPct val="0"/>
        </a:spcAft>
        <a:buClr>
          <a:srgbClr val="FFC5C5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39888" indent="-2032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5C5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rov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zakupkigroup" TargetMode="External"/><Relationship Id="rId5" Type="http://schemas.openxmlformats.org/officeDocument/2006/relationships/hyperlink" Target="http://www.facebook.com/groups/med.zakupki" TargetMode="External"/><Relationship Id="rId4" Type="http://schemas.openxmlformats.org/officeDocument/2006/relationships/hyperlink" Target="http://www.facebook.com/groups/zakupkigroup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zakupki.gov.ru/epz/order/notice/ea44/view/common-info.html?regNumber=0816500000619005742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common-info.html?regNumber=0816500000619005742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emf"/><Relationship Id="rId4" Type="http://schemas.openxmlformats.org/officeDocument/2006/relationships/image" Target="../media/image12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upki.gov.ru/epz/order/notice/ea44/view/common-info.html?regNumber=0816500000619005742" TargetMode="Externa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esklp.egisz.rosminzdrav.ru/fs/public/download/dc177c06-dcde-4a67-bb42-a1a0ae9a1ceb" TargetMode="External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roszdravnadzor.gov.ru/services/mi_reesetr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extendedsearch/results.html?morphology=on&amp;pageNumber=1&amp;sortDirection=false&amp;recordsPerPage=_50&amp;showLotsInfoHidden=false&amp;sortBy=UPDATE_DATE&amp;fz44=on&amp;currencyIdGeneral=-1&amp;publishDateFrom=04.08.2021&amp;publishDateTo=06.08.2021&amp;customerIdOrg=72647543:%D0%93%D0%9E%D0%A1%D0%A3%D0%94%D0%90%D0%A0%D0%A1%D0%A2%D0%92%D0%95%D0%9D%D0%9D%D0%9E%D0%95+%D0%91%D0%AE%D0%94%D0%96%D0%95%D0%A2%D0%9D%D0%9E%D0%95+%D0%A3%D0%A7%D0%A0%D0%95%D0%96%D0%94%D0%95%D0%9D%D0%98%D0%95+%D0%A0%D0%95%D0%A1%D0%9F%D0%A3%D0%91%D0%9B%D0%98%D0%9A%D0%98+%D0%94%D0%90%D0%93%D0%95%D0%A1%D0%A2%D0%90%D0%9D+%22%D0%A0%D0%95%D0%A1%D0%9F%D0%A3%D0%91%D0%9B%D0%98%D0%9A%D0%90%D0%9D%D0%A1%D0%9A%D0%98%D0%99+%D0%9F%D0%95%D0%A0%D0%98%D0%9D%D0%90%D0%A2%D0%90%D0%9B%D0%AC%D0%9D%D0%AB%D0%99+%D0%A6%D0%95%D0%9D%D0%A2%D0%A0%22zZ03035000030zZ2202678zZzZ0572015149zZ&amp;OrderPlacementSmallBusinessSubject=on&amp;OrderPlacementRnpData=on&amp;OrderPlacementExecutionRequirement=on&amp;orderPlacement94_0=0&amp;orderPlacement94_1=0&amp;orderPlacement94_2=0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common-info.html?regNumber=0816500000619005742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szdravnadzor.gov.ru/services/mi_reesetr" TargetMode="External"/><Relationship Id="rId4" Type="http://schemas.openxmlformats.org/officeDocument/2006/relationships/image" Target="../media/image1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roszdravnadzor.gov.ru/services/misearch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common-info.html?regNumber=0816500000619005742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zakupki.gov.ru/epz/ktru/ktruCard/commonInfo.html?itemVersionId=9387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akupki.gov.ru/epz/order/notice/ea44/view/common-info.html?regNumber=0816500000619005742" TargetMode="External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zakupki.gov.ru/epz/ktru/ktruCard/commonInfo.html?itemId=6634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akupki.gov.ru/epz/order/notice/ea44/view/common-info.html?regNumber=0816500000619005742" TargetMode="External"/><Relationship Id="rId4" Type="http://schemas.openxmlformats.org/officeDocument/2006/relationships/image" Target="../media/image1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roszdravnadzor.gov.ru/services/misearch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common-info.html?regNumber=0816500000619005742" TargetMode="Externa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zakupki.gov.ru/epz/order/notice/za44/view/common-info.html?regNumber=0320100031721000034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extendedsearch/results.html?morphology=on&amp;search-filter=%D0%94%D0%B0%D1%82%D0%B5+%D1%80%D0%B0%D0%B7%D0%BC%D0%B5%D1%89%D0%B5%D0%BD%D0%B8%D1%8F&amp;pageNumber=1&amp;sortDirection=false&amp;recordsPerPage=_50&amp;showLotsInfoHidden=false&amp;sortBy=UPDATE_DATE&amp;fz44=on&amp;pc=on&amp;priceFromGeneral=800000&amp;priceToGeneral=990000&amp;currencyIdGeneral=-1&amp;publishDateFrom=01.12.2021&amp;customerIdOrg=92763073:%D0%93%D0%9E%D0%A1%D0%A3%D0%94%D0%90%D0%A0%D0%A1%D0%A2%D0%92%D0%95%D0%9D%D0%9D%D0%9E%D0%95+%D0%91%D0%AE%D0%94%D0%96%D0%95%D0%A2%D0%9D%D0%9E%D0%95+%D0%A3%D0%A7%D0%A0%D0%95%D0%96%D0%94%D0%95%D0%9D%D0%98%D0%95+%D0%97%D0%94%D0%A0%D0%90%D0%92%D0%9E%D0%9E%D0%A5%D0%A0%D0%90%D0%9D%D0%95%D0%9D%D0%98%D0%AF+%D0%A1%D0%A2%D0%90%D0%92%D0%A0%D0%9E%D0%9F%D0%9E%D0%9B%D0%AC%D0%A1%D0%9A%D0%9E%D0%93%D0%9E+%D0%9A%D0%A0%D0%90%D0%AF+%22%D0%96%D0%95%D0%9B%D0%95%D0%97%D0%9D%D0%9E%D0%92%D0%9E%D0%94%D0%A1%D0%9A%D0%90%D0%AF+%D0%93%D0%9E%D0%A0%D0%9E%D0%94%D0%A1%D0%9A%D0%90%D0%AF+%D0%91%D0%9E%D0%9B%D0%AC%D0%9D%D0%98%D0%A6%D0%90%22zZ03215000005zZ2211248zZ318180zZ2627026682zZ&amp;drugsSubjects=on&amp;OrderPlacementSmallBusinessSubject=on&amp;OrderPlacementRnpData=on&amp;OrderPlacementExecutionRequirement=on&amp;orderPlacement94_0=0&amp;orderPlacement94_1=0&amp;orderPlacement94_2=0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zakupki.gov.ru/epz/order/notice/ea44/view/common-info.html?regNumber=036510001632100015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hyperlink" Target="https://gisp.gov.ru/documents/10546664/" TargetMode="Externa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documents.html?regNumber=0820500000821003823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documents.html?regNumber=0321500000221000239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documents.html?regNumber=0820500000821008186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emf"/><Relationship Id="rId4" Type="http://schemas.openxmlformats.org/officeDocument/2006/relationships/image" Target="../media/image163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hyperlink" Target="https://gisp.gov.ru/pp719v2/pub/prod/" TargetMode="External"/><Relationship Id="rId3" Type="http://schemas.openxmlformats.org/officeDocument/2006/relationships/diagramLayout" Target="../diagrams/layout23.xml"/><Relationship Id="rId7" Type="http://schemas.openxmlformats.org/officeDocument/2006/relationships/image" Target="../media/image168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szdravnadzor.ru/services/turnover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hyperlink" Target="https://zakupki.gov.ru/epz/order/notice/ea44/view/common-info.html?regNumber=0816500000619005742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sp.gov.ru/pp719v2/pub/prod/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upki.gov.ru/epz/contract/contractCard/common-info.html?reestrNumber=2772310397022000042&amp;contractInfoId=72303326" TargetMode="External"/><Relationship Id="rId5" Type="http://schemas.openxmlformats.org/officeDocument/2006/relationships/hyperlink" Target="https://zakupki.gov.ru/epz/contract/search/results.html?morphology=on&amp;search-filter=%D0%94%D0%B0%D1%82%D0%B5+%D1%80%D0%B0%D0%B7%D0%BC%D0%B5%D1%89%D0%B5%D0%BD%D0%B8%D1%8F&amp;fz44=on&amp;contractStageList_0=on&amp;contractStageList_1=on&amp;contractStageList_2=on&amp;contractStageList_3=on&amp;contractStageList=0,1,2,3&amp;contractCurrencyID=-1&amp;budgetLevelsIdNameHidden=%7b%7d&amp;singleCustomerReason=57187572&amp;singleCustomerReasonCodes=57187574&amp;sortBy=UPDATE_DATE&amp;pageNumber=1&amp;sortDirection=false&amp;recordsPerPage=_10&amp;showLotsInfoHidden=false" TargetMode="External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hyperlink" Target="https://zakupki.gov.ru/epz/order/notice/ea20/view/documents.html?regNumber=016850000062200030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emf"/><Relationship Id="rId5" Type="http://schemas.openxmlformats.org/officeDocument/2006/relationships/image" Target="../media/image184.emf"/><Relationship Id="rId4" Type="http://schemas.openxmlformats.org/officeDocument/2006/relationships/image" Target="../media/image183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zakupki.gov.ru/epz/order/notice/ea44/view/common-info.html?regNumber=0816500000619005742" TargetMode="Externa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81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emf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86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roszdravnadzor.gov.ru/services/misearc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zakupki.gov.ru/epz/order/notice/ea44/view/common-info.html?regNumber=0816500000619005742" TargetMode="External"/><Relationship Id="rId4" Type="http://schemas.openxmlformats.org/officeDocument/2006/relationships/image" Target="../media/image1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5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200.jpeg"/><Relationship Id="rId4" Type="http://schemas.openxmlformats.org/officeDocument/2006/relationships/image" Target="../media/image18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199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hyperlink" Target="https://zakupki.gov.ru/epz/order/notice/za44/view/event-journal.html?regNumber=0320100031721000034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common-info.html?regNumber=0319200067620000167" TargetMode="External"/><Relationship Id="rId2" Type="http://schemas.openxmlformats.org/officeDocument/2006/relationships/hyperlink" Target="https://zakupki.gov.ru/epz/complaint/card/complaint-information.html?id=2079114" TargetMode="Externa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common-info.html?regNumber=0369600036021000041" TargetMode="External"/><Relationship Id="rId2" Type="http://schemas.openxmlformats.org/officeDocument/2006/relationships/hyperlink" Target="https://zakupki.gov.ru/epz/complaint/card/complaint-information.html?id=2096698" TargetMode="Externa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hyperlink" Target="https://grls.rosminzdrav.ru/" TargetMode="External"/><Relationship Id="rId4" Type="http://schemas.openxmlformats.org/officeDocument/2006/relationships/hyperlink" Target="https://zakupki.gov.ru/epz/order/notice/ea44/view/common-info.html?regNumber=0816500000619005742" TargetMode="External"/><Relationship Id="rId9" Type="http://schemas.openxmlformats.org/officeDocument/2006/relationships/hyperlink" Target="https://esklp.egisz.rosminzdrav.ru/" TargetMode="Externa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hyperlink" Target="https://gisp.gov.ru/pp719v2/pub/prod/" TargetMode="External"/><Relationship Id="rId3" Type="http://schemas.openxmlformats.org/officeDocument/2006/relationships/image" Target="../media/image188.png"/><Relationship Id="rId7" Type="http://schemas.openxmlformats.org/officeDocument/2006/relationships/image" Target="../media/image5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90.jpeg"/><Relationship Id="rId4" Type="http://schemas.openxmlformats.org/officeDocument/2006/relationships/image" Target="../media/image202.png"/><Relationship Id="rId9" Type="http://schemas.openxmlformats.org/officeDocument/2006/relationships/image" Target="../media/image203.emf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hyperlink" Target="https://gisp.gov.ru/rep/marketplace/#/products" TargetMode="External"/><Relationship Id="rId7" Type="http://schemas.openxmlformats.org/officeDocument/2006/relationships/image" Target="../media/image206.png"/><Relationship Id="rId2" Type="http://schemas.openxmlformats.org/officeDocument/2006/relationships/hyperlink" Target="https://gisp.gov.ru/pp719v2/pub/pro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hyperlink" Target="https://gisp.gov.ru/pp616/pub/app_eaeu/search/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gisp.gov.ru/pp719v2/pub/prod/" TargetMode="Externa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209.png"/><Relationship Id="rId4" Type="http://schemas.openxmlformats.org/officeDocument/2006/relationships/image" Target="../media/image208.emf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hyperlink" Target="https://gisp.gov.ru/pp719v2/pub/prod/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gisp.gov.ru/rep/marketplace/#/products" TargetMode="External"/><Relationship Id="rId7" Type="http://schemas.openxmlformats.org/officeDocument/2006/relationships/image" Target="../media/image206.png"/><Relationship Id="rId2" Type="http://schemas.openxmlformats.org/officeDocument/2006/relationships/hyperlink" Target="https://gisp.gov.ru/pp719v2/pub/pro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hyperlink" Target="https://gisp.gov.ru/pp616/pub/app_eaeu/search/" TargetMode="Externa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hyperlink" Target="https://gisp.gov.ru/pprf/marketplace/#/product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szdravnadzor.ru/services/turnover" TargetMode="External"/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hyperlink" Target="https://zakupki.gov.ru/epz/order/notice/ea44/view/common-info.html?regNumber=0816500000619005742" TargetMode="Externa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hyperlink" Target="https://gisp.gov.ru/rep/marketplace/#/products" TargetMode="External"/><Relationship Id="rId7" Type="http://schemas.openxmlformats.org/officeDocument/2006/relationships/image" Target="../media/image206.png"/><Relationship Id="rId2" Type="http://schemas.openxmlformats.org/officeDocument/2006/relationships/hyperlink" Target="https://gisp.gov.ru/pp719v2/pub/pro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hyperlink" Target="https://gisp.gov.ru/pp616/pub/app_eaeu/search/" TargetMode="Externa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57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contract/contractCard/document-info.html?reestrNumber=2344390131320000006" TargetMode="External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emf"/><Relationship Id="rId5" Type="http://schemas.openxmlformats.org/officeDocument/2006/relationships/image" Target="../media/image230.emf"/><Relationship Id="rId4" Type="http://schemas.openxmlformats.org/officeDocument/2006/relationships/image" Target="../media/image229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hyperlink" Target="http://eac-reestr.digital.gov.ru/" TargetMode="External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233.png"/><Relationship Id="rId4" Type="http://schemas.openxmlformats.org/officeDocument/2006/relationships/diagramLayout" Target="../diagrams/layout28.xml"/><Relationship Id="rId9" Type="http://schemas.openxmlformats.org/officeDocument/2006/relationships/hyperlink" Target="https://reestr.digital.gov.ru/" TargetMode="Externa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hyperlink" Target="https://gisp.gov.ru/pprf/marketplace/#/" TargetMode="External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235.png"/><Relationship Id="rId5" Type="http://schemas.openxmlformats.org/officeDocument/2006/relationships/diagramQuickStyle" Target="../diagrams/quickStyle29.xml"/><Relationship Id="rId10" Type="http://schemas.openxmlformats.org/officeDocument/2006/relationships/hyperlink" Target="https://gisp.gov.ru/pp616/pub/app_eaeu/search/" TargetMode="External"/><Relationship Id="rId4" Type="http://schemas.openxmlformats.org/officeDocument/2006/relationships/diagramLayout" Target="../diagrams/layout29.xml"/><Relationship Id="rId9" Type="http://schemas.openxmlformats.org/officeDocument/2006/relationships/image" Target="../media/image23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188.png"/><Relationship Id="rId7" Type="http://schemas.openxmlformats.org/officeDocument/2006/relationships/image" Target="../media/image236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199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jpe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hyperlink" Target="http://minpromtorg.gov.ru/docs/#!informaciya_o_vydache_dokumentov_sp" TargetMode="External"/><Relationship Id="rId7" Type="http://schemas.openxmlformats.org/officeDocument/2006/relationships/hyperlink" Target="http://minpromtorg.gov.ru/docs/#!reestr_zaklyucheniy_gmp_" TargetMode="Externa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zakupki.gov.ru/epz/contract/contractCard/document-info.html?reestrNumber=2366603133522000165&amp;contractInfoId=72370082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zakupki.gov.ru/epz/contract/search/results.html?morphology=on&amp;search-filter=%D0%94%D0%B0%D1%82%D0%B5+%D1%80%D0%B0%D0%B7%D0%BC%D0%B5%D1%89%D0%B5%D0%BD%D0%B8%D1%8F&amp;fz44=on&amp;contractStageList_0=on&amp;contractStageList_1=on&amp;contractStageList_2=on&amp;contractStageList_3=on&amp;contractStageList=0,1,2,3&amp;contractCurrencyID=-1&amp;budgetLevelsIdNameHidden=%7b%7d&amp;singleCustomerReason=57187574&amp;subjectDrug=on&amp;sortBy=UPDATE_DATE&amp;pageNumber=1&amp;sortDirection=false&amp;recordsPerPage=_10&amp;showLotsInfoHidden=fal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med.zakupki" TargetMode="External"/><Relationship Id="rId2" Type="http://schemas.openxmlformats.org/officeDocument/2006/relationships/hyperlink" Target="http://www.facebook.com/groups/zakupkigroup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zakupkigrou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common-info.html?regNumber=0816500000619005742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ublication.pravo.gov.ru/Document/View/5200202203150002" TargetMode="External"/><Relationship Id="rId5" Type="http://schemas.openxmlformats.org/officeDocument/2006/relationships/hyperlink" Target="http://publication.pravo.gov.ru/Document/View/7400202203180001" TargetMode="External"/><Relationship Id="rId4" Type="http://schemas.openxmlformats.org/officeDocument/2006/relationships/hyperlink" Target="http://publication.pravo.gov.ru/Document/View/58002022031100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contract/search/results.html?morphology=on&amp;fz44=on&amp;contractStageList_0=on&amp;contractStageList_1=on&amp;contractStageList_2=on&amp;contractStageList_3=on&amp;contractStageList=0,1,2,3&amp;selectedContractDataChanges=ANY&amp;contractCurrencyID=-1&amp;budgetLevelsIdNameHidden=%7b%7d&amp;singleCustomerReason=57187575&amp;singleCustomerReasonCodes=57187575&amp;countryRegIdNameHidden=%7b%7d&amp;subjectDrug=on&amp;sortBy=UPDATE_DATE&amp;pageNumber=1&amp;sortDirection=false&amp;recordsPerPage=_10&amp;showLotsInfoHidden=false" TargetMode="External"/><Relationship Id="rId2" Type="http://schemas.openxmlformats.org/officeDocument/2006/relationships/hyperlink" Target="https://zakupki.gov.ru/epz/contract/search/results.html?morphology=on&amp;search-filter=%D0%94%D0%B0%D1%82%D0%B5+%D1%80%D0%B0%D0%B7%D0%BC%D0%B5%D1%89%D0%B5%D0%BD%D0%B8%D1%8F&amp;fz44=on&amp;contractStageList_0=on&amp;contractStageList_1=on&amp;contractStageList_2=on&amp;contractStageList_3=on&amp;contractStageList=0,1,2,3&amp;contractCurrencyID=-1&amp;budgetLevelsIdNameHidden=%7b%7d&amp;singleCustomerReason=57187575&amp;sortBy=UPDATE_DATE&amp;pageNumber=1&amp;sortDirection=false&amp;recordsPerPage=_10&amp;showLotsInfoHidden=fal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sklp.egisz.rosminzdrav.ru/esklp?activeTab=group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hyperlink" Target="https://zakupki.gov.ru/epz/contract/search/results.html?morphology=on&amp;fz44=on&amp;contractStageList_0=on&amp;contractStageList_1=on&amp;contractStageList_2=on&amp;contractStageList_3=on&amp;contractStageList=0,1,2,3&amp;selectedContractDataChanges=ANY&amp;contractCurrencyID=-1&amp;budgetLevelsIdNameHidden=%7b%7d&amp;placingWayList=EZT20,EZTP20&amp;selectedLaws=FZ44&amp;countryRegIdNameHidden=%7b%7d&amp;sortBy=UPDATE_DATE&amp;pageNumber=1&amp;sortDirection=false&amp;recordsPerPage=_10&amp;showLotsInfoHidden=fal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zakupki.gov.ru/epz/contract/search/results.html?morphology=on&amp;search-filter=%D0%94%D0%B0%D1%82%D0%B5+%D1%80%D0%B0%D0%B7%D0%BC%D0%B5%D1%89%D0%B5%D0%BD%D0%B8%D1%8F&amp;fz44=on&amp;contractStageList_0=on&amp;contractStageList_1=on&amp;contractStageList_2=on&amp;contractStageList_3=on&amp;contractStageList=0,1,2,3&amp;contractCurrencyID=-1&amp;budgetLevelsIdNameHidden=%7b%7d&amp;placingWayList=EZT20,EZTP20&amp;selectedLaws=FZ44&amp;okpd2Ids=8875285,8874086,8874059&amp;okpd2IdsCodes=21.20.2,32.5,26.6&amp;sortBy=UPDATE_DATE&amp;pageNumber=1&amp;sortDirection=false&amp;recordsPerPage=_10&amp;showLotsInfoHidden=false" TargetMode="External"/><Relationship Id="rId4" Type="http://schemas.openxmlformats.org/officeDocument/2006/relationships/hyperlink" Target="https://zakupki.gov.ru/epz/contract/search/results.html?morphology=on&amp;fz44=on&amp;contractStageList_0=on&amp;contractStageList_1=on&amp;contractStageList_2=on&amp;contractStageList_3=on&amp;contractStageList=0,1,2,3&amp;selectedContractDataChanges=ANY&amp;contractCurrencyID=-1&amp;budgetLevelsIdNameHidden=%7b%7d&amp;placingWayList=EZT20,EZTP20&amp;selectedLaws=FZ44&amp;countryRegIdNameHidden=%7b%7d&amp;subjectDrug=on&amp;sortBy=UPDATE_DATE&amp;pageNumber=1&amp;sortDirection=false&amp;recordsPerPage=_10&amp;showLotsInfoHidden=fals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contract/contractCard/common-info.html?reestrNumber=2616612107121000147&amp;contractInfoId=67062051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image" Target="../media/image40.png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3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contract/contractCard/payment-info-and-target-of-order.html?reestrNumber=1246403379321000052&amp;contractInfoId=6458629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contract/contractCard/common-info.html?reestrNumber=2330500583420000526&amp;contractInfoId=6031524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upki.gov.ru/epz/contract/contractCard/common-info.html?reestrNumber=2230903913421000116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contract/search/results.html?morphology=on&amp;fz44=on&amp;contractStageList_0=on&amp;contractStageList_1=on&amp;contractStageList_2=on&amp;contractStageList_3=on&amp;contractStageList=0,1,2,3&amp;selectedContractDataChanges=ANY&amp;contractCurrencyID=-1&amp;budgetLevelsIdNameHidden=%7b%7d&amp;customerIdOrg=126598255:%D0%9C%D0%98%D0%9D%D0%98%D0%A1%D0%A2%D0%95%D0%A0%D0%A1%D0%A2%D0%92%D0%9E+%D0%97%D0%94%D0%A0%D0%90%D0%92%D0%9E%D0%9E%D0%A5%D0%A0%D0%90%D0%9D%D0%95%D0%9D%D0%98%D0%AF+%D0%9F%D0%95%D0%A0%D0%9C%D0%A1%D0%9A%D0%9E%D0%93%D0%9E+%D0%9A%D0%A0%D0%90%D0%AFzZ01562000005zZ704050zZ340547zZ5902293308zZ&amp;contractDateFrom=01.01.2021&amp;singleCustomerReason=8724069&amp;singleCustomerReasonCodes=8724069&amp;countryRegIdNameHidden=%7b%7d&amp;mnnFarmNameIdMap=9771131:%D0%90%D0%9F%D0%98%D0%9A%D0%A1%D0%90%D0%91%D0%90%D0%9DzZ1807&amp;sortBy=UPDATE_DATE&amp;pageNumber=1&amp;sortDirection=false&amp;recordsPerPage=_10&amp;showLotsInfoHidden=fals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common-info.html?regNumber=0816500000619005742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extendedsearch/results.html?morphology=on&amp;sortBy=UPDATE_DATE&amp;pageNumber=1&amp;sortDirection=false&amp;recordsPerPage=_10&amp;showLotsInfoHidden=false&amp;fz44=on&amp;af=on&amp;ca=on&amp;pc=on&amp;pa=on&amp;placingWayList=ZK504,ZKP504,ZK20,ZKP20,EZK504,EZK20&amp;selectedLaws=FZ44&amp;priceContractAdvantages44IdNameHidden=%7b%7d&amp;priceContractAdvantages94IdNameHidden=%7b%7d&amp;currencyIdGeneral=-1&amp;publishDateFrom=01.01.2021&amp;selectedSubjectsIdNameHidden=%7b%7d&amp;okdpGroupIdsIdNameHidden=%7b%7d&amp;koksIdsIdNameHidden=%7b%7d&amp;byTradeName=on&amp;OrderPlacementSmallBusinessSubject=on&amp;OrderPlacementRnpData=on&amp;OrderPlacementExecutionRequirement=on&amp;orderPlacement94_0=0&amp;orderPlacement94_1=0&amp;orderPlacement94_2=0&amp;contractPriceCurrencyId=-1&amp;budgetLevelIdNameHidden=%7b%7d&amp;nonBudgetTypesIdNameHidden=%7b%7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zakupki.gov.ru/epz/order/notice/ea44/view/common-info.html?regNumber=0816500000619005742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s://zakupki.gov.ru/epz/order/notice/zk20/view/common-info.html?regNumber=0175200000422000074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upki.gov.ru/epz/order/notice/ea44/view/common-info.html?regNumber=0816500000619005742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49932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zakupki.gov.ru/epz/contract/search/results.html?morphology=on&amp;fz44=on&amp;contractStageList_0=on&amp;contractStageList_1=on&amp;contractStageList_2=on&amp;contractStageList_3=on&amp;contractStageList=0,1,2,3&amp;selectedContractDataChanges=ANY&amp;contractCurrencyID=-1&amp;budgetLevelsIdNameHidden=%7b%7d&amp;contractDateFrom=01.01.2020&amp;placingWayList=EP44,EPP44&amp;selectedLaws=FZ44&amp;singleCustomerReason=35842084&amp;countryRegIdNameHidden=%7b%7d&amp;subjectDrug=on&amp;sortBy=UPDATE_DATE&amp;pageNumber=1&amp;sortDirection=false&amp;recordsPerPage=_10&amp;showLotsInfoHidden=fals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zakupki.gov.ru/epz/contract/search/results.html?morphology=on&amp;search-filter=%D0%94%D0%B0%D1%82%D0%B5+%D1%80%D0%B0%D0%B7%D0%BC%D0%B5%D1%89%D0%B5%D0%BD%D0%B8%D1%8F&amp;fz44=on&amp;contractStageList_0=on&amp;contractStageList_1=on&amp;contractStageList=0,1&amp;contractCurrencyID=-1&amp;budgetLevelsIdNameHidden=%7b%7d&amp;contractDateFrom=01.01.2020&amp;contractDateTo=31.12.2021&amp;singleCustomerReason=35842084&amp;singleCustomerReasonCodes=35842084&amp;okpd2IdsWithNested=on&amp;okpd2Ids=8875285,8874515,8874059&amp;okpd2IdsCodes=21.20.2,32.50,26.6&amp;sortBy=UPDATE_DATE&amp;pageNumber=1&amp;sortDirection=false&amp;recordsPerPage=_10&amp;showLotsInfoHidden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zakupki.gov.ru/epz/contract/contractCard/common-info.html?reestrNumber=2054501178720000123&amp;backUrl=e02e3d31-7c48-4681-bd53-e124753723c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zakupki.gov.ru/epz/contract/contractCard/common-info.html?reestrNumber=223020011632000006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contract/contractCard/common-info.html?reestrNumber=3741700233120000638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zakupki.gov.ru/epz/order/notice/ea44/view/common-info.html?regNumber=0816500000619005742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zakupki.gov.ru/epz/order/notice/ea44/view/common-info.html?regNumber=0816500000619005742" TargetMode="External"/><Relationship Id="rId7" Type="http://schemas.openxmlformats.org/officeDocument/2006/relationships/image" Target="../media/image70.png"/><Relationship Id="rId2" Type="http://schemas.openxmlformats.org/officeDocument/2006/relationships/hyperlink" Target="https://zakupki.gov.ru/epz/order/notice/ea44/view/common-info.html?regNumber=03721000034210004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zakupki.gov.ru/epz/contract/contractCard/common-info.html?reestrNumber=1780100227421001012" TargetMode="External"/><Relationship Id="rId9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zakupki.gov.ru/epz/order/notice/ea44/view/common-info.html?regNumber=0816500000619005742" TargetMode="External"/><Relationship Id="rId3" Type="http://schemas.openxmlformats.org/officeDocument/2006/relationships/image" Target="../media/image74.png"/><Relationship Id="rId7" Type="http://schemas.openxmlformats.org/officeDocument/2006/relationships/hyperlink" Target="https://zakupki.gov.ru/epz/contract/contractCard/common-info.html?reestrNumber=1780100227420000899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zakupki.gov.ru/epz/order/notice/ea44/view/common-info.html?regNumber=0372100003420000472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zakupki.gov.ru/epz/contract/contractCard/common-info.html?reestrNumber=2781304570921000192" TargetMode="External"/><Relationship Id="rId7" Type="http://schemas.openxmlformats.org/officeDocument/2006/relationships/image" Target="../media/image79.png"/><Relationship Id="rId2" Type="http://schemas.openxmlformats.org/officeDocument/2006/relationships/hyperlink" Target="https://zakupki.gov.ru/epz/order/notice/ea44/view/common-info.html?regNumber=037220000092100011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zakupki.gov.ru/epz/order/notice/ea44/view/common-info.html?regNumber=0816500000619005742" TargetMode="External"/><Relationship Id="rId9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zakupki.gov.ru/epz/order/notice/ea44/view/common-info.html?regNumber=03035000030210000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common-info.html?regNumber=0373100047420000300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common-info.html?regNumber=0362300093421000203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documents.html?regNumber=0820500000821004938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akupki.gov.ru/epz/order/notice/ea44/view/common-info.html?regNumber=0134200000119003924&amp;backUrl=be051d01-9031-4cc1-bfb4-b45e4b9c9f9e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zakupki.gov.ru/epz/ktru/search/results.html?morphology=on&amp;search-filter=%D0%94%D0%B0%D1%82%D0%B5+%D1%80%D0%B0%D0%B7%D0%BC%D0%B5%D1%89%D0%B5%D0%BD%D0%B8%D1%8F&amp;active=on&amp;clItemsHiddenId=3038&amp;clItemsVersionHiddenId=76801,90051,90053,89797,90052,90055,89799,90054,89798&amp;clGroupHiddenId=296&amp;ktruCharselectedTemplateItem=0&amp;sortBy=ITEM_CODE&amp;pageNumber=1&amp;sortDirection=true&amp;recordsPerPage=_10&amp;showLotsInfoHidden=false&amp;rubricatorIdSelected=3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upki.gov.ru/epz/ktru/ktruCard/ktru-description.html?itemId=74989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zakupki.gov.ru/epz/ktru/ktruCard/commonInfo.html?itemVersionId=938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zakupki.gov.ru/epz/ktru/ktruCard/commonInfo.html?itemId=8193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akupki.gov.ru/epz/order/notice/ea44/view/common-info.html?regNumber=0318300529721000184" TargetMode="External"/><Relationship Id="rId4" Type="http://schemas.openxmlformats.org/officeDocument/2006/relationships/hyperlink" Target="https://zakupki.gov.ru/epz/ktru/ktruCard/ktru-description.html?itemId=5534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order/notice/ea44/view/documents.html?regNumber=0334200004621000168" TargetMode="External"/><Relationship Id="rId2" Type="http://schemas.openxmlformats.org/officeDocument/2006/relationships/hyperlink" Target="https://zakupki.gov.ru/epz/ktru/ktruCard/commonInfo.html?itemVersionId=11800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epz/ktru/medCard/commonInfo.html?extCode=1ee44e1c-bf5b-11e9-bd5d-bf51188f034f" TargetMode="External"/><Relationship Id="rId7" Type="http://schemas.openxmlformats.org/officeDocument/2006/relationships/image" Target="../media/image122.png"/><Relationship Id="rId2" Type="http://schemas.openxmlformats.org/officeDocument/2006/relationships/hyperlink" Target="https://zakupki.gov.ru/epz/ktru/search/results.html?searchString=%D0%BD%D0%B0%D0%B4%D1%80%D0%BE%D0%BF%D0%B0%D1%80%D0%B8%D0%BD+%D0%BA%D0%B0%D0%BB%D1%8C%D1%86%D0%B8%D1%8F&amp;morphology=on&amp;active=on&amp;activeESCKLP=on&amp;terminated=on&amp;clGroupHiddenId=0&amp;ktruCharselectedTemplateItem=0&amp;sortBy=ITEM_CODE&amp;pageNumber=1&amp;sortDirection=true&amp;recordsPerPage=_10&amp;showLotsInfoHidden=fals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zakupki.gov.ru/epz/order/notice/ea44/view/common-info.html?regNumber=081650000061900574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136704" cy="2209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>
                <a:tab pos="2286000" algn="l"/>
              </a:tabLst>
            </a:pPr>
            <a:r>
              <a:rPr lang="ru-RU" sz="2400" dirty="0" smtClean="0"/>
              <a:t>Организация закупок медицинских изделий и лекарственных средств </a:t>
            </a:r>
            <a:br>
              <a:rPr lang="ru-RU" sz="2400" dirty="0" smtClean="0"/>
            </a:br>
            <a:r>
              <a:rPr lang="ru-RU" sz="2400" dirty="0" smtClean="0"/>
              <a:t>для государственных </a:t>
            </a:r>
            <a:br>
              <a:rPr lang="ru-RU" sz="2400" dirty="0" smtClean="0"/>
            </a:br>
            <a:r>
              <a:rPr lang="ru-RU" sz="2400" dirty="0" smtClean="0"/>
              <a:t>и муниципальных </a:t>
            </a:r>
            <a:r>
              <a:rPr lang="ru-RU" sz="2400" dirty="0"/>
              <a:t>нужд в свете требований закона 44-ФЗ</a:t>
            </a:r>
            <a:endParaRPr lang="ru-RU" sz="2400" b="0" dirty="0" smtClean="0"/>
          </a:p>
        </p:txBody>
      </p:sp>
      <p:sp>
        <p:nvSpPr>
          <p:cNvPr id="3075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581127"/>
            <a:ext cx="6019800" cy="220543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tabLst>
                <a:tab pos="717550" algn="l"/>
              </a:tabLst>
            </a:pPr>
            <a:r>
              <a:rPr lang="ru-RU" sz="2100" b="1" dirty="0" smtClean="0"/>
              <a:t>Перов Константин, к.э.н.</a:t>
            </a:r>
          </a:p>
          <a:p>
            <a:pPr marL="0" indent="0" eaLnBrk="1" hangingPunct="1">
              <a:lnSpc>
                <a:spcPct val="80000"/>
              </a:lnSpc>
              <a:tabLst>
                <a:tab pos="717550" algn="l"/>
              </a:tabLst>
            </a:pPr>
            <a:endParaRPr lang="ru-RU" sz="2100" b="1" dirty="0" smtClean="0"/>
          </a:p>
          <a:p>
            <a:pPr marL="0" indent="0" eaLnBrk="1" hangingPunct="1">
              <a:lnSpc>
                <a:spcPct val="80000"/>
              </a:lnSpc>
              <a:tabLst>
                <a:tab pos="717550" algn="l"/>
              </a:tabLst>
            </a:pPr>
            <a:r>
              <a:rPr lang="ru-RU" sz="1700" dirty="0" smtClean="0"/>
              <a:t>директор АНО ДПО Институт конкурсных технологий,</a:t>
            </a:r>
          </a:p>
          <a:p>
            <a:pPr marL="0" indent="0" eaLnBrk="1" hangingPunct="1">
              <a:lnSpc>
                <a:spcPct val="80000"/>
              </a:lnSpc>
              <a:tabLst>
                <a:tab pos="717550" algn="l"/>
              </a:tabLst>
            </a:pPr>
            <a:r>
              <a:rPr lang="en-US" sz="1700" b="1" dirty="0" smtClean="0">
                <a:hlinkClick r:id="rId3"/>
              </a:rPr>
              <a:t>perov@mail.ru</a:t>
            </a:r>
            <a:r>
              <a:rPr lang="en-US" sz="1700" b="1" dirty="0" smtClean="0"/>
              <a:t> </a:t>
            </a:r>
            <a:endParaRPr lang="ru-RU" sz="1700" b="1" dirty="0" smtClean="0"/>
          </a:p>
          <a:p>
            <a:pPr marL="1162050" indent="-1162050" eaLnBrk="1" hangingPunct="1">
              <a:lnSpc>
                <a:spcPct val="80000"/>
              </a:lnSpc>
            </a:pPr>
            <a:endParaRPr lang="ru-RU" sz="1200" b="1" dirty="0" smtClean="0"/>
          </a:p>
          <a:p>
            <a:pPr marL="1162050" indent="-1162050" eaLnBrk="1" hangingPunct="1">
              <a:lnSpc>
                <a:spcPct val="80000"/>
              </a:lnSpc>
            </a:pPr>
            <a:r>
              <a:rPr lang="ru-RU" sz="1200" b="1" dirty="0" smtClean="0"/>
              <a:t>Группы </a:t>
            </a:r>
            <a:r>
              <a:rPr lang="ru-RU" sz="1200" b="1" dirty="0"/>
              <a:t>по закупкам:</a:t>
            </a:r>
          </a:p>
          <a:p>
            <a:pPr marL="1162050" indent="-1162050" eaLnBrk="1" hangingPunct="1">
              <a:lnSpc>
                <a:spcPct val="80000"/>
              </a:lnSpc>
            </a:pPr>
            <a:r>
              <a:rPr lang="en-US" sz="1200" dirty="0"/>
              <a:t>Facebook:	</a:t>
            </a:r>
            <a:r>
              <a:rPr lang="en-US" sz="1200" dirty="0">
                <a:hlinkClick r:id="rId4"/>
              </a:rPr>
              <a:t>www.facebook.com/groups/zakupkigroup</a:t>
            </a:r>
            <a:endParaRPr lang="ru-RU" sz="1200" dirty="0"/>
          </a:p>
          <a:p>
            <a:pPr marL="1162050" indent="-1162050" eaLnBrk="1" hangingPunct="1">
              <a:lnSpc>
                <a:spcPct val="80000"/>
              </a:lnSpc>
            </a:pPr>
            <a:r>
              <a:rPr lang="en-US" sz="1200" dirty="0">
                <a:solidFill>
                  <a:schemeClr val="bg2"/>
                </a:solidFill>
              </a:rPr>
              <a:t>	</a:t>
            </a:r>
            <a:r>
              <a:rPr lang="en-US" sz="1200" u="sng" dirty="0">
                <a:solidFill>
                  <a:schemeClr val="bg2"/>
                </a:solidFill>
                <a:hlinkClick r:id="rId5"/>
              </a:rPr>
              <a:t>www.facebook.com/groups/med.zakupki</a:t>
            </a:r>
            <a:endParaRPr lang="en-US" sz="1200" u="sng" dirty="0">
              <a:solidFill>
                <a:schemeClr val="bg2"/>
              </a:solidFill>
            </a:endParaRPr>
          </a:p>
          <a:p>
            <a:pPr marL="1162050" indent="-1162050" eaLnBrk="1" hangingPunct="1">
              <a:lnSpc>
                <a:spcPct val="80000"/>
              </a:lnSpc>
            </a:pPr>
            <a:r>
              <a:rPr lang="ru-RU" sz="1200" dirty="0" err="1"/>
              <a:t>Вконтакте</a:t>
            </a:r>
            <a:r>
              <a:rPr lang="ru-RU" sz="1200" dirty="0"/>
              <a:t>:	</a:t>
            </a:r>
            <a:r>
              <a:rPr lang="en-US" sz="1200" dirty="0">
                <a:solidFill>
                  <a:schemeClr val="bg2"/>
                </a:solidFill>
                <a:hlinkClick r:id="rId6"/>
              </a:rPr>
              <a:t>https://vk.com/zakupkigroup</a:t>
            </a:r>
            <a:r>
              <a:rPr lang="ru-RU" sz="1200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31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Тема </a:t>
            </a:r>
            <a:r>
              <a:rPr lang="ru-RU" sz="1800" dirty="0"/>
              <a:t>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Способы определения поставщиков по 44-ФЗ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01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</a:t>
            </a:r>
            <a:r>
              <a:rPr lang="ru-RU" dirty="0" smtClean="0">
                <a:solidFill>
                  <a:srgbClr val="C00000"/>
                </a:solidFill>
              </a:rPr>
              <a:t>не определяет </a:t>
            </a:r>
            <a:r>
              <a:rPr lang="ru-RU" dirty="0" smtClean="0"/>
              <a:t>взаимозаменяемость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773238"/>
            <a:ext cx="3754760" cy="388801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заказчик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участник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аукционная комиссия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ФАС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суд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347864" y="2996952"/>
            <a:ext cx="936104" cy="792088"/>
          </a:xfrm>
          <a:prstGeom prst="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4629" y="2054168"/>
            <a:ext cx="39604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взаимозаменяемость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определяется Минздравом России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основании заключения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ФГБУ НЦЭСМП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(постановление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Правительства РФ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05.09.2020 №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1360)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81360" y="5517232"/>
            <a:ext cx="8195096" cy="1036839"/>
            <a:chOff x="6583906" y="2016749"/>
            <a:chExt cx="8834468" cy="903787"/>
          </a:xfrm>
        </p:grpSpPr>
        <p:sp>
          <p:nvSpPr>
            <p:cNvPr id="8" name="TextBox 7"/>
            <p:cNvSpPr txBox="1"/>
            <p:nvPr/>
          </p:nvSpPr>
          <p:spPr>
            <a:xfrm>
              <a:off x="7242811" y="2016749"/>
              <a:ext cx="8175563" cy="903787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400" b="1" dirty="0" smtClean="0">
                  <a:solidFill>
                    <a:schemeClr val="bg2"/>
                  </a:solidFill>
                </a:rPr>
                <a:t>любые рассуждения участников про идентичность показаний, порядка применения и т.п. носят характер досужих домыслов и могут быть проигнорированы</a:t>
              </a:r>
              <a:endParaRPr lang="ru-RU" sz="1400" dirty="0">
                <a:solidFill>
                  <a:srgbClr val="C00000"/>
                </a:solidFill>
              </a:endParaRPr>
            </a:p>
          </p:txBody>
        </p:sp>
        <p:pic>
          <p:nvPicPr>
            <p:cNvPr id="9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48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918" y="3600364"/>
            <a:ext cx="2674640" cy="46090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76602"/>
          </a:xfrm>
        </p:spPr>
        <p:txBody>
          <a:bodyPr/>
          <a:lstStyle/>
          <a:p>
            <a:r>
              <a:rPr lang="ru-RU" sz="2400" dirty="0" smtClean="0">
                <a:solidFill>
                  <a:srgbClr val="00007D"/>
                </a:solidFill>
              </a:rPr>
              <a:t>61-ФЗ о порядке определения </a:t>
            </a:r>
            <a:r>
              <a:rPr lang="ru-RU" sz="2400" dirty="0">
                <a:solidFill>
                  <a:srgbClr val="00007D"/>
                </a:solidFill>
              </a:rPr>
              <a:t>взаимозаменяемости лекарственных средств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773238"/>
            <a:ext cx="4762872" cy="46085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61-ФЗ ст.27</a:t>
            </a:r>
            <a:r>
              <a:rPr lang="ru-RU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ч.8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Перечень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взаимозаменяемых лекарственных препаратов для медицинского применения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размещается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федеральным органом исполнительной власти, осуществляющим государственную регистрацию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лекарственных препаратов для медицинского применения, и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размещается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его официальном сайте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информационно-телекоммуникационной сети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“Интернет”…»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73380" y="4512732"/>
            <a:ext cx="4342636" cy="149832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5041043" y="5009865"/>
            <a:ext cx="492244" cy="50405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918" y="4573798"/>
            <a:ext cx="2674640" cy="188773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 вправо 11"/>
          <p:cNvSpPr/>
          <p:nvPr/>
        </p:nvSpPr>
        <p:spPr>
          <a:xfrm rot="16200000">
            <a:off x="6831116" y="4052120"/>
            <a:ext cx="492244" cy="50405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7467321" y="1809168"/>
            <a:ext cx="2336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u="sng" dirty="0"/>
              <a:t>https://grls.rosminzdrav.ru/Forum//Files/243339/%D0%9F%D0%B5%D1%80%D0%B5%D1%87%D0%B5%D0%BD%D1%8C%20%D0%92%D0%97.xls</a:t>
            </a:r>
            <a:endParaRPr lang="ru-RU" sz="6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918" y="862230"/>
            <a:ext cx="2674640" cy="22096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Стрелка вправо 13"/>
          <p:cNvSpPr/>
          <p:nvPr/>
        </p:nvSpPr>
        <p:spPr>
          <a:xfrm rot="16200000">
            <a:off x="6831116" y="3089455"/>
            <a:ext cx="492244" cy="50405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715000" y="5805264"/>
            <a:ext cx="1844040" cy="728675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992728" y="3961821"/>
            <a:ext cx="773832" cy="13773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910740"/>
          </a:xfrm>
        </p:spPr>
        <p:txBody>
          <a:bodyPr/>
          <a:lstStyle/>
          <a:p>
            <a:r>
              <a:rPr lang="ru-RU" sz="3200" dirty="0" smtClean="0"/>
              <a:t>Пример использования </a:t>
            </a:r>
            <a:r>
              <a:rPr lang="ru-RU" sz="3200" dirty="0" smtClean="0">
                <a:solidFill>
                  <a:srgbClr val="C00000"/>
                </a:solidFill>
              </a:rPr>
              <a:t>отсутствия информации </a:t>
            </a:r>
            <a:r>
              <a:rPr lang="ru-RU" sz="3200" dirty="0" smtClean="0"/>
              <a:t>о взаимозаменяемости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372" r="51292" b="4994"/>
          <a:stretch/>
        </p:blipFill>
        <p:spPr>
          <a:xfrm>
            <a:off x="539552" y="1494581"/>
            <a:ext cx="4213423" cy="473786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102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65712" y="1377705"/>
            <a:ext cx="3754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поиск информации </a:t>
            </a:r>
            <a:br>
              <a:rPr lang="ru-RU" sz="1600" dirty="0" smtClean="0"/>
            </a:br>
            <a:r>
              <a:rPr lang="ru-RU" sz="1600" dirty="0" smtClean="0"/>
              <a:t>о взаимозаменяемости (по МНН) </a:t>
            </a:r>
            <a:br>
              <a:rPr lang="ru-RU" sz="1600" dirty="0" smtClean="0"/>
            </a:br>
            <a:r>
              <a:rPr lang="ru-RU" sz="1600" b="1" dirty="0" smtClean="0">
                <a:solidFill>
                  <a:srgbClr val="C00000"/>
                </a:solidFill>
              </a:rPr>
              <a:t>не принёс результата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5712" y="2518421"/>
            <a:ext cx="37547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препараты с данным МНН </a:t>
            </a:r>
            <a:br>
              <a:rPr lang="ru-RU" sz="1600" dirty="0" smtClean="0"/>
            </a:br>
            <a:r>
              <a:rPr lang="ru-RU" sz="1600" b="1" dirty="0" smtClean="0">
                <a:solidFill>
                  <a:srgbClr val="C00000"/>
                </a:solidFill>
              </a:rPr>
              <a:t>не взаимозаменяемые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5712" y="3412915"/>
            <a:ext cx="37547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лекарственные формы и дозировки </a:t>
            </a:r>
            <a:r>
              <a:rPr lang="ru-RU" sz="1600" b="1" dirty="0" smtClean="0">
                <a:solidFill>
                  <a:srgbClr val="C00000"/>
                </a:solidFill>
              </a:rPr>
              <a:t>не эквивалентны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5712" y="4307409"/>
            <a:ext cx="3754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описании объекта закупки </a:t>
            </a:r>
            <a:br>
              <a:rPr lang="ru-RU" sz="1600" dirty="0" smtClean="0"/>
            </a:br>
            <a:r>
              <a:rPr lang="ru-RU" sz="1600" b="1" dirty="0" smtClean="0">
                <a:solidFill>
                  <a:srgbClr val="C00000"/>
                </a:solidFill>
              </a:rPr>
              <a:t>нет нужды указывать «эквивалентность»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5712" y="5448126"/>
            <a:ext cx="375476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допускать</a:t>
            </a:r>
            <a:r>
              <a:rPr lang="ru-RU" sz="1600" dirty="0" smtClean="0"/>
              <a:t> предложения ЛП </a:t>
            </a:r>
            <a:br>
              <a:rPr lang="ru-RU" sz="1600" dirty="0" smtClean="0"/>
            </a:br>
            <a:r>
              <a:rPr lang="ru-RU" sz="1600" dirty="0" smtClean="0"/>
              <a:t>с данным МНН и другими лекарственными формами и (или) дозировками </a:t>
            </a:r>
            <a:r>
              <a:rPr lang="ru-RU" sz="1600" b="1" dirty="0" smtClean="0">
                <a:solidFill>
                  <a:srgbClr val="C00000"/>
                </a:solidFill>
              </a:rPr>
              <a:t>необоснованно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6655060" y="2218466"/>
            <a:ext cx="576064" cy="290191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200" dirty="0" smtClean="0"/>
          </a:p>
        </p:txBody>
      </p:sp>
      <p:sp>
        <p:nvSpPr>
          <p:cNvPr id="14" name="Стрелка вниз 13"/>
          <p:cNvSpPr/>
          <p:nvPr/>
        </p:nvSpPr>
        <p:spPr bwMode="auto">
          <a:xfrm>
            <a:off x="6655060" y="3112960"/>
            <a:ext cx="576064" cy="290191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200" dirty="0" smtClean="0"/>
          </a:p>
        </p:txBody>
      </p:sp>
      <p:sp>
        <p:nvSpPr>
          <p:cNvPr id="15" name="Стрелка вниз 14"/>
          <p:cNvSpPr/>
          <p:nvPr/>
        </p:nvSpPr>
        <p:spPr bwMode="auto">
          <a:xfrm>
            <a:off x="6655060" y="4007454"/>
            <a:ext cx="576064" cy="290191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200" dirty="0" smtClean="0"/>
          </a:p>
        </p:txBody>
      </p:sp>
      <p:sp>
        <p:nvSpPr>
          <p:cNvPr id="16" name="Стрелка вниз 15"/>
          <p:cNvSpPr/>
          <p:nvPr/>
        </p:nvSpPr>
        <p:spPr bwMode="auto">
          <a:xfrm>
            <a:off x="6655060" y="5148170"/>
            <a:ext cx="576064" cy="290191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2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623244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u="sng" dirty="0"/>
              <a:t>https://grls.rosminzdrav.ru/Forum//Files/243339/%D0%9F%D0%B5%D1%80%D0%B5%D1%87%D0%B5%D0%BD%D1%8C%20%D0%92%D0%97.xls</a:t>
            </a:r>
            <a:endParaRPr lang="ru-RU" sz="8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770993"/>
            <a:ext cx="3282093" cy="1371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296" y="4159632"/>
            <a:ext cx="3456680" cy="553627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538586" y="3235448"/>
            <a:ext cx="547389" cy="164977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6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38585" y="4338949"/>
            <a:ext cx="3185815" cy="18542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8375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11" y="1589088"/>
            <a:ext cx="3568985" cy="280193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Минздрав России о справочном характере </a:t>
            </a:r>
            <a:r>
              <a:rPr lang="ru-RU" sz="2800" dirty="0" smtClean="0"/>
              <a:t>сведений о взаимозаменяемости </a:t>
            </a:r>
            <a:r>
              <a:rPr lang="ru-RU" sz="2800" dirty="0"/>
              <a:t>в ЕСКЛП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103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859200" y="2582197"/>
            <a:ext cx="1175340" cy="138143"/>
          </a:xfrm>
          <a:prstGeom prst="roundRect">
            <a:avLst>
              <a:gd name="adj" fmla="val 576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4355976" y="1505688"/>
            <a:ext cx="4464496" cy="771623"/>
          </a:xfrm>
          <a:prstGeom prst="borderCallout1">
            <a:avLst>
              <a:gd name="adj1" fmla="val 39929"/>
              <a:gd name="adj2" fmla="val 8"/>
              <a:gd name="adj3" fmla="val 163803"/>
              <a:gd name="adj4" fmla="val -5168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smtClean="0"/>
              <a:t>письмо Минздрава России </a:t>
            </a:r>
            <a:br>
              <a:rPr lang="ru-RU" sz="1400" dirty="0" smtClean="0"/>
            </a:br>
            <a:r>
              <a:rPr lang="ru-RU" sz="1400" dirty="0" smtClean="0"/>
              <a:t>от 17.11.2020 № 18-2/И/2-17599 </a:t>
            </a:r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esklp.egisz.rosminzdrav.ru/fs/public/download/dc177c06-dcde-4a67-bb42-a1a0ae9a1ceb</a:t>
            </a:r>
            <a:r>
              <a:rPr lang="ru-RU" sz="800" dirty="0" smtClean="0"/>
              <a:t>  </a:t>
            </a:r>
            <a:endParaRPr lang="ru-RU" sz="1400" dirty="0" smtClean="0"/>
          </a:p>
        </p:txBody>
      </p:sp>
      <p:sp>
        <p:nvSpPr>
          <p:cNvPr id="8" name="Стрелка вниз 7"/>
          <p:cNvSpPr/>
          <p:nvPr/>
        </p:nvSpPr>
        <p:spPr bwMode="auto">
          <a:xfrm>
            <a:off x="6444208" y="2348880"/>
            <a:ext cx="288032" cy="28002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212976"/>
            <a:ext cx="7906327" cy="318173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 bwMode="auto">
          <a:xfrm>
            <a:off x="1216351" y="5157192"/>
            <a:ext cx="7704856" cy="720080"/>
          </a:xfrm>
          <a:prstGeom prst="rect">
            <a:avLst/>
          </a:prstGeom>
          <a:solidFill>
            <a:srgbClr val="FFFF00">
              <a:alpha val="2392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30477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Тема </a:t>
            </a:r>
            <a:r>
              <a:rPr lang="ru-RU" sz="1800" dirty="0" smtClean="0"/>
              <a:t>3-3</a:t>
            </a:r>
            <a:br>
              <a:rPr lang="ru-RU" sz="18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Формирование </a:t>
            </a:r>
            <a:r>
              <a:rPr lang="ru-RU" dirty="0" smtClean="0"/>
              <a:t>лотов </a:t>
            </a:r>
            <a:br>
              <a:rPr lang="ru-RU" dirty="0" smtClean="0"/>
            </a:br>
            <a:r>
              <a:rPr lang="ru-RU" dirty="0" smtClean="0"/>
              <a:t>на медицинские изделия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040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Ограничения на смешанный лот</a:t>
            </a:r>
            <a:br>
              <a:rPr lang="ru-RU" sz="2800" dirty="0" smtClean="0"/>
            </a:br>
            <a:r>
              <a:rPr lang="ru-RU" sz="2800" dirty="0" smtClean="0"/>
              <a:t>с МИ: постановление Правительства РФ </a:t>
            </a:r>
            <a:br>
              <a:rPr lang="ru-RU" sz="2800" dirty="0" smtClean="0"/>
            </a:br>
            <a:r>
              <a:rPr lang="ru-RU" sz="2800" dirty="0" smtClean="0"/>
              <a:t>от 19.04.2021 №620</a:t>
            </a:r>
            <a:r>
              <a:rPr lang="ru-RU" sz="2800" baseline="-25000" dirty="0" smtClean="0"/>
              <a:t>1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5915000" cy="46085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Постановление Правительства РФ от 19 апреля 2021 г.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№ 620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«…Правительство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Российской Федерации постановляет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1. Установить, что при осуществлении закупок медицинских изделий не могут быть предметом одного контракта (одного лота) </a:t>
            </a:r>
            <a:r>
              <a:rPr lang="ru-RU" sz="1400" b="1" dirty="0"/>
              <a:t>медицинские изделия </a:t>
            </a:r>
            <a:r>
              <a:rPr lang="ru-RU" sz="1400" b="1" dirty="0">
                <a:solidFill>
                  <a:srgbClr val="C00000"/>
                </a:solidFill>
              </a:rPr>
              <a:t>различных видов </a:t>
            </a:r>
            <a:r>
              <a:rPr lang="ru-RU" sz="1400" b="1" dirty="0"/>
              <a:t>в соответствии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с </a:t>
            </a:r>
            <a:r>
              <a:rPr lang="ru-RU" sz="1400" b="1" dirty="0"/>
              <a:t>номенклатурной классификацией медицинских </a:t>
            </a:r>
            <a:r>
              <a:rPr lang="ru-RU" sz="1400" b="1" dirty="0" smtClean="0"/>
              <a:t>изделий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…,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при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условии, что значение начальной (максимальной) цены контракта (цены лота) превышает: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100" b="1" dirty="0" smtClean="0">
                <a:solidFill>
                  <a:srgbClr val="C00000"/>
                </a:solidFill>
              </a:rPr>
              <a:t>600 </a:t>
            </a:r>
            <a:r>
              <a:rPr lang="ru-RU" sz="1100" b="1" dirty="0">
                <a:solidFill>
                  <a:srgbClr val="C00000"/>
                </a:solidFill>
              </a:rPr>
              <a:t>тыс. рублей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- для заказчиков, у которых объем денежных средств, направленных на закупку медицинских изделий в предшествующем году, составил менее 50 млн. рублей;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100" b="1" dirty="0" smtClean="0">
                <a:solidFill>
                  <a:srgbClr val="C00000"/>
                </a:solidFill>
              </a:rPr>
              <a:t>1 </a:t>
            </a:r>
            <a:r>
              <a:rPr lang="ru-RU" sz="1100" b="1" dirty="0">
                <a:solidFill>
                  <a:srgbClr val="C00000"/>
                </a:solidFill>
              </a:rPr>
              <a:t>млн. рублей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- для заказчиков, у которых объем денежных средств, направленных на закупку медицинских изделий в предшествующем году, составил от 50 млн. рублей до 100 млн. рублей;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100" b="1" dirty="0" smtClean="0">
                <a:solidFill>
                  <a:srgbClr val="C00000"/>
                </a:solidFill>
              </a:rPr>
              <a:t>1,5 </a:t>
            </a:r>
            <a:r>
              <a:rPr lang="ru-RU" sz="1100" b="1" dirty="0">
                <a:solidFill>
                  <a:srgbClr val="C00000"/>
                </a:solidFill>
              </a:rPr>
              <a:t>млн. рублей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- для заказчиков, у которых объем денежных средств, направленных на закупку медицинских изделий в предшествующем году, составил более 100 млн. рублей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105</a:t>
            </a:fld>
            <a:endParaRPr lang="ru-RU"/>
          </a:p>
        </p:txBody>
      </p:sp>
      <p:sp>
        <p:nvSpPr>
          <p:cNvPr id="5" name="Выноска 1 4"/>
          <p:cNvSpPr/>
          <p:nvPr/>
        </p:nvSpPr>
        <p:spPr bwMode="auto">
          <a:xfrm>
            <a:off x="6660232" y="2544315"/>
            <a:ext cx="2376264" cy="1418626"/>
          </a:xfrm>
          <a:prstGeom prst="borderCallout1">
            <a:avLst>
              <a:gd name="adj1" fmla="val 26371"/>
              <a:gd name="adj2" fmla="val -1388"/>
              <a:gd name="adj3" fmla="val 48092"/>
              <a:gd name="adj4" fmla="val -37615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Приказ Минздрава России от 06.06.2012 </a:t>
            </a:r>
            <a:r>
              <a:rPr lang="ru-RU" b="1" dirty="0" smtClean="0">
                <a:latin typeface="Arial Narrow" panose="020B0606020202030204" pitchFamily="34" charset="0"/>
              </a:rPr>
              <a:t>№ 4н</a:t>
            </a:r>
            <a:br>
              <a:rPr lang="ru-RU" b="1" dirty="0" smtClean="0">
                <a:latin typeface="Arial Narrow" panose="020B0606020202030204" pitchFamily="34" charset="0"/>
              </a:rPr>
            </a:br>
            <a:endParaRPr lang="ru-RU" b="1" dirty="0" smtClean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900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US" sz="900" dirty="0" smtClean="0">
                <a:latin typeface="Arial Narrow" panose="020B0606020202030204" pitchFamily="34" charset="0"/>
                <a:hlinkClick r:id="rId2"/>
              </a:rPr>
              <a:t>roszdravnadzor.gov.ru/services/mi_reesetr</a:t>
            </a:r>
            <a:r>
              <a:rPr lang="ru-RU" sz="900" dirty="0" smtClean="0">
                <a:latin typeface="Arial Narrow" panose="020B0606020202030204" pitchFamily="34" charset="0"/>
              </a:rPr>
              <a:t> 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78281" y="3188652"/>
            <a:ext cx="5055457" cy="229105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6660232" y="4517226"/>
            <a:ext cx="2376264" cy="1419125"/>
          </a:xfrm>
          <a:prstGeom prst="borderCallout1">
            <a:avLst>
              <a:gd name="adj1" fmla="val 33201"/>
              <a:gd name="adj2" fmla="val -1073"/>
              <a:gd name="adj3" fmla="val 69530"/>
              <a:gd name="adj4" fmla="val -2031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количество закупок ограничено</a:t>
            </a:r>
          </a:p>
          <a:p>
            <a:pPr>
              <a:spcBef>
                <a:spcPct val="0"/>
              </a:spcBef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частота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закупок </a:t>
            </a:r>
            <a:b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не ограничена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187625" y="3962941"/>
            <a:ext cx="4950848" cy="2078095"/>
          </a:xfrm>
          <a:prstGeom prst="roundRect">
            <a:avLst>
              <a:gd name="adj" fmla="val 801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50379" y="1499280"/>
            <a:ext cx="2593621" cy="646331"/>
            <a:chOff x="4570668" y="2280530"/>
            <a:chExt cx="2593621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5201775" y="2280530"/>
              <a:ext cx="19625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336600"/>
                  </a:solidFill>
                </a:rPr>
                <a:t>приостановлено до </a:t>
              </a:r>
              <a:r>
                <a:rPr lang="ru-RU" b="1" dirty="0" smtClean="0">
                  <a:solidFill>
                    <a:srgbClr val="336600"/>
                  </a:solidFill>
                </a:rPr>
                <a:t>01.09.2022</a:t>
              </a:r>
              <a:endParaRPr lang="ru-RU" b="1" dirty="0">
                <a:solidFill>
                  <a:srgbClr val="336600"/>
                </a:solidFill>
              </a:endParaRPr>
            </a:p>
          </p:txBody>
        </p:sp>
        <p:pic>
          <p:nvPicPr>
            <p:cNvPr id="11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668" y="2332758"/>
              <a:ext cx="621729" cy="56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47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нескольких одинаковых закупок со смешанными лотами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78" y="1529755"/>
            <a:ext cx="4419600" cy="48154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200" y="62373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/>
              </a:rPr>
              <a:t>ссылка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379439" y="1594544"/>
            <a:ext cx="641079" cy="271731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419872" y="2492896"/>
            <a:ext cx="814849" cy="271731"/>
          </a:xfrm>
          <a:prstGeom prst="roundRect">
            <a:avLst/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419872" y="3801630"/>
            <a:ext cx="814849" cy="271731"/>
          </a:xfrm>
          <a:prstGeom prst="roundRect">
            <a:avLst/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419872" y="5131219"/>
            <a:ext cx="814849" cy="271731"/>
          </a:xfrm>
          <a:prstGeom prst="roundRect">
            <a:avLst/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490806" y="2983043"/>
            <a:ext cx="535418" cy="215252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490806" y="4306767"/>
            <a:ext cx="535418" cy="215252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490806" y="5658841"/>
            <a:ext cx="535418" cy="215252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533873"/>
            <a:ext cx="3888432" cy="451785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Стрелка вправо 15"/>
          <p:cNvSpPr/>
          <p:nvPr/>
        </p:nvSpPr>
        <p:spPr bwMode="auto">
          <a:xfrm>
            <a:off x="4458464" y="2636912"/>
            <a:ext cx="648072" cy="720080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4458464" y="3950546"/>
            <a:ext cx="648072" cy="720080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 bwMode="auto">
          <a:xfrm>
            <a:off x="4458464" y="5264179"/>
            <a:ext cx="648072" cy="720080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16190"/>
          </a:xfrm>
        </p:spPr>
        <p:txBody>
          <a:bodyPr/>
          <a:lstStyle/>
          <a:p>
            <a:r>
              <a:rPr lang="ru-RU" sz="2800" dirty="0" smtClean="0"/>
              <a:t>Что такое «вид медицинского изделия»?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994" y="1095407"/>
            <a:ext cx="3864787" cy="153146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3903" y="1243699"/>
            <a:ext cx="4024229" cy="103383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2688845"/>
            <a:ext cx="5067170" cy="370821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05529" y="3789040"/>
            <a:ext cx="5144204" cy="93610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443407" y="2869542"/>
            <a:ext cx="720080" cy="676830"/>
          </a:xfrm>
          <a:prstGeom prst="downArrow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976" y="3887760"/>
            <a:ext cx="2598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конкретный вид медицинского изделия согласно номенклатурной классификации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230971"/>
            <a:ext cx="293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hlinkClick r:id="rId5"/>
              </a:rPr>
              <a:t>https://</a:t>
            </a:r>
            <a:r>
              <a:rPr lang="ru-RU" sz="900" dirty="0" smtClean="0">
                <a:hlinkClick r:id="rId5"/>
              </a:rPr>
              <a:t>roszdravnadzor.gov.ru/services/mi_reesetr</a:t>
            </a:r>
            <a:r>
              <a:rPr lang="ru-RU" sz="900" dirty="0" smtClean="0"/>
              <a:t> 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241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Указание вида медицинского изделия в реестре Росздравнадзора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896" y="1556792"/>
            <a:ext cx="6870208" cy="46085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24930" y="62561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hlinkClick r:id="rId3"/>
              </a:rPr>
              <a:t>https://</a:t>
            </a:r>
            <a:r>
              <a:rPr lang="ru-RU" sz="1000" dirty="0" smtClean="0">
                <a:hlinkClick r:id="rId3"/>
              </a:rPr>
              <a:t>roszdravnadzor.gov.ru/services/misearch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1100" y="5333999"/>
            <a:ext cx="2752725" cy="3905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2544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Указание вида медицинского изделия в КТРУ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233" y="5949280"/>
            <a:ext cx="7033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zakupki.gov.ru/epz/ktru/ktruCard/commonInfo.html?itemVersionId=93872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1233" y="2156291"/>
            <a:ext cx="3508593" cy="23047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982" y="3421674"/>
            <a:ext cx="5510702" cy="21117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552928" y="4493890"/>
            <a:ext cx="5438421" cy="10687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4344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253"/>
          </a:xfrm>
        </p:spPr>
        <p:txBody>
          <a:bodyPr/>
          <a:lstStyle/>
          <a:p>
            <a:r>
              <a:rPr lang="ru-RU" sz="2400" dirty="0"/>
              <a:t>Способы определения поставщика лекарственных препаратов </a:t>
            </a:r>
            <a:r>
              <a:rPr lang="ru-RU" sz="2400" dirty="0" smtClean="0"/>
              <a:t>и медицинских изделий по </a:t>
            </a:r>
            <a:r>
              <a:rPr lang="ru-RU" sz="2400" dirty="0"/>
              <a:t>44-ФЗ</a:t>
            </a:r>
            <a:endParaRPr lang="ru-RU" sz="1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943469"/>
              </p:ext>
            </p:extLst>
          </p:nvPr>
        </p:nvGraphicFramePr>
        <p:xfrm>
          <a:off x="457200" y="457201"/>
          <a:ext cx="8363272" cy="614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007D"/>
                </a:solidFill>
              </a:rPr>
              <a:t>Ограничения на смешанный лот</a:t>
            </a:r>
            <a:br>
              <a:rPr lang="ru-RU" sz="2800" dirty="0">
                <a:solidFill>
                  <a:srgbClr val="00007D"/>
                </a:solidFill>
              </a:rPr>
            </a:br>
            <a:r>
              <a:rPr lang="ru-RU" sz="2800" dirty="0">
                <a:solidFill>
                  <a:srgbClr val="00007D"/>
                </a:solidFill>
              </a:rPr>
              <a:t>с МИ: постановление Правительства РФ </a:t>
            </a:r>
            <a:br>
              <a:rPr lang="ru-RU" sz="2800" dirty="0">
                <a:solidFill>
                  <a:srgbClr val="00007D"/>
                </a:solidFill>
              </a:rPr>
            </a:br>
            <a:r>
              <a:rPr lang="ru-RU" sz="2800" dirty="0">
                <a:solidFill>
                  <a:srgbClr val="00007D"/>
                </a:solidFill>
              </a:rPr>
              <a:t>от 19.04.2021 №</a:t>
            </a:r>
            <a:r>
              <a:rPr lang="ru-RU" sz="2800" dirty="0" smtClean="0">
                <a:solidFill>
                  <a:srgbClr val="00007D"/>
                </a:solidFill>
              </a:rPr>
              <a:t>620</a:t>
            </a:r>
            <a:r>
              <a:rPr lang="ru-RU" sz="2800" baseline="-25000" dirty="0" smtClean="0">
                <a:solidFill>
                  <a:srgbClr val="00007D"/>
                </a:solidFill>
              </a:rPr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5915000" cy="46085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Постановление Правительства РФ от 19 апреля 2021 г.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№ 620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«…Правительство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Российской Федерации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постановляет…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2. Установить, что указанное в пункте 1 настоящего постановления требование не распространяется на закупки медицинских изделий, объединенных в один лот (контракт) </a:t>
            </a:r>
            <a:r>
              <a:rPr lang="ru-RU" sz="1600" b="1" dirty="0"/>
              <a:t>по контрактам жизненного цикла, заключаемым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в </a:t>
            </a:r>
            <a:r>
              <a:rPr lang="ru-RU" sz="1600" b="1" dirty="0"/>
              <a:t>случаях, установленных Правительством Российской Федерации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а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также на закупки </a:t>
            </a:r>
            <a:r>
              <a:rPr lang="ru-RU" sz="1600" b="1" dirty="0"/>
              <a:t>медицинских изделий, объединенных в один лот (контракт) с расходными материалами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, которые предусмотрены производителем (изготовителем) для использования данных медицинских изделий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.»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110</a:t>
            </a:fld>
            <a:endParaRPr lang="ru-RU"/>
          </a:p>
        </p:txBody>
      </p:sp>
      <p:sp>
        <p:nvSpPr>
          <p:cNvPr id="5" name="Выноска 1 4"/>
          <p:cNvSpPr/>
          <p:nvPr/>
        </p:nvSpPr>
        <p:spPr bwMode="auto">
          <a:xfrm>
            <a:off x="6516216" y="2636912"/>
            <a:ext cx="2376264" cy="1224136"/>
          </a:xfrm>
          <a:prstGeom prst="borderCallout1">
            <a:avLst>
              <a:gd name="adj1" fmla="val 54587"/>
              <a:gd name="adj2" fmla="val -1704"/>
              <a:gd name="adj3" fmla="val 119914"/>
              <a:gd name="adj4" fmla="val -10763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Постановление Правительства РФ </a:t>
            </a:r>
            <a:r>
              <a:rPr lang="ru-RU" b="1" dirty="0" smtClean="0">
                <a:latin typeface="Arial Narrow" panose="020B0606020202030204" pitchFamily="34" charset="0"/>
              </a:rPr>
              <a:t/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от </a:t>
            </a:r>
            <a:r>
              <a:rPr lang="ru-RU" b="1" dirty="0">
                <a:latin typeface="Arial Narrow" panose="020B0606020202030204" pitchFamily="34" charset="0"/>
              </a:rPr>
              <a:t>28 ноября 2013 г. № 1087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83409" y="4058082"/>
            <a:ext cx="3444014" cy="229105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6516216" y="4005064"/>
            <a:ext cx="2376264" cy="2559540"/>
          </a:xfrm>
          <a:prstGeom prst="borderCallout1">
            <a:avLst>
              <a:gd name="adj1" fmla="val 26040"/>
              <a:gd name="adj2" fmla="val -1073"/>
              <a:gd name="adj3" fmla="val 43656"/>
              <a:gd name="adj4" fmla="val -769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конкретный перечень не определен; обычно лабораторное оборудование </a:t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и «медицинская техника»</a:t>
            </a:r>
          </a:p>
          <a:p>
            <a:pPr>
              <a:spcBef>
                <a:spcPct val="0"/>
              </a:spcBef>
            </a:pPr>
            <a:endParaRPr lang="ru-RU" b="1" dirty="0" smtClean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(!) внимание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инструкции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83409" y="4993079"/>
            <a:ext cx="5819955" cy="545787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550379" y="1499280"/>
            <a:ext cx="2593621" cy="646331"/>
            <a:chOff x="4570668" y="2280530"/>
            <a:chExt cx="2593621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5201775" y="2280530"/>
              <a:ext cx="19625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336600"/>
                  </a:solidFill>
                </a:rPr>
                <a:t>приостановлено до </a:t>
              </a:r>
              <a:r>
                <a:rPr lang="ru-RU" b="1" dirty="0" smtClean="0">
                  <a:solidFill>
                    <a:srgbClr val="336600"/>
                  </a:solidFill>
                </a:rPr>
                <a:t>01.09.2022</a:t>
              </a:r>
              <a:endParaRPr lang="ru-RU" b="1" dirty="0">
                <a:solidFill>
                  <a:srgbClr val="336600"/>
                </a:solidFill>
              </a:endParaRPr>
            </a:p>
          </p:txBody>
        </p:sp>
        <p:pic>
          <p:nvPicPr>
            <p:cNvPr id="14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668" y="2332758"/>
              <a:ext cx="621729" cy="56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44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 ОКПД2 в КТРУ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233" y="5949280"/>
            <a:ext cx="7033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zakupki.gov.ru/epz/ktru/ktruCard/commonInfo.html?itemId=66340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522923"/>
            <a:ext cx="6192688" cy="167976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852936"/>
            <a:ext cx="6469928" cy="277853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63380" y="3758240"/>
            <a:ext cx="4045899" cy="4390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4839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221" y="1525900"/>
            <a:ext cx="4864004" cy="46085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 ОКПД2 в реестре Росздравнадзора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24930" y="6256179"/>
            <a:ext cx="52752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hlinkClick r:id="rId3"/>
              </a:rPr>
              <a:t>https://</a:t>
            </a:r>
            <a:r>
              <a:rPr lang="ru-RU" sz="1000" dirty="0" smtClean="0">
                <a:hlinkClick r:id="rId3"/>
              </a:rPr>
              <a:t>roszdravnadzor.gov.ru/services/misearch</a:t>
            </a:r>
            <a:r>
              <a:rPr lang="ru-RU" sz="1000" dirty="0" smtClean="0"/>
              <a:t>  поиск </a:t>
            </a:r>
            <a:r>
              <a:rPr lang="ru-RU" sz="1000" dirty="0"/>
              <a:t>по №Р.У. </a:t>
            </a:r>
            <a:r>
              <a:rPr lang="ru-RU" sz="1000" dirty="0" smtClean="0"/>
              <a:t>ФСЗ </a:t>
            </a:r>
            <a:r>
              <a:rPr lang="ru-RU" sz="1000" dirty="0"/>
              <a:t>2011/10428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6326" y="4569501"/>
            <a:ext cx="2752725" cy="3905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2780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Ограничения на лоты </a:t>
            </a:r>
            <a:br>
              <a:rPr lang="ru-RU" dirty="0" smtClean="0"/>
            </a:br>
            <a:r>
              <a:rPr lang="ru-RU" dirty="0" smtClean="0"/>
              <a:t>с медицинскими изделиями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5915000" cy="46085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Постановление Правительства РФ </a:t>
            </a:r>
            <a:b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от 05.02.2015 №102, п.2</a:t>
            </a:r>
            <a:r>
              <a:rPr lang="ru-RU" sz="1600" b="1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: «Установить, что: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для целей ограничения допуска </a:t>
            </a:r>
            <a:r>
              <a:rPr lang="ru-RU" sz="1600" b="1" dirty="0"/>
              <a:t>отдельных видов медицинских изделий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, происходящих из иностранных государств, </a:t>
            </a:r>
            <a:r>
              <a:rPr lang="ru-RU" sz="1600" b="1" dirty="0">
                <a:solidFill>
                  <a:srgbClr val="C00000"/>
                </a:solidFill>
              </a:rPr>
              <a:t>не могут быть предметом одного контракта (одного лота)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медицинские изделия, 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включенные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200" b="1" dirty="0"/>
              <a:t>перечень </a:t>
            </a:r>
            <a:r>
              <a:rPr lang="ru-RU" sz="1200" b="1" dirty="0" smtClean="0"/>
              <a:t>№ 1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включенные в него;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для целей осуществления закупок медицинских изделий одноразового применения (использования) из поливинилхлоридных пластиков,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включенных </a:t>
            </a:r>
            <a:b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перечень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№ 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600" b="1" dirty="0">
                <a:solidFill>
                  <a:srgbClr val="C00000"/>
                </a:solidFill>
              </a:rPr>
              <a:t>не могут быть предметом одного контракта (одного лота)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медицинские изделия, 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включенные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200" b="1" dirty="0"/>
              <a:t>перечень </a:t>
            </a:r>
            <a:r>
              <a:rPr lang="ru-RU" sz="1200" b="1" dirty="0" smtClean="0"/>
              <a:t>№ 2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включенные в него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.»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  <p:sp>
        <p:nvSpPr>
          <p:cNvPr id="5" name="Выноска 1 4"/>
          <p:cNvSpPr/>
          <p:nvPr/>
        </p:nvSpPr>
        <p:spPr bwMode="auto">
          <a:xfrm>
            <a:off x="6516216" y="2348880"/>
            <a:ext cx="2376264" cy="877922"/>
          </a:xfrm>
          <a:prstGeom prst="borderCallout1">
            <a:avLst>
              <a:gd name="adj1" fmla="val 74180"/>
              <a:gd name="adj2" fmla="val -4858"/>
              <a:gd name="adj3" fmla="val 171345"/>
              <a:gd name="adj4" fmla="val -13003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общий перечень медицинских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изделий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289724" y="3743288"/>
            <a:ext cx="1113043" cy="229105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6516216" y="4517227"/>
            <a:ext cx="2376264" cy="877922"/>
          </a:xfrm>
          <a:prstGeom prst="borderCallout1">
            <a:avLst>
              <a:gd name="adj1" fmla="val 74180"/>
              <a:gd name="adj2" fmla="val -4858"/>
              <a:gd name="adj3" fmla="val 169416"/>
              <a:gd name="adj4" fmla="val -13038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перечень одноразовых изделий из ПВХ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289724" y="5881655"/>
            <a:ext cx="1113043" cy="229105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Постановление 102: </a:t>
            </a:r>
            <a:br>
              <a:rPr lang="ru-RU" dirty="0" smtClean="0"/>
            </a:br>
            <a:r>
              <a:rPr lang="ru-RU" dirty="0" smtClean="0"/>
              <a:t>перечни №1 и №2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32147" r="43827"/>
          <a:stretch/>
        </p:blipFill>
        <p:spPr bwMode="auto">
          <a:xfrm>
            <a:off x="323528" y="2060848"/>
            <a:ext cx="3930655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3843" r="26022" b="1855"/>
          <a:stretch/>
        </p:blipFill>
        <p:spPr bwMode="auto">
          <a:xfrm>
            <a:off x="4572000" y="2060848"/>
            <a:ext cx="4435449" cy="243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484784"/>
            <a:ext cx="382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перечень №1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общий перечень МИ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484784"/>
            <a:ext cx="443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перечень №2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перечень одноразовых изделий из ПВХ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589240"/>
            <a:ext cx="4435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нельзя включать в лот с изделиями </a:t>
            </a:r>
            <a:br>
              <a:rPr lang="ru-RU" sz="1600" dirty="0" smtClean="0"/>
            </a:br>
            <a:r>
              <a:rPr lang="ru-RU" sz="1600" dirty="0" smtClean="0"/>
              <a:t>из перечня №1</a:t>
            </a:r>
          </a:p>
          <a:p>
            <a:r>
              <a:rPr lang="ru-RU" sz="1600" dirty="0" smtClean="0"/>
              <a:t>нельзя включать в лот в другими ТРУ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5589240"/>
            <a:ext cx="4435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нельзя включать в лот в другими ТРУ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2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УФАС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«Объект закупки состоит из 2 позиций:</a:t>
            </a:r>
          </a:p>
          <a:p>
            <a:pPr marL="355600" lvl="1" indent="0">
              <a:spcBef>
                <a:spcPts val="600"/>
              </a:spcBef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Набор для донорской крови счетверенный, код КТРУ 32.50.13.190-00521.</a:t>
            </a:r>
          </a:p>
          <a:p>
            <a:pPr marL="355600" lvl="1" indent="0">
              <a:spcBef>
                <a:spcPts val="600"/>
              </a:spcBef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Фильтр для системы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афереза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для цельной крови, код КТРУ 32.50.13.190-00007305.</a:t>
            </a: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Позиция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объекта закупки по признакам относится к медицинским изделиям,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включенным в Перечень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2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Постановления Правительства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РФ № 102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Соответственно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должна закупаться отдельно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так как не может быть предметом одного контракта (одного лота) с изделиями, указанными в позиции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2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объекта закупки, которые не относятся к Перечню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2.»</a:t>
            </a:r>
          </a:p>
          <a:p>
            <a:pPr>
              <a:spcBef>
                <a:spcPts val="600"/>
              </a:spcBef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Закрытый аукцион </a:t>
            </a:r>
            <a:r>
              <a:rPr lang="en-US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0320100031721000034</a:t>
            </a:r>
            <a:r>
              <a:rPr lang="ru-RU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</a:t>
            </a:r>
            <a:r>
              <a:rPr lang="ru-RU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Приморского УФАС России от 21.06.2021 </a:t>
            </a:r>
            <a:r>
              <a:rPr lang="ru-RU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025/06/87-746/2021</a:t>
            </a:r>
            <a:endParaRPr lang="ru-RU" sz="2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Разъяснения по кодам и названию МИ по постановлению 102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773238"/>
            <a:ext cx="5194920" cy="460851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Письмо Минфина России</a:t>
            </a:r>
            <a:b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 февраля 2020 г.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24-03-07/10737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соответствии с примечанием к перечню отдельных видов медицинских изделий, происходящих из иностранных государств, в отношении которых устанавливаются ограничения допуска для целей осуществления закупок для обеспечения государственных и муниципальных нужд, утвержденному Постановлением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102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(далее - Перечень), при применении указанного перечня следует руководствоваться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как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кодом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соответствии с Общероссийским классификатором продукции по видам экономической деятельности (ОКПД 2),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[2]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так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наименованием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вида медицинского изделия.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Таким образом, при установлении ограничения в соответствии с Постановлением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102 </a:t>
            </a:r>
            <a:r>
              <a:rPr lang="ru-RU" sz="1400" b="1" dirty="0">
                <a:solidFill>
                  <a:srgbClr val="C00000"/>
                </a:solidFill>
              </a:rPr>
              <a:t>заказчик руководствуется наличием совпадения кода ОКПД 2 и наименования вида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закупаемого медицинского изделия, указанных в Перечне.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116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87382" y="4444288"/>
            <a:ext cx="4761952" cy="91511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5940152" y="1510537"/>
            <a:ext cx="3087860" cy="525401"/>
          </a:xfrm>
          <a:prstGeom prst="borderCallout1">
            <a:avLst>
              <a:gd name="adj1" fmla="val 39929"/>
              <a:gd name="adj2" fmla="val 8"/>
              <a:gd name="adj3" fmla="val 554917"/>
              <a:gd name="adj4" fmla="val -23818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Код и вид изделия должны СОВПАСТЬ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2"/>
          <a:srcRect l="17134" t="43741" r="36855" b="45321"/>
          <a:stretch/>
        </p:blipFill>
        <p:spPr bwMode="auto">
          <a:xfrm>
            <a:off x="5940152" y="2819726"/>
            <a:ext cx="3087860" cy="617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 bwMode="auto">
          <a:xfrm>
            <a:off x="7304062" y="2283816"/>
            <a:ext cx="360040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7304062" y="3685176"/>
            <a:ext cx="360040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3" y="4221088"/>
            <a:ext cx="3087859" cy="20467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постановление 102 применяется для: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игл хирургических 32.50.13.110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инструментов колющих 32.50.13.110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шприцов-</a:t>
            </a:r>
            <a:r>
              <a:rPr lang="ru-RU" sz="1400" dirty="0" err="1" smtClean="0"/>
              <a:t>инъекторов</a:t>
            </a:r>
            <a:r>
              <a:rPr lang="ru-RU" sz="1400" dirty="0" smtClean="0"/>
              <a:t> медицинских… </a:t>
            </a:r>
            <a:r>
              <a:rPr lang="ru-RU" sz="1400" dirty="0"/>
              <a:t>32.50.13.110</a:t>
            </a:r>
          </a:p>
        </p:txBody>
      </p:sp>
    </p:spTree>
    <p:extLst>
      <p:ext uri="{BB962C8B-B14F-4D97-AF65-F5344CB8AC3E}">
        <p14:creationId xmlns:p14="http://schemas.microsoft.com/office/powerpoint/2010/main" val="29574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978" y="3236721"/>
            <a:ext cx="2403222" cy="23546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Ограничения на лоты </a:t>
            </a:r>
            <a:br>
              <a:rPr lang="ru-RU" dirty="0" smtClean="0"/>
            </a:br>
            <a:r>
              <a:rPr lang="ru-RU" dirty="0" smtClean="0"/>
              <a:t>с медицинскими изделиями-2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1064261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Постановление Правительства РФ от 10.07.2019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№ 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878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п.7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Установить, что для целей ограничения допуска радиоэлектронной продукции, происходящей из иностранных государств,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может быть предметом одного контракта (одного лота)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радиоэлектронная продукция,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включенная в перечень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и </a:t>
            </a:r>
            <a:r>
              <a:rPr lang="ru-RU" sz="1600" b="1" dirty="0">
                <a:solidFill>
                  <a:srgbClr val="C00000"/>
                </a:solidFill>
              </a:rPr>
              <a:t>не включенная в него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117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33037" r="44089"/>
          <a:stretch/>
        </p:blipFill>
        <p:spPr bwMode="auto">
          <a:xfrm>
            <a:off x="539553" y="3236721"/>
            <a:ext cx="2757202" cy="2310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513" y="2874422"/>
            <a:ext cx="2403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постановление 102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4977" y="2874422"/>
            <a:ext cx="2403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постановление 878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5004048" y="4730875"/>
            <a:ext cx="368052" cy="8603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33400" y="3237887"/>
            <a:ext cx="552450" cy="227708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9" name="Прямая со стрелкой 8"/>
          <p:cNvCxnSpPr>
            <a:stCxn id="6" idx="1"/>
          </p:cNvCxnSpPr>
          <p:nvPr/>
        </p:nvCxnSpPr>
        <p:spPr bwMode="auto">
          <a:xfrm flipH="1" flipV="1">
            <a:off x="1144644" y="4648125"/>
            <a:ext cx="3859404" cy="512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651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4"/>
          <p:cNvPicPr>
            <a:picLocks noChangeAspect="1"/>
          </p:cNvPicPr>
          <p:nvPr/>
        </p:nvPicPr>
        <p:blipFill rotWithShape="1">
          <a:blip r:embed="rId2"/>
          <a:srcRect l="12227" t="35011" r="46276" b="33707"/>
          <a:stretch/>
        </p:blipFill>
        <p:spPr bwMode="auto">
          <a:xfrm>
            <a:off x="4641524" y="3634332"/>
            <a:ext cx="3386860" cy="2084197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Ограничения на лоты </a:t>
            </a:r>
            <a:br>
              <a:rPr lang="ru-RU" dirty="0" smtClean="0"/>
            </a:br>
            <a:r>
              <a:rPr lang="ru-RU" dirty="0" smtClean="0"/>
              <a:t>с медицинскими изделиями-3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773238"/>
            <a:ext cx="8507289" cy="158375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от 30.04.2020 №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617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п.5: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«Установить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что для целей ограничения допуска отдельных видов промышленных товаров, происходящих из иностранных государств,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не </a:t>
            </a:r>
            <a:r>
              <a:rPr lang="ru-RU" b="1" dirty="0">
                <a:solidFill>
                  <a:srgbClr val="C00000"/>
                </a:solidFill>
              </a:rPr>
              <a:t>могут быть предметом одного контракта (одного лота)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промышленные товары, </a:t>
            </a:r>
            <a:r>
              <a:rPr lang="ru-RU" b="1" dirty="0">
                <a:solidFill>
                  <a:srgbClr val="C00000"/>
                </a:solidFill>
              </a:rPr>
              <a:t>включенные </a:t>
            </a:r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перечень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промышленные товары, </a:t>
            </a:r>
            <a:r>
              <a:rPr lang="ru-RU" b="1" dirty="0">
                <a:solidFill>
                  <a:srgbClr val="C00000"/>
                </a:solidFill>
              </a:rPr>
              <a:t>не включенные в </a:t>
            </a:r>
            <a:r>
              <a:rPr lang="ru-RU" b="1" dirty="0" smtClean="0">
                <a:solidFill>
                  <a:srgbClr val="C00000"/>
                </a:solidFill>
              </a:rPr>
              <a:t>него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583" t="65840" r="40338" b="6801"/>
          <a:stretch/>
        </p:blipFill>
        <p:spPr>
          <a:xfrm>
            <a:off x="445637" y="3634333"/>
            <a:ext cx="3978967" cy="207124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5636" y="5744077"/>
            <a:ext cx="4058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постановление 102: перечень №1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8754" y="5744077"/>
            <a:ext cx="3964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постановление 617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23131" y="5389685"/>
            <a:ext cx="3333245" cy="31589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99533" y="4936067"/>
            <a:ext cx="3149599" cy="321734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14" name="Прямая со стрелкой 13"/>
          <p:cNvCxnSpPr>
            <a:stCxn id="13" idx="3"/>
            <a:endCxn id="12" idx="1"/>
          </p:cNvCxnSpPr>
          <p:nvPr/>
        </p:nvCxnSpPr>
        <p:spPr bwMode="auto">
          <a:xfrm>
            <a:off x="3649132" y="5096934"/>
            <a:ext cx="973999" cy="4506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798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Ограничения на лоты </a:t>
            </a:r>
            <a:br>
              <a:rPr lang="ru-RU" dirty="0" smtClean="0"/>
            </a:br>
            <a:r>
              <a:rPr lang="ru-RU" dirty="0" smtClean="0"/>
              <a:t>с медицинскими изделиями-4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773238"/>
            <a:ext cx="8507289" cy="1583754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от 30.04.2020 №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616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п.12: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«Установить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что для целей соблюдения запретов, установленных пунктами 1 и 2 настоящего постановления, </a:t>
            </a:r>
            <a:r>
              <a:rPr lang="ru-RU" b="1" dirty="0">
                <a:solidFill>
                  <a:srgbClr val="C00000"/>
                </a:solidFill>
              </a:rPr>
              <a:t>не могут быть предметом одного контракта (одного лота)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промышленные товары, включенные в перечень и не включенные в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него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 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этом </a:t>
            </a:r>
            <a:r>
              <a:rPr lang="ru-RU" b="1" dirty="0">
                <a:solidFill>
                  <a:srgbClr val="C00000"/>
                </a:solidFill>
              </a:rPr>
              <a:t>медицинские маски не могут быть предметом одного контракта (одного лота)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другими отдельными видами промышленных товаров, включенных в перечень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.…»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119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0529" y="6114782"/>
            <a:ext cx="404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постановление 102: перечень №1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395" y="6114782"/>
            <a:ext cx="3816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постановление 616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938429" y="3332608"/>
          <a:ext cx="4122390" cy="11026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83485382"/>
                    </a:ext>
                  </a:extLst>
                </a:gridCol>
                <a:gridCol w="3114278">
                  <a:extLst>
                    <a:ext uri="{9D8B030D-6E8A-4147-A177-3AD203B41FA5}">
                      <a16:colId xmlns:a16="http://schemas.microsoft.com/office/drawing/2014/main" val="571488117"/>
                    </a:ext>
                  </a:extLst>
                </a:gridCol>
              </a:tblGrid>
              <a:tr h="551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kern="1200" baseline="0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100" u="sng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Ткани текстильные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016968"/>
                  </a:ext>
                </a:extLst>
              </a:tr>
              <a:tr h="551303">
                <a:tc>
                  <a:txBody>
                    <a:bodyPr/>
                    <a:lstStyle/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Одежда, кроме одежды из меха</a:t>
                      </a: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66849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258032" y="3332608"/>
          <a:ext cx="4122390" cy="2605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0954">
                  <a:extLst>
                    <a:ext uri="{9D8B030D-6E8A-4147-A177-3AD203B41FA5}">
                      <a16:colId xmlns:a16="http://schemas.microsoft.com/office/drawing/2014/main" val="283485382"/>
                    </a:ext>
                  </a:extLst>
                </a:gridCol>
                <a:gridCol w="3091436">
                  <a:extLst>
                    <a:ext uri="{9D8B030D-6E8A-4147-A177-3AD203B41FA5}">
                      <a16:colId xmlns:a16="http://schemas.microsoft.com/office/drawing/2014/main" val="571488117"/>
                    </a:ext>
                  </a:extLst>
                </a:gridCol>
              </a:tblGrid>
              <a:tr h="540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13.20.44.120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Марля медицинская отбеленная хлопчатобумажная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016968"/>
                  </a:ext>
                </a:extLst>
              </a:tr>
              <a:tr h="540539">
                <a:tc>
                  <a:txBody>
                    <a:bodyPr/>
                    <a:lstStyle/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14.12.11</a:t>
                      </a:r>
                    </a:p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14.12.21</a:t>
                      </a:r>
                    </a:p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14.12.30.131</a:t>
                      </a:r>
                    </a:p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14.12.30.132</a:t>
                      </a:r>
                    </a:p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14.12.30.160</a:t>
                      </a:r>
                      <a:endParaRPr lang="ru-RU" sz="1100" u="sng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 медицинская</a:t>
                      </a: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66849"/>
                  </a:ext>
                </a:extLst>
              </a:tr>
              <a:tr h="540539">
                <a:tc>
                  <a:txBody>
                    <a:bodyPr/>
                    <a:lstStyle/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14.12.30.170</a:t>
                      </a:r>
                    </a:p>
                    <a:p>
                      <a:endParaRPr lang="ru-RU" sz="1100" u="sng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 специальная для поддержания физической формы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83347"/>
                  </a:ext>
                </a:extLst>
              </a:tr>
              <a:tr h="540539">
                <a:tc>
                  <a:txBody>
                    <a:bodyPr/>
                    <a:lstStyle/>
                    <a:p>
                      <a:r>
                        <a:rPr lang="ru-RU" sz="1100" u="sng" dirty="0" smtClean="0"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14.19.32.120</a:t>
                      </a:r>
                    </a:p>
                    <a:p>
                      <a:endParaRPr lang="ru-RU" sz="1100" u="sng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 хирургические одноразовые стерильные изделия из нетканых материалов для защиты пациента и медицинского персонала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12610"/>
                  </a:ext>
                </a:extLst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 bwMode="auto">
          <a:xfrm>
            <a:off x="4869879" y="3278716"/>
            <a:ext cx="4238625" cy="1198034"/>
          </a:xfrm>
          <a:prstGeom prst="roundRect">
            <a:avLst>
              <a:gd name="adj" fmla="val 7762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79512" y="3278716"/>
            <a:ext cx="4259157" cy="2817283"/>
          </a:xfrm>
          <a:prstGeom prst="roundRect">
            <a:avLst>
              <a:gd name="adj" fmla="val 2331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19" name="Прямая со стрелкой 18"/>
          <p:cNvCxnSpPr>
            <a:endCxn id="17" idx="1"/>
          </p:cNvCxnSpPr>
          <p:nvPr/>
        </p:nvCxnSpPr>
        <p:spPr bwMode="auto">
          <a:xfrm>
            <a:off x="4429125" y="3876675"/>
            <a:ext cx="440754" cy="10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985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11560"/>
          </a:xfrm>
        </p:spPr>
        <p:txBody>
          <a:bodyPr/>
          <a:lstStyle/>
          <a:p>
            <a:r>
              <a:rPr lang="ru-RU" sz="3200" dirty="0" smtClean="0"/>
              <a:t>Закупки у единственного поставщика </a:t>
            </a:r>
            <a:br>
              <a:rPr lang="ru-RU" sz="3200" dirty="0" smtClean="0"/>
            </a:br>
            <a:r>
              <a:rPr lang="ru-RU" sz="3200" dirty="0" smtClean="0"/>
              <a:t>с марта 2022 года: </a:t>
            </a:r>
            <a:r>
              <a:rPr lang="ru-RU" sz="3200" dirty="0" smtClean="0">
                <a:solidFill>
                  <a:srgbClr val="0070C0"/>
                </a:solidFill>
              </a:rPr>
              <a:t>старое </a:t>
            </a:r>
            <a:r>
              <a:rPr lang="ru-RU" sz="3200" dirty="0" smtClean="0"/>
              <a:t>+ </a:t>
            </a:r>
            <a:r>
              <a:rPr lang="ru-RU" sz="3200" dirty="0" smtClean="0">
                <a:solidFill>
                  <a:srgbClr val="C00000"/>
                </a:solidFill>
              </a:rPr>
              <a:t>новое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40768"/>
          <a:ext cx="8579296" cy="525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5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Тема </a:t>
            </a:r>
            <a:r>
              <a:rPr lang="ru-RU" sz="1800" dirty="0" smtClean="0"/>
              <a:t>3-4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Формирование </a:t>
            </a:r>
            <a:r>
              <a:rPr lang="ru-RU" dirty="0" smtClean="0"/>
              <a:t>лотов </a:t>
            </a:r>
            <a:br>
              <a:rPr lang="ru-RU" dirty="0" smtClean="0"/>
            </a:br>
            <a:r>
              <a:rPr lang="ru-RU" dirty="0" smtClean="0"/>
              <a:t>на лекарственные препараты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240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Общие правила формирования лотов</a:t>
            </a:r>
            <a:endParaRPr lang="ru-RU" sz="3200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67544" y="1628800"/>
            <a:ext cx="8352927" cy="280873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ст.33 ч.1 п.6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«…В случае, </a:t>
            </a:r>
            <a:r>
              <a:rPr lang="ru-RU" sz="1800" b="1" dirty="0" smtClean="0"/>
              <a:t>если </a:t>
            </a:r>
            <a:r>
              <a:rPr lang="ru-RU" sz="1800" b="1" dirty="0"/>
              <a:t>объектом закупки являются лекарственные средства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/>
              <a:t>предметом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одного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контракта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sz="1800" b="1" dirty="0"/>
              <a:t>одного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лота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1800" b="1" dirty="0"/>
              <a:t>не могут быть лекарственные средства </a:t>
            </a:r>
            <a:r>
              <a:rPr lang="ru-RU" sz="1800" b="1" dirty="0" smtClean="0"/>
              <a:t>с </a:t>
            </a:r>
            <a:r>
              <a:rPr lang="ru-RU" sz="1800" b="1" dirty="0"/>
              <a:t>различными международными непатентованными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наименованиями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или при отсутствии таких наименований с химическими,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группировочными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наименованиями </a:t>
            </a:r>
            <a:r>
              <a:rPr lang="ru-RU" sz="1800" b="1" dirty="0"/>
              <a:t>при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условии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 smtClean="0"/>
              <a:t>что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начальная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sz="1800" b="1" dirty="0"/>
              <a:t>максимальная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1800" b="1" dirty="0"/>
              <a:t>цена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контракта (цена лота) </a:t>
            </a:r>
            <a:r>
              <a:rPr lang="ru-RU" sz="1800" b="1" dirty="0"/>
              <a:t>превышает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предельное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значение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/>
              <a:t>установленное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/>
              <a:t>Правительством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Российской Федерации…»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121</a:t>
            </a:fld>
            <a:endParaRPr lang="ru-RU"/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4247964" y="4005064"/>
            <a:ext cx="1080120" cy="432048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051720" y="4653137"/>
            <a:ext cx="5501889" cy="187220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лот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>
                <a:solidFill>
                  <a:schemeClr val="bg2"/>
                </a:solidFill>
              </a:rPr>
              <a:t>= </a:t>
            </a:r>
            <a:r>
              <a:rPr lang="ru-RU" b="1" dirty="0">
                <a:solidFill>
                  <a:schemeClr val="bg2"/>
                </a:solidFill>
              </a:rPr>
              <a:t>МНН</a:t>
            </a:r>
            <a:r>
              <a:rPr lang="ru-RU" sz="1600" b="1" dirty="0">
                <a:solidFill>
                  <a:schemeClr val="bg2"/>
                </a:solidFill>
              </a:rPr>
              <a:t/>
            </a:r>
            <a:br>
              <a:rPr lang="ru-RU" sz="1600" b="1" dirty="0">
                <a:solidFill>
                  <a:schemeClr val="bg2"/>
                </a:solidFill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любой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НМЦК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600" dirty="0">
              <a:solidFill>
                <a:schemeClr val="bg2"/>
              </a:solidFill>
            </a:endParaRPr>
          </a:p>
          <a:p>
            <a:r>
              <a:rPr lang="ru-RU" b="1" dirty="0" smtClean="0">
                <a:solidFill>
                  <a:schemeClr val="bg2"/>
                </a:solidFill>
              </a:rPr>
              <a:t>лот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sz="1600" dirty="0">
                <a:solidFill>
                  <a:schemeClr val="bg2"/>
                </a:solidFill>
              </a:rPr>
              <a:t>= </a:t>
            </a:r>
            <a:r>
              <a:rPr lang="ru-RU" b="1" dirty="0">
                <a:solidFill>
                  <a:schemeClr val="bg2"/>
                </a:solidFill>
              </a:rPr>
              <a:t>МНН</a:t>
            </a:r>
            <a:r>
              <a:rPr lang="ru-RU" b="1" baseline="-25000" dirty="0">
                <a:solidFill>
                  <a:schemeClr val="bg2"/>
                </a:solidFill>
              </a:rPr>
              <a:t>1</a:t>
            </a:r>
            <a:r>
              <a:rPr lang="ru-RU" dirty="0">
                <a:solidFill>
                  <a:schemeClr val="bg2"/>
                </a:solidFill>
              </a:rPr>
              <a:t> + </a:t>
            </a:r>
            <a:r>
              <a:rPr lang="ru-RU" b="1" dirty="0">
                <a:solidFill>
                  <a:schemeClr val="bg2"/>
                </a:solidFill>
              </a:rPr>
              <a:t>МНН</a:t>
            </a:r>
            <a:r>
              <a:rPr lang="ru-RU" b="1" baseline="-25000" dirty="0">
                <a:solidFill>
                  <a:schemeClr val="bg2"/>
                </a:solidFill>
              </a:rPr>
              <a:t>2</a:t>
            </a:r>
            <a:r>
              <a:rPr lang="ru-RU" dirty="0">
                <a:solidFill>
                  <a:schemeClr val="bg2"/>
                </a:solidFill>
              </a:rPr>
              <a:t> + … </a:t>
            </a:r>
            <a:r>
              <a:rPr lang="ru-RU" b="1" dirty="0">
                <a:solidFill>
                  <a:schemeClr val="bg2"/>
                </a:solidFill>
              </a:rPr>
              <a:t>МНН</a:t>
            </a:r>
            <a:r>
              <a:rPr lang="en-US" b="1" baseline="-25000" dirty="0">
                <a:solidFill>
                  <a:schemeClr val="bg2"/>
                </a:solidFill>
              </a:rPr>
              <a:t>N</a:t>
            </a:r>
            <a:r>
              <a:rPr lang="ru-RU" sz="1600" b="1" baseline="-25000" dirty="0">
                <a:solidFill>
                  <a:schemeClr val="bg2"/>
                </a:solidFill>
              </a:rPr>
              <a:t/>
            </a:r>
            <a:br>
              <a:rPr lang="ru-RU" sz="1600" b="1" baseline="-25000" dirty="0">
                <a:solidFill>
                  <a:schemeClr val="bg2"/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если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НМЦК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≤ 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N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млн. руб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.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согласно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постановлению Правительства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17.10.2013 №929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1027113"/>
          </a:xfrm>
        </p:spPr>
        <p:txBody>
          <a:bodyPr/>
          <a:lstStyle/>
          <a:p>
            <a:r>
              <a:rPr lang="ru-RU" sz="3200" dirty="0"/>
              <a:t>Лот из одного МНН на любую сумму</a:t>
            </a:r>
            <a:r>
              <a:rPr lang="ru-RU" sz="3200" baseline="-25000" dirty="0"/>
              <a:t>1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1521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/>
              <a:t>В соответствии с 44-ФЗ ст.33 ч.1 п.6 Правительство РФ устанавливает предельное значение НМЦК лота </a:t>
            </a:r>
            <a:br>
              <a:rPr lang="ru-RU" sz="2400" dirty="0" smtClean="0"/>
            </a:br>
            <a:r>
              <a:rPr lang="ru-RU" sz="2400" i="1" dirty="0" smtClean="0"/>
              <a:t>из нескольких МНН </a:t>
            </a:r>
            <a:r>
              <a:rPr lang="ru-RU" sz="2400" dirty="0" smtClean="0">
                <a:sym typeface="Wingdings"/>
              </a:rPr>
              <a:t> Правительство </a:t>
            </a:r>
            <a:r>
              <a:rPr lang="ru-RU" sz="2400" b="1" dirty="0" smtClean="0">
                <a:solidFill>
                  <a:srgbClr val="008000"/>
                </a:solidFill>
                <a:sym typeface="Wingdings"/>
              </a:rPr>
              <a:t>НЕ РЕГУЛИРУЕТ </a:t>
            </a:r>
            <a:r>
              <a:rPr lang="ru-RU" sz="2400" dirty="0" smtClean="0">
                <a:sym typeface="Wingdings"/>
              </a:rPr>
              <a:t>лот из одного МНН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122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39553" y="1700808"/>
          <a:ext cx="8064895" cy="23565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6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05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Лекарственная форма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Дозировка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Кол-во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октреотид</a:t>
                      </a:r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раствор для внутривенного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b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 подкожного введения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 мкг / мл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мл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662">
                <a:tc gridSpan="2"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НА ЛЮБУЮ</a:t>
                      </a:r>
                      <a:r>
                        <a:rPr lang="ru-RU" sz="2400" b="1" baseline="0" dirty="0" smtClean="0">
                          <a:solidFill>
                            <a:srgbClr val="008000"/>
                          </a:solidFill>
                        </a:rPr>
                        <a:t> СУММУ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1027113"/>
          </a:xfrm>
        </p:spPr>
        <p:txBody>
          <a:bodyPr/>
          <a:lstStyle/>
          <a:p>
            <a:r>
              <a:rPr lang="ru-RU" sz="3200" dirty="0"/>
              <a:t>Лот из одного МНН на любую </a:t>
            </a:r>
            <a:r>
              <a:rPr lang="ru-RU" sz="3200" dirty="0" smtClean="0"/>
              <a:t>сумму</a:t>
            </a:r>
            <a:r>
              <a:rPr lang="ru-RU" sz="3200" baseline="-25000" dirty="0" smtClean="0"/>
              <a:t>2</a:t>
            </a:r>
            <a:endParaRPr lang="ru-RU" sz="3200" baseline="-25000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1521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/>
              <a:t>В соответствии с 44-ФЗ ст.33 ч.1 п.6 Правительство РФ устанавливает предельное значение НМЦК лота </a:t>
            </a:r>
            <a:br>
              <a:rPr lang="ru-RU" sz="2400" dirty="0" smtClean="0"/>
            </a:br>
            <a:r>
              <a:rPr lang="ru-RU" sz="2400" i="1" dirty="0" smtClean="0"/>
              <a:t>из нескольких МНН </a:t>
            </a:r>
            <a:r>
              <a:rPr lang="ru-RU" sz="2400" dirty="0" smtClean="0">
                <a:sym typeface="Wingdings"/>
              </a:rPr>
              <a:t> Правительство </a:t>
            </a:r>
            <a:r>
              <a:rPr lang="ru-RU" sz="2400" b="1" dirty="0" smtClean="0">
                <a:solidFill>
                  <a:srgbClr val="008000"/>
                </a:solidFill>
                <a:sym typeface="Wingdings"/>
              </a:rPr>
              <a:t>НЕ РЕГУЛИРУЕТ </a:t>
            </a:r>
            <a:r>
              <a:rPr lang="ru-RU" sz="2400" dirty="0" smtClean="0">
                <a:sym typeface="Wingdings"/>
              </a:rPr>
              <a:t>лот из одного МНН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123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39553" y="1484784"/>
          <a:ext cx="8064895" cy="31675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6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0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Лекарственная форма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Дозировка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Кол-во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63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октреотид</a:t>
                      </a:r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раствор для внутривенного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b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 подкожного введения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 мкг / мл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мл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63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октреотид</a:t>
                      </a:r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раствор для внутривенного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b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 подкожного введения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 мкг / мл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мл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036">
                <a:tc gridSpan="2"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НА ЛЮБУЮ</a:t>
                      </a:r>
                      <a:r>
                        <a:rPr lang="ru-RU" sz="2400" b="1" baseline="0" dirty="0" smtClean="0">
                          <a:solidFill>
                            <a:srgbClr val="008000"/>
                          </a:solidFill>
                        </a:rPr>
                        <a:t> СУММУ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5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Постановление Правительства РФ </a:t>
            </a:r>
            <a:br>
              <a:rPr lang="ru-RU" sz="3200" dirty="0" smtClean="0"/>
            </a:br>
            <a:r>
              <a:rPr lang="ru-RU" sz="3200" dirty="0" smtClean="0"/>
              <a:t>от 17.10.2013 №929</a:t>
            </a:r>
            <a:r>
              <a:rPr lang="ru-RU" sz="3200" baseline="-25000" dirty="0" smtClean="0"/>
              <a:t>1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6347048" cy="46085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ru-RU" sz="1800" b="1" dirty="0" smtClean="0"/>
              <a:t>Установить </a:t>
            </a:r>
            <a:r>
              <a:rPr lang="ru-RU" sz="1800" b="1" dirty="0"/>
              <a:t>предельное значение начальной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1800" b="1" dirty="0"/>
              <a:t>максимальной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ru-RU" sz="1800" b="1" dirty="0"/>
              <a:t>цены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контракта (цены лота), при превышении которого </a:t>
            </a:r>
            <a:r>
              <a:rPr lang="ru-RU" sz="1800" b="1" dirty="0"/>
              <a:t>не могут быть предметом одного контракта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(одного лота)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лекарственные средства </a:t>
            </a:r>
            <a:r>
              <a:rPr lang="ru-RU" sz="1800" b="1" dirty="0"/>
              <a:t>с различными международными непатентованными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800" b="1" dirty="0"/>
              <a:t>наименованиями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размере… </a:t>
            </a:r>
          </a:p>
          <a:p>
            <a:pPr marL="539750" lvl="1">
              <a:lnSpc>
                <a:spcPct val="120000"/>
              </a:lnSpc>
            </a:pPr>
            <a:r>
              <a:rPr lang="ru-RU" sz="1400" b="1" dirty="0">
                <a:ea typeface="+mn-ea"/>
                <a:cs typeface="+mn-cs"/>
              </a:rPr>
              <a:t>1 млн. </a:t>
            </a:r>
            <a:r>
              <a:rPr lang="ru-RU" sz="1400" b="1" dirty="0" smtClean="0">
                <a:ea typeface="+mn-ea"/>
                <a:cs typeface="+mn-cs"/>
              </a:rPr>
              <a:t>рублей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— для заказчиков, у которых объем денежных средств, направленных на закупку лекарственных средств в предшествующем году, составил менее 500 млн. руб.;</a:t>
            </a:r>
          </a:p>
          <a:p>
            <a:pPr marL="539750" lvl="1">
              <a:lnSpc>
                <a:spcPct val="120000"/>
              </a:lnSpc>
            </a:pPr>
            <a:r>
              <a:rPr lang="ru-RU" sz="1400" b="1" dirty="0">
                <a:ea typeface="+mn-ea"/>
                <a:cs typeface="+mn-cs"/>
              </a:rPr>
              <a:t>2,5 млн. руб.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для заказчиков, у которых объем денежных средств, направленных на закупку лекарственных средств в предшествующем году, составил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от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500 млн. руб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до 5 млрд. руб.; </a:t>
            </a:r>
          </a:p>
          <a:p>
            <a:pPr marL="539750" lvl="1">
              <a:lnSpc>
                <a:spcPct val="120000"/>
              </a:lnSpc>
            </a:pPr>
            <a:r>
              <a:rPr lang="ru-RU" sz="1400" b="1" dirty="0">
                <a:ea typeface="+mn-ea"/>
                <a:cs typeface="+mn-cs"/>
              </a:rPr>
              <a:t>5 млн. руб.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— для заказчиков, у которых объем денежных средств, направленных на закупку лекарственных средств в предшествующем году, составил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более 5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млрд.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руб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124</a:t>
            </a:fld>
            <a:endParaRPr lang="ru-RU"/>
          </a:p>
        </p:txBody>
      </p:sp>
      <p:sp>
        <p:nvSpPr>
          <p:cNvPr id="5" name="Выноска 1 4"/>
          <p:cNvSpPr/>
          <p:nvPr/>
        </p:nvSpPr>
        <p:spPr bwMode="auto">
          <a:xfrm>
            <a:off x="6732240" y="2564904"/>
            <a:ext cx="2379938" cy="1808621"/>
          </a:xfrm>
          <a:prstGeom prst="borderCallout1">
            <a:avLst>
              <a:gd name="adj1" fmla="val 56209"/>
              <a:gd name="adj2" fmla="val -2472"/>
              <a:gd name="adj3" fmla="val 24660"/>
              <a:gd name="adj4" fmla="val -111375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количество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таких закупок</a:t>
            </a:r>
            <a:b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не ограничено</a:t>
            </a:r>
            <a:endParaRPr lang="ru-RU" b="1" dirty="0" smtClean="0">
              <a:solidFill>
                <a:srgbClr val="336600"/>
              </a:solidFill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dirty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Arial Narrow" panose="020B0606020202030204" pitchFamily="34" charset="0"/>
              </a:rPr>
              <a:t>частота таких закупок</a:t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не ограничена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rgbClr val="3366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56732" y="2855687"/>
            <a:ext cx="3611212" cy="276860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Несколько смешанных лотов одного заказчика одновременно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125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84313"/>
            <a:ext cx="2999963" cy="460851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2641502" y="2428875"/>
            <a:ext cx="358874" cy="193016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641502" y="3360078"/>
            <a:ext cx="358874" cy="193016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641502" y="4250934"/>
            <a:ext cx="358874" cy="193016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641502" y="5171879"/>
            <a:ext cx="358874" cy="193016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2639617" y="2106118"/>
            <a:ext cx="530804" cy="211900"/>
          </a:xfrm>
          <a:prstGeom prst="roundRect">
            <a:avLst/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633960" y="3016123"/>
            <a:ext cx="530804" cy="211900"/>
          </a:xfrm>
          <a:prstGeom prst="roundRect">
            <a:avLst/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952" y="60897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/>
              </a:rPr>
              <a:t>ссылка</a:t>
            </a: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3771204" y="2401993"/>
            <a:ext cx="648072" cy="720080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956" y="1484313"/>
            <a:ext cx="4294463" cy="345304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7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1027113"/>
          </a:xfrm>
        </p:spPr>
        <p:txBody>
          <a:bodyPr/>
          <a:lstStyle/>
          <a:p>
            <a:r>
              <a:rPr lang="ru-RU" dirty="0"/>
              <a:t>Лот из разных МНН (сумма лота </a:t>
            </a:r>
            <a:r>
              <a:rPr lang="ru-RU" dirty="0">
                <a:solidFill>
                  <a:srgbClr val="C00000"/>
                </a:solidFill>
              </a:rPr>
              <a:t>регулируется</a:t>
            </a:r>
            <a:r>
              <a:rPr lang="ru-RU" dirty="0"/>
              <a:t>)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126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539552" y="1628800"/>
          <a:ext cx="8208913" cy="33843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86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Лекарственная форма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Дозировка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Кол-во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3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дротаверин</a:t>
                      </a:r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р-р д/ин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мг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55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винпоценитн</a:t>
                      </a:r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конц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д/п р-</a:t>
                      </a:r>
                      <a:r>
                        <a:rPr lang="ru-RU" sz="2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ра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д/инф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 мг/мл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3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бисопролол</a:t>
                      </a:r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таб. </a:t>
                      </a:r>
                      <a:r>
                        <a:rPr lang="ru-RU" sz="2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п.п.о</a:t>
                      </a:r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мг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470">
                <a:tc gridSpan="2">
                  <a:txBody>
                    <a:bodyPr/>
                    <a:lstStyle/>
                    <a:p>
                      <a:r>
                        <a:rPr lang="ru-RU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до 1…5 млн. руб.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864096"/>
          </a:xfrm>
        </p:spPr>
        <p:txBody>
          <a:bodyPr>
            <a:noAutofit/>
          </a:bodyPr>
          <a:lstStyle/>
          <a:p>
            <a:r>
              <a:rPr lang="ru-RU" sz="2400" dirty="0"/>
              <a:t>Постановлением Правительства РФ №929 </a:t>
            </a:r>
            <a:r>
              <a:rPr lang="ru-RU" sz="2400" dirty="0" smtClean="0"/>
              <a:t>(п.1) установлены </a:t>
            </a:r>
            <a:r>
              <a:rPr lang="ru-RU" sz="2400" dirty="0"/>
              <a:t>предельные значения </a:t>
            </a:r>
            <a:r>
              <a:rPr lang="ru-RU" sz="2400" dirty="0" smtClean="0"/>
              <a:t>НМЦК лота, включающего различные МНН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661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Возможно ли включать в один лот </a:t>
            </a:r>
            <a:r>
              <a:rPr lang="ru-RU" dirty="0" smtClean="0">
                <a:solidFill>
                  <a:srgbClr val="336600"/>
                </a:solidFill>
              </a:rPr>
              <a:t>ЖНВЛП</a:t>
            </a:r>
            <a:r>
              <a:rPr lang="ru-RU" dirty="0" smtClean="0"/>
              <a:t> и </a:t>
            </a:r>
            <a:r>
              <a:rPr lang="ru-RU" dirty="0" err="1" smtClean="0">
                <a:solidFill>
                  <a:srgbClr val="C00000"/>
                </a:solidFill>
              </a:rPr>
              <a:t>неЖНВЛП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44-ФЗ </a:t>
            </a:r>
            <a:r>
              <a:rPr lang="ru-RU" b="1" dirty="0" smtClean="0">
                <a:solidFill>
                  <a:srgbClr val="336600"/>
                </a:solidFill>
              </a:rPr>
              <a:t>не запрещает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постановление 929 </a:t>
            </a:r>
            <a:r>
              <a:rPr lang="ru-RU" b="1" dirty="0">
                <a:solidFill>
                  <a:srgbClr val="336600"/>
                </a:solidFill>
              </a:rPr>
              <a:t>не запрещает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 ЕИС </a:t>
            </a:r>
            <a:r>
              <a:rPr lang="ru-RU" b="1" dirty="0">
                <a:solidFill>
                  <a:srgbClr val="336600"/>
                </a:solidFill>
              </a:rPr>
              <a:t>не запрещает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6600"/>
                </a:solidFill>
              </a:rPr>
              <a:t>противоречий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 порядком расчета НМЦК 1064н </a:t>
            </a:r>
            <a:r>
              <a:rPr lang="ru-RU" b="1" dirty="0">
                <a:solidFill>
                  <a:srgbClr val="336600"/>
                </a:solidFill>
              </a:rPr>
              <a:t>нет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6600"/>
                </a:solidFill>
              </a:rPr>
              <a:t>противоречий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 типовой формой контракта 15н </a:t>
            </a:r>
            <a:r>
              <a:rPr lang="ru-RU" b="1" dirty="0">
                <a:solidFill>
                  <a:srgbClr val="336600"/>
                </a:solidFill>
              </a:rPr>
              <a:t>нет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целей мер национального режима («третий — лишний») и преференции </a:t>
            </a:r>
            <a:r>
              <a:rPr lang="ru-RU" b="1" dirty="0">
                <a:solidFill>
                  <a:srgbClr val="336600"/>
                </a:solidFill>
              </a:rPr>
              <a:t>противоречий нет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3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смешанного лота </a:t>
            </a:r>
            <a:br>
              <a:rPr lang="ru-RU" dirty="0" smtClean="0"/>
            </a:br>
            <a:r>
              <a:rPr lang="ru-RU" dirty="0" smtClean="0">
                <a:solidFill>
                  <a:srgbClr val="006600"/>
                </a:solidFill>
              </a:rPr>
              <a:t>ЖНВЛП</a:t>
            </a:r>
            <a:r>
              <a:rPr lang="ru-RU" dirty="0" smtClean="0"/>
              <a:t> + </a:t>
            </a:r>
            <a:r>
              <a:rPr lang="ru-RU" dirty="0" err="1" smtClean="0">
                <a:solidFill>
                  <a:srgbClr val="C00000"/>
                </a:solidFill>
              </a:rPr>
              <a:t>неЖНВЛП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128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2864" y="6229039"/>
            <a:ext cx="74059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zakupki.gov.ru/epz/order/notice/ea44/view/common-info.html?regNumber=0365100016321000153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96806"/>
            <a:ext cx="3413508" cy="9228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272" y="1799503"/>
            <a:ext cx="6408712" cy="261095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720" y="3429000"/>
            <a:ext cx="3319523" cy="122525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720" y="4797152"/>
            <a:ext cx="3319523" cy="129092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 bwMode="auto">
          <a:xfrm>
            <a:off x="5141425" y="4143072"/>
            <a:ext cx="457200" cy="1778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141425" y="5507792"/>
            <a:ext cx="457200" cy="1778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Постановление Правительства РФ </a:t>
            </a:r>
            <a:br>
              <a:rPr lang="ru-RU" sz="3200" dirty="0"/>
            </a:br>
            <a:r>
              <a:rPr lang="ru-RU" sz="3200" dirty="0"/>
              <a:t>от 17.10.2013 №</a:t>
            </a:r>
            <a:r>
              <a:rPr lang="ru-RU" sz="3200" dirty="0" smtClean="0"/>
              <a:t>929</a:t>
            </a:r>
            <a:r>
              <a:rPr lang="ru-RU" sz="3200" baseline="-25000" dirty="0" smtClean="0"/>
              <a:t>2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5976664" cy="482453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ru-RU" sz="1600" b="1" dirty="0"/>
              <a:t>Установить предельное значение начальной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1600" b="1" dirty="0"/>
              <a:t>максимальной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ru-RU" sz="1600" b="1" dirty="0"/>
              <a:t>цены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контракта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(цены лота)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 </a:t>
            </a:r>
            <a:r>
              <a:rPr lang="ru-RU" sz="1600" b="1" dirty="0">
                <a:solidFill>
                  <a:srgbClr val="C00000"/>
                </a:solidFill>
              </a:rPr>
              <a:t>размере </a:t>
            </a:r>
            <a:r>
              <a:rPr lang="ru-RU" sz="1600" b="1" dirty="0" smtClean="0">
                <a:solidFill>
                  <a:srgbClr val="C00000"/>
                </a:solidFill>
              </a:rPr>
              <a:t>1 </a:t>
            </a:r>
            <a:r>
              <a:rPr lang="ru-RU" sz="1600" b="1" dirty="0">
                <a:solidFill>
                  <a:srgbClr val="C00000"/>
                </a:solidFill>
              </a:rPr>
              <a:t>тыс. рублей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если </a:t>
            </a:r>
            <a:r>
              <a:rPr lang="ru-RU" sz="1600" b="1" dirty="0"/>
              <a:t>предметом одного контракта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1600" b="1" dirty="0"/>
              <a:t>одного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лота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ru-RU" sz="1600" b="1" dirty="0"/>
              <a:t>наряду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с </a:t>
            </a:r>
            <a:r>
              <a:rPr lang="ru-RU" sz="1600" b="1" dirty="0"/>
              <a:t>иным лекарственным средством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(иными лекарственными средствами) </a:t>
            </a:r>
            <a:r>
              <a:rPr lang="ru-RU" sz="1600" b="1" dirty="0"/>
              <a:t>является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поставка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следующих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лекарственных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средств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355600" lvl="1" indent="0">
              <a:spcBef>
                <a:spcPts val="600"/>
              </a:spcBef>
              <a:buNone/>
            </a:pPr>
            <a:r>
              <a:rPr lang="ru-RU" sz="1600" b="1" dirty="0"/>
              <a:t>лекарственное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средство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 международным непатентованным наименованием (при отсутствии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такого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наименования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химическим,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группировочным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наименованием),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600" b="1" dirty="0" smtClean="0"/>
              <a:t>в </a:t>
            </a:r>
            <a:r>
              <a:rPr lang="ru-RU" sz="1600" b="1" dirty="0"/>
              <a:t>рамках которого отсутствуют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зарегистрированные </a:t>
            </a:r>
            <a:r>
              <a:rPr lang="ru-RU" sz="1600" b="1" dirty="0"/>
              <a:t>в установленном порядке </a:t>
            </a:r>
            <a:endParaRPr lang="ru-RU" sz="1600" b="1" dirty="0" smtClean="0"/>
          </a:p>
          <a:p>
            <a:pPr marL="706438" lvl="1" indent="-342900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600" b="1" dirty="0" smtClean="0"/>
              <a:t>аналогичные </a:t>
            </a:r>
            <a:r>
              <a:rPr lang="ru-RU" sz="1600" b="1" dirty="0"/>
              <a:t>по </a:t>
            </a:r>
            <a:endParaRPr lang="ru-RU" sz="1600" b="1" dirty="0" smtClean="0"/>
          </a:p>
          <a:p>
            <a:pPr marL="706438" lvl="1" indent="-342900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600" b="1" dirty="0" smtClean="0"/>
              <a:t>лекарственной </a:t>
            </a:r>
            <a:r>
              <a:rPr lang="ru-RU" sz="1600" b="1" dirty="0"/>
              <a:t>форме </a:t>
            </a:r>
            <a:endParaRPr lang="ru-RU" sz="1600" b="1" dirty="0" smtClean="0"/>
          </a:p>
          <a:p>
            <a:pPr marL="706438" lvl="1" indent="-342900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600" b="1" dirty="0" smtClean="0"/>
              <a:t>и </a:t>
            </a:r>
          </a:p>
          <a:p>
            <a:pPr marL="706438" lvl="1" indent="-342900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600" b="1" dirty="0" smtClean="0"/>
              <a:t>дозировке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лекарственные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средства…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129</a:t>
            </a:fld>
            <a:endParaRPr lang="ru-RU"/>
          </a:p>
        </p:txBody>
      </p:sp>
      <p:sp>
        <p:nvSpPr>
          <p:cNvPr id="5" name="Выноска 1 4"/>
          <p:cNvSpPr/>
          <p:nvPr/>
        </p:nvSpPr>
        <p:spPr bwMode="auto">
          <a:xfrm>
            <a:off x="6228184" y="1507269"/>
            <a:ext cx="2808312" cy="481571"/>
          </a:xfrm>
          <a:prstGeom prst="borderCallout1">
            <a:avLst>
              <a:gd name="adj1" fmla="val 69633"/>
              <a:gd name="adj2" fmla="val -1111"/>
              <a:gd name="adj3" fmla="val 166560"/>
              <a:gd name="adj4" fmla="val -119944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фактически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ЗАПРЕЩЕНО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11480" y="2234844"/>
            <a:ext cx="2532328" cy="276860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6228184" y="2564904"/>
            <a:ext cx="2808312" cy="1296144"/>
          </a:xfrm>
          <a:prstGeom prst="borderCallout1">
            <a:avLst>
              <a:gd name="adj1" fmla="val 69633"/>
              <a:gd name="adj2" fmla="val -1111"/>
              <a:gd name="adj3" fmla="val 124716"/>
              <a:gd name="adj4" fmla="val -1905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МНН в данной лекарственной форме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 дозировке =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одно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единственное ТН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11560" y="3501008"/>
            <a:ext cx="5040560" cy="2880320"/>
          </a:xfrm>
          <a:prstGeom prst="roundRect">
            <a:avLst>
              <a:gd name="adj" fmla="val 5998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Выноска 1 8"/>
          <p:cNvSpPr/>
          <p:nvPr/>
        </p:nvSpPr>
        <p:spPr bwMode="auto">
          <a:xfrm>
            <a:off x="6228184" y="4437112"/>
            <a:ext cx="2808312" cy="959922"/>
          </a:xfrm>
          <a:prstGeom prst="borderCallout1">
            <a:avLst>
              <a:gd name="adj1" fmla="val 69633"/>
              <a:gd name="adj2" fmla="val -1111"/>
              <a:gd name="adj3" fmla="val 138689"/>
              <a:gd name="adj4" fmla="val -5027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на практике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учитываются любые показатели «уникальности»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948563" y="5397034"/>
            <a:ext cx="3810814" cy="921319"/>
          </a:xfrm>
          <a:prstGeom prst="roundRect">
            <a:avLst>
              <a:gd name="adj" fmla="val 1097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61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11560"/>
          </a:xfrm>
        </p:spPr>
        <p:txBody>
          <a:bodyPr/>
          <a:lstStyle/>
          <a:p>
            <a:r>
              <a:rPr lang="ru-RU" sz="2800" dirty="0" smtClean="0"/>
              <a:t>Разные варианты закупки у </a:t>
            </a:r>
            <a:r>
              <a:rPr lang="ru-RU" sz="2800" dirty="0" err="1" smtClean="0"/>
              <a:t>ед.поставщика</a:t>
            </a:r>
            <a:r>
              <a:rPr lang="ru-RU" sz="2800" dirty="0" smtClean="0"/>
              <a:t> — разные требования и ограничения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68760"/>
          <a:ext cx="8229599" cy="518457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49120">
                  <a:extLst>
                    <a:ext uri="{9D8B030D-6E8A-4147-A177-3AD203B41FA5}">
                      <a16:colId xmlns:a16="http://schemas.microsoft.com/office/drawing/2014/main" val="3714480788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2965254079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2434740803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2996822106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2840053612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2174137597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99678091"/>
                    </a:ext>
                  </a:extLst>
                </a:gridCol>
                <a:gridCol w="911497">
                  <a:extLst>
                    <a:ext uri="{9D8B030D-6E8A-4147-A177-3AD203B41FA5}">
                      <a16:colId xmlns:a16="http://schemas.microsoft.com/office/drawing/2014/main" val="2721892486"/>
                    </a:ext>
                  </a:extLst>
                </a:gridCol>
              </a:tblGrid>
              <a:tr h="536880">
                <a:tc rowSpan="2">
                  <a:txBody>
                    <a:bodyPr/>
                    <a:lstStyle/>
                    <a:p>
                      <a:r>
                        <a:rPr lang="ru-RU" sz="1400" b="0" dirty="0" smtClean="0"/>
                        <a:t>требования / ограничения</a:t>
                      </a:r>
                      <a:endParaRPr lang="ru-RU" sz="1400" b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основание закупки у </a:t>
                      </a:r>
                      <a:r>
                        <a:rPr lang="ru-RU" sz="1400" b="0" dirty="0" err="1" smtClean="0"/>
                        <a:t>ед.поставщика</a:t>
                      </a:r>
                      <a:r>
                        <a:rPr lang="ru-RU" sz="1400" b="0" dirty="0" smtClean="0"/>
                        <a:t> </a:t>
                      </a:r>
                      <a:br>
                        <a:rPr lang="ru-RU" sz="1400" b="0" dirty="0" smtClean="0"/>
                      </a:br>
                      <a:r>
                        <a:rPr lang="ru-RU" sz="1400" b="0" dirty="0" smtClean="0"/>
                        <a:t>(номер</a:t>
                      </a:r>
                      <a:r>
                        <a:rPr lang="ru-RU" sz="1400" b="0" baseline="0" dirty="0" smtClean="0"/>
                        <a:t> пункта ч.1 ст.93 44-ФЗ)</a:t>
                      </a:r>
                      <a:endParaRPr lang="ru-RU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68572"/>
                  </a:ext>
                </a:extLst>
              </a:tr>
              <a:tr h="38423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5.1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9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28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28.1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46-ФЗ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41408"/>
                  </a:ext>
                </a:extLst>
              </a:tr>
              <a:tr h="8526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максимальная</a:t>
                      </a:r>
                      <a:r>
                        <a:rPr lang="ru-RU" sz="1600" baseline="0" dirty="0" smtClean="0"/>
                        <a:t> сумма контракта, тыс. руб.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600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600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1500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947309"/>
                  </a:ext>
                </a:extLst>
              </a:tr>
              <a:tr h="7895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годовой объем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70C0"/>
                          </a:solidFill>
                        </a:rPr>
                        <a:t>10% от</a:t>
                      </a:r>
                      <a:r>
                        <a:rPr lang="ru-RU" sz="1100" baseline="0" dirty="0" smtClean="0">
                          <a:solidFill>
                            <a:srgbClr val="0070C0"/>
                          </a:solidFill>
                        </a:rPr>
                        <a:t> бюджета 30 млн. руб. макс</a:t>
                      </a:r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70C0"/>
                          </a:solidFill>
                        </a:rPr>
                        <a:t>50 % от бюджета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70C0"/>
                          </a:solidFill>
                        </a:rPr>
                        <a:t>50 млн. руб. макс</a:t>
                      </a:r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C00000"/>
                          </a:solidFill>
                        </a:rPr>
                        <a:t>50 млн. руб. в год</a:t>
                      </a:r>
                      <a:endParaRPr lang="ru-RU" sz="11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нет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нет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044247"/>
                  </a:ext>
                </a:extLst>
              </a:tr>
              <a:tr h="60004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страна</a:t>
                      </a:r>
                      <a:r>
                        <a:rPr lang="ru-RU" sz="1600" baseline="0" dirty="0" smtClean="0"/>
                        <a:t> происхождения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любая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любая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C00000"/>
                          </a:solidFill>
                        </a:rPr>
                        <a:t>кроме</a:t>
                      </a:r>
                      <a:r>
                        <a:rPr lang="ru-RU" sz="1100" baseline="0" dirty="0" smtClean="0">
                          <a:solidFill>
                            <a:srgbClr val="C00000"/>
                          </a:solidFill>
                        </a:rPr>
                        <a:t> недругов</a:t>
                      </a:r>
                      <a:endParaRPr lang="ru-RU" sz="11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любая</a:t>
                      </a:r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любая</a:t>
                      </a:r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C00000"/>
                          </a:solidFill>
                        </a:rPr>
                        <a:t>кроме</a:t>
                      </a:r>
                      <a:r>
                        <a:rPr lang="ru-RU" sz="1100" baseline="0" dirty="0" smtClean="0">
                          <a:solidFill>
                            <a:srgbClr val="C00000"/>
                          </a:solidFill>
                        </a:rPr>
                        <a:t> недругов</a:t>
                      </a:r>
                      <a:endParaRPr lang="ru-RU" sz="11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зависит от субъекта РФ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897547"/>
                  </a:ext>
                </a:extLst>
              </a:tr>
              <a:tr h="135799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требуется разрешение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C00000"/>
                          </a:solidFill>
                        </a:rPr>
                        <a:t>учредитель</a:t>
                      </a:r>
                      <a:endParaRPr lang="ru-RU" sz="1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0070C0"/>
                          </a:solidFill>
                        </a:rPr>
                        <a:t>нет (контроль</a:t>
                      </a:r>
                      <a:r>
                        <a:rPr lang="ru-RU" sz="1000" baseline="0" dirty="0" smtClean="0">
                          <a:solidFill>
                            <a:srgbClr val="0070C0"/>
                          </a:solidFill>
                        </a:rPr>
                        <a:t> пост-</a:t>
                      </a:r>
                      <a:r>
                        <a:rPr lang="ru-RU" sz="1000" baseline="0" dirty="0" err="1" smtClean="0">
                          <a:solidFill>
                            <a:srgbClr val="0070C0"/>
                          </a:solidFill>
                        </a:rPr>
                        <a:t>фактум</a:t>
                      </a:r>
                      <a:r>
                        <a:rPr lang="ru-RU" sz="1000" baseline="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ru-RU" sz="1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нет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C00000"/>
                          </a:solidFill>
                        </a:rPr>
                        <a:t>реестр Минпром-торга</a:t>
                      </a:r>
                      <a:endParaRPr lang="ru-RU" sz="1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solidFill>
                            <a:srgbClr val="C00000"/>
                          </a:solidFill>
                        </a:rPr>
                        <a:t>чрезвычай-ная</a:t>
                      </a:r>
                      <a:r>
                        <a:rPr lang="ru-RU" sz="1000" baseline="0" dirty="0" smtClean="0">
                          <a:solidFill>
                            <a:srgbClr val="C00000"/>
                          </a:solidFill>
                        </a:rPr>
                        <a:t> комиссия при правитель-</a:t>
                      </a:r>
                      <a:r>
                        <a:rPr lang="ru-RU" sz="1000" baseline="0" dirty="0" err="1" smtClean="0">
                          <a:solidFill>
                            <a:srgbClr val="C00000"/>
                          </a:solidFill>
                        </a:rPr>
                        <a:t>стве</a:t>
                      </a:r>
                      <a:r>
                        <a:rPr lang="ru-RU" sz="1000" baseline="0" dirty="0" smtClean="0">
                          <a:solidFill>
                            <a:srgbClr val="C00000"/>
                          </a:solidFill>
                        </a:rPr>
                        <a:t> субъекта РФ</a:t>
                      </a:r>
                      <a:endParaRPr lang="ru-RU" sz="1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609257"/>
                  </a:ext>
                </a:extLst>
              </a:tr>
              <a:tr h="66320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единственный производитель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 важно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важно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да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 важно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не важно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да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не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</a:rPr>
                        <a:t> важно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32629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102711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Нельзя </a:t>
            </a:r>
            <a:r>
              <a:rPr lang="ru-RU" dirty="0"/>
              <a:t>включать в лот «блокирующие позиции»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130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539552" y="1556792"/>
          <a:ext cx="8424663" cy="38330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985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Лекарственная форма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Дозировка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Кол-во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0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винпоцетин</a:t>
                      </a:r>
                      <a:endParaRPr lang="ru-RU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конц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д/п р-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д/инф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 мг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30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бисопролол</a:t>
                      </a:r>
                      <a:endParaRPr lang="ru-RU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таб.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п.п.о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  <a:r>
                        <a:rPr lang="ru-RU" sz="1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мг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30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3.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C00000"/>
                          </a:solidFill>
                        </a:rPr>
                        <a:t>брентуксимаб</a:t>
                      </a:r>
                      <a:r>
                        <a:rPr lang="ru-RU" sz="24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rgbClr val="C00000"/>
                          </a:solidFill>
                        </a:rPr>
                        <a:t>ведотин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solidFill>
                            <a:srgbClr val="C00000"/>
                          </a:solidFill>
                        </a:rPr>
                        <a:t>лиофилизат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д/п 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</a:rPr>
                        <a:t/>
                      </a:r>
                      <a:br>
                        <a:rPr lang="en-US" sz="1800" baseline="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ru-RU" sz="1800" baseline="0" dirty="0" err="1" smtClean="0">
                          <a:solidFill>
                            <a:srgbClr val="C00000"/>
                          </a:solidFill>
                        </a:rPr>
                        <a:t>конц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д/п р-</a:t>
                      </a:r>
                      <a:r>
                        <a:rPr lang="ru-RU" sz="1800" baseline="0" dirty="0" err="1" smtClean="0">
                          <a:solidFill>
                            <a:srgbClr val="C00000"/>
                          </a:solidFill>
                        </a:rPr>
                        <a:t>ра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д/инф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50 мг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…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4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1008112"/>
          </a:xfrm>
        </p:spPr>
        <p:txBody>
          <a:bodyPr>
            <a:normAutofit/>
          </a:bodyPr>
          <a:lstStyle/>
          <a:p>
            <a:r>
              <a:rPr lang="ru-RU" sz="1800" dirty="0"/>
              <a:t>Постановлением Правительства РФ №929 (п.2) установлен </a:t>
            </a:r>
            <a:r>
              <a:rPr lang="ru-RU" sz="1800" b="1" dirty="0">
                <a:solidFill>
                  <a:srgbClr val="C00000"/>
                </a:solidFill>
              </a:rPr>
              <a:t>ФАКТИЧЕСКИЙ ЗАПРЕТ </a:t>
            </a:r>
            <a:r>
              <a:rPr lang="ru-RU" sz="1800" dirty="0"/>
              <a:t>на включение в лот </a:t>
            </a:r>
            <a:r>
              <a:rPr lang="ru-RU" sz="1800" dirty="0" smtClean="0"/>
              <a:t>лекарственного препарата, по МНН которого нет </a:t>
            </a:r>
            <a:r>
              <a:rPr lang="ru-RU" sz="1800" i="1" dirty="0" smtClean="0"/>
              <a:t>аналогов </a:t>
            </a:r>
            <a:r>
              <a:rPr lang="ru-RU" sz="1800" dirty="0" smtClean="0"/>
              <a:t>по </a:t>
            </a:r>
            <a:r>
              <a:rPr lang="ru-RU" sz="1800" i="1" dirty="0" smtClean="0"/>
              <a:t>лекарственной форме </a:t>
            </a:r>
            <a:r>
              <a:rPr lang="ru-RU" sz="1800" dirty="0" smtClean="0"/>
              <a:t>и </a:t>
            </a:r>
            <a:r>
              <a:rPr lang="ru-RU" sz="1800" i="1" dirty="0" smtClean="0"/>
              <a:t>дозировке </a:t>
            </a:r>
            <a:r>
              <a:rPr lang="ru-RU" sz="1800" dirty="0" smtClean="0"/>
              <a:t>(п.2)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611560" y="1556794"/>
            <a:ext cx="8352928" cy="3672406"/>
            <a:chOff x="611560" y="1556794"/>
            <a:chExt cx="7920880" cy="3672406"/>
          </a:xfrm>
        </p:grpSpPr>
        <p:cxnSp>
          <p:nvCxnSpPr>
            <p:cNvPr id="10" name="Прямая соединительная линия 9"/>
            <p:cNvCxnSpPr/>
            <p:nvPr/>
          </p:nvCxnSpPr>
          <p:spPr bwMode="auto">
            <a:xfrm>
              <a:off x="611560" y="1556794"/>
              <a:ext cx="7920880" cy="367240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Прямая соединительная линия 10"/>
            <p:cNvCxnSpPr/>
            <p:nvPr/>
          </p:nvCxnSpPr>
          <p:spPr bwMode="auto">
            <a:xfrm flipV="1">
              <a:off x="611560" y="1556794"/>
              <a:ext cx="7776864" cy="367240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Скругленная прямоугольная выноска 13"/>
          <p:cNvSpPr/>
          <p:nvPr/>
        </p:nvSpPr>
        <p:spPr bwMode="auto">
          <a:xfrm>
            <a:off x="6804248" y="2326157"/>
            <a:ext cx="2221466" cy="625268"/>
          </a:xfrm>
          <a:prstGeom prst="wedgeRoundRectCallout">
            <a:avLst>
              <a:gd name="adj1" fmla="val -72577"/>
              <a:gd name="adj2" fmla="val 216922"/>
              <a:gd name="adj3" fmla="val 16667"/>
            </a:avLst>
          </a:prstGeom>
          <a:solidFill>
            <a:schemeClr val="bg1">
              <a:alpha val="66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препарат с данным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МНН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имеет аналогов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67544" y="3955234"/>
            <a:ext cx="7704856" cy="648072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0172" y="4762998"/>
            <a:ext cx="541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до 1 тыс. руб. =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2181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Постановление Правительства РФ </a:t>
            </a:r>
            <a:br>
              <a:rPr lang="ru-RU" sz="3200" dirty="0"/>
            </a:br>
            <a:r>
              <a:rPr lang="ru-RU" sz="3200" dirty="0"/>
              <a:t>от 17.10.2013 №</a:t>
            </a:r>
            <a:r>
              <a:rPr lang="ru-RU" sz="3200" dirty="0" smtClean="0"/>
              <a:t>929</a:t>
            </a:r>
            <a:r>
              <a:rPr lang="ru-RU" sz="3200" baseline="-25000" dirty="0" smtClean="0"/>
              <a:t>3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5976664" cy="482453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ru-RU" sz="1600" b="1" dirty="0"/>
              <a:t>Установить предельное значение начальной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1600" b="1" dirty="0"/>
              <a:t>максимальной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ru-RU" sz="1600" b="1" dirty="0"/>
              <a:t>цены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контракта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(цены лота)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 </a:t>
            </a:r>
            <a:r>
              <a:rPr lang="ru-RU" sz="1600" b="1" dirty="0">
                <a:solidFill>
                  <a:srgbClr val="C00000"/>
                </a:solidFill>
              </a:rPr>
              <a:t>размере </a:t>
            </a:r>
            <a:r>
              <a:rPr lang="ru-RU" sz="1600" b="1" dirty="0" smtClean="0">
                <a:solidFill>
                  <a:srgbClr val="C00000"/>
                </a:solidFill>
              </a:rPr>
              <a:t>1 </a:t>
            </a:r>
            <a:r>
              <a:rPr lang="ru-RU" sz="1600" b="1" dirty="0">
                <a:solidFill>
                  <a:srgbClr val="C00000"/>
                </a:solidFill>
              </a:rPr>
              <a:t>тыс. рублей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если </a:t>
            </a:r>
            <a:r>
              <a:rPr lang="ru-RU" sz="1600" b="1" dirty="0"/>
              <a:t>предметом одного контракта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1600" b="1" dirty="0"/>
              <a:t>одного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лота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ru-RU" sz="1600" b="1" dirty="0"/>
              <a:t>наряду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с </a:t>
            </a:r>
            <a:r>
              <a:rPr lang="ru-RU" sz="1600" b="1" dirty="0"/>
              <a:t>иным лекарственным средством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(иными лекарственными средствами) </a:t>
            </a:r>
            <a:r>
              <a:rPr lang="ru-RU" sz="1600" b="1" dirty="0"/>
              <a:t>является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поставка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следующих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лекарственных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b="1" dirty="0"/>
              <a:t>средств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355600" lvl="1" indent="0">
              <a:spcBef>
                <a:spcPts val="600"/>
              </a:spcBef>
              <a:buNone/>
            </a:pPr>
            <a:r>
              <a:rPr lang="ru-RU" sz="1600" b="1" dirty="0" smtClean="0"/>
              <a:t>…наркотическое </a:t>
            </a:r>
            <a:r>
              <a:rPr lang="ru-RU" sz="1600" b="1" dirty="0"/>
              <a:t>лекарственное средство;</a:t>
            </a:r>
          </a:p>
          <a:p>
            <a:pPr marL="355600" lvl="1" indent="0">
              <a:spcBef>
                <a:spcPts val="600"/>
              </a:spcBef>
              <a:buNone/>
            </a:pPr>
            <a:endParaRPr lang="ru-RU" sz="1600" b="1" dirty="0" smtClean="0"/>
          </a:p>
          <a:p>
            <a:pPr marL="355600" lvl="1" indent="0">
              <a:spcBef>
                <a:spcPts val="600"/>
              </a:spcBef>
              <a:buNone/>
            </a:pPr>
            <a:r>
              <a:rPr lang="ru-RU" sz="1600" b="1" dirty="0" smtClean="0"/>
              <a:t>психотропное </a:t>
            </a:r>
            <a:r>
              <a:rPr lang="ru-RU" sz="1600" b="1" dirty="0"/>
              <a:t>лекарственное средство;</a:t>
            </a:r>
          </a:p>
          <a:p>
            <a:pPr marL="355600" lvl="1" indent="0">
              <a:spcBef>
                <a:spcPts val="600"/>
              </a:spcBef>
              <a:buNone/>
            </a:pPr>
            <a:endParaRPr lang="ru-RU" sz="1600" b="1" dirty="0" smtClean="0"/>
          </a:p>
          <a:p>
            <a:pPr marL="355600" lvl="1" indent="0">
              <a:spcBef>
                <a:spcPts val="600"/>
              </a:spcBef>
              <a:buNone/>
            </a:pPr>
            <a:r>
              <a:rPr lang="ru-RU" sz="1600" b="1" dirty="0" smtClean="0"/>
              <a:t>радиофармацевтическое </a:t>
            </a:r>
            <a:r>
              <a:rPr lang="ru-RU" sz="1600" b="1" dirty="0"/>
              <a:t>лекарственное средство.</a:t>
            </a:r>
          </a:p>
          <a:p>
            <a:pPr marL="355600" lvl="1" indent="0">
              <a:spcBef>
                <a:spcPts val="600"/>
              </a:spcBef>
              <a:buNone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131</a:t>
            </a:fld>
            <a:endParaRPr lang="ru-RU"/>
          </a:p>
        </p:txBody>
      </p:sp>
      <p:sp>
        <p:nvSpPr>
          <p:cNvPr id="5" name="Выноска 1 4"/>
          <p:cNvSpPr/>
          <p:nvPr/>
        </p:nvSpPr>
        <p:spPr bwMode="auto">
          <a:xfrm>
            <a:off x="6228184" y="1507269"/>
            <a:ext cx="2808312" cy="481571"/>
          </a:xfrm>
          <a:prstGeom prst="borderCallout1">
            <a:avLst>
              <a:gd name="adj1" fmla="val 69633"/>
              <a:gd name="adj2" fmla="val -1111"/>
              <a:gd name="adj3" fmla="val 166560"/>
              <a:gd name="adj4" fmla="val -119944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фактически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ЗАПРЕЩЕНО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11480" y="2234844"/>
            <a:ext cx="2532328" cy="276860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6228184" y="2564904"/>
            <a:ext cx="2808312" cy="1296144"/>
          </a:xfrm>
          <a:prstGeom prst="borderCallout1">
            <a:avLst>
              <a:gd name="adj1" fmla="val 69633"/>
              <a:gd name="adj2" fmla="val -1111"/>
              <a:gd name="adj3" fmla="val 113378"/>
              <a:gd name="adj4" fmla="val -859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Каждый такой лекарственный препарат надо выносить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 отдельный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лот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11560" y="3501008"/>
            <a:ext cx="5328592" cy="1728192"/>
          </a:xfrm>
          <a:prstGeom prst="roundRect">
            <a:avLst>
              <a:gd name="adj" fmla="val 5998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11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Тема 3</a:t>
            </a:r>
            <a:r>
              <a:rPr lang="ru-RU" sz="1400" dirty="0" smtClean="0"/>
              <a:t>-4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Обоснование начальной (максимальная</a:t>
            </a:r>
            <a:r>
              <a:rPr lang="ru-RU" sz="2000" dirty="0"/>
              <a:t>) </a:t>
            </a:r>
            <a:br>
              <a:rPr lang="ru-RU" sz="2000" dirty="0"/>
            </a:br>
            <a:r>
              <a:rPr lang="ru-RU" sz="2000" dirty="0"/>
              <a:t>цена </a:t>
            </a:r>
            <a:r>
              <a:rPr lang="ru-RU" sz="2000" dirty="0" smtClean="0"/>
              <a:t>контракта при закупке медицинских изделий</a:t>
            </a:r>
            <a:br>
              <a:rPr lang="ru-RU" sz="2000" dirty="0" smtClean="0"/>
            </a:br>
            <a:r>
              <a:rPr lang="ru-RU" sz="1600" dirty="0" smtClean="0"/>
              <a:t>(приказ Минздрава России 450н)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4462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Приказ 450н*: область применения, исключения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118748"/>
              </p:ext>
            </p:extLst>
          </p:nvPr>
        </p:nvGraphicFramePr>
        <p:xfrm>
          <a:off x="457200" y="1673225"/>
          <a:ext cx="8229600" cy="3988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133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94928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* Приказ</a:t>
            </a:r>
            <a:r>
              <a:rPr lang="ru-RU" sz="800" dirty="0"/>
              <a:t> Министерства здравоохранения РФ от 15 мая 2020 г. </a:t>
            </a:r>
            <a:r>
              <a:rPr lang="ru-RU" sz="800" dirty="0" smtClean="0"/>
              <a:t>№ 450н «Об </a:t>
            </a:r>
            <a:r>
              <a:rPr lang="ru-RU" sz="800" dirty="0"/>
              <a:t>утверждении порядка определения начальной (максимальной) цены контракта, цены контракта, заключаемого с единственным поставщиком (подрядчиком, исполнителем), и начальной цены единицы товара, работы, услуги при осуществлении закупок медицинских </a:t>
            </a:r>
            <a:r>
              <a:rPr lang="ru-RU" sz="800" dirty="0" smtClean="0"/>
              <a:t>изделий»</a:t>
            </a:r>
          </a:p>
          <a:p>
            <a:r>
              <a:rPr lang="ru-RU" sz="800" dirty="0" smtClean="0"/>
              <a:t>** </a:t>
            </a:r>
            <a:r>
              <a:rPr lang="en-US" sz="800" dirty="0">
                <a:hlinkClick r:id="rId7"/>
              </a:rPr>
              <a:t>https://gisp.gov.ru/documents/10546664</a:t>
            </a:r>
            <a:r>
              <a:rPr lang="en-US" sz="800" dirty="0" smtClean="0">
                <a:hlinkClick r:id="rId7"/>
              </a:rPr>
              <a:t>/</a:t>
            </a:r>
            <a:r>
              <a:rPr lang="ru-RU" sz="800" dirty="0" smtClean="0"/>
              <a:t>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3234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обоснования НМЦК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134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65" y="3182398"/>
            <a:ext cx="6851104" cy="2988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4" y="1721202"/>
            <a:ext cx="8363272" cy="105563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8995" y="1351870"/>
            <a:ext cx="288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расчет НМЦК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8014" y="2840720"/>
            <a:ext cx="48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поиск информации в реестре контрактов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680" y="6223773"/>
            <a:ext cx="62535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hlinkClick r:id="rId4"/>
              </a:rPr>
              <a:t>https://</a:t>
            </a:r>
            <a:r>
              <a:rPr lang="ru-RU" sz="1000" dirty="0" smtClean="0">
                <a:hlinkClick r:id="rId4"/>
              </a:rPr>
              <a:t>zakupki.gov.ru/epz/order/notice/ea44/view/documents.html?regNumber=0820500000821003823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228901" y="3689059"/>
            <a:ext cx="368052" cy="8603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14" name="Прямая со стрелкой 13"/>
          <p:cNvCxnSpPr>
            <a:stCxn id="13" idx="1"/>
          </p:cNvCxnSpPr>
          <p:nvPr/>
        </p:nvCxnSpPr>
        <p:spPr bwMode="auto">
          <a:xfrm flipH="1" flipV="1">
            <a:off x="3545173" y="2719033"/>
            <a:ext cx="1683728" cy="1400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Скругленный прямоугольник 18"/>
          <p:cNvSpPr/>
          <p:nvPr/>
        </p:nvSpPr>
        <p:spPr bwMode="auto">
          <a:xfrm>
            <a:off x="2438399" y="2507886"/>
            <a:ext cx="1106773" cy="224853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3646542" y="2507886"/>
            <a:ext cx="1645538" cy="224853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40768"/>
            <a:ext cx="5003800" cy="136000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sz="3200" dirty="0" smtClean="0">
                <a:solidFill>
                  <a:srgbClr val="00007D"/>
                </a:solidFill>
              </a:rPr>
              <a:t>Еще пример обоснования НМЦК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1680" y="2383138"/>
            <a:ext cx="7035517" cy="397033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135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45067" y="6370935"/>
            <a:ext cx="5742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4"/>
              </a:rPr>
              <a:t>https://</a:t>
            </a:r>
            <a:r>
              <a:rPr lang="ru-RU" sz="800" dirty="0" smtClean="0">
                <a:hlinkClick r:id="rId4"/>
              </a:rPr>
              <a:t>zakupki.gov.ru/epz/order/notice/ea44/view/documents.html?regNumber=0321500000221000239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830613" y="2591387"/>
            <a:ext cx="1969054" cy="3597745"/>
          </a:xfrm>
          <a:prstGeom prst="roundRect">
            <a:avLst>
              <a:gd name="adj" fmla="val 5758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пример обоснования НМЦК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0768"/>
            <a:ext cx="4690864" cy="13337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136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382206"/>
            <a:ext cx="5742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zakupki.gov.ru/epz/order/notice/ea44/view/documents.html?regNumber=0820500000821008186</a:t>
            </a:r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11321"/>
            <a:ext cx="7844073" cy="12296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949362"/>
            <a:ext cx="6096000" cy="24098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701800" y="2861310"/>
            <a:ext cx="2813050" cy="1164590"/>
          </a:xfrm>
          <a:prstGeom prst="roundRect">
            <a:avLst>
              <a:gd name="adj" fmla="val 5758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 bwMode="auto">
          <a:xfrm>
            <a:off x="3108325" y="3857660"/>
            <a:ext cx="288032" cy="294745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7817"/>
          </a:xfrm>
        </p:spPr>
        <p:txBody>
          <a:bodyPr/>
          <a:lstStyle/>
          <a:p>
            <a:r>
              <a:rPr lang="ru-RU" dirty="0" smtClean="0"/>
              <a:t>Расчет цены единицы МИ и НМЦК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8D6AF-497A-4066-BB53-FCCB4B455C12}" type="slidenum">
              <a:rPr lang="ru-RU" smtClean="0"/>
              <a:pPr>
                <a:defRPr/>
              </a:pPr>
              <a:t>137</a:t>
            </a:fld>
            <a:endParaRPr lang="ru-RU"/>
          </a:p>
        </p:txBody>
      </p:sp>
      <p:sp>
        <p:nvSpPr>
          <p:cNvPr id="8" name="Пятиугольник 7"/>
          <p:cNvSpPr/>
          <p:nvPr/>
        </p:nvSpPr>
        <p:spPr bwMode="auto">
          <a:xfrm>
            <a:off x="395536" y="1964655"/>
            <a:ext cx="2962672" cy="1584176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Анализ рынка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(в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т.ч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. запрос предложений поставщиков</a:t>
            </a:r>
            <a:b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можно другие источники информации)</a:t>
            </a:r>
          </a:p>
        </p:txBody>
      </p:sp>
      <p:sp>
        <p:nvSpPr>
          <p:cNvPr id="9" name="Пятиугольник 8"/>
          <p:cNvSpPr/>
          <p:nvPr/>
        </p:nvSpPr>
        <p:spPr bwMode="auto">
          <a:xfrm>
            <a:off x="395536" y="4509120"/>
            <a:ext cx="2962672" cy="1584176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Цены в реестре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контрактов</a:t>
            </a:r>
            <a:b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(от поставщиков, исполнивших не менее 3-х контрактов за последние 3 года;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только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конкурентные процедуры;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 территории данного субъекта РФ или сопредельных внутри ФО)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3540696" y="1195017"/>
            <a:ext cx="2679576" cy="1463486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ЦЕМ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(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цена единицы медицинского изделия)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675032"/>
            <a:ext cx="288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/ или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(«…посредством использования одного или совокупности следующих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методов…»)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0364" y="260168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ятиугольник 12"/>
          <p:cNvSpPr/>
          <p:nvPr/>
        </p:nvSpPr>
        <p:spPr bwMode="auto">
          <a:xfrm>
            <a:off x="3540696" y="3068093"/>
            <a:ext cx="2679576" cy="1463486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СРМ (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стоимость расходных материалов)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(на гарантийный срок,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но не менее 12 месяцев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или 24 месяца)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0364" y="447476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Пятиугольник 14"/>
          <p:cNvSpPr/>
          <p:nvPr/>
        </p:nvSpPr>
        <p:spPr bwMode="auto">
          <a:xfrm>
            <a:off x="3540696" y="4941168"/>
            <a:ext cx="2679576" cy="1584176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СТО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(с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тоимость технического обслуживания)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(на гарантийный срок,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но не менее 12 месяцев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или 24 месяца)</a:t>
            </a:r>
          </a:p>
        </p:txBody>
      </p:sp>
      <p:sp>
        <p:nvSpPr>
          <p:cNvPr id="16" name="Пятиугольник 15"/>
          <p:cNvSpPr/>
          <p:nvPr/>
        </p:nvSpPr>
        <p:spPr bwMode="auto">
          <a:xfrm>
            <a:off x="6402760" y="3048340"/>
            <a:ext cx="2679576" cy="1519341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НМЦК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=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∑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(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ЦЕМ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 </a:t>
            </a:r>
            <a:r>
              <a:rPr lang="ru-RU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</a:rPr>
              <a:t>СРМ + СТО + НДС</a:t>
            </a:r>
            <a:r>
              <a:rPr lang="en-US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</a:rPr>
              <a:t>)</a:t>
            </a:r>
            <a:r>
              <a:rPr lang="ru-RU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</a:rPr>
              <a:t/>
            </a:r>
            <a:br>
              <a:rPr lang="ru-RU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</a:rPr>
              <a:t>* количество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2760" y="4997984"/>
            <a:ext cx="24897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п.18: НМЦК может быть снижена заказчиком по сравнению с НМЦК, определенной в соответствии с настоящим порядком, исходя из имеющегося у заказчика объема финансового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обеспечения…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83568"/>
          </a:xfrm>
        </p:spPr>
        <p:txBody>
          <a:bodyPr/>
          <a:lstStyle/>
          <a:p>
            <a:r>
              <a:rPr lang="ru-RU" sz="3200" dirty="0" smtClean="0"/>
              <a:t>Квотируемые медицинские изделия </a:t>
            </a:r>
            <a:br>
              <a:rPr lang="ru-RU" sz="3200" dirty="0" smtClean="0"/>
            </a:br>
            <a:r>
              <a:rPr lang="ru-RU" sz="2000" dirty="0" smtClean="0"/>
              <a:t>по постановлению Правительства РФ от 03.12.2020 №2014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62" t="30198" r="44693" b="22638"/>
          <a:stretch/>
        </p:blipFill>
        <p:spPr>
          <a:xfrm>
            <a:off x="457200" y="1463229"/>
            <a:ext cx="3456384" cy="30282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138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561" t="40230" r="44933" b="5287"/>
          <a:stretch/>
        </p:blipFill>
        <p:spPr>
          <a:xfrm>
            <a:off x="3584921" y="2734108"/>
            <a:ext cx="2683893" cy="280831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280" t="27700" r="44745" b="8391"/>
          <a:stretch/>
        </p:blipFill>
        <p:spPr>
          <a:xfrm>
            <a:off x="5940152" y="3785046"/>
            <a:ext cx="2304168" cy="27972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244408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 т.д.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236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Особенности анализа рынка при закупках квотируемых </a:t>
            </a:r>
            <a:r>
              <a:rPr lang="ru-RU" sz="3200" dirty="0" err="1" smtClean="0"/>
              <a:t>мед.изделий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408114"/>
          <a:ext cx="8229600" cy="1799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139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556792"/>
            <a:ext cx="8147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от 03.12.2020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2014 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минимальной обязательной доле закупок российских товаров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ее достижении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заказчиком»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97" t="14152" r="8499"/>
          <a:stretch/>
        </p:blipFill>
        <p:spPr>
          <a:xfrm>
            <a:off x="7054565" y="4136306"/>
            <a:ext cx="1675097" cy="85091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668060" y="5070569"/>
            <a:ext cx="24481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8"/>
              </a:rPr>
              <a:t>https://gisp.gov.ru/pp719v2/pub/prod</a:t>
            </a:r>
            <a:r>
              <a:rPr lang="en-US" sz="1050" dirty="0" smtClean="0">
                <a:hlinkClick r:id="rId8"/>
              </a:rPr>
              <a:t>/</a:t>
            </a:r>
            <a:r>
              <a:rPr lang="ru-RU" sz="1050" dirty="0" smtClean="0"/>
              <a:t> </a:t>
            </a:r>
            <a:endParaRPr lang="ru-RU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281122"/>
            <a:ext cx="6192688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ст.22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13. </a:t>
            </a:r>
            <a:r>
              <a:rPr lang="ru-RU" sz="1200" b="1" dirty="0"/>
              <a:t>Идентичными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товарами… признаются товары… </a:t>
            </a:r>
            <a:r>
              <a:rPr lang="ru-RU" sz="1200" b="1" dirty="0"/>
              <a:t>имеющие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b="1" dirty="0"/>
              <a:t>одинаковые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b="1" dirty="0"/>
              <a:t>характерные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b="1" dirty="0"/>
              <a:t>для них основные признаки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При определении идентичности товаров </a:t>
            </a:r>
            <a:r>
              <a:rPr lang="ru-RU" sz="1200" b="1" dirty="0"/>
              <a:t>незначительные различия во внешнем виде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таких товаров </a:t>
            </a:r>
            <a:r>
              <a:rPr lang="ru-RU" sz="1200" b="1" dirty="0"/>
              <a:t>могут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не </a:t>
            </a:r>
            <a:r>
              <a:rPr lang="ru-RU" sz="1200" b="1" dirty="0"/>
              <a:t>учитываться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14. </a:t>
            </a:r>
            <a:r>
              <a:rPr lang="ru-RU" sz="1200" b="1" dirty="0"/>
              <a:t>Однородными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товарами признаются товары, </a:t>
            </a:r>
            <a:r>
              <a:rPr lang="ru-RU" sz="1200" b="1" dirty="0"/>
              <a:t>которые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200" b="1" dirty="0"/>
              <a:t>не являясь идентичными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200" b="1" dirty="0"/>
              <a:t>имеют сходные характеристики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состоят из схожих компонентов, что позволяет им выполнять одни и те же функции и (или) быть коммерчески взаимозаменяемыми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.»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Новый пункт 5.1 </a:t>
            </a:r>
            <a:r>
              <a:rPr lang="ru-RU" sz="3200" dirty="0" smtClean="0"/>
              <a:t>ч.1 ст.93 44-ФЗ: основные требования и ограничения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12776"/>
          <a:ext cx="8229600" cy="215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0364" y="3569738"/>
            <a:ext cx="3821596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ЕДИНСТВЕННЫЙ ПРОИЗВОДИТЕЛЬ </a:t>
            </a:r>
            <a:br>
              <a:rPr lang="ru-RU" sz="1100" dirty="0" smtClean="0"/>
            </a:br>
            <a:r>
              <a:rPr lang="ru-RU" sz="1100" dirty="0" smtClean="0"/>
              <a:t>(</a:t>
            </a:r>
            <a:r>
              <a:rPr lang="ru-RU" sz="1100" dirty="0"/>
              <a:t>подход ПП от 25.03.2022 №</a:t>
            </a:r>
            <a:r>
              <a:rPr lang="ru-RU" sz="1100" dirty="0" smtClean="0"/>
              <a:t>443, </a:t>
            </a:r>
            <a:r>
              <a:rPr lang="ru-RU" sz="1100" i="1" dirty="0" smtClean="0">
                <a:solidFill>
                  <a:srgbClr val="C00000"/>
                </a:solidFill>
              </a:rPr>
              <a:t>но это не точно!!!</a:t>
            </a:r>
            <a:r>
              <a:rPr lang="ru-RU" sz="1100" dirty="0" smtClean="0"/>
              <a:t>): «лекарственный </a:t>
            </a:r>
            <a:r>
              <a:rPr lang="ru-RU" sz="1100" dirty="0"/>
              <a:t>препарат, который имеет </a:t>
            </a:r>
            <a:r>
              <a:rPr lang="ru-RU" sz="1100" dirty="0" smtClean="0"/>
              <a:t>международное непатентованное </a:t>
            </a:r>
            <a:r>
              <a:rPr lang="ru-RU" sz="1100" dirty="0"/>
              <a:t>(или химическое, или </a:t>
            </a:r>
            <a:r>
              <a:rPr lang="ru-RU" sz="1100" dirty="0" err="1"/>
              <a:t>группировочное</a:t>
            </a:r>
            <a:r>
              <a:rPr lang="ru-RU" sz="1100" dirty="0"/>
              <a:t>) наименование</a:t>
            </a:r>
            <a:r>
              <a:rPr lang="ru-RU" sz="1100" dirty="0" smtClean="0"/>
              <a:t>, лекарственную </a:t>
            </a:r>
            <a:r>
              <a:rPr lang="ru-RU" sz="1100" dirty="0"/>
              <a:t>форму и дозировку, </a:t>
            </a:r>
            <a:endParaRPr lang="ru-RU" sz="1100" dirty="0" smtClean="0"/>
          </a:p>
          <a:p>
            <a:r>
              <a:rPr lang="ru-RU" sz="1100" dirty="0" smtClean="0"/>
              <a:t>[1] сведения </a:t>
            </a:r>
            <a:r>
              <a:rPr lang="ru-RU" sz="1100" dirty="0"/>
              <a:t>о которых в </a:t>
            </a:r>
            <a:r>
              <a:rPr lang="ru-RU" sz="1100" dirty="0" smtClean="0"/>
              <a:t>совокупности </a:t>
            </a:r>
            <a:r>
              <a:rPr lang="ru-RU" sz="1100" b="1" dirty="0" smtClean="0">
                <a:solidFill>
                  <a:srgbClr val="C00000"/>
                </a:solidFill>
              </a:rPr>
              <a:t>отсутствуют </a:t>
            </a:r>
            <a:r>
              <a:rPr lang="ru-RU" sz="1100" b="1" dirty="0">
                <a:solidFill>
                  <a:srgbClr val="C00000"/>
                </a:solidFill>
              </a:rPr>
              <a:t>в государственном реестре лекарственных средств </a:t>
            </a:r>
            <a:endParaRPr lang="ru-RU" sz="1100" b="1" dirty="0" smtClean="0">
              <a:solidFill>
                <a:srgbClr val="C00000"/>
              </a:solidFill>
            </a:endParaRPr>
          </a:p>
          <a:p>
            <a:r>
              <a:rPr lang="ru-RU" sz="1100" i="1" dirty="0" smtClean="0"/>
              <a:t>либо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[2] </a:t>
            </a:r>
            <a:r>
              <a:rPr lang="ru-RU" sz="1100" b="1" dirty="0" smtClean="0">
                <a:solidFill>
                  <a:srgbClr val="C00000"/>
                </a:solidFill>
              </a:rPr>
              <a:t>совокупность </a:t>
            </a:r>
            <a:r>
              <a:rPr lang="ru-RU" sz="1100" b="1" dirty="0">
                <a:solidFill>
                  <a:srgbClr val="C00000"/>
                </a:solidFill>
              </a:rPr>
              <a:t>сведений </a:t>
            </a:r>
            <a:r>
              <a:rPr lang="ru-RU" sz="1100" dirty="0"/>
              <a:t>о которых присутствует в государственном </a:t>
            </a:r>
            <a:r>
              <a:rPr lang="ru-RU" sz="1100" dirty="0" smtClean="0"/>
              <a:t>реестре  лекарственных </a:t>
            </a:r>
            <a:r>
              <a:rPr lang="ru-RU" sz="1100" dirty="0"/>
              <a:t>средств, но на дату подачи заявления о </a:t>
            </a:r>
            <a:r>
              <a:rPr lang="ru-RU" sz="1100" dirty="0" smtClean="0"/>
              <a:t>включении  организации </a:t>
            </a:r>
            <a:r>
              <a:rPr lang="ru-RU" sz="1100" dirty="0"/>
              <a:t>в реестр </a:t>
            </a:r>
            <a:r>
              <a:rPr lang="ru-RU" sz="1100" b="1" dirty="0">
                <a:solidFill>
                  <a:srgbClr val="C00000"/>
                </a:solidFill>
              </a:rPr>
              <a:t>в гражданском обороте </a:t>
            </a:r>
            <a:r>
              <a:rPr lang="ru-RU" sz="1100" dirty="0"/>
              <a:t>в Российской </a:t>
            </a:r>
            <a:r>
              <a:rPr lang="ru-RU" sz="1100" dirty="0" smtClean="0"/>
              <a:t>Федерации </a:t>
            </a:r>
            <a:r>
              <a:rPr lang="ru-RU" sz="1100" b="1" dirty="0" smtClean="0">
                <a:solidFill>
                  <a:srgbClr val="C00000"/>
                </a:solidFill>
              </a:rPr>
              <a:t>присутствует </a:t>
            </a:r>
            <a:r>
              <a:rPr lang="ru-RU" sz="1100" b="1" dirty="0">
                <a:solidFill>
                  <a:srgbClr val="C00000"/>
                </a:solidFill>
              </a:rPr>
              <a:t>не более одного торгового </a:t>
            </a:r>
            <a:r>
              <a:rPr lang="ru-RU" sz="1100" b="1" dirty="0" smtClean="0">
                <a:solidFill>
                  <a:srgbClr val="C00000"/>
                </a:solidFill>
              </a:rPr>
              <a:t>наименования</a:t>
            </a:r>
            <a:r>
              <a:rPr lang="ru-RU" sz="1100" dirty="0" smtClean="0"/>
              <a:t>»</a:t>
            </a:r>
            <a:endParaRPr lang="ru-RU" sz="1100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698457" y="3645023"/>
            <a:ext cx="2537839" cy="26644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02228" y="6306958"/>
            <a:ext cx="30655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 Narrow" panose="020B0606020202030204" pitchFamily="34" charset="0"/>
                <a:hlinkClick r:id="rId8"/>
              </a:rPr>
              <a:t>http://</a:t>
            </a:r>
            <a:r>
              <a:rPr lang="ru-RU" sz="1200" dirty="0" smtClean="0">
                <a:latin typeface="Arial Narrow" panose="020B0606020202030204" pitchFamily="34" charset="0"/>
                <a:hlinkClick r:id="rId8"/>
              </a:rPr>
              <a:t>www.roszdravnadzor.ru/services/turnover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21545" y="3616308"/>
            <a:ext cx="15429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можно узнать:</a:t>
            </a:r>
          </a:p>
          <a:p>
            <a:r>
              <a:rPr lang="ru-RU" sz="1000" dirty="0" smtClean="0"/>
              <a:t>торговое наименование ЛП, введенного в оборот (а также номер Р.У. и производителя)</a:t>
            </a:r>
          </a:p>
          <a:p>
            <a:r>
              <a:rPr lang="ru-RU" sz="1000" dirty="0" smtClean="0"/>
              <a:t>лекарственную форму и дозировку</a:t>
            </a:r>
          </a:p>
          <a:p>
            <a:r>
              <a:rPr lang="ru-RU" sz="1000" dirty="0" smtClean="0"/>
              <a:t>серию</a:t>
            </a:r>
            <a:endParaRPr lang="ru-RU" sz="10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355976" y="5661248"/>
            <a:ext cx="246252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19785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11560"/>
          </a:xfrm>
        </p:spPr>
        <p:txBody>
          <a:bodyPr/>
          <a:lstStyle/>
          <a:p>
            <a:r>
              <a:rPr lang="ru-RU" dirty="0" smtClean="0"/>
              <a:t>Пример поиска по ОКДП2 21.20.24.110 в ГИСП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140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7" t="14152" r="8499"/>
          <a:stretch/>
        </p:blipFill>
        <p:spPr>
          <a:xfrm>
            <a:off x="556486" y="1483122"/>
            <a:ext cx="3753061" cy="190648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610" y="3397962"/>
            <a:ext cx="24481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3"/>
              </a:rPr>
              <a:t>https://gisp.gov.ru/pp719v2/pub/prod</a:t>
            </a:r>
            <a:r>
              <a:rPr lang="en-US" sz="1050" dirty="0" smtClean="0">
                <a:hlinkClick r:id="rId3"/>
              </a:rPr>
              <a:t>/</a:t>
            </a:r>
            <a:r>
              <a:rPr lang="ru-RU" sz="1050" dirty="0" smtClean="0"/>
              <a:t> </a:t>
            </a:r>
            <a:endParaRPr lang="ru-RU" sz="10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4100985"/>
            <a:ext cx="5400000" cy="12969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5551584"/>
            <a:ext cx="5400000" cy="99473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лево 8"/>
          <p:cNvSpPr/>
          <p:nvPr/>
        </p:nvSpPr>
        <p:spPr bwMode="auto">
          <a:xfrm rot="16200000">
            <a:off x="3764232" y="3558012"/>
            <a:ext cx="504056" cy="47463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63272" cy="1027113"/>
          </a:xfrm>
        </p:spPr>
        <p:txBody>
          <a:bodyPr/>
          <a:lstStyle/>
          <a:p>
            <a:r>
              <a:rPr lang="ru-RU" dirty="0" smtClean="0"/>
              <a:t>Использование средневзв</a:t>
            </a:r>
            <a:r>
              <a:rPr lang="ru-RU" dirty="0"/>
              <a:t>е</a:t>
            </a:r>
            <a:r>
              <a:rPr lang="ru-RU" dirty="0" smtClean="0"/>
              <a:t>шенной цены </a:t>
            </a:r>
            <a:r>
              <a:rPr lang="ru-RU" sz="2800" dirty="0" smtClean="0"/>
              <a:t>(п.9 порядка 450н)</a:t>
            </a: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207246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Начальная цена единицы медицинского изделия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(далее - НЦЕ),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единицы медицинского изделия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(далее - ЦЕМ)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(или)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СРМ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(или)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…устанавливается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как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средневзвешенное значение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либо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более средневзвешенной цены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собранных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заказчиком цен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учета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НДС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141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544" y="4221088"/>
                <a:ext cx="8208912" cy="1015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НЦЕ МИ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ЦЕ</m:t>
                              </m:r>
                            </m:e>
                            <m:sub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ЦЕ</m:t>
                              </m:r>
                            </m:e>
                            <m:sub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ЦЕ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221088"/>
                <a:ext cx="8208912" cy="10155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39552" y="555976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ЦЕ</a:t>
            </a:r>
            <a:r>
              <a:rPr lang="en-US" sz="16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/>
              <a:t>— цена единицы, предложенная поставщиком или найденная в реестре контрактов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603667" y="5559763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16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/>
              <a:t>— количество единиц МИ, единиц РМ или единиц объема ТО предложенных поставщиком или найденных в реестре контрактов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321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Начальная цена единицы МИ </a:t>
            </a:r>
            <a:br>
              <a:rPr lang="ru-RU" dirty="0" smtClean="0"/>
            </a:br>
            <a:r>
              <a:rPr lang="ru-RU" sz="2800" dirty="0" smtClean="0"/>
              <a:t>(п.12 порядка 450н)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88" t="45304" r="35322" b="12508"/>
          <a:stretch/>
        </p:blipFill>
        <p:spPr>
          <a:xfrm>
            <a:off x="457200" y="2060848"/>
            <a:ext cx="7448828" cy="35283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dirty="0" smtClean="0"/>
              <a:t>Стоимость расходных материалов* </a:t>
            </a:r>
            <a:r>
              <a:rPr lang="ru-RU" sz="2800" dirty="0" smtClean="0"/>
              <a:t>(п.13 порядка 450н)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71" t="54679" r="35095" b="3964"/>
          <a:stretch/>
        </p:blipFill>
        <p:spPr>
          <a:xfrm>
            <a:off x="899592" y="2276872"/>
            <a:ext cx="7046450" cy="32021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143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592" y="5589240"/>
            <a:ext cx="77872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*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п.6: расходные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материалы —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«изделия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(или) комплектующие, потребляемые при эксплуатации медицинского изделия и обеспечивающие применение медицинского изделия в медицинских целях в соответствии с его функциональным назначением, сведения о которых содержатся в эксплуатационной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документации»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Стоимость технического обслуживания </a:t>
            </a:r>
            <a:r>
              <a:rPr lang="ru-RU" sz="2400" dirty="0" smtClean="0"/>
              <a:t>(п.15 порядка 450н)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88" t="64053" r="36239" b="6259"/>
          <a:stretch/>
        </p:blipFill>
        <p:spPr>
          <a:xfrm>
            <a:off x="971600" y="2996952"/>
            <a:ext cx="6791491" cy="23042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определить гарантийный период (п.7 приказа 450н)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562043"/>
              </p:ext>
            </p:extLst>
          </p:nvPr>
        </p:nvGraphicFramePr>
        <p:xfrm>
          <a:off x="457200" y="1773238"/>
          <a:ext cx="8229600" cy="3888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145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57200" y="5950172"/>
            <a:ext cx="8229600" cy="433147"/>
            <a:chOff x="2773" y="1714056"/>
            <a:chExt cx="2164224" cy="108211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773" y="1714056"/>
              <a:ext cx="2164224" cy="108211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34467" y="1745750"/>
              <a:ext cx="2100836" cy="10187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* со дня передачи МИ заказчику</a:t>
              </a:r>
              <a:endParaRPr lang="ru-RU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8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Особенности применения приказа 450н </a:t>
            </a:r>
            <a:br>
              <a:rPr lang="ru-RU" sz="2800" dirty="0" smtClean="0"/>
            </a:br>
            <a:r>
              <a:rPr lang="ru-RU" sz="2800" dirty="0" smtClean="0"/>
              <a:t>при закупках у </a:t>
            </a:r>
            <a:r>
              <a:rPr lang="ru-RU" sz="2800" dirty="0" err="1" smtClean="0"/>
              <a:t>ед.поставщика</a:t>
            </a:r>
            <a:r>
              <a:rPr lang="ru-RU" sz="2800" dirty="0" smtClean="0"/>
              <a:t> по п.9 ч.1 ст.93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146</a:t>
            </a:fld>
            <a:endParaRPr lang="ru-RU"/>
          </a:p>
        </p:txBody>
      </p:sp>
      <p:sp>
        <p:nvSpPr>
          <p:cNvPr id="5" name="Пятно 2 4"/>
          <p:cNvSpPr/>
          <p:nvPr/>
        </p:nvSpPr>
        <p:spPr bwMode="auto">
          <a:xfrm>
            <a:off x="249974" y="2221634"/>
            <a:ext cx="2593834" cy="1639413"/>
          </a:xfrm>
          <a:prstGeom prst="irregularSeal2">
            <a:avLst/>
          </a:prstGeom>
          <a:solidFill>
            <a:srgbClr val="FFDDDD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непреодолимая сила /</a:t>
            </a:r>
            <a:b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повышенная готовность</a:t>
            </a:r>
          </a:p>
        </p:txBody>
      </p:sp>
      <p:sp>
        <p:nvSpPr>
          <p:cNvPr id="6" name="10-конечная звезда 5"/>
          <p:cNvSpPr/>
          <p:nvPr/>
        </p:nvSpPr>
        <p:spPr bwMode="auto">
          <a:xfrm>
            <a:off x="249974" y="4605041"/>
            <a:ext cx="2593834" cy="1405573"/>
          </a:xfrm>
          <a:prstGeom prst="star10">
            <a:avLst/>
          </a:prstGeom>
          <a:solidFill>
            <a:srgbClr val="FFDDDD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необходимость</a:t>
            </a:r>
            <a:r>
              <a:rPr kumimoji="0" lang="ru-RU" sz="105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оказания</a:t>
            </a:r>
            <a:br>
              <a:rPr kumimoji="0" lang="ru-RU" sz="105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медицинской  помощи</a:t>
            </a:r>
            <a:br>
              <a:rPr kumimoji="0" lang="ru-RU" sz="105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в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экстренной форме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или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в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неотложной  форме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 bwMode="auto">
          <a:xfrm>
            <a:off x="3162672" y="2708920"/>
            <a:ext cx="4001616" cy="2238042"/>
          </a:xfrm>
          <a:prstGeom prst="homePlate">
            <a:avLst>
              <a:gd name="adj" fmla="val 3637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44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«заказчик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вправе определить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цену…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 применением исключительно метода сопоставимых рыночных цен (анализа рынка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)» </a:t>
            </a:r>
            <a:b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(п.4 порядка 450н)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Источники информации о ценах на технические средства реабилитации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приказ 450н</a:t>
            </a:r>
            <a:endParaRPr lang="ru-RU" sz="1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r>
              <a:rPr lang="ru-RU" sz="1200" dirty="0" smtClean="0"/>
              <a:t>3. Начальная </a:t>
            </a:r>
            <a:r>
              <a:rPr lang="ru-RU" sz="1200" dirty="0"/>
              <a:t>цена единицы медицинского изделия и (или) расходного материала и (или) услуги по техническому обслуживанию на период гарантийного срока эксплуатации медицинского </a:t>
            </a:r>
            <a:r>
              <a:rPr lang="ru-RU" sz="1200" dirty="0" smtClean="0"/>
              <a:t>изделия… </a:t>
            </a:r>
            <a:br>
              <a:rPr lang="ru-RU" sz="1200" dirty="0" smtClean="0"/>
            </a:br>
            <a:r>
              <a:rPr lang="ru-RU" sz="1200" b="1" dirty="0" smtClean="0"/>
              <a:t>на </a:t>
            </a:r>
            <a:r>
              <a:rPr lang="ru-RU" sz="1200" b="1" dirty="0"/>
              <a:t>технические средства реабилитации</a:t>
            </a:r>
            <a:r>
              <a:rPr lang="ru-RU" sz="1200" dirty="0"/>
              <a:t>, которые относятся к медицинским изделиям, предусмотренным федеральным перечнем реабилитационных мероприятий, технических средств реабилитации и услуг, предоставляемых инвалиду, утвержденным распоряжением Правительства Российской Федерации от 30 декабря 2005 г. </a:t>
            </a:r>
            <a:r>
              <a:rPr lang="ru-RU" sz="1200" dirty="0" smtClean="0"/>
              <a:t>№2347-р</a:t>
            </a:r>
            <a:r>
              <a:rPr lang="ru-RU" sz="1200" dirty="0"/>
              <a:t>, устанавливаются посредством применения метода сопоставимых рыночных цен (анализа рынка). </a:t>
            </a:r>
            <a:endParaRPr lang="ru-RU" sz="1200" dirty="0" smtClean="0"/>
          </a:p>
          <a:p>
            <a:pPr marL="0" indent="0"/>
            <a:r>
              <a:rPr lang="ru-RU" sz="1200" dirty="0" smtClean="0"/>
              <a:t>При </a:t>
            </a:r>
            <a:r>
              <a:rPr lang="ru-RU" sz="1200" dirty="0"/>
              <a:t>этом источники ценовой информации определяются в соответствии с распоряжением Правительства Российской Федерации от 18 сентября 2017 г. </a:t>
            </a:r>
            <a:r>
              <a:rPr lang="ru-RU" sz="1200" dirty="0" smtClean="0"/>
              <a:t>№ </a:t>
            </a:r>
            <a:r>
              <a:rPr lang="ru-RU" sz="1200" b="1" dirty="0" smtClean="0"/>
              <a:t>1995-р</a:t>
            </a:r>
            <a:endParaRPr lang="ru-RU" sz="12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400" dirty="0"/>
              <a:t>Распоряжение Правительства РФ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от </a:t>
            </a:r>
            <a:r>
              <a:rPr lang="ru-RU" sz="1400" dirty="0"/>
              <a:t>18 сентября 2017 г. </a:t>
            </a:r>
            <a:r>
              <a:rPr lang="ru-RU" sz="1400" dirty="0" smtClean="0"/>
              <a:t>№ 1995-р</a:t>
            </a:r>
            <a:endParaRPr lang="ru-RU" sz="14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100" dirty="0"/>
              <a:t>реестр контрактов, заключенных заказчиками, в части информации о ценах на технические средства реабилитации и услуги, предоставляемые инвалидам, по исполненным в течение последних 3 лет контрактам на территории субъекта Российской Федерации, в котором расположен заказчик, и на территории сопредельных с местом расположения заказчика субъектов Российской Федерации;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/>
              <a:t>каталог </a:t>
            </a:r>
            <a:r>
              <a:rPr lang="ru-RU" sz="1100" dirty="0"/>
              <a:t>товаров, работ, услуг для обеспечения государственных и муниципальных нужд, формирование и ведение которого осуществляются в единой информационной системе в сфере закупок (при наличии информации о ценах на технические средства реабилитации и услуги, предоставляемые инвалидам);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/>
              <a:t>предложения </a:t>
            </a:r>
            <a:r>
              <a:rPr lang="ru-RU" sz="1100" dirty="0"/>
              <a:t>поставщиков, содержащие информацию о ценах на технические средства реабилитации и услуги, предоставляемые инвалидам, полученные по результатам размещения заказчиком запросов цен посредством использования единой информационной системы в сфере закупок.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147</a:t>
            </a:fld>
            <a:endParaRPr lang="ru-RU"/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4138935" y="4941168"/>
            <a:ext cx="433065" cy="36004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4654446" y="2174875"/>
            <a:ext cx="4094018" cy="3951288"/>
          </a:xfrm>
          <a:prstGeom prst="roundRect">
            <a:avLst>
              <a:gd name="adj" fmla="val 376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 smtClean="0"/>
              <a:t>Тема </a:t>
            </a:r>
            <a:r>
              <a:rPr lang="ru-RU" sz="1400" dirty="0"/>
              <a:t>6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Обоснование начальной (максимальной) цены контракта при закупках лекарственных препаратов</a:t>
            </a:r>
            <a:br>
              <a:rPr lang="ru-RU" sz="2000" dirty="0" smtClean="0"/>
            </a:br>
            <a:r>
              <a:rPr lang="ru-RU" sz="1600" dirty="0" smtClean="0"/>
              <a:t>(приказ Минздрава России 1064н)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00778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91445"/>
          </a:xfrm>
        </p:spPr>
        <p:txBody>
          <a:bodyPr/>
          <a:lstStyle/>
          <a:p>
            <a:r>
              <a:rPr lang="ru-RU" sz="2000" dirty="0" smtClean="0"/>
              <a:t>Порядок обоснования НМЦК при закупке </a:t>
            </a:r>
            <a:r>
              <a:rPr lang="ru-RU" sz="2000" smtClean="0"/>
              <a:t>лекарственных препаратов: </a:t>
            </a:r>
            <a:r>
              <a:rPr lang="ru-RU" sz="2000" dirty="0" smtClean="0"/>
              <a:t>приказ МЗ РФ от 19.12.2019 №1064н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149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91966" y="950656"/>
            <a:ext cx="1652034" cy="5396334"/>
          </a:xfrm>
          <a:prstGeom prst="rect">
            <a:avLst/>
          </a:prstGeom>
          <a:solidFill>
            <a:srgbClr val="FFE5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409202" y="950656"/>
            <a:ext cx="2082763" cy="5396334"/>
          </a:xfrm>
          <a:prstGeom prst="rect">
            <a:avLst/>
          </a:prstGeom>
          <a:solidFill>
            <a:srgbClr val="CCFFC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326863" y="948118"/>
            <a:ext cx="2082763" cy="5396334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9937" y="945580"/>
            <a:ext cx="3326863" cy="5396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0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658"/>
          <a:stretch/>
        </p:blipFill>
        <p:spPr bwMode="auto">
          <a:xfrm rot="5400000" flipH="1">
            <a:off x="5807206" y="3611683"/>
            <a:ext cx="4171374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6"/>
          <a:stretch/>
        </p:blipFill>
        <p:spPr bwMode="auto">
          <a:xfrm rot="5400000" flipH="1">
            <a:off x="6746319" y="4196327"/>
            <a:ext cx="2992563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738"/>
          <a:stretch/>
        </p:blipFill>
        <p:spPr bwMode="auto">
          <a:xfrm rot="5400000" flipH="1">
            <a:off x="7600084" y="4700383"/>
            <a:ext cx="1984450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2172"/>
          <a:stretch/>
        </p:blipFill>
        <p:spPr bwMode="auto">
          <a:xfrm rot="5400000" flipH="1">
            <a:off x="8417843" y="5168435"/>
            <a:ext cx="1048346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35496" y="1525125"/>
            <a:ext cx="1440000" cy="72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2 «а»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анализ рынка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п.1 </a:t>
            </a:r>
            <a:r>
              <a:rPr kumimoji="0" lang="ru-RU" sz="1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ч.1 ст.22 44-ФЗ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3226" y="2615795"/>
            <a:ext cx="1440000" cy="72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2 «а» и 4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тарифный метод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п.3 ч.1 и ч. 8 ст.22 44-ФЗ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5496" y="3706465"/>
            <a:ext cx="1440000" cy="72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2 «б»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средневзвешенная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цена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5496" y="4869160"/>
            <a:ext cx="1440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п. 2 «в»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референтная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цена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972017"/>
            <a:ext cx="32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определение цены единицы </a:t>
            </a:r>
            <a:r>
              <a:rPr lang="ru-RU" b="1" dirty="0">
                <a:latin typeface="Arial Narrow" panose="020B0606020202030204" pitchFamily="34" charset="0"/>
              </a:rPr>
              <a:t>Ц</a:t>
            </a:r>
            <a:r>
              <a:rPr lang="en-US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908381" y="2951421"/>
            <a:ext cx="1374840" cy="162970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8 </a:t>
            </a:r>
            <a:endParaRPr lang="en-US" sz="1200" b="1" dirty="0" smtClean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минимальная </a:t>
            </a:r>
            <a:b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цена </a:t>
            </a:r>
            <a:r>
              <a:rPr lang="ru-RU" sz="1200" b="1" dirty="0" smtClean="0">
                <a:latin typeface="Arial Narrow" panose="020B0606020202030204" pitchFamily="34" charset="0"/>
              </a:rPr>
              <a:t>Ц</a:t>
            </a:r>
            <a:r>
              <a:rPr lang="en-US" sz="1200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sz="1200" b="1" i="1" baseline="-25000" dirty="0" smtClean="0">
              <a:latin typeface="Arial Narrow" panose="020B0606020202030204" pitchFamily="34" charset="0"/>
            </a:endParaRP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sz="1050" b="1" dirty="0" smtClean="0">
                <a:latin typeface="Arial Narrow" panose="020B0606020202030204" pitchFamily="34" charset="0"/>
              </a:rPr>
              <a:t>анализ рынка</a:t>
            </a: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тарифный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метод</a:t>
            </a: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sz="1050" b="1" baseline="0" dirty="0" smtClean="0">
                <a:latin typeface="Arial Narrow" panose="020B0606020202030204" pitchFamily="34" charset="0"/>
              </a:rPr>
              <a:t>средневзвеш</a:t>
            </a:r>
            <a:r>
              <a:rPr lang="ru-RU" sz="1050" b="1" dirty="0">
                <a:latin typeface="Arial Narrow" panose="020B0606020202030204" pitchFamily="34" charset="0"/>
              </a:rPr>
              <a:t>е</a:t>
            </a:r>
            <a:r>
              <a:rPr lang="ru-RU" sz="1050" b="1" baseline="0" dirty="0" smtClean="0">
                <a:latin typeface="Arial Narrow" panose="020B0606020202030204" pitchFamily="34" charset="0"/>
              </a:rPr>
              <a:t>нная</a:t>
            </a:r>
            <a:r>
              <a:rPr lang="ru-RU" sz="1050" b="1" dirty="0" smtClean="0">
                <a:latin typeface="Arial Narrow" panose="020B0606020202030204" pitchFamily="34" charset="0"/>
              </a:rPr>
              <a:t> цена</a:t>
            </a: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kumimoji="0" lang="ru-RU" sz="105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референтная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цена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9368" y="972017"/>
            <a:ext cx="208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определение </a:t>
            </a:r>
            <a:r>
              <a:rPr lang="ru-RU" b="1" dirty="0" smtClean="0">
                <a:latin typeface="Arial Narrow" panose="020B0606020202030204" pitchFamily="34" charset="0"/>
              </a:rPr>
              <a:t>НМЦК</a:t>
            </a:r>
            <a:endParaRPr lang="ru-RU" b="1" dirty="0"/>
          </a:p>
        </p:txBody>
      </p:sp>
      <p:sp>
        <p:nvSpPr>
          <p:cNvPr id="21" name="Прямоугольник с одним вырезанным углом 20"/>
          <p:cNvSpPr/>
          <p:nvPr/>
        </p:nvSpPr>
        <p:spPr bwMode="auto">
          <a:xfrm>
            <a:off x="5652120" y="1525125"/>
            <a:ext cx="1440000" cy="720000"/>
          </a:xfrm>
          <a:prstGeom prst="snip1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 Narrow" panose="020B0606020202030204" pitchFamily="34" charset="0"/>
              </a:rPr>
              <a:t>КОНТРАКТ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7656185" y="1525125"/>
            <a:ext cx="1440000" cy="72000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Ц</a:t>
            </a:r>
            <a:r>
              <a:rPr kumimoji="0" lang="en-US" sz="1200" b="1" i="1" u="none" strike="noStrike" cap="none" normalizeH="0" baseline="-25000" dirty="0" err="1" smtClean="0">
                <a:ln>
                  <a:noFill/>
                </a:ln>
                <a:effectLst/>
                <a:latin typeface="Arial Narrow" panose="020B0606020202030204" pitchFamily="34" charset="0"/>
              </a:rPr>
              <a:t>i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=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следующая цена по п.8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7656185" y="2519790"/>
            <a:ext cx="1440000" cy="72000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Ц</a:t>
            </a:r>
            <a:r>
              <a:rPr kumimoji="0" lang="en-US" sz="1200" b="1" i="1" u="none" strike="noStrike" cap="none" normalizeH="0" baseline="-25000" dirty="0" err="1" smtClean="0">
                <a:ln>
                  <a:noFill/>
                </a:ln>
                <a:effectLst/>
                <a:latin typeface="Arial Narrow" panose="020B0606020202030204" pitchFamily="34" charset="0"/>
              </a:rPr>
              <a:t>i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=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следующая цена по п.8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7656185" y="3514455"/>
            <a:ext cx="1440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п. 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Ц</a:t>
            </a:r>
            <a:r>
              <a:rPr kumimoji="0" lang="en-US" sz="1200" b="1" i="1" u="none" strike="noStrike" cap="none" normalizeH="0" baseline="-2500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i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=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следующая цена по п.8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7656185" y="4509120"/>
            <a:ext cx="1440000" cy="720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13</a:t>
            </a:r>
          </a:p>
          <a:p>
            <a:pPr algn="ctr">
              <a:spcBef>
                <a:spcPct val="0"/>
              </a:spcBef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Ц</a:t>
            </a:r>
            <a:r>
              <a:rPr kumimoji="0" lang="en-US" sz="1200" b="1" i="1" u="none" strike="noStrike" cap="none" normalizeH="0" baseline="-25000" dirty="0" err="1" smtClean="0">
                <a:ln>
                  <a:noFill/>
                </a:ln>
                <a:effectLst/>
                <a:latin typeface="Arial Narrow" panose="020B0606020202030204" pitchFamily="34" charset="0"/>
              </a:rPr>
              <a:t>i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= 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любая не </a:t>
            </a: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выше </a:t>
            </a:r>
            <a:r>
              <a:rPr lang="en-US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max </a:t>
            </a: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цены из ГРЦ ЖНВЛП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52120" y="972017"/>
            <a:ext cx="1586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результат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56185" y="972017"/>
            <a:ext cx="143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повторные</a:t>
            </a:r>
            <a:r>
              <a:rPr lang="ru-RU" sz="1400" dirty="0" smtClean="0">
                <a:latin typeface="Arial Narrow" panose="020B0606020202030204" pitchFamily="34" charset="0"/>
              </a:rPr>
              <a:t> закупки</a:t>
            </a:r>
            <a:endParaRPr lang="ru-RU" b="1" dirty="0"/>
          </a:p>
        </p:txBody>
      </p:sp>
      <p:pic>
        <p:nvPicPr>
          <p:cNvPr id="28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5680749" y="1963057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6613927" y="1963057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 flipH="1">
            <a:off x="5438940" y="2740587"/>
            <a:ext cx="997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есть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победитель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6394550" y="2742328"/>
            <a:ext cx="9971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есть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единственный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участник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pic>
        <p:nvPicPr>
          <p:cNvPr id="32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flipH="1">
            <a:off x="7178655" y="3284984"/>
            <a:ext cx="35822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 flipH="1">
            <a:off x="6893146" y="4005064"/>
            <a:ext cx="8052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не подано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НИ ОДНОЙ </a:t>
            </a:r>
            <a:r>
              <a:rPr lang="ru-RU" sz="1050" b="1" dirty="0" smtClean="0">
                <a:latin typeface="Arial Narrow" panose="020B0606020202030204" pitchFamily="34" charset="0"/>
              </a:rPr>
              <a:t/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заявки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pic>
        <p:nvPicPr>
          <p:cNvPr id="36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5400000" flipH="1">
            <a:off x="6181960" y="4157115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 flipH="1">
            <a:off x="5675559" y="4823085"/>
            <a:ext cx="14806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не заключен контракт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 ИНОЙ ПРИЧИНЕ</a:t>
            </a:r>
            <a:b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???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39" name="Ромб 38"/>
          <p:cNvSpPr/>
          <p:nvPr/>
        </p:nvSpPr>
        <p:spPr bwMode="auto">
          <a:xfrm>
            <a:off x="5585571" y="3220506"/>
            <a:ext cx="1660588" cy="1170007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процедура состоялась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???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08149" y="2181236"/>
            <a:ext cx="121108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latin typeface="Arial Narrow" panose="020B0606020202030204" pitchFamily="34" charset="0"/>
              </a:rPr>
              <a:t>НДС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08149" y="3281859"/>
            <a:ext cx="121108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latin typeface="Arial Narrow" panose="020B0606020202030204" pitchFamily="34" charset="0"/>
              </a:rPr>
              <a:t>НДС </a:t>
            </a:r>
          </a:p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latin typeface="Arial Narrow" panose="020B0606020202030204" pitchFamily="34" charset="0"/>
              </a:rPr>
              <a:t>оптовой надбавки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08149" y="4417407"/>
            <a:ext cx="121108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latin typeface="Arial Narrow" panose="020B0606020202030204" pitchFamily="34" charset="0"/>
              </a:rPr>
              <a:t>НДС </a:t>
            </a:r>
          </a:p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latin typeface="Arial Narrow" panose="020B0606020202030204" pitchFamily="34" charset="0"/>
              </a:rPr>
              <a:t>оптовой надбавки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08149" y="5556693"/>
            <a:ext cx="121108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НДС </a:t>
            </a:r>
          </a:p>
          <a:p>
            <a:pPr>
              <a:spcBef>
                <a:spcPct val="0"/>
              </a:spcBef>
            </a:pPr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без оптовой надбавки </a:t>
            </a:r>
          </a:p>
        </p:txBody>
      </p:sp>
      <p:pic>
        <p:nvPicPr>
          <p:cNvPr id="45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2700000" flipH="1">
            <a:off x="1497571" y="2098778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8900000" flipH="1">
            <a:off x="1389246" y="4428219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flipH="1">
            <a:off x="1437798" y="2840941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flipH="1">
            <a:off x="1410049" y="3618566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3590324" y="2333355"/>
            <a:ext cx="1581611" cy="1362345"/>
            <a:chOff x="3735546" y="3335795"/>
            <a:chExt cx="1440000" cy="1400991"/>
          </a:xfrm>
        </p:grpSpPr>
        <p:sp>
          <p:nvSpPr>
            <p:cNvPr id="50" name="Прямоугольник 49"/>
            <p:cNvSpPr/>
            <p:nvPr/>
          </p:nvSpPr>
          <p:spPr bwMode="auto">
            <a:xfrm>
              <a:off x="3735546" y="3335795"/>
              <a:ext cx="1440000" cy="140099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latin typeface="Arial Narrow" panose="020B0606020202030204" pitchFamily="34" charset="0"/>
                </a:rPr>
                <a:t>п. 2 </a:t>
              </a:r>
              <a:endParaRPr lang="en-US" sz="1200" b="1" dirty="0" smtClean="0">
                <a:latin typeface="Arial Narrow" panose="020B060602020203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 smtClean="0">
                  <a:latin typeface="Arial Narrow" panose="020B0606020202030204" pitchFamily="34" charset="0"/>
                </a:rPr>
                <a:t/>
              </a:r>
              <a:br>
                <a:rPr lang="ru-RU" sz="1000" b="1" dirty="0" smtClean="0">
                  <a:latin typeface="Arial Narrow" panose="020B0606020202030204" pitchFamily="34" charset="0"/>
                </a:rPr>
              </a:br>
              <a:r>
                <a:rPr lang="ru-RU" sz="1000" b="1" dirty="0" smtClean="0">
                  <a:latin typeface="Arial Narrow" panose="020B0606020202030204" pitchFamily="34" charset="0"/>
                </a:rPr>
                <a:t>Ц</a:t>
              </a:r>
              <a:r>
                <a:rPr lang="en-US" sz="1000" b="1" i="1" baseline="-25000" dirty="0" err="1" smtClean="0">
                  <a:latin typeface="Arial Narrow" panose="020B0606020202030204" pitchFamily="34" charset="0"/>
                </a:rPr>
                <a:t>i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 — цена единицы с НДС </a:t>
              </a:r>
              <a:br>
                <a:rPr lang="ru-RU" sz="1000" b="1" dirty="0" smtClean="0">
                  <a:latin typeface="Arial Narrow" panose="020B0606020202030204" pitchFamily="34" charset="0"/>
                </a:rPr>
              </a:br>
              <a:r>
                <a:rPr lang="ru-RU" sz="1000" b="1" dirty="0" smtClean="0">
                  <a:latin typeface="Arial Narrow" panose="020B0606020202030204" pitchFamily="34" charset="0"/>
                </a:rPr>
                <a:t>и (?) оптовой надбавкой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 smtClean="0">
                  <a:latin typeface="Arial Narrow" panose="020B0606020202030204" pitchFamily="34" charset="0"/>
                </a:rPr>
                <a:t>V</a:t>
              </a:r>
              <a:r>
                <a:rPr lang="en-US" sz="1000" b="1" i="1" baseline="-25000" dirty="0" smtClean="0">
                  <a:latin typeface="Arial Narrow" panose="020B0606020202030204" pitchFamily="34" charset="0"/>
                </a:rPr>
                <a:t>i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 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—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 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количество </a:t>
              </a:r>
              <a:br>
                <a:rPr lang="ru-RU" sz="1000" b="1" dirty="0" smtClean="0">
                  <a:latin typeface="Arial Narrow" panose="020B0606020202030204" pitchFamily="34" charset="0"/>
                </a:rPr>
              </a:br>
              <a:r>
                <a:rPr lang="ru-RU" sz="1000" b="1" dirty="0" smtClean="0">
                  <a:latin typeface="Arial Narrow" panose="020B0606020202030204" pitchFamily="34" charset="0"/>
                </a:rPr>
                <a:t>в </a:t>
              </a:r>
              <a:r>
                <a:rPr lang="ru-RU" sz="1000" b="1" dirty="0" err="1" smtClean="0">
                  <a:latin typeface="Arial Narrow" panose="020B0606020202030204" pitchFamily="34" charset="0"/>
                </a:rPr>
                <a:t>ед.изм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.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1" i="1" dirty="0" err="1" smtClean="0">
                  <a:latin typeface="Arial Narrow" panose="020B0606020202030204" pitchFamily="34" charset="0"/>
                </a:rPr>
                <a:t>i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 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— кол-во позиций</a:t>
              </a: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8"/>
            <a:srcRect l="7888" t="21221" r="7692" b="5483"/>
            <a:stretch/>
          </p:blipFill>
          <p:spPr>
            <a:xfrm>
              <a:off x="3790761" y="3595844"/>
              <a:ext cx="1331698" cy="227729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52" name="Прямоугольник 51"/>
          <p:cNvSpPr/>
          <p:nvPr/>
        </p:nvSpPr>
        <p:spPr bwMode="auto">
          <a:xfrm>
            <a:off x="3590324" y="5173980"/>
            <a:ext cx="1581611" cy="63707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9 </a:t>
            </a:r>
            <a:endParaRPr lang="en-US" sz="1200" b="1" dirty="0" smtClean="0"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цена единицы Ц</a:t>
            </a:r>
            <a:r>
              <a:rPr lang="en-US" sz="1200" b="1" i="1" baseline="-25000" dirty="0" err="1" smtClean="0">
                <a:latin typeface="Arial Narrow" panose="020B0606020202030204" pitchFamily="34" charset="0"/>
              </a:rPr>
              <a:t>i</a:t>
            </a: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en-US" sz="1200" b="1" dirty="0" smtClean="0">
                <a:latin typeface="Arial Narrow" panose="020B0606020202030204" pitchFamily="34" charset="0"/>
              </a:rPr>
              <a:t/>
            </a:r>
            <a:br>
              <a:rPr lang="en-US" sz="1200" b="1" dirty="0" smtClean="0">
                <a:latin typeface="Arial Narrow" panose="020B0606020202030204" pitchFamily="34" charset="0"/>
              </a:rPr>
            </a:br>
            <a:r>
              <a:rPr lang="en-US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+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(?) оптовая  надбавка</a:t>
            </a:r>
            <a:endParaRPr lang="ru-RU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590324" y="1439354"/>
            <a:ext cx="1581611" cy="54948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Arial Narrow" panose="020B0606020202030204" pitchFamily="34" charset="0"/>
              </a:rPr>
              <a:t>ОБЪЯВИТЬ ПРОЦЕДУРУ ОПРЕДЕЛЕНИЯ ПОСТАВЩИКА</a:t>
            </a:r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3590324" y="4078861"/>
            <a:ext cx="1581611" cy="79031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</a:t>
            </a:r>
            <a:r>
              <a:rPr lang="ru-RU" sz="1200" b="1" dirty="0">
                <a:latin typeface="Arial Narrow" panose="020B0606020202030204" pitchFamily="34" charset="0"/>
              </a:rPr>
              <a:t>9</a:t>
            </a: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endParaRPr lang="en-US" sz="1200" b="1" dirty="0" smtClean="0"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цена единицы Ц</a:t>
            </a:r>
            <a:r>
              <a:rPr lang="en-US" sz="1200" b="1" i="1" baseline="-25000" dirty="0" err="1" smtClean="0">
                <a:latin typeface="Arial Narrow" panose="020B0606020202030204" pitchFamily="34" charset="0"/>
              </a:rPr>
              <a:t>i</a:t>
            </a: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ru-RU" sz="1200" b="1" dirty="0">
                <a:latin typeface="Arial Narrow" panose="020B0606020202030204" pitchFamily="34" charset="0"/>
              </a:rPr>
              <a:t/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(?) с оптовой надбавкой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+ НДС</a:t>
            </a:r>
          </a:p>
        </p:txBody>
      </p:sp>
      <p:pic>
        <p:nvPicPr>
          <p:cNvPr id="55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4110007" y="4483337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4110007" y="3393674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4110007" y="1648168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712"/>
          <a:stretch/>
        </p:blipFill>
        <p:spPr bwMode="auto">
          <a:xfrm rot="3370646" flipH="1">
            <a:off x="2705618" y="4601162"/>
            <a:ext cx="1093311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06"/>
          <a:stretch/>
        </p:blipFill>
        <p:spPr bwMode="auto">
          <a:xfrm rot="4500000" flipH="1">
            <a:off x="4580367" y="2352210"/>
            <a:ext cx="1716460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681" y="6025634"/>
            <a:ext cx="129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36600"/>
                </a:solidFill>
              </a:rPr>
              <a:t>ЖНВЛП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63" name="Левая фигурная скобка 62"/>
          <p:cNvSpPr/>
          <p:nvPr/>
        </p:nvSpPr>
        <p:spPr bwMode="auto">
          <a:xfrm>
            <a:off x="1874738" y="3584508"/>
            <a:ext cx="203564" cy="932107"/>
          </a:xfrm>
          <a:prstGeom prst="leftBrace">
            <a:avLst>
              <a:gd name="adj1" fmla="val 31769"/>
              <a:gd name="adj2" fmla="val 50000"/>
            </a:avLst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Левая фигурная скобка 63"/>
          <p:cNvSpPr/>
          <p:nvPr/>
        </p:nvSpPr>
        <p:spPr bwMode="auto">
          <a:xfrm rot="10800000">
            <a:off x="2988389" y="3584508"/>
            <a:ext cx="203564" cy="932107"/>
          </a:xfrm>
          <a:prstGeom prst="leftBrace">
            <a:avLst>
              <a:gd name="adj1" fmla="val 31769"/>
              <a:gd name="adj2" fmla="val 50000"/>
            </a:avLst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углом вверх 64"/>
          <p:cNvSpPr/>
          <p:nvPr/>
        </p:nvSpPr>
        <p:spPr bwMode="auto">
          <a:xfrm flipH="1">
            <a:off x="4127886" y="5805264"/>
            <a:ext cx="4959817" cy="771364"/>
          </a:xfrm>
          <a:prstGeom prst="bentUpArrow">
            <a:avLst>
              <a:gd name="adj1" fmla="val 50000"/>
              <a:gd name="adj2" fmla="val 50000"/>
              <a:gd name="adj3" fmla="val 26042"/>
            </a:avLst>
          </a:prstGeom>
          <a:solidFill>
            <a:schemeClr val="bg1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пересчет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НМЦК на повторную закупку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исходя из новой Ц</a:t>
            </a:r>
            <a:r>
              <a:rPr lang="en-US" sz="1400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sz="1400" b="1" baseline="-250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11560"/>
          </a:xfrm>
        </p:spPr>
        <p:txBody>
          <a:bodyPr/>
          <a:lstStyle/>
          <a:p>
            <a:r>
              <a:rPr lang="ru-RU" sz="2800" dirty="0" smtClean="0"/>
              <a:t>Примеры контрактов по п.5.1 ч.1 ст.93 44-ФЗ</a:t>
            </a:r>
            <a:endParaRPr lang="ru-RU" sz="2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716A3F-F631-4D0C-9455-D09DFACDE72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011" y="1268760"/>
            <a:ext cx="4536550" cy="15454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011" y="4081432"/>
            <a:ext cx="4474269" cy="12917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011" y="2902067"/>
            <a:ext cx="4003830" cy="10914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39552" y="5949280"/>
            <a:ext cx="324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hlinkClick r:id="rId5"/>
              </a:rPr>
              <a:t>ссылка</a:t>
            </a:r>
            <a:endParaRPr lang="ru-RU" sz="1400" dirty="0" smtClean="0"/>
          </a:p>
          <a:p>
            <a:r>
              <a:rPr lang="ru-RU" sz="1400" dirty="0" smtClean="0"/>
              <a:t>на 11.05.2022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433011" y="594928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hlinkClick r:id="rId6"/>
              </a:rPr>
              <a:t>ссылка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39791" y="1304764"/>
            <a:ext cx="3741142" cy="4428492"/>
          </a:xfrm>
          <a:prstGeom prst="rect">
            <a:avLst/>
          </a:prstGeom>
        </p:spPr>
      </p:pic>
      <p:pic>
        <p:nvPicPr>
          <p:cNvPr id="16" name="Picture 6" descr="https://img2.freepng.ru/20180601/re/kisspng-polaris-learning-ltd-link-building-backlink-search-link-5b11025be50029.1425307915278413719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46" y="6274317"/>
            <a:ext cx="276078" cy="2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523528"/>
          </a:xfrm>
        </p:spPr>
        <p:txBody>
          <a:bodyPr/>
          <a:lstStyle/>
          <a:p>
            <a:r>
              <a:rPr lang="ru-RU" sz="3200" dirty="0" smtClean="0"/>
              <a:t>Пример обоснования НМЦК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150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6335742"/>
            <a:ext cx="6840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smtClean="0">
                <a:hlinkClick r:id="rId2"/>
              </a:rPr>
              <a:t>zakupki.gov.ru/epz/order/notice/ea20/view/documents.html?regNumber=0168500000622000307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1409581"/>
            <a:ext cx="421196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i="1" dirty="0" smtClean="0"/>
              <a:t>анализ рынка</a:t>
            </a:r>
            <a:r>
              <a:rPr lang="ru-RU" sz="1400" dirty="0" smtClean="0"/>
              <a:t>: 4 КП + 2 </a:t>
            </a:r>
            <a:r>
              <a:rPr lang="ru-RU" sz="1400" i="1" dirty="0" smtClean="0"/>
              <a:t>чужих </a:t>
            </a:r>
            <a:r>
              <a:rPr lang="ru-RU" sz="1400" dirty="0" smtClean="0"/>
              <a:t>контракта</a:t>
            </a:r>
          </a:p>
          <a:p>
            <a:pPr>
              <a:spcBef>
                <a:spcPts val="600"/>
              </a:spcBef>
            </a:pPr>
            <a:r>
              <a:rPr lang="ru-RU" sz="1400" b="1" dirty="0"/>
              <a:t>минимум: </a:t>
            </a:r>
            <a:r>
              <a:rPr lang="ru-RU" sz="1400" b="1" dirty="0" smtClean="0"/>
              <a:t>34,57 (2,5 мг) </a:t>
            </a:r>
            <a:r>
              <a:rPr lang="ru-RU" sz="1400" dirty="0"/>
              <a:t>и</a:t>
            </a:r>
            <a:r>
              <a:rPr lang="ru-RU" sz="1400" b="1" dirty="0" smtClean="0"/>
              <a:t> 34,50 (5,0 мг) </a:t>
            </a:r>
            <a:r>
              <a:rPr lang="ru-RU" sz="1400" dirty="0" smtClean="0"/>
              <a:t>руб. / </a:t>
            </a:r>
            <a:r>
              <a:rPr lang="ru-RU" sz="1400" dirty="0" err="1" smtClean="0"/>
              <a:t>шт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2780928"/>
            <a:ext cx="42119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i="1" dirty="0" smtClean="0"/>
              <a:t>тарифный метод</a:t>
            </a:r>
            <a:r>
              <a:rPr lang="ru-RU" sz="1400" dirty="0" smtClean="0"/>
              <a:t>: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 smtClean="0"/>
              <a:t>минимум 34,57 (2,5 мг) и 34,50 (5,0 мг) </a:t>
            </a:r>
            <a:r>
              <a:rPr lang="ru-RU" sz="1400" dirty="0" smtClean="0"/>
              <a:t>руб. / </a:t>
            </a:r>
            <a:r>
              <a:rPr lang="ru-RU" sz="1400" dirty="0" err="1" smtClean="0"/>
              <a:t>шт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4077072"/>
            <a:ext cx="421196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i="1" dirty="0" smtClean="0"/>
              <a:t>средневзвешенная цена</a:t>
            </a:r>
            <a:r>
              <a:rPr lang="ru-RU" sz="1400" dirty="0" smtClean="0"/>
              <a:t>:  </a:t>
            </a:r>
            <a:endParaRPr lang="ru-RU" sz="1400" dirty="0"/>
          </a:p>
          <a:p>
            <a:pPr>
              <a:spcBef>
                <a:spcPts val="600"/>
              </a:spcBef>
            </a:pPr>
            <a:r>
              <a:rPr lang="ru-RU" sz="1400" b="1" dirty="0" smtClean="0"/>
              <a:t>36,17 (2,5 мг) и 33,82 (5,0 мг) </a:t>
            </a:r>
            <a:r>
              <a:rPr lang="ru-RU" sz="1400" dirty="0" smtClean="0"/>
              <a:t>руб. / </a:t>
            </a:r>
            <a:r>
              <a:rPr lang="ru-RU" sz="1400" dirty="0" err="1" smtClean="0"/>
              <a:t>шт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5376411"/>
            <a:ext cx="421196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i="1" dirty="0" smtClean="0"/>
              <a:t>расчет НМЦК</a:t>
            </a:r>
            <a:r>
              <a:rPr lang="ru-RU" sz="1400" dirty="0" smtClean="0"/>
              <a:t>: в основу взята цена </a:t>
            </a:r>
            <a:br>
              <a:rPr lang="ru-RU" sz="1400" dirty="0" smtClean="0"/>
            </a:br>
            <a:r>
              <a:rPr lang="ru-RU" sz="1400" b="1" dirty="0" smtClean="0"/>
              <a:t>34,57 (2,5 мг) и 33,82 (5,0 мг) </a:t>
            </a:r>
            <a:r>
              <a:rPr lang="ru-RU" sz="1400" dirty="0" smtClean="0"/>
              <a:t>руб. / </a:t>
            </a:r>
            <a:r>
              <a:rPr lang="ru-RU" sz="1400" dirty="0" err="1" smtClean="0"/>
              <a:t>шт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+ </a:t>
            </a:r>
            <a:r>
              <a:rPr lang="ru-RU" sz="1400" dirty="0"/>
              <a:t>ОН 10% </a:t>
            </a:r>
            <a:r>
              <a:rPr lang="ru-RU" sz="1400" dirty="0" smtClean="0"/>
              <a:t>+ НДС </a:t>
            </a:r>
            <a:r>
              <a:rPr lang="ru-RU" sz="1400" dirty="0"/>
              <a:t>10</a:t>
            </a:r>
            <a:r>
              <a:rPr lang="ru-RU" sz="1400" dirty="0" smtClean="0"/>
              <a:t>%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51" y="2672651"/>
            <a:ext cx="4428000" cy="67430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18314" b="7834"/>
          <a:stretch/>
        </p:blipFill>
        <p:spPr>
          <a:xfrm>
            <a:off x="266151" y="3402821"/>
            <a:ext cx="4428000" cy="17643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51" y="967197"/>
            <a:ext cx="4428000" cy="164959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151" y="5223016"/>
            <a:ext cx="4428000" cy="10848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3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91445"/>
          </a:xfrm>
        </p:spPr>
        <p:txBody>
          <a:bodyPr/>
          <a:lstStyle/>
          <a:p>
            <a:r>
              <a:rPr lang="ru-RU" sz="2000" dirty="0" smtClean="0"/>
              <a:t>Источники информации для расчета цены единицы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151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33993" y="941388"/>
            <a:ext cx="2237807" cy="55797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96782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определение цены единицы </a:t>
            </a:r>
            <a:r>
              <a:rPr lang="ru-RU" b="1" dirty="0">
                <a:latin typeface="Arial Narrow" panose="020B0606020202030204" pitchFamily="34" charset="0"/>
              </a:rPr>
              <a:t>Ц</a:t>
            </a:r>
            <a:r>
              <a:rPr lang="en-US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dirty="0"/>
          </a:p>
        </p:txBody>
      </p:sp>
      <p:grpSp>
        <p:nvGrpSpPr>
          <p:cNvPr id="60" name="Группа 59"/>
          <p:cNvGrpSpPr/>
          <p:nvPr/>
        </p:nvGrpSpPr>
        <p:grpSpPr>
          <a:xfrm>
            <a:off x="756013" y="1520933"/>
            <a:ext cx="1583739" cy="871555"/>
            <a:chOff x="35496" y="1525125"/>
            <a:chExt cx="1583739" cy="871555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35496" y="1525125"/>
              <a:ext cx="1440000" cy="720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latin typeface="Arial Narrow" panose="020B0606020202030204" pitchFamily="34" charset="0"/>
                </a:rPr>
                <a:t>п. 2 «а»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 Narrow" panose="020B0606020202030204" pitchFamily="34" charset="0"/>
                </a:rPr>
                <a:t>анализ рынка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/>
              </a:r>
              <a:b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п.1 </a:t>
              </a:r>
              <a:r>
                <a:rPr kumimoji="0" lang="ru-RU" sz="10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ч.1 ст.22 44-ФЗ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08149" y="2181236"/>
              <a:ext cx="1211086" cy="215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800" b="1" dirty="0" smtClean="0">
                  <a:latin typeface="Arial Narrow" panose="020B0606020202030204" pitchFamily="34" charset="0"/>
                </a:rPr>
                <a:t>без </a:t>
              </a:r>
              <a:r>
                <a:rPr lang="ru-RU" sz="800" b="1" dirty="0">
                  <a:latin typeface="Arial Narrow" panose="020B0606020202030204" pitchFamily="34" charset="0"/>
                </a:rPr>
                <a:t>НДС 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773743" y="2699962"/>
            <a:ext cx="1566009" cy="1004618"/>
            <a:chOff x="53226" y="2615795"/>
            <a:chExt cx="1566009" cy="1004618"/>
          </a:xfrm>
        </p:grpSpPr>
        <p:sp>
          <p:nvSpPr>
            <p:cNvPr id="15" name="Прямоугольник 14"/>
            <p:cNvSpPr/>
            <p:nvPr/>
          </p:nvSpPr>
          <p:spPr bwMode="auto">
            <a:xfrm>
              <a:off x="53226" y="2615795"/>
              <a:ext cx="1440000" cy="720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latin typeface="Arial Narrow" panose="020B0606020202030204" pitchFamily="34" charset="0"/>
                </a:rPr>
                <a:t>п. 2 «а» и 4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 Narrow" panose="020B0606020202030204" pitchFamily="34" charset="0"/>
                </a:rPr>
                <a:t>тарифный метод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/>
              </a:r>
              <a:b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10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п.3 ч.1 и ч. 8 ст.22 44-ФЗ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408149" y="3281859"/>
              <a:ext cx="1211086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800" b="1" dirty="0" smtClean="0">
                  <a:latin typeface="Arial Narrow" panose="020B0606020202030204" pitchFamily="34" charset="0"/>
                </a:rPr>
                <a:t>без </a:t>
              </a:r>
              <a:r>
                <a:rPr lang="ru-RU" sz="800" b="1" dirty="0">
                  <a:latin typeface="Arial Narrow" panose="020B0606020202030204" pitchFamily="34" charset="0"/>
                </a:rPr>
                <a:t>НДС </a:t>
              </a:r>
            </a:p>
            <a:p>
              <a:pPr>
                <a:spcBef>
                  <a:spcPct val="0"/>
                </a:spcBef>
              </a:pPr>
              <a:r>
                <a:rPr lang="ru-RU" sz="800" b="1" dirty="0" smtClean="0">
                  <a:latin typeface="Arial Narrow" panose="020B0606020202030204" pitchFamily="34" charset="0"/>
                </a:rPr>
                <a:t>без </a:t>
              </a:r>
              <a:r>
                <a:rPr lang="ru-RU" sz="800" b="1" dirty="0">
                  <a:latin typeface="Arial Narrow" panose="020B0606020202030204" pitchFamily="34" charset="0"/>
                </a:rPr>
                <a:t>оптовой надбавки 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6013" y="4012054"/>
            <a:ext cx="1583739" cy="1049496"/>
            <a:chOff x="35496" y="3706465"/>
            <a:chExt cx="1583739" cy="1049496"/>
          </a:xfrm>
        </p:grpSpPr>
        <p:sp>
          <p:nvSpPr>
            <p:cNvPr id="16" name="Прямоугольник 15"/>
            <p:cNvSpPr/>
            <p:nvPr/>
          </p:nvSpPr>
          <p:spPr bwMode="auto">
            <a:xfrm>
              <a:off x="35496" y="3706465"/>
              <a:ext cx="1440000" cy="720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latin typeface="Arial Narrow" panose="020B0606020202030204" pitchFamily="34" charset="0"/>
                </a:rPr>
                <a:t>п. 2 «б»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 Narrow" panose="020B0606020202030204" pitchFamily="34" charset="0"/>
                </a:rPr>
                <a:t>средневзвешенная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 Narrow" panose="020B0606020202030204" pitchFamily="34" charset="0"/>
                </a:rPr>
                <a:t>цена</a:t>
              </a:r>
              <a:endPara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8149" y="4417407"/>
              <a:ext cx="1211086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800" b="1" dirty="0" smtClean="0">
                  <a:latin typeface="Arial Narrow" panose="020B0606020202030204" pitchFamily="34" charset="0"/>
                </a:rPr>
                <a:t>без </a:t>
              </a:r>
              <a:r>
                <a:rPr lang="ru-RU" sz="800" b="1" dirty="0">
                  <a:latin typeface="Arial Narrow" panose="020B0606020202030204" pitchFamily="34" charset="0"/>
                </a:rPr>
                <a:t>НДС </a:t>
              </a:r>
            </a:p>
            <a:p>
              <a:pPr>
                <a:spcBef>
                  <a:spcPct val="0"/>
                </a:spcBef>
              </a:pPr>
              <a:r>
                <a:rPr lang="ru-RU" sz="800" b="1" dirty="0" smtClean="0">
                  <a:latin typeface="Arial Narrow" panose="020B0606020202030204" pitchFamily="34" charset="0"/>
                </a:rPr>
                <a:t>без </a:t>
              </a:r>
              <a:r>
                <a:rPr lang="ru-RU" sz="800" b="1" dirty="0">
                  <a:latin typeface="Arial Narrow" panose="020B0606020202030204" pitchFamily="34" charset="0"/>
                </a:rPr>
                <a:t>оптовой надбавки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6013" y="5369024"/>
            <a:ext cx="1583739" cy="1026087"/>
            <a:chOff x="35496" y="4869160"/>
            <a:chExt cx="1583739" cy="1026087"/>
          </a:xfrm>
        </p:grpSpPr>
        <p:sp>
          <p:nvSpPr>
            <p:cNvPr id="17" name="Прямоугольник 16"/>
            <p:cNvSpPr/>
            <p:nvPr/>
          </p:nvSpPr>
          <p:spPr bwMode="auto">
            <a:xfrm>
              <a:off x="35496" y="4869160"/>
              <a:ext cx="144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п. 2 «в»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err="1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Arial Narrow" panose="020B0606020202030204" pitchFamily="34" charset="0"/>
                </a:rPr>
                <a:t>референтная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Arial Narrow" panose="020B0606020202030204" pitchFamily="34" charset="0"/>
                </a:rPr>
                <a:t> цена</a:t>
              </a:r>
              <a:endPara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08149" y="5556693"/>
              <a:ext cx="1211086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800" b="1" dirty="0" smtClean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без </a:t>
              </a:r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НДС </a:t>
              </a:r>
            </a:p>
            <a:p>
              <a:pPr>
                <a:spcBef>
                  <a:spcPct val="0"/>
                </a:spcBef>
              </a:pPr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без оптовой надбавки </a:t>
              </a:r>
            </a:p>
          </p:txBody>
        </p:sp>
      </p:grpSp>
      <p:sp>
        <p:nvSpPr>
          <p:cNvPr id="5" name="Стрелка вправо 4"/>
          <p:cNvSpPr/>
          <p:nvPr/>
        </p:nvSpPr>
        <p:spPr>
          <a:xfrm>
            <a:off x="2555776" y="1720621"/>
            <a:ext cx="720080" cy="54431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91880" y="1192560"/>
            <a:ext cx="2736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обязательно</a:t>
            </a:r>
            <a:r>
              <a:rPr lang="ru-RU" sz="1200" dirty="0" smtClean="0"/>
              <a:t> запрос ценовых предложений (количество запросов / ответов не определено)</a:t>
            </a:r>
          </a:p>
          <a:p>
            <a:r>
              <a:rPr lang="ru-RU" sz="1200" dirty="0" smtClean="0"/>
              <a:t>могут быть иные источники: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 smtClean="0"/>
              <a:t>реестр «чужих» контрактов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 smtClean="0"/>
              <a:t>региональные / коммерческие информационные системы</a:t>
            </a:r>
            <a:endParaRPr lang="ru-RU" sz="1100" dirty="0"/>
          </a:p>
        </p:txBody>
      </p:sp>
      <p:sp>
        <p:nvSpPr>
          <p:cNvPr id="66" name="Стрелка вправо 65"/>
          <p:cNvSpPr/>
          <p:nvPr/>
        </p:nvSpPr>
        <p:spPr>
          <a:xfrm>
            <a:off x="2555776" y="2940981"/>
            <a:ext cx="720080" cy="54431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91880" y="296733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анализ государственного реестра цен (для ЖНВЛП)</a:t>
            </a:r>
            <a:endParaRPr lang="ru-RU" sz="1100" dirty="0"/>
          </a:p>
        </p:txBody>
      </p:sp>
      <p:sp>
        <p:nvSpPr>
          <p:cNvPr id="68" name="Стрелка вправо 67"/>
          <p:cNvSpPr/>
          <p:nvPr/>
        </p:nvSpPr>
        <p:spPr>
          <a:xfrm>
            <a:off x="2555776" y="4249319"/>
            <a:ext cx="720080" cy="54431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491880" y="410597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рассчитывается заказчиком только по «своим» контрактам, заключенным и исполненным за последние 12 месяцев</a:t>
            </a:r>
            <a:endParaRPr lang="ru-RU" sz="1100" dirty="0"/>
          </a:p>
        </p:txBody>
      </p:sp>
      <p:sp>
        <p:nvSpPr>
          <p:cNvPr id="72" name="Стрелка вправо 71"/>
          <p:cNvSpPr/>
          <p:nvPr/>
        </p:nvSpPr>
        <p:spPr>
          <a:xfrm>
            <a:off x="2555776" y="5465516"/>
            <a:ext cx="720080" cy="54431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91880" y="5568397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настоящее время отсутствует</a:t>
            </a:r>
            <a:endParaRPr lang="ru-RU" sz="1100" dirty="0"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6361119" y="1196752"/>
            <a:ext cx="2664296" cy="160261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приказ 1064н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п.8</a:t>
            </a:r>
            <a:r>
              <a:rPr lang="ru-RU" sz="1400" dirty="0">
                <a:latin typeface="Arial Narrow" panose="020B0606020202030204" pitchFamily="34" charset="0"/>
              </a:rPr>
              <a:t>: </a:t>
            </a:r>
            <a:r>
              <a:rPr lang="ru-RU" sz="1400" dirty="0" smtClean="0">
                <a:latin typeface="Arial Narrow" panose="020B0606020202030204" pitchFamily="34" charset="0"/>
              </a:rPr>
              <a:t>«Цена </a:t>
            </a:r>
            <a:r>
              <a:rPr lang="ru-RU" sz="1400" dirty="0">
                <a:latin typeface="Arial Narrow" panose="020B0606020202030204" pitchFamily="34" charset="0"/>
              </a:rPr>
              <a:t>единицы лекарственного препарата, начальная цена единицы лекарственного препарата определяется заказчиком как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минимальное значение цены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из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минимальных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цен</a:t>
            </a:r>
            <a:r>
              <a:rPr lang="ru-RU" sz="1400" dirty="0" smtClean="0">
                <a:latin typeface="Arial Narrow" panose="020B0606020202030204" pitchFamily="34" charset="0"/>
              </a:rPr>
              <a:t>…»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7333227" y="2843545"/>
            <a:ext cx="720080" cy="288963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6361119" y="3176682"/>
            <a:ext cx="2664296" cy="138717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минимальная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цена анализа рынка (из нескольких)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минимальная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цена по тарифному метод (из нескольких)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 Narrow" panose="020B0606020202030204" pitchFamily="34" charset="0"/>
              </a:rPr>
              <a:t>средневзвешенная цена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7333227" y="4608032"/>
            <a:ext cx="720080" cy="288963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endParaRPr lang="ru-RU" sz="1000" dirty="0">
              <a:hlinkClick r:id="rId2"/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6361119" y="4941168"/>
            <a:ext cx="2664296" cy="52540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минимальная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 вышеуказанных величин</a:t>
            </a:r>
            <a:endParaRPr lang="ru-RU" sz="1400" dirty="0" smtClean="0">
              <a:latin typeface="Arial Narrow" panose="020B060602020203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349553" y="5558220"/>
            <a:ext cx="2675862" cy="923330"/>
            <a:chOff x="816018" y="5508762"/>
            <a:chExt cx="2675862" cy="923330"/>
          </a:xfrm>
        </p:grpSpPr>
        <p:pic>
          <p:nvPicPr>
            <p:cNvPr id="32" name="Picture 3" descr="C:\Users\perov\AppData\Local\Microsoft\Windows\Temporary Internet Files\Content.IE5\2V8IDDI6\MC900432560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018" y="5614007"/>
              <a:ext cx="731646" cy="731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547664" y="5508762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Нарушение порядка обоснования НМЦК: административный штраф </a:t>
              </a:r>
              <a:br>
                <a:rPr lang="ru-RU" sz="1100" dirty="0" smtClean="0"/>
              </a:br>
              <a:r>
                <a:rPr lang="ru-RU" sz="1100" b="1" dirty="0" smtClean="0">
                  <a:solidFill>
                    <a:srgbClr val="C00000"/>
                  </a:solidFill>
                </a:rPr>
                <a:t>10 000 </a:t>
              </a:r>
              <a:r>
                <a:rPr lang="ru-RU" sz="1100" dirty="0" smtClean="0"/>
                <a:t>руб. </a:t>
              </a:r>
              <a:br>
                <a:rPr lang="ru-RU" sz="1100" dirty="0" smtClean="0"/>
              </a:br>
              <a:r>
                <a:rPr lang="ru-RU" sz="1000" dirty="0" smtClean="0"/>
                <a:t>(КоАП 7.29.3 ч.2)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85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91445"/>
          </a:xfrm>
        </p:spPr>
        <p:txBody>
          <a:bodyPr/>
          <a:lstStyle/>
          <a:p>
            <a:r>
              <a:rPr lang="ru-RU" sz="2000" dirty="0" smtClean="0"/>
              <a:t>Новый порядок обоснования НМЦК при закупке лекарственных средств: приказ МЗ РФ от 19.12.2019 №1064н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152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91966" y="950656"/>
            <a:ext cx="1652034" cy="5396334"/>
          </a:xfrm>
          <a:prstGeom prst="rect">
            <a:avLst/>
          </a:prstGeom>
          <a:solidFill>
            <a:srgbClr val="FFE5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409202" y="950656"/>
            <a:ext cx="2082763" cy="5396334"/>
          </a:xfrm>
          <a:prstGeom prst="rect">
            <a:avLst/>
          </a:prstGeom>
          <a:solidFill>
            <a:srgbClr val="CCFFC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326863" y="948118"/>
            <a:ext cx="2082763" cy="5396334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9937" y="945580"/>
            <a:ext cx="3326863" cy="5396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0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617"/>
          <a:stretch/>
        </p:blipFill>
        <p:spPr bwMode="auto">
          <a:xfrm rot="5400000" flipH="1">
            <a:off x="6510188" y="4314665"/>
            <a:ext cx="2765409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0"/>
          <a:stretch/>
        </p:blipFill>
        <p:spPr bwMode="auto">
          <a:xfrm rot="5400000" flipH="1">
            <a:off x="7909193" y="5114618"/>
            <a:ext cx="1084730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35496" y="2172256"/>
            <a:ext cx="1440000" cy="72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2 «а»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анализ рынка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п.1 </a:t>
            </a:r>
            <a:r>
              <a:rPr kumimoji="0" lang="ru-RU" sz="1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ч.1 ст.22 44-ФЗ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5496" y="3444891"/>
            <a:ext cx="1440000" cy="72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2 «б»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средневзвешенная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цена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972017"/>
            <a:ext cx="32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определение цены единицы </a:t>
            </a:r>
            <a:r>
              <a:rPr lang="ru-RU" b="1" dirty="0">
                <a:latin typeface="Arial Narrow" panose="020B0606020202030204" pitchFamily="34" charset="0"/>
              </a:rPr>
              <a:t>Ц</a:t>
            </a:r>
            <a:r>
              <a:rPr lang="en-US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908381" y="2951421"/>
            <a:ext cx="1374840" cy="162970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8 </a:t>
            </a:r>
            <a:endParaRPr lang="en-US" sz="1200" b="1" dirty="0" smtClean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минимальная </a:t>
            </a:r>
            <a:b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цена </a:t>
            </a:r>
            <a:r>
              <a:rPr lang="ru-RU" sz="1200" b="1" dirty="0" smtClean="0">
                <a:latin typeface="Arial Narrow" panose="020B0606020202030204" pitchFamily="34" charset="0"/>
              </a:rPr>
              <a:t>Ц</a:t>
            </a:r>
            <a:r>
              <a:rPr lang="en-US" sz="1200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sz="1200" b="1" i="1" baseline="-25000" dirty="0" smtClean="0">
              <a:latin typeface="Arial Narrow" panose="020B0606020202030204" pitchFamily="34" charset="0"/>
            </a:endParaRP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sz="1050" b="1" dirty="0" smtClean="0">
                <a:latin typeface="Arial Narrow" panose="020B0606020202030204" pitchFamily="34" charset="0"/>
              </a:rPr>
              <a:t>анализ рынка</a:t>
            </a: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lang="ru-RU" sz="1050" b="1" baseline="0" dirty="0" smtClean="0">
                <a:latin typeface="Arial Narrow" panose="020B0606020202030204" pitchFamily="34" charset="0"/>
              </a:rPr>
              <a:t>средневзвеш</a:t>
            </a:r>
            <a:r>
              <a:rPr lang="ru-RU" sz="1050" b="1" dirty="0" smtClean="0">
                <a:latin typeface="Arial Narrow" panose="020B0606020202030204" pitchFamily="34" charset="0"/>
              </a:rPr>
              <a:t>е</a:t>
            </a:r>
            <a:r>
              <a:rPr lang="ru-RU" sz="1050" b="1" baseline="0" dirty="0" smtClean="0">
                <a:latin typeface="Arial Narrow" panose="020B0606020202030204" pitchFamily="34" charset="0"/>
              </a:rPr>
              <a:t>нная</a:t>
            </a:r>
            <a:r>
              <a:rPr lang="ru-RU" sz="1050" b="1" dirty="0" smtClean="0">
                <a:latin typeface="Arial Narrow" panose="020B0606020202030204" pitchFamily="34" charset="0"/>
              </a:rPr>
              <a:t> цена</a:t>
            </a:r>
          </a:p>
          <a:p>
            <a:pPr marL="93663"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kumimoji="0" lang="ru-RU" sz="105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референтная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цена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9368" y="972017"/>
            <a:ext cx="208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определение </a:t>
            </a:r>
            <a:r>
              <a:rPr lang="ru-RU" b="1" dirty="0" smtClean="0">
                <a:latin typeface="Arial Narrow" panose="020B0606020202030204" pitchFamily="34" charset="0"/>
              </a:rPr>
              <a:t>НМЦК</a:t>
            </a:r>
            <a:endParaRPr lang="ru-RU" b="1" dirty="0"/>
          </a:p>
        </p:txBody>
      </p:sp>
      <p:sp>
        <p:nvSpPr>
          <p:cNvPr id="21" name="Прямоугольник с одним вырезанным углом 20"/>
          <p:cNvSpPr/>
          <p:nvPr/>
        </p:nvSpPr>
        <p:spPr bwMode="auto">
          <a:xfrm>
            <a:off x="5652120" y="1525125"/>
            <a:ext cx="1440000" cy="720000"/>
          </a:xfrm>
          <a:prstGeom prst="snip1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 Narrow" panose="020B0606020202030204" pitchFamily="34" charset="0"/>
              </a:rPr>
              <a:t>КОНТРАКТ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7656185" y="2709000"/>
            <a:ext cx="1440000" cy="72000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Ц</a:t>
            </a:r>
            <a:r>
              <a:rPr kumimoji="0" lang="en-US" sz="1200" b="1" i="1" u="none" strike="noStrike" cap="none" normalizeH="0" baseline="-25000" dirty="0" err="1" smtClean="0">
                <a:ln>
                  <a:noFill/>
                </a:ln>
                <a:effectLst/>
                <a:latin typeface="Arial Narrow" panose="020B0606020202030204" pitchFamily="34" charset="0"/>
              </a:rPr>
              <a:t>i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=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следующая цена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7656185" y="4365184"/>
            <a:ext cx="1440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п. 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Ц</a:t>
            </a:r>
            <a:r>
              <a:rPr kumimoji="0" lang="en-US" sz="1200" b="1" i="1" u="none" strike="noStrike" cap="none" normalizeH="0" baseline="-2500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i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=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следующая цена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52120" y="972017"/>
            <a:ext cx="1586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результат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56185" y="972017"/>
            <a:ext cx="143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повторные</a:t>
            </a:r>
            <a:r>
              <a:rPr lang="ru-RU" sz="1400" dirty="0" smtClean="0">
                <a:latin typeface="Arial Narrow" panose="020B0606020202030204" pitchFamily="34" charset="0"/>
              </a:rPr>
              <a:t> закупки</a:t>
            </a:r>
            <a:endParaRPr lang="ru-RU" b="1" dirty="0"/>
          </a:p>
        </p:txBody>
      </p:sp>
      <p:pic>
        <p:nvPicPr>
          <p:cNvPr id="28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5680749" y="1963057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6613927" y="1963057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 flipH="1">
            <a:off x="5438940" y="2740587"/>
            <a:ext cx="997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есть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победитель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6394550" y="2742328"/>
            <a:ext cx="9971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есть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единственный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участник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pic>
        <p:nvPicPr>
          <p:cNvPr id="32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flipH="1">
            <a:off x="7178655" y="3284984"/>
            <a:ext cx="35822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 flipH="1">
            <a:off x="6893146" y="4005064"/>
            <a:ext cx="8052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не подано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НИ ОДНОЙ </a:t>
            </a:r>
            <a:r>
              <a:rPr lang="ru-RU" sz="1050" b="1" dirty="0" smtClean="0">
                <a:latin typeface="Arial Narrow" panose="020B0606020202030204" pitchFamily="34" charset="0"/>
              </a:rPr>
              <a:t/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заявки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34" name="Левая фигурная скобка 33"/>
          <p:cNvSpPr/>
          <p:nvPr/>
        </p:nvSpPr>
        <p:spPr bwMode="auto">
          <a:xfrm>
            <a:off x="1874738" y="3584508"/>
            <a:ext cx="203564" cy="932107"/>
          </a:xfrm>
          <a:prstGeom prst="leftBrace">
            <a:avLst>
              <a:gd name="adj1" fmla="val 31769"/>
              <a:gd name="adj2" fmla="val 50000"/>
            </a:avLst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Левая фигурная скобка 34"/>
          <p:cNvSpPr/>
          <p:nvPr/>
        </p:nvSpPr>
        <p:spPr bwMode="auto">
          <a:xfrm rot="10800000">
            <a:off x="2988389" y="3584508"/>
            <a:ext cx="203564" cy="932107"/>
          </a:xfrm>
          <a:prstGeom prst="leftBrace">
            <a:avLst>
              <a:gd name="adj1" fmla="val 31769"/>
              <a:gd name="adj2" fmla="val 50000"/>
            </a:avLst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5400000" flipH="1">
            <a:off x="6181960" y="4157115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 flipH="1">
            <a:off x="5675559" y="4823085"/>
            <a:ext cx="14806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Arial Narrow" panose="020B0606020202030204" pitchFamily="34" charset="0"/>
              </a:rPr>
              <a:t>не заключен контракт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 ИНОЙ ПРИЧИНЕ</a:t>
            </a:r>
            <a:b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???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sp>
        <p:nvSpPr>
          <p:cNvPr id="38" name="Стрелка углом вверх 37"/>
          <p:cNvSpPr/>
          <p:nvPr/>
        </p:nvSpPr>
        <p:spPr bwMode="auto">
          <a:xfrm flipH="1">
            <a:off x="4127886" y="5805264"/>
            <a:ext cx="4959817" cy="771364"/>
          </a:xfrm>
          <a:prstGeom prst="bentUpArrow">
            <a:avLst>
              <a:gd name="adj1" fmla="val 50000"/>
              <a:gd name="adj2" fmla="val 50000"/>
              <a:gd name="adj3" fmla="val 26042"/>
            </a:avLst>
          </a:prstGeom>
          <a:solidFill>
            <a:schemeClr val="bg1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пересчет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НМЦК на повторную закупку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исходя из новой Ц</a:t>
            </a:r>
            <a:r>
              <a:rPr lang="en-US" sz="1400" b="1" i="1" baseline="-25000" dirty="0" err="1" smtClean="0">
                <a:latin typeface="Arial Narrow" panose="020B0606020202030204" pitchFamily="34" charset="0"/>
              </a:rPr>
              <a:t>i</a:t>
            </a:r>
            <a:endParaRPr lang="ru-RU" sz="1400" b="1" baseline="-25000" dirty="0" smtClean="0">
              <a:latin typeface="Arial Narrow" panose="020B0606020202030204" pitchFamily="34" charset="0"/>
            </a:endParaRPr>
          </a:p>
        </p:txBody>
      </p:sp>
      <p:sp>
        <p:nvSpPr>
          <p:cNvPr id="39" name="Ромб 38"/>
          <p:cNvSpPr/>
          <p:nvPr/>
        </p:nvSpPr>
        <p:spPr bwMode="auto">
          <a:xfrm>
            <a:off x="5585571" y="3220506"/>
            <a:ext cx="1660588" cy="1170007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процедура состоялась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???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08149" y="2828367"/>
            <a:ext cx="121108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latin typeface="Arial Narrow" panose="020B0606020202030204" pitchFamily="34" charset="0"/>
              </a:rPr>
              <a:t>НДС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08149" y="4155833"/>
            <a:ext cx="121108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latin typeface="Arial Narrow" panose="020B0606020202030204" pitchFamily="34" charset="0"/>
              </a:rPr>
              <a:t>без НДС</a:t>
            </a:r>
            <a:endParaRPr lang="ru-RU" sz="800" b="1" dirty="0">
              <a:latin typeface="Arial Narrow" panose="020B0606020202030204" pitchFamily="34" charset="0"/>
            </a:endParaRPr>
          </a:p>
        </p:txBody>
      </p:sp>
      <p:pic>
        <p:nvPicPr>
          <p:cNvPr id="45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2700000" flipH="1">
            <a:off x="1497571" y="2721701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flipH="1">
            <a:off x="1410049" y="3356992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3590324" y="2965031"/>
            <a:ext cx="1581611" cy="1247744"/>
            <a:chOff x="3735546" y="3876090"/>
            <a:chExt cx="1440000" cy="1283139"/>
          </a:xfrm>
        </p:grpSpPr>
        <p:sp>
          <p:nvSpPr>
            <p:cNvPr id="50" name="Прямоугольник 49"/>
            <p:cNvSpPr/>
            <p:nvPr/>
          </p:nvSpPr>
          <p:spPr bwMode="auto">
            <a:xfrm>
              <a:off x="3735546" y="3876090"/>
              <a:ext cx="1440000" cy="128313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latin typeface="Arial Narrow" panose="020B0606020202030204" pitchFamily="34" charset="0"/>
                </a:rPr>
                <a:t>п. 2 </a:t>
              </a:r>
              <a:endParaRPr lang="en-US" sz="1200" b="1" dirty="0" smtClean="0">
                <a:latin typeface="Arial Narrow" panose="020B060602020203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 smtClean="0">
                  <a:latin typeface="Arial Narrow" panose="020B0606020202030204" pitchFamily="34" charset="0"/>
                </a:rPr>
                <a:t/>
              </a:r>
              <a:br>
                <a:rPr lang="ru-RU" sz="1000" b="1" dirty="0" smtClean="0">
                  <a:latin typeface="Arial Narrow" panose="020B0606020202030204" pitchFamily="34" charset="0"/>
                </a:rPr>
              </a:br>
              <a:r>
                <a:rPr lang="ru-RU" sz="1000" b="1" dirty="0" smtClean="0">
                  <a:latin typeface="Arial Narrow" panose="020B0606020202030204" pitchFamily="34" charset="0"/>
                </a:rPr>
                <a:t>Ц</a:t>
              </a:r>
              <a:r>
                <a:rPr lang="en-US" sz="1000" b="1" i="1" baseline="-25000" dirty="0" err="1" smtClean="0">
                  <a:latin typeface="Arial Narrow" panose="020B0606020202030204" pitchFamily="34" charset="0"/>
                </a:rPr>
                <a:t>i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 — цена единицы с НДС </a:t>
              </a:r>
              <a:br>
                <a:rPr lang="ru-RU" sz="1000" b="1" dirty="0" smtClean="0">
                  <a:latin typeface="Arial Narrow" panose="020B0606020202030204" pitchFamily="34" charset="0"/>
                </a:rPr>
              </a:br>
              <a:r>
                <a:rPr lang="en-US" sz="1000" b="1" dirty="0" smtClean="0">
                  <a:latin typeface="Arial Narrow" panose="020B0606020202030204" pitchFamily="34" charset="0"/>
                </a:rPr>
                <a:t>V</a:t>
              </a:r>
              <a:r>
                <a:rPr lang="en-US" sz="1000" b="1" i="1" baseline="-25000" dirty="0" smtClean="0">
                  <a:latin typeface="Arial Narrow" panose="020B0606020202030204" pitchFamily="34" charset="0"/>
                </a:rPr>
                <a:t>i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 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—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 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количество </a:t>
              </a:r>
              <a:br>
                <a:rPr lang="ru-RU" sz="1000" b="1" dirty="0" smtClean="0">
                  <a:latin typeface="Arial Narrow" panose="020B0606020202030204" pitchFamily="34" charset="0"/>
                </a:rPr>
              </a:br>
              <a:r>
                <a:rPr lang="ru-RU" sz="1000" b="1" dirty="0" smtClean="0">
                  <a:latin typeface="Arial Narrow" panose="020B0606020202030204" pitchFamily="34" charset="0"/>
                </a:rPr>
                <a:t>в </a:t>
              </a:r>
              <a:r>
                <a:rPr lang="ru-RU" sz="1000" b="1" dirty="0" err="1" smtClean="0">
                  <a:latin typeface="Arial Narrow" panose="020B0606020202030204" pitchFamily="34" charset="0"/>
                </a:rPr>
                <a:t>ед.изм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.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1" i="1" dirty="0" err="1" smtClean="0">
                  <a:latin typeface="Arial Narrow" panose="020B0606020202030204" pitchFamily="34" charset="0"/>
                </a:rPr>
                <a:t>i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 </a:t>
              </a:r>
              <a:r>
                <a:rPr lang="ru-RU" sz="1000" b="1" dirty="0" smtClean="0">
                  <a:latin typeface="Arial Narrow" panose="020B0606020202030204" pitchFamily="34" charset="0"/>
                </a:rPr>
                <a:t>— кол-во позиций</a:t>
              </a: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"/>
            <a:srcRect l="7888" t="21221" r="7692" b="5483"/>
            <a:stretch/>
          </p:blipFill>
          <p:spPr>
            <a:xfrm>
              <a:off x="3790761" y="4136131"/>
              <a:ext cx="1331698" cy="227729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52" name="Прямоугольник 51"/>
          <p:cNvSpPr/>
          <p:nvPr/>
        </p:nvSpPr>
        <p:spPr bwMode="auto">
          <a:xfrm>
            <a:off x="3590324" y="5178830"/>
            <a:ext cx="1581611" cy="6322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п. 9 </a:t>
            </a:r>
            <a:endParaRPr lang="en-US" sz="1200" b="1" dirty="0" smtClean="0"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Arial Narrow" panose="020B0606020202030204" pitchFamily="34" charset="0"/>
              </a:rPr>
              <a:t>цена единицы Ц</a:t>
            </a:r>
            <a:r>
              <a:rPr lang="en-US" sz="1200" b="1" i="1" baseline="-25000" dirty="0" err="1" smtClean="0">
                <a:latin typeface="Arial Narrow" panose="020B0606020202030204" pitchFamily="34" charset="0"/>
              </a:rPr>
              <a:t>i</a:t>
            </a: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en-US" sz="1200" b="1" dirty="0" smtClean="0">
                <a:latin typeface="Arial Narrow" panose="020B0606020202030204" pitchFamily="34" charset="0"/>
              </a:rPr>
              <a:t/>
            </a:r>
            <a:br>
              <a:rPr lang="en-US" sz="1200" b="1" dirty="0" smtClean="0">
                <a:latin typeface="Arial Narrow" panose="020B0606020202030204" pitchFamily="34" charset="0"/>
              </a:rPr>
            </a:br>
            <a:r>
              <a:rPr lang="en-US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+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НДС</a:t>
            </a:r>
            <a:endParaRPr lang="ru-RU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590324" y="1439354"/>
            <a:ext cx="1581611" cy="54948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Arial Narrow" panose="020B0606020202030204" pitchFamily="34" charset="0"/>
              </a:rPr>
              <a:t>ОБЪЯВИТЬ ПРОЦЕДУРУ ОПРЕДЕЛЕНИЯ ПОСТАВЩИКА</a:t>
            </a:r>
          </a:p>
        </p:txBody>
      </p:sp>
      <p:pic>
        <p:nvPicPr>
          <p:cNvPr id="55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4110007" y="4195305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6200000" flipH="1">
            <a:off x="4110007" y="1924867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712"/>
          <a:stretch/>
        </p:blipFill>
        <p:spPr bwMode="auto">
          <a:xfrm rot="3370646" flipH="1">
            <a:off x="2705618" y="4601162"/>
            <a:ext cx="1093311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06"/>
          <a:stretch/>
        </p:blipFill>
        <p:spPr bwMode="auto">
          <a:xfrm rot="4500000" flipH="1">
            <a:off x="4580367" y="2352210"/>
            <a:ext cx="1716460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6011996"/>
            <a:ext cx="175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не-ЖНВЛП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35496" y="4631500"/>
            <a:ext cx="1440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п. 2 «в»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референтная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цена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8149" y="5319033"/>
            <a:ext cx="121108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8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без </a:t>
            </a:r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НДС </a:t>
            </a:r>
          </a:p>
          <a:p>
            <a:pPr>
              <a:spcBef>
                <a:spcPct val="0"/>
              </a:spcBef>
            </a:pPr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без оптовой надбавки </a:t>
            </a:r>
          </a:p>
        </p:txBody>
      </p:sp>
      <p:pic>
        <p:nvPicPr>
          <p:cNvPr id="54" name="Picture 6" descr="C:\Users\perov\AppData\Local\Microsoft\Windows\INetCache\IE\VJVYPD5B\arrow-310630_960_720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/>
          <a:stretch/>
        </p:blipFill>
        <p:spPr bwMode="auto">
          <a:xfrm rot="18900000" flipH="1">
            <a:off x="1389246" y="4190559"/>
            <a:ext cx="542245" cy="1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7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Тема </a:t>
            </a:r>
            <a:r>
              <a:rPr lang="ru-RU" sz="1800" dirty="0" smtClean="0"/>
              <a:t>4-1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Национальный режим </a:t>
            </a:r>
            <a:br>
              <a:rPr lang="ru-RU" dirty="0" smtClean="0"/>
            </a:br>
            <a:r>
              <a:rPr lang="ru-RU" dirty="0" smtClean="0"/>
              <a:t>при закупках медицинских изделий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627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Схема применения мер национального режима в закупках по 44-ФЗ</a:t>
            </a:r>
            <a:endParaRPr lang="ru-RU" sz="3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154</a:t>
            </a:fld>
            <a:endParaRPr lang="ru-RU"/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2933818" y="1556792"/>
            <a:ext cx="1440000" cy="463846"/>
          </a:xfrm>
          <a:prstGeom prst="homePlate">
            <a:avLst>
              <a:gd name="adj" fmla="val 44852"/>
            </a:avLst>
          </a:prstGeom>
          <a:solidFill>
            <a:srgbClr val="E5FFE5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r>
              <a:rPr lang="ru-RU" sz="1200" b="1" dirty="0" smtClean="0">
                <a:solidFill>
                  <a:srgbClr val="336600"/>
                </a:solidFill>
                <a:latin typeface="Arial Narrow" pitchFamily="34" charset="0"/>
              </a:rPr>
              <a:t>ОПРЕДЕЛЕНИЕ ПОСТАВЩИКА</a:t>
            </a:r>
            <a:endParaRPr lang="ru-RU" sz="1200" b="1" dirty="0">
              <a:solidFill>
                <a:srgbClr val="336600"/>
              </a:solidFill>
              <a:latin typeface="Arial Narrow" pitchFamily="34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6138175" y="1556792"/>
            <a:ext cx="1440000" cy="463846"/>
          </a:xfrm>
          <a:prstGeom prst="homePlate">
            <a:avLst>
              <a:gd name="adj" fmla="val 44333"/>
            </a:avLst>
          </a:prstGeom>
          <a:solidFill>
            <a:srgbClr val="FFE1E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itchFamily="34" charset="0"/>
              </a:rPr>
              <a:t>ИСПОЛНЕНИЕ КОНТРАКТА</a:t>
            </a:r>
            <a:endParaRPr lang="ru-RU" sz="1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535996" y="1556792"/>
            <a:ext cx="1440000" cy="463846"/>
          </a:xfrm>
          <a:prstGeom prst="homePlate">
            <a:avLst>
              <a:gd name="adj" fmla="val 47795"/>
            </a:avLst>
          </a:prstGeom>
          <a:solidFill>
            <a:srgbClr val="FFF0C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r>
              <a:rPr lang="ru-RU" sz="1200" b="1" dirty="0" smtClean="0">
                <a:solidFill>
                  <a:srgbClr val="966C04"/>
                </a:solidFill>
                <a:latin typeface="Arial Narrow" pitchFamily="34" charset="0"/>
              </a:rPr>
              <a:t>ЗАКЛЮЧЕНИЕ </a:t>
            </a:r>
            <a:br>
              <a:rPr lang="ru-RU" sz="1200" b="1" dirty="0" smtClean="0">
                <a:solidFill>
                  <a:srgbClr val="966C04"/>
                </a:solidFill>
                <a:latin typeface="Arial Narrow" pitchFamily="34" charset="0"/>
              </a:rPr>
            </a:br>
            <a:r>
              <a:rPr lang="ru-RU" sz="1200" b="1" dirty="0" smtClean="0">
                <a:solidFill>
                  <a:srgbClr val="966C04"/>
                </a:solidFill>
                <a:latin typeface="Arial Narrow" pitchFamily="34" charset="0"/>
              </a:rPr>
              <a:t>КОНТРАКТА</a:t>
            </a:r>
            <a:endParaRPr lang="ru-RU" sz="1200" b="1" dirty="0">
              <a:solidFill>
                <a:srgbClr val="966C04"/>
              </a:solidFill>
              <a:latin typeface="Arial Narrow" pitchFamily="34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1331640" y="1556792"/>
            <a:ext cx="1440000" cy="463845"/>
          </a:xfrm>
          <a:prstGeom prst="homePlate">
            <a:avLst>
              <a:gd name="adj" fmla="val 47485"/>
            </a:avLst>
          </a:prstGeom>
          <a:solidFill>
            <a:schemeClr val="bg1">
              <a:lumMod val="9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no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ПЛАН-ГРАФИК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Выноска со стрелкой вверх 12"/>
          <p:cNvSpPr/>
          <p:nvPr/>
        </p:nvSpPr>
        <p:spPr bwMode="auto">
          <a:xfrm>
            <a:off x="4535997" y="2189334"/>
            <a:ext cx="1440000" cy="2247778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71370"/>
            </a:avLst>
          </a:prstGeom>
          <a:solidFill>
            <a:srgbClr val="FFF0C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  <a:t>при заключении контракта: только если </a:t>
            </a: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>не применялись ПП-102, 616, 617, 1236, 878 в ред. 1432: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  <a:t>применение Пр-126н (преференции –15% или –20%)</a:t>
            </a:r>
          </a:p>
        </p:txBody>
      </p:sp>
      <p:sp>
        <p:nvSpPr>
          <p:cNvPr id="14" name="Выноска со стрелкой вверх 13"/>
          <p:cNvSpPr/>
          <p:nvPr/>
        </p:nvSpPr>
        <p:spPr bwMode="auto">
          <a:xfrm>
            <a:off x="6138175" y="2189335"/>
            <a:ext cx="1440000" cy="2247778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71377"/>
            </a:avLst>
          </a:prstGeom>
          <a:solidFill>
            <a:srgbClr val="FFE1E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запрет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(ПП-102, 1236, 878, 616, 617)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/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>ограничения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  <a:t>(Пр-126н)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на замену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«на улучшенный»</a:t>
            </a:r>
          </a:p>
        </p:txBody>
      </p:sp>
      <p:sp>
        <p:nvSpPr>
          <p:cNvPr id="15" name="Выноска со стрелкой вверх 14"/>
          <p:cNvSpPr/>
          <p:nvPr/>
        </p:nvSpPr>
        <p:spPr bwMode="auto">
          <a:xfrm>
            <a:off x="2933819" y="2189334"/>
            <a:ext cx="1440000" cy="2095206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69187"/>
            </a:avLst>
          </a:prstGeom>
          <a:solidFill>
            <a:srgbClr val="E5FFE5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извещение: указание </a:t>
            </a:r>
            <a: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  <a:t>на применение </a:t>
            </a:r>
            <a:r>
              <a:rPr lang="ru-RU" sz="1200" b="1" dirty="0">
                <a:latin typeface="Arial Narrow" panose="020B0606020202030204" pitchFamily="34" charset="0"/>
              </a:rPr>
              <a:t/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ПП-616, 617, 102, 1236, 878 в ред. 1432</a:t>
            </a:r>
            <a:r>
              <a:rPr lang="en-US" sz="1200" b="1" dirty="0" smtClean="0">
                <a:latin typeface="Arial Narrow" panose="020B0606020202030204" pitchFamily="34" charset="0"/>
              </a:rPr>
              <a:t/>
            </a:r>
            <a:br>
              <a:rPr lang="en-US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Пр-126н </a:t>
            </a: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>(</a:t>
            </a: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преференции</a:t>
            </a:r>
            <a:r>
              <a:rPr lang="en-US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/>
            </a:r>
            <a:br>
              <a:rPr lang="en-US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–15%</a:t>
            </a:r>
            <a:r>
              <a:rPr lang="en-US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и –20%)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16" name="Выноска со стрелкой вверх 15"/>
          <p:cNvSpPr/>
          <p:nvPr/>
        </p:nvSpPr>
        <p:spPr bwMode="auto">
          <a:xfrm>
            <a:off x="2933819" y="4341125"/>
            <a:ext cx="1440000" cy="1464139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58641"/>
            </a:avLst>
          </a:prstGeom>
          <a:solidFill>
            <a:srgbClr val="E5FFE5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  <a:t>после рассмотрения заявок: применение </a:t>
            </a:r>
            <a:r>
              <a:rPr lang="ru-RU" sz="1200" b="1" dirty="0" smtClean="0">
                <a:latin typeface="Arial Narrow" panose="020B0606020202030204" pitchFamily="34" charset="0"/>
              </a:rPr>
              <a:t>ПП-102, 616, 617, 1236, 878 в ред. 1432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323528" y="2332928"/>
            <a:ext cx="2520280" cy="4192416"/>
          </a:xfrm>
        </p:spPr>
        <p:txBody>
          <a:bodyPr>
            <a:no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&lt;Письмо&gt;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Минпромторга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России от 05.06.2020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39247/12 «О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разъяснении некоторых положений постановлений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616 и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617»</a:t>
            </a:r>
          </a:p>
          <a:p>
            <a:endParaRPr lang="ru-RU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«…По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вопросу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«пересечения»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отдельных кодов общероссийского классификатора продукции по видам экономической деятельности (ОКПД2) продукции,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содержащейся в… [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перечне </a:t>
            </a:r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постановления 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617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и… [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перечне постановления №616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с [</a:t>
            </a:r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перечнем постановления №102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.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целях определения нормативного правового акта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 соответствии с которым необходимо применять соответствующие ограничения,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 руководствоваться более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«уточненным»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кодом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.»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2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Квотирование закупок </a:t>
            </a:r>
            <a:br>
              <a:rPr lang="ru-RU" dirty="0"/>
            </a:br>
            <a:r>
              <a:rPr lang="ru-RU" dirty="0"/>
              <a:t>российских (+ ЕАЭС) товаров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911463"/>
              </p:ext>
            </p:extLst>
          </p:nvPr>
        </p:nvGraphicFramePr>
        <p:xfrm>
          <a:off x="457200" y="1773238"/>
          <a:ext cx="8507288" cy="432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155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2060848"/>
            <a:ext cx="1296144" cy="166520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7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83568"/>
          </a:xfrm>
        </p:spPr>
        <p:txBody>
          <a:bodyPr/>
          <a:lstStyle/>
          <a:p>
            <a:r>
              <a:rPr lang="ru-RU" sz="3200" dirty="0" smtClean="0"/>
              <a:t>Квотируемые медицинские изделия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62" t="30198" r="44693" b="22638"/>
          <a:stretch/>
        </p:blipFill>
        <p:spPr>
          <a:xfrm>
            <a:off x="457200" y="1463229"/>
            <a:ext cx="3456384" cy="30282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156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561" t="40230" r="44933" b="5287"/>
          <a:stretch/>
        </p:blipFill>
        <p:spPr>
          <a:xfrm>
            <a:off x="3584921" y="2734108"/>
            <a:ext cx="2683893" cy="280831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280" t="27700" r="44745" b="8391"/>
          <a:stretch/>
        </p:blipFill>
        <p:spPr>
          <a:xfrm>
            <a:off x="5940152" y="3785046"/>
            <a:ext cx="2304168" cy="27972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244408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 т.д.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1937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sz="2000" dirty="0" smtClean="0"/>
              <a:t>Правило «третий — лишний»: перечень №1, </a:t>
            </a:r>
            <a:r>
              <a:rPr lang="ru-RU" sz="2000" dirty="0" smtClean="0">
                <a:solidFill>
                  <a:srgbClr val="C00000"/>
                </a:solidFill>
              </a:rPr>
              <a:t>с 2022 года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1400" dirty="0" smtClean="0"/>
              <a:t>(постановление Правительства РФ от 05.02.2015 № 102)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6203032" cy="388509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«Установить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что для целей осуществления закупок отдельных видов медицинских изделий, включенных в перечень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№ 1…,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заказчик отклоняет все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заявки…,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содержащие предложения о поставке отдельных видов указанных медицинских изделий, происходящих из иностранных государств (за исключением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ЕАЭС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условии, что на участие в определении поставщика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подано не менее 2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заявок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…,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удовлетворяющих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требованиям извещения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осуществлении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которые одновременно: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а) …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перечень № 1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содержат предложения о поставке указанных медицинских изделий,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страной происхождения которых являются 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только государства - члены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ЕАЭС и ЛДНР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lvl="1">
              <a:lnSpc>
                <a:spcPct val="120000"/>
              </a:lnSpc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предложений о поставке одного и того же вида медицинского изделия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одного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производителя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1433" y="5658633"/>
            <a:ext cx="83533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«…при </a:t>
            </a:r>
            <a:r>
              <a:rPr lang="ru-RU" sz="1000" dirty="0"/>
              <a:t>осуществлении закупки медицинского изделия иностранного происхождения </a:t>
            </a:r>
            <a:r>
              <a:rPr lang="ru-RU" sz="1000" b="1" dirty="0"/>
              <a:t>Постановление </a:t>
            </a:r>
            <a:r>
              <a:rPr lang="ru-RU" sz="1000" b="1" dirty="0" smtClean="0"/>
              <a:t>№ 102 </a:t>
            </a:r>
            <a:r>
              <a:rPr lang="ru-RU" sz="1000" b="1" dirty="0"/>
              <a:t>применяется при совпадении кода ОКПД 2 и наименования вида указанного медицинского изделия </a:t>
            </a:r>
            <a:r>
              <a:rPr lang="ru-RU" sz="1000" dirty="0"/>
              <a:t>с кодом ОКПД 2 и наименованием вида медицинского изделия согласно </a:t>
            </a:r>
            <a:r>
              <a:rPr lang="ru-RU" sz="1000" dirty="0" smtClean="0"/>
              <a:t>Перечню»</a:t>
            </a:r>
          </a:p>
          <a:p>
            <a:r>
              <a:rPr lang="ru-RU" sz="1000" i="1" dirty="0" smtClean="0"/>
              <a:t>письма </a:t>
            </a:r>
            <a:r>
              <a:rPr lang="ru-RU" sz="1000" i="1" dirty="0"/>
              <a:t>Минфина России </a:t>
            </a:r>
            <a:r>
              <a:rPr lang="ru-RU" sz="1000" i="1" dirty="0" smtClean="0"/>
              <a:t>от </a:t>
            </a:r>
            <a:r>
              <a:rPr lang="ru-RU" sz="1000" i="1" dirty="0"/>
              <a:t>17.07.2020 </a:t>
            </a:r>
            <a:r>
              <a:rPr lang="ru-RU" sz="1000" i="1" dirty="0" smtClean="0"/>
              <a:t>№ 24-03-07/62427</a:t>
            </a:r>
            <a:r>
              <a:rPr lang="ru-RU" sz="1000" i="1" dirty="0"/>
              <a:t>, от 15 июля 2020 г. </a:t>
            </a:r>
            <a:r>
              <a:rPr lang="ru-RU" sz="1000" i="1" dirty="0" smtClean="0"/>
              <a:t>№</a:t>
            </a:r>
            <a:r>
              <a:rPr lang="ru-RU" sz="1000" i="1" dirty="0"/>
              <a:t> 24-03-07/61763,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 </a:t>
            </a:r>
            <a:r>
              <a:rPr lang="ru-RU" sz="1000" i="1" dirty="0"/>
              <a:t>23 июня 2020 г. </a:t>
            </a:r>
            <a:r>
              <a:rPr lang="ru-RU" sz="1000" i="1" dirty="0" smtClean="0"/>
              <a:t>№  24-03-08/54007 и др.</a:t>
            </a:r>
            <a:endParaRPr lang="ru-RU" sz="1000" i="1" dirty="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15957" y="3177464"/>
            <a:ext cx="2532043" cy="252000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6300192" y="1522992"/>
            <a:ext cx="2727820" cy="525401"/>
          </a:xfrm>
          <a:prstGeom prst="borderCallout1">
            <a:avLst>
              <a:gd name="adj1" fmla="val 39929"/>
              <a:gd name="adj2" fmla="val 8"/>
              <a:gd name="adj3" fmla="val 337875"/>
              <a:gd name="adj4" fmla="val -11860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3 и более заявки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из них 2 с «нашими» МИ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15956" y="3445512"/>
            <a:ext cx="4272067" cy="252000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1" name="Выноска 1 10"/>
          <p:cNvSpPr/>
          <p:nvPr/>
        </p:nvSpPr>
        <p:spPr bwMode="auto">
          <a:xfrm>
            <a:off x="6300192" y="2832171"/>
            <a:ext cx="2727820" cy="740845"/>
          </a:xfrm>
          <a:prstGeom prst="borderCallout1">
            <a:avLst>
              <a:gd name="adj1" fmla="val 39929"/>
              <a:gd name="adj2" fmla="val 8"/>
              <a:gd name="adj3" fmla="val 100265"/>
              <a:gd name="adj4" fmla="val -5335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заявка на участие в электронном аукционе должна соответствовать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1232217" y="4149080"/>
            <a:ext cx="4779943" cy="1125115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Выноска 1 12"/>
          <p:cNvSpPr/>
          <p:nvPr/>
        </p:nvSpPr>
        <p:spPr bwMode="auto">
          <a:xfrm>
            <a:off x="6300192" y="4141079"/>
            <a:ext cx="2727820" cy="525401"/>
          </a:xfrm>
          <a:prstGeom prst="borderCallout1">
            <a:avLst>
              <a:gd name="adj1" fmla="val 39929"/>
              <a:gd name="adj2" fmla="val 8"/>
              <a:gd name="adj3" fmla="val 94734"/>
              <a:gd name="adj4" fmla="val -999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подтверждение: сертификат СТ-1 и копия Р.У.</a:t>
            </a:r>
          </a:p>
        </p:txBody>
      </p:sp>
    </p:spTree>
    <p:extLst>
      <p:ext uri="{BB962C8B-B14F-4D97-AF65-F5344CB8AC3E}">
        <p14:creationId xmlns:p14="http://schemas.microsoft.com/office/powerpoint/2010/main" val="2049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102"/>
            <a:ext cx="8507288" cy="823979"/>
          </a:xfrm>
        </p:spPr>
        <p:txBody>
          <a:bodyPr/>
          <a:lstStyle/>
          <a:p>
            <a:r>
              <a:rPr lang="ru-RU" sz="2000" dirty="0" smtClean="0"/>
              <a:t>Правило «третий — лишний»: перечень №1,</a:t>
            </a:r>
            <a:r>
              <a:rPr lang="ru-RU" sz="2000" dirty="0" smtClean="0">
                <a:solidFill>
                  <a:srgbClr val="C00000"/>
                </a:solidFill>
              </a:rPr>
              <a:t> с </a:t>
            </a:r>
            <a:r>
              <a:rPr lang="ru-RU" sz="2000" dirty="0">
                <a:solidFill>
                  <a:srgbClr val="C00000"/>
                </a:solidFill>
              </a:rPr>
              <a:t>2022 </a:t>
            </a:r>
            <a:r>
              <a:rPr lang="ru-RU" sz="2000" dirty="0" smtClean="0">
                <a:solidFill>
                  <a:srgbClr val="C00000"/>
                </a:solidFill>
              </a:rPr>
              <a:t>года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>(постановление Правительства РФ от 05.02.2015 №102)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158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144874" y="4277012"/>
            <a:ext cx="695218" cy="473422"/>
          </a:xfrm>
          <a:prstGeom prst="rect">
            <a:avLst/>
          </a:prstGeo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44874" y="4895712"/>
            <a:ext cx="695218" cy="47342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4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60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%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РФ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   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40%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572225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извещение</a:t>
            </a:r>
          </a:p>
        </p:txBody>
      </p:sp>
      <p:sp>
        <p:nvSpPr>
          <p:cNvPr id="23" name="Пятиугольник 22"/>
          <p:cNvSpPr/>
          <p:nvPr/>
        </p:nvSpPr>
        <p:spPr bwMode="auto">
          <a:xfrm>
            <a:off x="1940592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подача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заявок</a:t>
            </a:r>
          </a:p>
        </p:txBody>
      </p:sp>
      <p:sp>
        <p:nvSpPr>
          <p:cNvPr id="25" name="Пятиугольник 24"/>
          <p:cNvSpPr/>
          <p:nvPr/>
        </p:nvSpPr>
        <p:spPr bwMode="auto">
          <a:xfrm>
            <a:off x="4677326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рассмотрение заявок и определение победителя</a:t>
            </a: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3308959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аукцион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НМЦК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100 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 bwMode="auto">
          <a:xfrm>
            <a:off x="6045693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третий — лишний</a:t>
            </a:r>
          </a:p>
        </p:txBody>
      </p:sp>
      <p:sp>
        <p:nvSpPr>
          <p:cNvPr id="28" name="Пятиугольник 27"/>
          <p:cNvSpPr/>
          <p:nvPr/>
        </p:nvSpPr>
        <p:spPr bwMode="auto">
          <a:xfrm>
            <a:off x="7414061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контракт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144874" y="3575449"/>
            <a:ext cx="808845" cy="565763"/>
            <a:chOff x="807402" y="-1634697"/>
            <a:chExt cx="1675542" cy="1171991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807402" y="-1443410"/>
              <a:ext cx="1440160" cy="980704"/>
            </a:xfrm>
            <a:prstGeom prst="rect">
              <a:avLst/>
            </a:prstGeom>
            <a:blipFill dpi="0" rotWithShape="1">
              <a:blip r:embed="rId4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2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</a:t>
              </a:r>
              <a:r>
                <a:rPr kumimoji="0" lang="en-US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B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969680" y="-1634697"/>
              <a:ext cx="513264" cy="784041"/>
              <a:chOff x="1898110" y="2211793"/>
              <a:chExt cx="370112" cy="565369"/>
            </a:xfrm>
          </p:grpSpPr>
          <p:pic>
            <p:nvPicPr>
              <p:cNvPr id="30" name="Picture 4" descr="http://www.megasert.ru/img/cert_CT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110" y="2234654"/>
                <a:ext cx="370112" cy="542508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1977916" y="2211793"/>
                <a:ext cx="266167" cy="137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СТ-1</a:t>
                </a:r>
                <a:endParaRPr lang="ru-RU" sz="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Прямоугольник 48"/>
          <p:cNvSpPr/>
          <p:nvPr/>
        </p:nvSpPr>
        <p:spPr bwMode="auto">
          <a:xfrm>
            <a:off x="2144874" y="5547866"/>
            <a:ext cx="695218" cy="473422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lang="en-US" sz="800" b="1" baseline="-25000" dirty="0">
                <a:latin typeface="Arial Narrow" panose="020B0606020202030204" pitchFamily="34" charset="0"/>
              </a:rPr>
              <a:t>5</a:t>
            </a:r>
            <a:endParaRPr kumimoji="0" lang="ru-RU" sz="800" b="1" i="0" u="none" strike="noStrike" cap="none" normalizeH="0" baseline="-2500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РФ </a:t>
            </a:r>
            <a:b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Производитель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B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29000" y="3053398"/>
            <a:ext cx="9280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sym typeface="Wingdings" panose="05000000000000000000" pitchFamily="2" charset="2"/>
              </a:rPr>
              <a:t>-</a:t>
            </a:r>
            <a:br>
              <a:rPr lang="ru-RU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ru-RU" sz="800" b="1" dirty="0">
                <a:solidFill>
                  <a:srgbClr val="C00000"/>
                </a:solidFill>
                <a:sym typeface="Wingdings" panose="05000000000000000000" pitchFamily="2" charset="2"/>
              </a:rPr>
              <a:t>(т.е. согласен на НМЦК)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91880" y="3712764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6600"/>
                </a:solidFill>
                <a:sym typeface="Wingdings" panose="05000000000000000000" pitchFamily="2" charset="2"/>
              </a:rPr>
              <a:t>97,0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91880" y="4328564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95,0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91880" y="4970646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93,5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91880" y="5584501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92,0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6016" y="29769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16016" y="3636313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16016" y="4252113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16016" y="489419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16016" y="5508050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84168" y="29769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4168" y="3636313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84168" y="4252113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084168" y="489419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84168" y="5508050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7647265" y="3603650"/>
            <a:ext cx="695218" cy="473422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900" b="1" i="0" u="none" strike="noStrike" cap="none" normalizeH="0" baseline="-2500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97,0 руб</a:t>
            </a:r>
            <a:r>
              <a:rPr lang="ru-RU" sz="11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336600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144874" y="2918356"/>
            <a:ext cx="802689" cy="581811"/>
            <a:chOff x="1331640" y="3350404"/>
            <a:chExt cx="802689" cy="581811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1331640" y="3458792"/>
              <a:ext cx="695217" cy="473423"/>
            </a:xfrm>
            <a:prstGeom prst="rect">
              <a:avLst/>
            </a:prstGeom>
            <a:blipFill dpi="0" rotWithShape="1">
              <a:blip r:embed="rId4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А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886558" y="3350404"/>
              <a:ext cx="247771" cy="378485"/>
              <a:chOff x="1917052" y="3350404"/>
              <a:chExt cx="247771" cy="378485"/>
            </a:xfrm>
          </p:grpSpPr>
          <p:pic>
            <p:nvPicPr>
              <p:cNvPr id="78" name="Picture 4" descr="http://www.megasert.ru/img/cert_CT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7052" y="3365708"/>
                <a:ext cx="247771" cy="363181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1970478" y="3350404"/>
                <a:ext cx="178185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СТ-1</a:t>
                </a:r>
                <a:endParaRPr lang="ru-RU" sz="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80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1" y="3152825"/>
            <a:ext cx="29828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15800" y="3004454"/>
            <a:ext cx="86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</a:rPr>
              <a:t>МИ 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по списку №1 ПП-102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50" name="Выноска 1 49"/>
          <p:cNvSpPr/>
          <p:nvPr/>
        </p:nvSpPr>
        <p:spPr bwMode="auto">
          <a:xfrm>
            <a:off x="1341472" y="1257962"/>
            <a:ext cx="1224136" cy="694062"/>
          </a:xfrm>
          <a:prstGeom prst="borderCallout1">
            <a:avLst>
              <a:gd name="adj1" fmla="val 101693"/>
              <a:gd name="adj2" fmla="val 48127"/>
              <a:gd name="adj3" fmla="val 248420"/>
              <a:gd name="adj4" fmla="val 11317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Сертификат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 стране происхождения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СТ-1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1" name="Выноска 1 50"/>
          <p:cNvSpPr/>
          <p:nvPr/>
        </p:nvSpPr>
        <p:spPr bwMode="auto">
          <a:xfrm>
            <a:off x="2699792" y="1257962"/>
            <a:ext cx="1224136" cy="694062"/>
          </a:xfrm>
          <a:prstGeom prst="borderCallout1">
            <a:avLst>
              <a:gd name="adj1" fmla="val 101693"/>
              <a:gd name="adj2" fmla="val 48127"/>
              <a:gd name="adj3" fmla="val 352254"/>
              <a:gd name="adj4" fmla="val 1885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Сертификат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 стране происхождения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СТ-1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0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49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90" grpId="0" animBg="1"/>
      <p:bldP spid="81" grpId="0"/>
      <p:bldP spid="50" grpId="0" animBg="1"/>
      <p:bldP spid="5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Сведения о стране происхождения </a:t>
            </a:r>
            <a:br>
              <a:rPr lang="ru-RU" sz="3200" dirty="0" smtClean="0"/>
            </a:br>
            <a:r>
              <a:rPr lang="ru-RU" sz="3200" dirty="0" smtClean="0"/>
              <a:t>в регистрационном удостоверении</a:t>
            </a:r>
            <a:endParaRPr lang="ru-RU" sz="3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716A3F-F631-4D0C-9455-D09DFACDE721}" type="slidenum">
              <a:rPr lang="ru-RU" smtClean="0"/>
              <a:pPr>
                <a:defRPr/>
              </a:pPr>
              <a:t>159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5" y="1701825"/>
            <a:ext cx="2029237" cy="201419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3" y="2348880"/>
            <a:ext cx="4365768" cy="297447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27784" y="163629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hlinkClick r:id="rId4"/>
              </a:rPr>
              <a:t>https://</a:t>
            </a:r>
            <a:r>
              <a:rPr lang="ru-RU" sz="1100" dirty="0" smtClean="0">
                <a:hlinkClick r:id="rId4"/>
              </a:rPr>
              <a:t>roszdravnadzor.gov.ru/services/misearch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90851" r="2686" b="4768"/>
          <a:stretch/>
        </p:blipFill>
        <p:spPr>
          <a:xfrm>
            <a:off x="170295" y="5498775"/>
            <a:ext cx="8867275" cy="27200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1501140" y="4998719"/>
            <a:ext cx="4457700" cy="23622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Выноска 1 13"/>
          <p:cNvSpPr/>
          <p:nvPr/>
        </p:nvSpPr>
        <p:spPr bwMode="auto">
          <a:xfrm>
            <a:off x="113927" y="5461953"/>
            <a:ext cx="8992598" cy="357822"/>
          </a:xfrm>
          <a:prstGeom prst="borderCallout1">
            <a:avLst>
              <a:gd name="adj1" fmla="val -2662"/>
              <a:gd name="adj2" fmla="val 32230"/>
              <a:gd name="adj3" fmla="val -56137"/>
              <a:gd name="adj4" fmla="val 37356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14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t="88815" b="4031"/>
          <a:stretch/>
        </p:blipFill>
        <p:spPr>
          <a:xfrm>
            <a:off x="1761274" y="4943475"/>
            <a:ext cx="7302044" cy="4998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11" y="1196561"/>
            <a:ext cx="3181457" cy="3044360"/>
          </a:xfrm>
          <a:prstGeom prst="rect">
            <a:avLst/>
          </a:prstGeom>
        </p:spPr>
      </p:pic>
      <p:sp>
        <p:nvSpPr>
          <p:cNvPr id="18" name="Текст 17"/>
          <p:cNvSpPr>
            <a:spLocks noGrp="1"/>
          </p:cNvSpPr>
          <p:nvPr>
            <p:ph type="body" idx="1"/>
          </p:nvPr>
        </p:nvSpPr>
        <p:spPr>
          <a:xfrm>
            <a:off x="457200" y="476672"/>
            <a:ext cx="4040188" cy="680811"/>
          </a:xfrm>
        </p:spPr>
        <p:txBody>
          <a:bodyPr/>
          <a:lstStyle/>
          <a:p>
            <a:r>
              <a:rPr lang="ru-RU" sz="2000" dirty="0">
                <a:solidFill>
                  <a:schemeClr val="bg2"/>
                </a:solidFill>
              </a:rPr>
              <a:t>Перечень недружественных государств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3"/>
          </p:nvPr>
        </p:nvSpPr>
        <p:spPr>
          <a:xfrm>
            <a:off x="4645025" y="476672"/>
            <a:ext cx="4041775" cy="680811"/>
          </a:xfrm>
        </p:spPr>
        <p:txBody>
          <a:bodyPr/>
          <a:lstStyle/>
          <a:p>
            <a:r>
              <a:rPr lang="ru-RU" sz="2000" dirty="0">
                <a:solidFill>
                  <a:schemeClr val="bg2"/>
                </a:solidFill>
              </a:rPr>
              <a:t>Страна происхождения </a:t>
            </a:r>
            <a:r>
              <a:rPr lang="ru-RU" sz="2000" dirty="0" smtClean="0">
                <a:solidFill>
                  <a:schemeClr val="bg2"/>
                </a:solidFill>
              </a:rPr>
              <a:t>МИ </a:t>
            </a:r>
            <a:br>
              <a:rPr lang="ru-RU" sz="2000" dirty="0" smtClean="0">
                <a:solidFill>
                  <a:schemeClr val="bg2"/>
                </a:solidFill>
              </a:rPr>
            </a:br>
            <a:r>
              <a:rPr lang="ru-RU" sz="2000" dirty="0" smtClean="0">
                <a:solidFill>
                  <a:schemeClr val="bg2"/>
                </a:solidFill>
              </a:rPr>
              <a:t>в реестре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1954213"/>
            <a:ext cx="4337050" cy="460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124744"/>
            <a:ext cx="1859872" cy="792559"/>
          </a:xfrm>
          <a:prstGeom prst="rect">
            <a:avLst/>
          </a:prstGeom>
        </p:spPr>
      </p:pic>
      <p:sp>
        <p:nvSpPr>
          <p:cNvPr id="26" name="Стрелка вниз 25"/>
          <p:cNvSpPr/>
          <p:nvPr/>
        </p:nvSpPr>
        <p:spPr>
          <a:xfrm>
            <a:off x="6416879" y="4315306"/>
            <a:ext cx="448562" cy="502787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5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7463" y="3865469"/>
            <a:ext cx="3170662" cy="2399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5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19004" y="4976579"/>
            <a:ext cx="4844313" cy="421020"/>
          </a:xfrm>
          <a:prstGeom prst="roundRect">
            <a:avLst>
              <a:gd name="adj" fmla="val 6500"/>
            </a:avLst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9865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4" y="4285604"/>
            <a:ext cx="2713061" cy="180492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Указание нескольких стран происхождения в заявке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75856" y="1484784"/>
            <a:ext cx="5410944" cy="4608512"/>
          </a:xfrm>
        </p:spPr>
        <p:txBody>
          <a:bodyPr>
            <a:normAutofit/>
          </a:bodyPr>
          <a:lstStyle/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Решение Челябинского УФАС России от 28.07.2020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 074/06/105-1677/2020</a:t>
            </a:r>
          </a:p>
          <a:p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Обществом в соответствии с подпунктом "а" пункта 2 части 3 статьи 66 Закона о контрактной системе, пунктом 9 информационной карты аукционной документации указано наименование страны происхождения предлагаемого к поставке товара согласно регистрационному удостоверению от 17.07.2019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№ФСЗ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2012/12756: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Германия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Российская Федерация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Соединенные Штаты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Япония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ru-RU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представленном ООО "СА" в составе второй части заявки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регистрационном удостоверении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17.07.2019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 ФСЗ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2012/12756 в отношении места производства медицинского изделия указано следующее:</a:t>
            </a:r>
          </a:p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Sysmex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Corporation, 1-5-1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Wakinohama-Kaigandori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Chuo-Ku, Kobe, 651-0073 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Japan (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Япония).</a:t>
            </a:r>
          </a:p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Streck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7002 S. 109th Street, La Vista, NE, 68128, USA (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США).</a:t>
            </a:r>
          </a:p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ООО "СВ", 142434, Россия, Московская область, Ногинский район, территория </a:t>
            </a:r>
            <a:r>
              <a:rPr lang="ru-RU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Промплощадка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№1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дом 1, </a:t>
            </a:r>
            <a:r>
              <a:rPr lang="ru-RU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помещ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276.</a:t>
            </a:r>
          </a:p>
          <a:p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Sysmex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Europe GmbH, </a:t>
            </a:r>
            <a:r>
              <a:rPr lang="en-US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Mainstra</a:t>
            </a:r>
            <a:r>
              <a:rPr lang="el-GR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β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7, 24539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Neumünster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Germany (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Германия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  <a:p>
            <a:endParaRPr lang="ru-RU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Комиссия Челябинского УФАС России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 усматривает нарушений законодательства в действиях аукционной комиссии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данной части [</a:t>
            </a:r>
            <a:r>
              <a:rPr lang="ru-RU" sz="1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заявка участника с номером 107839036 (ООО "СА") признана аукционной комиссией </a:t>
            </a:r>
            <a:r>
              <a:rPr lang="ru-RU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соответствующей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].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160</a:t>
            </a:fld>
            <a:endParaRPr lang="ru-RU"/>
          </a:p>
        </p:txBody>
      </p:sp>
      <p:pic>
        <p:nvPicPr>
          <p:cNvPr id="5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8" y="1860614"/>
            <a:ext cx="699092" cy="67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3728" y="2564904"/>
            <a:ext cx="2344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Указание нескольких стран происхождения одного медицинского изделия (согласно Р.У.) </a:t>
            </a:r>
            <a:r>
              <a:rPr lang="ru-RU" sz="16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ВОЗМОЖНО</a:t>
            </a:r>
            <a:endParaRPr lang="ru-RU" sz="1600" b="1" dirty="0">
              <a:solidFill>
                <a:srgbClr val="3366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6093296"/>
            <a:ext cx="8801100" cy="4438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4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Указание нескольких стран происхождения в заявке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75856" y="1484784"/>
            <a:ext cx="5508380" cy="4608512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Решение Бурятского УФАС России от 27.03.2020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 003/06/67-208/2020</a:t>
            </a:r>
          </a:p>
          <a:p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Согласно регистрационному удостоверению на медицинское изделие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 ФСЗ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2012/13230 от 10.0.2017 зарегистрировано три места производства данного медицинского изделия - Словацкая Республика, Соединенное Королевство Великобритании и Северной Ирландии, Республика Беларусь.</a:t>
            </a:r>
          </a:p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Указание нескольких стран происхождения товара в составе первой части заявки не влияет на оценку соответствия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предлагаемых характеристик товара требованиям законодательства и аукционной документации и не влечет негативных последствий как для Заказчика, так и для участников аукциона, соответственно,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 может служить основанием для отказа в допуске заявки на участие в аукционе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 причине несоответствием информации, предусмотренной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пп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а) п. 2 ч. 3 ст. 66 Закона о контрактной системе (данная позиция подтверждается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Определением Верховного Суда Российской Федерации от 20.06.2017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 306-КГ17-552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 делу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№ А49-307/2016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161</a:t>
            </a:fld>
            <a:endParaRPr lang="ru-RU"/>
          </a:p>
        </p:txBody>
      </p:sp>
      <p:pic>
        <p:nvPicPr>
          <p:cNvPr id="5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8" y="1860614"/>
            <a:ext cx="699092" cy="67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3728" y="2564904"/>
            <a:ext cx="2344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Указание нескольких стран происхождения одного медицинского изделия (согласно Р.У.) </a:t>
            </a:r>
            <a:r>
              <a:rPr lang="ru-RU" sz="16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ВОЗМОЖНО</a:t>
            </a:r>
            <a:endParaRPr lang="ru-RU" sz="1600" b="1" dirty="0">
              <a:solidFill>
                <a:srgbClr val="3366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51" y="4452766"/>
            <a:ext cx="2213985" cy="155370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" y="5782218"/>
            <a:ext cx="9050982" cy="36389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6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88526"/>
          </a:xfrm>
        </p:spPr>
        <p:txBody>
          <a:bodyPr/>
          <a:lstStyle/>
          <a:p>
            <a:r>
              <a:rPr lang="ru-RU" sz="2800" dirty="0" smtClean="0"/>
              <a:t>Подтверждение страны происхождения </a:t>
            </a:r>
            <a:br>
              <a:rPr lang="ru-RU" sz="2800" dirty="0" smtClean="0"/>
            </a:br>
            <a:r>
              <a:rPr lang="ru-RU" sz="2800" dirty="0" smtClean="0"/>
              <a:t>по перечню №1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340768"/>
            <a:ext cx="4845224" cy="223224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Приказ Минфина России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04.06.2018 №126н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1.6. Подтверждением страны происхождения товаров, указанных в Приложении, является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указание (декларирование) участником закупки в заявке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соответствии с Федеральным законом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наименования страны происхождения товара.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58089"/>
              </p:ext>
            </p:extLst>
          </p:nvPr>
        </p:nvGraphicFramePr>
        <p:xfrm>
          <a:off x="5806478" y="1994500"/>
          <a:ext cx="2880321" cy="10777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48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84"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 товара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978" y="2829188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3"/>
          <p:cNvSpPr txBox="1">
            <a:spLocks/>
          </p:cNvSpPr>
          <p:nvPr/>
        </p:nvSpPr>
        <p:spPr bwMode="auto">
          <a:xfrm>
            <a:off x="457200" y="3284984"/>
            <a:ext cx="4834880" cy="33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231900" indent="-242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39888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05.02.2015 №102</a:t>
            </a:r>
          </a:p>
          <a:p>
            <a:pPr>
              <a:spcBef>
                <a:spcPts val="600"/>
              </a:spcBef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Подтверждением страны происхождения медицинских изделий, включенных в перечень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1…,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является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 о происхождении товара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выдаваемый уполномоченным органом (организацией) государств - членов Евразийского экономического союза по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форме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или сертификат ЛДНР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установленной Правилами определения страны происхождения товаров, являющимися неотъемлемой частью Соглашения о Правилах определения страны происхождения товаров в Содружестве Независимых Государств от 20 ноября 2009 г. (далее - Правила), и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соответствии с критериями определения страны происхождения товаро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в, предусмотренными Правилами.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17665"/>
              </p:ext>
            </p:extLst>
          </p:nvPr>
        </p:nvGraphicFramePr>
        <p:xfrm>
          <a:off x="5806479" y="3797379"/>
          <a:ext cx="2880321" cy="22239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87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 документы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Копия Р.У.</a:t>
                      </a:r>
                      <a:br>
                        <a:rPr lang="ru-RU" sz="14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(если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заказчик установил требование)</a:t>
                      </a: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72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«а»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Сертификат СТ-1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</a:tbl>
          </a:graphicData>
        </a:graphic>
      </p:graphicFrame>
      <p:pic>
        <p:nvPicPr>
          <p:cNvPr id="1026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885" y="4179717"/>
            <a:ext cx="432000" cy="61168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fcg.ru/files/certification/origcert-st1.jpg?t=1402010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65" y="5178483"/>
            <a:ext cx="432000" cy="6561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2533" y="3142437"/>
            <a:ext cx="74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+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280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sz="2000" dirty="0" smtClean="0"/>
              <a:t>Правило «третий — лишний</a:t>
            </a:r>
            <a:r>
              <a:rPr lang="ru-RU" sz="2000" dirty="0"/>
              <a:t>»: перечень </a:t>
            </a:r>
            <a:r>
              <a:rPr lang="ru-RU" sz="2000" dirty="0" smtClean="0"/>
              <a:t>№2,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с 2022 </a:t>
            </a:r>
            <a:r>
              <a:rPr lang="ru-RU" sz="2000" dirty="0" smtClean="0">
                <a:solidFill>
                  <a:srgbClr val="C00000"/>
                </a:solidFill>
              </a:rPr>
              <a:t>года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1400" dirty="0" smtClean="0"/>
              <a:t>(постановление Правительства РФ от 05.02.2015 № 102)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5760720" cy="345389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«Установить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что для целей осуществления закупок отдельных видов медицинских изделий, включенных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в… перечень № 2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заказчик отклоняет все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заявки…,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содержащие предложения о поставке отдельных видов указанных медицинских изделий, происходящих из иностранных государств (за исключением 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ЕАЭС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условии, что на участие в определении поставщика подано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менее 2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заявок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…,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удовлетворяющих требованиям извещения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осуществлении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закупки,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которые одновременно:</a:t>
            </a:r>
          </a:p>
          <a:p>
            <a:pPr>
              <a:lnSpc>
                <a:spcPct val="120000"/>
              </a:lnSpc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перечень № 2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541338" lvl="1" indent="-185738"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предложения о поставке указанных медицинских изделий,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страной происхождения которых являются только государства - члены </a:t>
            </a:r>
            <a:r>
              <a:rPr lang="ru-RU" sz="1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ЕАЭС</a:t>
            </a:r>
            <a:r>
              <a:rPr lang="en-US" sz="1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ЛДНР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41338" lvl="1" indent="-185738">
              <a:lnSpc>
                <a:spcPct val="120000"/>
              </a:lnSpc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содержат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предложений о поставке одного и того же вида медицинского изделия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одного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производителя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…;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41338" lvl="1" indent="-185738">
              <a:lnSpc>
                <a:spcPct val="1200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содержат предложения о поставке указанных медицинских изделий,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процентная доля стоимости использованных материалов (сырья) иностранного происхождения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цене конечной продукции которых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соответствует указанной в показателе локализации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собственного производства медицинских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изделий</a:t>
            </a:r>
          </a:p>
          <a:p>
            <a:pPr marL="541338" lvl="1" indent="-185738">
              <a:lnSpc>
                <a:spcPct val="120000"/>
              </a:lnSpc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предложения о поставке указанных медицинских изделий, на производство которых имеется документ, подтверждающий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соответствие собственного производства требованиям ГОСТ ISO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13485-2017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…»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1433" y="5658633"/>
            <a:ext cx="83533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«…при </a:t>
            </a:r>
            <a:r>
              <a:rPr lang="ru-RU" sz="1000" dirty="0"/>
              <a:t>осуществлении закупки медицинского изделия иностранного происхождения </a:t>
            </a:r>
            <a:r>
              <a:rPr lang="ru-RU" sz="1000" b="1" dirty="0"/>
              <a:t>Постановление </a:t>
            </a:r>
            <a:r>
              <a:rPr lang="ru-RU" sz="1000" b="1" dirty="0" smtClean="0"/>
              <a:t>№ 102 </a:t>
            </a:r>
            <a:r>
              <a:rPr lang="ru-RU" sz="1000" b="1" dirty="0"/>
              <a:t>применяется при совпадении кода ОКПД 2 и наименования вида указанного медицинского изделия </a:t>
            </a:r>
            <a:r>
              <a:rPr lang="ru-RU" sz="1000" dirty="0"/>
              <a:t>с кодом ОКПД 2 и наименованием вида медицинского изделия согласно </a:t>
            </a:r>
            <a:r>
              <a:rPr lang="ru-RU" sz="1000" dirty="0" smtClean="0"/>
              <a:t>Перечню»</a:t>
            </a:r>
          </a:p>
          <a:p>
            <a:r>
              <a:rPr lang="ru-RU" sz="1000" i="1" dirty="0" smtClean="0"/>
              <a:t>письма </a:t>
            </a:r>
            <a:r>
              <a:rPr lang="ru-RU" sz="1000" i="1" dirty="0"/>
              <a:t>Минфина России </a:t>
            </a:r>
            <a:r>
              <a:rPr lang="ru-RU" sz="1000" i="1" dirty="0" smtClean="0"/>
              <a:t>от </a:t>
            </a:r>
            <a:r>
              <a:rPr lang="ru-RU" sz="1000" i="1" dirty="0"/>
              <a:t>17.07.2020 </a:t>
            </a:r>
            <a:r>
              <a:rPr lang="ru-RU" sz="1000" i="1" dirty="0" smtClean="0"/>
              <a:t>№ 24-03-07/62427</a:t>
            </a:r>
            <a:r>
              <a:rPr lang="ru-RU" sz="1000" i="1" dirty="0"/>
              <a:t>, от 15 июля 2020 г. </a:t>
            </a:r>
            <a:r>
              <a:rPr lang="ru-RU" sz="1000" i="1" dirty="0" smtClean="0"/>
              <a:t>№</a:t>
            </a:r>
            <a:r>
              <a:rPr lang="ru-RU" sz="1000" i="1" dirty="0"/>
              <a:t> 24-03-07/61763,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 </a:t>
            </a:r>
            <a:r>
              <a:rPr lang="ru-RU" sz="1000" i="1" dirty="0"/>
              <a:t>23 июня 2020 г. </a:t>
            </a:r>
            <a:r>
              <a:rPr lang="ru-RU" sz="1000" i="1" dirty="0" smtClean="0"/>
              <a:t>№  24-03-08/54007 и др.</a:t>
            </a:r>
            <a:endParaRPr lang="ru-RU" sz="1000" i="1" dirty="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25483" y="2611429"/>
            <a:ext cx="1379518" cy="20391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6308676" y="1526975"/>
            <a:ext cx="2727820" cy="525401"/>
          </a:xfrm>
          <a:prstGeom prst="borderCallout1">
            <a:avLst>
              <a:gd name="adj1" fmla="val 39929"/>
              <a:gd name="adj2" fmla="val 8"/>
              <a:gd name="adj3" fmla="val 201281"/>
              <a:gd name="adj4" fmla="val -172254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3 и более заявки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из них 2 с «нашими» МИ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971372" y="2611429"/>
            <a:ext cx="3176692" cy="20391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6300192" y="2466483"/>
            <a:ext cx="2727820" cy="740845"/>
          </a:xfrm>
          <a:prstGeom prst="borderCallout1">
            <a:avLst>
              <a:gd name="adj1" fmla="val 39929"/>
              <a:gd name="adj2" fmla="val 8"/>
              <a:gd name="adj3" fmla="val 117439"/>
              <a:gd name="adj4" fmla="val -853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заявка на участие в электронном аукционе должна соответствовать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815340" y="3273689"/>
            <a:ext cx="5265420" cy="152691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6324600" y="3621436"/>
            <a:ext cx="2727820" cy="740845"/>
          </a:xfrm>
          <a:prstGeom prst="borderCallout1">
            <a:avLst>
              <a:gd name="adj1" fmla="val 39929"/>
              <a:gd name="adj2" fmla="val 8"/>
              <a:gd name="adj3" fmla="val -7055"/>
              <a:gd name="adj4" fmla="val -9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подтверждение: сертификат СТ-1, акт экспертизы ТПП и копия Р.У.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815340" y="4846321"/>
            <a:ext cx="4747260" cy="556260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Выноска 1 13"/>
          <p:cNvSpPr/>
          <p:nvPr/>
        </p:nvSpPr>
        <p:spPr bwMode="auto">
          <a:xfrm>
            <a:off x="6324600" y="4453222"/>
            <a:ext cx="2727820" cy="1171732"/>
          </a:xfrm>
          <a:prstGeom prst="borderCallout1">
            <a:avLst>
              <a:gd name="adj1" fmla="val 39929"/>
              <a:gd name="adj2" fmla="val 8"/>
              <a:gd name="adj3" fmla="val 59653"/>
              <a:gd name="adj4" fmla="val -27848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подтверждающий документ в заявке не предусмотрен: декларация в заявке?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предусмотреть в проекте контракта при поставке?</a:t>
            </a:r>
          </a:p>
        </p:txBody>
      </p:sp>
    </p:spTree>
    <p:extLst>
      <p:ext uri="{BB962C8B-B14F-4D97-AF65-F5344CB8AC3E}">
        <p14:creationId xmlns:p14="http://schemas.microsoft.com/office/powerpoint/2010/main" val="19767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102"/>
            <a:ext cx="8229600" cy="823979"/>
          </a:xfrm>
        </p:spPr>
        <p:txBody>
          <a:bodyPr/>
          <a:lstStyle/>
          <a:p>
            <a:r>
              <a:rPr lang="ru-RU" sz="2000" dirty="0" smtClean="0"/>
              <a:t>Правило «третий — лишний»: перечень №2,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с 2022 года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>(постановление Правительства РФ от 05.02.2015 №102)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164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882311" y="4411046"/>
            <a:ext cx="695218" cy="473422"/>
          </a:xfrm>
          <a:prstGeom prst="rect">
            <a:avLst/>
          </a:prstGeo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3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882311" y="5029746"/>
            <a:ext cx="695218" cy="47342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4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60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%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РФ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   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40%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572225" y="2194882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извещение</a:t>
            </a:r>
          </a:p>
        </p:txBody>
      </p:sp>
      <p:sp>
        <p:nvSpPr>
          <p:cNvPr id="23" name="Пятиугольник 22"/>
          <p:cNvSpPr/>
          <p:nvPr/>
        </p:nvSpPr>
        <p:spPr bwMode="auto">
          <a:xfrm>
            <a:off x="1940592" y="2194882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подача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заявок</a:t>
            </a:r>
          </a:p>
        </p:txBody>
      </p:sp>
      <p:sp>
        <p:nvSpPr>
          <p:cNvPr id="25" name="Пятиугольник 24"/>
          <p:cNvSpPr/>
          <p:nvPr/>
        </p:nvSpPr>
        <p:spPr bwMode="auto">
          <a:xfrm>
            <a:off x="4677326" y="2194882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рассмотрение заявок и определение победителя</a:t>
            </a: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3308959" y="2194882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аукцион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НМЦК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100 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 bwMode="auto">
          <a:xfrm>
            <a:off x="6045693" y="2194882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третий — лишний</a:t>
            </a:r>
          </a:p>
        </p:txBody>
      </p:sp>
      <p:sp>
        <p:nvSpPr>
          <p:cNvPr id="28" name="Пятиугольник 27"/>
          <p:cNvSpPr/>
          <p:nvPr/>
        </p:nvSpPr>
        <p:spPr bwMode="auto">
          <a:xfrm>
            <a:off x="7414061" y="2194882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контракт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882311" y="3743018"/>
            <a:ext cx="946371" cy="532227"/>
            <a:chOff x="1882311" y="3743018"/>
            <a:chExt cx="946371" cy="532227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1882311" y="3801823"/>
              <a:ext cx="695220" cy="473422"/>
            </a:xfrm>
            <a:prstGeom prst="rect">
              <a:avLst/>
            </a:prstGeom>
            <a:blipFill dpi="0" rotWithShape="1">
              <a:blip r:embed="rId4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2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</a:t>
              </a:r>
              <a:r>
                <a:rPr kumimoji="0" lang="en-US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B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288957" y="3743018"/>
              <a:ext cx="539725" cy="363181"/>
              <a:chOff x="2288957" y="3608984"/>
              <a:chExt cx="539725" cy="363181"/>
            </a:xfrm>
          </p:grpSpPr>
          <p:pic>
            <p:nvPicPr>
              <p:cNvPr id="82" name="Picture 2" descr="http://kommunar.com/eng/images/0001_prev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8815" y="3612223"/>
                <a:ext cx="254676" cy="359942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Группа 4"/>
              <p:cNvGrpSpPr/>
              <p:nvPr/>
            </p:nvGrpSpPr>
            <p:grpSpPr>
              <a:xfrm>
                <a:off x="2288957" y="3608984"/>
                <a:ext cx="539725" cy="363180"/>
                <a:chOff x="1667428" y="2261890"/>
                <a:chExt cx="806220" cy="542507"/>
              </a:xfrm>
            </p:grpSpPr>
            <p:pic>
              <p:nvPicPr>
                <p:cNvPr id="30" name="Picture 4" descr="http://www.megasert.ru/img/cert_CT-1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7428" y="2261890"/>
                  <a:ext cx="370112" cy="542507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1686364" y="2347949"/>
                  <a:ext cx="266166" cy="1379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sz="600" b="1" dirty="0" smtClean="0">
                      <a:latin typeface="Arial Narrow" panose="020B0606020202030204" pitchFamily="34" charset="0"/>
                      <a:cs typeface="Arial" panose="020B0604020202020204" pitchFamily="34" charset="0"/>
                    </a:rPr>
                    <a:t>СТ-1</a:t>
                  </a:r>
                  <a:endParaRPr lang="ru-RU" sz="600" b="1" dirty="0">
                    <a:latin typeface="Arial Narrow" panose="020B0606020202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2139597" y="2324330"/>
                  <a:ext cx="334051" cy="2758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sz="600" b="1" dirty="0" smtClean="0">
                      <a:latin typeface="Arial Narrow" panose="020B0606020202030204" pitchFamily="34" charset="0"/>
                      <a:cs typeface="Arial" panose="020B0604020202020204" pitchFamily="34" charset="0"/>
                    </a:rPr>
                    <a:t>акт ТПП</a:t>
                  </a:r>
                  <a:endParaRPr lang="ru-RU" sz="600" b="1" dirty="0">
                    <a:latin typeface="Arial Narrow" panose="020B0606020202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49" name="Прямоугольник 48"/>
          <p:cNvSpPr/>
          <p:nvPr/>
        </p:nvSpPr>
        <p:spPr bwMode="auto">
          <a:xfrm>
            <a:off x="1882311" y="5681900"/>
            <a:ext cx="695218" cy="473422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lang="en-US" sz="800" b="1" baseline="-25000" dirty="0">
                <a:latin typeface="Arial Narrow" panose="020B0606020202030204" pitchFamily="34" charset="0"/>
              </a:rPr>
              <a:t>5</a:t>
            </a:r>
            <a:endParaRPr kumimoji="0" lang="ru-RU" sz="800" b="1" i="0" u="none" strike="noStrike" cap="none" normalizeH="0" baseline="-2500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РФ </a:t>
            </a:r>
            <a:b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Производитель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B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43275" y="3187432"/>
            <a:ext cx="94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-</a:t>
            </a:r>
            <a:br>
              <a:rPr lang="ru-RU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ru-RU" sz="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(т.е. согласен на НМЦК)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19872" y="3846798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6600"/>
                </a:solidFill>
                <a:sym typeface="Wingdings" panose="05000000000000000000" pitchFamily="2" charset="2"/>
              </a:rPr>
              <a:t>97,0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19872" y="4462598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95,0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19872" y="5104680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93,5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19872" y="5718535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92,0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6016" y="3110981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16016" y="37703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16016" y="43861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16016" y="5028229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16016" y="5642084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98682" y="3110981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98682" y="37703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298682" y="43861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98682" y="5028229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98682" y="5642084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7647265" y="3737684"/>
            <a:ext cx="695218" cy="473422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900" b="1" i="0" u="none" strike="noStrike" cap="none" normalizeH="0" baseline="-2500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2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97,0 руб</a:t>
            </a:r>
            <a:r>
              <a:rPr lang="ru-RU" sz="11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33660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80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1" y="3286859"/>
            <a:ext cx="29828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15800" y="3138488"/>
            <a:ext cx="86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</a:rPr>
              <a:t>МИ 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по списку №2 ПП-102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54" name="Выноска 1 53"/>
          <p:cNvSpPr/>
          <p:nvPr/>
        </p:nvSpPr>
        <p:spPr bwMode="auto">
          <a:xfrm>
            <a:off x="1078909" y="1402794"/>
            <a:ext cx="1224136" cy="694062"/>
          </a:xfrm>
          <a:prstGeom prst="borderCallout1">
            <a:avLst>
              <a:gd name="adj1" fmla="val 101693"/>
              <a:gd name="adj2" fmla="val 48127"/>
              <a:gd name="adj3" fmla="val 239881"/>
              <a:gd name="adj4" fmla="val 10279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Сертификат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 стране происхождения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СТ-1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5" name="Выноска 1 54"/>
          <p:cNvSpPr/>
          <p:nvPr/>
        </p:nvSpPr>
        <p:spPr bwMode="auto">
          <a:xfrm>
            <a:off x="2437228" y="1402794"/>
            <a:ext cx="1990755" cy="694062"/>
          </a:xfrm>
          <a:prstGeom prst="borderCallout1">
            <a:avLst>
              <a:gd name="adj1" fmla="val 101693"/>
              <a:gd name="adj2" fmla="val 48127"/>
              <a:gd name="adj3" fmla="val 244322"/>
              <a:gd name="adj4" fmla="val 1876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latin typeface="Arial Narrow" panose="020B0606020202030204" pitchFamily="34" charset="0"/>
              </a:rPr>
              <a:t> акт экспертизы, содержащий информацию о доле стоимости иностранных материалов (сырья)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b="1" dirty="0" smtClean="0">
                <a:latin typeface="Arial Narrow" panose="020B0606020202030204" pitchFamily="34" charset="0"/>
              </a:rPr>
              <a:t>(до 50%)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7" name="Выноска 1 76"/>
          <p:cNvSpPr/>
          <p:nvPr/>
        </p:nvSpPr>
        <p:spPr bwMode="auto">
          <a:xfrm>
            <a:off x="215396" y="4220437"/>
            <a:ext cx="1150941" cy="1046020"/>
          </a:xfrm>
          <a:prstGeom prst="borderCallout1">
            <a:avLst>
              <a:gd name="adj1" fmla="val 37435"/>
              <a:gd name="adj2" fmla="val 99198"/>
              <a:gd name="adj3" fmla="val -57073"/>
              <a:gd name="adj4" fmla="val 15215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latin typeface="Arial Narrow" panose="020B0606020202030204" pitchFamily="34" charset="0"/>
              </a:rPr>
              <a:t> </a:t>
            </a:r>
            <a:r>
              <a:rPr lang="ru-RU" sz="1050" b="1" dirty="0" smtClean="0">
                <a:latin typeface="Arial Narrow" panose="020B0606020202030204" pitchFamily="34" charset="0"/>
              </a:rPr>
              <a:t>производство соответствует требованиям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ГОСТ ISO 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ru-RU" sz="1050" b="1" dirty="0" smtClean="0">
                <a:latin typeface="Arial Narrow" panose="020B0606020202030204" pitchFamily="34" charset="0"/>
              </a:rPr>
              <a:t>13485-2017</a:t>
            </a:r>
            <a:endParaRPr lang="ru-RU" sz="1050" b="1" dirty="0">
              <a:latin typeface="Arial Narrow" panose="020B060602020203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882311" y="3064945"/>
            <a:ext cx="942516" cy="569256"/>
            <a:chOff x="1882311" y="3064945"/>
            <a:chExt cx="942516" cy="569256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1882311" y="3160778"/>
              <a:ext cx="695217" cy="473423"/>
            </a:xfrm>
            <a:prstGeom prst="rect">
              <a:avLst/>
            </a:prstGeom>
            <a:blipFill dpi="0" rotWithShape="1">
              <a:blip r:embed="rId4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А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2285102" y="3064945"/>
              <a:ext cx="539725" cy="363181"/>
              <a:chOff x="2288957" y="3608984"/>
              <a:chExt cx="539725" cy="363181"/>
            </a:xfrm>
          </p:grpSpPr>
          <p:pic>
            <p:nvPicPr>
              <p:cNvPr id="85" name="Picture 2" descr="http://kommunar.com/eng/images/0001_prev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8815" y="3612223"/>
                <a:ext cx="254676" cy="359942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6" name="Группа 85"/>
              <p:cNvGrpSpPr/>
              <p:nvPr/>
            </p:nvGrpSpPr>
            <p:grpSpPr>
              <a:xfrm>
                <a:off x="2288957" y="3608984"/>
                <a:ext cx="539725" cy="363180"/>
                <a:chOff x="1667428" y="2261890"/>
                <a:chExt cx="806220" cy="542507"/>
              </a:xfrm>
            </p:grpSpPr>
            <p:pic>
              <p:nvPicPr>
                <p:cNvPr id="87" name="Picture 4" descr="http://www.megasert.ru/img/cert_CT-1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7428" y="2261890"/>
                  <a:ext cx="370112" cy="542507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8" name="TextBox 87"/>
                <p:cNvSpPr txBox="1"/>
                <p:nvPr/>
              </p:nvSpPr>
              <p:spPr>
                <a:xfrm>
                  <a:off x="1686364" y="2347949"/>
                  <a:ext cx="266166" cy="1379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sz="600" b="1" dirty="0" smtClean="0">
                      <a:latin typeface="Arial Narrow" panose="020B0606020202030204" pitchFamily="34" charset="0"/>
                      <a:cs typeface="Arial" panose="020B0604020202020204" pitchFamily="34" charset="0"/>
                    </a:rPr>
                    <a:t>СТ-1</a:t>
                  </a:r>
                  <a:endParaRPr lang="ru-RU" sz="600" b="1" dirty="0">
                    <a:latin typeface="Arial Narrow" panose="020B0606020202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139597" y="2324330"/>
                  <a:ext cx="334051" cy="2758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sz="600" b="1" dirty="0" smtClean="0">
                      <a:latin typeface="Arial Narrow" panose="020B0606020202030204" pitchFamily="34" charset="0"/>
                      <a:cs typeface="Arial" panose="020B0604020202020204" pitchFamily="34" charset="0"/>
                    </a:rPr>
                    <a:t>акт ТПП</a:t>
                  </a:r>
                  <a:endParaRPr lang="ru-RU" sz="600" b="1" dirty="0">
                    <a:latin typeface="Arial Narrow" panose="020B0606020202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7" name="Прямая соединительная линия 6"/>
          <p:cNvCxnSpPr/>
          <p:nvPr/>
        </p:nvCxnSpPr>
        <p:spPr bwMode="auto">
          <a:xfrm flipV="1">
            <a:off x="1366337" y="4211106"/>
            <a:ext cx="515974" cy="4270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389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0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49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90" grpId="0" animBg="1"/>
      <p:bldP spid="81" grpId="0"/>
      <p:bldP spid="54" grpId="0" animBg="1"/>
      <p:bldP spid="55" grpId="0" animBg="1"/>
      <p:bldP spid="7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88526"/>
          </a:xfrm>
        </p:spPr>
        <p:txBody>
          <a:bodyPr/>
          <a:lstStyle/>
          <a:p>
            <a:r>
              <a:rPr lang="ru-RU" sz="2800" dirty="0" smtClean="0"/>
              <a:t>Подтверждение страны происхождения </a:t>
            </a:r>
            <a:br>
              <a:rPr lang="ru-RU" sz="2800" dirty="0" smtClean="0"/>
            </a:br>
            <a:r>
              <a:rPr lang="ru-RU" sz="2800" dirty="0" smtClean="0"/>
              <a:t>по перечню №2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340768"/>
            <a:ext cx="4845224" cy="223224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Приказ Минфина России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04.06.2018 №126н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1.6. Подтверждением страны происхождения товаров, указанных в Приложении, является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указание (декларирование) участником закупки в заявке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соответствии с Федеральным законом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наименования страны происхождения товара.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165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03933"/>
              </p:ext>
            </p:extLst>
          </p:nvPr>
        </p:nvGraphicFramePr>
        <p:xfrm>
          <a:off x="5806478" y="1700808"/>
          <a:ext cx="2880321" cy="10777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48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84"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 товара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978" y="253549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3"/>
          <p:cNvSpPr txBox="1">
            <a:spLocks/>
          </p:cNvSpPr>
          <p:nvPr/>
        </p:nvSpPr>
        <p:spPr bwMode="auto">
          <a:xfrm>
            <a:off x="457200" y="3650034"/>
            <a:ext cx="4834880" cy="29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231900" indent="-242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39888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05.02.2015 №102</a:t>
            </a:r>
          </a:p>
          <a:p>
            <a:pPr>
              <a:spcBef>
                <a:spcPts val="600"/>
              </a:spcBef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Подтверждением страны происхождения медицинских изделий, включенных в перечень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перечень № 2, является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 о происхождении товара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pPr lvl="0">
              <a:spcBef>
                <a:spcPts val="600"/>
              </a:spcBef>
              <a:buClr>
                <a:srgbClr val="00007D"/>
              </a:buClr>
            </a:pPr>
            <a:r>
              <a:rPr lang="ru-RU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Подтверждением </a:t>
            </a:r>
            <a:r>
              <a:rPr lang="ru-RU" sz="1200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процентной доли стоимости использованных материалов (сырья) иностранного происхождения в цене конечной продукции является </a:t>
            </a:r>
            <a:r>
              <a:rPr lang="ru-RU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выданный Торгово-промышленной палатой Российской Федерации акт </a:t>
            </a:r>
            <a:r>
              <a:rPr lang="ru-RU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экспертизы</a:t>
            </a:r>
            <a:r>
              <a:rPr lang="ru-RU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…</a:t>
            </a:r>
          </a:p>
          <a:p>
            <a:pPr lvl="0">
              <a:spcBef>
                <a:spcPts val="600"/>
              </a:spcBef>
              <a:buClr>
                <a:srgbClr val="00007D"/>
              </a:buClr>
            </a:pPr>
            <a:r>
              <a:rPr lang="ru-RU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[</a:t>
            </a:r>
            <a:r>
              <a:rPr lang="ru-RU" sz="1200" i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документ, подтверждающий соответствие производства 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требованиям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ГОСТ ISO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13485-2017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не предусмотрен</a:t>
            </a:r>
            <a:r>
              <a:rPr lang="ru-RU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] </a:t>
            </a:r>
            <a:endParaRPr lang="ru-RU" sz="1200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>
              <a:spcBef>
                <a:spcPts val="600"/>
              </a:spcBef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66256"/>
              </p:ext>
            </p:extLst>
          </p:nvPr>
        </p:nvGraphicFramePr>
        <p:xfrm>
          <a:off x="5806479" y="3349331"/>
          <a:ext cx="2880321" cy="29370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14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 документы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6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Копия Р.У.</a:t>
                      </a:r>
                      <a:br>
                        <a:rPr lang="ru-RU" sz="14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(если заказчик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 установил требование)</a:t>
                      </a: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Сертификат СТ-1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8571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Акт экспертизы ТПП РФ</a:t>
                      </a:r>
                    </a:p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844343"/>
                  </a:ext>
                </a:extLst>
              </a:tr>
            </a:tbl>
          </a:graphicData>
        </a:graphic>
      </p:graphicFrame>
      <p:pic>
        <p:nvPicPr>
          <p:cNvPr id="1026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12" y="3731662"/>
            <a:ext cx="432000" cy="61167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fcg.ru/files/certification/origcert-st1.jpg?t=1402010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12" y="4543998"/>
            <a:ext cx="432000" cy="6561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2533" y="2771567"/>
            <a:ext cx="74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+</a:t>
            </a:r>
            <a:endParaRPr lang="ru-RU" sz="3200" b="1" dirty="0"/>
          </a:p>
        </p:txBody>
      </p:sp>
      <p:pic>
        <p:nvPicPr>
          <p:cNvPr id="12" name="Picture 2" descr="http://kommunar.com/eng/images/0001_pr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12" y="5400819"/>
            <a:ext cx="432000" cy="6105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Решение УФАС России </a:t>
            </a:r>
            <a:br>
              <a:rPr lang="ru-RU" sz="3200" dirty="0" smtClean="0"/>
            </a:br>
            <a:r>
              <a:rPr lang="ru-RU" sz="3200" dirty="0" smtClean="0"/>
              <a:t>по сертификату ГОС </a:t>
            </a:r>
            <a:r>
              <a:rPr lang="en-US" sz="3200" dirty="0" smtClean="0"/>
              <a:t>ISO</a:t>
            </a:r>
            <a:r>
              <a:rPr lang="ru-RU" sz="3200" dirty="0" smtClean="0"/>
              <a:t> 13485-2017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«Вместе с тем </a:t>
            </a:r>
            <a:r>
              <a:rPr lang="ru-RU" sz="1200" b="1" dirty="0" smtClean="0">
                <a:solidFill>
                  <a:srgbClr val="C00000"/>
                </a:solidFill>
              </a:rPr>
              <a:t>отсутствует требование о наличии документов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предусмотренных Постановлением Правительства РФ №102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происхождении товара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выдаваемый уполномоченным органом (организацией) государств - членов Евразийского экономического союза по форме, установленной Правилами определения страны происхождения товаров, являющимися неотъемлемой частью Соглашения о Правилах определения страны происхождения товаров в Содружестве Независимых Государств от 20 ноября 2009 г. (далее - Правила), и в соответствии с критериями определения страны происхождения товаров, предусмотренными Правилами (абзац 1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пунктаЗ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Постановления Правительства РФ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№102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акт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экспертизы, выданный Торгово-промышленной палатой Российской Федерации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содержащий информацию о доле стоимости иностранных материалов (сырья), используемых для производства одной единицы медицинского изделия, рассчитанной в соответствии с подпунктом "в" пункта 2.4 Правил, или аналогичный документ, выданный уполномоченным органом (организацией) государства - члена Евразийского экономического союза (абзац 2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пункта З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Постановления Правительства РФ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№102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подтверждающий соответствие собственного производства требованиям ГОСТ ISO 13485-2017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"Межгосударственный стандарт. Изделия медицинские. Системы менеджмента качества. Требования для целей регулирования" (абзац 5 подпункта "б" пункта 2 Постановления Правительства РФ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№102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Таким образом,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Заказчиком были нарушены пункт 2 части 1 статьи 87 Закона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№44-ФЗ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что содержит признаки состава административного правонарушения, предусмотренного частью 4.2 статьи 7.30 Кодекса Российской Федерации об административных правонарушениях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Закрытый аукцион </a:t>
            </a:r>
            <a:r>
              <a:rPr lang="en-US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320100031721000034</a:t>
            </a:r>
            <a:r>
              <a:rPr lang="ru-RU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ru-RU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</a:t>
            </a:r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Приморского УФАС России от 21.06.2021 </a:t>
            </a:r>
            <a:r>
              <a:rPr lang="ru-RU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025/06/87-746/2021</a:t>
            </a:r>
            <a:endParaRPr lang="ru-RU" sz="105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166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824458" y="4437089"/>
            <a:ext cx="7877332" cy="57608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 участником в заявке сертификата ГОСТ </a:t>
            </a:r>
            <a:r>
              <a:rPr lang="en-US" dirty="0" smtClean="0"/>
              <a:t>ISO </a:t>
            </a:r>
            <a:r>
              <a:rPr lang="ru-RU" dirty="0" smtClean="0"/>
              <a:t>13485-2017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«Комиссия, проанализировав вторые части заявок участников закупки, установила, что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ООО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«Т»,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ООО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«М»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полностью соответствуют требованиями подпункта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«б»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пункта 2 Постановления Правительства РФ от 05.02.2015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102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а именно: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содержат предложения о поставке медицинских изделий, на производство которых имеется документ, подтверждающий соответствие собственного производства требованиям ГОСТ ISO 13485-2017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«Межгосударственный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стандарт. Изделия медицинские. Системы менеджмента качества. Требования для целей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регулирования».»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Красноярского УФАС России от 25.01.2021 N 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024/06/105-81/2021</a:t>
            </a:r>
            <a:b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</a:t>
            </a:r>
            <a:r>
              <a:rPr lang="en-US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zakupki.gov.ru/epz/complaint/card/complaint-information.html?id=2079114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ru-RU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Электронный </a:t>
            </a:r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аукцион 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0319200067620000167</a:t>
            </a:r>
            <a:b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</a:t>
            </a:r>
            <a:r>
              <a:rPr lang="en-US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zakupki.gov.ru/epz/order/notice/ea44/view/common-info.html?regNumber=0319200067620000167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 участником в заявке сертификата ГОСТ </a:t>
            </a:r>
            <a:r>
              <a:rPr lang="en-US" dirty="0" smtClean="0"/>
              <a:t>ISO </a:t>
            </a:r>
            <a:r>
              <a:rPr lang="ru-RU" dirty="0" smtClean="0"/>
              <a:t>13485-2017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«…В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целях подтверждения страны происхождения предлагаемых к поставке товаров участниками с номерами 109597548 (ИП С.), 109597366 (АО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«Б»)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составе заявок представлены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предусмотренные Постановлением Правительства РФ от 05.02.2015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102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сертификаты о происхождении товара (производители: унитарное предприятие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«Ф»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(Республика Беларусь), ООО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«МА»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(Россия), ООО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«МБ»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(Россия), акты экспертизы, а также предусмотренные Постановлением Правительства РФ от 05.02.2015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102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документы, подтверждающие соответствие собственного производства требованиям ГОСТ ISO 13485-2017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.»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Челябинского УФАС России от 23.04.2021 по делу № 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074/06/105-1034/2021</a:t>
            </a:r>
            <a:b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</a:t>
            </a:r>
            <a:r>
              <a:rPr lang="en-US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zakupki.gov.ru/epz/complaint/card/complaint-information.html?id=2096698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ru-RU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Электронный аукцион 0369600036021000041</a:t>
            </a:r>
            <a:b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zakupki.gov.ru/epz/order/notice/ea44/view/common-info.html?regNumber=0369600036021000041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endParaRPr lang="ru-RU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sz="2800" dirty="0" smtClean="0"/>
              <a:t>Правило «третий — лишний» </a:t>
            </a:r>
            <a:br>
              <a:rPr lang="ru-RU" sz="2800" dirty="0" smtClean="0"/>
            </a:br>
            <a:r>
              <a:rPr lang="ru-RU" sz="2800" dirty="0" smtClean="0"/>
              <a:t>по промышленным товарам </a:t>
            </a:r>
            <a:r>
              <a:rPr lang="ru-RU" sz="2800" dirty="0" smtClean="0">
                <a:solidFill>
                  <a:srgbClr val="C00000"/>
                </a:solidFill>
              </a:rPr>
              <a:t>с 2022 года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800" dirty="0"/>
              <a:t>(Постановление Правительства РФ от 30.04.2020 </a:t>
            </a:r>
            <a:r>
              <a:rPr lang="ru-RU" sz="1800" dirty="0" smtClean="0"/>
              <a:t>№ 617)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5760720" cy="345389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«Установить, что для целей осуществления закупок отдельных видов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промышленных товаров, включенных в перечень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заказчик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отклоняет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все заявки (окончательные предложения), содержащие предложения о поставке отдельных видов промышленных товаров,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происходящих из иностранных государств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(за исключением государств - членов Евразийского экономического союза) (далее - заявки), при условии, что на участие в закупке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подано </a:t>
            </a:r>
            <a:r>
              <a:rPr lang="ru-RU" sz="1400" b="1" dirty="0">
                <a:solidFill>
                  <a:srgbClr val="C00000"/>
                </a:solidFill>
              </a:rPr>
              <a:t>не менее 2 заявок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удовлетворяющих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требованиям извещения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 осуществлении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которые одновременно: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а)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содержат предложения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поставке отдельных видов промышленных товаров, </a:t>
            </a:r>
            <a:r>
              <a:rPr lang="ru-RU" sz="1100" b="1" dirty="0">
                <a:solidFill>
                  <a:srgbClr val="C00000"/>
                </a:solidFill>
              </a:rPr>
              <a:t>страной происхождения которых являются только государства - члены Евразийского экономического </a:t>
            </a:r>
            <a:r>
              <a:rPr lang="ru-RU" sz="1100" b="1" dirty="0" smtClean="0">
                <a:solidFill>
                  <a:srgbClr val="C00000"/>
                </a:solidFill>
              </a:rPr>
              <a:t>союза </a:t>
            </a:r>
            <a:r>
              <a:rPr lang="ru-RU" sz="1100" b="1" i="1" dirty="0" smtClean="0">
                <a:solidFill>
                  <a:srgbClr val="C00000"/>
                </a:solidFill>
              </a:rPr>
              <a:t>+ ЛДНР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lnSpc>
                <a:spcPct val="120000"/>
              </a:lnSpc>
              <a:buNone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б)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содержат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предложений о поставке одного и того же вида промышленного товара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одного производителя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либо производителей, входящих в одну группу лиц, соответствующую признакам, предусмотренным статьей 9 Федерального закона "О защите конкуренции", при сопоставлении заявок (окончательных предложений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…»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169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024300" y="3342211"/>
            <a:ext cx="2380059" cy="22052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6300192" y="1485744"/>
            <a:ext cx="2727820" cy="463846"/>
          </a:xfrm>
          <a:prstGeom prst="borderCallout1">
            <a:avLst>
              <a:gd name="adj1" fmla="val 39929"/>
              <a:gd name="adj2" fmla="val 8"/>
              <a:gd name="adj3" fmla="val 412025"/>
              <a:gd name="adj4" fmla="val -6805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/>
              <a:t>3 и более заявки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/>
              <a:t>из них 2 с «нашими» МИ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17325" y="3603496"/>
            <a:ext cx="3960546" cy="241176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6300192" y="2295423"/>
            <a:ext cx="2727820" cy="648512"/>
          </a:xfrm>
          <a:prstGeom prst="borderCallout1">
            <a:avLst>
              <a:gd name="adj1" fmla="val 39929"/>
              <a:gd name="adj2" fmla="val 8"/>
              <a:gd name="adj3" fmla="val 218507"/>
              <a:gd name="adj4" fmla="val -6614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/>
              <a:t>заявка на участие в электронном аукционе должна соответствовать</a:t>
            </a:r>
          </a:p>
        </p:txBody>
      </p:sp>
      <p:sp>
        <p:nvSpPr>
          <p:cNvPr id="12" name="Выноска 1 11"/>
          <p:cNvSpPr/>
          <p:nvPr/>
        </p:nvSpPr>
        <p:spPr bwMode="auto">
          <a:xfrm>
            <a:off x="6300192" y="3289767"/>
            <a:ext cx="2727820" cy="2464394"/>
          </a:xfrm>
          <a:prstGeom prst="borderCallout1">
            <a:avLst>
              <a:gd name="adj1" fmla="val 39929"/>
              <a:gd name="adj2" fmla="val 8"/>
              <a:gd name="adj3" fmla="val 48367"/>
              <a:gd name="adj4" fmla="val -632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400" b="1" dirty="0" smtClean="0"/>
              <a:t>подтверждение: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200" b="1" dirty="0" smtClean="0"/>
              <a:t>для </a:t>
            </a:r>
            <a:r>
              <a:rPr lang="ru-RU" sz="1200" b="1" dirty="0"/>
              <a:t>РФ: </a:t>
            </a:r>
            <a:r>
              <a:rPr lang="ru-RU" sz="1200" dirty="0" smtClean="0"/>
              <a:t>наличие сведений в </a:t>
            </a:r>
            <a:r>
              <a:rPr lang="ru-RU" sz="1200" dirty="0"/>
              <a:t>реестре промышленной продукции, произведенной на территории Российской Федерации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200" b="1" dirty="0"/>
              <a:t>для ЕАЭС, кроме РФ</a:t>
            </a:r>
            <a:r>
              <a:rPr lang="ru-RU" sz="1200" dirty="0" smtClean="0"/>
              <a:t>: наличие сведений в реестре промышленной продукции, произведенной в ЕАЭС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200" dirty="0" smtClean="0"/>
              <a:t>либо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200" b="1" dirty="0" smtClean="0"/>
              <a:t>для РФ и др. ЕАЭС + ЛДНР</a:t>
            </a:r>
            <a:r>
              <a:rPr lang="ru-RU" sz="1200" dirty="0" smtClean="0"/>
              <a:t>: сертификат СТ-1 </a:t>
            </a:r>
            <a:endParaRPr lang="ru-RU" sz="1200" dirty="0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815339" y="4162835"/>
            <a:ext cx="5248181" cy="562309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82476"/>
            <a:ext cx="442392" cy="42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43608" y="5834105"/>
            <a:ext cx="545705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400" b="1" dirty="0" smtClean="0">
                <a:latin typeface="Arial Narrow" panose="020B0606020202030204" pitchFamily="34" charset="0"/>
              </a:rPr>
              <a:t>ИСКЛЮЧЕНИЯ:</a:t>
            </a:r>
          </a:p>
          <a:p>
            <a:pPr>
              <a:spcBef>
                <a:spcPts val="300"/>
              </a:spcBef>
            </a:pPr>
            <a:r>
              <a:rPr lang="ru-RU" sz="1400" b="1" dirty="0" smtClean="0">
                <a:latin typeface="Arial Narrow" panose="020B0606020202030204" pitchFamily="34" charset="0"/>
              </a:rPr>
              <a:t>а) необходимость обеспечения взаимодействия…</a:t>
            </a:r>
          </a:p>
          <a:p>
            <a:pPr>
              <a:spcBef>
                <a:spcPts val="300"/>
              </a:spcBef>
            </a:pPr>
            <a:r>
              <a:rPr lang="ru-RU" sz="1400" b="1" dirty="0" smtClean="0">
                <a:latin typeface="Arial Narrow" panose="020B0606020202030204" pitchFamily="34" charset="0"/>
              </a:rPr>
              <a:t>б) </a:t>
            </a:r>
            <a:r>
              <a:rPr lang="ru-RU" sz="1400" b="1" dirty="0" err="1" smtClean="0">
                <a:latin typeface="Arial Narrow" panose="020B0606020202030204" pitchFamily="34" charset="0"/>
              </a:rPr>
              <a:t>зап.части</a:t>
            </a:r>
            <a:r>
              <a:rPr lang="ru-RU" sz="1400" b="1" dirty="0" smtClean="0">
                <a:latin typeface="Arial Narrow" panose="020B0606020202030204" pitchFamily="34" charset="0"/>
              </a:rPr>
              <a:t> и расходные материалы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5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5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641212"/>
            <a:ext cx="3168000" cy="2458628"/>
          </a:xfrm>
          <a:prstGeom prst="rect">
            <a:avLst/>
          </a:prstGeom>
        </p:spPr>
      </p:pic>
      <p:pic>
        <p:nvPicPr>
          <p:cNvPr id="29" name="Объект 2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1982" y="3197397"/>
            <a:ext cx="3888000" cy="47807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447436"/>
          </a:xfrm>
        </p:spPr>
        <p:txBody>
          <a:bodyPr/>
          <a:lstStyle/>
          <a:p>
            <a:r>
              <a:rPr lang="ru-RU" sz="2800" dirty="0"/>
              <a:t>Страна происхождения </a:t>
            </a:r>
            <a:r>
              <a:rPr lang="ru-RU" sz="2800" dirty="0" smtClean="0"/>
              <a:t>ЛП в ГРЛС и ЕСКЛП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292899" y="1792471"/>
            <a:ext cx="260175" cy="2744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33" y="1641212"/>
            <a:ext cx="3168000" cy="2368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5875" y="3084796"/>
            <a:ext cx="3133842" cy="2310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64" y="5710266"/>
            <a:ext cx="4741870" cy="902572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1047487" y="4909954"/>
            <a:ext cx="2841175" cy="48985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09813" y="6062215"/>
            <a:ext cx="4596591" cy="15883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73550" y="836712"/>
            <a:ext cx="8059262" cy="693371"/>
            <a:chOff x="5413722" y="2885760"/>
            <a:chExt cx="8688034" cy="604396"/>
          </a:xfrm>
        </p:grpSpPr>
        <p:sp>
          <p:nvSpPr>
            <p:cNvPr id="34" name="TextBox 33"/>
            <p:cNvSpPr txBox="1"/>
            <p:nvPr/>
          </p:nvSpPr>
          <p:spPr>
            <a:xfrm>
              <a:off x="6183506" y="2885760"/>
              <a:ext cx="7918250" cy="60439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 anchorCtr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  <a:latin typeface="Arial Narrow" panose="020B0606020202030204" pitchFamily="34" charset="0"/>
                </a:rPr>
                <a:t>страна происхождения ЛП определяется </a:t>
              </a:r>
              <a:r>
                <a:rPr lang="ru-RU" b="1" dirty="0" smtClean="0">
                  <a:solidFill>
                    <a:schemeClr val="bg2"/>
                  </a:solidFill>
                  <a:latin typeface="Arial Narrow" panose="020B0606020202030204" pitchFamily="34" charset="0"/>
                </a:rPr>
                <a:t>по месту нахождения производителя готовой лекарственной формы (ГЛФ)</a:t>
              </a:r>
              <a:endParaRPr lang="ru-RU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5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722" y="3009890"/>
              <a:ext cx="522421" cy="356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5023708" y="1473198"/>
            <a:ext cx="17716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9"/>
              </a:rPr>
              <a:t>https://esklp.egisz.rosminzdrav.ru</a:t>
            </a:r>
            <a:r>
              <a:rPr lang="ru-RU" sz="800" dirty="0" smtClean="0">
                <a:hlinkClick r:id="rId9"/>
              </a:rPr>
              <a:t>/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3825" y="1473198"/>
            <a:ext cx="1426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10"/>
              </a:rPr>
              <a:t>https://grls.rosminzdrav.ru</a:t>
            </a:r>
            <a:r>
              <a:rPr lang="ru-RU" sz="800" dirty="0" smtClean="0">
                <a:hlinkClick r:id="rId10"/>
              </a:rPr>
              <a:t>/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657362" y="2066924"/>
            <a:ext cx="809738" cy="1238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1982" y="3692588"/>
            <a:ext cx="3888000" cy="531556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7397297" y="4065606"/>
            <a:ext cx="1533268" cy="2486126"/>
            <a:chOff x="6882459" y="3838474"/>
            <a:chExt cx="1533268" cy="2486126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11"/>
            <a:srcRect l="41570" r="43314"/>
            <a:stretch/>
          </p:blipFill>
          <p:spPr>
            <a:xfrm>
              <a:off x="7007618" y="5045937"/>
              <a:ext cx="1368154" cy="12373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/>
            <a:srcRect l="41848" r="43097"/>
            <a:stretch/>
          </p:blipFill>
          <p:spPr>
            <a:xfrm>
              <a:off x="7007618" y="3879721"/>
              <a:ext cx="1362636" cy="1112868"/>
            </a:xfrm>
            <a:prstGeom prst="rect">
              <a:avLst/>
            </a:prstGeom>
          </p:spPr>
        </p:pic>
        <p:sp>
          <p:nvSpPr>
            <p:cNvPr id="38" name="Скругленный прямоугольник 37"/>
            <p:cNvSpPr/>
            <p:nvPr/>
          </p:nvSpPr>
          <p:spPr>
            <a:xfrm>
              <a:off x="6882459" y="3838474"/>
              <a:ext cx="1533268" cy="2486126"/>
            </a:xfrm>
            <a:prstGeom prst="roundRect">
              <a:avLst>
                <a:gd name="adj" fmla="val 6500"/>
              </a:avLst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00" dirty="0">
                <a:hlinkClick r:id="rId4"/>
              </a:endParaRPr>
            </a:p>
          </p:txBody>
        </p:sp>
      </p:grpSp>
      <p:sp>
        <p:nvSpPr>
          <p:cNvPr id="24" name="Скругленный прямоугольник 23"/>
          <p:cNvSpPr/>
          <p:nvPr/>
        </p:nvSpPr>
        <p:spPr>
          <a:xfrm>
            <a:off x="6838951" y="3206239"/>
            <a:ext cx="553208" cy="10133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3092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102"/>
            <a:ext cx="8229600" cy="823979"/>
          </a:xfrm>
        </p:spPr>
        <p:txBody>
          <a:bodyPr/>
          <a:lstStyle/>
          <a:p>
            <a:r>
              <a:rPr lang="ru-RU" sz="2400" dirty="0" smtClean="0"/>
              <a:t>Правило «третий — лишний» </a:t>
            </a:r>
            <a:br>
              <a:rPr lang="ru-RU" sz="2400" dirty="0" smtClean="0"/>
            </a:br>
            <a:r>
              <a:rPr lang="ru-RU" sz="2400" dirty="0" smtClean="0"/>
              <a:t>по промышленной продукции </a:t>
            </a:r>
            <a:r>
              <a:rPr lang="ru-RU" sz="2400" dirty="0">
                <a:solidFill>
                  <a:srgbClr val="C00000"/>
                </a:solidFill>
              </a:rPr>
              <a:t>с 2022 </a:t>
            </a:r>
            <a:r>
              <a:rPr lang="ru-RU" sz="2400" dirty="0" smtClean="0">
                <a:solidFill>
                  <a:srgbClr val="C00000"/>
                </a:solidFill>
              </a:rPr>
              <a:t>года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(постановление Правительства РФ от 30.04.2020 №617)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170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98336" y="4483054"/>
            <a:ext cx="695218" cy="473422"/>
          </a:xfrm>
          <a:prstGeom prst="rect">
            <a:avLst/>
          </a:prstGeo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3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98336" y="5101754"/>
            <a:ext cx="695218" cy="47342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4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60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%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РФ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   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40%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572225" y="2266890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извещение</a:t>
            </a:r>
          </a:p>
        </p:txBody>
      </p:sp>
      <p:sp>
        <p:nvSpPr>
          <p:cNvPr id="23" name="Пятиугольник 22"/>
          <p:cNvSpPr/>
          <p:nvPr/>
        </p:nvSpPr>
        <p:spPr bwMode="auto">
          <a:xfrm>
            <a:off x="1940592" y="2266890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подача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заявок</a:t>
            </a:r>
          </a:p>
        </p:txBody>
      </p:sp>
      <p:sp>
        <p:nvSpPr>
          <p:cNvPr id="25" name="Пятиугольник 24"/>
          <p:cNvSpPr/>
          <p:nvPr/>
        </p:nvSpPr>
        <p:spPr bwMode="auto">
          <a:xfrm>
            <a:off x="4677326" y="2266890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рассмотрение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заявок и определение победителя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3308959" y="2266890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аукцион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НМЦК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100 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 bwMode="auto">
          <a:xfrm>
            <a:off x="6045693" y="2266890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третий — лишний</a:t>
            </a:r>
          </a:p>
        </p:txBody>
      </p:sp>
      <p:sp>
        <p:nvSpPr>
          <p:cNvPr id="28" name="Пятиугольник 27"/>
          <p:cNvSpPr/>
          <p:nvPr/>
        </p:nvSpPr>
        <p:spPr bwMode="auto">
          <a:xfrm>
            <a:off x="7414061" y="2266890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контракт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098336" y="3781491"/>
            <a:ext cx="808845" cy="530133"/>
            <a:chOff x="1882311" y="3781491"/>
            <a:chExt cx="808845" cy="530133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1882311" y="3838202"/>
              <a:ext cx="695218" cy="473422"/>
            </a:xfrm>
            <a:prstGeom prst="rect">
              <a:avLst/>
            </a:prstGeom>
            <a:blipFill>
              <a:blip r:embed="rId4">
                <a:alphaModFix amt="34000"/>
              </a:blip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2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РБ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</a:t>
              </a:r>
              <a:r>
                <a:rPr kumimoji="0" lang="en-US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B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2443385" y="3781491"/>
              <a:ext cx="247771" cy="378485"/>
              <a:chOff x="1898110" y="2211793"/>
              <a:chExt cx="370112" cy="565369"/>
            </a:xfrm>
          </p:grpSpPr>
          <p:pic>
            <p:nvPicPr>
              <p:cNvPr id="30" name="Picture 4" descr="http://www.megasert.ru/img/cert_CT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110" y="2234654"/>
                <a:ext cx="370112" cy="542508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1977916" y="2211793"/>
                <a:ext cx="266167" cy="137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СТ-1</a:t>
                </a:r>
                <a:endParaRPr lang="ru-RU" sz="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Прямоугольник 48"/>
          <p:cNvSpPr/>
          <p:nvPr/>
        </p:nvSpPr>
        <p:spPr bwMode="auto">
          <a:xfrm>
            <a:off x="2098336" y="5753908"/>
            <a:ext cx="695218" cy="473422"/>
          </a:xfrm>
          <a:prstGeom prst="rect">
            <a:avLst/>
          </a:prstGeom>
          <a:blipFill dpi="0" rotWithShape="1">
            <a:blip r:embed="rId6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lang="en-US" sz="800" b="1" baseline="-25000" dirty="0">
                <a:latin typeface="Arial Narrow" panose="020B0606020202030204" pitchFamily="34" charset="0"/>
              </a:rPr>
              <a:t>5</a:t>
            </a:r>
            <a:endParaRPr kumimoji="0" lang="ru-RU" sz="800" b="1" i="0" u="none" strike="noStrike" cap="none" normalizeH="0" baseline="-2500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РФ </a:t>
            </a:r>
            <a:b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Производитель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B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19872" y="3259440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99,5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19872" y="3918806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6600"/>
                </a:solidFill>
                <a:sym typeface="Wingdings" panose="05000000000000000000" pitchFamily="2" charset="2"/>
              </a:rPr>
              <a:t>97,0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19872" y="4534606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95,0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19872" y="5176688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93,5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19872" y="5790543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92,0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6016" y="3182989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16016" y="384235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16016" y="445815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16016" y="510023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16016" y="5714092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84168" y="3182989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4168" y="384235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84168" y="445815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084168" y="510023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84168" y="5714092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pic>
        <p:nvPicPr>
          <p:cNvPr id="80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1" y="3358867"/>
            <a:ext cx="29828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15800" y="3210496"/>
            <a:ext cx="86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</a:rPr>
              <a:t>МИ 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по списку ПП-617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48" name="Выноска 1 47"/>
          <p:cNvSpPr/>
          <p:nvPr/>
        </p:nvSpPr>
        <p:spPr bwMode="auto">
          <a:xfrm>
            <a:off x="467545" y="1464004"/>
            <a:ext cx="2051525" cy="694062"/>
          </a:xfrm>
          <a:prstGeom prst="borderCallout1">
            <a:avLst>
              <a:gd name="adj1" fmla="val 101693"/>
              <a:gd name="adj2" fmla="val 48127"/>
              <a:gd name="adj3" fmla="val 248420"/>
              <a:gd name="adj4" fmla="val 11317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 smtClean="0">
                <a:latin typeface="Arial Narrow" panose="020B0606020202030204" pitchFamily="34" charset="0"/>
              </a:rPr>
              <a:t>[РФ]: Сведения о наличии в реестре промышленной продукции</a:t>
            </a:r>
            <a:br>
              <a:rPr lang="ru-RU" sz="1050" b="1" dirty="0" smtClean="0">
                <a:latin typeface="Arial Narrow" panose="020B0606020202030204" pitchFamily="34" charset="0"/>
              </a:rPr>
            </a:br>
            <a:r>
              <a:rPr lang="en-US" sz="900" b="1" dirty="0">
                <a:latin typeface="Arial Narrow" panose="020B0606020202030204" pitchFamily="34" charset="0"/>
                <a:hlinkClick r:id="rId8"/>
              </a:rPr>
              <a:t>https://gisp.gov.ru/pp719v2/pub/prod</a:t>
            </a:r>
            <a:r>
              <a:rPr lang="en-US" sz="900" b="1" dirty="0" smtClean="0">
                <a:latin typeface="Arial Narrow" panose="020B0606020202030204" pitchFamily="34" charset="0"/>
                <a:hlinkClick r:id="rId8"/>
              </a:rPr>
              <a:t>/</a:t>
            </a:r>
            <a:r>
              <a:rPr lang="ru-RU" sz="900" b="1" dirty="0" smtClean="0">
                <a:latin typeface="Arial Narrow" panose="020B0606020202030204" pitchFamily="34" charset="0"/>
              </a:rPr>
              <a:t> 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0" name="Выноска 1 49"/>
          <p:cNvSpPr/>
          <p:nvPr/>
        </p:nvSpPr>
        <p:spPr bwMode="auto">
          <a:xfrm>
            <a:off x="2653253" y="1464004"/>
            <a:ext cx="1630715" cy="694062"/>
          </a:xfrm>
          <a:prstGeom prst="borderCallout1">
            <a:avLst>
              <a:gd name="adj1" fmla="val 101693"/>
              <a:gd name="adj2" fmla="val 48127"/>
              <a:gd name="adj3" fmla="val 338912"/>
              <a:gd name="adj4" fmla="val 14388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[ЕАЭС + не РФ] Сертификат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 стране происхождения </a:t>
            </a:r>
            <a:b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СТ-1 (не РФ)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98336" y="3140344"/>
            <a:ext cx="805895" cy="565865"/>
            <a:chOff x="1882311" y="3140344"/>
            <a:chExt cx="805895" cy="565865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1882311" y="3232786"/>
              <a:ext cx="695217" cy="473423"/>
            </a:xfrm>
            <a:prstGeom prst="rect">
              <a:avLst/>
            </a:prstGeom>
            <a:blipFill dpi="0" rotWithShape="1">
              <a:blip r:embed="rId6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А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2981" y="3140344"/>
              <a:ext cx="255225" cy="361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3" name="Прямоугольник 52"/>
          <p:cNvSpPr/>
          <p:nvPr/>
        </p:nvSpPr>
        <p:spPr bwMode="auto">
          <a:xfrm>
            <a:off x="7524328" y="3841327"/>
            <a:ext cx="695218" cy="473422"/>
          </a:xfrm>
          <a:prstGeom prst="rect">
            <a:avLst/>
          </a:prstGeom>
          <a:blipFill>
            <a:blip r:embed="rId4">
              <a:alphaModFix amt="34000"/>
            </a:blip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2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+mn-lt"/>
              </a:rPr>
              <a:t>97,0</a:t>
            </a:r>
          </a:p>
        </p:txBody>
      </p:sp>
    </p:spTree>
    <p:extLst>
      <p:ext uri="{BB962C8B-B14F-4D97-AF65-F5344CB8AC3E}">
        <p14:creationId xmlns:p14="http://schemas.microsoft.com/office/powerpoint/2010/main" val="8843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0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49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81" grpId="0"/>
      <p:bldP spid="48" grpId="0" animBg="1"/>
      <p:bldP spid="50" grpId="0" animBg="1"/>
      <p:bldP spid="5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Перечень медицинских изделий </a:t>
            </a:r>
            <a:br>
              <a:rPr lang="ru-RU" dirty="0" smtClean="0"/>
            </a:br>
            <a:r>
              <a:rPr lang="ru-RU" dirty="0" smtClean="0"/>
              <a:t>в постановлении 617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171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27" t="35011" r="46276" b="33707"/>
          <a:stretch/>
        </p:blipFill>
        <p:spPr>
          <a:xfrm>
            <a:off x="1763685" y="2349320"/>
            <a:ext cx="5616629" cy="34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Требования к заявке в случае установления ограничения по ПП-617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4546848" cy="460851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b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30.04.2020 №617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  <a:buClr>
                <a:srgbClr val="00007D"/>
              </a:buClr>
            </a:pP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7. Для целей реализации настоящего постановления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подтверждением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страны происхождения отдельных видов промышленных товаров является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одно из следующих условий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:</a:t>
            </a:r>
          </a:p>
          <a:p>
            <a:pPr lvl="0">
              <a:spcBef>
                <a:spcPts val="1200"/>
              </a:spcBef>
              <a:spcAft>
                <a:spcPts val="600"/>
              </a:spcAft>
              <a:buClr>
                <a:srgbClr val="00007D"/>
              </a:buClr>
            </a:pP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а) </a:t>
            </a:r>
            <a:r>
              <a:rPr lang="ru-RU" sz="46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указание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номеров реестровых записей из реестра промышленной продукции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, произведенной на территории Российской 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Федерации…, 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а также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информации о совокупном количестве </a:t>
            </a:r>
            <a:r>
              <a:rPr lang="ru-RU" sz="46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баллов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…, 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если это предусмотрено постановлением Правительства Российской Федерации от 17 июля 2015 г. 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№ 719…;</a:t>
            </a:r>
            <a:endParaRPr lang="ru-RU" sz="46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  <a:buClr>
                <a:srgbClr val="00007D"/>
              </a:buClr>
            </a:pP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б)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указание номеров реестровых записей из евразийского реестра промышленных </a:t>
            </a:r>
            <a:r>
              <a:rPr lang="ru-RU" sz="46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товаров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…, </a:t>
            </a:r>
            <a:b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а 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также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информации о совокупном количестве </a:t>
            </a:r>
            <a:r>
              <a:rPr lang="ru-RU" sz="46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баллов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…, </a:t>
            </a: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если это предусмотрено решением Совета Евразийской экономической комиссии от 23 ноября 2020 г. 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№ 105…;</a:t>
            </a:r>
            <a:endParaRPr lang="ru-RU" sz="46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  <a:buClr>
                <a:srgbClr val="00007D"/>
              </a:buClr>
            </a:pPr>
            <a:r>
              <a:rPr lang="ru-RU" sz="4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в) </a:t>
            </a:r>
            <a:r>
              <a:rPr lang="ru-RU" sz="4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наличие сертификата о происхождении отдельного вида промышленного </a:t>
            </a:r>
            <a:r>
              <a:rPr lang="ru-RU" sz="46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товара</a:t>
            </a:r>
            <a:r>
              <a:rPr lang="ru-RU" sz="4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… [СТ-1]  </a:t>
            </a:r>
            <a:endParaRPr lang="ru-RU" sz="37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172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35730"/>
              </p:ext>
            </p:extLst>
          </p:nvPr>
        </p:nvGraphicFramePr>
        <p:xfrm>
          <a:off x="5220070" y="1472113"/>
          <a:ext cx="3744418" cy="48486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101">
                  <a:extLst>
                    <a:ext uri="{9D8B030D-6E8A-4147-A177-3AD203B41FA5}">
                      <a16:colId xmlns:a16="http://schemas.microsoft.com/office/drawing/2014/main" val="1163607150"/>
                    </a:ext>
                  </a:extLst>
                </a:gridCol>
              </a:tblGrid>
              <a:tr h="40562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 документы в заявке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3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Копия Р.У. </a:t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(если заказчик установил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требование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ru-RU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843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«а»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Номер реестровой записи 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из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реестра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Arial Narrow" panose="020B0606020202030204" pitchFamily="34" charset="0"/>
                        </a:rPr>
                        <a:t>пром.продукции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из РФ 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+ баллы за локализацию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[страна происхождения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РФ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] </a:t>
                      </a:r>
                      <a:endParaRPr lang="ru-RU" sz="9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3"/>
                      </a:endParaRPr>
                    </a:p>
                    <a:p>
                      <a:r>
                        <a:rPr lang="en-US" sz="1000" dirty="0" smtClean="0">
                          <a:hlinkClick r:id="rId2"/>
                        </a:rPr>
                        <a:t>https://gisp.gov.ru/pp719v2/pub/prod/</a:t>
                      </a:r>
                      <a:r>
                        <a:rPr lang="ru-RU" sz="1000" baseline="0" dirty="0" smtClean="0"/>
                        <a:t> </a:t>
                      </a:r>
                      <a:endParaRPr lang="en-US" sz="1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33187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Arial Narrow" panose="020B0606020202030204" pitchFamily="34" charset="0"/>
                        </a:rPr>
                        <a:t>либо</a:t>
                      </a:r>
                      <a:endParaRPr lang="ru-RU" sz="1200" b="1" i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2168"/>
                  </a:ext>
                </a:extLst>
              </a:tr>
              <a:tr h="11799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«б»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Номер реестровой записи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из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реестра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 Narrow" panose="020B0606020202030204" pitchFamily="34" charset="0"/>
                        </a:rPr>
                        <a:t>пром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товаров ЕАЭС + баллы за локализацию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[если страна происхождения </a:t>
                      </a:r>
                      <a:r>
                        <a:rPr lang="ru-RU" sz="1100" b="1" dirty="0" smtClean="0">
                          <a:solidFill>
                            <a:srgbClr val="FFC000"/>
                          </a:solidFill>
                          <a:latin typeface="Arial Narrow" panose="020B0606020202030204" pitchFamily="34" charset="0"/>
                        </a:rPr>
                        <a:t>ЕАЭС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не РФ</a:t>
                      </a: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hlinkClick r:id="rId4"/>
                      </a:endParaRPr>
                    </a:p>
                    <a:p>
                      <a:endParaRPr lang="ru-RU" sz="1000" dirty="0" smtClean="0">
                        <a:hlinkClick r:id="rId4"/>
                      </a:endParaRPr>
                    </a:p>
                    <a:p>
                      <a:r>
                        <a:rPr lang="en-US" sz="1000" dirty="0" smtClean="0">
                          <a:hlinkClick r:id="rId4"/>
                        </a:rPr>
                        <a:t>https://gisp.gov.ru/pp616/pub/app_eaeu/search/</a:t>
                      </a:r>
                      <a:r>
                        <a:rPr lang="ru-RU" sz="1000" dirty="0" smtClean="0"/>
                        <a:t> 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634119"/>
                  </a:ext>
                </a:extLst>
              </a:tr>
              <a:tr h="34385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Arial Narrow" panose="020B0606020202030204" pitchFamily="34" charset="0"/>
                        </a:rPr>
                        <a:t>либо</a:t>
                      </a:r>
                      <a:endParaRPr lang="ru-RU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500644"/>
                  </a:ext>
                </a:extLst>
              </a:tr>
              <a:tr h="72683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 «в»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регистрационный номер сертификата СТ-1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1430"/>
                  </a:ext>
                </a:extLst>
              </a:tr>
            </a:tbl>
          </a:graphicData>
        </a:graphic>
      </p:graphicFrame>
      <p:pic>
        <p:nvPicPr>
          <p:cNvPr id="11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1904161"/>
            <a:ext cx="415794" cy="58873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353" y="4124982"/>
            <a:ext cx="1016236" cy="4317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3" y="2631927"/>
            <a:ext cx="1021024" cy="5090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http://www.ifcg.ru/files/certification/origcert-st1.jpg?t=14020101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29" y="5589240"/>
            <a:ext cx="427687" cy="6496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Реестр промышленной продукции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173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556792"/>
            <a:ext cx="4211443" cy="37444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6740" y="5445224"/>
            <a:ext cx="3989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  <a:hlinkClick r:id="rId3"/>
              </a:rPr>
              <a:t>https://gisp.gov.ru/pp719v2/pub/prod/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5051584" y="3068629"/>
            <a:ext cx="504056" cy="72008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 bwMode="auto">
          <a:xfrm rot="5400000">
            <a:off x="6696420" y="584498"/>
            <a:ext cx="1548173" cy="3060713"/>
          </a:xfrm>
          <a:prstGeom prst="homePlate">
            <a:avLst>
              <a:gd name="adj" fmla="val 25524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ЗАКУПКА: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указание страны происхождения + сведения о наличии продукции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в реестре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 bwMode="auto">
          <a:xfrm rot="5400000">
            <a:off x="6840437" y="2096666"/>
            <a:ext cx="1260140" cy="3060713"/>
          </a:xfrm>
          <a:prstGeom prst="homePlate">
            <a:avLst>
              <a:gd name="adj" fmla="val 1633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Arial Narrow" panose="020B0606020202030204" pitchFamily="34" charset="0"/>
              </a:rPr>
              <a:t>ЗАКЛЮЧЕНИЕ КОНТРАКТА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: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включение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в заявку сведений о стране происхождения + номер реестровой записи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4" name="Пятиугольник 13"/>
          <p:cNvSpPr/>
          <p:nvPr/>
        </p:nvSpPr>
        <p:spPr bwMode="auto">
          <a:xfrm rot="5400000">
            <a:off x="6840436" y="3464818"/>
            <a:ext cx="1260140" cy="3060713"/>
          </a:xfrm>
          <a:prstGeom prst="homePlate">
            <a:avLst>
              <a:gd name="adj" fmla="val 1633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Arial Narrow" panose="020B0606020202030204" pitchFamily="34" charset="0"/>
              </a:rPr>
              <a:t>ИСПОЛНЕНИЕ КОНТРАКТА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: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при поставке —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выписка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из реестра или сертификат СТ-1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5445224"/>
            <a:ext cx="673036" cy="10311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845" y="2561738"/>
            <a:ext cx="2671018" cy="26614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Стрелка вправо 15"/>
          <p:cNvSpPr/>
          <p:nvPr/>
        </p:nvSpPr>
        <p:spPr bwMode="auto">
          <a:xfrm>
            <a:off x="5051584" y="1601561"/>
            <a:ext cx="504056" cy="72008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5051584" y="4535698"/>
            <a:ext cx="504056" cy="72008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8" name="Picture 2" descr="http://www.ifcg.ru/files/certification/origcert-st1.jpg?t=14020101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25" y="5441379"/>
            <a:ext cx="678875" cy="10311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Пример требований к баллам </a:t>
            </a:r>
            <a:br>
              <a:rPr lang="ru-RU" sz="3200" dirty="0" smtClean="0"/>
            </a:br>
            <a:r>
              <a:rPr lang="ru-RU" sz="3200" dirty="0" smtClean="0"/>
              <a:t>за локализацию в постановлении 719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174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122" y="2276872"/>
            <a:ext cx="8342260" cy="31683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2548" y="1691516"/>
            <a:ext cx="8264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Постановление Правительства РФ от 17.07.2015 </a:t>
            </a:r>
            <a:r>
              <a:rPr lang="ru-RU" dirty="0" smtClean="0"/>
              <a:t>№ 719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723579" y="2298204"/>
            <a:ext cx="1029022" cy="235446"/>
          </a:xfrm>
          <a:prstGeom prst="roundRect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371" y="1485826"/>
            <a:ext cx="1846236" cy="502149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485826"/>
            <a:ext cx="6469756" cy="46085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Пример сведений о </a:t>
            </a:r>
            <a:r>
              <a:rPr lang="ru-RU" sz="3200" dirty="0" err="1" smtClean="0"/>
              <a:t>мед.изделии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в реестре промышленной продукции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175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06986" y="2574799"/>
            <a:ext cx="6408139" cy="711326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8172450" y="3089424"/>
            <a:ext cx="523876" cy="283512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286" y="6436181"/>
            <a:ext cx="19223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4"/>
              </a:rPr>
              <a:t>https://gisp.gov.ru/pp719v2/pub/prod</a:t>
            </a:r>
            <a:r>
              <a:rPr lang="ru-RU" sz="800" dirty="0" smtClean="0">
                <a:hlinkClick r:id="rId4"/>
              </a:rPr>
              <a:t>/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12" name="Стрелка вправо 11"/>
          <p:cNvSpPr/>
          <p:nvPr/>
        </p:nvSpPr>
        <p:spPr bwMode="auto">
          <a:xfrm>
            <a:off x="6601708" y="2694754"/>
            <a:ext cx="504056" cy="510411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707904" y="2605606"/>
            <a:ext cx="530721" cy="204269"/>
          </a:xfrm>
          <a:prstGeom prst="roundRect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49" y="3584341"/>
            <a:ext cx="1914792" cy="262926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6" name="Стрелка вправо 15"/>
          <p:cNvSpPr/>
          <p:nvPr/>
        </p:nvSpPr>
        <p:spPr bwMode="auto">
          <a:xfrm rot="10800000">
            <a:off x="7434826" y="4251780"/>
            <a:ext cx="504056" cy="510411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7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Запрет на закупку иностранной промышленной продукции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199" y="1628800"/>
            <a:ext cx="4114801" cy="230383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30.04.2020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616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ред. от 20.11.2021 №1989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Установить </a:t>
            </a:r>
            <a:r>
              <a:rPr lang="ru-RU" sz="1400" b="1" dirty="0">
                <a:solidFill>
                  <a:srgbClr val="C00000"/>
                </a:solidFill>
              </a:rPr>
              <a:t>запрет на допуск промышленных товаров, происходящих из иностранных государств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(за исключением государств - членов Евразийского экономического союза), для целей осуществления закупок для государственных и муниципальных нужд по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перечню…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8D6AF-497A-4066-BB53-FCCB4B455C12}" type="slidenum">
              <a:rPr lang="ru-RU" smtClean="0"/>
              <a:pPr>
                <a:defRPr/>
              </a:pPr>
              <a:t>176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433335" y="4437112"/>
            <a:ext cx="7018986" cy="2092881"/>
            <a:chOff x="383583" y="4752343"/>
            <a:chExt cx="7018986" cy="2092881"/>
          </a:xfrm>
        </p:grpSpPr>
        <p:pic>
          <p:nvPicPr>
            <p:cNvPr id="10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83" y="5388156"/>
              <a:ext cx="699092" cy="675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82675" y="4752343"/>
              <a:ext cx="631989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Исключения (</a:t>
              </a:r>
              <a:r>
                <a:rPr lang="ru-RU" sz="1600" b="1" dirty="0" smtClean="0">
                  <a:solidFill>
                    <a:srgbClr val="336600"/>
                  </a:solidFill>
                </a:rPr>
                <a:t>можно допускать; </a:t>
              </a:r>
              <a:r>
                <a:rPr lang="ru-RU" sz="1600" b="1" dirty="0" smtClean="0">
                  <a:solidFill>
                    <a:srgbClr val="C00000"/>
                  </a:solidFill>
                </a:rPr>
                <a:t>кроме медицинских масок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отсутствие производства в РФ (требуется разрешение через ГИСП)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стоимость единицы не превышает </a:t>
              </a:r>
              <a:b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ru-RU" sz="1200" b="1" dirty="0" smtClean="0">
                  <a:solidFill>
                    <a:srgbClr val="336600"/>
                  </a:solidFill>
                </a:rPr>
                <a:t>300 тыс. руб. 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и совокупная стоимость закупки </a:t>
              </a:r>
              <a:r>
                <a:rPr lang="ru-RU" sz="1200" b="1" dirty="0">
                  <a:solidFill>
                    <a:srgbClr val="336600"/>
                  </a:solidFill>
                </a:rPr>
                <a:t>до 1 млн. руб</a:t>
              </a:r>
              <a:r>
                <a:rPr lang="ru-RU" sz="1200" b="1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b="1" dirty="0">
                  <a:solidFill>
                    <a:srgbClr val="336600"/>
                  </a:solidFill>
                </a:rPr>
                <a:t>необходимость обеспечить совместимость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b="1" dirty="0" err="1">
                  <a:solidFill>
                    <a:srgbClr val="336600"/>
                  </a:solidFill>
                </a:rPr>
                <a:t>зап.части</a:t>
              </a:r>
              <a:r>
                <a:rPr lang="ru-RU" sz="1200" b="1" dirty="0">
                  <a:solidFill>
                    <a:srgbClr val="336600"/>
                  </a:solidFill>
                </a:rPr>
                <a:t> и расходные материалы 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 машинам и оборудованию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b="1" dirty="0">
                  <a:solidFill>
                    <a:srgbClr val="336600"/>
                  </a:solidFill>
                </a:rPr>
                <a:t>в целях оказания медицинской помощи в неотложной или экстренной форме, непреодолимая сила, режим повышенной готовности (п.9 ч.1 ст.93?)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37" y="3140968"/>
            <a:ext cx="4320000" cy="4136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837" y="3613357"/>
            <a:ext cx="4320000" cy="2776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496" y="1789556"/>
            <a:ext cx="4320000" cy="12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06823"/>
          </a:xfrm>
        </p:spPr>
        <p:txBody>
          <a:bodyPr/>
          <a:lstStyle/>
          <a:p>
            <a:r>
              <a:rPr lang="ru-RU" sz="2400" dirty="0" smtClean="0"/>
              <a:t>Требование к документам в случае установления запрета по ПП-616</a:t>
            </a:r>
            <a:endParaRPr lang="ru-RU" sz="24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484486"/>
            <a:ext cx="4485016" cy="49688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30.04.2020 №616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10. Установить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что для подтверждения соответствия закупки промышленных товаров требованиям, установленным настоящим постановлением,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участник закупки указывает (декларирует) в составе заявки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участие в закупке:</a:t>
            </a:r>
          </a:p>
          <a:p>
            <a:pPr marL="361950"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отношении товаров, страной происхождения которых является Российская Федерация, -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номера реестровых записей из реестра российской промышленной продукции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единого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реестра российской радиоэлектронной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продукции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…,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также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информацию о совокупном количестве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баллов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…,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это предусмотрено постановлением Правительства Российской Федерации от 17 июля 2015 г.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719;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отношении товаров, страной происхождения которых является государство - член Евразийского экономического союза, за исключением Российской Федерации, -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номера реестровых записей из евразийского реестра промышленных товаров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а также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информацию о совокупном количестве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баллов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…,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это предусмотрено решением Совета Евразийской экономической комиссии от 23 ноября 2020 г.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Информация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реестровых записях о товаре и совокупном количестве баллов включается в контракт.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177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050054"/>
              </p:ext>
            </p:extLst>
          </p:nvPr>
        </p:nvGraphicFramePr>
        <p:xfrm>
          <a:off x="5076056" y="908720"/>
          <a:ext cx="3744418" cy="37732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253">
                  <a:extLst>
                    <a:ext uri="{9D8B030D-6E8A-4147-A177-3AD203B41FA5}">
                      <a16:colId xmlns:a16="http://schemas.microsoft.com/office/drawing/2014/main" val="2797793253"/>
                    </a:ext>
                  </a:extLst>
                </a:gridCol>
                <a:gridCol w="1273101">
                  <a:extLst>
                    <a:ext uri="{9D8B030D-6E8A-4147-A177-3AD203B41FA5}">
                      <a16:colId xmlns:a16="http://schemas.microsoft.com/office/drawing/2014/main" val="1163607150"/>
                    </a:ext>
                  </a:extLst>
                </a:gridCol>
              </a:tblGrid>
              <a:tr h="40562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 документы в заявке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3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Копия Р.У. </a:t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(если заказчик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установил требование)</a:t>
                      </a:r>
                      <a:endParaRPr lang="ru-RU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843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«а»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Номера реестровых записей 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из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реестра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Arial Narrow" panose="020B0606020202030204" pitchFamily="34" charset="0"/>
                        </a:rPr>
                        <a:t>пром.продукции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из РФ / реестра РЭП + баллы за локализацию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[страна происхождения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РФ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] </a:t>
                      </a:r>
                      <a:endParaRPr lang="ru-RU" sz="9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3"/>
                      </a:endParaRPr>
                    </a:p>
                    <a:p>
                      <a:r>
                        <a:rPr lang="en-US" sz="1000" dirty="0" smtClean="0">
                          <a:hlinkClick r:id="rId2"/>
                        </a:rPr>
                        <a:t>https://gisp.gov.ru/pp719v2/pub/prod/</a:t>
                      </a:r>
                      <a:r>
                        <a:rPr lang="ru-RU" sz="1000" baseline="0" dirty="0" smtClean="0"/>
                        <a:t> </a:t>
                      </a:r>
                      <a:endParaRPr lang="en-US" sz="1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33187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Arial Narrow" panose="020B0606020202030204" pitchFamily="34" charset="0"/>
                        </a:rPr>
                        <a:t>либо</a:t>
                      </a:r>
                      <a:endParaRPr lang="ru-RU" sz="1200" b="1" i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2168"/>
                  </a:ext>
                </a:extLst>
              </a:tr>
              <a:tr h="11799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«б»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Номера реестровых записей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из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реестра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 Narrow" panose="020B0606020202030204" pitchFamily="34" charset="0"/>
                        </a:rPr>
                        <a:t>пром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товаров ЕАЭС + баллы за локализацию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[если страна происхождения </a:t>
                      </a:r>
                      <a:r>
                        <a:rPr lang="ru-RU" sz="1100" b="1" dirty="0" smtClean="0">
                          <a:solidFill>
                            <a:srgbClr val="FFC000"/>
                          </a:solidFill>
                          <a:latin typeface="Arial Narrow" panose="020B0606020202030204" pitchFamily="34" charset="0"/>
                        </a:rPr>
                        <a:t>ЕАЭС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не РФ</a:t>
                      </a: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hlinkClick r:id="rId4"/>
                      </a:endParaRPr>
                    </a:p>
                    <a:p>
                      <a:endParaRPr lang="ru-RU" sz="1000" dirty="0" smtClean="0">
                        <a:hlinkClick r:id="rId4"/>
                      </a:endParaRPr>
                    </a:p>
                    <a:p>
                      <a:r>
                        <a:rPr lang="en-US" sz="1000" dirty="0" smtClean="0">
                          <a:hlinkClick r:id="rId4"/>
                        </a:rPr>
                        <a:t>https://gisp.gov.ru/pp616/pub/app_eaeu/search/</a:t>
                      </a:r>
                      <a:r>
                        <a:rPr lang="ru-RU" sz="1000" dirty="0" smtClean="0"/>
                        <a:t> 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634119"/>
                  </a:ext>
                </a:extLst>
              </a:tr>
            </a:tbl>
          </a:graphicData>
        </a:graphic>
      </p:graphicFrame>
      <p:pic>
        <p:nvPicPr>
          <p:cNvPr id="12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9" y="1340768"/>
            <a:ext cx="415794" cy="58873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9" y="3746171"/>
            <a:ext cx="1016236" cy="4317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39" y="2068534"/>
            <a:ext cx="1021024" cy="5090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151633"/>
              </p:ext>
            </p:extLst>
          </p:nvPr>
        </p:nvGraphicFramePr>
        <p:xfrm>
          <a:off x="5076056" y="4863876"/>
          <a:ext cx="3744418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26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 документы </a:t>
                      </a:r>
                      <a:b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в рамках исполнения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контракта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1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«а»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Заключение </a:t>
                      </a:r>
                      <a:r>
                        <a:rPr lang="ru-RU" sz="1200" b="1" dirty="0" err="1" smtClean="0">
                          <a:latin typeface="Arial Narrow" panose="020B0606020202030204" pitchFamily="34" charset="0"/>
                        </a:rPr>
                        <a:t>Минпромторга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 России </a:t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900" b="0" baseline="0" dirty="0" smtClean="0">
                          <a:latin typeface="Arial Narrow" panose="020B0606020202030204" pitchFamily="34" charset="0"/>
                        </a:rPr>
                        <a:t>[страна происхождения </a:t>
                      </a:r>
                      <a:r>
                        <a:rPr lang="ru-RU" sz="9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РФ</a:t>
                      </a:r>
                      <a:r>
                        <a:rPr lang="ru-RU" sz="900" b="0" baseline="0" dirty="0" smtClean="0">
                          <a:latin typeface="Arial Narrow" panose="020B0606020202030204" pitchFamily="34" charset="0"/>
                        </a:rPr>
                        <a:t>] </a:t>
                      </a:r>
                      <a:endParaRPr lang="ru-RU" sz="9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Arial Narrow" panose="020B0606020202030204" pitchFamily="34" charset="0"/>
                        </a:rPr>
                        <a:t>либо</a:t>
                      </a:r>
                      <a:endParaRPr lang="ru-RU" sz="1200" b="1" i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72168"/>
                  </a:ext>
                </a:extLst>
              </a:tr>
              <a:tr h="28988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«б»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Акт экспертизы</a:t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[если страна происхождения </a:t>
                      </a:r>
                      <a:r>
                        <a:rPr lang="ru-RU" sz="1100" b="1" dirty="0" smtClean="0">
                          <a:solidFill>
                            <a:srgbClr val="FFC000"/>
                          </a:solidFill>
                          <a:latin typeface="Arial Narrow" panose="020B0606020202030204" pitchFamily="34" charset="0"/>
                        </a:rPr>
                        <a:t>ЕАЭС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не РФ</a:t>
                      </a: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]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634119"/>
                  </a:ext>
                </a:extLst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 bwMode="auto">
          <a:xfrm>
            <a:off x="6624228" y="4538979"/>
            <a:ext cx="648074" cy="467909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sz="2800" dirty="0" smtClean="0"/>
              <a:t>Правило «второй — лишний» </a:t>
            </a:r>
            <a:br>
              <a:rPr lang="ru-RU" sz="2800" dirty="0" smtClean="0"/>
            </a:br>
            <a:r>
              <a:rPr lang="ru-RU" sz="2800" dirty="0" smtClean="0"/>
              <a:t>по радиоэлектронной продукции</a:t>
            </a:r>
            <a:r>
              <a:rPr lang="ru-RU" sz="2800" dirty="0">
                <a:solidFill>
                  <a:srgbClr val="C00000"/>
                </a:solidFill>
              </a:rPr>
              <a:t> с 2022 года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800" dirty="0"/>
              <a:t>(Постановление Правительства РФ от 10.07.2019 </a:t>
            </a:r>
            <a:r>
              <a:rPr lang="ru-RU" sz="1800" dirty="0" smtClean="0"/>
              <a:t>№ 878</a:t>
            </a:r>
            <a:r>
              <a:rPr lang="ru-RU" sz="18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5760720" cy="345389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«Установить, что при осуществлении закупок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радиоэлектронной продукции, включенной в перечень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заказчик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отклоняет все заявки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(окончательные предложения), содержащие предложения о поставке радиоэлектронной продукции, происходящей из иностранных государств (за исключением государств - членов Евразийского экономического союза), при условии, что на участие в закупке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подана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(или более)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удовлетворяющая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требованиям извещения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осуществлении закупки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заявка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(окончательное предложение),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содержащая предложение о поставке радиоэлектронной продукции, произведенной на территориях государств - членов Евразийского экономического союза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178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80077" y="3933636"/>
            <a:ext cx="2195232" cy="279744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6300192" y="2061808"/>
            <a:ext cx="2727820" cy="463846"/>
          </a:xfrm>
          <a:prstGeom prst="borderCallout1">
            <a:avLst>
              <a:gd name="adj1" fmla="val 39929"/>
              <a:gd name="adj2" fmla="val 8"/>
              <a:gd name="adj3" fmla="val 445986"/>
              <a:gd name="adj4" fmla="val -13268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/>
              <a:t>2 и более заявки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/>
              <a:t>из них 1 с «нашей» РЭП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80077" y="4244149"/>
            <a:ext cx="4579103" cy="26497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6300192" y="2809932"/>
            <a:ext cx="2727820" cy="648512"/>
          </a:xfrm>
          <a:prstGeom prst="borderCallout1">
            <a:avLst>
              <a:gd name="adj1" fmla="val 79693"/>
              <a:gd name="adj2" fmla="val -816"/>
              <a:gd name="adj3" fmla="val 246931"/>
              <a:gd name="adj4" fmla="val -4283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/>
              <a:t>заявка на участие в электронном аукционе должна соответствовать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80077" y="4823460"/>
            <a:ext cx="5380202" cy="1120441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6300192" y="4035111"/>
            <a:ext cx="2727820" cy="2125839"/>
          </a:xfrm>
          <a:prstGeom prst="borderCallout1">
            <a:avLst>
              <a:gd name="adj1" fmla="val 39929"/>
              <a:gd name="adj2" fmla="val 8"/>
              <a:gd name="adj3" fmla="val 62361"/>
              <a:gd name="adj4" fmla="val -14008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 smtClean="0"/>
              <a:t>подтверждение: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200" b="1" dirty="0"/>
              <a:t>для РФ: </a:t>
            </a:r>
            <a:r>
              <a:rPr lang="ru-RU" sz="1200" dirty="0" smtClean="0"/>
              <a:t>наличие </a:t>
            </a:r>
            <a:r>
              <a:rPr lang="ru-RU" sz="1200" b="1" i="1" dirty="0" smtClean="0">
                <a:solidFill>
                  <a:srgbClr val="C00000"/>
                </a:solidFill>
              </a:rPr>
              <a:t>сведений </a:t>
            </a:r>
            <a:br>
              <a:rPr lang="ru-RU" sz="1200" b="1" i="1" dirty="0" smtClean="0">
                <a:solidFill>
                  <a:srgbClr val="C00000"/>
                </a:solidFill>
              </a:rPr>
            </a:br>
            <a:r>
              <a:rPr lang="ru-RU" sz="1200" b="1" i="1" dirty="0" smtClean="0">
                <a:solidFill>
                  <a:srgbClr val="C00000"/>
                </a:solidFill>
              </a:rPr>
              <a:t>в </a:t>
            </a:r>
            <a:r>
              <a:rPr lang="ru-RU" sz="1200" b="1" i="1" dirty="0">
                <a:solidFill>
                  <a:srgbClr val="C00000"/>
                </a:solidFill>
              </a:rPr>
              <a:t>реестре </a:t>
            </a:r>
            <a:r>
              <a:rPr lang="ru-RU" sz="1200" b="1" i="1" dirty="0" smtClean="0">
                <a:solidFill>
                  <a:srgbClr val="C00000"/>
                </a:solidFill>
              </a:rPr>
              <a:t>РЭП </a:t>
            </a:r>
            <a:r>
              <a:rPr lang="ru-RU" sz="1200" dirty="0" smtClean="0"/>
              <a:t>+ </a:t>
            </a:r>
            <a:r>
              <a:rPr lang="ru-RU" sz="1200" b="1" i="1" dirty="0" smtClean="0">
                <a:solidFill>
                  <a:srgbClr val="C00000"/>
                </a:solidFill>
              </a:rPr>
              <a:t>баллы за локализацию </a:t>
            </a:r>
          </a:p>
          <a:p>
            <a:pPr>
              <a:spcBef>
                <a:spcPts val="600"/>
              </a:spcBef>
            </a:pPr>
            <a:r>
              <a:rPr lang="ru-RU" sz="1200" b="1" dirty="0" smtClean="0"/>
              <a:t>для ЕАЭС, </a:t>
            </a:r>
            <a:r>
              <a:rPr lang="ru-RU" sz="1200" b="1" i="1" dirty="0" smtClean="0"/>
              <a:t>кроме РФ</a:t>
            </a:r>
            <a:r>
              <a:rPr lang="ru-RU" sz="1200" dirty="0" smtClean="0"/>
              <a:t>: наличие </a:t>
            </a:r>
            <a:r>
              <a:rPr lang="ru-RU" sz="1200" b="1" i="1" dirty="0" smtClean="0">
                <a:solidFill>
                  <a:srgbClr val="C00000"/>
                </a:solidFill>
              </a:rPr>
              <a:t>сведений в реестре </a:t>
            </a:r>
            <a:r>
              <a:rPr lang="ru-RU" sz="1200" b="1" i="1" dirty="0" err="1" smtClean="0">
                <a:solidFill>
                  <a:srgbClr val="C00000"/>
                </a:solidFill>
              </a:rPr>
              <a:t>пром.продукции</a:t>
            </a:r>
            <a:r>
              <a:rPr lang="ru-RU" sz="1200" b="1" i="1" dirty="0" smtClean="0">
                <a:solidFill>
                  <a:srgbClr val="C00000"/>
                </a:solidFill>
              </a:rPr>
              <a:t> ЕАЭС </a:t>
            </a:r>
            <a:r>
              <a:rPr lang="ru-RU" sz="1200" dirty="0" smtClean="0"/>
              <a:t>+ </a:t>
            </a:r>
            <a:r>
              <a:rPr lang="ru-RU" sz="1200" b="1" i="1" dirty="0" smtClean="0">
                <a:solidFill>
                  <a:srgbClr val="C00000"/>
                </a:solidFill>
              </a:rPr>
              <a:t>баллы за локализацию</a:t>
            </a:r>
          </a:p>
          <a:p>
            <a:pPr>
              <a:spcBef>
                <a:spcPts val="600"/>
              </a:spcBef>
            </a:pPr>
            <a:r>
              <a:rPr lang="ru-RU" sz="1200" b="1" i="1" dirty="0" smtClean="0"/>
              <a:t>в течение 2022 года</a:t>
            </a:r>
            <a:r>
              <a:rPr lang="ru-RU" sz="1200" dirty="0" smtClean="0"/>
              <a:t>: </a:t>
            </a:r>
            <a:r>
              <a:rPr lang="ru-RU" sz="1200" b="1" dirty="0" smtClean="0">
                <a:solidFill>
                  <a:srgbClr val="C00000"/>
                </a:solidFill>
              </a:rPr>
              <a:t>СТ-1 </a:t>
            </a:r>
            <a:r>
              <a:rPr lang="ru-RU" sz="1200" dirty="0" smtClean="0"/>
              <a:t>для РФ и ЕАЭС (см. коды ОКПД2)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80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102"/>
            <a:ext cx="8229600" cy="823979"/>
          </a:xfrm>
        </p:spPr>
        <p:txBody>
          <a:bodyPr/>
          <a:lstStyle/>
          <a:p>
            <a:r>
              <a:rPr lang="ru-RU" sz="2000" dirty="0" smtClean="0"/>
              <a:t>Правило «второй — лишний» при закупках РЭП</a:t>
            </a:r>
            <a:r>
              <a:rPr lang="ru-RU" sz="2000" dirty="0">
                <a:solidFill>
                  <a:srgbClr val="C00000"/>
                </a:solidFill>
              </a:rPr>
              <a:t> с 2022 года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>(постановление Правительства РФ от 10.07.2019 №878)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179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882311" y="3957955"/>
            <a:ext cx="695218" cy="473422"/>
          </a:xfrm>
          <a:prstGeom prst="rect">
            <a:avLst/>
          </a:prstGeo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572225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извещение</a:t>
            </a:r>
          </a:p>
        </p:txBody>
      </p:sp>
      <p:sp>
        <p:nvSpPr>
          <p:cNvPr id="23" name="Пятиугольник 22"/>
          <p:cNvSpPr/>
          <p:nvPr/>
        </p:nvSpPr>
        <p:spPr bwMode="auto">
          <a:xfrm>
            <a:off x="1940592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подача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заявок</a:t>
            </a:r>
          </a:p>
        </p:txBody>
      </p:sp>
      <p:sp>
        <p:nvSpPr>
          <p:cNvPr id="25" name="Пятиугольник 24"/>
          <p:cNvSpPr/>
          <p:nvPr/>
        </p:nvSpPr>
        <p:spPr bwMode="auto">
          <a:xfrm>
            <a:off x="4677326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рассмотрение 2-х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частей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3308959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аукцион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НМЦК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100 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 bwMode="auto">
          <a:xfrm>
            <a:off x="6045693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второй — лишний</a:t>
            </a:r>
          </a:p>
        </p:txBody>
      </p:sp>
      <p:sp>
        <p:nvSpPr>
          <p:cNvPr id="28" name="Пятиугольник 27"/>
          <p:cNvSpPr/>
          <p:nvPr/>
        </p:nvSpPr>
        <p:spPr bwMode="auto">
          <a:xfrm>
            <a:off x="7414061" y="2060848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контракт</a:t>
            </a: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1882311" y="4548936"/>
            <a:ext cx="695218" cy="47342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lang="en-US" sz="800" b="1" baseline="-25000" dirty="0">
                <a:latin typeface="Arial Narrow" panose="020B0606020202030204" pitchFamily="34" charset="0"/>
              </a:rPr>
              <a:t>5</a:t>
            </a:r>
            <a:endParaRPr kumimoji="0" lang="ru-RU" sz="800" b="1" i="0" u="none" strike="noStrike" cap="none" normalizeH="0" baseline="-2500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РФ </a:t>
            </a:r>
            <a:b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Производитель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B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91880" y="3053398"/>
            <a:ext cx="865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-</a:t>
            </a:r>
            <a:br>
              <a:rPr lang="ru-RU" sz="20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ru-RU" sz="800" b="1" dirty="0">
                <a:solidFill>
                  <a:srgbClr val="C00000"/>
                </a:solidFill>
                <a:sym typeface="Wingdings" panose="05000000000000000000" pitchFamily="2" charset="2"/>
              </a:rPr>
              <a:t>(т.е. согласен на НМЦК)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91880" y="4009507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95,0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91880" y="4585571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6600"/>
                </a:solidFill>
                <a:sym typeface="Wingdings" panose="05000000000000000000" pitchFamily="2" charset="2"/>
              </a:rPr>
              <a:t>92,0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62247" y="29769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62247" y="3933056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62247" y="4509120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98682" y="2976947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298682" y="3933056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98682" y="4509120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7625828" y="3015670"/>
            <a:ext cx="695218" cy="47342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Заявка</a:t>
            </a:r>
            <a:r>
              <a:rPr lang="ru-RU" sz="900" b="1" baseline="-25000" dirty="0">
                <a:latin typeface="Arial Narrow" panose="020B0606020202030204" pitchFamily="34" charset="0"/>
              </a:rPr>
              <a:t>1</a:t>
            </a:r>
            <a:endParaRPr kumimoji="0" lang="ru-RU" sz="900" b="1" i="0" u="none" strike="noStrike" cap="none" normalizeH="0" baseline="-2500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100 руб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2311" y="2918356"/>
            <a:ext cx="786529" cy="581811"/>
            <a:chOff x="1331640" y="3350404"/>
            <a:chExt cx="786529" cy="581811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1331640" y="3458792"/>
              <a:ext cx="695217" cy="473423"/>
            </a:xfrm>
            <a:prstGeom prst="rect">
              <a:avLst/>
            </a:prstGeom>
            <a:blipFill dpi="0" rotWithShape="1">
              <a:blip r:embed="rId3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А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39984" y="3350404"/>
              <a:ext cx="17818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СТ-1</a:t>
              </a:r>
              <a:endParaRPr lang="ru-RU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Выноска 1 49"/>
          <p:cNvSpPr/>
          <p:nvPr/>
        </p:nvSpPr>
        <p:spPr bwMode="auto">
          <a:xfrm>
            <a:off x="1078909" y="1354667"/>
            <a:ext cx="1810468" cy="597356"/>
          </a:xfrm>
          <a:prstGeom prst="borderCallout1">
            <a:avLst>
              <a:gd name="adj1" fmla="val 101693"/>
              <a:gd name="adj2" fmla="val 48127"/>
              <a:gd name="adj3" fmla="val 355199"/>
              <a:gd name="adj4" fmla="val 8137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сведения в </a:t>
            </a:r>
            <a:r>
              <a:rPr lang="ru-RU" sz="1050" b="1" dirty="0" smtClean="0"/>
              <a:t>реестре РЭП РФ</a:t>
            </a:r>
            <a:br>
              <a:rPr lang="ru-RU" sz="1050" b="1" dirty="0" smtClean="0"/>
            </a:br>
            <a:r>
              <a:rPr lang="en-US" sz="1050" dirty="0">
                <a:hlinkClick r:id="rId4"/>
              </a:rPr>
              <a:t>https://gisp.gov.ru/pprf/marketplace/#/</a:t>
            </a:r>
            <a:r>
              <a:rPr lang="en-US" sz="1050" dirty="0" smtClean="0">
                <a:hlinkClick r:id="rId4"/>
              </a:rPr>
              <a:t>products</a:t>
            </a:r>
            <a:r>
              <a:rPr lang="ru-RU" sz="1050" dirty="0" smtClean="0"/>
              <a:t> 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r="27778" b="35313"/>
          <a:stretch/>
        </p:blipFill>
        <p:spPr bwMode="auto">
          <a:xfrm>
            <a:off x="2229919" y="3489092"/>
            <a:ext cx="810547" cy="337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Выноска 1 53"/>
          <p:cNvSpPr/>
          <p:nvPr/>
        </p:nvSpPr>
        <p:spPr bwMode="auto">
          <a:xfrm>
            <a:off x="3120578" y="1354667"/>
            <a:ext cx="1810468" cy="597356"/>
          </a:xfrm>
          <a:prstGeom prst="borderCallout1">
            <a:avLst>
              <a:gd name="adj1" fmla="val 98858"/>
              <a:gd name="adj2" fmla="val 12118"/>
              <a:gd name="adj3" fmla="val 549460"/>
              <a:gd name="adj4" fmla="val -2838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сведения в </a:t>
            </a:r>
            <a:r>
              <a:rPr lang="ru-RU" sz="1050" b="1" dirty="0" smtClean="0"/>
              <a:t>реестре </a:t>
            </a:r>
            <a:r>
              <a:rPr lang="ru-RU" sz="1050" b="1" dirty="0"/>
              <a:t>РЭП РФ</a:t>
            </a:r>
            <a:br>
              <a:rPr lang="ru-RU" sz="1050" b="1" dirty="0"/>
            </a:br>
            <a:r>
              <a:rPr lang="ru-RU" sz="1050" b="1" dirty="0" smtClean="0">
                <a:solidFill>
                  <a:srgbClr val="C00000"/>
                </a:solidFill>
              </a:rPr>
              <a:t>ОТСУТСТВУЮТ</a:t>
            </a:r>
            <a:endParaRPr lang="ru-RU" sz="1050" b="1" dirty="0">
              <a:solidFill>
                <a:srgbClr val="C0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49" grpId="0" animBg="1"/>
      <p:bldP spid="62" grpId="0"/>
      <p:bldP spid="64" grpId="0"/>
      <p:bldP spid="66" grpId="0"/>
      <p:bldP spid="67" grpId="0"/>
      <p:bldP spid="69" grpId="0"/>
      <p:bldP spid="71" grpId="0"/>
      <p:bldP spid="72" grpId="0"/>
      <p:bldP spid="74" grpId="0"/>
      <p:bldP spid="76" grpId="0"/>
      <p:bldP spid="90" grpId="0" animBg="1"/>
      <p:bldP spid="50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Новый пункт 28.1 </a:t>
            </a:r>
            <a:r>
              <a:rPr lang="ru-RU" sz="3200" dirty="0" smtClean="0"/>
              <a:t>ч.1 ст.93 44-ФЗ: основные требования и ограничения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12776"/>
          <a:ext cx="8229600" cy="215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0364" y="3569738"/>
            <a:ext cx="3821596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ЕДИНСТВЕННЫЙ ПРОИЗВОДИТЕЛЬ (п.1 Положения, утв. постановлением Правительства РФ от 23.03.2022 №443): «лекарственный </a:t>
            </a:r>
            <a:r>
              <a:rPr lang="ru-RU" sz="1100" dirty="0"/>
              <a:t>препарат, который имеет </a:t>
            </a:r>
            <a:r>
              <a:rPr lang="ru-RU" sz="1100" dirty="0" smtClean="0"/>
              <a:t>международное непатентованное </a:t>
            </a:r>
            <a:r>
              <a:rPr lang="ru-RU" sz="1100" dirty="0"/>
              <a:t>(или химическое, или </a:t>
            </a:r>
            <a:r>
              <a:rPr lang="ru-RU" sz="1100" dirty="0" err="1"/>
              <a:t>группировочное</a:t>
            </a:r>
            <a:r>
              <a:rPr lang="ru-RU" sz="1100" dirty="0"/>
              <a:t>) наименование</a:t>
            </a:r>
            <a:r>
              <a:rPr lang="ru-RU" sz="1100" dirty="0" smtClean="0"/>
              <a:t>, лекарственную </a:t>
            </a:r>
            <a:r>
              <a:rPr lang="ru-RU" sz="1100" dirty="0"/>
              <a:t>форму и дозировку, </a:t>
            </a:r>
            <a:endParaRPr lang="ru-RU" sz="1100" dirty="0" smtClean="0"/>
          </a:p>
          <a:p>
            <a:r>
              <a:rPr lang="ru-RU" sz="1100" dirty="0" smtClean="0"/>
              <a:t>[1] сведения </a:t>
            </a:r>
            <a:r>
              <a:rPr lang="ru-RU" sz="1100" dirty="0"/>
              <a:t>о которых в </a:t>
            </a:r>
            <a:r>
              <a:rPr lang="ru-RU" sz="1100" dirty="0" smtClean="0"/>
              <a:t>совокупности </a:t>
            </a:r>
            <a:r>
              <a:rPr lang="ru-RU" sz="1100" b="1" dirty="0" smtClean="0">
                <a:solidFill>
                  <a:srgbClr val="C00000"/>
                </a:solidFill>
              </a:rPr>
              <a:t>отсутствуют </a:t>
            </a:r>
            <a:r>
              <a:rPr lang="ru-RU" sz="1100" b="1" dirty="0">
                <a:solidFill>
                  <a:srgbClr val="C00000"/>
                </a:solidFill>
              </a:rPr>
              <a:t>в государственном реестре лекарственных средств </a:t>
            </a:r>
            <a:endParaRPr lang="ru-RU" sz="1100" b="1" dirty="0" smtClean="0">
              <a:solidFill>
                <a:srgbClr val="C00000"/>
              </a:solidFill>
            </a:endParaRPr>
          </a:p>
          <a:p>
            <a:r>
              <a:rPr lang="ru-RU" sz="1100" i="1" dirty="0" smtClean="0"/>
              <a:t>либо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[2] </a:t>
            </a:r>
            <a:r>
              <a:rPr lang="ru-RU" sz="1100" b="1" dirty="0" smtClean="0">
                <a:solidFill>
                  <a:srgbClr val="C00000"/>
                </a:solidFill>
              </a:rPr>
              <a:t>совокупность </a:t>
            </a:r>
            <a:r>
              <a:rPr lang="ru-RU" sz="1100" b="1" dirty="0">
                <a:solidFill>
                  <a:srgbClr val="C00000"/>
                </a:solidFill>
              </a:rPr>
              <a:t>сведений </a:t>
            </a:r>
            <a:r>
              <a:rPr lang="ru-RU" sz="1100" dirty="0"/>
              <a:t>о которых присутствует в государственном </a:t>
            </a:r>
            <a:r>
              <a:rPr lang="ru-RU" sz="1100" dirty="0" smtClean="0"/>
              <a:t>реестре  лекарственных </a:t>
            </a:r>
            <a:r>
              <a:rPr lang="ru-RU" sz="1100" dirty="0"/>
              <a:t>средств, но на дату подачи заявления о </a:t>
            </a:r>
            <a:r>
              <a:rPr lang="ru-RU" sz="1100" dirty="0" smtClean="0"/>
              <a:t>включении  организации </a:t>
            </a:r>
            <a:r>
              <a:rPr lang="ru-RU" sz="1100" dirty="0"/>
              <a:t>в реестр </a:t>
            </a:r>
            <a:r>
              <a:rPr lang="ru-RU" sz="1100" b="1" dirty="0">
                <a:solidFill>
                  <a:srgbClr val="C00000"/>
                </a:solidFill>
              </a:rPr>
              <a:t>в гражданском обороте </a:t>
            </a:r>
            <a:r>
              <a:rPr lang="ru-RU" sz="1100" dirty="0"/>
              <a:t>в Российской </a:t>
            </a:r>
            <a:r>
              <a:rPr lang="ru-RU" sz="1100" dirty="0" smtClean="0"/>
              <a:t>Федерации </a:t>
            </a:r>
            <a:r>
              <a:rPr lang="ru-RU" sz="1100" b="1" dirty="0" smtClean="0">
                <a:solidFill>
                  <a:srgbClr val="C00000"/>
                </a:solidFill>
              </a:rPr>
              <a:t>присутствует </a:t>
            </a:r>
            <a:r>
              <a:rPr lang="ru-RU" sz="1100" b="1" dirty="0">
                <a:solidFill>
                  <a:srgbClr val="C00000"/>
                </a:solidFill>
              </a:rPr>
              <a:t>не более одного торгового </a:t>
            </a:r>
            <a:r>
              <a:rPr lang="ru-RU" sz="1100" b="1" dirty="0" smtClean="0">
                <a:solidFill>
                  <a:srgbClr val="C00000"/>
                </a:solidFill>
              </a:rPr>
              <a:t>наименования</a:t>
            </a:r>
            <a:r>
              <a:rPr lang="ru-RU" sz="1100" dirty="0" smtClean="0"/>
              <a:t>»</a:t>
            </a:r>
            <a:endParaRPr lang="ru-RU" sz="1100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698457" y="3645023"/>
            <a:ext cx="2537839" cy="26644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02228" y="6306958"/>
            <a:ext cx="30655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 Narrow" panose="020B0606020202030204" pitchFamily="34" charset="0"/>
                <a:hlinkClick r:id="rId8"/>
              </a:rPr>
              <a:t>http://</a:t>
            </a:r>
            <a:r>
              <a:rPr lang="ru-RU" sz="1200" dirty="0" smtClean="0">
                <a:latin typeface="Arial Narrow" panose="020B0606020202030204" pitchFamily="34" charset="0"/>
                <a:hlinkClick r:id="rId8"/>
              </a:rPr>
              <a:t>www.roszdravnadzor.ru/services/turnover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21545" y="3616308"/>
            <a:ext cx="15429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можно узнать:</a:t>
            </a:r>
          </a:p>
          <a:p>
            <a:r>
              <a:rPr lang="ru-RU" sz="1000" dirty="0" smtClean="0"/>
              <a:t>торговое наименование ЛП, введенного в оборот (а также номер Р.У. и производителя)</a:t>
            </a:r>
          </a:p>
          <a:p>
            <a:r>
              <a:rPr lang="ru-RU" sz="1000" dirty="0" smtClean="0"/>
              <a:t>лекарственную форму и дозировку</a:t>
            </a:r>
          </a:p>
          <a:p>
            <a:r>
              <a:rPr lang="ru-RU" sz="1000" dirty="0" smtClean="0"/>
              <a:t>серию</a:t>
            </a:r>
            <a:endParaRPr lang="ru-RU" sz="10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355976" y="5661248"/>
            <a:ext cx="246252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18373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Требования к заявке в случае установления ограничения по ПП-878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4479575" cy="489743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10.04.2019 №878</a:t>
            </a:r>
            <a:endParaRPr lang="ru-RU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3(1). Установить, что для подтверждения соответствия радиоэлектронной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продукции… участник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закупки в составе заявки на участие в закупке представляет следующие документы и (или) информацию соответственно:</a:t>
            </a:r>
          </a:p>
          <a:p>
            <a:pPr marL="361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номер реестровой записи из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реестра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РЭП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],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также информация о совокупном количестве баллов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выполнение технологических операций (условий) на территории Российской Федерации, если такое предусмотрено постановлением Правительства Российской Федерации от 17 июля 2015 г.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719…;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номер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реестровой записи из евразийского реестра промышленных </a:t>
            </a:r>
            <a:r>
              <a:rPr lang="ru-RU" sz="105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товаров</a:t>
            </a:r>
            <a:r>
              <a:rPr lang="ru-RU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рмац</a:t>
            </a:r>
            <a:r>
              <a:rPr lang="ru-R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ия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совокупном количестве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баллов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…,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такое предусмотрено решением Совета Евразийской экономической комиссии от 23 ноября 2020 г.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105…;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копия сертификата по форме СТ-1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случае представления участником закупки в составе заявки информации из реестра или евразийского реестра промышленных товаров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без указания совокупного количества баллов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или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указанием совокупного количества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баллов</a:t>
            </a:r>
            <a:r>
              <a:rPr lang="en-US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[</a:t>
            </a:r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меньше требуемого ПП-719</a:t>
            </a:r>
            <a:r>
              <a:rPr lang="en-US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…,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такая заявка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приравнивается к заявке, в которой содержится предложение о поставке товаров, происходящих из иностранных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государств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180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224868"/>
              </p:ext>
            </p:extLst>
          </p:nvPr>
        </p:nvGraphicFramePr>
        <p:xfrm>
          <a:off x="5220070" y="1472113"/>
          <a:ext cx="3744418" cy="50532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3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101">
                  <a:extLst>
                    <a:ext uri="{9D8B030D-6E8A-4147-A177-3AD203B41FA5}">
                      <a16:colId xmlns:a16="http://schemas.microsoft.com/office/drawing/2014/main" val="1163607150"/>
                    </a:ext>
                  </a:extLst>
                </a:gridCol>
              </a:tblGrid>
              <a:tr h="40562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(вторая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часть)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3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Копия Р.У. </a:t>
                      </a:r>
                      <a:endParaRPr lang="ru-RU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843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«а»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Сведения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из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реестра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РЭП из РФ 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(номер записи) 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+ баллы за локализацию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[страна происхождения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РФ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] </a:t>
                      </a:r>
                      <a:endParaRPr lang="ru-RU" sz="9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2"/>
                      </a:endParaRPr>
                    </a:p>
                    <a:p>
                      <a:endParaRPr lang="ru-RU" sz="1000" dirty="0" smtClean="0">
                        <a:hlinkClick r:id="rId3"/>
                      </a:endParaRPr>
                    </a:p>
                    <a:p>
                      <a:r>
                        <a:rPr lang="en-US" sz="1000" dirty="0" smtClean="0">
                          <a:hlinkClick r:id="rId3"/>
                        </a:rPr>
                        <a:t>https://gisp.gov.ru/rep/marketplace/#/products</a:t>
                      </a:r>
                      <a:r>
                        <a:rPr lang="ru-RU" sz="1000" dirty="0" smtClean="0"/>
                        <a:t>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33187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Arial Narrow" panose="020B0606020202030204" pitchFamily="34" charset="0"/>
                        </a:rPr>
                        <a:t>либо</a:t>
                      </a:r>
                      <a:endParaRPr lang="ru-RU" sz="1200" b="1" i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2168"/>
                  </a:ext>
                </a:extLst>
              </a:tr>
              <a:tr h="11799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«б»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Сведения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из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реестра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 Narrow" panose="020B0606020202030204" pitchFamily="34" charset="0"/>
                        </a:rPr>
                        <a:t>пром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товаров ЕАЭС (номер записи)</a:t>
                      </a:r>
                      <a:br>
                        <a:rPr lang="ru-RU" sz="12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+ баллы за локализацию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[если страна происхождения </a:t>
                      </a:r>
                      <a:r>
                        <a:rPr lang="ru-RU" sz="1100" b="1" dirty="0" smtClean="0">
                          <a:solidFill>
                            <a:srgbClr val="FFC000"/>
                          </a:solidFill>
                          <a:latin typeface="Arial Narrow" panose="020B0606020202030204" pitchFamily="34" charset="0"/>
                        </a:rPr>
                        <a:t>ЕАЭС</a:t>
                      </a:r>
                      <a:r>
                        <a:rPr lang="ru-RU" sz="1100" b="0" baseline="0" dirty="0" smtClean="0">
                          <a:latin typeface="Arial Narrow" panose="020B0606020202030204" pitchFamily="34" charset="0"/>
                        </a:rPr>
                        <a:t> и </a:t>
                      </a:r>
                      <a:r>
                        <a:rPr lang="ru-RU" sz="11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не РФ</a:t>
                      </a:r>
                      <a:r>
                        <a:rPr lang="ru-RU" sz="1100" b="0" dirty="0" smtClean="0">
                          <a:latin typeface="Arial Narrow" panose="020B0606020202030204" pitchFamily="34" charset="0"/>
                        </a:rPr>
                        <a:t>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hlinkClick r:id="rId4"/>
                      </a:endParaRPr>
                    </a:p>
                    <a:p>
                      <a:endParaRPr lang="ru-RU" sz="1000" dirty="0" smtClean="0">
                        <a:hlinkClick r:id="rId4"/>
                      </a:endParaRPr>
                    </a:p>
                    <a:p>
                      <a:r>
                        <a:rPr lang="en-US" sz="1000" dirty="0" smtClean="0">
                          <a:hlinkClick r:id="rId4"/>
                        </a:rPr>
                        <a:t>https://gisp.gov.ru/pp616/pub/app_eaeu/search/</a:t>
                      </a:r>
                      <a:r>
                        <a:rPr lang="ru-RU" sz="1000" dirty="0" smtClean="0"/>
                        <a:t> 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634119"/>
                  </a:ext>
                </a:extLst>
              </a:tr>
              <a:tr h="553124">
                <a:tc gridSpan="3"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Arial Narrow" panose="020B0606020202030204" pitchFamily="34" charset="0"/>
                        </a:rPr>
                        <a:t>либо в 2022 году </a:t>
                      </a: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2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200" b="1" dirty="0" smtClean="0">
                          <a:latin typeface="Arial Narrow" panose="020B0606020202030204" pitchFamily="34" charset="0"/>
                        </a:rPr>
                        <a:t>(в</a:t>
                      </a:r>
                      <a:r>
                        <a:rPr lang="ru-RU" sz="1200" b="1" baseline="0" dirty="0" smtClean="0">
                          <a:latin typeface="Arial Narrow" panose="020B0606020202030204" pitchFamily="34" charset="0"/>
                        </a:rPr>
                        <a:t> зависимости от кода ОКПД2)</a:t>
                      </a:r>
                      <a:endParaRPr lang="ru-RU" sz="12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500644"/>
                  </a:ext>
                </a:extLst>
              </a:tr>
              <a:tr h="72683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 «в»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Сертификат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СТ-1</a:t>
                      </a:r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1430"/>
                  </a:ext>
                </a:extLst>
              </a:tr>
            </a:tbl>
          </a:graphicData>
        </a:graphic>
      </p:graphicFrame>
      <p:pic>
        <p:nvPicPr>
          <p:cNvPr id="7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1904161"/>
            <a:ext cx="415794" cy="58873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353" y="4124982"/>
            <a:ext cx="1016236" cy="4317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3" y="2631927"/>
            <a:ext cx="1021024" cy="5090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www.ifcg.ru/files/certification/origcert-st1.jpg?t=14020101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5832301"/>
            <a:ext cx="427687" cy="6496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ru-RU" sz="2800" dirty="0" smtClean="0"/>
              <a:t>Применение «преференций» отечественному производителю </a:t>
            </a:r>
            <a:br>
              <a:rPr lang="ru-RU" sz="2800" dirty="0" smtClean="0"/>
            </a:br>
            <a:r>
              <a:rPr lang="ru-RU" sz="2800" dirty="0" smtClean="0"/>
              <a:t>при электронном аукционе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1800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от 04.06.2018 №126н 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Установить следующие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условия допуска товаров, происходящих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иностранного государства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или группы иностранных государств, допускаемых на территорию Российской Федерации для целей осуществления закупок товаров для обеспечения государственных и муниципальных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нужд…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8232"/>
              </p:ext>
            </p:extLst>
          </p:nvPr>
        </p:nvGraphicFramePr>
        <p:xfrm>
          <a:off x="457200" y="3429000"/>
          <a:ext cx="7992888" cy="317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603"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Код по Общероссийскому классификатору продукции по видам экономической деятельности ОК 034-2014 (КПЕС 2008)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Наименование товара</a:t>
                      </a:r>
                      <a:endParaRPr lang="ru-RU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6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…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…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9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21 (за исключением 21.10.9, 21.20.9)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Средства лекарственные и материалы, применяемые в медицинских целях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36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26.60 (за исключением 26.60.9)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облучения, электрическое диагностическое и терапевтическое, применяемые в медицинских целях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95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32.5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Инструменты и оборудование медицинские, в том числе </a:t>
                      </a:r>
                      <a:r>
                        <a:rPr lang="ru-RU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стенты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для коронарных артерий, катетеры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010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Применение «преференций» при электронном аукционе: выиграл «не наш» и –15%</a:t>
            </a:r>
            <a:endParaRPr lang="ru-RU" sz="24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772816"/>
            <a:ext cx="3261048" cy="482453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1.3. При проведении </a:t>
            </a:r>
            <a:r>
              <a:rPr lang="ru-RU" sz="1400" b="1" dirty="0">
                <a:solidFill>
                  <a:srgbClr val="C00000"/>
                </a:solidFill>
              </a:rPr>
              <a:t>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контракт заключается по цене:</a:t>
            </a: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сниженной на </a:t>
            </a:r>
            <a:r>
              <a:rPr lang="ru-RU" sz="1400" b="1" dirty="0">
                <a:solidFill>
                  <a:srgbClr val="C00000"/>
                </a:solidFill>
              </a:rPr>
              <a:t>15 процентов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/>
              <a:t>от </a:t>
            </a:r>
            <a:r>
              <a:rPr lang="ru-RU" sz="1400" b="1" dirty="0"/>
              <a:t>предложенной победителем 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случае, если заявка такого победителя </a:t>
            </a:r>
            <a:r>
              <a:rPr lang="ru-RU" sz="1400" b="1" dirty="0"/>
              <a:t>содержит предложение о поставке товаров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указанных в Приложении, </a:t>
            </a:r>
            <a:r>
              <a:rPr lang="ru-RU" sz="1400" b="1" dirty="0"/>
              <a:t>страной происхождения </a:t>
            </a:r>
            <a:r>
              <a:rPr lang="ru-RU" sz="1400" b="1" dirty="0">
                <a:solidFill>
                  <a:srgbClr val="C00000"/>
                </a:solidFill>
              </a:rPr>
              <a:t>хотя бы одного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из </a:t>
            </a:r>
            <a:r>
              <a:rPr lang="ru-RU" sz="1400" b="1" dirty="0">
                <a:solidFill>
                  <a:srgbClr val="C00000"/>
                </a:solidFill>
              </a:rPr>
              <a:t>которых</a:t>
            </a:r>
            <a:r>
              <a:rPr lang="ru-RU" sz="1400" b="1" dirty="0"/>
              <a:t> является иностранное государство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(за исключением государств - членов Евразийского экономического союза)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707904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C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516280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EU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Y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Z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2326" y="2194582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1-tub-ru.yandex.net/i?id=7def2acab3228dee0130a4ef49603b5d-01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25" y="2454362"/>
            <a:ext cx="20137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85" y="2715304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f America Continues To Go Down The Same Path As Europe, This Is What Life Will Be Like. NEWSW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26" y="2200958"/>
            <a:ext cx="206122" cy="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 со стрелкой вниз 14"/>
          <p:cNvSpPr/>
          <p:nvPr/>
        </p:nvSpPr>
        <p:spPr bwMode="auto">
          <a:xfrm>
            <a:off x="5076056" y="335699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выигрывает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 Narrow" panose="020B0606020202030204" pitchFamily="34" charset="0"/>
              </a:rPr>
              <a:t>участник №2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5090686" y="4869160"/>
          <a:ext cx="2376199" cy="169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8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Контракт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с участником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56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EU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56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Y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56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Z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202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85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12" descr="If America Continues To Go Down The Same Path As Europe, This Is What Life Will Be Like. NEWSW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2" y="5474570"/>
            <a:ext cx="206122" cy="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 bwMode="auto">
          <a:xfrm>
            <a:off x="7812360" y="5073714"/>
            <a:ext cx="1296144" cy="1058021"/>
          </a:xfrm>
          <a:prstGeom prst="wedgeRoundRectCallout">
            <a:avLst>
              <a:gd name="adj1" fmla="val -83802"/>
              <a:gd name="adj2" fmla="val 65172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–15%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от предложенной цены</a:t>
            </a:r>
          </a:p>
        </p:txBody>
      </p:sp>
      <p:pic>
        <p:nvPicPr>
          <p:cNvPr id="22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86" y="2716523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2" y="5997488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Выноска со стрелкой вниз 24"/>
          <p:cNvSpPr/>
          <p:nvPr/>
        </p:nvSpPr>
        <p:spPr bwMode="auto">
          <a:xfrm>
            <a:off x="5099188" y="4051969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 Narrow" panose="020B0606020202030204" pitchFamily="34" charset="0"/>
              </a:rPr>
              <a:t>участником №2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406" y="245099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2573" y="573766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0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Неприменение «преференций» </a:t>
            </a:r>
            <a:br>
              <a:rPr lang="ru-RU" sz="2400" dirty="0" smtClean="0"/>
            </a:br>
            <a:r>
              <a:rPr lang="ru-RU" sz="2400" dirty="0" smtClean="0"/>
              <a:t>при электронном аукционе: выиграл «наш»</a:t>
            </a:r>
            <a:endParaRPr lang="ru-RU" sz="24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772816"/>
            <a:ext cx="3261048" cy="482453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1.3. При проведении </a:t>
            </a:r>
            <a:r>
              <a:rPr lang="ru-RU" sz="1400" b="1" dirty="0">
                <a:solidFill>
                  <a:srgbClr val="C00000"/>
                </a:solidFill>
              </a:rPr>
              <a:t>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контракт заключается по цене:</a:t>
            </a: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сниженной на </a:t>
            </a:r>
            <a:r>
              <a:rPr lang="ru-RU" sz="1400" b="1" dirty="0">
                <a:solidFill>
                  <a:srgbClr val="C00000"/>
                </a:solidFill>
              </a:rPr>
              <a:t>15 процентов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/>
              <a:t>от </a:t>
            </a:r>
            <a:r>
              <a:rPr lang="ru-RU" sz="1400" b="1" dirty="0"/>
              <a:t>предложенной победителем 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случае, если заявка такого победителя </a:t>
            </a:r>
            <a:r>
              <a:rPr lang="ru-RU" sz="1400" b="1" dirty="0"/>
              <a:t>содержит предложение о поставке товаров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указанных в Приложении, </a:t>
            </a:r>
            <a:r>
              <a:rPr lang="ru-RU" sz="1400" b="1" dirty="0"/>
              <a:t>страной происхождения </a:t>
            </a:r>
            <a:r>
              <a:rPr lang="ru-RU" sz="1400" b="1" dirty="0">
                <a:solidFill>
                  <a:srgbClr val="C00000"/>
                </a:solidFill>
              </a:rPr>
              <a:t>хотя бы одного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из </a:t>
            </a:r>
            <a:r>
              <a:rPr lang="ru-RU" sz="1400" b="1" dirty="0">
                <a:solidFill>
                  <a:srgbClr val="C00000"/>
                </a:solidFill>
              </a:rPr>
              <a:t>которых</a:t>
            </a:r>
            <a:r>
              <a:rPr lang="ru-RU" sz="1400" b="1" dirty="0"/>
              <a:t> является иностранное государство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(за исключением государств - членов Евразийского экономического союза)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183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067815"/>
              </p:ext>
            </p:extLst>
          </p:nvPr>
        </p:nvGraphicFramePr>
        <p:xfrm>
          <a:off x="3707904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C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668107"/>
              </p:ext>
            </p:extLst>
          </p:nvPr>
        </p:nvGraphicFramePr>
        <p:xfrm>
          <a:off x="6516280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EU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Y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Z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108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2326" y="2194582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1-tub-ru.yandex.net/i?id=7def2acab3228dee0130a4ef49603b5d-01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25" y="2454362"/>
            <a:ext cx="20137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85" y="2715304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f America Continues To Go Down The Same Path As Europe, This Is What Life Will Be Like. NEWSW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26" y="2200958"/>
            <a:ext cx="206122" cy="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 со стрелкой вниз 14"/>
          <p:cNvSpPr/>
          <p:nvPr/>
        </p:nvSpPr>
        <p:spPr bwMode="auto">
          <a:xfrm>
            <a:off x="5076056" y="335699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выигрывает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участник №1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pic>
        <p:nvPicPr>
          <p:cNvPr id="22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86" y="2716523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Выноска со стрелкой вниз 24"/>
          <p:cNvSpPr/>
          <p:nvPr/>
        </p:nvSpPr>
        <p:spPr bwMode="auto">
          <a:xfrm>
            <a:off x="5099188" y="4051969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участником №1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pic>
        <p:nvPicPr>
          <p:cNvPr id="2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406" y="245099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314485"/>
              </p:ext>
            </p:extLst>
          </p:nvPr>
        </p:nvGraphicFramePr>
        <p:xfrm>
          <a:off x="5099188" y="4836217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C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3610" y="5483743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im1-tub-ru.yandex.net/i?id=7def2acab3228dee0130a4ef49603b5d-01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09" y="5743523"/>
            <a:ext cx="20137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9" y="6004465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 bwMode="auto">
          <a:xfrm>
            <a:off x="7812360" y="5584009"/>
            <a:ext cx="1296144" cy="581295"/>
          </a:xfrm>
          <a:prstGeom prst="wedgeRoundRectCallout">
            <a:avLst>
              <a:gd name="adj1" fmla="val -83802"/>
              <a:gd name="adj2" fmla="val 65172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по цене предложения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35280" cy="1027113"/>
          </a:xfrm>
        </p:spPr>
        <p:txBody>
          <a:bodyPr/>
          <a:lstStyle/>
          <a:p>
            <a:r>
              <a:rPr lang="ru-RU" sz="2800" dirty="0" smtClean="0"/>
              <a:t>Применение «преференций» отечественному производителю –15% и –20%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4330824" cy="446449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</a:t>
            </a:r>
          </a:p>
          <a:p>
            <a:pPr>
              <a:lnSpc>
                <a:spcPct val="120000"/>
              </a:lnSpc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Установить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следующие условия допуска товаров, происходящих из иностранного государства или группы иностранных государств, допускаемых на территорию Российской Федерации для целей осуществления закупок товаров для обеспечения государственных и муниципальных нужд, указанных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приложении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№ 1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–15%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], </a:t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приложении № 2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20%, закупаемых при реализации национальных проектов (программ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]…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184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186" t="32400" r="44933" b="57241"/>
          <a:stretch/>
        </p:blipFill>
        <p:spPr>
          <a:xfrm>
            <a:off x="5119687" y="1844824"/>
            <a:ext cx="3674754" cy="724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3" y="1484313"/>
            <a:ext cx="367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приложение №1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[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–15%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287" y="2594529"/>
            <a:ext cx="3719511" cy="403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278" y="3549515"/>
            <a:ext cx="3702015" cy="3858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2186" t="32400" r="44933" b="57241"/>
          <a:stretch/>
        </p:blipFill>
        <p:spPr>
          <a:xfrm>
            <a:off x="5105940" y="4791075"/>
            <a:ext cx="3682152" cy="726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19687" y="4427820"/>
            <a:ext cx="367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приложение №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[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–20%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4905" y="5558322"/>
            <a:ext cx="3687121" cy="3922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5875" y="5991658"/>
            <a:ext cx="3705225" cy="5431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1278" y="3023272"/>
            <a:ext cx="3689822" cy="5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0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dirty="0" smtClean="0"/>
              <a:t>Преференции не применяются…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2890664" cy="5040560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6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Закон 44-ФЗ </a:t>
            </a:r>
            <a:r>
              <a:rPr lang="ru-RU" sz="16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ст.52 ч.1 п.1</a:t>
            </a:r>
            <a:endParaRPr lang="ru-RU" sz="16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200" b="1" dirty="0" smtClean="0">
                <a:solidFill>
                  <a:srgbClr val="336600"/>
                </a:solidFill>
              </a:rPr>
              <a:t>Открытый </a:t>
            </a:r>
            <a:r>
              <a:rPr lang="ru-RU" sz="1200" b="1" dirty="0">
                <a:solidFill>
                  <a:srgbClr val="336600"/>
                </a:solidFill>
              </a:rPr>
              <a:t>конкурентный способ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признается </a:t>
            </a:r>
            <a:r>
              <a:rPr lang="ru-RU" sz="1200" b="1" dirty="0">
                <a:solidFill>
                  <a:srgbClr val="336600"/>
                </a:solidFill>
              </a:rPr>
              <a:t>несостоявшимся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в следующих </a:t>
            </a:r>
            <a:r>
              <a:rPr lang="ru-RU" sz="12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случаях… по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окончании срока подачи заявок на участие в закупке </a:t>
            </a:r>
            <a:r>
              <a:rPr lang="ru-RU" sz="1200" b="1" dirty="0">
                <a:solidFill>
                  <a:srgbClr val="336600"/>
                </a:solidFill>
              </a:rPr>
              <a:t>подана только одна заявка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на участие в </a:t>
            </a:r>
            <a:r>
              <a:rPr lang="ru-RU" sz="12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закупке…</a:t>
            </a: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 algn="ctr">
              <a:lnSpc>
                <a:spcPct val="120000"/>
              </a:lnSpc>
              <a:buClr>
                <a:srgbClr val="00007D"/>
              </a:buClr>
            </a:pPr>
            <a:r>
              <a:rPr lang="ru-RU" sz="3600" b="1" kern="1200" dirty="0" smtClean="0">
                <a:solidFill>
                  <a:srgbClr val="C00000"/>
                </a:solidFill>
                <a:latin typeface="Arial" charset="0"/>
                <a:sym typeface="Wingdings" panose="05000000000000000000" pitchFamily="2" charset="2"/>
              </a:rPr>
              <a:t></a:t>
            </a: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от 04.06.2018 №126н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Положения 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 преференциях -15% и 25%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rgbClr val="336600"/>
                </a:solidFill>
              </a:rPr>
              <a:t>не применяются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если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а) конкурс,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аукцион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запрос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котировок… </a:t>
            </a:r>
            <a:r>
              <a:rPr lang="ru-RU" sz="1200" b="1" dirty="0">
                <a:solidFill>
                  <a:srgbClr val="336600"/>
                </a:solidFill>
              </a:rPr>
              <a:t>признается </a:t>
            </a:r>
            <a:r>
              <a:rPr lang="ru-RU" sz="1200" b="1" dirty="0" smtClean="0">
                <a:solidFill>
                  <a:srgbClr val="336600"/>
                </a:solidFill>
              </a:rPr>
              <a:t/>
            </a:r>
            <a:br>
              <a:rPr lang="ru-RU" sz="1200" b="1" dirty="0" smtClean="0">
                <a:solidFill>
                  <a:srgbClr val="336600"/>
                </a:solidFill>
              </a:rPr>
            </a:br>
            <a:r>
              <a:rPr lang="ru-RU" sz="1200" b="1" dirty="0" smtClean="0">
                <a:solidFill>
                  <a:srgbClr val="336600"/>
                </a:solidFill>
              </a:rPr>
              <a:t>не состоявшимся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>
              <a:lnSpc>
                <a:spcPct val="120000"/>
              </a:lnSpc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185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220071" y="1400626"/>
          <a:ext cx="2376231" cy="985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6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66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43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Выноска со стрелкой вниз 6"/>
          <p:cNvSpPr/>
          <p:nvPr/>
        </p:nvSpPr>
        <p:spPr bwMode="auto">
          <a:xfrm>
            <a:off x="5220039" y="248299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Подана только одна заявка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11" y="2147947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низ 16"/>
          <p:cNvSpPr/>
          <p:nvPr/>
        </p:nvSpPr>
        <p:spPr bwMode="auto">
          <a:xfrm>
            <a:off x="5204788" y="3337188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5220039" y="419138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5205634" y="5045575"/>
          <a:ext cx="2375419" cy="12031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9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98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3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≤ НМЦК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11" y="5701080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593994"/>
          </a:xfrm>
        </p:spPr>
        <p:txBody>
          <a:bodyPr/>
          <a:lstStyle/>
          <a:p>
            <a:r>
              <a:rPr lang="ru-RU" dirty="0" smtClean="0"/>
              <a:t>Преференции не применяются…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3"/>
            <a:ext cx="3240360" cy="5184575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6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Закон 44-ФЗ ст.52 ч.1 </a:t>
            </a:r>
            <a:r>
              <a:rPr lang="ru-RU" sz="16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п.2</a:t>
            </a:r>
            <a:endParaRPr lang="ru-RU" sz="16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endParaRPr lang="ru-RU" sz="12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200" b="1" dirty="0">
                <a:solidFill>
                  <a:srgbClr val="336600"/>
                </a:solidFill>
              </a:rPr>
              <a:t>Открытый конкурентный способ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признается </a:t>
            </a:r>
            <a:r>
              <a:rPr lang="ru-RU" sz="1200" b="1" dirty="0">
                <a:solidFill>
                  <a:srgbClr val="336600"/>
                </a:solidFill>
              </a:rPr>
              <a:t>несостоявшимся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в следующих случаях… </a:t>
            </a:r>
            <a:r>
              <a:rPr lang="ru-RU" sz="1200" b="1" dirty="0">
                <a:solidFill>
                  <a:srgbClr val="336600"/>
                </a:solidFill>
              </a:rPr>
              <a:t>по результатам рассмотрения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заявок на участие в закупке </a:t>
            </a:r>
            <a:r>
              <a:rPr lang="ru-RU" sz="1200" b="1" dirty="0">
                <a:solidFill>
                  <a:srgbClr val="336600"/>
                </a:solidFill>
              </a:rPr>
              <a:t>только одна заявка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на участие в закупке </a:t>
            </a:r>
            <a:r>
              <a:rPr lang="ru-RU" sz="1200" b="1" dirty="0">
                <a:solidFill>
                  <a:srgbClr val="336600"/>
                </a:solidFill>
              </a:rPr>
              <a:t>соответствует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требованиям, установленным в извещении об осуществлении </a:t>
            </a:r>
            <a:r>
              <a:rPr lang="ru-RU" sz="12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закупки…</a:t>
            </a: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 algn="ctr">
              <a:lnSpc>
                <a:spcPct val="120000"/>
              </a:lnSpc>
              <a:buClr>
                <a:srgbClr val="00007D"/>
              </a:buClr>
            </a:pPr>
            <a:r>
              <a:rPr lang="ru-RU" sz="3600" b="1" kern="1200" dirty="0" smtClean="0">
                <a:solidFill>
                  <a:srgbClr val="C00000"/>
                </a:solidFill>
                <a:latin typeface="Arial" charset="0"/>
                <a:sym typeface="Wingdings" panose="05000000000000000000" pitchFamily="2" charset="2"/>
              </a:rPr>
              <a:t></a:t>
            </a:r>
            <a:endParaRPr lang="ru-RU" sz="9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Положения [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 преференциях -15% и 25%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200" b="1" dirty="0" smtClean="0">
                <a:solidFill>
                  <a:srgbClr val="336600"/>
                </a:solidFill>
              </a:rPr>
              <a:t>не применяются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если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а) конкурс,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аукцион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запрос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котировок… </a:t>
            </a:r>
            <a:r>
              <a:rPr lang="ru-RU" sz="1200" b="1" dirty="0">
                <a:solidFill>
                  <a:srgbClr val="336600"/>
                </a:solidFill>
              </a:rPr>
              <a:t>признается </a:t>
            </a:r>
            <a:r>
              <a:rPr lang="ru-RU" sz="1200" b="1" dirty="0" smtClean="0">
                <a:solidFill>
                  <a:srgbClr val="336600"/>
                </a:solidFill>
              </a:rPr>
              <a:t>не состоявшимся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186</a:t>
            </a:fld>
            <a:endParaRPr lang="ru-RU"/>
          </a:p>
        </p:txBody>
      </p:sp>
      <p:sp>
        <p:nvSpPr>
          <p:cNvPr id="17" name="Выноска со стрелкой вниз 16"/>
          <p:cNvSpPr/>
          <p:nvPr/>
        </p:nvSpPr>
        <p:spPr bwMode="auto">
          <a:xfrm>
            <a:off x="3502079" y="3027353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3502079" y="4628817"/>
            <a:ext cx="2376264" cy="631544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3502112" y="5349278"/>
          <a:ext cx="2376199" cy="11760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98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Цена контракта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цена предложения</a:t>
                      </a:r>
                      <a:endParaRPr kumimoji="0" lang="ru-RU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88" y="5999428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6428618" y="1072065"/>
          <a:ext cx="2361985" cy="98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52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79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1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4153" y="181091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со стрелкой вниз 21"/>
          <p:cNvSpPr/>
          <p:nvPr/>
        </p:nvSpPr>
        <p:spPr bwMode="auto">
          <a:xfrm>
            <a:off x="6421478" y="3027353"/>
            <a:ext cx="2376264" cy="792000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или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Выноска со стрелкой вниз 22"/>
          <p:cNvSpPr/>
          <p:nvPr/>
        </p:nvSpPr>
        <p:spPr bwMode="auto">
          <a:xfrm>
            <a:off x="3502079" y="3897786"/>
            <a:ext cx="2376264" cy="631544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 признается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несостоявшимся</a:t>
            </a: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/>
          </p:nvPr>
        </p:nvGraphicFramePr>
        <p:xfrm>
          <a:off x="3502096" y="1072065"/>
          <a:ext cx="2376231" cy="985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6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66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43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88" y="1819386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Таблица 32"/>
          <p:cNvGraphicFramePr>
            <a:graphicFrameLocks noGrp="1"/>
          </p:cNvGraphicFramePr>
          <p:nvPr>
            <p:extLst/>
          </p:nvPr>
        </p:nvGraphicFramePr>
        <p:xfrm>
          <a:off x="6428618" y="3897786"/>
          <a:ext cx="2361985" cy="98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52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79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1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688" y="4629017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397694" y="3838014"/>
            <a:ext cx="2392909" cy="1027640"/>
            <a:chOff x="6738079" y="5350992"/>
            <a:chExt cx="2392909" cy="1027640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6738079" y="5350992"/>
              <a:ext cx="2392909" cy="1027640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6809075" y="5373224"/>
              <a:ext cx="2307699" cy="964760"/>
              <a:chOff x="611560" y="1556794"/>
              <a:chExt cx="7920880" cy="3672406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auto">
              <a:xfrm>
                <a:off x="611560" y="1556794"/>
                <a:ext cx="7920880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Прямая соединительная линия 26"/>
              <p:cNvCxnSpPr/>
              <p:nvPr/>
            </p:nvCxnSpPr>
            <p:spPr bwMode="auto">
              <a:xfrm flipV="1">
                <a:off x="611560" y="1556794"/>
                <a:ext cx="7776864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Выноска со стрелкой вниз 23"/>
          <p:cNvSpPr/>
          <p:nvPr/>
        </p:nvSpPr>
        <p:spPr bwMode="auto">
          <a:xfrm>
            <a:off x="6421478" y="2163955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№2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предложения по цене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8" name="Выноска со стрелкой вниз 27"/>
          <p:cNvSpPr/>
          <p:nvPr/>
        </p:nvSpPr>
        <p:spPr bwMode="auto">
          <a:xfrm>
            <a:off x="3502079" y="2146349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предложение по цене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22" grpId="0" animBg="1"/>
      <p:bldP spid="23" grpId="0" animBg="1"/>
      <p:bldP spid="24" grpId="0" animBg="1"/>
      <p:bldP spid="28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493975"/>
          </a:xfrm>
        </p:spPr>
        <p:txBody>
          <a:bodyPr/>
          <a:lstStyle/>
          <a:p>
            <a:r>
              <a:rPr lang="ru-RU" sz="2800" dirty="0" smtClean="0"/>
              <a:t>Преференции </a:t>
            </a:r>
            <a:r>
              <a:rPr lang="ru-RU" sz="2800" strike="sngStrike" dirty="0" smtClean="0">
                <a:solidFill>
                  <a:srgbClr val="C00000"/>
                </a:solidFill>
              </a:rPr>
              <a:t>не</a:t>
            </a:r>
            <a:r>
              <a:rPr lang="ru-RU" sz="2800" dirty="0" smtClean="0"/>
              <a:t> применяются </a:t>
            </a:r>
            <a:r>
              <a:rPr lang="ru-RU" sz="2800" dirty="0" smtClean="0">
                <a:solidFill>
                  <a:srgbClr val="C00000"/>
                </a:solidFill>
              </a:rPr>
              <a:t>с 2022 года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867016" y="980728"/>
          <a:ext cx="2376199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2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593020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низ 16"/>
          <p:cNvSpPr/>
          <p:nvPr/>
        </p:nvSpPr>
        <p:spPr bwMode="auto">
          <a:xfrm>
            <a:off x="1866983" y="264696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860097" y="980728"/>
          <a:ext cx="2373855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9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2385" y="1575628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со стрелкой вниз 21"/>
          <p:cNvSpPr/>
          <p:nvPr/>
        </p:nvSpPr>
        <p:spPr bwMode="auto">
          <a:xfrm>
            <a:off x="4863668" y="2646964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4857754" y="3472266"/>
          <a:ext cx="2366631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814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</a:t>
                      </a:r>
                      <a:r>
                        <a:rPr lang="ru-RU" sz="11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= </a:t>
                      </a:r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НМЦК</a:t>
                      </a:r>
                      <a:endParaRPr lang="ru-RU" sz="1100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9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7083" y="401061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Выноска со стрелкой вниз 30"/>
          <p:cNvSpPr/>
          <p:nvPr/>
        </p:nvSpPr>
        <p:spPr bwMode="auto">
          <a:xfrm>
            <a:off x="4878672" y="1821662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предложения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 bwMode="auto">
          <a:xfrm>
            <a:off x="1866983" y="182166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предложение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1866983" y="4480840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867016" y="5306144"/>
          <a:ext cx="2376199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45">
                <a:tc gridSpan="3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br>
                        <a:rPr lang="ru-RU" sz="11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4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предложения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–15%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5946509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832949" y="4642843"/>
            <a:ext cx="2880321" cy="730373"/>
            <a:chOff x="6583906" y="2150317"/>
            <a:chExt cx="3105039" cy="636648"/>
          </a:xfrm>
        </p:grpSpPr>
        <p:sp>
          <p:nvSpPr>
            <p:cNvPr id="30" name="TextBox 29"/>
            <p:cNvSpPr txBox="1"/>
            <p:nvPr/>
          </p:nvSpPr>
          <p:spPr>
            <a:xfrm>
              <a:off x="7087962" y="2150317"/>
              <a:ext cx="2600983" cy="63664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с 2022 года кто не «шагал», </a:t>
              </a:r>
              <a:br>
                <a:rPr lang="ru-RU" sz="1200" b="1" dirty="0" smtClean="0">
                  <a:solidFill>
                    <a:schemeClr val="bg2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тот участник по НМЦК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  <p:pic>
          <p:nvPicPr>
            <p:cNvPr id="33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Скругленная прямоугольная выноска 33"/>
          <p:cNvSpPr/>
          <p:nvPr/>
        </p:nvSpPr>
        <p:spPr bwMode="auto">
          <a:xfrm>
            <a:off x="4832948" y="5451551"/>
            <a:ext cx="1968373" cy="989918"/>
          </a:xfrm>
          <a:prstGeom prst="wedgeRoundRectCallout">
            <a:avLst>
              <a:gd name="adj1" fmla="val -99927"/>
              <a:gd name="adj2" fmla="val 45324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«преференция» –15%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от предложенной цены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1867016" y="3472266"/>
          <a:ext cx="2376199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</a:t>
                      </a:r>
                      <a:r>
                        <a:rPr lang="ru-RU" sz="11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пр</a:t>
                      </a:r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едложения</a:t>
                      </a:r>
                      <a:endParaRPr lang="ru-RU" sz="1100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4077072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1" grpId="0" animBg="1"/>
      <p:bldP spid="32" grpId="0" animBg="1"/>
      <p:bldP spid="9" grpId="0" animBg="1"/>
      <p:bldP spid="34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461216"/>
          </a:xfrm>
        </p:spPr>
        <p:txBody>
          <a:bodyPr/>
          <a:lstStyle/>
          <a:p>
            <a:r>
              <a:rPr lang="ru-RU" sz="2800" dirty="0"/>
              <a:t>Преференции </a:t>
            </a:r>
            <a:r>
              <a:rPr lang="ru-RU" sz="2800" strike="sngStrike" dirty="0">
                <a:solidFill>
                  <a:srgbClr val="C00000"/>
                </a:solidFill>
              </a:rPr>
              <a:t>не</a:t>
            </a:r>
            <a:r>
              <a:rPr lang="ru-RU" sz="2800" dirty="0"/>
              <a:t> применяются </a:t>
            </a:r>
            <a:r>
              <a:rPr lang="ru-RU" sz="2800" dirty="0">
                <a:solidFill>
                  <a:srgbClr val="C00000"/>
                </a:solidFill>
              </a:rPr>
              <a:t>с 2022 года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026763" y="1135867"/>
          <a:ext cx="2376199" cy="71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61" y="1652572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низ 16"/>
          <p:cNvSpPr/>
          <p:nvPr/>
        </p:nvSpPr>
        <p:spPr bwMode="auto">
          <a:xfrm>
            <a:off x="2026730" y="2643067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051197" y="1130738"/>
          <a:ext cx="2376263" cy="71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80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77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5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2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9107" y="1637261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со стрелкой вниз 21"/>
          <p:cNvSpPr/>
          <p:nvPr/>
        </p:nvSpPr>
        <p:spPr bwMode="auto">
          <a:xfrm>
            <a:off x="5051196" y="2643067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31" name="Выноска со стрелкой вниз 30"/>
          <p:cNvSpPr/>
          <p:nvPr/>
        </p:nvSpPr>
        <p:spPr bwMode="auto">
          <a:xfrm>
            <a:off x="5051196" y="1905960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предложения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 bwMode="auto">
          <a:xfrm>
            <a:off x="2026730" y="1905960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предложение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2026730" y="4317907"/>
            <a:ext cx="2376264" cy="1073766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участником, который </a:t>
            </a:r>
            <a:b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раньше подал заявку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026763" y="5391087"/>
          <a:ext cx="2376199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контракта: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НМЦК –15%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826574"/>
                  </a:ext>
                </a:extLst>
              </a:tr>
            </a:tbl>
          </a:graphicData>
        </a:graphic>
      </p:graphicFrame>
      <p:pic>
        <p:nvPicPr>
          <p:cNvPr id="20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61" y="5929751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590" y="853739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 01.04.2022   1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0:43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6056" y="840244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 02.04.2022   1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5:25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5056013" y="3434571"/>
          <a:ext cx="2366631" cy="88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5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3192" y="393305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/>
          <p:cNvGrpSpPr/>
          <p:nvPr/>
        </p:nvGrpSpPr>
        <p:grpSpPr>
          <a:xfrm>
            <a:off x="5048907" y="4379038"/>
            <a:ext cx="2880321" cy="730373"/>
            <a:chOff x="6583906" y="2150317"/>
            <a:chExt cx="3105039" cy="636648"/>
          </a:xfrm>
        </p:grpSpPr>
        <p:sp>
          <p:nvSpPr>
            <p:cNvPr id="42" name="TextBox 41"/>
            <p:cNvSpPr txBox="1"/>
            <p:nvPr/>
          </p:nvSpPr>
          <p:spPr>
            <a:xfrm>
              <a:off x="7087962" y="2150317"/>
              <a:ext cx="2600983" cy="63664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с 2022 года кто не «шагал», </a:t>
              </a:r>
              <a:br>
                <a:rPr lang="ru-RU" sz="1200" b="1" dirty="0" smtClean="0">
                  <a:solidFill>
                    <a:schemeClr val="bg2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тот участник по НМЦК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  <p:pic>
          <p:nvPicPr>
            <p:cNvPr id="43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Скругленная прямоугольная выноска 43"/>
          <p:cNvSpPr/>
          <p:nvPr/>
        </p:nvSpPr>
        <p:spPr bwMode="auto">
          <a:xfrm>
            <a:off x="4788024" y="5687989"/>
            <a:ext cx="1800200" cy="649399"/>
          </a:xfrm>
          <a:prstGeom prst="wedgeRoundRectCallout">
            <a:avLst>
              <a:gd name="adj1" fmla="val -83802"/>
              <a:gd name="adj2" fmla="val 65172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–15%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от предложенной цены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2026763" y="3434571"/>
          <a:ext cx="2376199" cy="88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66" y="3969549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1" grpId="0" animBg="1"/>
      <p:bldP spid="32" grpId="0" animBg="1"/>
      <p:bldP spid="9" grpId="0" animBg="1"/>
      <p:bldP spid="6" grpId="0"/>
      <p:bldP spid="25" grpId="0"/>
      <p:bldP spid="4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67543"/>
          </a:xfrm>
        </p:spPr>
        <p:txBody>
          <a:bodyPr/>
          <a:lstStyle/>
          <a:p>
            <a:r>
              <a:rPr lang="ru-RU" dirty="0" smtClean="0"/>
              <a:t>Замена товара на «улучшенный»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573016"/>
            <a:ext cx="5328592" cy="302433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b="1" dirty="0" smtClean="0"/>
              <a:t>При </a:t>
            </a:r>
            <a:r>
              <a:rPr lang="ru-RU" b="1" dirty="0"/>
              <a:t>исполнении контракта </a:t>
            </a:r>
            <a:r>
              <a:rPr lang="ru-RU" b="1" dirty="0" smtClean="0"/>
              <a:t> [      ] 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b="1" dirty="0" smtClean="0"/>
              <a:t>по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/>
              <a:t>согласованию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/>
              <a:t>заказчика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</a:t>
            </a:r>
            <a:r>
              <a:rPr lang="ru-RU" b="1" dirty="0" smtClean="0"/>
              <a:t>поставщиком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b="1" dirty="0" smtClean="0"/>
              <a:t>допускается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/>
              <a:t>поставка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smtClean="0"/>
              <a:t>товара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…,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b="1" dirty="0" smtClean="0"/>
              <a:t>качество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/>
              <a:t>технические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/>
              <a:t>и функциональные характеристики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smtClean="0"/>
              <a:t>потребительские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/>
              <a:t>свойства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b="1" dirty="0"/>
              <a:t>которых являются улучшенными по сравнению с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качеством и соответствующими техническими и функциональными характеристиками, </a:t>
            </a:r>
            <a:r>
              <a:rPr lang="ru-RU" b="1" dirty="0"/>
              <a:t>указанными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smtClean="0"/>
              <a:t>в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/>
              <a:t>контракте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этом случае </a:t>
            </a:r>
            <a:r>
              <a:rPr lang="ru-RU" b="1" dirty="0"/>
              <a:t>соответствующие изменения должны быть внесены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заказчиком</a:t>
            </a:r>
            <a:r>
              <a:rPr lang="ru-RU" b="1" dirty="0"/>
              <a:t> в реестр контрактов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189</a:t>
            </a:fld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35714853"/>
              </p:ext>
            </p:extLst>
          </p:nvPr>
        </p:nvGraphicFramePr>
        <p:xfrm>
          <a:off x="467544" y="1052736"/>
          <a:ext cx="849694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1311151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/>
                </a:solidFill>
              </a:rPr>
              <a:t>ИСПОЛНЕНИЕ КОНТРАКТА</a:t>
            </a:r>
            <a:endParaRPr lang="ru-RU" sz="2400" b="1" i="1" dirty="0">
              <a:solidFill>
                <a:schemeClr val="bg2"/>
              </a:solidFill>
            </a:endParaRPr>
          </a:p>
        </p:txBody>
      </p:sp>
      <p:sp>
        <p:nvSpPr>
          <p:cNvPr id="7" name="Выноска 1 6"/>
          <p:cNvSpPr/>
          <p:nvPr/>
        </p:nvSpPr>
        <p:spPr bwMode="auto">
          <a:xfrm>
            <a:off x="6012160" y="3789040"/>
            <a:ext cx="2880320" cy="504056"/>
          </a:xfrm>
          <a:prstGeom prst="borderCallout1">
            <a:avLst>
              <a:gd name="adj1" fmla="val 81436"/>
              <a:gd name="adj2" fmla="val -1556"/>
              <a:gd name="adj3" fmla="val 13074"/>
              <a:gd name="adj4" fmla="val -4756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т.е. контракт подписан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979712" y="3580858"/>
            <a:ext cx="2736304" cy="276860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95536" y="3899839"/>
            <a:ext cx="4464496" cy="276860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6012160" y="4365104"/>
            <a:ext cx="2880320" cy="504056"/>
          </a:xfrm>
          <a:prstGeom prst="borderCallout1">
            <a:avLst>
              <a:gd name="adj1" fmla="val 34996"/>
              <a:gd name="adj2" fmla="val -2572"/>
              <a:gd name="adj3" fmla="val -28714"/>
              <a:gd name="adj4" fmla="val -3856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заказчик и поставщик должны договориться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95536" y="4535973"/>
            <a:ext cx="5275014" cy="1191728"/>
          </a:xfrm>
          <a:prstGeom prst="roundRect">
            <a:avLst>
              <a:gd name="adj" fmla="val 7889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95536" y="5778454"/>
            <a:ext cx="5122614" cy="488995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Выноска 1 13"/>
          <p:cNvSpPr/>
          <p:nvPr/>
        </p:nvSpPr>
        <p:spPr bwMode="auto">
          <a:xfrm>
            <a:off x="6012160" y="4966512"/>
            <a:ext cx="2880320" cy="847893"/>
          </a:xfrm>
          <a:prstGeom prst="borderCallout1">
            <a:avLst>
              <a:gd name="adj1" fmla="val 36387"/>
              <a:gd name="adj2" fmla="val -2141"/>
              <a:gd name="adj3" fmla="val 3968"/>
              <a:gd name="adj4" fmla="val -1078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 чем именно выражается «улучшение», закон 44-ФЗ не конкретизирует</a:t>
            </a:r>
          </a:p>
        </p:txBody>
      </p:sp>
      <p:sp>
        <p:nvSpPr>
          <p:cNvPr id="15" name="Выноска 1 14"/>
          <p:cNvSpPr/>
          <p:nvPr/>
        </p:nvSpPr>
        <p:spPr bwMode="auto">
          <a:xfrm>
            <a:off x="6012160" y="5930207"/>
            <a:ext cx="2880320" cy="609834"/>
          </a:xfrm>
          <a:prstGeom prst="borderCallout1">
            <a:avLst>
              <a:gd name="adj1" fmla="val 36387"/>
              <a:gd name="adj2" fmla="val -1633"/>
              <a:gd name="adj3" fmla="val 21149"/>
              <a:gd name="adj4" fmla="val -16405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оформляется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доп.соглашение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6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48" y="3558386"/>
            <a:ext cx="29828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84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  <p:bldP spid="6" grpId="0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правила ведения реестра единственных поставщиков ЛП </a:t>
            </a:r>
            <a:br>
              <a:rPr lang="ru-RU" sz="2800" dirty="0" smtClean="0"/>
            </a:br>
            <a:r>
              <a:rPr lang="ru-RU" sz="2000" dirty="0" smtClean="0"/>
              <a:t>(постановление Правительства от 23.03.2022 №443)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3238"/>
          <a:ext cx="36827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/>
          </p:nvPr>
        </p:nvGraphicFramePr>
        <p:xfrm>
          <a:off x="4499992" y="1511450"/>
          <a:ext cx="4186808" cy="504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6228184" y="5674705"/>
            <a:ext cx="956751" cy="597969"/>
            <a:chOff x="1734622" y="3342636"/>
            <a:chExt cx="956751" cy="59796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34622" y="3342636"/>
              <a:ext cx="956751" cy="5979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1752136" y="3360150"/>
              <a:ext cx="921723" cy="5629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rgbClr val="C00000"/>
                  </a:solidFill>
                </a:rPr>
                <a:t>???</a:t>
              </a:r>
              <a:endParaRPr lang="ru-RU" sz="700" b="1" kern="1200" dirty="0" smtClean="0">
                <a:solidFill>
                  <a:srgbClr val="C00000"/>
                </a:solidFill>
              </a:endParaRPr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700" dirty="0" smtClean="0"/>
                <a:t>цена не упомянута</a:t>
              </a:r>
              <a:endParaRPr lang="ru-RU" sz="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3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dirty="0" smtClean="0"/>
              <a:t>Пример замены на улучшенный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17" y="1484314"/>
            <a:ext cx="3166978" cy="152746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8471" y="3199684"/>
            <a:ext cx="2395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https://</a:t>
            </a:r>
            <a:r>
              <a:rPr lang="en-US" sz="900" dirty="0" smtClean="0">
                <a:hlinkClick r:id="rId3"/>
              </a:rPr>
              <a:t>zakupki.gov.ru/epz/contract/contractCard/document-info.html?reestrNumber=2344390131320000006</a:t>
            </a:r>
            <a:r>
              <a:rPr lang="ru-RU" sz="900" dirty="0" smtClean="0"/>
              <a:t> </a:t>
            </a:r>
            <a:endParaRPr lang="ru-RU" sz="9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19873" y="1196752"/>
            <a:ext cx="5400599" cy="26103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73454"/>
          <a:stretch/>
        </p:blipFill>
        <p:spPr>
          <a:xfrm>
            <a:off x="3419872" y="3977667"/>
            <a:ext cx="5400599" cy="113797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751" y="4811660"/>
            <a:ext cx="2418116" cy="17265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8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Постановление 102: запрет замены на «улучшенный»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191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3136877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446687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постановление Правительства РФ от 05.02.2015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№</a:t>
            </a:r>
            <a:r>
              <a:rPr lang="ru-RU" sz="1100" b="1" dirty="0" smtClean="0">
                <a:latin typeface="Arial Narrow" panose="020B0606020202030204" pitchFamily="34" charset="0"/>
              </a:rPr>
              <a:t>102 п.3(1</a:t>
            </a:r>
            <a:r>
              <a:rPr lang="ru-RU" sz="1100" b="1" dirty="0">
                <a:latin typeface="Arial Narrow" panose="020B0606020202030204" pitchFamily="34" charset="0"/>
              </a:rPr>
              <a:t>): </a:t>
            </a:r>
            <a:r>
              <a:rPr lang="ru-RU" sz="1100" b="1" dirty="0" smtClean="0">
                <a:latin typeface="Arial Narrow" panose="020B0606020202030204" pitchFamily="34" charset="0"/>
              </a:rPr>
              <a:t>«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исполнении контракта</a:t>
            </a:r>
            <a:r>
              <a:rPr lang="ru-RU" sz="1100" b="1" dirty="0">
                <a:latin typeface="Arial Narrow" panose="020B0606020202030204" pitchFamily="34" charset="0"/>
              </a:rPr>
              <a:t>, при заключении которого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были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отклонены</a:t>
            </a:r>
            <a:r>
              <a:rPr lang="ru-RU" sz="1100" b="1" dirty="0" smtClean="0">
                <a:latin typeface="Arial Narrow" panose="020B0606020202030204" pitchFamily="34" charset="0"/>
              </a:rPr>
              <a:t>… заявки…,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замена</a:t>
            </a:r>
            <a:r>
              <a:rPr lang="ru-RU" sz="1100" b="1" dirty="0">
                <a:latin typeface="Arial Narrow" panose="020B0606020202030204" pitchFamily="34" charset="0"/>
              </a:rPr>
              <a:t> медицинского изделия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медицинское изделие</a:t>
            </a:r>
            <a:r>
              <a:rPr lang="ru-RU" sz="1100" b="1" dirty="0">
                <a:latin typeface="Arial Narrow" panose="020B0606020202030204" pitchFamily="34" charset="0"/>
              </a:rPr>
              <a:t>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страной происхождения которого не является государство - член Евразийского экономического союза</a:t>
            </a:r>
            <a:r>
              <a:rPr lang="ru-RU" sz="1100" b="1" dirty="0">
                <a:latin typeface="Arial Narrow" panose="020B0606020202030204" pitchFamily="34" charset="0"/>
              </a:rPr>
              <a:t>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замена </a:t>
            </a: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производителя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 медицинского изделия не допускаются</a:t>
            </a:r>
            <a:r>
              <a:rPr lang="ru-RU" sz="1100" b="1" dirty="0" smtClean="0">
                <a:latin typeface="Arial Narrow" panose="020B0606020202030204" pitchFamily="34" charset="0"/>
              </a:rPr>
              <a:t>.»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772816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257621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89137993"/>
              </p:ext>
            </p:extLst>
          </p:nvPr>
        </p:nvGraphicFramePr>
        <p:xfrm>
          <a:off x="323528" y="4839900"/>
          <a:ext cx="8712968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997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Постановление 1236: запрет замены на «улучшенный»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192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3136877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362047"/>
            <a:ext cx="3456384" cy="14269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постановление Правительства РФ от </a:t>
            </a:r>
            <a:r>
              <a:rPr lang="ru-RU" sz="1100" b="1" dirty="0" smtClean="0">
                <a:latin typeface="Arial Narrow" panose="020B0606020202030204" pitchFamily="34" charset="0"/>
              </a:rPr>
              <a:t>16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.11.2015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№</a:t>
            </a:r>
            <a:r>
              <a:rPr lang="ru-RU" sz="1100" b="1" dirty="0" smtClean="0">
                <a:latin typeface="Arial Narrow" panose="020B0606020202030204" pitchFamily="34" charset="0"/>
              </a:rPr>
              <a:t>1236 п.5: «…заказчик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исполнении… договора</a:t>
            </a:r>
            <a:r>
              <a:rPr lang="ru-RU" sz="1100" b="1" dirty="0">
                <a:latin typeface="Arial Narrow" panose="020B0606020202030204" pitchFamily="34" charset="0"/>
              </a:rPr>
              <a:t>, предметом которого является поставка программного обеспечения и (или) прав на него,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 вправе допускать в соответствии с частью 7 статьи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95… замену </a:t>
            </a:r>
            <a:r>
              <a:rPr lang="ru-RU" sz="1100" b="1" dirty="0">
                <a:latin typeface="Arial Narrow" panose="020B0606020202030204" pitchFamily="34" charset="0"/>
              </a:rPr>
              <a:t>программного обеспечения,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сведения о котором включены </a:t>
            </a:r>
            <a:r>
              <a:rPr lang="ru-RU" sz="1100" b="1" dirty="0">
                <a:latin typeface="Arial Narrow" panose="020B0606020202030204" pitchFamily="34" charset="0"/>
              </a:rPr>
              <a:t>в реестр российского программного обеспечения или реестр евразийского программного обеспечения,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иное…</a:t>
            </a:r>
            <a:r>
              <a:rPr lang="ru-RU" sz="1100" b="1" dirty="0" smtClean="0">
                <a:latin typeface="Arial Narrow" panose="020B0606020202030204" pitchFamily="34" charset="0"/>
              </a:rPr>
              <a:t>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772816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257621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92138124"/>
              </p:ext>
            </p:extLst>
          </p:nvPr>
        </p:nvGraphicFramePr>
        <p:xfrm>
          <a:off x="323528" y="4839900"/>
          <a:ext cx="6552728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32240" y="4952201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реестры ПО из РФ и ЕАЭС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1560" y="5234350"/>
            <a:ext cx="1028546" cy="9796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751647" y="6223954"/>
            <a:ext cx="10919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hlinkClick r:id="rId9"/>
              </a:rPr>
              <a:t>https://reestr.digital.gov.ru/</a:t>
            </a:r>
            <a:endParaRPr lang="ru-RU" sz="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7755" y="5229200"/>
            <a:ext cx="986733" cy="98467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884368" y="6223954"/>
            <a:ext cx="120417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hlinkClick r:id="rId11"/>
              </a:rPr>
              <a:t>http://eac-reestr.digital.gov.ru/</a:t>
            </a:r>
            <a:endParaRPr lang="ru-RU" sz="400" dirty="0"/>
          </a:p>
        </p:txBody>
      </p:sp>
    </p:spTree>
    <p:extLst>
      <p:ext uri="{BB962C8B-B14F-4D97-AF65-F5344CB8AC3E}">
        <p14:creationId xmlns:p14="http://schemas.microsoft.com/office/powerpoint/2010/main" val="39973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Постановление 878: запрет замены на «улучшенный»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193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2852936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212976"/>
            <a:ext cx="3456384" cy="108836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постановление Правительства РФ от </a:t>
            </a:r>
            <a:r>
              <a:rPr lang="ru-RU" sz="1100" b="1" dirty="0" smtClean="0">
                <a:latin typeface="Arial Narrow" panose="020B0606020202030204" pitchFamily="34" charset="0"/>
              </a:rPr>
              <a:t>10.07.2019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№</a:t>
            </a:r>
            <a:r>
              <a:rPr lang="ru-RU" sz="1100" b="1" dirty="0" smtClean="0">
                <a:latin typeface="Arial Narrow" panose="020B0606020202030204" pitchFamily="34" charset="0"/>
              </a:rPr>
              <a:t>878 п.8: «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…При исполнении контракта замена электронной продукции, включенной в перечень, на электронную продукцию, сведения о которой отсутствуют в реестре или в реестре евразийских промышленных товаров,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1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не допускается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  <a:r>
              <a:rPr lang="ru-RU" sz="1100" b="1" dirty="0" smtClean="0">
                <a:latin typeface="Arial Narrow" panose="020B0606020202030204" pitchFamily="34" charset="0"/>
              </a:rPr>
              <a:t>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556792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041597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95588376"/>
              </p:ext>
            </p:extLst>
          </p:nvPr>
        </p:nvGraphicFramePr>
        <p:xfrm>
          <a:off x="179512" y="4787342"/>
          <a:ext cx="4824536" cy="178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204611" y="4771656"/>
            <a:ext cx="17187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 smtClean="0"/>
              <a:t>РЕЕСТР РЭП РФ</a:t>
            </a:r>
            <a:br>
              <a:rPr lang="ru-RU" sz="800" b="1" dirty="0" smtClean="0"/>
            </a:br>
            <a:r>
              <a:rPr lang="en-US" sz="700" dirty="0">
                <a:hlinkClick r:id="rId8"/>
              </a:rPr>
              <a:t>https://gisp.gov.ru/pprf/marketplace</a:t>
            </a:r>
            <a:r>
              <a:rPr lang="en-US" sz="700" dirty="0" smtClean="0">
                <a:hlinkClick r:id="rId8"/>
              </a:rPr>
              <a:t>/#/</a:t>
            </a:r>
            <a:r>
              <a:rPr lang="ru-RU" sz="700" dirty="0" smtClean="0"/>
              <a:t> </a:t>
            </a:r>
            <a:endParaRPr lang="ru-RU" sz="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296" y="5448945"/>
            <a:ext cx="1246704" cy="8603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120855" y="4771656"/>
            <a:ext cx="2114681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 smtClean="0"/>
              <a:t>РЕЕСТР </a:t>
            </a:r>
            <a:br>
              <a:rPr lang="ru-RU" sz="800" b="1" dirty="0" smtClean="0"/>
            </a:br>
            <a:r>
              <a:rPr lang="ru-RU" sz="800" b="1" dirty="0" smtClean="0"/>
              <a:t>ПРОМЫШЛЕННОЙ </a:t>
            </a:r>
            <a:br>
              <a:rPr lang="ru-RU" sz="800" b="1" dirty="0" smtClean="0"/>
            </a:br>
            <a:r>
              <a:rPr lang="ru-RU" sz="800" b="1" dirty="0" smtClean="0"/>
              <a:t>ПРОДУКЦИИ ЕАЭС</a:t>
            </a:r>
            <a:br>
              <a:rPr lang="ru-RU" sz="800" b="1" dirty="0" smtClean="0"/>
            </a:br>
            <a:r>
              <a:rPr lang="en-US" sz="700" dirty="0">
                <a:hlinkClick r:id="rId10"/>
              </a:rPr>
              <a:t>https://gisp.gov.ru/pp616/pub/app_eaeu/search</a:t>
            </a:r>
            <a:r>
              <a:rPr lang="en-US" sz="700" dirty="0" smtClean="0">
                <a:hlinkClick r:id="rId10"/>
              </a:rPr>
              <a:t>/</a:t>
            </a:r>
            <a:r>
              <a:rPr lang="ru-RU" sz="700" dirty="0" smtClean="0"/>
              <a:t> </a:t>
            </a:r>
            <a:endParaRPr lang="ru-RU" sz="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132" y="5448945"/>
            <a:ext cx="1246704" cy="97077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8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  <p:bldP spid="13" grpId="0"/>
      <p:bldP spid="19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Постановление 617: запрет замены на «улучшенный»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194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3136877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446687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постановление Правительства РФ от </a:t>
            </a:r>
            <a:r>
              <a:rPr lang="ru-RU" sz="1100" b="1" dirty="0" smtClean="0">
                <a:latin typeface="Arial Narrow" panose="020B0606020202030204" pitchFamily="34" charset="0"/>
              </a:rPr>
              <a:t>30.04.2020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№</a:t>
            </a:r>
            <a:r>
              <a:rPr lang="ru-RU" sz="1100" b="1" dirty="0" smtClean="0">
                <a:latin typeface="Arial Narrow" panose="020B0606020202030204" pitchFamily="34" charset="0"/>
              </a:rPr>
              <a:t>617 п.10: «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исполнении контракта, при заключении которого были отклонены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заявки…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замена отдельного вида промышленного товара на промышленный товар, страной происхождения которого не является государство - член Евразийского экономического союза, не допускается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  <a:r>
              <a:rPr lang="ru-RU" sz="1100" b="1" dirty="0" smtClean="0">
                <a:latin typeface="Arial Narrow" panose="020B0606020202030204" pitchFamily="34" charset="0"/>
              </a:rPr>
              <a:t>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772816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257621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53854669"/>
              </p:ext>
            </p:extLst>
          </p:nvPr>
        </p:nvGraphicFramePr>
        <p:xfrm>
          <a:off x="179512" y="4839900"/>
          <a:ext cx="6552728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39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12" grpId="0">
        <p:bldAsOne/>
      </p:bldGraphic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Постановление 616: запрет замены на «улучшенный»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195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3136877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531325"/>
            <a:ext cx="3456384" cy="108836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постановление Правительства РФ от </a:t>
            </a:r>
            <a:r>
              <a:rPr lang="ru-RU" sz="1100" b="1" dirty="0" smtClean="0">
                <a:latin typeface="Arial Narrow" panose="020B0606020202030204" pitchFamily="34" charset="0"/>
              </a:rPr>
              <a:t>30.04.2020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№</a:t>
            </a:r>
            <a:r>
              <a:rPr lang="ru-RU" sz="1100" b="1" dirty="0" smtClean="0">
                <a:latin typeface="Arial Narrow" panose="020B0606020202030204" pitchFamily="34" charset="0"/>
              </a:rPr>
              <a:t>616 п.13: «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 исполнении контракта замена промышленных товаров, указанных в перечне, на промышленные товары, происходящие из иностранного государства (за исключением государств - членов Евразийского экономического союза), не </a:t>
            </a:r>
            <a:r>
              <a:rPr lang="ru-RU" sz="1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допускается.</a:t>
            </a:r>
            <a:r>
              <a:rPr lang="ru-RU" sz="1100" b="1" dirty="0" smtClean="0">
                <a:latin typeface="Arial Narrow" panose="020B0606020202030204" pitchFamily="34" charset="0"/>
              </a:rPr>
              <a:t>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772816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257621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75679535"/>
              </p:ext>
            </p:extLst>
          </p:nvPr>
        </p:nvGraphicFramePr>
        <p:xfrm>
          <a:off x="179512" y="4839900"/>
          <a:ext cx="6552728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74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Приказ 126н: запрет замены </a:t>
            </a:r>
            <a:br>
              <a:rPr lang="ru-RU" sz="3200" dirty="0" smtClean="0"/>
            </a:br>
            <a:r>
              <a:rPr lang="ru-RU" sz="3200" dirty="0" smtClean="0"/>
              <a:t>на «улучшенный» не из ЕАЭС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196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2833686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212976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Минфина 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России от 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04.06.2018 №126н 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п.3: 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/>
            </a:r>
            <a:b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«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 исполнении контракта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 на поставку товаров, указанных в Приложении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 допускается замена страны происхождения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 данных товаров,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за исключением случая, когда в результате такой замены страной происхождения 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товаров, указанных в Приложении,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будет являться государство - член Евразийского экономического союза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.»</a:t>
            </a:r>
            <a:endParaRPr lang="ru-RU" sz="1100" b="1" dirty="0">
              <a:solidFill>
                <a:srgbClr val="00007D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484784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351352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88924303"/>
              </p:ext>
            </p:extLst>
          </p:nvPr>
        </p:nvGraphicFramePr>
        <p:xfrm>
          <a:off x="323528" y="4581128"/>
          <a:ext cx="871296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42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Тема </a:t>
            </a:r>
            <a:r>
              <a:rPr lang="ru-RU" sz="1400" dirty="0" smtClean="0"/>
              <a:t>4-2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Применение мер национального режима при закупках лекарственных средств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14282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Схема применения мер национального режима в закупках по 44-ФЗ</a:t>
            </a:r>
            <a:endParaRPr lang="ru-RU" sz="3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198</a:t>
            </a:fld>
            <a:endParaRPr lang="ru-RU"/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2933818" y="1556792"/>
            <a:ext cx="1440000" cy="463846"/>
          </a:xfrm>
          <a:prstGeom prst="homePlate">
            <a:avLst>
              <a:gd name="adj" fmla="val 44852"/>
            </a:avLst>
          </a:prstGeom>
          <a:solidFill>
            <a:srgbClr val="E5FFE5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r>
              <a:rPr lang="ru-RU" sz="1200" b="1" dirty="0" smtClean="0">
                <a:solidFill>
                  <a:srgbClr val="336600"/>
                </a:solidFill>
                <a:latin typeface="Arial Narrow" pitchFamily="34" charset="0"/>
              </a:rPr>
              <a:t>ОПРЕДЕЛЕНИЕ ПОСТАВЩИКА</a:t>
            </a:r>
            <a:endParaRPr lang="ru-RU" sz="1200" b="1" dirty="0">
              <a:solidFill>
                <a:srgbClr val="336600"/>
              </a:solidFill>
              <a:latin typeface="Arial Narrow" pitchFamily="34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6138175" y="1556792"/>
            <a:ext cx="1440000" cy="463846"/>
          </a:xfrm>
          <a:prstGeom prst="homePlate">
            <a:avLst>
              <a:gd name="adj" fmla="val 44333"/>
            </a:avLst>
          </a:prstGeom>
          <a:solidFill>
            <a:srgbClr val="FFE1E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itchFamily="34" charset="0"/>
              </a:rPr>
              <a:t>ИСПОЛНЕНИЕ КОНТРАКТА</a:t>
            </a:r>
            <a:endParaRPr lang="ru-RU" sz="1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535996" y="1556792"/>
            <a:ext cx="1440000" cy="463846"/>
          </a:xfrm>
          <a:prstGeom prst="homePlate">
            <a:avLst>
              <a:gd name="adj" fmla="val 47795"/>
            </a:avLst>
          </a:prstGeom>
          <a:solidFill>
            <a:srgbClr val="FFF0C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r>
              <a:rPr lang="ru-RU" sz="1200" b="1" dirty="0" smtClean="0">
                <a:solidFill>
                  <a:srgbClr val="966C04"/>
                </a:solidFill>
                <a:latin typeface="Arial Narrow" pitchFamily="34" charset="0"/>
              </a:rPr>
              <a:t>ЗАКЛЮЧЕНИЕ </a:t>
            </a:r>
            <a:br>
              <a:rPr lang="ru-RU" sz="1200" b="1" dirty="0" smtClean="0">
                <a:solidFill>
                  <a:srgbClr val="966C04"/>
                </a:solidFill>
                <a:latin typeface="Arial Narrow" pitchFamily="34" charset="0"/>
              </a:rPr>
            </a:br>
            <a:r>
              <a:rPr lang="ru-RU" sz="1200" b="1" dirty="0" smtClean="0">
                <a:solidFill>
                  <a:srgbClr val="966C04"/>
                </a:solidFill>
                <a:latin typeface="Arial Narrow" pitchFamily="34" charset="0"/>
              </a:rPr>
              <a:t>КОНТРАКТА</a:t>
            </a:r>
            <a:endParaRPr lang="ru-RU" sz="1200" b="1" dirty="0">
              <a:solidFill>
                <a:srgbClr val="966C04"/>
              </a:solidFill>
              <a:latin typeface="Arial Narrow" pitchFamily="34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1331640" y="1556792"/>
            <a:ext cx="1440000" cy="463845"/>
          </a:xfrm>
          <a:prstGeom prst="homePlate">
            <a:avLst>
              <a:gd name="adj" fmla="val 47485"/>
            </a:avLst>
          </a:prstGeom>
          <a:solidFill>
            <a:schemeClr val="bg1">
              <a:lumMod val="9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anchor="ctr">
            <a:no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ПЛАН-ГРАФИК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Выноска со стрелкой вверх 12"/>
          <p:cNvSpPr/>
          <p:nvPr/>
        </p:nvSpPr>
        <p:spPr bwMode="auto">
          <a:xfrm>
            <a:off x="4535997" y="2189335"/>
            <a:ext cx="1440000" cy="2239765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70783"/>
            </a:avLst>
          </a:prstGeom>
          <a:solidFill>
            <a:srgbClr val="FFF0C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  <a:t>при заключении контракта: только если «третий — лишний» и преференции 25%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  <a:t>не применялись: применение Пр-126н (преференции –15%)</a:t>
            </a:r>
          </a:p>
        </p:txBody>
      </p:sp>
      <p:sp>
        <p:nvSpPr>
          <p:cNvPr id="14" name="Выноска со стрелкой вверх 13"/>
          <p:cNvSpPr/>
          <p:nvPr/>
        </p:nvSpPr>
        <p:spPr bwMode="auto">
          <a:xfrm>
            <a:off x="6138175" y="2189335"/>
            <a:ext cx="1440000" cy="1671713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60225"/>
            </a:avLst>
          </a:prstGeom>
          <a:solidFill>
            <a:srgbClr val="FFE1E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замена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«на улучшенный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»: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запрет (ПП-1289)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/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>ограничения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966C04"/>
                </a:solidFill>
                <a:effectLst/>
                <a:latin typeface="Arial Narrow" panose="020B0606020202030204" pitchFamily="34" charset="0"/>
              </a:rPr>
              <a:t>(Пр-126н)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Выноска со стрелкой вверх 14"/>
          <p:cNvSpPr/>
          <p:nvPr/>
        </p:nvSpPr>
        <p:spPr bwMode="auto">
          <a:xfrm>
            <a:off x="2933819" y="2189335"/>
            <a:ext cx="1440000" cy="2095206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68472"/>
            </a:avLst>
          </a:prstGeom>
          <a:solidFill>
            <a:srgbClr val="E5FFE5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извещение: указание </a:t>
            </a:r>
            <a: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  <a:t>на применение </a:t>
            </a:r>
            <a:r>
              <a:rPr lang="ru-RU" sz="1200" b="1" dirty="0">
                <a:latin typeface="Arial Narrow" panose="020B0606020202030204" pitchFamily="34" charset="0"/>
              </a:rPr>
              <a:t/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ПП-1289* </a:t>
            </a:r>
            <a:r>
              <a:rPr lang="ru-RU" sz="1200" b="1" dirty="0">
                <a:latin typeface="Arial Narrow" panose="020B0606020202030204" pitchFamily="34" charset="0"/>
              </a:rPr>
              <a:t>(«третий — лишний</a:t>
            </a:r>
            <a:r>
              <a:rPr lang="ru-RU" sz="1200" b="1" dirty="0" smtClean="0">
                <a:latin typeface="Arial Narrow" panose="020B0606020202030204" pitchFamily="34" charset="0"/>
              </a:rPr>
              <a:t>»)  </a:t>
            </a:r>
            <a:r>
              <a:rPr lang="ru-RU" sz="1200" b="1" dirty="0">
                <a:latin typeface="Arial Narrow" panose="020B0606020202030204" pitchFamily="34" charset="0"/>
              </a:rPr>
              <a:t/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Пр-126н** </a:t>
            </a: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966C04"/>
                </a:solidFill>
                <a:latin typeface="Arial Narrow" panose="020B0606020202030204" pitchFamily="34" charset="0"/>
              </a:rPr>
              <a:t>(преференции </a:t>
            </a: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25% </a:t>
            </a:r>
            <a:b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966C04"/>
                </a:solidFill>
                <a:latin typeface="Arial Narrow" panose="020B0606020202030204" pitchFamily="34" charset="0"/>
              </a:rPr>
              <a:t>и –15%)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16" name="Выноска со стрелкой вверх 15"/>
          <p:cNvSpPr/>
          <p:nvPr/>
        </p:nvSpPr>
        <p:spPr bwMode="auto">
          <a:xfrm>
            <a:off x="2933819" y="4341125"/>
            <a:ext cx="1440000" cy="1824179"/>
          </a:xfrm>
          <a:prstGeom prst="upArrowCallout">
            <a:avLst>
              <a:gd name="adj1" fmla="val 17063"/>
              <a:gd name="adj2" fmla="val 25000"/>
              <a:gd name="adj3" fmla="val 25000"/>
              <a:gd name="adj4" fmla="val 66383"/>
            </a:avLst>
          </a:prstGeom>
          <a:solidFill>
            <a:srgbClr val="E5FFE5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rgbClr val="336600"/>
                </a:solidFill>
                <a:latin typeface="Arial Narrow" panose="020B0606020202030204" pitchFamily="34" charset="0"/>
              </a:rPr>
              <a:t>после рассмотрения заявок: применение </a:t>
            </a:r>
            <a:r>
              <a:rPr lang="ru-RU" sz="1200" b="1" dirty="0">
                <a:latin typeface="Arial Narrow" panose="020B0606020202030204" pitchFamily="34" charset="0"/>
              </a:rPr>
              <a:t>ПП-1289 («третий — лишний</a:t>
            </a:r>
            <a:r>
              <a:rPr lang="ru-RU" sz="1200" b="1" dirty="0" smtClean="0">
                <a:latin typeface="Arial Narrow" panose="020B0606020202030204" pitchFamily="34" charset="0"/>
              </a:rPr>
              <a:t>») 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и применение </a:t>
            </a:r>
            <a:r>
              <a:rPr lang="ru-RU" sz="1200" b="1" dirty="0">
                <a:latin typeface="Arial Narrow" panose="020B0606020202030204" pitchFamily="34" charset="0"/>
              </a:rPr>
              <a:t>126н (преференции 25%)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61931" y="5949280"/>
            <a:ext cx="4392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Постановление </a:t>
            </a:r>
            <a:r>
              <a:rPr lang="ru-RU" sz="1200" dirty="0"/>
              <a:t>Правительства РФ от 30.11.2015 </a:t>
            </a:r>
            <a:r>
              <a:rPr lang="ru-RU" sz="1200" dirty="0" smtClean="0"/>
              <a:t>№ 1289</a:t>
            </a:r>
          </a:p>
          <a:p>
            <a:r>
              <a:rPr lang="ru-RU" sz="1200" dirty="0"/>
              <a:t>** Приказ Минфина России от 04.06.2018 </a:t>
            </a:r>
            <a:r>
              <a:rPr lang="ru-RU" sz="1200" dirty="0" smtClean="0"/>
              <a:t>№ 126н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3" y="3121804"/>
            <a:ext cx="1124640" cy="523220"/>
          </a:xfrm>
          <a:prstGeom prst="homePlate">
            <a:avLst>
              <a:gd name="adj" fmla="val 29945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ЖНВЛП</a:t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«</a:t>
            </a:r>
            <a:r>
              <a:rPr lang="ru-RU" sz="1400" dirty="0" err="1" smtClean="0">
                <a:latin typeface="Arial Narrow" panose="020B0606020202030204" pitchFamily="34" charset="0"/>
              </a:rPr>
              <a:t>монолот</a:t>
            </a:r>
            <a:r>
              <a:rPr lang="ru-RU" sz="1400" dirty="0" smtClean="0">
                <a:latin typeface="Arial Narrow" panose="020B0606020202030204" pitchFamily="34" charset="0"/>
              </a:rPr>
              <a:t>»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672" y="3769876"/>
            <a:ext cx="1124640" cy="523220"/>
          </a:xfrm>
          <a:prstGeom prst="homePlate">
            <a:avLst>
              <a:gd name="adj" fmla="val 29945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любые ЛП</a:t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любые лоты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3" grpId="0"/>
      <p:bldP spid="5" grpId="0" animBg="1"/>
      <p:bldP spid="1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945841" y="1124744"/>
            <a:ext cx="1126151" cy="4464496"/>
            <a:chOff x="2678796" y="0"/>
            <a:chExt cx="1126151" cy="4464496"/>
          </a:xfrm>
          <a:solidFill>
            <a:srgbClr val="F6ECDA"/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678796" y="0"/>
              <a:ext cx="1126151" cy="446449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2678796" y="0"/>
              <a:ext cx="1126151" cy="13393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>
                  <a:latin typeface="Arial Narrow" panose="020B0606020202030204" pitchFamily="34" charset="0"/>
                </a:rPr>
                <a:t>как будет применяться преференция?</a:t>
              </a:r>
              <a:endParaRPr lang="ru-RU" sz="1000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579296" cy="595536"/>
          </a:xfrm>
        </p:spPr>
        <p:txBody>
          <a:bodyPr/>
          <a:lstStyle/>
          <a:p>
            <a:r>
              <a:rPr lang="ru-RU" sz="2400" dirty="0" smtClean="0"/>
              <a:t>Условие применения преференций 25% </a:t>
            </a:r>
            <a:r>
              <a:rPr lang="ru-RU" sz="2400" dirty="0" smtClean="0"/>
              <a:t>и </a:t>
            </a:r>
            <a:r>
              <a:rPr lang="ru-RU" sz="2400" dirty="0" smtClean="0"/>
              <a:t>–15%</a:t>
            </a:r>
            <a:endParaRPr lang="ru-RU" sz="24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3995936" y="1124744"/>
          <a:ext cx="507605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199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95936" y="5662989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9388" algn="l"/>
              </a:tabLst>
            </a:pP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	</a:t>
            </a:r>
            <a:r>
              <a:rPr lang="ru-RU" sz="900" b="1" dirty="0" smtClean="0"/>
              <a:t>ЕАЭС-ПЦ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все стадии (включая производство субстанции) в ЕАЭС</a:t>
            </a:r>
          </a:p>
          <a:p>
            <a:pPr>
              <a:tabLst>
                <a:tab pos="179388" algn="l"/>
              </a:tabLst>
            </a:pP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  <a:r>
              <a:rPr lang="ru-RU" sz="900" dirty="0"/>
              <a:t>	</a:t>
            </a:r>
            <a:r>
              <a:rPr lang="ru-RU" sz="9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ЕАЭС-ГЛФ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в ЕАЭС стадия ГЛФ, субстанция импортная</a:t>
            </a:r>
          </a:p>
          <a:p>
            <a:pPr>
              <a:tabLst>
                <a:tab pos="179388" algn="l"/>
              </a:tabLst>
            </a:pP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***	</a:t>
            </a:r>
            <a:r>
              <a:rPr lang="ru-RU" sz="900" b="1" dirty="0" smtClean="0">
                <a:solidFill>
                  <a:srgbClr val="00B0F0"/>
                </a:solidFill>
              </a:rPr>
              <a:t>импортные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субстанция и ГЛФ импортные; упаковка значения не имеет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745232" y="1052737"/>
            <a:ext cx="3250704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231900" indent="-242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39888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Постановление Правительства РФ </a:t>
            </a:r>
            <a:b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15.11.2015 №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1289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…для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целей осуществления закупок лекарственного препарата, включенного в перечень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000" b="1" dirty="0" smtClean="0"/>
              <a:t>ЖНВЛП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]… </a:t>
            </a:r>
            <a:r>
              <a:rPr lang="ru-RU" sz="1000" b="1" dirty="0">
                <a:solidFill>
                  <a:srgbClr val="C00000"/>
                </a:solidFill>
              </a:rPr>
              <a:t>заказчик отклоняет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все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заявки…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содержащие предложения о поставке </a:t>
            </a:r>
            <a:r>
              <a:rPr lang="ru-RU" sz="1000" b="1" dirty="0"/>
              <a:t>лекарственных препаратов, происходящих из иностранных государств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r>
              <a:rPr lang="ru-RU" sz="1000" b="1" dirty="0"/>
              <a:t>при условии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что 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участие в определении поставщика подано </a:t>
            </a:r>
            <a:r>
              <a:rPr lang="ru-RU" sz="1000" b="1" dirty="0"/>
              <a:t>не менее 2 заявок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которые содержат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предложения о поставке лекарственных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препаратов [</a:t>
            </a:r>
            <a:r>
              <a:rPr lang="ru-RU" sz="1000" b="1" dirty="0"/>
              <a:t>из ЕАЭС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b="1" dirty="0"/>
              <a:t>не содержат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предложений о поставке лекарственных препаратов </a:t>
            </a:r>
            <a:r>
              <a:rPr lang="ru-RU" sz="1000" b="1" dirty="0"/>
              <a:t>одного и того же производителя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lvl="0" algn="ctr" eaLnBrk="1" hangingPunct="1">
              <a:spcBef>
                <a:spcPts val="600"/>
              </a:spcBef>
              <a:buClrTx/>
              <a:buSzTx/>
            </a:pPr>
            <a:r>
              <a:rPr lang="ru-RU" sz="3600" b="1" dirty="0" smtClean="0">
                <a:solidFill>
                  <a:srgbClr val="C00000"/>
                </a:solidFill>
                <a:latin typeface="Arial" charset="0"/>
                <a:sym typeface="Wingdings" panose="05000000000000000000" pitchFamily="2" charset="2"/>
              </a:rPr>
              <a:t></a:t>
            </a:r>
            <a:endParaRPr lang="ru-RU" sz="2000" b="1" dirty="0">
              <a:solidFill>
                <a:srgbClr val="C00000"/>
              </a:solidFill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ru-RU" sz="10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</a:t>
            </a:r>
            <a:r>
              <a:rPr lang="ru-RU" sz="1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Минфина России от 04.06.2018 №</a:t>
            </a:r>
            <a:r>
              <a:rPr lang="ru-RU" sz="14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126н</a:t>
            </a:r>
            <a:r>
              <a:rPr lang="ru-RU" sz="1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1.4. </a:t>
            </a:r>
            <a:r>
              <a:rPr lang="ru-RU" sz="1000" b="1" dirty="0"/>
              <a:t>В случае отклонения заявок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(окончательных предложений)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соответствии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пунктом 1 постановления Правительства Российской Федерации от 30 ноября 2015 г. №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1289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…, </a:t>
            </a:r>
            <a:r>
              <a:rPr lang="ru-RU" sz="1000" b="1" dirty="0"/>
              <a:t>контракт заключается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участником закупки </a:t>
            </a:r>
            <a:b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000" b="1" dirty="0"/>
              <a:t>по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b="1" dirty="0"/>
              <a:t>предложенной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b="1" dirty="0"/>
              <a:t>им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b="1" dirty="0"/>
              <a:t>цене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контракта при совокупности следующих условий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>
              <a:spcBef>
                <a:spcPts val="600"/>
              </a:spcBef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…участником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 предложена цена контракта, которая не превышает более чем на </a:t>
            </a:r>
            <a:r>
              <a:rPr lang="ru-RU" sz="1000" b="1" dirty="0">
                <a:solidFill>
                  <a:srgbClr val="C00000"/>
                </a:solidFill>
              </a:rPr>
              <a:t>25 процентов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наименьшее предложение о цене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контракта…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59941" y="2357299"/>
            <a:ext cx="22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если сработало правило </a:t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«третий — лишний» 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865" y="3796452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sym typeface="Wingdings" panose="05000000000000000000" pitchFamily="2" charset="2"/>
              </a:rPr>
              <a:t>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37376" y="5136150"/>
            <a:ext cx="182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могут быть применены преференции 25%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3" grpId="0"/>
      <p:bldP spid="5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Тема </a:t>
            </a:r>
            <a:r>
              <a:rPr lang="ru-RU" sz="1600" dirty="0" smtClean="0"/>
              <a:t>1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2400" dirty="0"/>
              <a:t>Краткий обзор </a:t>
            </a:r>
            <a:r>
              <a:rPr lang="ru-RU" sz="2400" dirty="0" smtClean="0"/>
              <a:t>изменений Федерального </a:t>
            </a:r>
            <a:r>
              <a:rPr lang="ru-RU" sz="2400" dirty="0"/>
              <a:t>закона </a:t>
            </a:r>
            <a:r>
              <a:rPr lang="ru-RU" sz="2400" dirty="0" smtClean="0"/>
              <a:t>«</a:t>
            </a:r>
            <a:r>
              <a:rPr lang="ru-RU" sz="2400" dirty="0"/>
              <a:t>О контрактной системе…» №</a:t>
            </a:r>
            <a:r>
              <a:rPr lang="ru-RU" sz="2400" dirty="0" smtClean="0"/>
              <a:t>44-ФЗ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08731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правила ведения реестра единственных поставщиков МИ</a:t>
            </a:r>
            <a:br>
              <a:rPr lang="ru-RU" sz="2800" dirty="0" smtClean="0"/>
            </a:br>
            <a:r>
              <a:rPr lang="ru-RU" sz="2000" dirty="0" smtClean="0"/>
              <a:t>(постановление Правительства от 23.03.2022 №443)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3238"/>
          <a:ext cx="36827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/>
          </p:nvPr>
        </p:nvGraphicFramePr>
        <p:xfrm>
          <a:off x="4499992" y="1511450"/>
          <a:ext cx="4186808" cy="504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6237709" y="5674705"/>
            <a:ext cx="956751" cy="597969"/>
            <a:chOff x="1734622" y="3342636"/>
            <a:chExt cx="956751" cy="59796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34622" y="3342636"/>
              <a:ext cx="956751" cy="5979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1752136" y="3360150"/>
              <a:ext cx="921723" cy="5629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rgbClr val="C00000"/>
                  </a:solidFill>
                </a:rPr>
                <a:t>???</a:t>
              </a:r>
              <a:endParaRPr lang="ru-RU" sz="700" b="1" kern="1200" dirty="0" smtClean="0">
                <a:solidFill>
                  <a:srgbClr val="C00000"/>
                </a:solidFill>
              </a:endParaRPr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700" dirty="0" smtClean="0"/>
                <a:t>цена не упомянута</a:t>
              </a:r>
              <a:endParaRPr lang="ru-RU" sz="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1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102"/>
            <a:ext cx="8229600" cy="823979"/>
          </a:xfrm>
        </p:spPr>
        <p:txBody>
          <a:bodyPr/>
          <a:lstStyle/>
          <a:p>
            <a:r>
              <a:rPr lang="ru-RU" sz="2400" dirty="0"/>
              <a:t>Правило «третий — лишний» и «преференции 25</a:t>
            </a:r>
            <a:r>
              <a:rPr lang="ru-RU" sz="2400" dirty="0" smtClean="0"/>
              <a:t>%» </a:t>
            </a:r>
            <a:r>
              <a:rPr lang="ru-RU" sz="2400" dirty="0" smtClean="0">
                <a:solidFill>
                  <a:srgbClr val="C00000"/>
                </a:solidFill>
              </a:rPr>
              <a:t>с 2022 года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200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331640" y="4709060"/>
            <a:ext cx="695218" cy="473422"/>
          </a:xfrm>
          <a:prstGeom prst="rect">
            <a:avLst/>
          </a:prstGeo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331640" y="5327760"/>
            <a:ext cx="695218" cy="47342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kumimoji="0" lang="ru-RU" sz="800" b="1" i="0" u="none" strike="noStrike" cap="none" normalizeH="0" baseline="-2500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4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60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%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РФ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 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40%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EU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21554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извещение</a:t>
            </a:r>
          </a:p>
        </p:txBody>
      </p:sp>
      <p:sp>
        <p:nvSpPr>
          <p:cNvPr id="23" name="Пятиугольник 22"/>
          <p:cNvSpPr/>
          <p:nvPr/>
        </p:nvSpPr>
        <p:spPr bwMode="auto">
          <a:xfrm>
            <a:off x="1351911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подача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заявок</a:t>
            </a:r>
          </a:p>
        </p:txBody>
      </p:sp>
      <p:sp>
        <p:nvSpPr>
          <p:cNvPr id="25" name="Пятиугольник 24"/>
          <p:cNvSpPr/>
          <p:nvPr/>
        </p:nvSpPr>
        <p:spPr bwMode="auto">
          <a:xfrm>
            <a:off x="4012625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рассмотрение заявок и подведение итогов</a:t>
            </a: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2682268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аукцион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НМЦК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100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 bwMode="auto">
          <a:xfrm>
            <a:off x="5342982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третий — лишний</a:t>
            </a:r>
          </a:p>
        </p:txBody>
      </p:sp>
      <p:sp>
        <p:nvSpPr>
          <p:cNvPr id="28" name="Пятиугольник 27"/>
          <p:cNvSpPr/>
          <p:nvPr/>
        </p:nvSpPr>
        <p:spPr bwMode="auto">
          <a:xfrm>
            <a:off x="8003696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контракт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331640" y="4007497"/>
            <a:ext cx="808845" cy="565763"/>
            <a:chOff x="807402" y="-1634697"/>
            <a:chExt cx="1675542" cy="1171991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807402" y="-1443410"/>
              <a:ext cx="1440160" cy="980704"/>
            </a:xfrm>
            <a:prstGeom prst="rect">
              <a:avLst/>
            </a:prstGeom>
            <a:blipFill dpi="0" rotWithShape="1">
              <a:blip r:embed="rId4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Заявка</a:t>
              </a:r>
              <a:r>
                <a:rPr kumimoji="0" lang="ru-RU" sz="800" b="1" i="0" u="none" strike="noStrike" cap="none" normalizeH="0" baseline="-2500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2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100% РФ </a:t>
              </a:r>
              <a:b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Производитель</a:t>
              </a:r>
              <a:r>
                <a:rPr kumimoji="0" lang="ru-RU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 </a:t>
              </a:r>
              <a:r>
                <a:rPr kumimoji="0" lang="en-US" sz="600" b="1" i="0" u="none" strike="noStrike" cap="none" normalizeH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rPr>
                <a:t>B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969680" y="-1634697"/>
              <a:ext cx="513264" cy="784041"/>
              <a:chOff x="1898110" y="2211793"/>
              <a:chExt cx="370112" cy="565369"/>
            </a:xfrm>
          </p:grpSpPr>
          <p:pic>
            <p:nvPicPr>
              <p:cNvPr id="30" name="Picture 4" descr="http://www.megasert.ru/img/cert_CT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110" y="2234654"/>
                <a:ext cx="370112" cy="542508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1977916" y="2211793"/>
                <a:ext cx="266167" cy="137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СТ-1</a:t>
                </a:r>
                <a:endParaRPr lang="ru-RU" sz="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Прямоугольник 48"/>
          <p:cNvSpPr/>
          <p:nvPr/>
        </p:nvSpPr>
        <p:spPr bwMode="auto">
          <a:xfrm>
            <a:off x="1331640" y="5979914"/>
            <a:ext cx="695218" cy="473422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</a:t>
            </a:r>
            <a:r>
              <a:rPr lang="en-US" sz="800" b="1" baseline="-25000" dirty="0">
                <a:latin typeface="Arial Narrow" panose="020B0606020202030204" pitchFamily="34" charset="0"/>
              </a:rPr>
              <a:t>5</a:t>
            </a:r>
            <a:endParaRPr kumimoji="0" lang="ru-RU" sz="800" b="1" i="0" u="none" strike="noStrike" cap="none" normalizeH="0" baseline="-2500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100% РФ </a:t>
            </a:r>
            <a:b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Производитель</a:t>
            </a:r>
            <a:r>
              <a:rPr kumimoji="0" lang="ru-RU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sz="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B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3" name="Пятиугольник 52"/>
          <p:cNvSpPr/>
          <p:nvPr/>
        </p:nvSpPr>
        <p:spPr bwMode="auto">
          <a:xfrm>
            <a:off x="6673339" y="2492896"/>
            <a:ext cx="1118752" cy="792088"/>
          </a:xfrm>
          <a:prstGeom prst="homePlate">
            <a:avLst>
              <a:gd name="adj" fmla="val 3316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преференции 25%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5004048" y="1412776"/>
            <a:ext cx="4017622" cy="864096"/>
          </a:xfrm>
          <a:prstGeom prst="wedgeRoundRectCallout">
            <a:avLst>
              <a:gd name="adj1" fmla="val 4191"/>
              <a:gd name="adj2" fmla="val 74280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если все стадии производства ЛП (включая синтез молекулы при производстве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фарм.субстанции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)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 ЕАЭС, такой поставщик имеет «преференцию» перед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ЛП </a:t>
            </a:r>
            <a:b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 ГЛФ ЕАЭС / импортной </a:t>
            </a:r>
            <a:r>
              <a:rPr kumimoji="0" lang="ru-RU" sz="1200" b="1" i="0" u="none" strike="noStrike" cap="none" normalizeH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фарм.субстанцией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5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31957"/>
            <a:ext cx="29828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39165" y="3483586"/>
            <a:ext cx="86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только ЖНВЛП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56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7451"/>
            <a:ext cx="29828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39165" y="4149080"/>
            <a:ext cx="86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1 лот = 1 МНН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43808" y="3336206"/>
            <a:ext cx="865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-</a:t>
            </a:r>
            <a:br>
              <a:rPr lang="ru-RU" sz="20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ru-RU" sz="800" b="1" dirty="0">
                <a:solidFill>
                  <a:srgbClr val="C00000"/>
                </a:solidFill>
                <a:sym typeface="Wingdings" panose="05000000000000000000" pitchFamily="2" charset="2"/>
              </a:rPr>
              <a:t>(т.е. согласен на НМЦК</a:t>
            </a:r>
            <a:r>
              <a:rPr lang="ru-RU" sz="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43808" y="4144812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6600"/>
                </a:solidFill>
                <a:sym typeface="Wingdings" panose="05000000000000000000" pitchFamily="2" charset="2"/>
              </a:rPr>
              <a:t>90,0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43808" y="4760612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95,0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43808" y="5402694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93,5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43808" y="6016549"/>
            <a:ext cx="8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92,0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80243" y="340899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80243" y="4068361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80243" y="4684161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80243" y="5326243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80243" y="5940098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364088" y="3408995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364088" y="4068361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6600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364088" y="4684161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364088" y="5326243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64088" y="5940098"/>
            <a:ext cx="8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ru-RU" sz="2800" dirty="0">
              <a:solidFill>
                <a:srgbClr val="336600"/>
              </a:solidFill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6941415" y="4060746"/>
            <a:ext cx="792683" cy="565763"/>
            <a:chOff x="807402" y="-1634697"/>
            <a:chExt cx="1642061" cy="1171991"/>
          </a:xfrm>
        </p:grpSpPr>
        <p:sp>
          <p:nvSpPr>
            <p:cNvPr id="83" name="Прямоугольник 82"/>
            <p:cNvSpPr/>
            <p:nvPr/>
          </p:nvSpPr>
          <p:spPr bwMode="auto">
            <a:xfrm>
              <a:off x="807402" y="-1443410"/>
              <a:ext cx="1440160" cy="980704"/>
            </a:xfrm>
            <a:prstGeom prst="rect">
              <a:avLst/>
            </a:prstGeom>
            <a:blipFill dpi="0" rotWithShape="1">
              <a:blip r:embed="rId4">
                <a:alphaModFix amt="34000"/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36600"/>
                  </a:solidFill>
                  <a:effectLst/>
                  <a:latin typeface="Arial Narrow" panose="020B0606020202030204" pitchFamily="34" charset="0"/>
                </a:rPr>
                <a:t>90,0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1933099" y="-1634697"/>
              <a:ext cx="516364" cy="784041"/>
              <a:chOff x="1871735" y="2211793"/>
              <a:chExt cx="372348" cy="565369"/>
            </a:xfrm>
          </p:grpSpPr>
          <p:pic>
            <p:nvPicPr>
              <p:cNvPr id="85" name="Picture 4" descr="http://www.megasert.ru/img/cert_CT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735" y="2234653"/>
                <a:ext cx="370114" cy="542509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1977916" y="2211793"/>
                <a:ext cx="266167" cy="137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СТ-1</a:t>
                </a:r>
                <a:endParaRPr lang="ru-RU" sz="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Выгнутая вправо стрелка 16"/>
          <p:cNvSpPr/>
          <p:nvPr/>
        </p:nvSpPr>
        <p:spPr bwMode="auto">
          <a:xfrm flipV="1">
            <a:off x="7740352" y="3761191"/>
            <a:ext cx="262266" cy="694294"/>
          </a:xfrm>
          <a:prstGeom prst="curvedLeftArrow">
            <a:avLst/>
          </a:prstGeom>
          <a:solidFill>
            <a:srgbClr val="FFCCCC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7" name="Скругленная прямоугольная выноска 86"/>
          <p:cNvSpPr/>
          <p:nvPr/>
        </p:nvSpPr>
        <p:spPr bwMode="auto">
          <a:xfrm>
            <a:off x="6713707" y="4963653"/>
            <a:ext cx="2106765" cy="682767"/>
          </a:xfrm>
          <a:prstGeom prst="wedgeRoundRectCallout">
            <a:avLst>
              <a:gd name="adj1" fmla="val 5569"/>
              <a:gd name="adj2" fmla="val -126294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разница в цене менее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25%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 порядке приказа Минфина России от 04.06.2018 №126н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Выноска 1 17"/>
          <p:cNvSpPr/>
          <p:nvPr/>
        </p:nvSpPr>
        <p:spPr bwMode="auto">
          <a:xfrm>
            <a:off x="179512" y="1489813"/>
            <a:ext cx="1224136" cy="854711"/>
          </a:xfrm>
          <a:prstGeom prst="borderCallout1">
            <a:avLst>
              <a:gd name="adj1" fmla="val 101693"/>
              <a:gd name="adj2" fmla="val 48127"/>
              <a:gd name="adj3" fmla="val 225364"/>
              <a:gd name="adj4" fmla="val 133714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все стадии производства (включая синтез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фарм.субстанции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) 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в ЕАЭС</a:t>
            </a:r>
          </a:p>
        </p:txBody>
      </p:sp>
      <p:sp>
        <p:nvSpPr>
          <p:cNvPr id="88" name="Выноска 1 87"/>
          <p:cNvSpPr/>
          <p:nvPr/>
        </p:nvSpPr>
        <p:spPr bwMode="auto">
          <a:xfrm>
            <a:off x="2771800" y="1489813"/>
            <a:ext cx="1224136" cy="854711"/>
          </a:xfrm>
          <a:prstGeom prst="borderCallout1">
            <a:avLst>
              <a:gd name="adj1" fmla="val 103033"/>
              <a:gd name="adj2" fmla="val 86530"/>
              <a:gd name="adj3" fmla="val 294543"/>
              <a:gd name="adj4" fmla="val -55889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ГЛФ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в ЕАЭС </a:t>
            </a:r>
            <a:b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из импортной субстанции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8236900" y="3437567"/>
            <a:ext cx="695218" cy="473422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100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331640" y="3357859"/>
            <a:ext cx="1094814" cy="574356"/>
            <a:chOff x="1331640" y="3357859"/>
            <a:chExt cx="1094814" cy="57435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331640" y="3378913"/>
              <a:ext cx="745036" cy="553302"/>
              <a:chOff x="-1047530" y="-1608882"/>
              <a:chExt cx="1543361" cy="1146176"/>
            </a:xfrm>
          </p:grpSpPr>
          <p:sp>
            <p:nvSpPr>
              <p:cNvPr id="9" name="Прямоугольник 8"/>
              <p:cNvSpPr/>
              <p:nvPr/>
            </p:nvSpPr>
            <p:spPr bwMode="auto">
              <a:xfrm>
                <a:off x="-1047530" y="-1443410"/>
                <a:ext cx="1440160" cy="980704"/>
              </a:xfrm>
              <a:prstGeom prst="rect">
                <a:avLst/>
              </a:prstGeom>
              <a:blipFill dpi="0" rotWithShape="1">
                <a:blip r:embed="rId4">
                  <a:alphaModFix amt="34000"/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Arial Narrow" panose="020B0606020202030204" pitchFamily="34" charset="0"/>
                  </a:rPr>
                  <a:t>Заявка</a:t>
                </a:r>
                <a:r>
                  <a:rPr kumimoji="0" lang="ru-RU" sz="800" b="1" i="0" u="none" strike="noStrike" cap="none" normalizeH="0" baseline="-2500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Arial Narrow" panose="020B0606020202030204" pitchFamily="34" charset="0"/>
                  </a:rPr>
                  <a:t>1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6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Arial Narrow" panose="020B0606020202030204" pitchFamily="34" charset="0"/>
                  </a:rPr>
                  <a:t>100% РФ </a:t>
                </a:r>
                <a:br>
                  <a:rPr kumimoji="0" lang="ru-RU" sz="6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Arial Narrow" panose="020B0606020202030204" pitchFamily="34" charset="0"/>
                  </a:rPr>
                </a:br>
                <a:r>
                  <a:rPr kumimoji="0" lang="ru-RU" sz="6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Arial Narrow" panose="020B0606020202030204" pitchFamily="34" charset="0"/>
                  </a:rPr>
                  <a:t>Производитель</a:t>
                </a:r>
                <a:r>
                  <a:rPr kumimoji="0" lang="ru-RU" sz="600" b="1" i="0" u="none" strike="noStrike" cap="none" normalizeH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Arial Narrow" panose="020B0606020202030204" pitchFamily="34" charset="0"/>
                  </a:rPr>
                  <a:t> А</a:t>
                </a:r>
                <a:endParaRPr kumimoji="0" lang="ru-RU" sz="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-3367" y="-1608882"/>
                <a:ext cx="499198" cy="758229"/>
                <a:chOff x="1772090" y="1606710"/>
                <a:chExt cx="359970" cy="546755"/>
              </a:xfrm>
            </p:grpSpPr>
            <p:pic>
              <p:nvPicPr>
                <p:cNvPr id="43" name="Picture 2" descr="http://www.ifcg.ru/files/certification/origcert-st1.jpg?t=140201010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2090" y="1606710"/>
                  <a:ext cx="359970" cy="546755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1849001" y="1629944"/>
                  <a:ext cx="266167" cy="2298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sz="5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док. СП</a:t>
                  </a:r>
                  <a:endParaRPr lang="ru-RU" sz="5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" name="Группа 18"/>
            <p:cNvGrpSpPr/>
            <p:nvPr/>
          </p:nvGrpSpPr>
          <p:grpSpPr>
            <a:xfrm>
              <a:off x="2065368" y="3357859"/>
              <a:ext cx="361086" cy="371303"/>
              <a:chOff x="2123728" y="3351035"/>
              <a:chExt cx="361086" cy="371303"/>
            </a:xfrm>
          </p:grpSpPr>
          <p:pic>
            <p:nvPicPr>
              <p:cNvPr id="89" name="Picture 2" descr="https://im0-tub-ru.yandex.net/i?id=83356aa962f9dee673c860b0235e5708-l&amp;n=1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394" y="3379985"/>
                <a:ext cx="242158" cy="342353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123728" y="3351035"/>
                <a:ext cx="3610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00" b="1" dirty="0" smtClean="0">
                    <a:latin typeface="Arial Narrow" panose="020B0606020202030204" pitchFamily="34" charset="0"/>
                  </a:rPr>
                  <a:t>док. ПНПП</a:t>
                </a:r>
                <a:endParaRPr lang="ru-RU" sz="500" b="1" dirty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91" name="Выноска 1 90"/>
          <p:cNvSpPr/>
          <p:nvPr/>
        </p:nvSpPr>
        <p:spPr bwMode="auto">
          <a:xfrm>
            <a:off x="1475656" y="1489813"/>
            <a:ext cx="1224136" cy="854711"/>
          </a:xfrm>
          <a:prstGeom prst="borderCallout1">
            <a:avLst>
              <a:gd name="adj1" fmla="val 101693"/>
              <a:gd name="adj2" fmla="val 48127"/>
              <a:gd name="adj3" fmla="val 219742"/>
              <a:gd name="adj4" fmla="val 6276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соблюдение Правил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надлежащей производственной практики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6941415" y="3336633"/>
            <a:ext cx="1094814" cy="574356"/>
            <a:chOff x="1331640" y="3357859"/>
            <a:chExt cx="1094814" cy="574356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1331640" y="3378913"/>
              <a:ext cx="745036" cy="553302"/>
              <a:chOff x="-1047530" y="-1608882"/>
              <a:chExt cx="1543361" cy="1146176"/>
            </a:xfrm>
          </p:grpSpPr>
          <p:sp>
            <p:nvSpPr>
              <p:cNvPr id="98" name="Прямоугольник 97"/>
              <p:cNvSpPr/>
              <p:nvPr/>
            </p:nvSpPr>
            <p:spPr bwMode="auto">
              <a:xfrm>
                <a:off x="-1047530" y="-1443410"/>
                <a:ext cx="1440160" cy="980704"/>
              </a:xfrm>
              <a:prstGeom prst="rect">
                <a:avLst/>
              </a:prstGeom>
              <a:blipFill dpi="0" rotWithShape="1">
                <a:blip r:embed="rId4">
                  <a:alphaModFix amt="34000"/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 Narrow" panose="020B0606020202030204" pitchFamily="34" charset="0"/>
                  </a:rPr>
                  <a:t>100</a:t>
                </a:r>
                <a:endParaRPr kumimoji="0" lang="ru-RU" sz="1200" b="1" i="0" u="none" strike="noStrike" cap="none" normalizeH="0" baseline="-25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99" name="Группа 98"/>
              <p:cNvGrpSpPr/>
              <p:nvPr/>
            </p:nvGrpSpPr>
            <p:grpSpPr>
              <a:xfrm>
                <a:off x="-3367" y="-1608882"/>
                <a:ext cx="499198" cy="758229"/>
                <a:chOff x="1772090" y="1606710"/>
                <a:chExt cx="359970" cy="546755"/>
              </a:xfrm>
            </p:grpSpPr>
            <p:pic>
              <p:nvPicPr>
                <p:cNvPr id="100" name="Picture 2" descr="http://www.ifcg.ru/files/certification/origcert-st1.jpg?t=140201010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2090" y="1606710"/>
                  <a:ext cx="359970" cy="546755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1" name="TextBox 100"/>
                <p:cNvSpPr txBox="1"/>
                <p:nvPr/>
              </p:nvSpPr>
              <p:spPr>
                <a:xfrm>
                  <a:off x="1849001" y="1629944"/>
                  <a:ext cx="266167" cy="2298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sz="5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док. СП</a:t>
                  </a:r>
                  <a:endParaRPr lang="ru-RU" sz="5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4" name="Группа 93"/>
            <p:cNvGrpSpPr/>
            <p:nvPr/>
          </p:nvGrpSpPr>
          <p:grpSpPr>
            <a:xfrm>
              <a:off x="2065368" y="3357859"/>
              <a:ext cx="361086" cy="371303"/>
              <a:chOff x="2123728" y="3351035"/>
              <a:chExt cx="361086" cy="371303"/>
            </a:xfrm>
          </p:grpSpPr>
          <p:pic>
            <p:nvPicPr>
              <p:cNvPr id="96" name="Picture 2" descr="https://im0-tub-ru.yandex.net/i?id=83356aa962f9dee673c860b0235e5708-l&amp;n=1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394" y="3379985"/>
                <a:ext cx="242158" cy="342353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2123728" y="3351035"/>
                <a:ext cx="3610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00" b="1" dirty="0" smtClean="0">
                    <a:latin typeface="Arial Narrow" panose="020B0606020202030204" pitchFamily="34" charset="0"/>
                  </a:rPr>
                  <a:t>док. ПНПП</a:t>
                </a:r>
                <a:endParaRPr lang="ru-RU" sz="500" b="1" dirty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78" name="Прямоугольник 77"/>
          <p:cNvSpPr/>
          <p:nvPr/>
        </p:nvSpPr>
        <p:spPr bwMode="auto">
          <a:xfrm>
            <a:off x="6702334" y="5781224"/>
            <a:ext cx="1001485" cy="681980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 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90,0 </a:t>
            </a:r>
            <a:r>
              <a:rPr lang="ru-RU" sz="1200" b="1" dirty="0" smtClean="0">
                <a:latin typeface="Arial Narrow" panose="020B0606020202030204" pitchFamily="34" charset="0"/>
              </a:rPr>
              <a:t>+ 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25%</a:t>
            </a: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= </a:t>
            </a:r>
            <a:r>
              <a:rPr lang="ru-RU" sz="12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112,5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 bwMode="auto">
          <a:xfrm>
            <a:off x="8062329" y="5767249"/>
            <a:ext cx="1001485" cy="681980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заявка 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100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1441" y="5930612"/>
            <a:ext cx="35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&gt;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" y="4797152"/>
            <a:ext cx="1242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«…для </a:t>
            </a:r>
            <a:r>
              <a:rPr lang="ru-RU" sz="800" dirty="0"/>
              <a:t>целей осуществления закупок лекарственного препарата, включенного в </a:t>
            </a:r>
            <a:r>
              <a:rPr lang="ru-RU" sz="800" dirty="0" smtClean="0"/>
              <a:t>перечень…</a:t>
            </a:r>
            <a:r>
              <a:rPr lang="ru-RU" sz="800" dirty="0"/>
              <a:t> </a:t>
            </a:r>
            <a:r>
              <a:rPr lang="ru-RU" sz="800" i="1" dirty="0" smtClean="0"/>
              <a:t>ЖНВЛП</a:t>
            </a:r>
            <a:r>
              <a:rPr lang="ru-RU" sz="800" dirty="0" smtClean="0"/>
              <a:t>… с одним… </a:t>
            </a:r>
            <a:r>
              <a:rPr lang="ru-RU" sz="800" i="1" dirty="0" smtClean="0"/>
              <a:t>МНН </a:t>
            </a:r>
            <a:r>
              <a:rPr lang="ru-RU" sz="800" dirty="0"/>
              <a:t>являющегося предметом одного контракта (одного лота</a:t>
            </a:r>
            <a:r>
              <a:rPr lang="ru-RU" sz="800" dirty="0" smtClean="0"/>
              <a:t>)»…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9839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0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49" grpId="0" animBg="1"/>
      <p:bldP spid="53" grpId="0" animBg="1"/>
      <p:bldP spid="6" grpId="0" animBg="1"/>
      <p:bldP spid="55" grpId="0"/>
      <p:bldP spid="57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17" grpId="0" animBg="1"/>
      <p:bldP spid="87" grpId="0" animBg="1"/>
      <p:bldP spid="18" grpId="0" animBg="1"/>
      <p:bldP spid="88" grpId="0" animBg="1"/>
      <p:bldP spid="90" grpId="0" animBg="1"/>
      <p:bldP spid="91" grpId="0" animBg="1"/>
      <p:bldP spid="78" grpId="0" animBg="1"/>
      <p:bldP spid="95" grpId="0" animBg="1"/>
      <p:bldP spid="13" grpId="0"/>
      <p:bldP spid="21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435280" cy="688526"/>
          </a:xfrm>
        </p:spPr>
        <p:txBody>
          <a:bodyPr/>
          <a:lstStyle/>
          <a:p>
            <a:r>
              <a:rPr lang="ru-RU" sz="2800" dirty="0"/>
              <a:t>Как участник доказывает статус «ЕАЭС-ГЛФ»</a:t>
            </a:r>
            <a:endParaRPr lang="ru-RU" sz="2800" baseline="-25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340768"/>
            <a:ext cx="4845224" cy="223224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Приказ Минфина России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04.06.2018 №126н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1.6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Подтверждением страны происхождения товаров, указанных в Приложении, является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указание (декларирование) участником закупки в заявке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соответствии с Федеральным законом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наименования страны происхождения товара.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98802" y="1575511"/>
          <a:ext cx="2880321" cy="10777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48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84"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 товара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2718" y="2399139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3"/>
          <p:cNvSpPr txBox="1">
            <a:spLocks/>
          </p:cNvSpPr>
          <p:nvPr/>
        </p:nvSpPr>
        <p:spPr bwMode="auto">
          <a:xfrm>
            <a:off x="457200" y="3284984"/>
            <a:ext cx="4834880" cy="33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231900" indent="-242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39888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30.11.2015 №1289 (в ред. с 01.01.2019)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Подтверждением страны происхождения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лекарственного препарата является один из следующих документов: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а) </a:t>
            </a:r>
            <a:r>
              <a:rPr lang="ru-RU" sz="1200" b="1" dirty="0">
                <a:solidFill>
                  <a:srgbClr val="C00000"/>
                </a:solidFill>
              </a:rPr>
              <a:t>сертификат о происхождении товара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выдаваемый уполномоченным органом (организацией) государства - члена Евразийского экономического союза по форме, установленной Правилами определения страны происхождения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товаров…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б) </a:t>
            </a:r>
            <a:r>
              <a:rPr lang="ru-RU" sz="1200" b="1" dirty="0">
                <a:solidFill>
                  <a:srgbClr val="C00000"/>
                </a:solidFill>
              </a:rPr>
              <a:t>заключение о подтверждении производства промышленной продукции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территории Российской Федерации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выдаваемое Министерством промышленности и торговли Российской Федерации в соответствии с Правилами выдачи заключения о подтверждении производства промышленной продукции на территории Российской Федерации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5806479" y="2938024"/>
          <a:ext cx="2880321" cy="35204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87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документы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Копия Р.У. 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72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«а»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Сертификат СТ-1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2680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Arial Narrow" panose="020B0606020202030204" pitchFamily="34" charset="0"/>
                        </a:rPr>
                        <a:t>или</a:t>
                      </a:r>
                      <a:endParaRPr lang="ru-RU" sz="1400" b="1" i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9510"/>
                  </a:ext>
                </a:extLst>
              </a:tr>
              <a:tr h="99172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</a:t>
                      </a:r>
                      <a:br>
                        <a:rPr lang="ru-RU" sz="14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«б»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Заключение МП РФ</a:t>
                      </a:r>
                      <a:br>
                        <a:rPr lang="ru-RU" sz="14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(с</a:t>
                      </a:r>
                      <a:r>
                        <a:rPr lang="ru-RU" sz="1400" b="1" baseline="0" dirty="0" smtClean="0">
                          <a:latin typeface="Arial Narrow" panose="020B0606020202030204" pitchFamily="34" charset="0"/>
                        </a:rPr>
                        <a:t> 01.01.2019)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770289"/>
                  </a:ext>
                </a:extLst>
              </a:tr>
            </a:tbl>
          </a:graphicData>
        </a:graphic>
      </p:graphicFrame>
      <p:pic>
        <p:nvPicPr>
          <p:cNvPr id="1026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885" y="3320361"/>
            <a:ext cx="555559" cy="7866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fcg.ru/files/certification/origcert-st1.jpg?t=1402010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65" y="4319127"/>
            <a:ext cx="499198" cy="7582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82797" y="2599437"/>
            <a:ext cx="74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+</a:t>
            </a:r>
            <a:endParaRPr lang="ru-RU" b="1" dirty="0"/>
          </a:p>
        </p:txBody>
      </p:sp>
      <p:pic>
        <p:nvPicPr>
          <p:cNvPr id="1028" name="Picture 4" descr="http://bpk-spb.ru/files/%D0%9F%D0%B8%D1%81%D1%8C%D0%BC%D0%BE_%D1%84%D0%B0%D0%B9%D0%BB_%D0%BE%D1%82%D0%BE%D0%B1%D1%80%D0%B0%D0%B6%D0%B5%D0%BD%D0%B8%D1%8F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65" y="5560704"/>
            <a:ext cx="499198" cy="70594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Как участник доказывает статус «ЕАЭС-ПЦ»</a:t>
            </a:r>
            <a:endParaRPr lang="ru-RU" sz="2800" baseline="-25000" dirty="0">
              <a:solidFill>
                <a:srgbClr val="C00000"/>
              </a:solidFill>
            </a:endParaRP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446856" y="1412776"/>
            <a:ext cx="4845224" cy="151216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Приказ Минфина России от 04.06.2018 №126н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1.6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Подтверждением страны происхождения товаров, указанных в Приложении, является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указание (декларирование) участником закупки в заявке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соответствии с Федеральным законом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наименования страны происхождения товара.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98802" y="1431495"/>
          <a:ext cx="2880321" cy="10777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48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84"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 товара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2718" y="2255123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5806479" y="2794008"/>
          <a:ext cx="2880321" cy="361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92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Подтверждающие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документы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Копия Р.У. 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760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i="1" dirty="0" smtClean="0">
                          <a:latin typeface="Arial Narrow" panose="020B0606020202030204" pitchFamily="34" charset="0"/>
                        </a:rPr>
                        <a:t>Сведения о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документе,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 подтверждающем соответствие производителя требованиям 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GMP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00719"/>
                  </a:ext>
                </a:extLst>
              </a:tr>
              <a:tr h="112760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i="1" dirty="0" smtClean="0">
                          <a:latin typeface="Arial Narrow" panose="020B0606020202030204" pitchFamily="34" charset="0"/>
                        </a:rPr>
                        <a:t>Сведения о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документе о стадиях технологического процесса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940393"/>
                  </a:ext>
                </a:extLst>
              </a:tr>
            </a:tbl>
          </a:graphicData>
        </a:graphic>
      </p:graphicFrame>
      <p:pic>
        <p:nvPicPr>
          <p:cNvPr id="1026" name="Picture 2" descr="Ð ÐµÐ³Ð¸ÑÑÑÐ°ÑÐ¸Ð¾Ð½Ð½Ð¾Ðµ ÑÐ´Ð¾ÑÑÐ¾Ð²ÐµÑÐµÐ½Ð¸Ðµ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24" y="3219177"/>
            <a:ext cx="555559" cy="7866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82797" y="2455421"/>
            <a:ext cx="74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+</a:t>
            </a:r>
            <a:endParaRPr lang="ru-RU" b="1" dirty="0"/>
          </a:p>
        </p:txBody>
      </p:sp>
      <p:sp>
        <p:nvSpPr>
          <p:cNvPr id="19" name="Объект 3"/>
          <p:cNvSpPr txBox="1">
            <a:spLocks/>
          </p:cNvSpPr>
          <p:nvPr/>
        </p:nvSpPr>
        <p:spPr bwMode="auto">
          <a:xfrm>
            <a:off x="457200" y="2780928"/>
            <a:ext cx="48348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231900" indent="-242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39888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30.11.2015 №1289 (в ред. с 01.01.2019)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(2). </a:t>
            </a:r>
            <a:r>
              <a:rPr lang="ru-RU" sz="11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Подтверждением соответствия лекарственного препарата и фармацевтической субстанции требованиям, указанным в пункте 1(1) настоящего постановления, </a:t>
            </a:r>
            <a:r>
              <a:rPr lang="ru-RU" sz="11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является</a:t>
            </a:r>
            <a:endParaRPr lang="ru-RU" sz="11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ru-RU" sz="11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 </a:t>
            </a:r>
            <a:r>
              <a:rPr lang="ru-RU" sz="1100" b="1" kern="0" dirty="0" smtClean="0">
                <a:solidFill>
                  <a:srgbClr val="C00000"/>
                </a:solidFill>
              </a:rPr>
              <a:t>декларирование участником закупки </a:t>
            </a:r>
            <a:r>
              <a:rPr lang="ru-RU" sz="11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заявке (окончательном предложении) </a:t>
            </a:r>
            <a:r>
              <a:rPr lang="ru-RU" sz="1100" b="1" kern="0" dirty="0" smtClean="0">
                <a:solidFill>
                  <a:srgbClr val="C00000"/>
                </a:solidFill>
              </a:rPr>
              <a:t>сведений о документе</a:t>
            </a:r>
            <a:r>
              <a:rPr lang="ru-RU" sz="11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подтверждающем соответствие производителя </a:t>
            </a:r>
            <a:r>
              <a:rPr lang="ru-RU" sz="11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лекарственных средств для медицинского применения требованиям </a:t>
            </a:r>
            <a:r>
              <a:rPr lang="ru-RU" sz="11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 надлежащей производственной практики</a:t>
            </a:r>
            <a:r>
              <a:rPr lang="ru-RU" sz="11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pPr>
              <a:spcBef>
                <a:spcPts val="1200"/>
              </a:spcBef>
            </a:pPr>
            <a:r>
              <a:rPr lang="ru-RU" sz="11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ru-RU" sz="11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2] и </a:t>
            </a:r>
            <a:r>
              <a:rPr lang="ru-RU" sz="1100" b="1" kern="0" dirty="0">
                <a:solidFill>
                  <a:srgbClr val="C00000"/>
                </a:solidFill>
              </a:rPr>
              <a:t>сведений о документе</a:t>
            </a:r>
            <a:r>
              <a:rPr lang="ru-RU" sz="11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1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содержащем сведения о стадиях технологического процесса </a:t>
            </a:r>
            <a:r>
              <a:rPr lang="ru-RU" sz="11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производства лекарственного средства для медицинского применения, осуществляемых на территории Евразийского экономического союза (</a:t>
            </a:r>
            <a:r>
              <a:rPr lang="ru-RU" sz="11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том числе о стадиях производства молекулы действующего вещества фармацевтической субстанции</a:t>
            </a:r>
            <a:r>
              <a:rPr lang="ru-RU" sz="11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выдаваемом </a:t>
            </a:r>
            <a:r>
              <a:rPr lang="ru-RU" sz="11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Министерством промышленности и торговли </a:t>
            </a:r>
            <a:r>
              <a:rPr lang="ru-RU" sz="11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Российской Федерации в установленном им порядке.»</a:t>
            </a:r>
          </a:p>
        </p:txBody>
      </p:sp>
      <p:pic>
        <p:nvPicPr>
          <p:cNvPr id="2050" name="Picture 2" descr="https://im0-tub-ru.yandex.net/i?id=83356aa962f9dee673c860b0235e5708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23" y="4253505"/>
            <a:ext cx="555559" cy="7854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urovent.ru/wp-content/uploads/2018/09/zakluc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23" y="5432718"/>
            <a:ext cx="555765" cy="6999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09203"/>
          </a:xfrm>
        </p:spPr>
        <p:txBody>
          <a:bodyPr/>
          <a:lstStyle/>
          <a:p>
            <a:r>
              <a:rPr lang="ru-RU" sz="3200" dirty="0" smtClean="0"/>
              <a:t>Проверка реквизитов документов: </a:t>
            </a:r>
            <a:br>
              <a:rPr lang="ru-RU" sz="3200" dirty="0" smtClean="0"/>
            </a:br>
            <a:r>
              <a:rPr lang="ru-RU" sz="3200" dirty="0" smtClean="0">
                <a:sym typeface="Wingdings" panose="05000000000000000000" pitchFamily="2" charset="2"/>
              </a:rPr>
              <a:t></a:t>
            </a:r>
            <a:r>
              <a:rPr lang="ru-RU" sz="3200" dirty="0" smtClean="0"/>
              <a:t> заключение </a:t>
            </a:r>
            <a:r>
              <a:rPr lang="en-US" sz="3200" dirty="0" smtClean="0"/>
              <a:t>GMP </a:t>
            </a:r>
            <a:r>
              <a:rPr lang="ru-RU" sz="3200" dirty="0" smtClean="0"/>
              <a:t>и </a:t>
            </a:r>
            <a:r>
              <a:rPr lang="ru-RU" sz="3200" dirty="0" smtClean="0">
                <a:sym typeface="Wingdings" panose="05000000000000000000" pitchFamily="2" charset="2"/>
              </a:rPr>
              <a:t></a:t>
            </a:r>
            <a:r>
              <a:rPr lang="ru-RU" sz="3200" dirty="0" smtClean="0"/>
              <a:t> документа СП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62" r="1504" b="19591"/>
          <a:stretch/>
        </p:blipFill>
        <p:spPr>
          <a:xfrm>
            <a:off x="4067944" y="2708920"/>
            <a:ext cx="1951168" cy="117718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5956452"/>
            <a:ext cx="4964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hlinkClick r:id="rId3"/>
              </a:rPr>
              <a:t>http://minpromtorg.gov.ru/docs/#!</a:t>
            </a:r>
            <a:r>
              <a:rPr lang="ru-RU" sz="1400" dirty="0" smtClean="0">
                <a:hlinkClick r:id="rId3"/>
              </a:rPr>
              <a:t>informaciya_o_vydache_dokumentov_sp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3568" r="4921" b="5414"/>
          <a:stretch/>
        </p:blipFill>
        <p:spPr>
          <a:xfrm>
            <a:off x="4283968" y="3343784"/>
            <a:ext cx="4701859" cy="243727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-316" t="9244" r="3657" b="20214"/>
          <a:stretch/>
        </p:blipFill>
        <p:spPr>
          <a:xfrm>
            <a:off x="611560" y="2708920"/>
            <a:ext cx="1951168" cy="119609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032" t="13307" r="35397" b="2544"/>
          <a:stretch/>
        </p:blipFill>
        <p:spPr>
          <a:xfrm>
            <a:off x="851544" y="3343784"/>
            <a:ext cx="3026754" cy="243727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2382" y="5956451"/>
            <a:ext cx="3375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hlinkClick r:id="rId7"/>
              </a:rPr>
              <a:t>http://minpromtorg.gov.ru/docs/#!reestr_zaklyucheniy_gmp</a:t>
            </a:r>
            <a:r>
              <a:rPr lang="ru-RU" sz="1400" dirty="0" smtClean="0">
                <a:hlinkClick r:id="rId7"/>
              </a:rPr>
              <a:t>_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t="9507" r="1279" b="74765"/>
          <a:stretch/>
        </p:blipFill>
        <p:spPr>
          <a:xfrm>
            <a:off x="611560" y="1466403"/>
            <a:ext cx="8403491" cy="112453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74802" y="2490185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ym typeface="Wingdings" panose="05000000000000000000" pitchFamily="2" charset="2"/>
              </a:rPr>
              <a:t>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960" y="2490185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ym typeface="Wingdings" panose="05000000000000000000" pitchFamily="2" charset="2"/>
              </a:rPr>
              <a:t>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880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3" grpId="0"/>
      <p:bldP spid="12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Применение «преференций </a:t>
            </a:r>
            <a:r>
              <a:rPr lang="ru-RU" sz="2800" dirty="0" smtClean="0">
                <a:solidFill>
                  <a:srgbClr val="C00000"/>
                </a:solidFill>
              </a:rPr>
              <a:t>–15%</a:t>
            </a:r>
            <a:r>
              <a:rPr lang="ru-RU" sz="2800" dirty="0" smtClean="0"/>
              <a:t>» </a:t>
            </a:r>
            <a:br>
              <a:rPr lang="ru-RU" sz="2800" dirty="0" smtClean="0"/>
            </a:br>
            <a:r>
              <a:rPr lang="ru-RU" sz="2800" i="1" dirty="0" smtClean="0"/>
              <a:t>к поставщику иностранного ЛП</a:t>
            </a:r>
            <a:br>
              <a:rPr lang="ru-RU" sz="2800" i="1" dirty="0" smtClean="0"/>
            </a:br>
            <a:r>
              <a:rPr lang="ru-RU" sz="2800" dirty="0" smtClean="0"/>
              <a:t>при электронном аукционе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772816"/>
            <a:ext cx="3261048" cy="482453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1.3. При проведении </a:t>
            </a:r>
            <a:r>
              <a:rPr lang="ru-RU" sz="1400" b="1" dirty="0">
                <a:solidFill>
                  <a:srgbClr val="C00000"/>
                </a:solidFill>
              </a:rPr>
              <a:t>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контракт заключается по цене:</a:t>
            </a: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сниженной на </a:t>
            </a:r>
            <a:r>
              <a:rPr lang="ru-RU" sz="1400" b="1" dirty="0">
                <a:solidFill>
                  <a:srgbClr val="C00000"/>
                </a:solidFill>
              </a:rPr>
              <a:t>15 процентов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/>
              <a:t>от </a:t>
            </a:r>
            <a:r>
              <a:rPr lang="ru-RU" sz="1400" b="1" dirty="0"/>
              <a:t>предложенной победителем 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случае, если заявка такого победителя </a:t>
            </a:r>
            <a:r>
              <a:rPr lang="ru-RU" sz="1400" b="1" dirty="0"/>
              <a:t>содержит предложение о поставке товаров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указанных в Приложении, </a:t>
            </a:r>
            <a:r>
              <a:rPr lang="ru-RU" sz="1400" b="1" dirty="0"/>
              <a:t>страной происхождения </a:t>
            </a:r>
            <a:r>
              <a:rPr lang="ru-RU" sz="1400" b="1" dirty="0">
                <a:solidFill>
                  <a:srgbClr val="C00000"/>
                </a:solidFill>
              </a:rPr>
              <a:t>хотя бы одного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из </a:t>
            </a:r>
            <a:r>
              <a:rPr lang="ru-RU" sz="1400" b="1" dirty="0">
                <a:solidFill>
                  <a:srgbClr val="C00000"/>
                </a:solidFill>
              </a:rPr>
              <a:t>которых</a:t>
            </a:r>
            <a:r>
              <a:rPr lang="ru-RU" sz="1400" b="1" dirty="0"/>
              <a:t> является иностранное государство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(за исключением государств - членов Евразийского экономического союза)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707904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C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516280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EU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Y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Z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2326" y="2194582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1-tub-ru.yandex.net/i?id=7def2acab3228dee0130a4ef49603b5d-01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25" y="2454362"/>
            <a:ext cx="20137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85" y="2715304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f America Continues To Go Down The Same Path As Europe, This Is What Life Will Be Like. NEWSW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26" y="2200958"/>
            <a:ext cx="206122" cy="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 со стрелкой вниз 14"/>
          <p:cNvSpPr/>
          <p:nvPr/>
        </p:nvSpPr>
        <p:spPr bwMode="auto">
          <a:xfrm>
            <a:off x="5076056" y="335699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выигрывает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 Narrow" panose="020B0606020202030204" pitchFamily="34" charset="0"/>
              </a:rPr>
              <a:t>участник №2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5090686" y="4869160"/>
          <a:ext cx="2376199" cy="169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8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Контракт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с участником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56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EU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56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Y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56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Z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202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85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12" descr="If America Continues To Go Down The Same Path As Europe, This Is What Life Will Be Like. NEWSW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2" y="5474570"/>
            <a:ext cx="206122" cy="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 bwMode="auto">
          <a:xfrm>
            <a:off x="7812360" y="5073714"/>
            <a:ext cx="1296144" cy="1058021"/>
          </a:xfrm>
          <a:prstGeom prst="wedgeRoundRectCallout">
            <a:avLst>
              <a:gd name="adj1" fmla="val -83802"/>
              <a:gd name="adj2" fmla="val 65172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–15%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от предложенной цены</a:t>
            </a:r>
          </a:p>
        </p:txBody>
      </p:sp>
      <p:pic>
        <p:nvPicPr>
          <p:cNvPr id="22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86" y="2716523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2" y="5997488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Выноска со стрелкой вниз 24"/>
          <p:cNvSpPr/>
          <p:nvPr/>
        </p:nvSpPr>
        <p:spPr bwMode="auto">
          <a:xfrm>
            <a:off x="5099188" y="4051969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 Narrow" panose="020B0606020202030204" pitchFamily="34" charset="0"/>
              </a:rPr>
              <a:t>участником №2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406" y="245099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2573" y="573766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5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Не</a:t>
            </a:r>
            <a:r>
              <a:rPr lang="ru-RU" sz="2800" dirty="0" smtClean="0"/>
              <a:t>применение «преференций» </a:t>
            </a:r>
            <a:r>
              <a:rPr lang="ru-RU" sz="2800" i="1" dirty="0" smtClean="0"/>
              <a:t>производителю ГЛФ в ЕАЭС</a:t>
            </a:r>
            <a:br>
              <a:rPr lang="ru-RU" sz="2800" i="1" dirty="0" smtClean="0"/>
            </a:br>
            <a:r>
              <a:rPr lang="ru-RU" sz="2800" dirty="0" smtClean="0"/>
              <a:t>при электронном аукционе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772816"/>
            <a:ext cx="3261048" cy="482453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1.3. При проведении </a:t>
            </a:r>
            <a:r>
              <a:rPr lang="ru-RU" sz="1400" b="1" dirty="0">
                <a:solidFill>
                  <a:srgbClr val="C00000"/>
                </a:solidFill>
              </a:rPr>
              <a:t>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контракт заключается по цене:</a:t>
            </a: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сниженной на </a:t>
            </a:r>
            <a:r>
              <a:rPr lang="ru-RU" sz="1400" b="1" dirty="0">
                <a:solidFill>
                  <a:srgbClr val="C00000"/>
                </a:solidFill>
              </a:rPr>
              <a:t>15 процентов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/>
              <a:t>от </a:t>
            </a:r>
            <a:r>
              <a:rPr lang="ru-RU" sz="1400" b="1" dirty="0"/>
              <a:t>предложенной победителем аукциона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случае, если заявка такого победителя </a:t>
            </a:r>
            <a:r>
              <a:rPr lang="ru-RU" sz="1400" b="1" dirty="0"/>
              <a:t>содержит предложение о поставке товаров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указанных в Приложении, </a:t>
            </a:r>
            <a:r>
              <a:rPr lang="ru-RU" sz="1400" b="1" dirty="0"/>
              <a:t>страной происхождения </a:t>
            </a:r>
            <a:r>
              <a:rPr lang="ru-RU" sz="1400" b="1" dirty="0">
                <a:solidFill>
                  <a:srgbClr val="C00000"/>
                </a:solidFill>
              </a:rPr>
              <a:t>хотя бы одного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из </a:t>
            </a:r>
            <a:r>
              <a:rPr lang="ru-RU" sz="1400" b="1" dirty="0">
                <a:solidFill>
                  <a:srgbClr val="C00000"/>
                </a:solidFill>
              </a:rPr>
              <a:t>которых</a:t>
            </a:r>
            <a:r>
              <a:rPr lang="ru-RU" sz="1400" b="1" dirty="0"/>
              <a:t> является иностранное государство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(за исключением государств - членов Евразийского экономического союза)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205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707904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C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516280" y="1547056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EU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Y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Z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108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2326" y="2194582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1-tub-ru.yandex.net/i?id=7def2acab3228dee0130a4ef49603b5d-01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25" y="2454362"/>
            <a:ext cx="20137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85" y="2715304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f America Continues To Go Down The Same Path As Europe, This Is What Life Will Be Like. NEWSW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26" y="2200958"/>
            <a:ext cx="206122" cy="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 со стрелкой вниз 14"/>
          <p:cNvSpPr/>
          <p:nvPr/>
        </p:nvSpPr>
        <p:spPr bwMode="auto">
          <a:xfrm>
            <a:off x="5076056" y="335699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выигрывает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участник №1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pic>
        <p:nvPicPr>
          <p:cNvPr id="22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86" y="2716523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Выноска со стрелкой вниз 24"/>
          <p:cNvSpPr/>
          <p:nvPr/>
        </p:nvSpPr>
        <p:spPr bwMode="auto">
          <a:xfrm>
            <a:off x="5099188" y="4051969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участником №1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pic>
        <p:nvPicPr>
          <p:cNvPr id="2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406" y="245099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/>
          </p:nvPr>
        </p:nvGraphicFramePr>
        <p:xfrm>
          <a:off x="5099188" y="4836217"/>
          <a:ext cx="2376199" cy="16958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5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8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2.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0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3.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C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28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6600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r>
                        <a:rPr lang="ru-RU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руб.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3610" y="5483743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im1-tub-ru.yandex.net/i?id=7def2acab3228dee0130a4ef49603b5d-01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09" y="5743523"/>
            <a:ext cx="20137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Высокопреосвященнейший митрополит Меркурий прибыл в Астан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9" y="6004465"/>
            <a:ext cx="201213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 bwMode="auto">
          <a:xfrm>
            <a:off x="7812360" y="5584009"/>
            <a:ext cx="1296144" cy="581295"/>
          </a:xfrm>
          <a:prstGeom prst="wedgeRoundRectCallout">
            <a:avLst>
              <a:gd name="adj1" fmla="val -83802"/>
              <a:gd name="adj2" fmla="val 65172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по цене предложения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0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dirty="0" smtClean="0"/>
              <a:t>Преференции не применяются…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2890664" cy="5040560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6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Закон 44-ФЗ </a:t>
            </a:r>
            <a:r>
              <a:rPr lang="ru-RU" sz="16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ст.52 ч.1 п.1</a:t>
            </a:r>
            <a:endParaRPr lang="ru-RU" sz="16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200" b="1" dirty="0" smtClean="0">
                <a:solidFill>
                  <a:srgbClr val="336600"/>
                </a:solidFill>
              </a:rPr>
              <a:t>Открытый </a:t>
            </a:r>
            <a:r>
              <a:rPr lang="ru-RU" sz="1200" b="1" dirty="0">
                <a:solidFill>
                  <a:srgbClr val="336600"/>
                </a:solidFill>
              </a:rPr>
              <a:t>конкурентный способ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признается </a:t>
            </a:r>
            <a:r>
              <a:rPr lang="ru-RU" sz="1200" b="1" dirty="0">
                <a:solidFill>
                  <a:srgbClr val="336600"/>
                </a:solidFill>
              </a:rPr>
              <a:t>несостоявшимся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в следующих </a:t>
            </a:r>
            <a:r>
              <a:rPr lang="ru-RU" sz="12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случаях… по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окончании срока подачи заявок на участие в закупке </a:t>
            </a:r>
            <a:r>
              <a:rPr lang="ru-RU" sz="1200" b="1" dirty="0">
                <a:solidFill>
                  <a:srgbClr val="336600"/>
                </a:solidFill>
              </a:rPr>
              <a:t>подана только одна заявка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на участие в </a:t>
            </a:r>
            <a:r>
              <a:rPr lang="ru-RU" sz="12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закупке…</a:t>
            </a: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 algn="ctr">
              <a:lnSpc>
                <a:spcPct val="120000"/>
              </a:lnSpc>
              <a:buClr>
                <a:srgbClr val="00007D"/>
              </a:buClr>
            </a:pPr>
            <a:r>
              <a:rPr lang="ru-RU" sz="3600" b="1" kern="1200" dirty="0" smtClean="0">
                <a:solidFill>
                  <a:srgbClr val="C00000"/>
                </a:solidFill>
                <a:latin typeface="Arial" charset="0"/>
                <a:sym typeface="Wingdings" panose="05000000000000000000" pitchFamily="2" charset="2"/>
              </a:rPr>
              <a:t></a:t>
            </a: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от 04.06.2018 №126н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Положения 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 преференциях -15% и 25%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rgbClr val="336600"/>
                </a:solidFill>
              </a:rPr>
              <a:t>не применяются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если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а) конкурс,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аукцион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запрос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котировок… </a:t>
            </a:r>
            <a:r>
              <a:rPr lang="ru-RU" sz="1200" b="1" dirty="0">
                <a:solidFill>
                  <a:srgbClr val="336600"/>
                </a:solidFill>
              </a:rPr>
              <a:t>признается </a:t>
            </a:r>
            <a:r>
              <a:rPr lang="ru-RU" sz="1200" b="1" dirty="0" smtClean="0">
                <a:solidFill>
                  <a:srgbClr val="336600"/>
                </a:solidFill>
              </a:rPr>
              <a:t/>
            </a:r>
            <a:br>
              <a:rPr lang="ru-RU" sz="1200" b="1" dirty="0" smtClean="0">
                <a:solidFill>
                  <a:srgbClr val="336600"/>
                </a:solidFill>
              </a:rPr>
            </a:br>
            <a:r>
              <a:rPr lang="ru-RU" sz="1200" b="1" dirty="0" smtClean="0">
                <a:solidFill>
                  <a:srgbClr val="336600"/>
                </a:solidFill>
              </a:rPr>
              <a:t>не состоявшимся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>
              <a:lnSpc>
                <a:spcPct val="120000"/>
              </a:lnSpc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206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220071" y="1400626"/>
          <a:ext cx="2376231" cy="985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6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66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43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Выноска со стрелкой вниз 6"/>
          <p:cNvSpPr/>
          <p:nvPr/>
        </p:nvSpPr>
        <p:spPr bwMode="auto">
          <a:xfrm>
            <a:off x="5220039" y="248299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Подана только одна заявка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11" y="2147947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низ 16"/>
          <p:cNvSpPr/>
          <p:nvPr/>
        </p:nvSpPr>
        <p:spPr bwMode="auto">
          <a:xfrm>
            <a:off x="5204788" y="3337188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5220039" y="419138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5205634" y="5045575"/>
          <a:ext cx="2375419" cy="12031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9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98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3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≤ НМЦК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11" y="5701080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593994"/>
          </a:xfrm>
        </p:spPr>
        <p:txBody>
          <a:bodyPr/>
          <a:lstStyle/>
          <a:p>
            <a:r>
              <a:rPr lang="ru-RU" dirty="0" smtClean="0"/>
              <a:t>Преференции не применяются…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3"/>
            <a:ext cx="3240360" cy="5184575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6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Закон 44-ФЗ ст.52 ч.1 </a:t>
            </a:r>
            <a:r>
              <a:rPr lang="ru-RU" sz="16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п.2</a:t>
            </a:r>
            <a:endParaRPr lang="ru-RU" sz="16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endParaRPr lang="ru-RU" sz="12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>
              <a:lnSpc>
                <a:spcPct val="120000"/>
              </a:lnSpc>
              <a:buClr>
                <a:srgbClr val="00007D"/>
              </a:buClr>
            </a:pPr>
            <a:r>
              <a:rPr lang="ru-RU" sz="1200" b="1" dirty="0">
                <a:solidFill>
                  <a:srgbClr val="336600"/>
                </a:solidFill>
              </a:rPr>
              <a:t>Открытый конкурентный способ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признается </a:t>
            </a:r>
            <a:r>
              <a:rPr lang="ru-RU" sz="1200" b="1" dirty="0">
                <a:solidFill>
                  <a:srgbClr val="336600"/>
                </a:solidFill>
              </a:rPr>
              <a:t>несостоявшимся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в следующих случаях… </a:t>
            </a:r>
            <a:r>
              <a:rPr lang="ru-RU" sz="1200" b="1" dirty="0">
                <a:solidFill>
                  <a:srgbClr val="336600"/>
                </a:solidFill>
              </a:rPr>
              <a:t>по результатам рассмотрения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заявок на участие в закупке </a:t>
            </a:r>
            <a:r>
              <a:rPr lang="ru-RU" sz="1200" b="1" dirty="0">
                <a:solidFill>
                  <a:srgbClr val="336600"/>
                </a:solidFill>
              </a:rPr>
              <a:t>только одна заявка 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на участие в закупке </a:t>
            </a:r>
            <a:r>
              <a:rPr lang="ru-RU" sz="1200" b="1" dirty="0">
                <a:solidFill>
                  <a:srgbClr val="336600"/>
                </a:solidFill>
              </a:rPr>
              <a:t>соответствует</a:t>
            </a:r>
            <a:r>
              <a:rPr lang="ru-RU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требованиям, установленным в извещении об осуществлении </a:t>
            </a:r>
            <a:r>
              <a:rPr lang="ru-RU" sz="12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закупки…</a:t>
            </a:r>
            <a:endParaRPr lang="ru-RU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0" algn="ctr">
              <a:lnSpc>
                <a:spcPct val="120000"/>
              </a:lnSpc>
              <a:buClr>
                <a:srgbClr val="00007D"/>
              </a:buClr>
            </a:pPr>
            <a:r>
              <a:rPr lang="ru-RU" sz="3600" b="1" kern="1200" dirty="0" smtClean="0">
                <a:solidFill>
                  <a:srgbClr val="C00000"/>
                </a:solidFill>
                <a:latin typeface="Arial" charset="0"/>
                <a:sym typeface="Wingdings" panose="05000000000000000000" pitchFamily="2" charset="2"/>
              </a:rPr>
              <a:t></a:t>
            </a:r>
            <a:endParaRPr lang="ru-RU" sz="9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Приказ Минфина России </a:t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04.06.2018 №126н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Положения [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 преференциях -15% и 25%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200" b="1" dirty="0" smtClean="0">
                <a:solidFill>
                  <a:srgbClr val="336600"/>
                </a:solidFill>
              </a:rPr>
              <a:t>не применяются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если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а) конкурс,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аукцион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запрос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котировок… </a:t>
            </a:r>
            <a:r>
              <a:rPr lang="ru-RU" sz="1200" b="1" dirty="0">
                <a:solidFill>
                  <a:srgbClr val="336600"/>
                </a:solidFill>
              </a:rPr>
              <a:t>признается </a:t>
            </a:r>
            <a:r>
              <a:rPr lang="ru-RU" sz="1200" b="1" dirty="0" smtClean="0">
                <a:solidFill>
                  <a:srgbClr val="336600"/>
                </a:solidFill>
              </a:rPr>
              <a:t>не состоявшимся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207</a:t>
            </a:fld>
            <a:endParaRPr lang="ru-RU"/>
          </a:p>
        </p:txBody>
      </p:sp>
      <p:sp>
        <p:nvSpPr>
          <p:cNvPr id="17" name="Выноска со стрелкой вниз 16"/>
          <p:cNvSpPr/>
          <p:nvPr/>
        </p:nvSpPr>
        <p:spPr bwMode="auto">
          <a:xfrm>
            <a:off x="3502079" y="3027353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3502079" y="4628817"/>
            <a:ext cx="2376264" cy="631544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3502112" y="5349278"/>
          <a:ext cx="2376199" cy="11760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98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Цена контракта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цена предложения</a:t>
                      </a:r>
                      <a:endParaRPr kumimoji="0" lang="ru-RU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88" y="5999428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6428618" y="1072065"/>
          <a:ext cx="2361985" cy="98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52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79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1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4153" y="181091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со стрелкой вниз 21"/>
          <p:cNvSpPr/>
          <p:nvPr/>
        </p:nvSpPr>
        <p:spPr bwMode="auto">
          <a:xfrm>
            <a:off x="6421478" y="3027353"/>
            <a:ext cx="2376264" cy="792000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или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Выноска со стрелкой вниз 22"/>
          <p:cNvSpPr/>
          <p:nvPr/>
        </p:nvSpPr>
        <p:spPr bwMode="auto">
          <a:xfrm>
            <a:off x="3502079" y="3897786"/>
            <a:ext cx="2376264" cy="631544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 признается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несостоявшимся</a:t>
            </a: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/>
          </p:nvPr>
        </p:nvGraphicFramePr>
        <p:xfrm>
          <a:off x="3502096" y="1072065"/>
          <a:ext cx="2376231" cy="985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6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66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43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88" y="1819386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Таблица 32"/>
          <p:cNvGraphicFramePr>
            <a:graphicFrameLocks noGrp="1"/>
          </p:cNvGraphicFramePr>
          <p:nvPr>
            <p:extLst/>
          </p:nvPr>
        </p:nvGraphicFramePr>
        <p:xfrm>
          <a:off x="6428618" y="3897786"/>
          <a:ext cx="2361985" cy="98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52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79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1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688" y="4629017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397694" y="3838014"/>
            <a:ext cx="2392909" cy="1027640"/>
            <a:chOff x="6738079" y="5350992"/>
            <a:chExt cx="2392909" cy="1027640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6738079" y="5350992"/>
              <a:ext cx="2392909" cy="1027640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6809075" y="5373224"/>
              <a:ext cx="2307699" cy="964760"/>
              <a:chOff x="611560" y="1556794"/>
              <a:chExt cx="7920880" cy="3672406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auto">
              <a:xfrm>
                <a:off x="611560" y="1556794"/>
                <a:ext cx="7920880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Прямая соединительная линия 26"/>
              <p:cNvCxnSpPr/>
              <p:nvPr/>
            </p:nvCxnSpPr>
            <p:spPr bwMode="auto">
              <a:xfrm flipV="1">
                <a:off x="611560" y="1556794"/>
                <a:ext cx="7776864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Выноска со стрелкой вниз 23"/>
          <p:cNvSpPr/>
          <p:nvPr/>
        </p:nvSpPr>
        <p:spPr bwMode="auto">
          <a:xfrm>
            <a:off x="6421478" y="2163955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№2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предложения по цене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8" name="Выноска со стрелкой вниз 27"/>
          <p:cNvSpPr/>
          <p:nvPr/>
        </p:nvSpPr>
        <p:spPr bwMode="auto">
          <a:xfrm>
            <a:off x="3502079" y="2146349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предложение по цене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22" grpId="0" animBg="1"/>
      <p:bldP spid="23" grpId="0" animBg="1"/>
      <p:bldP spid="24" grpId="0" animBg="1"/>
      <p:bldP spid="28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493975"/>
          </a:xfrm>
        </p:spPr>
        <p:txBody>
          <a:bodyPr/>
          <a:lstStyle/>
          <a:p>
            <a:r>
              <a:rPr lang="ru-RU" sz="2800" dirty="0" smtClean="0"/>
              <a:t>Преференции </a:t>
            </a:r>
            <a:r>
              <a:rPr lang="ru-RU" sz="2800" strike="sngStrike" dirty="0" smtClean="0">
                <a:solidFill>
                  <a:srgbClr val="C00000"/>
                </a:solidFill>
              </a:rPr>
              <a:t>не</a:t>
            </a:r>
            <a:r>
              <a:rPr lang="ru-RU" sz="2800" dirty="0" smtClean="0"/>
              <a:t> применяются </a:t>
            </a:r>
            <a:r>
              <a:rPr lang="ru-RU" sz="2800" dirty="0" smtClean="0">
                <a:solidFill>
                  <a:srgbClr val="C00000"/>
                </a:solidFill>
              </a:rPr>
              <a:t>с 2022 года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867016" y="980728"/>
          <a:ext cx="2376199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2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593020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низ 16"/>
          <p:cNvSpPr/>
          <p:nvPr/>
        </p:nvSpPr>
        <p:spPr bwMode="auto">
          <a:xfrm>
            <a:off x="1866983" y="264696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860097" y="980728"/>
          <a:ext cx="2373855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9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2385" y="1575628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со стрелкой вниз 21"/>
          <p:cNvSpPr/>
          <p:nvPr/>
        </p:nvSpPr>
        <p:spPr bwMode="auto">
          <a:xfrm>
            <a:off x="4863668" y="2646964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4857754" y="3472266"/>
          <a:ext cx="2366631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814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</a:t>
                      </a:r>
                      <a:r>
                        <a:rPr lang="ru-RU" sz="11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= </a:t>
                      </a:r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НМЦК</a:t>
                      </a:r>
                      <a:endParaRPr lang="ru-RU" sz="1100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9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7083" y="401061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Выноска со стрелкой вниз 30"/>
          <p:cNvSpPr/>
          <p:nvPr/>
        </p:nvSpPr>
        <p:spPr bwMode="auto">
          <a:xfrm>
            <a:off x="4878672" y="1821662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предложения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 bwMode="auto">
          <a:xfrm>
            <a:off x="1866983" y="182166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предложение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1866983" y="4480840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867016" y="5306144"/>
          <a:ext cx="2376199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45">
                <a:tc gridSpan="3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br>
                        <a:rPr lang="ru-RU" sz="11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14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предложения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–15%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5946509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832949" y="4642843"/>
            <a:ext cx="2880321" cy="730373"/>
            <a:chOff x="6583906" y="2150317"/>
            <a:chExt cx="3105039" cy="636648"/>
          </a:xfrm>
        </p:grpSpPr>
        <p:sp>
          <p:nvSpPr>
            <p:cNvPr id="30" name="TextBox 29"/>
            <p:cNvSpPr txBox="1"/>
            <p:nvPr/>
          </p:nvSpPr>
          <p:spPr>
            <a:xfrm>
              <a:off x="7087962" y="2150317"/>
              <a:ext cx="2600983" cy="63664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с 2022 года кто не «шагал», </a:t>
              </a:r>
              <a:br>
                <a:rPr lang="ru-RU" sz="1200" b="1" dirty="0" smtClean="0">
                  <a:solidFill>
                    <a:schemeClr val="bg2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тот участник по НМЦК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  <p:pic>
          <p:nvPicPr>
            <p:cNvPr id="33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Скругленная прямоугольная выноска 33"/>
          <p:cNvSpPr/>
          <p:nvPr/>
        </p:nvSpPr>
        <p:spPr bwMode="auto">
          <a:xfrm>
            <a:off x="4832948" y="5451551"/>
            <a:ext cx="1968373" cy="989918"/>
          </a:xfrm>
          <a:prstGeom prst="wedgeRoundRectCallout">
            <a:avLst>
              <a:gd name="adj1" fmla="val -99927"/>
              <a:gd name="adj2" fmla="val 45324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«преференция» –15%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от предложенной цены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1867016" y="3472266"/>
          <a:ext cx="2376199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</a:t>
                      </a:r>
                      <a:r>
                        <a:rPr lang="ru-RU" sz="11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пр</a:t>
                      </a:r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едложения</a:t>
                      </a:r>
                      <a:endParaRPr lang="ru-RU" sz="1100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4077072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1" grpId="0" animBg="1"/>
      <p:bldP spid="32" grpId="0" animBg="1"/>
      <p:bldP spid="9" grpId="0" animBg="1"/>
      <p:bldP spid="34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461216"/>
          </a:xfrm>
        </p:spPr>
        <p:txBody>
          <a:bodyPr/>
          <a:lstStyle/>
          <a:p>
            <a:r>
              <a:rPr lang="ru-RU" sz="2800" dirty="0"/>
              <a:t>Преференции </a:t>
            </a:r>
            <a:r>
              <a:rPr lang="ru-RU" sz="2800" strike="sngStrike" dirty="0">
                <a:solidFill>
                  <a:srgbClr val="C00000"/>
                </a:solidFill>
              </a:rPr>
              <a:t>не</a:t>
            </a:r>
            <a:r>
              <a:rPr lang="ru-RU" sz="2800" dirty="0"/>
              <a:t> применяются </a:t>
            </a:r>
            <a:r>
              <a:rPr lang="ru-RU" sz="2800" dirty="0">
                <a:solidFill>
                  <a:srgbClr val="C00000"/>
                </a:solidFill>
              </a:rPr>
              <a:t>с 2022 года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209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026763" y="1135867"/>
          <a:ext cx="2376199" cy="71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61" y="1652572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низ 16"/>
          <p:cNvSpPr/>
          <p:nvPr/>
        </p:nvSpPr>
        <p:spPr bwMode="auto">
          <a:xfrm>
            <a:off x="2026730" y="2643067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051197" y="1130738"/>
          <a:ext cx="2376263" cy="71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80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77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5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2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9107" y="1637261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со стрелкой вниз 21"/>
          <p:cNvSpPr/>
          <p:nvPr/>
        </p:nvSpPr>
        <p:spPr bwMode="auto">
          <a:xfrm>
            <a:off x="5051196" y="2643067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31" name="Выноска со стрелкой вниз 30"/>
          <p:cNvSpPr/>
          <p:nvPr/>
        </p:nvSpPr>
        <p:spPr bwMode="auto">
          <a:xfrm>
            <a:off x="5051196" y="1905960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предложения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 bwMode="auto">
          <a:xfrm>
            <a:off x="2026730" y="1905960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предложение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2026730" y="4317907"/>
            <a:ext cx="2376264" cy="1073766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участником, который </a:t>
            </a:r>
            <a:b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раньше подал заявку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026763" y="5391087"/>
          <a:ext cx="2376199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контракта: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НМЦК –15%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826574"/>
                  </a:ext>
                </a:extLst>
              </a:tr>
            </a:tbl>
          </a:graphicData>
        </a:graphic>
      </p:graphicFrame>
      <p:pic>
        <p:nvPicPr>
          <p:cNvPr id="20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61" y="5929751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590" y="853739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 01.04.2022   1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0:43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6056" y="840244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 02.04.2022   1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5:25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5056013" y="3434571"/>
          <a:ext cx="2366631" cy="88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5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РФ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" name="Picture 2" descr="http://im0-tub-ru.yandex.net/i?id=bcdeb7358f7073f94ac367f62372f056-79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3192" y="3933056"/>
            <a:ext cx="201372" cy="1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/>
          <p:cNvGrpSpPr/>
          <p:nvPr/>
        </p:nvGrpSpPr>
        <p:grpSpPr>
          <a:xfrm>
            <a:off x="5048907" y="4379038"/>
            <a:ext cx="2880321" cy="730373"/>
            <a:chOff x="6583906" y="2150317"/>
            <a:chExt cx="3105039" cy="636648"/>
          </a:xfrm>
        </p:grpSpPr>
        <p:sp>
          <p:nvSpPr>
            <p:cNvPr id="42" name="TextBox 41"/>
            <p:cNvSpPr txBox="1"/>
            <p:nvPr/>
          </p:nvSpPr>
          <p:spPr>
            <a:xfrm>
              <a:off x="7087962" y="2150317"/>
              <a:ext cx="2600983" cy="63664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с 2022 года кто не «шагал», </a:t>
              </a:r>
              <a:br>
                <a:rPr lang="ru-RU" sz="1200" b="1" dirty="0" smtClean="0">
                  <a:solidFill>
                    <a:schemeClr val="bg2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тот участник по НМЦК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  <p:pic>
          <p:nvPicPr>
            <p:cNvPr id="43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Скругленная прямоугольная выноска 43"/>
          <p:cNvSpPr/>
          <p:nvPr/>
        </p:nvSpPr>
        <p:spPr bwMode="auto">
          <a:xfrm>
            <a:off x="4788024" y="5687989"/>
            <a:ext cx="1800200" cy="649399"/>
          </a:xfrm>
          <a:prstGeom prst="wedgeRoundRectCallout">
            <a:avLst>
              <a:gd name="adj1" fmla="val -83802"/>
              <a:gd name="adj2" fmla="val 65172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–15%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от предложенной цены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2026763" y="3434571"/>
          <a:ext cx="2376199" cy="88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Страна происхождения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GER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" name="Picture 2" descr="http://edufuture.biz/images/8/8d/Germany-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66" y="3969549"/>
            <a:ext cx="216024" cy="1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1" grpId="0" animBg="1"/>
      <p:bldP spid="32" grpId="0" animBg="1"/>
      <p:bldP spid="9" grpId="0" animBg="1"/>
      <p:bldP spid="6" grpId="0"/>
      <p:bldP spid="25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691597"/>
          </a:xfrm>
        </p:spPr>
        <p:txBody>
          <a:bodyPr/>
          <a:lstStyle/>
          <a:p>
            <a:r>
              <a:rPr lang="ru-RU" sz="2800" dirty="0" smtClean="0"/>
              <a:t>Примеры контрактов по п.</a:t>
            </a:r>
            <a:r>
              <a:rPr lang="en-US" sz="2800" dirty="0" smtClean="0"/>
              <a:t>28</a:t>
            </a:r>
            <a:r>
              <a:rPr lang="ru-RU" sz="2800" dirty="0" smtClean="0"/>
              <a:t>.1 ч.1 ст.93 44-ФЗ</a:t>
            </a:r>
            <a:endParaRPr lang="ru-RU" sz="2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716A3F-F631-4D0C-9455-D09DFACDE72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9552" y="60021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hlinkClick r:id="rId2"/>
              </a:rPr>
              <a:t>ссылка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на 11.05.2022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51072" y="6002124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hlinkClick r:id="rId3"/>
              </a:rPr>
              <a:t>ссылка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613" y="1271204"/>
            <a:ext cx="3721126" cy="12437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613" y="3643980"/>
            <a:ext cx="3649657" cy="1028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613" y="2685058"/>
            <a:ext cx="3876937" cy="7888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3492" t="42981" r="46349" b="43545"/>
          <a:stretch/>
        </p:blipFill>
        <p:spPr>
          <a:xfrm>
            <a:off x="4764613" y="4842111"/>
            <a:ext cx="2759715" cy="103760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39552" y="1271204"/>
            <a:ext cx="372883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427168" cy="1027113"/>
          </a:xfrm>
        </p:spPr>
        <p:txBody>
          <a:bodyPr/>
          <a:lstStyle/>
          <a:p>
            <a:r>
              <a:rPr lang="ru-RU" sz="3200" dirty="0" smtClean="0"/>
              <a:t>Запрет замены на «улучшенный»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210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3230608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625057"/>
            <a:ext cx="3456384" cy="108836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постановление Правительства РФ от 30.11.2015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№</a:t>
            </a:r>
            <a:r>
              <a:rPr lang="ru-RU" sz="1100" b="1" dirty="0">
                <a:latin typeface="Arial Narrow" panose="020B0606020202030204" pitchFamily="34" charset="0"/>
              </a:rPr>
              <a:t>1289 п.3: «При заключении </a:t>
            </a:r>
            <a:r>
              <a:rPr lang="ru-RU" sz="1100" b="1" dirty="0" smtClean="0">
                <a:latin typeface="Arial Narrow" panose="020B0606020202030204" pitchFamily="34" charset="0"/>
              </a:rPr>
              <a:t>и </a:t>
            </a:r>
            <a:r>
              <a:rPr lang="ru-RU" sz="1100" b="1" dirty="0">
                <a:latin typeface="Arial Narrow" panose="020B0606020202030204" pitchFamily="34" charset="0"/>
              </a:rPr>
              <a:t>исполнении контракта </a:t>
            </a:r>
            <a:r>
              <a:rPr lang="ru-RU" sz="1100" b="1" dirty="0">
                <a:solidFill>
                  <a:srgbClr val="336600"/>
                </a:solidFill>
                <a:latin typeface="Arial Narrow" panose="020B0606020202030204" pitchFamily="34" charset="0"/>
              </a:rPr>
              <a:t>с соблюдением ограничений, предусмотренных настоящим </a:t>
            </a:r>
            <a:r>
              <a:rPr lang="ru-RU" sz="11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постановлением</a:t>
            </a:r>
            <a:r>
              <a:rPr lang="ru-RU" sz="1100" b="1" dirty="0" smtClean="0">
                <a:latin typeface="Arial Narrow" panose="020B0606020202030204" pitchFamily="34" charset="0"/>
              </a:rPr>
              <a:t>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 допускается </a:t>
            </a:r>
            <a:r>
              <a:rPr lang="ru-RU" sz="1100" b="1" dirty="0">
                <a:latin typeface="Arial Narrow" panose="020B0606020202030204" pitchFamily="34" charset="0"/>
              </a:rPr>
              <a:t>замена лекарственного препарата конкретного производителя или страны его </a:t>
            </a:r>
            <a:r>
              <a:rPr lang="ru-RU" sz="1100" b="1" dirty="0" smtClean="0">
                <a:latin typeface="Arial Narrow" panose="020B0606020202030204" pitchFamily="34" charset="0"/>
              </a:rPr>
              <a:t>происхождения…»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866547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351352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93243459"/>
              </p:ext>
            </p:extLst>
          </p:nvPr>
        </p:nvGraphicFramePr>
        <p:xfrm>
          <a:off x="323528" y="4839900"/>
          <a:ext cx="8712968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6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7200"/>
            <a:ext cx="7776864" cy="1027113"/>
          </a:xfrm>
        </p:spPr>
        <p:txBody>
          <a:bodyPr/>
          <a:lstStyle/>
          <a:p>
            <a:r>
              <a:rPr lang="ru-RU" sz="3000" dirty="0" smtClean="0"/>
              <a:t>Ограничения замены на «улучшенный»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752528" cy="3455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ст.95 ч.7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600" b="1" dirty="0"/>
              <a:t>При исполнении контракта  </a:t>
            </a:r>
            <a:r>
              <a:rPr lang="ru-RU" sz="1600" b="1" dirty="0">
                <a:solidFill>
                  <a:srgbClr val="C00000"/>
                </a:solidFill>
              </a:rPr>
              <a:t>(за исключением случаев, которые предусмотрены нормативными правовыми актами, принятыми в соответствии с частью 6 статьи 14 настоящего Федерального </a:t>
            </a:r>
            <a:r>
              <a:rPr lang="ru-RU" sz="1600" b="1" dirty="0" smtClean="0">
                <a:solidFill>
                  <a:srgbClr val="C00000"/>
                </a:solidFill>
              </a:rPr>
              <a:t>закона)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согласованию заказчика с поставщиком… допускается поставка товара…, качество, технические и функциональные характеристики (потребительские свойства) которых являются улучшенными…»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211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61864" y="1778182"/>
            <a:ext cx="4742184" cy="1434372"/>
          </a:xfrm>
          <a:prstGeom prst="roundRect">
            <a:avLst>
              <a:gd name="adj" fmla="val 714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4" name="Picture 2" descr="C:\Users\perov\AppData\Local\Microsoft\Windows\INetCache\IE\3U0TLMA7\warning-14506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4530" cy="7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 bwMode="auto">
          <a:xfrm>
            <a:off x="7164288" y="2833686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0112" y="3212976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Минфина 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России от 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04.06.2018 №126н 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п.3: 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/>
            </a:r>
            <a:b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«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 исполнении контракта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 на поставку товаров, указанных в Приложении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 допускается замена страны происхождения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 данных товаров,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за исключением случая, когда в результате такой замены страной происхождения </a:t>
            </a:r>
            <a:r>
              <a:rPr lang="ru-RU" sz="1100" b="1" dirty="0">
                <a:solidFill>
                  <a:srgbClr val="00007D"/>
                </a:solidFill>
                <a:latin typeface="Arial Narrow" panose="020B0606020202030204" pitchFamily="34" charset="0"/>
              </a:rPr>
              <a:t>товаров, указанных в Приложении,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будет являться государство - член Евразийского экономического союза</a:t>
            </a:r>
            <a:r>
              <a:rPr lang="ru-RU" sz="1100" b="1" dirty="0" smtClean="0">
                <a:solidFill>
                  <a:srgbClr val="00007D"/>
                </a:solidFill>
                <a:latin typeface="Arial Narrow" panose="020B0606020202030204" pitchFamily="34" charset="0"/>
              </a:rPr>
              <a:t>.»</a:t>
            </a:r>
            <a:endParaRPr lang="ru-RU" sz="1100" b="1" dirty="0">
              <a:solidFill>
                <a:srgbClr val="00007D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580112" y="1484784"/>
            <a:ext cx="3456384" cy="125764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44-ФЗ ст.14 ч.6: «Нормативными правовыми актами… устанавливающими ограничения, условия допуска… </a:t>
            </a:r>
            <a:r>
              <a:rPr lang="ru-RU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могут быть определены случаи, при которых заказчик при исполнении контракта не вправе допускать замену</a:t>
            </a:r>
            <a:r>
              <a:rPr lang="ru-RU" sz="1100" b="1" dirty="0">
                <a:latin typeface="Arial Narrow" panose="020B0606020202030204" pitchFamily="34" charset="0"/>
              </a:rPr>
              <a:t> товара или страны (стран) происхождения товара в соответствии с частью 7 статьи 95 настоящего Федерального закона.»</a:t>
            </a:r>
          </a:p>
        </p:txBody>
      </p:sp>
      <p:sp>
        <p:nvSpPr>
          <p:cNvPr id="18" name="Стрелка вниз 17"/>
          <p:cNvSpPr/>
          <p:nvPr/>
        </p:nvSpPr>
        <p:spPr bwMode="auto">
          <a:xfrm rot="16200000">
            <a:off x="5148064" y="2351352"/>
            <a:ext cx="288032" cy="28803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62807404"/>
              </p:ext>
            </p:extLst>
          </p:nvPr>
        </p:nvGraphicFramePr>
        <p:xfrm>
          <a:off x="323528" y="4581128"/>
          <a:ext cx="871296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30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Graphic spid="5" grpId="0">
        <p:bldAsOne/>
      </p:bldGraphic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212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73238"/>
            <a:ext cx="9144000" cy="273588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800" b="1" i="1" dirty="0" smtClean="0">
                <a:solidFill>
                  <a:schemeClr val="bg2"/>
                </a:solidFill>
              </a:rPr>
              <a:t/>
            </a:r>
            <a:br>
              <a:rPr lang="ru-RU" sz="4800" b="1" i="1" dirty="0" smtClean="0">
                <a:solidFill>
                  <a:schemeClr val="bg2"/>
                </a:solidFill>
              </a:rPr>
            </a:br>
            <a:r>
              <a:rPr lang="ru-RU" sz="4800" b="1" i="1" dirty="0" smtClean="0">
                <a:solidFill>
                  <a:schemeClr val="bg2"/>
                </a:solidFill>
              </a:rPr>
              <a:t>Спасибо за внимание!</a:t>
            </a:r>
          </a:p>
          <a:p>
            <a:pPr algn="ctr"/>
            <a:endParaRPr lang="ru-RU" sz="4800" b="1" i="1" dirty="0">
              <a:solidFill>
                <a:schemeClr val="bg2"/>
              </a:solidFill>
            </a:endParaRPr>
          </a:p>
          <a:p>
            <a:pPr algn="ctr"/>
            <a:r>
              <a:rPr lang="ru-RU" sz="4800" b="1" i="1" dirty="0" smtClean="0">
                <a:solidFill>
                  <a:schemeClr val="bg2"/>
                </a:solidFill>
              </a:rPr>
              <a:t>Вопросы?</a:t>
            </a:r>
            <a:endParaRPr lang="ru-RU" sz="4800" b="1" i="1" dirty="0">
              <a:solidFill>
                <a:schemeClr val="bg2"/>
              </a:solidFill>
            </a:endParaRP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2584648" y="5373216"/>
            <a:ext cx="6019800" cy="6932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231900" indent="-242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39888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62050" indent="-1162050" eaLnBrk="1" hangingPunct="1">
              <a:lnSpc>
                <a:spcPct val="80000"/>
              </a:lnSpc>
            </a:pPr>
            <a:r>
              <a:rPr lang="ru-RU" sz="1600" b="1" kern="0" dirty="0" smtClean="0"/>
              <a:t>Группы по закупкам:</a:t>
            </a:r>
          </a:p>
          <a:p>
            <a:pPr marL="1162050" indent="-1162050" eaLnBrk="1" hangingPunct="1">
              <a:lnSpc>
                <a:spcPct val="80000"/>
              </a:lnSpc>
            </a:pPr>
            <a:r>
              <a:rPr lang="en-US" sz="1600" kern="0" dirty="0" smtClean="0"/>
              <a:t>Facebook:	</a:t>
            </a:r>
            <a:r>
              <a:rPr lang="en-US" sz="1600" b="1" kern="0" dirty="0" smtClean="0">
                <a:hlinkClick r:id="rId2"/>
              </a:rPr>
              <a:t>www.facebook.com/groups/zakupkigroup</a:t>
            </a:r>
            <a:endParaRPr lang="ru-RU" sz="1600" b="1" kern="0" dirty="0" smtClean="0"/>
          </a:p>
          <a:p>
            <a:pPr marL="1162050" indent="-1162050" eaLnBrk="1" hangingPunct="1">
              <a:lnSpc>
                <a:spcPct val="80000"/>
              </a:lnSpc>
            </a:pPr>
            <a:r>
              <a:rPr lang="en-US" sz="1600" b="1" kern="0" dirty="0" smtClean="0">
                <a:solidFill>
                  <a:schemeClr val="bg2"/>
                </a:solidFill>
              </a:rPr>
              <a:t>	</a:t>
            </a:r>
            <a:r>
              <a:rPr lang="en-US" sz="1600" b="1" u="sng" kern="0" dirty="0" smtClean="0">
                <a:solidFill>
                  <a:schemeClr val="bg2"/>
                </a:solidFill>
                <a:hlinkClick r:id="rId3"/>
              </a:rPr>
              <a:t>www.facebook.com/groups/med.zakupki</a:t>
            </a:r>
            <a:endParaRPr lang="en-US" sz="1600" b="1" u="sng" kern="0" dirty="0" smtClean="0">
              <a:solidFill>
                <a:schemeClr val="bg2"/>
              </a:solidFill>
            </a:endParaRPr>
          </a:p>
          <a:p>
            <a:pPr marL="1162050" indent="-1162050" eaLnBrk="1" hangingPunct="1">
              <a:lnSpc>
                <a:spcPct val="80000"/>
              </a:lnSpc>
            </a:pPr>
            <a:r>
              <a:rPr lang="ru-RU" sz="1600" kern="0" dirty="0" err="1"/>
              <a:t>Вконтакте</a:t>
            </a:r>
            <a:r>
              <a:rPr lang="ru-RU" sz="1600" kern="0" dirty="0"/>
              <a:t>:	</a:t>
            </a:r>
            <a:r>
              <a:rPr lang="en-US" sz="1600" b="1" kern="0" dirty="0" smtClean="0">
                <a:solidFill>
                  <a:schemeClr val="bg2"/>
                </a:solidFill>
                <a:hlinkClick r:id="rId4"/>
              </a:rPr>
              <a:t>https</a:t>
            </a:r>
            <a:r>
              <a:rPr lang="en-US" sz="1600" b="1" kern="0" dirty="0">
                <a:solidFill>
                  <a:schemeClr val="bg2"/>
                </a:solidFill>
                <a:hlinkClick r:id="rId4"/>
              </a:rPr>
              <a:t>://</a:t>
            </a:r>
            <a:r>
              <a:rPr lang="en-US" sz="1600" b="1" kern="0" dirty="0" smtClean="0">
                <a:solidFill>
                  <a:schemeClr val="bg2"/>
                </a:solidFill>
                <a:hlinkClick r:id="rId4"/>
              </a:rPr>
              <a:t>vk.com/zakupkigroup</a:t>
            </a:r>
            <a:r>
              <a:rPr lang="ru-RU" sz="1600" b="1" kern="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26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Право Правительства РФ / региональных правительств определять случаи закупок </a:t>
            </a:r>
            <a:br>
              <a:rPr lang="ru-RU" sz="2800" dirty="0" smtClean="0"/>
            </a:br>
            <a:r>
              <a:rPr lang="ru-RU" sz="2800" dirty="0" smtClean="0"/>
              <a:t>у </a:t>
            </a:r>
            <a:r>
              <a:rPr lang="ru-RU" sz="2800" dirty="0" err="1" smtClean="0"/>
              <a:t>ед.поставщика</a:t>
            </a:r>
            <a:endParaRPr lang="ru-RU" sz="2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002" y="2204864"/>
            <a:ext cx="2374014" cy="36237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716A3F-F631-4D0C-9455-D09DFACDE72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31840" y="162174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постановление Правительства РФ от 10.03.2022 №339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621741"/>
            <a:ext cx="2386608" cy="4374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Федеральный закон </a:t>
            </a:r>
            <a:r>
              <a:rPr lang="ru-RU" sz="1050" b="1" dirty="0" smtClean="0"/>
              <a:t/>
            </a:r>
            <a:br>
              <a:rPr lang="ru-RU" sz="1050" b="1" dirty="0" smtClean="0"/>
            </a:br>
            <a:r>
              <a:rPr lang="ru-RU" sz="1050" b="1" dirty="0" smtClean="0"/>
              <a:t>от </a:t>
            </a:r>
            <a:r>
              <a:rPr lang="ru-RU" sz="1050" b="1" dirty="0"/>
              <a:t>08.03.2022 </a:t>
            </a:r>
            <a:r>
              <a:rPr lang="ru-RU" sz="1050" b="1" dirty="0" smtClean="0"/>
              <a:t>№ 46-ФЗ ст. 15</a:t>
            </a:r>
          </a:p>
          <a:p>
            <a:endParaRPr lang="ru-RU" sz="1050" dirty="0"/>
          </a:p>
          <a:p>
            <a:r>
              <a:rPr lang="ru-RU" sz="1050" dirty="0" smtClean="0"/>
              <a:t>[</a:t>
            </a:r>
            <a:r>
              <a:rPr lang="ru-RU" sz="1050" i="1" dirty="0" smtClean="0"/>
              <a:t>с 11 марта 2022</a:t>
            </a:r>
            <a:r>
              <a:rPr lang="ru-RU" sz="1050" dirty="0" smtClean="0"/>
              <a:t>] …до </a:t>
            </a:r>
            <a:r>
              <a:rPr lang="ru-RU" sz="1050" dirty="0"/>
              <a:t>31 декабря 2022 года включительно </a:t>
            </a:r>
            <a:endParaRPr lang="ru-RU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/>
              <a:t>Правительство </a:t>
            </a:r>
            <a:r>
              <a:rPr lang="ru-RU" sz="1050" dirty="0"/>
              <a:t>Российской Федерации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/>
              <a:t>решением </a:t>
            </a:r>
            <a:r>
              <a:rPr lang="ru-RU" sz="1050" dirty="0"/>
              <a:t>высшего исполнительного органа государственной власти субъекта Российской Федерации </a:t>
            </a:r>
            <a:endParaRPr lang="ru-RU" sz="1050" dirty="0" smtClean="0"/>
          </a:p>
          <a:p>
            <a:r>
              <a:rPr lang="ru-RU" sz="1050" dirty="0" smtClean="0"/>
              <a:t>в </a:t>
            </a:r>
            <a:r>
              <a:rPr lang="ru-RU" sz="1050" dirty="0"/>
              <a:t>дополнение к случаям, предусмотренным частью 1 статьи 93 </a:t>
            </a:r>
            <a:r>
              <a:rPr lang="ru-RU" sz="1050" dirty="0" smtClean="0"/>
              <a:t>[</a:t>
            </a:r>
            <a:r>
              <a:rPr lang="ru-RU" sz="1050" i="1" dirty="0" smtClean="0"/>
              <a:t>Закона 44-ФЗ</a:t>
            </a:r>
            <a:r>
              <a:rPr lang="ru-RU" sz="1050" dirty="0" smtClean="0"/>
              <a:t>] вправе </a:t>
            </a:r>
            <a:r>
              <a:rPr lang="ru-RU" sz="1050" dirty="0"/>
              <a:t>устанавливать </a:t>
            </a:r>
            <a:r>
              <a:rPr lang="ru-RU" sz="1050" b="1" dirty="0"/>
              <a:t>иные случаи осуществления закупок </a:t>
            </a:r>
            <a:r>
              <a:rPr lang="ru-RU" sz="1050" dirty="0"/>
              <a:t>товаров, работ, услуг для государственных и (или) муниципальных нужд </a:t>
            </a:r>
            <a:r>
              <a:rPr lang="ru-RU" sz="1050" dirty="0" smtClean="0"/>
              <a:t/>
            </a:r>
            <a:br>
              <a:rPr lang="ru-RU" sz="1050" dirty="0" smtClean="0"/>
            </a:br>
            <a:r>
              <a:rPr lang="ru-RU" sz="1050" b="1" dirty="0" smtClean="0"/>
              <a:t>у </a:t>
            </a:r>
            <a:r>
              <a:rPr lang="ru-RU" sz="1050" b="1" dirty="0"/>
              <a:t>единственного поставщика (подрядчика, исполнителя), а также определять порядок осуществления закупок в таких случаях</a:t>
            </a:r>
            <a:r>
              <a:rPr lang="ru-RU" sz="1050" dirty="0" smtClean="0"/>
              <a:t>.</a:t>
            </a:r>
            <a:endParaRPr lang="ru-RU" sz="1050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2934381" y="3212976"/>
            <a:ext cx="432048" cy="432048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921588" y="3212976"/>
            <a:ext cx="432048" cy="432048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4208" y="1621741"/>
            <a:ext cx="25922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Постановление Правительства Пензенской области от 11.03.2022 № </a:t>
            </a:r>
            <a:r>
              <a:rPr lang="ru-RU" sz="1200" dirty="0" smtClean="0"/>
              <a:t>160-ПП</a:t>
            </a:r>
            <a:br>
              <a:rPr lang="ru-RU" sz="1200" dirty="0" smtClean="0"/>
            </a:br>
            <a:r>
              <a:rPr lang="en-US" sz="1050" dirty="0">
                <a:hlinkClick r:id="rId4"/>
              </a:rPr>
              <a:t>http://</a:t>
            </a:r>
            <a:r>
              <a:rPr lang="en-US" sz="1050" dirty="0" smtClean="0">
                <a:hlinkClick r:id="rId4"/>
              </a:rPr>
              <a:t>publication.pravo.gov.ru/Document/View/5800202203110006</a:t>
            </a:r>
            <a:r>
              <a:rPr lang="ru-RU" sz="1050" dirty="0" smtClean="0"/>
              <a:t> </a:t>
            </a:r>
            <a:endParaRPr lang="ru-RU" sz="1200" dirty="0"/>
          </a:p>
          <a:p>
            <a:r>
              <a:rPr lang="ru-RU" sz="1200" dirty="0" smtClean="0"/>
              <a:t>Постановление </a:t>
            </a:r>
            <a:r>
              <a:rPr lang="ru-RU" sz="1200" dirty="0"/>
              <a:t>Правительства Челябинской области от 11.03.2022 № </a:t>
            </a:r>
            <a:r>
              <a:rPr lang="ru-RU" sz="1200" dirty="0" smtClean="0"/>
              <a:t>129-П</a:t>
            </a:r>
            <a:br>
              <a:rPr lang="ru-RU" sz="1200" dirty="0" smtClean="0"/>
            </a:br>
            <a:r>
              <a:rPr lang="en-US" sz="1050" dirty="0">
                <a:hlinkClick r:id="rId5"/>
              </a:rPr>
              <a:t>http://</a:t>
            </a:r>
            <a:r>
              <a:rPr lang="en-US" sz="1050" dirty="0" smtClean="0">
                <a:hlinkClick r:id="rId5"/>
              </a:rPr>
              <a:t>publication.pravo.gov.ru/Document/View/7400202203180001</a:t>
            </a:r>
            <a:r>
              <a:rPr lang="ru-RU" sz="1050" dirty="0" smtClean="0"/>
              <a:t> </a:t>
            </a:r>
            <a:endParaRPr lang="ru-RU" sz="1200" dirty="0"/>
          </a:p>
          <a:p>
            <a:r>
              <a:rPr lang="ru-RU" sz="1200" dirty="0" smtClean="0"/>
              <a:t>Постановление </a:t>
            </a:r>
            <a:r>
              <a:rPr lang="ru-RU" sz="1200" dirty="0"/>
              <a:t>Правительства Нижегородской области от 15.03.2022 № </a:t>
            </a:r>
            <a:r>
              <a:rPr lang="ru-RU" sz="1200" dirty="0" smtClean="0"/>
              <a:t>163</a:t>
            </a:r>
            <a:br>
              <a:rPr lang="ru-RU" sz="1200" dirty="0" smtClean="0"/>
            </a:br>
            <a:r>
              <a:rPr lang="en-US" sz="1050" dirty="0">
                <a:hlinkClick r:id="rId6"/>
              </a:rPr>
              <a:t>http://</a:t>
            </a:r>
            <a:r>
              <a:rPr lang="en-US" sz="1050" dirty="0" smtClean="0">
                <a:hlinkClick r:id="rId6"/>
              </a:rPr>
              <a:t>publication.pravo.gov.ru/Document/View/5200202203150002</a:t>
            </a:r>
            <a:r>
              <a:rPr lang="ru-RU" sz="1050" dirty="0" smtClean="0"/>
              <a:t> </a:t>
            </a:r>
            <a:endParaRPr lang="ru-RU" sz="1200" dirty="0"/>
          </a:p>
          <a:p>
            <a:r>
              <a:rPr lang="ru-RU" sz="1200" dirty="0" smtClean="0"/>
              <a:t>… и многие другие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912" y="4990823"/>
            <a:ext cx="4667901" cy="112410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>
            <a:off x="6156176" y="5188309"/>
            <a:ext cx="237455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3864912" y="5373216"/>
            <a:ext cx="466581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3864912" y="5557718"/>
            <a:ext cx="466581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3864912" y="5742221"/>
            <a:ext cx="149917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673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523528"/>
          </a:xfrm>
        </p:spPr>
        <p:txBody>
          <a:bodyPr/>
          <a:lstStyle/>
          <a:p>
            <a:r>
              <a:rPr lang="ru-RU" dirty="0" smtClean="0"/>
              <a:t>Примеры контрактов по 46-ФЗ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6232" y="59492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/>
              </a:rPr>
              <a:t>ссылка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11.05.2022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59492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/>
              </a:rPr>
              <a:t>ссылка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11.05.2022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7332" y="932875"/>
            <a:ext cx="3715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все контракты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4007" y="932875"/>
            <a:ext cx="3642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 них лекарственные препараты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6232" y="1302208"/>
            <a:ext cx="3689316" cy="46470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692" y="1302208"/>
            <a:ext cx="3724740" cy="46190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6" descr="https://img2.freepng.ru/20180601/re/kisspng-polaris-learning-ltd-link-building-backlink-search-link-5b11025be50029.1425307915278413719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46" y="6274317"/>
            <a:ext cx="276078" cy="2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Тема </a:t>
            </a:r>
            <a:r>
              <a:rPr lang="ru-RU" sz="1800" dirty="0" smtClean="0"/>
              <a:t>2-</a:t>
            </a:r>
            <a:r>
              <a:rPr lang="ru-RU" sz="1800" dirty="0"/>
              <a:t>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Плановая закупка. Электронный аукцион и запрос котировок </a:t>
            </a:r>
            <a:br>
              <a:rPr lang="ru-RU" sz="2400" dirty="0" smtClean="0"/>
            </a:br>
            <a:r>
              <a:rPr lang="ru-RU" sz="2400" dirty="0" smtClean="0"/>
              <a:t>в электронной форме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01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250659" y="1484784"/>
            <a:ext cx="8516642" cy="3312368"/>
            <a:chOff x="250659" y="586048"/>
            <a:chExt cx="8516642" cy="3959534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321264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53137" y="586048"/>
              <a:ext cx="1333663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893659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038445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466052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610838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50659" y="832571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0659" y="586048"/>
              <a:ext cx="1372764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9267" y="586048"/>
              <a:ext cx="1427384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56874" y="586048"/>
              <a:ext cx="1395737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452611" y="586048"/>
              <a:ext cx="1459478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25530" y="586048"/>
              <a:ext cx="1376618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5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Плановая закупка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4" name="Пятиугольник 33"/>
          <p:cNvSpPr/>
          <p:nvPr/>
        </p:nvSpPr>
        <p:spPr>
          <a:xfrm>
            <a:off x="675620" y="2582672"/>
            <a:ext cx="1145088" cy="603491"/>
          </a:xfrm>
          <a:prstGeom prst="homePlate">
            <a:avLst>
              <a:gd name="adj" fmla="val 37048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план-график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346086" y="1890266"/>
            <a:ext cx="1073312" cy="593909"/>
          </a:xfrm>
          <a:prstGeom prst="homePlate">
            <a:avLst>
              <a:gd name="adj" fmla="val 24760"/>
            </a:avLst>
          </a:prstGeom>
          <a:solidFill>
            <a:srgbClr val="FFC1E7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выписка / заявки </a:t>
            </a:r>
            <a:b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закупку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1835697" y="3127878"/>
            <a:ext cx="3795274" cy="604139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ЭЛЕКТРОННЫЙ АУКЦИОН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Пятиугольник 49"/>
          <p:cNvSpPr/>
          <p:nvPr/>
        </p:nvSpPr>
        <p:spPr>
          <a:xfrm>
            <a:off x="5709134" y="3128526"/>
            <a:ext cx="2751298" cy="603491"/>
          </a:xfrm>
          <a:prstGeom prst="homePlate">
            <a:avLst/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Поставка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1835696" y="3976989"/>
            <a:ext cx="1734246" cy="604139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ЗАПРОС КОТИРОВОК В ЭЛЕКТРОННОЙ ФОРМЕ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3669201" y="3977312"/>
            <a:ext cx="2751298" cy="603491"/>
          </a:xfrm>
          <a:prstGeom prst="homePlate">
            <a:avLst/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Поставка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5698" y="3764117"/>
            <a:ext cx="15106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i="1" dirty="0"/>
              <a:t>либо</a:t>
            </a:r>
          </a:p>
        </p:txBody>
      </p:sp>
      <p:graphicFrame>
        <p:nvGraphicFramePr>
          <p:cNvPr id="30" name="Схема 29"/>
          <p:cNvGraphicFramePr/>
          <p:nvPr>
            <p:extLst/>
          </p:nvPr>
        </p:nvGraphicFramePr>
        <p:xfrm>
          <a:off x="179511" y="4941855"/>
          <a:ext cx="8587790" cy="1583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012160" y="1778617"/>
            <a:ext cx="267464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dirty="0"/>
              <a:t>если </a:t>
            </a:r>
            <a:r>
              <a:rPr lang="ru-RU" sz="1200" b="1" dirty="0">
                <a:solidFill>
                  <a:srgbClr val="C00000"/>
                </a:solidFill>
              </a:rPr>
              <a:t>НЕТ </a:t>
            </a:r>
            <a:r>
              <a:rPr lang="ru-RU" sz="1200" dirty="0"/>
              <a:t>«срочности» в </a:t>
            </a:r>
            <a:r>
              <a:rPr lang="ru-RU" sz="1200" dirty="0" smtClean="0"/>
              <a:t>закупке</a:t>
            </a:r>
          </a:p>
          <a:p>
            <a:r>
              <a:rPr lang="ru-RU" sz="1200" dirty="0" smtClean="0"/>
              <a:t>закупка по </a:t>
            </a:r>
            <a:r>
              <a:rPr lang="ru-RU" sz="1600" b="1" dirty="0" smtClean="0">
                <a:solidFill>
                  <a:srgbClr val="C00000"/>
                </a:solidFill>
              </a:rPr>
              <a:t>МНН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4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fld id="{B599E523-D90C-4F3E-A864-9D63E17ECEFB}" type="slidenum">
              <a:rPr lang="ru-RU" smtClean="0">
                <a:solidFill>
                  <a:schemeClr val="tx1"/>
                </a:solidFill>
                <a:latin typeface="Arial Black" pitchFamily="34" charset="0"/>
              </a:rPr>
              <a:pPr eaLnBrk="1" hangingPunct="1"/>
              <a:t>26</a:t>
            </a:fld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457200"/>
            <a:ext cx="7834064" cy="392113"/>
          </a:xfrm>
        </p:spPr>
        <p:txBody>
          <a:bodyPr/>
          <a:lstStyle/>
          <a:p>
            <a:pPr eaLnBrk="1" hangingPunct="1"/>
            <a:r>
              <a:rPr lang="ru-RU" sz="2000" dirty="0" smtClean="0"/>
              <a:t>Электронный аукцион по 44-ФЗ </a:t>
            </a:r>
            <a:r>
              <a:rPr lang="ru-RU" sz="2000" dirty="0" smtClean="0">
                <a:solidFill>
                  <a:srgbClr val="C00000"/>
                </a:solidFill>
              </a:rPr>
              <a:t>с 2022 года</a:t>
            </a:r>
          </a:p>
        </p:txBody>
      </p:sp>
      <p:sp>
        <p:nvSpPr>
          <p:cNvPr id="8195" name="Rectangle 24"/>
          <p:cNvSpPr txBox="1">
            <a:spLocks noGrp="1" noChangeArrowheads="1"/>
          </p:cNvSpPr>
          <p:nvPr/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5D5D5D-C45D-44B5-9AEC-9BBDA8C0B8F0}" type="slidenum">
              <a:rPr lang="ru-RU" sz="1200">
                <a:solidFill>
                  <a:schemeClr val="tx1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251" name="Rectangle 59"/>
          <p:cNvSpPr>
            <a:spLocks noChangeArrowheads="1"/>
          </p:cNvSpPr>
          <p:nvPr/>
        </p:nvSpPr>
        <p:spPr bwMode="auto">
          <a:xfrm>
            <a:off x="0" y="1700213"/>
            <a:ext cx="9144000" cy="1584325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 dirty="0"/>
          </a:p>
        </p:txBody>
      </p:sp>
      <p:sp>
        <p:nvSpPr>
          <p:cNvPr id="8250" name="Rectangle 58"/>
          <p:cNvSpPr>
            <a:spLocks noChangeArrowheads="1"/>
          </p:cNvSpPr>
          <p:nvPr/>
        </p:nvSpPr>
        <p:spPr bwMode="auto">
          <a:xfrm>
            <a:off x="0" y="836613"/>
            <a:ext cx="9144000" cy="8636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 dirty="0"/>
          </a:p>
        </p:txBody>
      </p:sp>
      <p:sp>
        <p:nvSpPr>
          <p:cNvPr id="8254" name="Rectangle 62"/>
          <p:cNvSpPr>
            <a:spLocks noChangeArrowheads="1"/>
          </p:cNvSpPr>
          <p:nvPr/>
        </p:nvSpPr>
        <p:spPr bwMode="auto">
          <a:xfrm>
            <a:off x="-65087" y="3742267"/>
            <a:ext cx="9144000" cy="92957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 dirty="0"/>
          </a:p>
        </p:txBody>
      </p:sp>
      <p:sp>
        <p:nvSpPr>
          <p:cNvPr id="8255" name="Rectangle 63"/>
          <p:cNvSpPr>
            <a:spLocks noChangeArrowheads="1"/>
          </p:cNvSpPr>
          <p:nvPr/>
        </p:nvSpPr>
        <p:spPr bwMode="auto">
          <a:xfrm>
            <a:off x="0" y="4593868"/>
            <a:ext cx="9144000" cy="828675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 dirty="0"/>
          </a:p>
        </p:txBody>
      </p:sp>
      <p:sp>
        <p:nvSpPr>
          <p:cNvPr id="8256" name="Rectangle 64"/>
          <p:cNvSpPr>
            <a:spLocks noChangeArrowheads="1"/>
          </p:cNvSpPr>
          <p:nvPr/>
        </p:nvSpPr>
        <p:spPr bwMode="auto">
          <a:xfrm>
            <a:off x="0" y="5548418"/>
            <a:ext cx="9144000" cy="790575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 dirty="0"/>
          </a:p>
        </p:txBody>
      </p:sp>
      <p:sp>
        <p:nvSpPr>
          <p:cNvPr id="8202" name="Rectangle 24"/>
          <p:cNvSpPr txBox="1">
            <a:spLocks noGrp="1" noChangeArrowheads="1"/>
          </p:cNvSpPr>
          <p:nvPr/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716C1E-B0CF-49F8-85C1-580F4D7FCBF9}" type="slidenum">
              <a:rPr lang="ru-RU" sz="1200">
                <a:solidFill>
                  <a:schemeClr val="tx1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20643" name="AutoShape 3"/>
          <p:cNvSpPr>
            <a:spLocks noChangeArrowheads="1"/>
          </p:cNvSpPr>
          <p:nvPr/>
        </p:nvSpPr>
        <p:spPr bwMode="auto">
          <a:xfrm>
            <a:off x="5035550" y="1958970"/>
            <a:ext cx="2376488" cy="656209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5F5F5F"/>
                </a:solidFill>
              </a:rPr>
              <a:t>объявление </a:t>
            </a:r>
            <a:r>
              <a:rPr lang="ru-RU" sz="1200" b="1" dirty="0" smtClean="0">
                <a:solidFill>
                  <a:srgbClr val="5F5F5F"/>
                </a:solidFill>
              </a:rPr>
              <a:t>электронного аукциона на ОС ЕИС</a:t>
            </a:r>
            <a:br>
              <a:rPr lang="ru-RU" sz="1200" b="1" dirty="0" smtClean="0">
                <a:solidFill>
                  <a:srgbClr val="5F5F5F"/>
                </a:solidFill>
              </a:rPr>
            </a:br>
            <a:r>
              <a:rPr lang="ru-RU" sz="1200" b="1" dirty="0" smtClean="0">
                <a:solidFill>
                  <a:srgbClr val="5F5F5F"/>
                </a:solidFill>
              </a:rPr>
              <a:t>(</a:t>
            </a:r>
            <a:r>
              <a:rPr lang="en-US" sz="1200" b="1" dirty="0" smtClean="0">
                <a:solidFill>
                  <a:srgbClr val="5F5F5F"/>
                </a:solidFill>
                <a:hlinkClick r:id="rId3"/>
              </a:rPr>
              <a:t>www.zakupki.gov.ru</a:t>
            </a:r>
            <a:r>
              <a:rPr lang="en-US" sz="1200" b="1" dirty="0" smtClean="0">
                <a:solidFill>
                  <a:srgbClr val="5F5F5F"/>
                </a:solidFill>
              </a:rPr>
              <a:t>) </a:t>
            </a:r>
            <a:endParaRPr lang="ru-RU" sz="1200" b="1" dirty="0">
              <a:solidFill>
                <a:srgbClr val="5F5F5F"/>
              </a:solidFill>
            </a:endParaRPr>
          </a:p>
        </p:txBody>
      </p:sp>
      <p:sp>
        <p:nvSpPr>
          <p:cNvPr id="1520644" name="AutoShape 4"/>
          <p:cNvSpPr>
            <a:spLocks noChangeArrowheads="1"/>
          </p:cNvSpPr>
          <p:nvPr/>
        </p:nvSpPr>
        <p:spPr bwMode="auto">
          <a:xfrm>
            <a:off x="2641600" y="1844824"/>
            <a:ext cx="1849438" cy="881747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извещение </a:t>
            </a:r>
            <a:r>
              <a:rPr lang="ru-RU" sz="1000" b="1" dirty="0" smtClean="0">
                <a:solidFill>
                  <a:srgbClr val="5F5F5F"/>
                </a:solidFill>
              </a:rPr>
              <a:t>+</a:t>
            </a:r>
            <a:r>
              <a:rPr lang="en-US" sz="1000" b="1" dirty="0" smtClean="0">
                <a:solidFill>
                  <a:srgbClr val="5F5F5F"/>
                </a:solidFill>
              </a:rPr>
              <a:t> </a:t>
            </a:r>
            <a:r>
              <a:rPr lang="ru-RU" sz="1000" b="1" dirty="0" smtClean="0">
                <a:solidFill>
                  <a:srgbClr val="5F5F5F"/>
                </a:solidFill>
              </a:rPr>
              <a:t>электронные документы (ТЗ, лот, проект контракта, обоснование НМЦК)</a:t>
            </a:r>
            <a:endParaRPr lang="ru-RU" sz="1000" b="1" dirty="0">
              <a:solidFill>
                <a:srgbClr val="5F5F5F"/>
              </a:solidFill>
            </a:endParaRPr>
          </a:p>
        </p:txBody>
      </p:sp>
      <p:cxnSp>
        <p:nvCxnSpPr>
          <p:cNvPr id="1520645" name="AutoShape 5"/>
          <p:cNvCxnSpPr>
            <a:cxnSpLocks noChangeShapeType="1"/>
            <a:stCxn id="1520647" idx="1"/>
            <a:endCxn id="1520643" idx="3"/>
          </p:cNvCxnSpPr>
          <p:nvPr/>
        </p:nvCxnSpPr>
        <p:spPr bwMode="auto">
          <a:xfrm flipH="1" flipV="1">
            <a:off x="7412038" y="2287075"/>
            <a:ext cx="568325" cy="4002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46" name="AutoShape 6"/>
          <p:cNvCxnSpPr>
            <a:cxnSpLocks noChangeShapeType="1"/>
            <a:stCxn id="1520644" idx="3"/>
            <a:endCxn id="1520643" idx="1"/>
          </p:cNvCxnSpPr>
          <p:nvPr/>
        </p:nvCxnSpPr>
        <p:spPr bwMode="auto">
          <a:xfrm>
            <a:off x="4491038" y="2285698"/>
            <a:ext cx="544512" cy="137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47" name="AutoShape 7"/>
          <p:cNvSpPr>
            <a:spLocks noChangeArrowheads="1"/>
          </p:cNvSpPr>
          <p:nvPr/>
        </p:nvSpPr>
        <p:spPr bwMode="auto">
          <a:xfrm>
            <a:off x="7980363" y="2124389"/>
            <a:ext cx="808037" cy="3333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заказчик</a:t>
            </a:r>
          </a:p>
        </p:txBody>
      </p:sp>
      <p:cxnSp>
        <p:nvCxnSpPr>
          <p:cNvPr id="1520648" name="AutoShape 8"/>
          <p:cNvCxnSpPr>
            <a:cxnSpLocks noChangeShapeType="1"/>
            <a:stCxn id="1520643" idx="2"/>
            <a:endCxn id="1520649" idx="0"/>
          </p:cNvCxnSpPr>
          <p:nvPr/>
        </p:nvCxnSpPr>
        <p:spPr bwMode="auto">
          <a:xfrm>
            <a:off x="6223794" y="2615179"/>
            <a:ext cx="0" cy="312111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49" name="AutoShape 9"/>
          <p:cNvSpPr>
            <a:spLocks noChangeArrowheads="1"/>
          </p:cNvSpPr>
          <p:nvPr/>
        </p:nvSpPr>
        <p:spPr bwMode="auto">
          <a:xfrm>
            <a:off x="5035550" y="2927290"/>
            <a:ext cx="2376488" cy="594916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5F5F5F"/>
                </a:solidFill>
              </a:rPr>
              <a:t>подготовка и </a:t>
            </a:r>
            <a:r>
              <a:rPr lang="ru-RU" sz="1200" b="1" dirty="0" smtClean="0">
                <a:solidFill>
                  <a:srgbClr val="5F5F5F"/>
                </a:solidFill>
              </a:rPr>
              <a:t>подача заявки</a:t>
            </a:r>
            <a:br>
              <a:rPr lang="ru-RU" sz="1200" b="1" dirty="0" smtClean="0">
                <a:solidFill>
                  <a:srgbClr val="5F5F5F"/>
                </a:solidFill>
              </a:rPr>
            </a:br>
            <a:r>
              <a:rPr lang="ru-RU" sz="1000" b="1" dirty="0" smtClean="0">
                <a:solidFill>
                  <a:srgbClr val="5F5F5F"/>
                </a:solidFill>
              </a:rPr>
              <a:t>(предложение о товаре + подтверждающие документы)</a:t>
            </a:r>
            <a:endParaRPr lang="ru-RU" sz="1200" b="1" dirty="0" smtClean="0">
              <a:solidFill>
                <a:srgbClr val="5F5F5F"/>
              </a:solidFill>
            </a:endParaRPr>
          </a:p>
        </p:txBody>
      </p:sp>
      <p:sp>
        <p:nvSpPr>
          <p:cNvPr id="1520650" name="AutoShape 10"/>
          <p:cNvSpPr>
            <a:spLocks noChangeArrowheads="1"/>
          </p:cNvSpPr>
          <p:nvPr/>
        </p:nvSpPr>
        <p:spPr bwMode="auto">
          <a:xfrm>
            <a:off x="2641600" y="2879422"/>
            <a:ext cx="1849438" cy="690652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 smtClean="0">
                <a:solidFill>
                  <a:srgbClr val="5F5F5F"/>
                </a:solidFill>
              </a:rPr>
              <a:t>характеристики + товарный знак + страна + СТ-1 + Р.У. + лицензия</a:t>
            </a:r>
            <a:endParaRPr lang="ru-RU" sz="1000" b="1" dirty="0">
              <a:solidFill>
                <a:srgbClr val="5F5F5F"/>
              </a:solidFill>
            </a:endParaRPr>
          </a:p>
        </p:txBody>
      </p:sp>
      <p:cxnSp>
        <p:nvCxnSpPr>
          <p:cNvPr id="1520651" name="AutoShape 11"/>
          <p:cNvCxnSpPr>
            <a:cxnSpLocks noChangeShapeType="1"/>
            <a:stCxn id="1520653" idx="1"/>
            <a:endCxn id="1520649" idx="3"/>
          </p:cNvCxnSpPr>
          <p:nvPr/>
        </p:nvCxnSpPr>
        <p:spPr bwMode="auto">
          <a:xfrm flipH="1" flipV="1">
            <a:off x="7412038" y="3224748"/>
            <a:ext cx="568325" cy="1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52" name="AutoShape 12"/>
          <p:cNvCxnSpPr>
            <a:cxnSpLocks noChangeShapeType="1"/>
            <a:stCxn id="1520650" idx="3"/>
            <a:endCxn id="1520649" idx="1"/>
          </p:cNvCxnSpPr>
          <p:nvPr/>
        </p:nvCxnSpPr>
        <p:spPr bwMode="auto">
          <a:xfrm>
            <a:off x="4491038" y="3224748"/>
            <a:ext cx="544512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53" name="AutoShape 13"/>
          <p:cNvSpPr>
            <a:spLocks noChangeArrowheads="1"/>
          </p:cNvSpPr>
          <p:nvPr/>
        </p:nvSpPr>
        <p:spPr bwMode="auto">
          <a:xfrm>
            <a:off x="7980363" y="3058061"/>
            <a:ext cx="827087" cy="3333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участник</a:t>
            </a:r>
          </a:p>
        </p:txBody>
      </p:sp>
      <p:cxnSp>
        <p:nvCxnSpPr>
          <p:cNvPr id="1520654" name="AutoShape 14"/>
          <p:cNvCxnSpPr>
            <a:cxnSpLocks noChangeShapeType="1"/>
            <a:stCxn id="1520649" idx="2"/>
            <a:endCxn id="1520661" idx="0"/>
          </p:cNvCxnSpPr>
          <p:nvPr/>
        </p:nvCxnSpPr>
        <p:spPr bwMode="auto">
          <a:xfrm>
            <a:off x="6223794" y="3522206"/>
            <a:ext cx="0" cy="481057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61" name="AutoShape 21"/>
          <p:cNvSpPr>
            <a:spLocks noChangeArrowheads="1"/>
          </p:cNvSpPr>
          <p:nvPr/>
        </p:nvSpPr>
        <p:spPr bwMode="auto">
          <a:xfrm>
            <a:off x="5041900" y="4003263"/>
            <a:ext cx="2363788" cy="288925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5F5F5F"/>
                </a:solidFill>
              </a:rPr>
              <a:t>участие в аукционе</a:t>
            </a:r>
          </a:p>
        </p:txBody>
      </p:sp>
      <p:sp>
        <p:nvSpPr>
          <p:cNvPr id="1520662" name="AutoShape 22"/>
          <p:cNvSpPr>
            <a:spLocks noChangeArrowheads="1"/>
          </p:cNvSpPr>
          <p:nvPr/>
        </p:nvSpPr>
        <p:spPr bwMode="auto">
          <a:xfrm>
            <a:off x="2641600" y="3989355"/>
            <a:ext cx="1849438" cy="307975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протокол аукциона</a:t>
            </a:r>
          </a:p>
        </p:txBody>
      </p:sp>
      <p:cxnSp>
        <p:nvCxnSpPr>
          <p:cNvPr id="1520663" name="AutoShape 23"/>
          <p:cNvCxnSpPr>
            <a:cxnSpLocks noChangeShapeType="1"/>
            <a:stCxn id="1520666" idx="1"/>
            <a:endCxn id="1520661" idx="3"/>
          </p:cNvCxnSpPr>
          <p:nvPr/>
        </p:nvCxnSpPr>
        <p:spPr bwMode="auto">
          <a:xfrm flipH="1">
            <a:off x="7405688" y="4143343"/>
            <a:ext cx="574675" cy="4383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64" name="AutoShape 24"/>
          <p:cNvCxnSpPr>
            <a:cxnSpLocks noChangeShapeType="1"/>
            <a:stCxn id="1520662" idx="3"/>
            <a:endCxn id="1520661" idx="1"/>
          </p:cNvCxnSpPr>
          <p:nvPr/>
        </p:nvCxnSpPr>
        <p:spPr bwMode="auto">
          <a:xfrm>
            <a:off x="4491038" y="4143343"/>
            <a:ext cx="550862" cy="4383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65" name="AutoShape 25"/>
          <p:cNvCxnSpPr>
            <a:cxnSpLocks noChangeShapeType="1"/>
            <a:stCxn id="1520661" idx="2"/>
            <a:endCxn id="1520667" idx="0"/>
          </p:cNvCxnSpPr>
          <p:nvPr/>
        </p:nvCxnSpPr>
        <p:spPr bwMode="auto">
          <a:xfrm>
            <a:off x="6223794" y="4292188"/>
            <a:ext cx="794" cy="396584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66" name="AutoShape 26"/>
          <p:cNvSpPr>
            <a:spLocks noChangeArrowheads="1"/>
          </p:cNvSpPr>
          <p:nvPr/>
        </p:nvSpPr>
        <p:spPr bwMode="auto">
          <a:xfrm>
            <a:off x="7980363" y="3976655"/>
            <a:ext cx="827087" cy="3333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участник</a:t>
            </a:r>
          </a:p>
        </p:txBody>
      </p:sp>
      <p:sp>
        <p:nvSpPr>
          <p:cNvPr id="1520667" name="AutoShape 27"/>
          <p:cNvSpPr>
            <a:spLocks noChangeArrowheads="1"/>
          </p:cNvSpPr>
          <p:nvPr/>
        </p:nvSpPr>
        <p:spPr bwMode="auto">
          <a:xfrm>
            <a:off x="5029200" y="4688772"/>
            <a:ext cx="2390775" cy="656209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5F5F5F"/>
                </a:solidFill>
              </a:rPr>
              <a:t>подведение </a:t>
            </a:r>
            <a:r>
              <a:rPr lang="ru-RU" sz="1200" b="1" dirty="0" smtClean="0">
                <a:solidFill>
                  <a:srgbClr val="5F5F5F"/>
                </a:solidFill>
              </a:rPr>
              <a:t/>
            </a:r>
            <a:br>
              <a:rPr lang="ru-RU" sz="1200" b="1" dirty="0" smtClean="0">
                <a:solidFill>
                  <a:srgbClr val="5F5F5F"/>
                </a:solidFill>
              </a:rPr>
            </a:br>
            <a:r>
              <a:rPr lang="ru-RU" sz="1200" b="1" dirty="0" smtClean="0">
                <a:solidFill>
                  <a:srgbClr val="5F5F5F"/>
                </a:solidFill>
              </a:rPr>
              <a:t>итогов </a:t>
            </a:r>
            <a:r>
              <a:rPr lang="ru-RU" sz="1200" b="1" dirty="0">
                <a:solidFill>
                  <a:srgbClr val="5F5F5F"/>
                </a:solidFill>
              </a:rPr>
              <a:t>аукциона </a:t>
            </a:r>
            <a:r>
              <a:rPr lang="ru-RU" sz="1200" b="1" dirty="0" smtClean="0">
                <a:solidFill>
                  <a:srgbClr val="5F5F5F"/>
                </a:solidFill>
              </a:rPr>
              <a:t/>
            </a:r>
            <a:br>
              <a:rPr lang="ru-RU" sz="1200" b="1" dirty="0" smtClean="0">
                <a:solidFill>
                  <a:srgbClr val="5F5F5F"/>
                </a:solidFill>
              </a:rPr>
            </a:br>
            <a:r>
              <a:rPr lang="ru-RU" sz="1200" b="1" dirty="0" smtClean="0">
                <a:solidFill>
                  <a:srgbClr val="5F5F5F"/>
                </a:solidFill>
              </a:rPr>
              <a:t>(</a:t>
            </a:r>
            <a:r>
              <a:rPr lang="ru-RU" sz="1200" b="1" dirty="0">
                <a:solidFill>
                  <a:srgbClr val="5F5F5F"/>
                </a:solidFill>
              </a:rPr>
              <a:t>рассмотрение </a:t>
            </a:r>
            <a:r>
              <a:rPr lang="ru-RU" sz="1200" b="1" dirty="0" smtClean="0">
                <a:solidFill>
                  <a:srgbClr val="5F5F5F"/>
                </a:solidFill>
              </a:rPr>
              <a:t>заявок</a:t>
            </a:r>
            <a:r>
              <a:rPr lang="ru-RU" sz="1200" b="1" dirty="0">
                <a:solidFill>
                  <a:srgbClr val="5F5F5F"/>
                </a:solidFill>
              </a:rPr>
              <a:t>)</a:t>
            </a:r>
          </a:p>
        </p:txBody>
      </p:sp>
      <p:sp>
        <p:nvSpPr>
          <p:cNvPr id="1520668" name="AutoShape 28"/>
          <p:cNvSpPr>
            <a:spLocks noChangeArrowheads="1"/>
          </p:cNvSpPr>
          <p:nvPr/>
        </p:nvSpPr>
        <p:spPr bwMode="auto">
          <a:xfrm>
            <a:off x="2619375" y="4673732"/>
            <a:ext cx="1849438" cy="687387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протокол рассмотрения </a:t>
            </a:r>
            <a:r>
              <a:rPr lang="ru-RU" sz="1000" b="1" dirty="0" smtClean="0">
                <a:solidFill>
                  <a:srgbClr val="5F5F5F"/>
                </a:solidFill>
              </a:rPr>
              <a:t>заявок и </a:t>
            </a:r>
            <a:r>
              <a:rPr lang="ru-RU" sz="1000" b="1" dirty="0">
                <a:solidFill>
                  <a:srgbClr val="5F5F5F"/>
                </a:solidFill>
              </a:rPr>
              <a:t>подведения итогов</a:t>
            </a:r>
          </a:p>
        </p:txBody>
      </p:sp>
      <p:cxnSp>
        <p:nvCxnSpPr>
          <p:cNvPr id="1520671" name="AutoShape 31"/>
          <p:cNvCxnSpPr>
            <a:cxnSpLocks noChangeShapeType="1"/>
            <a:stCxn id="1520667" idx="2"/>
            <a:endCxn id="1520673" idx="0"/>
          </p:cNvCxnSpPr>
          <p:nvPr/>
        </p:nvCxnSpPr>
        <p:spPr bwMode="auto">
          <a:xfrm flipH="1">
            <a:off x="6223794" y="5344981"/>
            <a:ext cx="794" cy="396585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72" name="AutoShape 32"/>
          <p:cNvSpPr>
            <a:spLocks noChangeArrowheads="1"/>
          </p:cNvSpPr>
          <p:nvPr/>
        </p:nvSpPr>
        <p:spPr bwMode="auto">
          <a:xfrm>
            <a:off x="7980363" y="4742788"/>
            <a:ext cx="1016000" cy="5492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аукционная</a:t>
            </a:r>
            <a:br>
              <a:rPr lang="ru-RU" sz="1000" b="1" dirty="0">
                <a:solidFill>
                  <a:srgbClr val="5F5F5F"/>
                </a:solidFill>
              </a:rPr>
            </a:br>
            <a:r>
              <a:rPr lang="ru-RU" sz="1000" b="1" dirty="0">
                <a:solidFill>
                  <a:srgbClr val="5F5F5F"/>
                </a:solidFill>
              </a:rPr>
              <a:t>комиссия</a:t>
            </a:r>
          </a:p>
        </p:txBody>
      </p:sp>
      <p:sp>
        <p:nvSpPr>
          <p:cNvPr id="1520673" name="AutoShape 33"/>
          <p:cNvSpPr>
            <a:spLocks noChangeArrowheads="1"/>
          </p:cNvSpPr>
          <p:nvPr/>
        </p:nvSpPr>
        <p:spPr bwMode="auto">
          <a:xfrm>
            <a:off x="5035550" y="5741566"/>
            <a:ext cx="2376488" cy="466725"/>
          </a:xfrm>
          <a:prstGeom prst="flowChartAlternateProcess">
            <a:avLst/>
          </a:prstGeom>
          <a:gradFill rotWithShape="1">
            <a:gsLst>
              <a:gs pos="0">
                <a:srgbClr val="CCCCFF"/>
              </a:gs>
              <a:gs pos="100000">
                <a:srgbClr val="FFCC99"/>
              </a:gs>
            </a:gsLst>
            <a:lin ang="0" scaled="1"/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5F5F5F"/>
                </a:solidFill>
              </a:rPr>
              <a:t>заключение </a:t>
            </a:r>
            <a:br>
              <a:rPr lang="ru-RU" sz="1200" b="1" dirty="0">
                <a:solidFill>
                  <a:srgbClr val="5F5F5F"/>
                </a:solidFill>
              </a:rPr>
            </a:br>
            <a:r>
              <a:rPr lang="ru-RU" sz="1200" b="1" dirty="0">
                <a:solidFill>
                  <a:srgbClr val="5F5F5F"/>
                </a:solidFill>
              </a:rPr>
              <a:t>контракта</a:t>
            </a:r>
          </a:p>
        </p:txBody>
      </p:sp>
      <p:sp>
        <p:nvSpPr>
          <p:cNvPr id="1520674" name="AutoShape 34"/>
          <p:cNvSpPr>
            <a:spLocks noChangeArrowheads="1"/>
          </p:cNvSpPr>
          <p:nvPr/>
        </p:nvSpPr>
        <p:spPr bwMode="auto">
          <a:xfrm>
            <a:off x="2619375" y="5816178"/>
            <a:ext cx="1849438" cy="307975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контракт</a:t>
            </a:r>
          </a:p>
        </p:txBody>
      </p:sp>
      <p:cxnSp>
        <p:nvCxnSpPr>
          <p:cNvPr id="1520675" name="AutoShape 35"/>
          <p:cNvCxnSpPr>
            <a:cxnSpLocks noChangeShapeType="1"/>
            <a:stCxn id="1520677" idx="1"/>
            <a:endCxn id="1520673" idx="3"/>
          </p:cNvCxnSpPr>
          <p:nvPr/>
        </p:nvCxnSpPr>
        <p:spPr bwMode="auto">
          <a:xfrm rot="10800000">
            <a:off x="7421563" y="5974928"/>
            <a:ext cx="546100" cy="214313"/>
          </a:xfrm>
          <a:prstGeom prst="bentConnector3">
            <a:avLst>
              <a:gd name="adj1" fmla="val 49708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76" name="AutoShape 36"/>
          <p:cNvCxnSpPr>
            <a:cxnSpLocks noChangeShapeType="1"/>
            <a:stCxn id="1520674" idx="3"/>
          </p:cNvCxnSpPr>
          <p:nvPr/>
        </p:nvCxnSpPr>
        <p:spPr bwMode="auto">
          <a:xfrm>
            <a:off x="4481513" y="5970166"/>
            <a:ext cx="547687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77" name="AutoShape 37"/>
          <p:cNvSpPr>
            <a:spLocks noChangeArrowheads="1"/>
          </p:cNvSpPr>
          <p:nvPr/>
        </p:nvSpPr>
        <p:spPr bwMode="auto">
          <a:xfrm>
            <a:off x="7980363" y="6022553"/>
            <a:ext cx="827087" cy="3333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участник</a:t>
            </a:r>
          </a:p>
        </p:txBody>
      </p:sp>
      <p:cxnSp>
        <p:nvCxnSpPr>
          <p:cNvPr id="1520678" name="AutoShape 38"/>
          <p:cNvCxnSpPr>
            <a:cxnSpLocks noChangeShapeType="1"/>
            <a:stCxn id="1520679" idx="1"/>
            <a:endCxn id="1520673" idx="3"/>
          </p:cNvCxnSpPr>
          <p:nvPr/>
        </p:nvCxnSpPr>
        <p:spPr bwMode="auto">
          <a:xfrm rot="10800000" flipV="1">
            <a:off x="7421563" y="5757441"/>
            <a:ext cx="546100" cy="217487"/>
          </a:xfrm>
          <a:prstGeom prst="bentConnector3">
            <a:avLst>
              <a:gd name="adj1" fmla="val 49708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79" name="AutoShape 39"/>
          <p:cNvSpPr>
            <a:spLocks noChangeArrowheads="1"/>
          </p:cNvSpPr>
          <p:nvPr/>
        </p:nvSpPr>
        <p:spPr bwMode="auto">
          <a:xfrm>
            <a:off x="7980363" y="5590753"/>
            <a:ext cx="930275" cy="3333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заказчик</a:t>
            </a:r>
          </a:p>
        </p:txBody>
      </p:sp>
      <p:sp>
        <p:nvSpPr>
          <p:cNvPr id="52" name="Стрелка вниз 51"/>
          <p:cNvSpPr>
            <a:spLocks noChangeArrowheads="1"/>
          </p:cNvSpPr>
          <p:nvPr/>
        </p:nvSpPr>
        <p:spPr bwMode="auto">
          <a:xfrm>
            <a:off x="35496" y="3908475"/>
            <a:ext cx="504825" cy="528637"/>
          </a:xfrm>
          <a:prstGeom prst="downArrow">
            <a:avLst>
              <a:gd name="adj1" fmla="val 49685"/>
              <a:gd name="adj2" fmla="val 42788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 dirty="0">
              <a:solidFill>
                <a:srgbClr val="5F5F5F"/>
              </a:solidFill>
            </a:endParaRPr>
          </a:p>
        </p:txBody>
      </p:sp>
      <p:sp>
        <p:nvSpPr>
          <p:cNvPr id="53" name="Стрелка вниз 52"/>
          <p:cNvSpPr>
            <a:spLocks noChangeArrowheads="1"/>
          </p:cNvSpPr>
          <p:nvPr/>
        </p:nvSpPr>
        <p:spPr bwMode="auto">
          <a:xfrm>
            <a:off x="35496" y="4711303"/>
            <a:ext cx="504825" cy="698500"/>
          </a:xfrm>
          <a:prstGeom prst="downArrow">
            <a:avLst>
              <a:gd name="adj1" fmla="val 49685"/>
              <a:gd name="adj2" fmla="val 41176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 dirty="0">
              <a:solidFill>
                <a:srgbClr val="5F5F5F"/>
              </a:solidFill>
            </a:endParaRPr>
          </a:p>
        </p:txBody>
      </p:sp>
      <p:sp>
        <p:nvSpPr>
          <p:cNvPr id="54" name="Стрелка вниз 53"/>
          <p:cNvSpPr>
            <a:spLocks noChangeArrowheads="1"/>
          </p:cNvSpPr>
          <p:nvPr/>
        </p:nvSpPr>
        <p:spPr bwMode="auto">
          <a:xfrm>
            <a:off x="35496" y="5662191"/>
            <a:ext cx="504825" cy="576262"/>
          </a:xfrm>
          <a:prstGeom prst="downArrow">
            <a:avLst>
              <a:gd name="adj1" fmla="val 50000"/>
              <a:gd name="adj2" fmla="val 47938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 dirty="0">
              <a:solidFill>
                <a:srgbClr val="5F5F5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8800" y="1768475"/>
            <a:ext cx="1765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 дней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НМЦК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00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руб.)</a:t>
            </a:r>
          </a:p>
          <a:p>
            <a:pPr eaLnBrk="1" hangingPunct="1">
              <a:spcBef>
                <a:spcPct val="0"/>
              </a:spcBef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 дней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</a:t>
            </a:r>
          </a:p>
          <a:p>
            <a:pPr eaLnBrk="1" hangingPunct="1">
              <a:spcBef>
                <a:spcPct val="0"/>
              </a:spcBef>
            </a:pP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НМЦК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≤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руб.)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58800" y="3719354"/>
            <a:ext cx="185018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через 2 часа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после окончания </a:t>
            </a:r>
            <a:b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времени подачи заявок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часов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58800" y="4761954"/>
            <a:ext cx="1140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дня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58800" y="5643141"/>
            <a:ext cx="12346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 b="1" dirty="0">
                <a:solidFill>
                  <a:srgbClr val="5F5F5F"/>
                </a:solidFill>
              </a:rPr>
              <a:t>1</a:t>
            </a:r>
            <a:r>
              <a:rPr lang="ru-RU" sz="1400" b="1" dirty="0" smtClean="0">
                <a:solidFill>
                  <a:srgbClr val="5F5F5F"/>
                </a:solidFill>
              </a:rPr>
              <a:t>0</a:t>
            </a:r>
            <a:r>
              <a:rPr lang="en-US" sz="1400" b="1" dirty="0" smtClean="0">
                <a:solidFill>
                  <a:srgbClr val="5F5F5F"/>
                </a:solidFill>
              </a:rPr>
              <a:t> </a:t>
            </a:r>
            <a:r>
              <a:rPr lang="ru-RU" sz="1400" b="1" dirty="0" smtClean="0">
                <a:solidFill>
                  <a:srgbClr val="5F5F5F"/>
                </a:solidFill>
              </a:rPr>
              <a:t>дней </a:t>
            </a:r>
            <a:r>
              <a:rPr lang="en-US" sz="1400" b="1" dirty="0" smtClean="0">
                <a:solidFill>
                  <a:srgbClr val="5F5F5F"/>
                </a:solidFill>
              </a:rPr>
              <a:t>min</a:t>
            </a:r>
            <a:endParaRPr lang="ru-RU" sz="1400" b="1" dirty="0">
              <a:solidFill>
                <a:srgbClr val="5F5F5F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5027613" y="906177"/>
            <a:ext cx="2390775" cy="656209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5F5F5F"/>
                </a:solidFill>
              </a:rPr>
              <a:t>подготовка к </a:t>
            </a:r>
            <a:r>
              <a:rPr lang="ru-RU" sz="1200" b="1" dirty="0" smtClean="0">
                <a:solidFill>
                  <a:srgbClr val="5F5F5F"/>
                </a:solidFill>
              </a:rPr>
              <a:t>аукциону</a:t>
            </a:r>
            <a:r>
              <a:rPr lang="ru-RU" sz="1200" b="1" dirty="0">
                <a:solidFill>
                  <a:srgbClr val="5F5F5F"/>
                </a:solidFill>
              </a:rPr>
              <a:t>: разработка </a:t>
            </a:r>
            <a:r>
              <a:rPr lang="ru-RU" sz="1200" b="1" dirty="0" smtClean="0">
                <a:solidFill>
                  <a:srgbClr val="5F5F5F"/>
                </a:solidFill>
              </a:rPr>
              <a:t>документов </a:t>
            </a:r>
            <a:br>
              <a:rPr lang="ru-RU" sz="1200" b="1" dirty="0" smtClean="0">
                <a:solidFill>
                  <a:srgbClr val="5F5F5F"/>
                </a:solidFill>
              </a:rPr>
            </a:br>
            <a:r>
              <a:rPr lang="ru-RU" sz="1200" b="1" dirty="0" smtClean="0">
                <a:solidFill>
                  <a:srgbClr val="5F5F5F"/>
                </a:solidFill>
              </a:rPr>
              <a:t>и извещения </a:t>
            </a:r>
            <a:endParaRPr lang="ru-RU" sz="1200" b="1" dirty="0">
              <a:solidFill>
                <a:srgbClr val="5F5F5F"/>
              </a:solidFill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644775" y="888956"/>
            <a:ext cx="1849438" cy="690652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техническое задание + лот + проект </a:t>
            </a:r>
            <a:r>
              <a:rPr lang="ru-RU" sz="1000" b="1" dirty="0" smtClean="0">
                <a:solidFill>
                  <a:srgbClr val="5F5F5F"/>
                </a:solidFill>
              </a:rPr>
              <a:t>контракта + НМЦК</a:t>
            </a:r>
            <a:endParaRPr lang="ru-RU" sz="1000" b="1" dirty="0">
              <a:solidFill>
                <a:srgbClr val="5F5F5F"/>
              </a:solidFill>
            </a:endParaRPr>
          </a:p>
        </p:txBody>
      </p:sp>
      <p:cxnSp>
        <p:nvCxnSpPr>
          <p:cNvPr id="4" name="AutoShape 5"/>
          <p:cNvCxnSpPr>
            <a:cxnSpLocks noChangeShapeType="1"/>
          </p:cNvCxnSpPr>
          <p:nvPr/>
        </p:nvCxnSpPr>
        <p:spPr bwMode="auto">
          <a:xfrm flipH="1">
            <a:off x="7427913" y="1233488"/>
            <a:ext cx="539750" cy="1587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AutoShape 6"/>
          <p:cNvCxnSpPr>
            <a:cxnSpLocks noChangeShapeType="1"/>
          </p:cNvCxnSpPr>
          <p:nvPr/>
        </p:nvCxnSpPr>
        <p:spPr bwMode="auto">
          <a:xfrm>
            <a:off x="4506913" y="1235075"/>
            <a:ext cx="525462" cy="1588"/>
          </a:xfrm>
          <a:prstGeom prst="bentConnector3">
            <a:avLst>
              <a:gd name="adj1" fmla="val 49546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980363" y="1066800"/>
            <a:ext cx="808037" cy="33337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00" b="1" dirty="0">
                <a:solidFill>
                  <a:srgbClr val="5F5F5F"/>
                </a:solidFill>
              </a:rPr>
              <a:t>заказчик</a:t>
            </a:r>
          </a:p>
        </p:txBody>
      </p:sp>
      <p:cxnSp>
        <p:nvCxnSpPr>
          <p:cNvPr id="7" name="AutoShape 8"/>
          <p:cNvCxnSpPr>
            <a:cxnSpLocks noChangeShapeType="1"/>
            <a:endCxn id="1520643" idx="0"/>
          </p:cNvCxnSpPr>
          <p:nvPr/>
        </p:nvCxnSpPr>
        <p:spPr bwMode="auto">
          <a:xfrm>
            <a:off x="6223000" y="1566863"/>
            <a:ext cx="794" cy="392107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Стрелка вниз 9"/>
          <p:cNvSpPr>
            <a:spLocks noChangeArrowheads="1"/>
          </p:cNvSpPr>
          <p:nvPr/>
        </p:nvSpPr>
        <p:spPr bwMode="auto">
          <a:xfrm>
            <a:off x="35496" y="1773238"/>
            <a:ext cx="504825" cy="1439862"/>
          </a:xfrm>
          <a:prstGeom prst="downArrow">
            <a:avLst>
              <a:gd name="adj1" fmla="val 38361"/>
              <a:gd name="adj2" fmla="val 47167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 dirty="0">
              <a:solidFill>
                <a:srgbClr val="5F5F5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139952" y="3599438"/>
            <a:ext cx="4524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дата и время окончания срока подачи заявок (рабочий день)</a:t>
            </a:r>
            <a:endParaRPr lang="ru-RU" sz="11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3617639" y="1561234"/>
            <a:ext cx="47069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дата извещения о проведении электронного аукциона</a:t>
            </a:r>
            <a:endParaRPr lang="ru-RU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6332539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рабочие дни</a:t>
            </a:r>
            <a:endParaRPr lang="ru-RU" sz="1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 стрелкой 30"/>
          <p:cNvCxnSpPr>
            <a:stCxn id="1520668" idx="3"/>
            <a:endCxn id="1520667" idx="1"/>
          </p:cNvCxnSpPr>
          <p:nvPr/>
        </p:nvCxnSpPr>
        <p:spPr bwMode="auto">
          <a:xfrm flipV="1">
            <a:off x="4468813" y="5016877"/>
            <a:ext cx="560387" cy="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Прямая со стрелкой 89"/>
          <p:cNvCxnSpPr>
            <a:stCxn id="1520672" idx="1"/>
            <a:endCxn id="1520667" idx="3"/>
          </p:cNvCxnSpPr>
          <p:nvPr/>
        </p:nvCxnSpPr>
        <p:spPr bwMode="auto">
          <a:xfrm flipH="1" flipV="1">
            <a:off x="7419975" y="5016877"/>
            <a:ext cx="560388" cy="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36550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2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2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2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2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2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20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20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2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2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2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52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2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2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2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52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52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52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2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52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2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2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52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52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52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520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52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52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152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152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52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52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52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1" grpId="0" animBg="1"/>
      <p:bldP spid="8250" grpId="0" animBg="1"/>
      <p:bldP spid="8254" grpId="0" animBg="1"/>
      <p:bldP spid="8255" grpId="0" animBg="1"/>
      <p:bldP spid="8256" grpId="0" animBg="1"/>
      <p:bldP spid="1520643" grpId="0" animBg="1"/>
      <p:bldP spid="1520644" grpId="0" animBg="1"/>
      <p:bldP spid="1520647" grpId="0" animBg="1"/>
      <p:bldP spid="1520649" grpId="0" animBg="1"/>
      <p:bldP spid="1520650" grpId="0" animBg="1"/>
      <p:bldP spid="1520653" grpId="0" animBg="1"/>
      <p:bldP spid="1520662" grpId="0" animBg="1"/>
      <p:bldP spid="1520666" grpId="0" animBg="1"/>
      <p:bldP spid="1520668" grpId="0" animBg="1"/>
      <p:bldP spid="1520672" grpId="0" animBg="1"/>
      <p:bldP spid="1520674" grpId="0" animBg="1"/>
      <p:bldP spid="1520677" grpId="0" animBg="1"/>
      <p:bldP spid="1520679" grpId="0" animBg="1"/>
      <p:bldP spid="52" grpId="0" animBg="1"/>
      <p:bldP spid="53" grpId="0" animBg="1"/>
      <p:bldP spid="54" grpId="0" animBg="1"/>
      <p:bldP spid="11" grpId="0"/>
      <p:bldP spid="57" grpId="0"/>
      <p:bldP spid="58" grpId="0"/>
      <p:bldP spid="59" grpId="0"/>
      <p:bldP spid="2" grpId="0" animBg="1"/>
      <p:bldP spid="3" grpId="0" animBg="1"/>
      <p:bldP spid="6" grpId="0" animBg="1"/>
      <p:bldP spid="8" grpId="0" animBg="1"/>
      <p:bldP spid="65" grpId="0"/>
      <p:bldP spid="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dirty="0" smtClean="0"/>
              <a:t>Аукцион не состоялся: 1 участник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419872" y="1340768"/>
          <a:ext cx="2360980" cy="867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Выноска со стрелкой вниз 6"/>
          <p:cNvSpPr/>
          <p:nvPr/>
        </p:nvSpPr>
        <p:spPr bwMode="auto">
          <a:xfrm>
            <a:off x="3419839" y="2423136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Подана только одна заявка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Выноска со стрелкой вниз 16"/>
          <p:cNvSpPr/>
          <p:nvPr/>
        </p:nvSpPr>
        <p:spPr bwMode="auto">
          <a:xfrm>
            <a:off x="3404588" y="3277330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3419839" y="413152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3405434" y="4985717"/>
          <a:ext cx="2375418" cy="120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6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≤ НМЦК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3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dirty="0" smtClean="0"/>
              <a:t>Аукцион не состоялся: 1 допущен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131416" y="1119615"/>
          <a:ext cx="2376264" cy="867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Выноска со стрелкой вниз 16"/>
          <p:cNvSpPr/>
          <p:nvPr/>
        </p:nvSpPr>
        <p:spPr bwMode="auto">
          <a:xfrm>
            <a:off x="2131416" y="2816872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2131416" y="443404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131416" y="5242628"/>
          <a:ext cx="2376264" cy="11752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2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2"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ru-RU" sz="1200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предложения</a:t>
                      </a:r>
                      <a:endParaRPr lang="ru-RU" sz="12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137295" y="1119615"/>
          <a:ext cx="2376199" cy="895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51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Выноска со стрелкой вниз 21"/>
          <p:cNvSpPr/>
          <p:nvPr/>
        </p:nvSpPr>
        <p:spPr bwMode="auto">
          <a:xfrm>
            <a:off x="5137262" y="2816872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или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Выноска со стрелкой вниз 22"/>
          <p:cNvSpPr/>
          <p:nvPr/>
        </p:nvSpPr>
        <p:spPr bwMode="auto">
          <a:xfrm>
            <a:off x="2131416" y="3625458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Аукцион признается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несостоявшимся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5137295" y="3612075"/>
          <a:ext cx="2376199" cy="8605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99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5128940" y="3600430"/>
            <a:ext cx="2392909" cy="930195"/>
            <a:chOff x="6738079" y="5350992"/>
            <a:chExt cx="2392909" cy="1027640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6738079" y="5350992"/>
              <a:ext cx="2392909" cy="1027640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6809075" y="5373224"/>
              <a:ext cx="2307699" cy="964760"/>
              <a:chOff x="611560" y="1556794"/>
              <a:chExt cx="7920880" cy="3672406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auto">
              <a:xfrm>
                <a:off x="611560" y="1556794"/>
                <a:ext cx="7920880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Прямая соединительная линия 26"/>
              <p:cNvCxnSpPr/>
              <p:nvPr/>
            </p:nvCxnSpPr>
            <p:spPr bwMode="auto">
              <a:xfrm flipV="1">
                <a:off x="611560" y="1556794"/>
                <a:ext cx="7776864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" name="Выноска со стрелкой вниз 18"/>
          <p:cNvSpPr/>
          <p:nvPr/>
        </p:nvSpPr>
        <p:spPr bwMode="auto">
          <a:xfrm>
            <a:off x="5137262" y="2008286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№2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предложения по цене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 bwMode="auto">
          <a:xfrm>
            <a:off x="2131416" y="2008286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сделал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предложение по цене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22" grpId="0" animBg="1"/>
      <p:bldP spid="23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/>
              <a:t>Участник аукциона не сделал предложения по цене контракта…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 конца 2021 года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вторая часть заявки 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рассматривается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 2022 года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участник признается согласившимся заключить контракт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НМЦК</a:t>
            </a:r>
          </a:p>
          <a:p>
            <a:pPr marL="719138" lvl="1" indent="-347663"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формально количество участников аукциона возрастет</a:t>
            </a:r>
          </a:p>
          <a:p>
            <a:pPr marL="719138" lvl="1" indent="-347663"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цены немного вырастут</a:t>
            </a:r>
          </a:p>
          <a:p>
            <a:pPr marL="719138" lvl="1" indent="-347663"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наличии возможностей для «третий — лишний» и преференций 25% поставщики лекарственных препаратов полного цикла не будут делать предложения по цене контракта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3"/>
            <a:ext cx="8507288" cy="615415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Обеспечение лекарственными препаратами </a:t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медицинскими изделиями: причем здесь </a:t>
            </a:r>
            <a:r>
              <a:rPr lang="ru-RU" sz="2400" dirty="0" smtClean="0"/>
              <a:t>44-ФЗ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990033"/>
                </a:solidFill>
              </a:rPr>
              <a:t>223-ФЗ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76083" y="5589240"/>
            <a:ext cx="8024535" cy="923330"/>
            <a:chOff x="576083" y="5589240"/>
            <a:chExt cx="8024535" cy="923330"/>
          </a:xfrm>
        </p:grpSpPr>
        <p:sp>
          <p:nvSpPr>
            <p:cNvPr id="33" name="TextBox 32"/>
            <p:cNvSpPr txBox="1"/>
            <p:nvPr/>
          </p:nvSpPr>
          <p:spPr>
            <a:xfrm>
              <a:off x="1187624" y="5589240"/>
              <a:ext cx="74129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закупка выполняется по правилам, установленным </a:t>
              </a:r>
              <a:r>
                <a:rPr lang="ru-RU" dirty="0" smtClean="0"/>
                <a:t>Федеральным законом «О контрактной системе…» от 05.04.2013 №</a:t>
              </a:r>
              <a:r>
                <a:rPr lang="ru-RU" b="1" dirty="0" smtClean="0"/>
                <a:t>44-ФЗ</a:t>
              </a:r>
              <a:r>
                <a:rPr lang="ru-RU" dirty="0" smtClean="0"/>
                <a:t> </a:t>
              </a:r>
              <a:br>
                <a:rPr lang="ru-RU" dirty="0" smtClean="0"/>
              </a:br>
              <a:r>
                <a:rPr lang="ru-RU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или</a:t>
              </a:r>
              <a:r>
                <a:rPr lang="ru-RU" dirty="0" smtClean="0"/>
                <a:t> </a:t>
              </a:r>
              <a:r>
                <a:rPr lang="ru-RU" dirty="0" smtClean="0">
                  <a:solidFill>
                    <a:srgbClr val="990033"/>
                  </a:solidFill>
                </a:rPr>
                <a:t>Федеральным законом «О закупках…» от 18.07.2011 №</a:t>
              </a:r>
              <a:r>
                <a:rPr lang="ru-RU" b="1" dirty="0" smtClean="0">
                  <a:solidFill>
                    <a:srgbClr val="990033"/>
                  </a:solidFill>
                </a:rPr>
                <a:t>223-ФЗ</a:t>
              </a:r>
              <a:endParaRPr lang="ru-RU" b="1" dirty="0">
                <a:solidFill>
                  <a:srgbClr val="990033"/>
                </a:solidFill>
              </a:endParaRPr>
            </a:p>
          </p:txBody>
        </p:sp>
        <p:pic>
          <p:nvPicPr>
            <p:cNvPr id="34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83" y="5819778"/>
              <a:ext cx="509251" cy="52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Скругленный прямоугольник 35"/>
          <p:cNvSpPr/>
          <p:nvPr/>
        </p:nvSpPr>
        <p:spPr>
          <a:xfrm>
            <a:off x="3203848" y="1568979"/>
            <a:ext cx="2800095" cy="1538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>
            <a:off x="392291" y="1159786"/>
            <a:ext cx="2665437" cy="1066174"/>
            <a:chOff x="2187" y="1137396"/>
            <a:chExt cx="2665437" cy="10661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scene3d>
            <a:camera prst="orthographicFront"/>
            <a:lightRig rig="flat" dir="t"/>
          </a:scene3d>
        </p:grpSpPr>
        <p:sp>
          <p:nvSpPr>
            <p:cNvPr id="38" name="Нашивка 5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535274" y="1137396"/>
              <a:ext cx="1957307" cy="106617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/>
                <a:t>реализация программ </a:t>
              </a:r>
              <a:r>
                <a:rPr lang="ru-RU" sz="1200" dirty="0"/>
                <a:t>централизованного </a:t>
              </a:r>
              <a:r>
                <a:rPr lang="ru-RU" sz="1500" dirty="0"/>
                <a:t>обеспечения </a:t>
              </a:r>
              <a:r>
                <a:rPr lang="ru-RU" sz="1500" dirty="0" smtClean="0"/>
                <a:t/>
              </a:r>
              <a:br>
                <a:rPr lang="ru-RU" sz="1500" dirty="0" smtClean="0"/>
              </a:br>
              <a:r>
                <a:rPr lang="ru-RU" sz="1500" dirty="0" smtClean="0"/>
                <a:t>ЛП / МИ</a:t>
              </a:r>
              <a:endParaRPr lang="ru-RU" sz="15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92291" y="2492078"/>
            <a:ext cx="2665437" cy="1066174"/>
            <a:chOff x="2187" y="1137396"/>
            <a:chExt cx="2665437" cy="10661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scene3d>
            <a:camera prst="orthographicFront"/>
            <a:lightRig rig="flat" dir="t"/>
          </a:scene3d>
        </p:grpSpPr>
        <p:sp>
          <p:nvSpPr>
            <p:cNvPr id="41" name="Нашивка 8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535274" y="1137396"/>
              <a:ext cx="1599263" cy="106617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 smtClean="0"/>
                <a:t>назначение / применение </a:t>
              </a:r>
              <a:br>
                <a:rPr lang="ru-RU" sz="1500" dirty="0" smtClean="0"/>
              </a:br>
              <a:r>
                <a:rPr lang="ru-RU" sz="1500" dirty="0" smtClean="0"/>
                <a:t>ЛП / МИ </a:t>
              </a:r>
              <a:r>
                <a:rPr lang="ru-RU" sz="1500" dirty="0"/>
                <a:t/>
              </a:r>
              <a:br>
                <a:rPr lang="ru-RU" sz="1500" dirty="0"/>
              </a:br>
              <a:r>
                <a:rPr lang="ru-RU" sz="1500" dirty="0"/>
                <a:t>в ЛПУ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3344619" y="1817915"/>
            <a:ext cx="2665437" cy="1066174"/>
            <a:chOff x="2187" y="1137396"/>
            <a:chExt cx="2665437" cy="106617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44" name="Нашивка 11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535274" y="1280344"/>
              <a:ext cx="1740997" cy="79828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/>
                <a:t>осуществление закупки </a:t>
              </a:r>
              <a:r>
                <a:rPr lang="ru-RU" sz="1500" dirty="0" smtClean="0"/>
                <a:t>ЛП / МИ </a:t>
              </a:r>
              <a:r>
                <a:rPr lang="ru-RU" sz="1500" dirty="0"/>
                <a:t/>
              </a:r>
              <a:br>
                <a:rPr lang="ru-RU" sz="1500" dirty="0"/>
              </a:br>
              <a:r>
                <a:rPr lang="ru-RU" sz="1500" dirty="0"/>
                <a:t>по </a:t>
              </a:r>
              <a:r>
                <a:rPr lang="ru-RU" sz="1500" b="1" dirty="0">
                  <a:solidFill>
                    <a:schemeClr val="bg2"/>
                  </a:solidFill>
                </a:rPr>
                <a:t>44-ФЗ</a:t>
              </a:r>
              <a:r>
                <a:rPr lang="ru-RU" sz="1500" dirty="0"/>
                <a:t> / </a:t>
              </a:r>
              <a:r>
                <a:rPr lang="ru-RU" sz="1500" b="1" dirty="0">
                  <a:solidFill>
                    <a:srgbClr val="990033"/>
                  </a:solidFill>
                </a:rPr>
                <a:t>223-ФЗ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116355" y="1159786"/>
            <a:ext cx="2665437" cy="1066174"/>
            <a:chOff x="2187" y="1137396"/>
            <a:chExt cx="2665437" cy="10661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scene3d>
            <a:camera prst="orthographicFront"/>
            <a:lightRig rig="flat" dir="t"/>
          </a:scene3d>
        </p:grpSpPr>
        <p:sp>
          <p:nvSpPr>
            <p:cNvPr id="47" name="Нашивка 14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8" name="Нашивка 4"/>
            <p:cNvSpPr/>
            <p:nvPr/>
          </p:nvSpPr>
          <p:spPr>
            <a:xfrm>
              <a:off x="535274" y="1137396"/>
              <a:ext cx="1599263" cy="106617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 smtClean="0"/>
                <a:t>отпуск через аптеку</a:t>
              </a:r>
              <a:br>
                <a:rPr lang="ru-RU" sz="1500" dirty="0" smtClean="0"/>
              </a:br>
              <a:r>
                <a:rPr lang="ru-RU" sz="1500" dirty="0" smtClean="0"/>
                <a:t>для амбулаторного применения</a:t>
              </a:r>
              <a:endParaRPr lang="ru-RU" sz="1500" dirty="0"/>
            </a:p>
          </p:txBody>
        </p:sp>
      </p:grpSp>
      <p:sp>
        <p:nvSpPr>
          <p:cNvPr id="49" name="Скругленный прямоугольник 48"/>
          <p:cNvSpPr/>
          <p:nvPr/>
        </p:nvSpPr>
        <p:spPr>
          <a:xfrm>
            <a:off x="296494" y="3736294"/>
            <a:ext cx="8372886" cy="17472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/>
          <p:cNvGrpSpPr/>
          <p:nvPr/>
        </p:nvGrpSpPr>
        <p:grpSpPr>
          <a:xfrm>
            <a:off x="392290" y="4182287"/>
            <a:ext cx="2304256" cy="1066174"/>
            <a:chOff x="2187" y="1137396"/>
            <a:chExt cx="2665437" cy="106617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1" name="Нашивка 20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2" name="Нашивка 4"/>
            <p:cNvSpPr/>
            <p:nvPr/>
          </p:nvSpPr>
          <p:spPr>
            <a:xfrm>
              <a:off x="422416" y="1280344"/>
              <a:ext cx="1912272" cy="79828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/>
                <a:t>планирование</a:t>
              </a:r>
              <a:r>
                <a:rPr lang="ru-RU" sz="1500" b="1" dirty="0"/>
                <a:t> закупки</a:t>
              </a:r>
              <a:r>
                <a:rPr lang="ru-RU" sz="1400" dirty="0"/>
                <a:t>: </a:t>
              </a:r>
              <a:br>
                <a:rPr lang="ru-RU" sz="1400" dirty="0"/>
              </a:br>
              <a:r>
                <a:rPr lang="ru-RU" sz="1100" b="1" dirty="0" smtClean="0">
                  <a:solidFill>
                    <a:schemeClr val="bg2"/>
                  </a:solidFill>
                </a:rPr>
                <a:t>план-график (44-ФЗ) </a:t>
              </a:r>
              <a:r>
                <a:rPr lang="ru-RU" sz="1100" dirty="0" smtClean="0"/>
                <a:t>/ </a:t>
              </a:r>
              <a:r>
                <a:rPr lang="ru-RU" sz="1100" b="1" dirty="0" smtClean="0">
                  <a:solidFill>
                    <a:srgbClr val="990033"/>
                  </a:solidFill>
                </a:rPr>
                <a:t>план закупки (223-ФЗ)</a:t>
              </a:r>
              <a:endParaRPr lang="ru-RU" sz="1100" b="1" dirty="0">
                <a:solidFill>
                  <a:srgbClr val="990033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360509" y="4182287"/>
            <a:ext cx="2304257" cy="1066174"/>
            <a:chOff x="2187" y="1137396"/>
            <a:chExt cx="2665437" cy="106617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4" name="Нашивка 23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5" name="Нашивка 4"/>
            <p:cNvSpPr/>
            <p:nvPr/>
          </p:nvSpPr>
          <p:spPr>
            <a:xfrm>
              <a:off x="668545" y="1280344"/>
              <a:ext cx="1548886" cy="79828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/>
                <a:t>определение поставщика</a:t>
              </a:r>
              <a:r>
                <a:rPr lang="ru-RU" sz="1500" dirty="0" smtClean="0"/>
                <a:t>: аукцион </a:t>
              </a:r>
              <a:r>
                <a:rPr lang="en-US" sz="1500" dirty="0" smtClean="0"/>
                <a:t>etc.</a:t>
              </a:r>
              <a:endParaRPr lang="ru-RU" sz="15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328728" y="4182287"/>
            <a:ext cx="2304256" cy="1066174"/>
            <a:chOff x="2187" y="1137396"/>
            <a:chExt cx="2665437" cy="106617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7" name="Нашивка 26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8" name="Нашивка 4"/>
            <p:cNvSpPr/>
            <p:nvPr/>
          </p:nvSpPr>
          <p:spPr>
            <a:xfrm>
              <a:off x="668545" y="1280344"/>
              <a:ext cx="1465992" cy="79828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/>
                <a:t>заключение </a:t>
              </a:r>
              <a:r>
                <a:rPr lang="ru-RU" sz="1500" b="1" dirty="0" smtClean="0">
                  <a:solidFill>
                    <a:schemeClr val="bg2"/>
                  </a:solidFill>
                </a:rPr>
                <a:t>контракта</a:t>
              </a:r>
              <a:r>
                <a:rPr lang="en-US" sz="1500" b="1" dirty="0" smtClean="0"/>
                <a:t> </a:t>
              </a:r>
              <a:r>
                <a:rPr lang="ru-RU" sz="1500" b="1" dirty="0" smtClean="0"/>
                <a:t>/ </a:t>
              </a:r>
              <a:r>
                <a:rPr lang="ru-RU" sz="1500" b="1" dirty="0" smtClean="0">
                  <a:solidFill>
                    <a:srgbClr val="990033"/>
                  </a:solidFill>
                </a:rPr>
                <a:t>договора</a:t>
              </a:r>
              <a:endParaRPr lang="ru-RU" sz="1500" b="1" dirty="0">
                <a:solidFill>
                  <a:srgbClr val="990033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296946" y="4182287"/>
            <a:ext cx="2304256" cy="1066174"/>
            <a:chOff x="2187" y="1137396"/>
            <a:chExt cx="2665437" cy="106617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60" name="Нашивка 29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1" name="Нашивка 4"/>
            <p:cNvSpPr/>
            <p:nvPr/>
          </p:nvSpPr>
          <p:spPr>
            <a:xfrm>
              <a:off x="274705" y="1280344"/>
              <a:ext cx="2115454" cy="79828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/>
                <a:t>исполнение </a:t>
              </a:r>
              <a:r>
                <a:rPr lang="ru-RU" sz="1500" b="1" dirty="0" smtClean="0">
                  <a:solidFill>
                    <a:schemeClr val="bg2"/>
                  </a:solidFill>
                </a:rPr>
                <a:t>контракта</a:t>
              </a:r>
              <a:r>
                <a:rPr lang="ru-RU" sz="1500" b="1" dirty="0" smtClean="0"/>
                <a:t> / </a:t>
              </a:r>
              <a:r>
                <a:rPr lang="ru-RU" sz="1500" b="1" dirty="0" smtClean="0">
                  <a:solidFill>
                    <a:srgbClr val="990033"/>
                  </a:solidFill>
                </a:rPr>
                <a:t>договора</a:t>
              </a:r>
              <a:r>
                <a:rPr lang="ru-RU" sz="1500" dirty="0" smtClean="0"/>
                <a:t>: </a:t>
              </a:r>
              <a:r>
                <a:rPr lang="ru-RU" sz="1500" dirty="0"/>
                <a:t>поставка </a:t>
              </a:r>
              <a:br>
                <a:rPr lang="ru-RU" sz="1500" dirty="0"/>
              </a:br>
              <a:r>
                <a:rPr lang="ru-RU" sz="1500" dirty="0"/>
                <a:t>и оплата</a:t>
              </a:r>
            </a:p>
          </p:txBody>
        </p:sp>
      </p:grpSp>
      <p:sp>
        <p:nvSpPr>
          <p:cNvPr id="62" name="Стрелка вниз 61"/>
          <p:cNvSpPr/>
          <p:nvPr/>
        </p:nvSpPr>
        <p:spPr>
          <a:xfrm>
            <a:off x="3691650" y="3155868"/>
            <a:ext cx="744082" cy="50405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 rot="10800000">
            <a:off x="4802191" y="3155868"/>
            <a:ext cx="744082" cy="50405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224272" y="3769848"/>
            <a:ext cx="837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1…60+ </a:t>
            </a:r>
            <a:r>
              <a:rPr lang="ru-RU" b="1" dirty="0" smtClean="0">
                <a:solidFill>
                  <a:srgbClr val="C00000"/>
                </a:solidFill>
              </a:rPr>
              <a:t>дней (в зависимости от процедуры закупки)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6116355" y="2492078"/>
            <a:ext cx="2665437" cy="1066174"/>
            <a:chOff x="2187" y="1137396"/>
            <a:chExt cx="2665437" cy="10661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scene3d>
            <a:camera prst="orthographicFront"/>
            <a:lightRig rig="flat" dir="t"/>
          </a:scene3d>
        </p:grpSpPr>
        <p:sp>
          <p:nvSpPr>
            <p:cNvPr id="66" name="Нашивка 14"/>
            <p:cNvSpPr/>
            <p:nvPr/>
          </p:nvSpPr>
          <p:spPr>
            <a:xfrm>
              <a:off x="2187" y="1137396"/>
              <a:ext cx="2665437" cy="1066174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7" name="Нашивка 4"/>
            <p:cNvSpPr/>
            <p:nvPr/>
          </p:nvSpPr>
          <p:spPr>
            <a:xfrm>
              <a:off x="535274" y="1137396"/>
              <a:ext cx="1599263" cy="106617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 smtClean="0"/>
                <a:t>применение </a:t>
              </a:r>
              <a:br>
                <a:rPr lang="ru-RU" sz="1500" dirty="0" smtClean="0"/>
              </a:br>
              <a:r>
                <a:rPr lang="ru-RU" sz="1500" dirty="0" smtClean="0"/>
                <a:t>ЛП / МИ </a:t>
              </a:r>
              <a:br>
                <a:rPr lang="ru-RU" sz="1500" dirty="0" smtClean="0"/>
              </a:br>
              <a:r>
                <a:rPr lang="ru-RU" sz="1500" dirty="0" smtClean="0"/>
                <a:t>в ЛПУ</a:t>
              </a:r>
              <a:endParaRPr lang="ru-RU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59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9" grpId="0" animBg="1"/>
      <p:bldP spid="62" grpId="0" animBg="1"/>
      <p:bldP spid="63" grpId="0" animBg="1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523527"/>
          </a:xfrm>
        </p:spPr>
        <p:txBody>
          <a:bodyPr/>
          <a:lstStyle/>
          <a:p>
            <a:r>
              <a:rPr lang="ru-RU" sz="2800" dirty="0" smtClean="0"/>
              <a:t>Аукцион </a:t>
            </a:r>
            <a:r>
              <a:rPr lang="ru-RU" sz="2800" strike="sngStrike" dirty="0" smtClean="0">
                <a:solidFill>
                  <a:srgbClr val="C00000"/>
                </a:solidFill>
              </a:rPr>
              <a:t>не</a:t>
            </a:r>
            <a:r>
              <a:rPr lang="ru-RU" sz="2800" dirty="0" smtClean="0"/>
              <a:t> состоялся </a:t>
            </a:r>
            <a:r>
              <a:rPr lang="ru-RU" sz="2800" dirty="0" smtClean="0">
                <a:solidFill>
                  <a:srgbClr val="C00000"/>
                </a:solidFill>
              </a:rPr>
              <a:t>с 2022 года</a:t>
            </a:r>
            <a:r>
              <a:rPr lang="ru-RU" sz="2800" dirty="0" smtClean="0"/>
              <a:t>: 1 играл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871635" y="985858"/>
          <a:ext cx="2376199" cy="867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Выноска со стрелкой вниз 16"/>
          <p:cNvSpPr/>
          <p:nvPr/>
        </p:nvSpPr>
        <p:spPr bwMode="auto">
          <a:xfrm>
            <a:off x="1871602" y="272221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858925" y="980728"/>
          <a:ext cx="2376199" cy="8721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2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8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Выноска со стрелкой вниз 21"/>
          <p:cNvSpPr/>
          <p:nvPr/>
        </p:nvSpPr>
        <p:spPr bwMode="auto">
          <a:xfrm>
            <a:off x="4858892" y="2722214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4857753" y="3552914"/>
          <a:ext cx="2378543" cy="1021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2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2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8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2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</a:p>
                    <a:p>
                      <a:pPr algn="ctr"/>
                      <a:r>
                        <a:rPr lang="ru-RU" sz="14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400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Выноска со стрелкой вниз 30"/>
          <p:cNvSpPr/>
          <p:nvPr/>
        </p:nvSpPr>
        <p:spPr bwMode="auto">
          <a:xfrm>
            <a:off x="4858892" y="1891514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№2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предложения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 bwMode="auto">
          <a:xfrm>
            <a:off x="1871602" y="1891514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Участник №1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сделал предложение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1871602" y="4612606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871635" y="5443304"/>
          <a:ext cx="2376199" cy="1082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9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909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2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97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Цена контракта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цена предложения</a:t>
                      </a:r>
                      <a:endParaRPr kumimoji="0" lang="ru-RU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5004048" y="4711276"/>
            <a:ext cx="2880321" cy="1002788"/>
            <a:chOff x="6583906" y="2031588"/>
            <a:chExt cx="3105039" cy="874106"/>
          </a:xfrm>
        </p:grpSpPr>
        <p:sp>
          <p:nvSpPr>
            <p:cNvPr id="21" name="TextBox 20"/>
            <p:cNvSpPr txBox="1"/>
            <p:nvPr/>
          </p:nvSpPr>
          <p:spPr>
            <a:xfrm>
              <a:off x="7087962" y="2031588"/>
              <a:ext cx="2600983" cy="87410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</a:rPr>
                <a:t>с 2022 года </a:t>
              </a:r>
              <a:br>
                <a:rPr lang="ru-RU" sz="1600" b="1" dirty="0" smtClean="0">
                  <a:solidFill>
                    <a:srgbClr val="C00000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кто не «шагал», </a:t>
              </a:r>
              <a:br>
                <a:rPr lang="ru-RU" sz="1200" b="1" dirty="0" smtClean="0">
                  <a:solidFill>
                    <a:schemeClr val="bg2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тот участник по НМЦК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871635" y="3552914"/>
          <a:ext cx="2376199" cy="1021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3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en-US" sz="1100" b="1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предложения</a:t>
                      </a:r>
                      <a:endParaRPr lang="ru-RU" sz="1400" b="1" i="1" dirty="0" smtClean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62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1" grpId="0" animBg="1"/>
      <p:bldP spid="32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Выноска со стрелкой вниз 16"/>
          <p:cNvSpPr/>
          <p:nvPr/>
        </p:nvSpPr>
        <p:spPr bwMode="auto">
          <a:xfrm>
            <a:off x="1907671" y="2771588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461216"/>
          </a:xfrm>
        </p:spPr>
        <p:txBody>
          <a:bodyPr/>
          <a:lstStyle/>
          <a:p>
            <a:r>
              <a:rPr lang="ru-RU" sz="2800" dirty="0">
                <a:solidFill>
                  <a:srgbClr val="00007D"/>
                </a:solidFill>
              </a:rPr>
              <a:t>Аукцион </a:t>
            </a:r>
            <a:r>
              <a:rPr lang="ru-RU" sz="2800" strike="sngStrike" dirty="0">
                <a:solidFill>
                  <a:srgbClr val="C00000"/>
                </a:solidFill>
              </a:rPr>
              <a:t>не</a:t>
            </a:r>
            <a:r>
              <a:rPr lang="ru-RU" sz="2800" dirty="0">
                <a:solidFill>
                  <a:srgbClr val="00007D"/>
                </a:solidFill>
              </a:rPr>
              <a:t> состоялся </a:t>
            </a:r>
            <a:r>
              <a:rPr lang="ru-RU" sz="2800" dirty="0">
                <a:solidFill>
                  <a:srgbClr val="C00000"/>
                </a:solidFill>
              </a:rPr>
              <a:t>с 2022 года </a:t>
            </a:r>
            <a:r>
              <a:rPr lang="ru-RU" sz="2800" dirty="0" smtClean="0"/>
              <a:t>: 0 шагов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907704" y="1094172"/>
          <a:ext cx="2376199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938566" y="1094172"/>
          <a:ext cx="2376264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Выноска со стрелкой вниз 21"/>
          <p:cNvSpPr/>
          <p:nvPr/>
        </p:nvSpPr>
        <p:spPr bwMode="auto">
          <a:xfrm>
            <a:off x="4938566" y="2771588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31" name="Выноска со стрелкой вниз 30"/>
          <p:cNvSpPr/>
          <p:nvPr/>
        </p:nvSpPr>
        <p:spPr bwMode="auto">
          <a:xfrm>
            <a:off x="4938566" y="1940696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предложения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 bwMode="auto">
          <a:xfrm>
            <a:off x="1907671" y="1940696"/>
            <a:ext cx="2376264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сделал предложение по цене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1907671" y="4631884"/>
            <a:ext cx="2376264" cy="852953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> участником, который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раньше подал заявку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1907704" y="5523642"/>
          <a:ext cx="2376199" cy="1051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3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≤ НМЦК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112589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/>
          </p:nvPr>
        </p:nvGraphicFramePr>
        <p:xfrm>
          <a:off x="4938566" y="3602480"/>
          <a:ext cx="2376264" cy="99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3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</a:p>
                    <a:p>
                      <a:pPr algn="ctr"/>
                      <a:r>
                        <a:rPr lang="ru-RU" sz="12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200" b="1" i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4938566" y="4610253"/>
            <a:ext cx="2880321" cy="1002789"/>
            <a:chOff x="6583906" y="2031588"/>
            <a:chExt cx="3105039" cy="874106"/>
          </a:xfrm>
        </p:grpSpPr>
        <p:sp>
          <p:nvSpPr>
            <p:cNvPr id="26" name="TextBox 25"/>
            <p:cNvSpPr txBox="1"/>
            <p:nvPr/>
          </p:nvSpPr>
          <p:spPr>
            <a:xfrm>
              <a:off x="7087962" y="2031588"/>
              <a:ext cx="2600983" cy="874106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600" b="1" dirty="0">
                  <a:solidFill>
                    <a:srgbClr val="C00000"/>
                  </a:solidFill>
                </a:rPr>
                <a:t>с 2022 </a:t>
              </a:r>
              <a:r>
                <a:rPr lang="ru-RU" sz="1600" b="1" dirty="0" smtClean="0">
                  <a:solidFill>
                    <a:srgbClr val="C00000"/>
                  </a:solidFill>
                </a:rPr>
                <a:t>года</a:t>
              </a:r>
              <a:br>
                <a:rPr lang="ru-RU" sz="1600" b="1" dirty="0" smtClean="0">
                  <a:solidFill>
                    <a:srgbClr val="C00000"/>
                  </a:solidFill>
                </a:rPr>
              </a:br>
              <a:r>
                <a:rPr lang="ru-RU" sz="1200" b="1" dirty="0" smtClean="0">
                  <a:solidFill>
                    <a:schemeClr val="bg2"/>
                  </a:solidFill>
                </a:rPr>
                <a:t>кто </a:t>
              </a:r>
              <a:r>
                <a:rPr lang="ru-RU" sz="1200" b="1" dirty="0">
                  <a:solidFill>
                    <a:schemeClr val="bg2"/>
                  </a:solidFill>
                </a:rPr>
                <a:t>не «шагал», </a:t>
              </a:r>
              <a:br>
                <a:rPr lang="ru-RU" sz="1200" b="1" dirty="0">
                  <a:solidFill>
                    <a:schemeClr val="bg2"/>
                  </a:solidFill>
                </a:rPr>
              </a:br>
              <a:r>
                <a:rPr lang="ru-RU" sz="1200" b="1" dirty="0">
                  <a:solidFill>
                    <a:schemeClr val="bg2"/>
                  </a:solidFill>
                </a:rPr>
                <a:t>тот участник по </a:t>
              </a:r>
              <a:r>
                <a:rPr lang="ru-RU" sz="1200" b="1" dirty="0" smtClean="0">
                  <a:solidFill>
                    <a:schemeClr val="bg2"/>
                  </a:solidFill>
                </a:rPr>
                <a:t>НМЦК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  <p:pic>
          <p:nvPicPr>
            <p:cNvPr id="27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906" y="2249609"/>
              <a:ext cx="504056" cy="41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5" name="Таблица 34"/>
          <p:cNvGraphicFramePr>
            <a:graphicFrameLocks noGrp="1"/>
          </p:cNvGraphicFramePr>
          <p:nvPr>
            <p:extLst/>
          </p:nvPr>
        </p:nvGraphicFramePr>
        <p:xfrm>
          <a:off x="1907704" y="3602480"/>
          <a:ext cx="2376199" cy="99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3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en-US" sz="1100" b="1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цена = НМЦК</a:t>
                      </a:r>
                      <a:endParaRPr lang="ru-RU" sz="1200" b="1" i="1" dirty="0" smtClean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51590" y="853739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 01.04.2022   1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0:43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6056" y="840244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 02.04.2022   1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5:25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31" grpId="0" animBg="1"/>
      <p:bldP spid="32" grpId="0" animBg="1"/>
      <p:bldP spid="9" grpId="0" animBg="1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44"/>
          <p:cNvSpPr>
            <a:spLocks noChangeArrowheads="1"/>
          </p:cNvSpPr>
          <p:nvPr/>
        </p:nvSpPr>
        <p:spPr bwMode="auto">
          <a:xfrm>
            <a:off x="0" y="4856858"/>
            <a:ext cx="9144000" cy="775245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/>
          </a:p>
        </p:txBody>
      </p:sp>
      <p:sp>
        <p:nvSpPr>
          <p:cNvPr id="68" name="Rectangle 44"/>
          <p:cNvSpPr>
            <a:spLocks noChangeArrowheads="1"/>
          </p:cNvSpPr>
          <p:nvPr/>
        </p:nvSpPr>
        <p:spPr bwMode="auto">
          <a:xfrm>
            <a:off x="0" y="3687888"/>
            <a:ext cx="9144000" cy="117504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/>
          </a:p>
        </p:txBody>
      </p:sp>
      <p:sp>
        <p:nvSpPr>
          <p:cNvPr id="84994" name="Rectangle 24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fld id="{2E9AAF3B-CD4C-493A-BE1A-FDF920719BF4}" type="slidenum">
              <a:rPr lang="ru-RU" smtClean="0">
                <a:solidFill>
                  <a:schemeClr val="tx1"/>
                </a:solidFill>
                <a:latin typeface="Arial Black" pitchFamily="34" charset="0"/>
              </a:rPr>
              <a:pPr eaLnBrk="1" hangingPunct="1"/>
              <a:t>32</a:t>
            </a:fld>
            <a:endParaRPr lang="ru-RU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4995" name="Rectangle 24"/>
          <p:cNvSpPr txBox="1">
            <a:spLocks noGrp="1" noChangeArrowheads="1"/>
          </p:cNvSpPr>
          <p:nvPr/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C0FFCD-B45B-49D3-8F3B-2136ACF58DA1}" type="slidenum">
              <a:rPr lang="ru-RU" sz="1200">
                <a:solidFill>
                  <a:schemeClr val="tx1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sz="120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0461" name="Rectangle 45"/>
          <p:cNvSpPr>
            <a:spLocks noChangeArrowheads="1"/>
          </p:cNvSpPr>
          <p:nvPr/>
        </p:nvSpPr>
        <p:spPr bwMode="auto">
          <a:xfrm>
            <a:off x="0" y="5646420"/>
            <a:ext cx="9144000" cy="878204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/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0" y="1772816"/>
            <a:ext cx="9144000" cy="1854079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/>
          </a:p>
        </p:txBody>
      </p:sp>
      <p:sp>
        <p:nvSpPr>
          <p:cNvPr id="60452" name="Rectangle 36"/>
          <p:cNvSpPr>
            <a:spLocks noChangeArrowheads="1"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/>
          <a:p>
            <a:endParaRPr lang="ru-RU" b="1"/>
          </a:p>
        </p:txBody>
      </p:sp>
      <p:sp>
        <p:nvSpPr>
          <p:cNvPr id="85000" name="Rectangle 24"/>
          <p:cNvSpPr txBox="1">
            <a:spLocks noGrp="1" noChangeArrowheads="1"/>
          </p:cNvSpPr>
          <p:nvPr/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75E51E-8D29-47C1-A136-1CBC7637EF48}" type="slidenum">
              <a:rPr lang="ru-RU" sz="1200">
                <a:solidFill>
                  <a:schemeClr val="tx1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sz="120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50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392113"/>
          </a:xfrm>
        </p:spPr>
        <p:txBody>
          <a:bodyPr/>
          <a:lstStyle/>
          <a:p>
            <a:pPr eaLnBrk="1" hangingPunct="1"/>
            <a:r>
              <a:rPr lang="ru-RU" sz="2000" dirty="0"/>
              <a:t>З</a:t>
            </a:r>
            <a:r>
              <a:rPr lang="ru-RU" sz="2000" dirty="0" smtClean="0"/>
              <a:t>апрос котировок в электронной форме по 44-ФЗ</a:t>
            </a:r>
          </a:p>
        </p:txBody>
      </p:sp>
      <p:sp>
        <p:nvSpPr>
          <p:cNvPr id="1520643" name="AutoShape 3"/>
          <p:cNvSpPr>
            <a:spLocks noChangeArrowheads="1"/>
          </p:cNvSpPr>
          <p:nvPr/>
        </p:nvSpPr>
        <p:spPr bwMode="auto">
          <a:xfrm>
            <a:off x="5030788" y="1916832"/>
            <a:ext cx="2397125" cy="748149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5F5F5F"/>
                </a:solidFill>
              </a:rPr>
              <a:t>объявление </a:t>
            </a:r>
            <a:r>
              <a:rPr lang="ru-RU" sz="1400" b="1" dirty="0" smtClean="0">
                <a:solidFill>
                  <a:srgbClr val="5F5F5F"/>
                </a:solidFill>
              </a:rPr>
              <a:t>запроса котировок на ОС ЕИС</a:t>
            </a:r>
            <a:r>
              <a:rPr lang="ru-RU" sz="1400" b="1" dirty="0">
                <a:solidFill>
                  <a:srgbClr val="5F5F5F"/>
                </a:solidFill>
              </a:rPr>
              <a:t/>
            </a:r>
            <a:br>
              <a:rPr lang="ru-RU" sz="1400" b="1" dirty="0">
                <a:solidFill>
                  <a:srgbClr val="5F5F5F"/>
                </a:solidFill>
              </a:rPr>
            </a:br>
            <a:r>
              <a:rPr lang="ru-RU" sz="1400" b="1" dirty="0">
                <a:solidFill>
                  <a:srgbClr val="5F5F5F"/>
                </a:solidFill>
              </a:rPr>
              <a:t>(</a:t>
            </a:r>
            <a:r>
              <a:rPr lang="en-US" sz="1400" b="1" dirty="0">
                <a:solidFill>
                  <a:srgbClr val="5F5F5F"/>
                </a:solidFill>
                <a:hlinkClick r:id="rId3"/>
              </a:rPr>
              <a:t>www.zakupki.gov.ru</a:t>
            </a:r>
            <a:r>
              <a:rPr lang="en-US" sz="1400" b="1" dirty="0" smtClean="0">
                <a:solidFill>
                  <a:srgbClr val="5F5F5F"/>
                </a:solidFill>
              </a:rPr>
              <a:t>)</a:t>
            </a:r>
            <a:endParaRPr lang="ru-RU" sz="1400" b="1" dirty="0">
              <a:solidFill>
                <a:srgbClr val="5F5F5F"/>
              </a:solidFill>
            </a:endParaRPr>
          </a:p>
        </p:txBody>
      </p:sp>
      <p:sp>
        <p:nvSpPr>
          <p:cNvPr id="1520644" name="AutoShape 4"/>
          <p:cNvSpPr>
            <a:spLocks noChangeArrowheads="1"/>
          </p:cNvSpPr>
          <p:nvPr/>
        </p:nvSpPr>
        <p:spPr bwMode="auto">
          <a:xfrm>
            <a:off x="2641600" y="2022019"/>
            <a:ext cx="1849438" cy="537775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solidFill>
                  <a:srgbClr val="777777"/>
                </a:solidFill>
              </a:rPr>
              <a:t>извещение +</a:t>
            </a:r>
          </a:p>
          <a:p>
            <a:pPr algn="ctr">
              <a:spcBef>
                <a:spcPct val="0"/>
              </a:spcBef>
            </a:pPr>
            <a:r>
              <a:rPr lang="ru-RU" sz="1050" b="1" dirty="0">
                <a:solidFill>
                  <a:srgbClr val="777777"/>
                </a:solidFill>
              </a:rPr>
              <a:t>проект контракта </a:t>
            </a:r>
          </a:p>
        </p:txBody>
      </p:sp>
      <p:cxnSp>
        <p:nvCxnSpPr>
          <p:cNvPr id="1520645" name="AutoShape 5"/>
          <p:cNvCxnSpPr>
            <a:cxnSpLocks noChangeShapeType="1"/>
            <a:stCxn id="1520647" idx="1"/>
            <a:endCxn id="1520643" idx="3"/>
          </p:cNvCxnSpPr>
          <p:nvPr/>
        </p:nvCxnSpPr>
        <p:spPr bwMode="auto">
          <a:xfrm flipH="1">
            <a:off x="7427913" y="2290907"/>
            <a:ext cx="304800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47" name="AutoShape 7"/>
          <p:cNvSpPr>
            <a:spLocks noChangeArrowheads="1"/>
          </p:cNvSpPr>
          <p:nvPr/>
        </p:nvSpPr>
        <p:spPr bwMode="auto">
          <a:xfrm>
            <a:off x="7732713" y="2102788"/>
            <a:ext cx="930275" cy="376237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>
                <a:solidFill>
                  <a:srgbClr val="777777"/>
                </a:solidFill>
              </a:rPr>
              <a:t>заказчик</a:t>
            </a:r>
          </a:p>
        </p:txBody>
      </p:sp>
      <p:cxnSp>
        <p:nvCxnSpPr>
          <p:cNvPr id="1520648" name="AutoShape 8"/>
          <p:cNvCxnSpPr>
            <a:cxnSpLocks noChangeShapeType="1"/>
            <a:stCxn id="1520643" idx="2"/>
            <a:endCxn id="1520649" idx="0"/>
          </p:cNvCxnSpPr>
          <p:nvPr/>
        </p:nvCxnSpPr>
        <p:spPr bwMode="auto">
          <a:xfrm flipH="1">
            <a:off x="6229350" y="2664981"/>
            <a:ext cx="1" cy="129847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49" name="AutoShape 9"/>
          <p:cNvSpPr>
            <a:spLocks noChangeArrowheads="1"/>
          </p:cNvSpPr>
          <p:nvPr/>
        </p:nvSpPr>
        <p:spPr bwMode="auto">
          <a:xfrm>
            <a:off x="5038725" y="2794828"/>
            <a:ext cx="2381250" cy="748149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777777"/>
                </a:solidFill>
              </a:rPr>
              <a:t>подача котировочной заявки </a:t>
            </a:r>
            <a:r>
              <a:rPr lang="ru-RU" sz="1400" b="1" dirty="0">
                <a:solidFill>
                  <a:srgbClr val="777777"/>
                </a:solidFill>
              </a:rPr>
              <a:t>на </a:t>
            </a:r>
            <a:r>
              <a:rPr lang="ru-RU" sz="1400" b="1" dirty="0" smtClean="0">
                <a:solidFill>
                  <a:srgbClr val="777777"/>
                </a:solidFill>
              </a:rPr>
              <a:t>ЭП </a:t>
            </a:r>
            <a:br>
              <a:rPr lang="ru-RU" sz="1400" b="1" dirty="0" smtClean="0">
                <a:solidFill>
                  <a:srgbClr val="777777"/>
                </a:solidFill>
              </a:rPr>
            </a:br>
            <a:r>
              <a:rPr lang="ru-RU" sz="1400" b="1" dirty="0" smtClean="0">
                <a:solidFill>
                  <a:srgbClr val="777777"/>
                </a:solidFill>
              </a:rPr>
              <a:t>+ документы</a:t>
            </a:r>
            <a:endParaRPr lang="ru-RU" sz="1400" b="1" dirty="0">
              <a:solidFill>
                <a:srgbClr val="777777"/>
              </a:solidFill>
            </a:endParaRPr>
          </a:p>
        </p:txBody>
      </p:sp>
      <p:sp>
        <p:nvSpPr>
          <p:cNvPr id="1520650" name="AutoShape 10"/>
          <p:cNvSpPr>
            <a:spLocks noChangeArrowheads="1"/>
          </p:cNvSpPr>
          <p:nvPr/>
        </p:nvSpPr>
        <p:spPr bwMode="auto">
          <a:xfrm>
            <a:off x="2641601" y="2708920"/>
            <a:ext cx="1849437" cy="919966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solidFill>
                  <a:srgbClr val="777777"/>
                </a:solidFill>
              </a:rPr>
              <a:t>цена + характеристики + товарный знак + страна происхождения + СТ-1 + Р.У. + лицензия</a:t>
            </a:r>
          </a:p>
        </p:txBody>
      </p:sp>
      <p:cxnSp>
        <p:nvCxnSpPr>
          <p:cNvPr id="1520651" name="AutoShape 11"/>
          <p:cNvCxnSpPr>
            <a:cxnSpLocks noChangeShapeType="1"/>
            <a:stCxn id="1520653" idx="1"/>
            <a:endCxn id="1520649" idx="3"/>
          </p:cNvCxnSpPr>
          <p:nvPr/>
        </p:nvCxnSpPr>
        <p:spPr bwMode="auto">
          <a:xfrm flipH="1">
            <a:off x="7419975" y="3168902"/>
            <a:ext cx="312738" cy="1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52" name="AutoShape 12"/>
          <p:cNvCxnSpPr>
            <a:cxnSpLocks noChangeShapeType="1"/>
            <a:stCxn id="1520650" idx="3"/>
            <a:endCxn id="1520649" idx="1"/>
          </p:cNvCxnSpPr>
          <p:nvPr/>
        </p:nvCxnSpPr>
        <p:spPr bwMode="auto">
          <a:xfrm>
            <a:off x="4491038" y="3168903"/>
            <a:ext cx="547687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53" name="AutoShape 13"/>
          <p:cNvSpPr>
            <a:spLocks noChangeArrowheads="1"/>
          </p:cNvSpPr>
          <p:nvPr/>
        </p:nvSpPr>
        <p:spPr bwMode="auto">
          <a:xfrm>
            <a:off x="7732713" y="2980783"/>
            <a:ext cx="954087" cy="376238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>
                <a:solidFill>
                  <a:srgbClr val="777777"/>
                </a:solidFill>
              </a:rPr>
              <a:t>участник</a:t>
            </a:r>
          </a:p>
        </p:txBody>
      </p:sp>
      <p:cxnSp>
        <p:nvCxnSpPr>
          <p:cNvPr id="1520654" name="AutoShape 14"/>
          <p:cNvCxnSpPr>
            <a:cxnSpLocks noChangeShapeType="1"/>
            <a:stCxn id="1520649" idx="2"/>
            <a:endCxn id="56" idx="0"/>
          </p:cNvCxnSpPr>
          <p:nvPr/>
        </p:nvCxnSpPr>
        <p:spPr bwMode="auto">
          <a:xfrm>
            <a:off x="6229350" y="3542977"/>
            <a:ext cx="0" cy="291499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65" name="AutoShape 25"/>
          <p:cNvCxnSpPr>
            <a:cxnSpLocks noChangeShapeType="1"/>
            <a:stCxn id="56" idx="2"/>
            <a:endCxn id="57" idx="0"/>
          </p:cNvCxnSpPr>
          <p:nvPr/>
        </p:nvCxnSpPr>
        <p:spPr bwMode="auto">
          <a:xfrm>
            <a:off x="6229350" y="4797152"/>
            <a:ext cx="0" cy="131324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73" name="AutoShape 33"/>
          <p:cNvSpPr>
            <a:spLocks noChangeArrowheads="1"/>
          </p:cNvSpPr>
          <p:nvPr/>
        </p:nvSpPr>
        <p:spPr bwMode="auto">
          <a:xfrm>
            <a:off x="5038725" y="5815261"/>
            <a:ext cx="2381250" cy="525463"/>
          </a:xfrm>
          <a:prstGeom prst="flowChartAlternateProcess">
            <a:avLst/>
          </a:prstGeom>
          <a:gradFill rotWithShape="1">
            <a:gsLst>
              <a:gs pos="0">
                <a:srgbClr val="CCCCFF"/>
              </a:gs>
              <a:gs pos="100000">
                <a:srgbClr val="FFCC99"/>
              </a:gs>
            </a:gsLst>
            <a:lin ang="0" scaled="1"/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777777"/>
                </a:solidFill>
              </a:rPr>
              <a:t>заключение </a:t>
            </a:r>
            <a:br>
              <a:rPr lang="ru-RU" sz="1400" b="1" dirty="0">
                <a:solidFill>
                  <a:srgbClr val="777777"/>
                </a:solidFill>
              </a:rPr>
            </a:br>
            <a:r>
              <a:rPr lang="ru-RU" sz="1400" b="1" dirty="0">
                <a:solidFill>
                  <a:srgbClr val="777777"/>
                </a:solidFill>
              </a:rPr>
              <a:t>контракта</a:t>
            </a:r>
          </a:p>
        </p:txBody>
      </p:sp>
      <p:sp>
        <p:nvSpPr>
          <p:cNvPr id="1520674" name="AutoShape 34"/>
          <p:cNvSpPr>
            <a:spLocks noChangeArrowheads="1"/>
          </p:cNvSpPr>
          <p:nvPr/>
        </p:nvSpPr>
        <p:spPr bwMode="auto">
          <a:xfrm>
            <a:off x="2641600" y="5914207"/>
            <a:ext cx="1849438" cy="327570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>
                <a:solidFill>
                  <a:srgbClr val="777777"/>
                </a:solidFill>
              </a:rPr>
              <a:t>контракт</a:t>
            </a:r>
          </a:p>
        </p:txBody>
      </p:sp>
      <p:cxnSp>
        <p:nvCxnSpPr>
          <p:cNvPr id="1520675" name="AutoShape 35"/>
          <p:cNvCxnSpPr>
            <a:cxnSpLocks noChangeShapeType="1"/>
            <a:stCxn id="1520677" idx="1"/>
            <a:endCxn id="1520673" idx="3"/>
          </p:cNvCxnSpPr>
          <p:nvPr/>
        </p:nvCxnSpPr>
        <p:spPr bwMode="auto">
          <a:xfrm rot="10800000">
            <a:off x="7419975" y="6077994"/>
            <a:ext cx="312738" cy="25923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0676" name="AutoShape 36"/>
          <p:cNvCxnSpPr>
            <a:cxnSpLocks noChangeShapeType="1"/>
            <a:stCxn id="1520674" idx="3"/>
            <a:endCxn id="1520673" idx="1"/>
          </p:cNvCxnSpPr>
          <p:nvPr/>
        </p:nvCxnSpPr>
        <p:spPr bwMode="auto">
          <a:xfrm>
            <a:off x="4491038" y="6077992"/>
            <a:ext cx="547687" cy="1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0677" name="AutoShape 37"/>
          <p:cNvSpPr>
            <a:spLocks noChangeArrowheads="1"/>
          </p:cNvSpPr>
          <p:nvPr/>
        </p:nvSpPr>
        <p:spPr bwMode="auto">
          <a:xfrm>
            <a:off x="7732713" y="6149107"/>
            <a:ext cx="954088" cy="376237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>
                <a:solidFill>
                  <a:srgbClr val="777777"/>
                </a:solidFill>
              </a:rPr>
              <a:t>участник</a:t>
            </a:r>
          </a:p>
        </p:txBody>
      </p:sp>
      <p:sp>
        <p:nvSpPr>
          <p:cNvPr id="1520679" name="AutoShape 39"/>
          <p:cNvSpPr>
            <a:spLocks noChangeArrowheads="1"/>
          </p:cNvSpPr>
          <p:nvPr/>
        </p:nvSpPr>
        <p:spPr bwMode="auto">
          <a:xfrm>
            <a:off x="7732713" y="5700862"/>
            <a:ext cx="930275" cy="376237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>
                <a:solidFill>
                  <a:srgbClr val="777777"/>
                </a:solidFill>
              </a:rPr>
              <a:t>заказчик</a:t>
            </a:r>
          </a:p>
        </p:txBody>
      </p:sp>
      <p:sp>
        <p:nvSpPr>
          <p:cNvPr id="9" name="Стрелка вниз 8"/>
          <p:cNvSpPr>
            <a:spLocks noChangeArrowheads="1"/>
          </p:cNvSpPr>
          <p:nvPr/>
        </p:nvSpPr>
        <p:spPr bwMode="auto">
          <a:xfrm>
            <a:off x="26989" y="1851174"/>
            <a:ext cx="539750" cy="1452949"/>
          </a:xfrm>
          <a:prstGeom prst="downArrow">
            <a:avLst>
              <a:gd name="adj1" fmla="val 38065"/>
              <a:gd name="adj2" fmla="val 43627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/>
          </a:p>
        </p:txBody>
      </p:sp>
      <p:sp>
        <p:nvSpPr>
          <p:cNvPr id="54" name="Стрелка вниз 53"/>
          <p:cNvSpPr>
            <a:spLocks noChangeArrowheads="1"/>
          </p:cNvSpPr>
          <p:nvPr/>
        </p:nvSpPr>
        <p:spPr bwMode="auto">
          <a:xfrm>
            <a:off x="26989" y="5700862"/>
            <a:ext cx="539750" cy="680888"/>
          </a:xfrm>
          <a:prstGeom prst="downArrow">
            <a:avLst>
              <a:gd name="adj1" fmla="val 37139"/>
              <a:gd name="adj2" fmla="val 59364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7007" y="1887215"/>
            <a:ext cx="196405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rgbClr val="595959"/>
                </a:solidFill>
              </a:rPr>
              <a:t>НМЦК </a:t>
            </a:r>
            <a:r>
              <a:rPr lang="en-US" sz="1200" b="1" dirty="0" smtClean="0">
                <a:solidFill>
                  <a:srgbClr val="595959"/>
                </a:solidFill>
              </a:rPr>
              <a:t>≤ </a:t>
            </a:r>
            <a:r>
              <a:rPr lang="ru-RU" sz="1200" b="1" dirty="0" smtClean="0">
                <a:solidFill>
                  <a:srgbClr val="595959"/>
                </a:solidFill>
              </a:rPr>
              <a:t>3 млн. руб.</a:t>
            </a:r>
            <a:br>
              <a:rPr lang="ru-RU" sz="1200" b="1" dirty="0" smtClean="0">
                <a:solidFill>
                  <a:srgbClr val="595959"/>
                </a:solidFill>
              </a:rPr>
            </a:br>
            <a:r>
              <a:rPr lang="ru-RU" sz="1200" b="1" dirty="0" smtClean="0">
                <a:solidFill>
                  <a:srgbClr val="595959"/>
                </a:solidFill>
              </a:rPr>
              <a:t>4* дня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rgbClr val="595959"/>
                </a:solidFill>
                <a:cs typeface="Arial" charset="0"/>
              </a:rPr>
              <a:t>изменения: + 3* дня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rgbClr val="595959"/>
                </a:solidFill>
                <a:cs typeface="Arial" charset="0"/>
              </a:rPr>
              <a:t>отмена за 1* день </a:t>
            </a:r>
            <a:br>
              <a:rPr lang="ru-RU" sz="1200" b="1" dirty="0" smtClean="0">
                <a:solidFill>
                  <a:srgbClr val="595959"/>
                </a:solidFill>
                <a:cs typeface="Arial" charset="0"/>
              </a:rPr>
            </a:br>
            <a:r>
              <a:rPr lang="ru-RU" sz="1200" b="1" dirty="0" smtClean="0">
                <a:solidFill>
                  <a:srgbClr val="595959"/>
                </a:solidFill>
                <a:cs typeface="Arial" charset="0"/>
              </a:rPr>
              <a:t>до дня окончания подачи заявок</a:t>
            </a:r>
            <a:endParaRPr lang="en-US" sz="1100" b="1" dirty="0">
              <a:solidFill>
                <a:srgbClr val="F8B308"/>
              </a:solidFill>
              <a:cs typeface="Arial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77007" y="5661372"/>
            <a:ext cx="731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sz="1400" b="1" dirty="0">
                <a:solidFill>
                  <a:srgbClr val="595959"/>
                </a:solidFill>
              </a:rPr>
              <a:t>2* дня</a:t>
            </a:r>
          </a:p>
        </p:txBody>
      </p:sp>
      <p:cxnSp>
        <p:nvCxnSpPr>
          <p:cNvPr id="2" name="AutoShape 35"/>
          <p:cNvCxnSpPr>
            <a:cxnSpLocks noChangeShapeType="1"/>
            <a:stCxn id="1520679" idx="1"/>
            <a:endCxn id="1520673" idx="3"/>
          </p:cNvCxnSpPr>
          <p:nvPr/>
        </p:nvCxnSpPr>
        <p:spPr bwMode="auto">
          <a:xfrm rot="10800000" flipV="1">
            <a:off x="7419975" y="5888981"/>
            <a:ext cx="312738" cy="1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038725" y="1041688"/>
            <a:ext cx="2381250" cy="525463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777777"/>
                </a:solidFill>
              </a:rPr>
              <a:t>подготовка </a:t>
            </a:r>
            <a:br>
              <a:rPr lang="ru-RU" sz="1400" b="1" dirty="0">
                <a:solidFill>
                  <a:srgbClr val="777777"/>
                </a:solidFill>
              </a:rPr>
            </a:br>
            <a:r>
              <a:rPr lang="ru-RU" sz="1400" b="1" dirty="0">
                <a:solidFill>
                  <a:srgbClr val="777777"/>
                </a:solidFill>
              </a:rPr>
              <a:t>запроса котировок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48085" y="931783"/>
            <a:ext cx="1849437" cy="747980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solidFill>
                  <a:srgbClr val="777777"/>
                </a:solidFill>
              </a:rPr>
              <a:t>техническое задание + лот + проект </a:t>
            </a:r>
            <a:r>
              <a:rPr lang="ru-RU" sz="1050" b="1" dirty="0" smtClean="0">
                <a:solidFill>
                  <a:srgbClr val="777777"/>
                </a:solidFill>
              </a:rPr>
              <a:t>контракта + НМЦК </a:t>
            </a:r>
            <a:endParaRPr lang="ru-RU" sz="1050" b="1" dirty="0">
              <a:solidFill>
                <a:srgbClr val="777777"/>
              </a:solidFill>
            </a:endParaRPr>
          </a:p>
        </p:txBody>
      </p:sp>
      <p:cxnSp>
        <p:nvCxnSpPr>
          <p:cNvPr id="5" name="AutoShape 5"/>
          <p:cNvCxnSpPr>
            <a:cxnSpLocks noChangeShapeType="1"/>
          </p:cNvCxnSpPr>
          <p:nvPr/>
        </p:nvCxnSpPr>
        <p:spPr bwMode="auto">
          <a:xfrm flipH="1">
            <a:off x="7429500" y="1299965"/>
            <a:ext cx="455613" cy="1587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AutoShape 6"/>
          <p:cNvCxnSpPr>
            <a:cxnSpLocks noChangeShapeType="1"/>
            <a:stCxn id="4" idx="3"/>
            <a:endCxn id="3" idx="1"/>
          </p:cNvCxnSpPr>
          <p:nvPr/>
        </p:nvCxnSpPr>
        <p:spPr bwMode="auto">
          <a:xfrm flipV="1">
            <a:off x="4497522" y="1304420"/>
            <a:ext cx="541203" cy="1354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732713" y="1116300"/>
            <a:ext cx="930275" cy="376238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>
                <a:solidFill>
                  <a:srgbClr val="777777"/>
                </a:solidFill>
              </a:rPr>
              <a:t>заказчик</a:t>
            </a:r>
          </a:p>
        </p:txBody>
      </p:sp>
      <p:cxnSp>
        <p:nvCxnSpPr>
          <p:cNvPr id="8" name="AutoShape 8"/>
          <p:cNvCxnSpPr>
            <a:cxnSpLocks noChangeShapeType="1"/>
            <a:stCxn id="3" idx="2"/>
            <a:endCxn id="1520643" idx="0"/>
          </p:cNvCxnSpPr>
          <p:nvPr/>
        </p:nvCxnSpPr>
        <p:spPr bwMode="auto">
          <a:xfrm>
            <a:off x="6229350" y="1567151"/>
            <a:ext cx="1" cy="349681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AutoShape 21"/>
          <p:cNvSpPr>
            <a:spLocks noChangeArrowheads="1"/>
          </p:cNvSpPr>
          <p:nvPr/>
        </p:nvSpPr>
        <p:spPr bwMode="auto">
          <a:xfrm>
            <a:off x="5038725" y="3834476"/>
            <a:ext cx="2381250" cy="962676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рассмотрение котировочных заявок </a:t>
            </a:r>
            <a:b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определение победителя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8" name="AutoShape 23"/>
          <p:cNvCxnSpPr>
            <a:cxnSpLocks noChangeShapeType="1"/>
            <a:stCxn id="61" idx="1"/>
            <a:endCxn id="56" idx="3"/>
          </p:cNvCxnSpPr>
          <p:nvPr/>
        </p:nvCxnSpPr>
        <p:spPr bwMode="auto">
          <a:xfrm flipH="1" flipV="1">
            <a:off x="7419975" y="4315814"/>
            <a:ext cx="312738" cy="1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AutoShape 26"/>
          <p:cNvSpPr>
            <a:spLocks noChangeArrowheads="1"/>
          </p:cNvSpPr>
          <p:nvPr/>
        </p:nvSpPr>
        <p:spPr bwMode="auto">
          <a:xfrm>
            <a:off x="7732713" y="3989687"/>
            <a:ext cx="1367794" cy="652255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котировочная</a:t>
            </a:r>
            <a:b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комиссия</a:t>
            </a:r>
          </a:p>
        </p:txBody>
      </p:sp>
      <p:sp>
        <p:nvSpPr>
          <p:cNvPr id="69" name="Стрелка вниз 68"/>
          <p:cNvSpPr>
            <a:spLocks noChangeArrowheads="1"/>
          </p:cNvSpPr>
          <p:nvPr/>
        </p:nvSpPr>
        <p:spPr bwMode="auto">
          <a:xfrm>
            <a:off x="26989" y="3799546"/>
            <a:ext cx="539750" cy="775602"/>
          </a:xfrm>
          <a:prstGeom prst="downArrow">
            <a:avLst>
              <a:gd name="adj1" fmla="val 41509"/>
              <a:gd name="adj2" fmla="val 39988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/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77007" y="3769295"/>
            <a:ext cx="1140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 b="1" dirty="0">
                <a:solidFill>
                  <a:srgbClr val="595959"/>
                </a:solidFill>
              </a:rPr>
              <a:t>2</a:t>
            </a:r>
            <a:r>
              <a:rPr lang="ru-RU" sz="1400" b="1" dirty="0" smtClean="0">
                <a:solidFill>
                  <a:srgbClr val="595959"/>
                </a:solidFill>
              </a:rPr>
              <a:t>* дня </a:t>
            </a:r>
            <a:r>
              <a:rPr lang="en-US" sz="1400" b="1" dirty="0" smtClean="0">
                <a:solidFill>
                  <a:srgbClr val="595959"/>
                </a:solidFill>
              </a:rPr>
              <a:t>max</a:t>
            </a:r>
            <a:endParaRPr lang="ru-RU" sz="1400" b="1" dirty="0">
              <a:solidFill>
                <a:srgbClr val="595959"/>
              </a:solidFill>
            </a:endParaRPr>
          </a:p>
        </p:txBody>
      </p:sp>
      <p:sp>
        <p:nvSpPr>
          <p:cNvPr id="71" name="AutoShape 10"/>
          <p:cNvSpPr>
            <a:spLocks noChangeArrowheads="1"/>
          </p:cNvSpPr>
          <p:nvPr/>
        </p:nvSpPr>
        <p:spPr bwMode="auto">
          <a:xfrm>
            <a:off x="2641600" y="4056481"/>
            <a:ext cx="1849437" cy="518666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solidFill>
                  <a:srgbClr val="777777"/>
                </a:solidFill>
              </a:rPr>
              <a:t>протокол рассмотрения </a:t>
            </a:r>
            <a:br>
              <a:rPr lang="ru-RU" sz="1050" b="1" dirty="0">
                <a:solidFill>
                  <a:srgbClr val="777777"/>
                </a:solidFill>
              </a:rPr>
            </a:br>
            <a:r>
              <a:rPr lang="ru-RU" sz="1050" b="1" dirty="0" smtClean="0">
                <a:solidFill>
                  <a:srgbClr val="777777"/>
                </a:solidFill>
              </a:rPr>
              <a:t>котировочных заявок</a:t>
            </a:r>
            <a:endParaRPr lang="ru-RU" sz="1050" b="1" dirty="0">
              <a:solidFill>
                <a:srgbClr val="777777"/>
              </a:solidFill>
            </a:endParaRPr>
          </a:p>
        </p:txBody>
      </p:sp>
      <p:cxnSp>
        <p:nvCxnSpPr>
          <p:cNvPr id="72" name="AutoShape 12"/>
          <p:cNvCxnSpPr>
            <a:cxnSpLocks noChangeShapeType="1"/>
            <a:stCxn id="71" idx="3"/>
            <a:endCxn id="56" idx="1"/>
          </p:cNvCxnSpPr>
          <p:nvPr/>
        </p:nvCxnSpPr>
        <p:spPr bwMode="auto">
          <a:xfrm>
            <a:off x="4491037" y="4315814"/>
            <a:ext cx="547688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4340986" y="3544440"/>
            <a:ext cx="412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дата окончания срока подачи заявок</a:t>
            </a:r>
            <a:endParaRPr lang="ru-RU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472337" y="1640232"/>
            <a:ext cx="4706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дата извещения о проведении запроса котировок</a:t>
            </a:r>
            <a:endParaRPr lang="ru-RU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539552" y="639236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рабочие дни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3" name="AutoShape 5"/>
          <p:cNvCxnSpPr>
            <a:cxnSpLocks noChangeShapeType="1"/>
            <a:stCxn id="1520644" idx="3"/>
            <a:endCxn id="1520643" idx="1"/>
          </p:cNvCxnSpPr>
          <p:nvPr/>
        </p:nvCxnSpPr>
        <p:spPr bwMode="auto">
          <a:xfrm>
            <a:off x="4491038" y="2290907"/>
            <a:ext cx="539750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AutoShape 21"/>
          <p:cNvSpPr>
            <a:spLocks noChangeArrowheads="1"/>
          </p:cNvSpPr>
          <p:nvPr/>
        </p:nvSpPr>
        <p:spPr bwMode="auto">
          <a:xfrm>
            <a:off x="5038725" y="4928476"/>
            <a:ext cx="2381250" cy="533622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777777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подготовка проекта контракта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AutoShape 26"/>
          <p:cNvSpPr>
            <a:spLocks noChangeArrowheads="1"/>
          </p:cNvSpPr>
          <p:nvPr/>
        </p:nvSpPr>
        <p:spPr bwMode="auto">
          <a:xfrm>
            <a:off x="7957213" y="4998997"/>
            <a:ext cx="918794" cy="392580"/>
          </a:xfrm>
          <a:prstGeom prst="flowChartTerminator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заказчик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>
            <a:off x="2641600" y="4935954"/>
            <a:ext cx="1849437" cy="518666"/>
          </a:xfrm>
          <a:prstGeom prst="flowChartDocumen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050" b="1" dirty="0">
                <a:solidFill>
                  <a:srgbClr val="777777"/>
                </a:solidFill>
              </a:rPr>
              <a:t>протокол рассмотрения </a:t>
            </a:r>
            <a:br>
              <a:rPr lang="ru-RU" sz="1050" b="1" dirty="0">
                <a:solidFill>
                  <a:srgbClr val="777777"/>
                </a:solidFill>
              </a:rPr>
            </a:br>
            <a:r>
              <a:rPr lang="ru-RU" sz="1050" b="1" dirty="0" smtClean="0">
                <a:solidFill>
                  <a:srgbClr val="777777"/>
                </a:solidFill>
              </a:rPr>
              <a:t>котировочных заявок</a:t>
            </a:r>
            <a:endParaRPr lang="ru-RU" sz="1050" b="1" dirty="0">
              <a:solidFill>
                <a:srgbClr val="777777"/>
              </a:solidFill>
            </a:endParaRPr>
          </a:p>
        </p:txBody>
      </p:sp>
      <p:cxnSp>
        <p:nvCxnSpPr>
          <p:cNvPr id="63" name="AutoShape 23"/>
          <p:cNvCxnSpPr>
            <a:cxnSpLocks noChangeShapeType="1"/>
            <a:stCxn id="60" idx="1"/>
            <a:endCxn id="57" idx="3"/>
          </p:cNvCxnSpPr>
          <p:nvPr/>
        </p:nvCxnSpPr>
        <p:spPr bwMode="auto">
          <a:xfrm flipH="1">
            <a:off x="7419975" y="5195287"/>
            <a:ext cx="537238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12"/>
          <p:cNvCxnSpPr>
            <a:cxnSpLocks noChangeShapeType="1"/>
            <a:stCxn id="62" idx="3"/>
            <a:endCxn id="57" idx="1"/>
          </p:cNvCxnSpPr>
          <p:nvPr/>
        </p:nvCxnSpPr>
        <p:spPr bwMode="auto">
          <a:xfrm>
            <a:off x="4491037" y="5195287"/>
            <a:ext cx="547688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25"/>
          <p:cNvCxnSpPr>
            <a:cxnSpLocks noChangeShapeType="1"/>
            <a:stCxn id="57" idx="2"/>
            <a:endCxn id="1520673" idx="0"/>
          </p:cNvCxnSpPr>
          <p:nvPr/>
        </p:nvCxnSpPr>
        <p:spPr bwMode="auto">
          <a:xfrm>
            <a:off x="6229350" y="5462098"/>
            <a:ext cx="0" cy="353163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Стрелка вниз 75"/>
          <p:cNvSpPr>
            <a:spLocks noChangeArrowheads="1"/>
          </p:cNvSpPr>
          <p:nvPr/>
        </p:nvSpPr>
        <p:spPr bwMode="auto">
          <a:xfrm>
            <a:off x="26989" y="4993430"/>
            <a:ext cx="539750" cy="565213"/>
          </a:xfrm>
          <a:prstGeom prst="downArrow">
            <a:avLst>
              <a:gd name="adj1" fmla="val 41509"/>
              <a:gd name="adj2" fmla="val 39988"/>
            </a:avLst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lin ang="0" scaled="1"/>
          </a:gradFill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/>
          <a:lstStyle/>
          <a:p>
            <a:pPr algn="ctr">
              <a:spcBef>
                <a:spcPct val="0"/>
              </a:spcBef>
            </a:pPr>
            <a:endParaRPr lang="ru-RU" sz="3200" b="1"/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77007" y="4993431"/>
            <a:ext cx="837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 b="1" dirty="0" smtClean="0">
                <a:solidFill>
                  <a:srgbClr val="595959"/>
                </a:solidFill>
              </a:rPr>
              <a:t>1* день</a:t>
            </a:r>
            <a:endParaRPr lang="ru-RU" sz="14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2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2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2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2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20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20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2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52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2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52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0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52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52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520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52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60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52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52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52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52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52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68" grpId="0" animBg="1"/>
      <p:bldP spid="60461" grpId="0" animBg="1"/>
      <p:bldP spid="60459" grpId="0" animBg="1"/>
      <p:bldP spid="60452" grpId="0" animBg="1"/>
      <p:bldP spid="1520643" grpId="0" animBg="1"/>
      <p:bldP spid="1520644" grpId="0" animBg="1"/>
      <p:bldP spid="1520647" grpId="0" animBg="1"/>
      <p:bldP spid="1520649" grpId="0" animBg="1"/>
      <p:bldP spid="1520650" grpId="0" animBg="1"/>
      <p:bldP spid="1520653" grpId="0" animBg="1"/>
      <p:bldP spid="1520674" grpId="0" animBg="1"/>
      <p:bldP spid="1520677" grpId="0" animBg="1"/>
      <p:bldP spid="1520679" grpId="0" animBg="1"/>
      <p:bldP spid="9" grpId="0" animBg="1"/>
      <p:bldP spid="54" grpId="0" animBg="1"/>
      <p:bldP spid="11" grpId="0"/>
      <p:bldP spid="59" grpId="0"/>
      <p:bldP spid="3" grpId="0" animBg="1"/>
      <p:bldP spid="4" grpId="0" animBg="1"/>
      <p:bldP spid="7" grpId="0" animBg="1"/>
      <p:bldP spid="61" grpId="0" animBg="1"/>
      <p:bldP spid="69" grpId="0" animBg="1"/>
      <p:bldP spid="70" grpId="0"/>
      <p:bldP spid="71" grpId="0" animBg="1"/>
      <p:bldP spid="53" grpId="0"/>
      <p:bldP spid="55" grpId="0"/>
      <p:bldP spid="60" grpId="0" animBg="1"/>
      <p:bldP spid="62" grpId="0" animBg="1"/>
      <p:bldP spid="76" grpId="0" animBg="1"/>
      <p:bldP spid="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sz="3200" dirty="0" smtClean="0"/>
              <a:t>Запрос котировок не состоялся: </a:t>
            </a:r>
            <a:br>
              <a:rPr lang="ru-RU" sz="3200" dirty="0" smtClean="0"/>
            </a:br>
            <a:r>
              <a:rPr lang="ru-RU" sz="3200" dirty="0" smtClean="0"/>
              <a:t>1 участник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276600" y="1473565"/>
          <a:ext cx="2590800" cy="867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Выноска со стрелкой вниз 6"/>
          <p:cNvSpPr/>
          <p:nvPr/>
        </p:nvSpPr>
        <p:spPr bwMode="auto">
          <a:xfrm>
            <a:off x="3276567" y="2555933"/>
            <a:ext cx="2607572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Подана только одна заявка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Выноска со стрелкой вниз 16"/>
          <p:cNvSpPr/>
          <p:nvPr/>
        </p:nvSpPr>
        <p:spPr bwMode="auto">
          <a:xfrm>
            <a:off x="3261316" y="3410127"/>
            <a:ext cx="2607572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3276567" y="4264321"/>
            <a:ext cx="2607572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3262162" y="5118514"/>
          <a:ext cx="2606644" cy="120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9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= ЦЕНА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ЗАЯВКИ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4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39552"/>
          </a:xfrm>
        </p:spPr>
        <p:txBody>
          <a:bodyPr/>
          <a:lstStyle/>
          <a:p>
            <a:r>
              <a:rPr lang="ru-RU" sz="3200" dirty="0" smtClean="0"/>
              <a:t>Запрос котировок не состоялся: </a:t>
            </a:r>
            <a:br>
              <a:rPr lang="ru-RU" sz="3200" dirty="0" smtClean="0"/>
            </a:br>
            <a:r>
              <a:rPr lang="ru-RU" sz="3200" dirty="0" smtClean="0"/>
              <a:t>1 допущен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555776" y="1333059"/>
          <a:ext cx="2520280" cy="867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Выноска со стрелкой вниз 16"/>
          <p:cNvSpPr/>
          <p:nvPr/>
        </p:nvSpPr>
        <p:spPr bwMode="auto">
          <a:xfrm>
            <a:off x="2555776" y="2369484"/>
            <a:ext cx="2520280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№1 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 bwMode="auto">
          <a:xfrm>
            <a:off x="2555776" y="4292422"/>
            <a:ext cx="2520280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Контракт заключается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участником №1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555776" y="5253890"/>
          <a:ext cx="2520280" cy="120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8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9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таб.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п.п.о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100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4">
                <a:tc gridSpan="2"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Цена контракта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= ЦЕНА ЗАЯВКИ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364153" y="1327930"/>
          <a:ext cx="2376199" cy="895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51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Выноска со стрелкой вниз 21"/>
          <p:cNvSpPr/>
          <p:nvPr/>
        </p:nvSpPr>
        <p:spPr bwMode="auto">
          <a:xfrm>
            <a:off x="5364153" y="2369484"/>
            <a:ext cx="2376264" cy="792088"/>
          </a:xfrm>
          <a:prstGeom prst="downArrowCallout">
            <a:avLst/>
          </a:prstGeom>
          <a:gradFill>
            <a:gsLst>
              <a:gs pos="0">
                <a:srgbClr val="F8B308"/>
              </a:gs>
              <a:gs pos="50000">
                <a:schemeClr val="bg1"/>
              </a:gs>
              <a:gs pos="100000">
                <a:srgbClr val="F8B308"/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Заявка №2 или участник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/>
            </a:r>
            <a:b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 соответствуют требованиям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Выноска со стрелкой вниз 22"/>
          <p:cNvSpPr/>
          <p:nvPr/>
        </p:nvSpPr>
        <p:spPr bwMode="auto">
          <a:xfrm>
            <a:off x="2555776" y="3330953"/>
            <a:ext cx="2520280" cy="792088"/>
          </a:xfrm>
          <a:prstGeom prst="downArrowCallou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  <a:t>Запрос котировок признается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несостоявшимся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5364153" y="3330953"/>
          <a:ext cx="2376199" cy="8605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99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Заявка №2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endParaRPr lang="ru-RU" sz="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1.</a:t>
                      </a:r>
                      <a:endParaRPr lang="ru-RU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МНН: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ru-RU" sz="1100" b="1" dirty="0" smtClean="0">
                          <a:latin typeface="Arial Narrow" panose="020B0606020202030204" pitchFamily="34" charset="0"/>
                        </a:rPr>
                        <a:t> ТН: </a:t>
                      </a:r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11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="1" baseline="0" dirty="0" err="1" smtClean="0">
                          <a:latin typeface="Arial Narrow" panose="020B0606020202030204" pitchFamily="34" charset="0"/>
                        </a:rPr>
                        <a:t>капс</a:t>
                      </a:r>
                      <a:r>
                        <a:rPr lang="ru-RU" sz="1100" b="1" baseline="0" dirty="0" smtClean="0">
                          <a:latin typeface="Arial Narrow" panose="020B0606020202030204" pitchFamily="34" charset="0"/>
                        </a:rPr>
                        <a:t>. 75 мг</a:t>
                      </a:r>
                      <a:endParaRPr lang="ru-RU" sz="1100" b="1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5347443" y="3330953"/>
            <a:ext cx="2392909" cy="930195"/>
            <a:chOff x="6738079" y="5350992"/>
            <a:chExt cx="2392909" cy="1027640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6738079" y="5350992"/>
              <a:ext cx="2392909" cy="1027640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6809075" y="5373224"/>
              <a:ext cx="2307699" cy="964760"/>
              <a:chOff x="611560" y="1556794"/>
              <a:chExt cx="7920880" cy="3672406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auto">
              <a:xfrm>
                <a:off x="611560" y="1556794"/>
                <a:ext cx="7920880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Прямая соединительная линия 26"/>
              <p:cNvCxnSpPr/>
              <p:nvPr/>
            </p:nvCxnSpPr>
            <p:spPr bwMode="auto">
              <a:xfrm flipV="1">
                <a:off x="611560" y="1556794"/>
                <a:ext cx="7776864" cy="367240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C0000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02895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Тема 2-3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Мелкие закупки </a:t>
            </a:r>
            <a:br>
              <a:rPr lang="ru-RU" sz="2400" dirty="0" smtClean="0"/>
            </a:br>
            <a:r>
              <a:rPr lang="ru-RU" sz="1800" dirty="0" smtClean="0"/>
              <a:t>(закупки у единственного поставщика на основании п.4 и п.5 ч.1 ст.93 44-ФЗ)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7386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0659" y="1484784"/>
            <a:ext cx="8641821" cy="3168352"/>
            <a:chOff x="250659" y="586048"/>
            <a:chExt cx="8641821" cy="395953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446443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78316" y="586048"/>
              <a:ext cx="1333663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5</a:t>
              </a:r>
              <a:endParaRPr lang="ru-RU" sz="11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018838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163624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591231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736017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0659" y="832571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659" y="586048"/>
              <a:ext cx="1372764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планирование</a:t>
              </a:r>
              <a:endParaRPr lang="ru-RU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54446" y="586048"/>
              <a:ext cx="1427384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1</a:t>
              </a:r>
              <a:endParaRPr lang="ru-RU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2053" y="586048"/>
              <a:ext cx="1395737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2</a:t>
              </a:r>
              <a:endParaRPr lang="ru-RU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7790" y="586048"/>
              <a:ext cx="1459478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3</a:t>
              </a:r>
              <a:endParaRPr lang="ru-RU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0709" y="586048"/>
              <a:ext cx="1376618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4</a:t>
              </a:r>
              <a:endParaRPr lang="ru-RU" sz="11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Мелкие закупки до </a:t>
            </a:r>
            <a:r>
              <a:rPr lang="en-US" sz="3200" dirty="0" smtClean="0"/>
              <a:t>6</a:t>
            </a:r>
            <a:r>
              <a:rPr lang="ru-RU" sz="3200" dirty="0" smtClean="0"/>
              <a:t>00 тыс. руб.</a:t>
            </a:r>
            <a:br>
              <a:rPr lang="ru-RU" sz="3200" dirty="0" smtClean="0"/>
            </a:br>
            <a:r>
              <a:rPr lang="ru-RU" sz="2000" dirty="0" smtClean="0"/>
              <a:t>п.</a:t>
            </a:r>
            <a:r>
              <a:rPr lang="ru-RU" sz="2800" dirty="0" smtClean="0">
                <a:solidFill>
                  <a:srgbClr val="C00000"/>
                </a:solidFill>
              </a:rPr>
              <a:t>4</a:t>
            </a:r>
            <a:r>
              <a:rPr lang="ru-RU" sz="2000" dirty="0" smtClean="0"/>
              <a:t> ч.1 ст.93 44-ФЗ</a:t>
            </a:r>
            <a:endParaRPr lang="ru-RU" sz="2400" dirty="0">
              <a:solidFill>
                <a:srgbClr val="F8B308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1880555" y="2636912"/>
            <a:ext cx="936577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ЗЕП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п.4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до </a:t>
            </a:r>
            <a:r>
              <a:rPr lang="en-US" sz="900" b="1" dirty="0" smtClean="0">
                <a:solidFill>
                  <a:srgbClr val="C00000"/>
                </a:solidFill>
              </a:rPr>
              <a:t>6</a:t>
            </a:r>
            <a:r>
              <a:rPr lang="ru-RU" sz="900" b="1" dirty="0" smtClean="0">
                <a:solidFill>
                  <a:srgbClr val="C00000"/>
                </a:solidFill>
              </a:rPr>
              <a:t>00</a:t>
            </a:r>
            <a:r>
              <a:rPr lang="ru-RU" sz="500" dirty="0" smtClean="0">
                <a:solidFill>
                  <a:schemeClr val="tx1"/>
                </a:solidFill>
              </a:rPr>
              <a:t> тыс.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922340" y="2636912"/>
            <a:ext cx="1145604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6517539" y="4044322"/>
            <a:ext cx="936577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ЗЕП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п.4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до </a:t>
            </a:r>
            <a:r>
              <a:rPr lang="en-US" sz="900" b="1" dirty="0" smtClean="0">
                <a:solidFill>
                  <a:srgbClr val="C00000"/>
                </a:solidFill>
              </a:rPr>
              <a:t>6</a:t>
            </a:r>
            <a:r>
              <a:rPr lang="ru-RU" sz="900" b="1" dirty="0" smtClean="0">
                <a:solidFill>
                  <a:srgbClr val="C00000"/>
                </a:solidFill>
              </a:rPr>
              <a:t>00</a:t>
            </a:r>
            <a:r>
              <a:rPr lang="ru-RU" sz="500" dirty="0" smtClean="0">
                <a:solidFill>
                  <a:schemeClr val="tx1"/>
                </a:solidFill>
              </a:rPr>
              <a:t> тыс.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7552547" y="4044322"/>
            <a:ext cx="1195917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Следующая 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9" name="Пятиугольник 28"/>
          <p:cNvSpPr/>
          <p:nvPr/>
        </p:nvSpPr>
        <p:spPr>
          <a:xfrm>
            <a:off x="4199047" y="3304757"/>
            <a:ext cx="936577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ЗЕП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п.4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до </a:t>
            </a:r>
            <a:r>
              <a:rPr lang="en-US" sz="900" b="1" dirty="0" smtClean="0">
                <a:solidFill>
                  <a:srgbClr val="C00000"/>
                </a:solidFill>
              </a:rPr>
              <a:t>6</a:t>
            </a:r>
            <a:r>
              <a:rPr lang="ru-RU" sz="900" b="1" dirty="0" smtClean="0">
                <a:solidFill>
                  <a:srgbClr val="C00000"/>
                </a:solidFill>
              </a:rPr>
              <a:t>00</a:t>
            </a:r>
            <a:r>
              <a:rPr lang="ru-RU" sz="500" dirty="0" smtClean="0">
                <a:solidFill>
                  <a:schemeClr val="tx1"/>
                </a:solidFill>
              </a:rPr>
              <a:t> тыс.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5220072" y="3304757"/>
            <a:ext cx="1195917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Следующая 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3" name="Пятиугольник 32"/>
          <p:cNvSpPr/>
          <p:nvPr/>
        </p:nvSpPr>
        <p:spPr>
          <a:xfrm>
            <a:off x="313951" y="1772815"/>
            <a:ext cx="1156044" cy="603491"/>
          </a:xfrm>
          <a:prstGeom prst="homePlate">
            <a:avLst>
              <a:gd name="adj" fmla="val 25161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планирование</a:t>
            </a:r>
            <a:br>
              <a:rPr lang="ru-RU" sz="1050" dirty="0" smtClean="0">
                <a:solidFill>
                  <a:schemeClr val="tx1"/>
                </a:solidFill>
              </a:rPr>
            </a:br>
            <a:r>
              <a:rPr lang="en-US" sz="700" b="1" dirty="0" smtClean="0">
                <a:solidFill>
                  <a:srgbClr val="C00000"/>
                </a:solidFill>
              </a:rPr>
              <a:t>10</a:t>
            </a:r>
            <a:r>
              <a:rPr lang="ru-RU" sz="700" b="1" dirty="0" smtClean="0">
                <a:solidFill>
                  <a:srgbClr val="C00000"/>
                </a:solidFill>
              </a:rPr>
              <a:t>% от СГОЗ</a:t>
            </a:r>
            <a:br>
              <a:rPr lang="ru-RU" sz="700" b="1" dirty="0" smtClean="0">
                <a:solidFill>
                  <a:srgbClr val="C00000"/>
                </a:solidFill>
              </a:rPr>
            </a:br>
            <a:r>
              <a:rPr lang="ru-RU" sz="700" b="1" dirty="0" smtClean="0">
                <a:solidFill>
                  <a:srgbClr val="C00000"/>
                </a:solidFill>
              </a:rPr>
              <a:t>50 млн. руб. </a:t>
            </a:r>
            <a:r>
              <a:rPr lang="en-US" sz="700" b="1" dirty="0" smtClean="0">
                <a:solidFill>
                  <a:srgbClr val="C00000"/>
                </a:solidFill>
              </a:rPr>
              <a:t>max</a:t>
            </a:r>
            <a:endParaRPr lang="ru-RU" sz="300" b="1" dirty="0">
              <a:solidFill>
                <a:srgbClr val="C00000"/>
              </a:solidFill>
            </a:endParaRPr>
          </a:p>
        </p:txBody>
      </p:sp>
      <p:graphicFrame>
        <p:nvGraphicFramePr>
          <p:cNvPr id="27" name="Схема 26"/>
          <p:cNvGraphicFramePr/>
          <p:nvPr>
            <p:extLst/>
          </p:nvPr>
        </p:nvGraphicFramePr>
        <p:xfrm>
          <a:off x="179511" y="4738581"/>
          <a:ext cx="8587790" cy="17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7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0659" y="1484784"/>
            <a:ext cx="8641821" cy="3168352"/>
            <a:chOff x="250659" y="586048"/>
            <a:chExt cx="8641821" cy="395953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446443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78316" y="586048"/>
              <a:ext cx="1333663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5</a:t>
              </a:r>
              <a:endParaRPr lang="ru-RU" sz="11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018838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163624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591231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736017" y="832572"/>
              <a:ext cx="1446037" cy="37130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0659" y="832571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659" y="586048"/>
              <a:ext cx="1372764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планирование</a:t>
              </a:r>
              <a:endParaRPr lang="ru-RU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54446" y="586048"/>
              <a:ext cx="1427384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1</a:t>
              </a:r>
              <a:endParaRPr lang="ru-RU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2053" y="586048"/>
              <a:ext cx="1395737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2</a:t>
              </a:r>
              <a:endParaRPr lang="ru-RU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7790" y="586048"/>
              <a:ext cx="1459478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3</a:t>
              </a:r>
              <a:endParaRPr lang="ru-RU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0709" y="586048"/>
              <a:ext cx="1376618" cy="3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</a:t>
              </a:r>
              <a:r>
                <a:rPr lang="ru-RU" sz="1100" dirty="0" smtClean="0"/>
                <a:t>4</a:t>
              </a:r>
              <a:endParaRPr lang="ru-RU" sz="11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9296" cy="1027113"/>
          </a:xfrm>
        </p:spPr>
        <p:txBody>
          <a:bodyPr/>
          <a:lstStyle/>
          <a:p>
            <a:r>
              <a:rPr lang="ru-RU" sz="2300" dirty="0" smtClean="0"/>
              <a:t>Мелкие закупки </a:t>
            </a:r>
            <a:r>
              <a:rPr lang="ru-RU" sz="2300" dirty="0" err="1"/>
              <a:t>медВУЗа</a:t>
            </a:r>
            <a:r>
              <a:rPr lang="ru-RU" sz="2300" dirty="0"/>
              <a:t> / НИИ / НМИЦ до </a:t>
            </a:r>
            <a:r>
              <a:rPr lang="en-US" sz="2300" dirty="0" smtClean="0"/>
              <a:t>6</a:t>
            </a:r>
            <a:r>
              <a:rPr lang="ru-RU" sz="2300" dirty="0" smtClean="0"/>
              <a:t>00 тыс. руб.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п.</a:t>
            </a:r>
            <a:r>
              <a:rPr lang="ru-RU" sz="2400" dirty="0" smtClean="0">
                <a:solidFill>
                  <a:srgbClr val="C00000"/>
                </a:solidFill>
              </a:rPr>
              <a:t>5</a:t>
            </a:r>
            <a:r>
              <a:rPr lang="ru-RU" sz="1600" dirty="0" smtClean="0"/>
              <a:t> ч.1 ст.93 44-ФЗ</a:t>
            </a:r>
            <a:endParaRPr lang="ru-RU" sz="1800" dirty="0">
              <a:solidFill>
                <a:srgbClr val="F8B308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1880555" y="2636912"/>
            <a:ext cx="936577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ЗЕП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</a:t>
            </a:r>
            <a:r>
              <a:rPr lang="ru-RU" sz="800" b="1" dirty="0" smtClean="0">
                <a:solidFill>
                  <a:srgbClr val="C00000"/>
                </a:solidFill>
              </a:rPr>
              <a:t>5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до </a:t>
            </a:r>
            <a:r>
              <a:rPr lang="en-US" sz="900" b="1" dirty="0" smtClean="0">
                <a:solidFill>
                  <a:srgbClr val="C00000"/>
                </a:solidFill>
              </a:rPr>
              <a:t>6</a:t>
            </a:r>
            <a:r>
              <a:rPr lang="ru-RU" sz="900" b="1" dirty="0" smtClean="0">
                <a:solidFill>
                  <a:srgbClr val="C00000"/>
                </a:solidFill>
              </a:rPr>
              <a:t>00</a:t>
            </a:r>
            <a:r>
              <a:rPr lang="ru-RU" sz="500" dirty="0" smtClean="0">
                <a:solidFill>
                  <a:schemeClr val="tx1"/>
                </a:solidFill>
              </a:rPr>
              <a:t> тыс.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922340" y="2636912"/>
            <a:ext cx="1145604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6517539" y="4044322"/>
            <a:ext cx="936577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ЗЕП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</a:t>
            </a:r>
            <a:r>
              <a:rPr lang="ru-RU" sz="800" b="1" dirty="0">
                <a:solidFill>
                  <a:srgbClr val="C00000"/>
                </a:solidFill>
              </a:rPr>
              <a:t>5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до </a:t>
            </a:r>
            <a:r>
              <a:rPr lang="en-US" sz="900" b="1" dirty="0" smtClean="0">
                <a:solidFill>
                  <a:srgbClr val="C00000"/>
                </a:solidFill>
              </a:rPr>
              <a:t>6</a:t>
            </a:r>
            <a:r>
              <a:rPr lang="ru-RU" sz="900" b="1" dirty="0" smtClean="0">
                <a:solidFill>
                  <a:srgbClr val="C00000"/>
                </a:solidFill>
              </a:rPr>
              <a:t>00</a:t>
            </a:r>
            <a:r>
              <a:rPr lang="ru-RU" sz="500" dirty="0" smtClean="0">
                <a:solidFill>
                  <a:schemeClr val="tx1"/>
                </a:solidFill>
              </a:rPr>
              <a:t> тыс.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7552547" y="4044322"/>
            <a:ext cx="1195917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Следующая 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9" name="Пятиугольник 28"/>
          <p:cNvSpPr/>
          <p:nvPr/>
        </p:nvSpPr>
        <p:spPr>
          <a:xfrm>
            <a:off x="4199047" y="3304757"/>
            <a:ext cx="936577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ЗЕП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</a:t>
            </a:r>
            <a:r>
              <a:rPr lang="ru-RU" sz="800" b="1" dirty="0">
                <a:solidFill>
                  <a:srgbClr val="C00000"/>
                </a:solidFill>
              </a:rPr>
              <a:t>5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до </a:t>
            </a:r>
            <a:r>
              <a:rPr lang="en-US" sz="900" b="1" dirty="0" smtClean="0">
                <a:solidFill>
                  <a:srgbClr val="C00000"/>
                </a:solidFill>
              </a:rPr>
              <a:t>6</a:t>
            </a:r>
            <a:r>
              <a:rPr lang="ru-RU" sz="900" b="1" dirty="0" smtClean="0">
                <a:solidFill>
                  <a:srgbClr val="C00000"/>
                </a:solidFill>
              </a:rPr>
              <a:t>00</a:t>
            </a:r>
            <a:r>
              <a:rPr lang="ru-RU" sz="500" dirty="0" smtClean="0">
                <a:solidFill>
                  <a:schemeClr val="tx1"/>
                </a:solidFill>
              </a:rPr>
              <a:t> тыс.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5220072" y="3304757"/>
            <a:ext cx="1195917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Следующая 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3" name="Пятиугольник 32"/>
          <p:cNvSpPr/>
          <p:nvPr/>
        </p:nvSpPr>
        <p:spPr>
          <a:xfrm>
            <a:off x="313951" y="1772815"/>
            <a:ext cx="1156044" cy="603491"/>
          </a:xfrm>
          <a:prstGeom prst="homePlate">
            <a:avLst>
              <a:gd name="adj" fmla="val 25161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планирование</a:t>
            </a:r>
            <a:br>
              <a:rPr lang="ru-RU" sz="1050" dirty="0" smtClean="0">
                <a:solidFill>
                  <a:schemeClr val="tx1"/>
                </a:solidFill>
              </a:rPr>
            </a:br>
            <a:r>
              <a:rPr lang="ru-RU" sz="700" b="1" dirty="0" smtClean="0">
                <a:solidFill>
                  <a:srgbClr val="C00000"/>
                </a:solidFill>
              </a:rPr>
              <a:t>50% от СГОЗ</a:t>
            </a:r>
            <a:r>
              <a:rPr lang="en-US" sz="700" b="1" dirty="0" smtClean="0">
                <a:solidFill>
                  <a:srgbClr val="C00000"/>
                </a:solidFill>
              </a:rPr>
              <a:t/>
            </a:r>
            <a:br>
              <a:rPr lang="en-US" sz="700" b="1" dirty="0" smtClean="0">
                <a:solidFill>
                  <a:srgbClr val="C00000"/>
                </a:solidFill>
              </a:rPr>
            </a:br>
            <a:r>
              <a:rPr lang="ru-RU" sz="700" b="1" dirty="0" smtClean="0">
                <a:solidFill>
                  <a:srgbClr val="C00000"/>
                </a:solidFill>
              </a:rPr>
              <a:t>30 млн. руб. </a:t>
            </a:r>
            <a:r>
              <a:rPr lang="en-US" sz="700" b="1" dirty="0" smtClean="0">
                <a:solidFill>
                  <a:srgbClr val="C00000"/>
                </a:solidFill>
              </a:rPr>
              <a:t>max</a:t>
            </a:r>
            <a:endParaRPr lang="ru-RU" sz="300" b="1" dirty="0">
              <a:solidFill>
                <a:srgbClr val="C00000"/>
              </a:solidFill>
            </a:endParaRPr>
          </a:p>
        </p:txBody>
      </p:sp>
      <p:graphicFrame>
        <p:nvGraphicFramePr>
          <p:cNvPr id="27" name="Схема 26"/>
          <p:cNvGraphicFramePr/>
          <p:nvPr>
            <p:extLst/>
          </p:nvPr>
        </p:nvGraphicFramePr>
        <p:xfrm>
          <a:off x="179511" y="4738581"/>
          <a:ext cx="8587790" cy="17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36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2359"/>
          </a:xfrm>
        </p:spPr>
        <p:txBody>
          <a:bodyPr/>
          <a:lstStyle/>
          <a:p>
            <a:r>
              <a:rPr lang="ru-RU" sz="3200" dirty="0" smtClean="0"/>
              <a:t>Технологии «мелких закупок» по 44-ФЗ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60509"/>
              </p:ext>
            </p:extLst>
          </p:nvPr>
        </p:nvGraphicFramePr>
        <p:xfrm>
          <a:off x="395536" y="1309559"/>
          <a:ext cx="6624736" cy="5215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7"/>
          <a:srcRect l="6568" t="9500" r="7068" b="2026"/>
          <a:stretch/>
        </p:blipFill>
        <p:spPr bwMode="auto">
          <a:xfrm>
            <a:off x="6876256" y="1349865"/>
            <a:ext cx="1035964" cy="81205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9685" t="9885" r="961" b="3563"/>
          <a:stretch/>
        </p:blipFill>
        <p:spPr>
          <a:xfrm>
            <a:off x="7093171" y="1797687"/>
            <a:ext cx="1049116" cy="77146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4482" t="9594" r="1513"/>
          <a:stretch/>
        </p:blipFill>
        <p:spPr>
          <a:xfrm>
            <a:off x="7323238" y="2204925"/>
            <a:ext cx="1049116" cy="76596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1220" t="9886" r="2793" b="1839"/>
          <a:stretch/>
        </p:blipFill>
        <p:spPr>
          <a:xfrm>
            <a:off x="7553305" y="2606663"/>
            <a:ext cx="1052075" cy="7345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12827" t="10230" r="12652" b="18856"/>
          <a:stretch/>
        </p:blipFill>
        <p:spPr>
          <a:xfrm>
            <a:off x="7786331" y="2976973"/>
            <a:ext cx="1052075" cy="7600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5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Тема 2-3-1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«Новые мелкие закупки» с 01.04.2021</a:t>
            </a:r>
            <a:br>
              <a:rPr lang="ru-RU" sz="2400" dirty="0" smtClean="0"/>
            </a:br>
            <a:r>
              <a:rPr lang="ru-RU" sz="1800" dirty="0" smtClean="0"/>
              <a:t>(закупки у единственного поставщика на основании </a:t>
            </a:r>
            <a:r>
              <a:rPr lang="ru-RU" sz="1800" dirty="0" smtClean="0"/>
              <a:t>п.4 или 5 ч.1 + </a:t>
            </a:r>
            <a:r>
              <a:rPr lang="ru-RU" sz="1800" dirty="0" smtClean="0"/>
              <a:t>ч.12 и 13 ст.93 44-ФЗ)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521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Особенности 44-ФЗ применительно </a:t>
            </a:r>
            <a:br>
              <a:rPr lang="ru-RU" sz="3200" dirty="0" smtClean="0"/>
            </a:br>
            <a:r>
              <a:rPr lang="ru-RU" sz="3200" dirty="0" smtClean="0"/>
              <a:t>к закупкам лекарственных препаратов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5" name="Пятиугольник 4"/>
          <p:cNvSpPr/>
          <p:nvPr/>
        </p:nvSpPr>
        <p:spPr bwMode="auto">
          <a:xfrm>
            <a:off x="330504" y="1484313"/>
            <a:ext cx="2053587" cy="648072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arrow" panose="020B0606020202030204" pitchFamily="34" charset="0"/>
              </a:rPr>
              <a:t>планирование</a:t>
            </a:r>
          </a:p>
        </p:txBody>
      </p:sp>
      <p:sp>
        <p:nvSpPr>
          <p:cNvPr id="6" name="Пятиугольник 5"/>
          <p:cNvSpPr/>
          <p:nvPr/>
        </p:nvSpPr>
        <p:spPr bwMode="auto">
          <a:xfrm>
            <a:off x="2392408" y="1484313"/>
            <a:ext cx="2053587" cy="64807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определение поставщика</a:t>
            </a:r>
          </a:p>
        </p:txBody>
      </p:sp>
      <p:sp>
        <p:nvSpPr>
          <p:cNvPr id="7" name="Пятиугольник 6"/>
          <p:cNvSpPr/>
          <p:nvPr/>
        </p:nvSpPr>
        <p:spPr bwMode="auto">
          <a:xfrm>
            <a:off x="4454312" y="1484313"/>
            <a:ext cx="2053587" cy="648072"/>
          </a:xfrm>
          <a:prstGeom prst="homePlate">
            <a:avLst/>
          </a:prstGeom>
          <a:solidFill>
            <a:srgbClr val="FFFFDD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 Narrow" panose="020B0606020202030204" pitchFamily="34" charset="0"/>
              </a:rPr>
              <a:t>заключение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 Narrow" panose="020B0606020202030204" pitchFamily="34" charset="0"/>
              </a:rPr>
              <a:t> контракта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 bwMode="auto">
          <a:xfrm>
            <a:off x="6516216" y="1484313"/>
            <a:ext cx="2053587" cy="648072"/>
          </a:xfrm>
          <a:prstGeom prst="homePlate">
            <a:avLst/>
          </a:prstGeom>
          <a:solidFill>
            <a:srgbClr val="E5FFE5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 Narrow" panose="020B0606020202030204" pitchFamily="34" charset="0"/>
              </a:rPr>
              <a:t>исполнение контракта</a:t>
            </a:r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313901" y="2708920"/>
            <a:ext cx="3809448" cy="3816424"/>
          </a:xfrm>
          <a:prstGeom prst="wedgeRectCallout">
            <a:avLst>
              <a:gd name="adj1" fmla="val 35588"/>
              <a:gd name="adj2" fmla="val -64824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72000" rIns="36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100" b="1" dirty="0" smtClean="0">
                <a:latin typeface="Arial Narrow" panose="020B0606020202030204" pitchFamily="34" charset="0"/>
              </a:rPr>
              <a:t>описание объекта </a:t>
            </a:r>
            <a:r>
              <a:rPr lang="ru-RU" sz="1100" b="1" dirty="0">
                <a:latin typeface="Arial Narrow" panose="020B0606020202030204" pitchFamily="34" charset="0"/>
              </a:rPr>
              <a:t>закупки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[постановление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Правительства РФ от 15.11.2017 № 1380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]</a:t>
            </a:r>
            <a:r>
              <a:rPr lang="ru-RU" sz="1100" b="1" dirty="0">
                <a:latin typeface="Arial Narrow" panose="020B0606020202030204" pitchFamily="34" charset="0"/>
              </a:rPr>
              <a:t> </a:t>
            </a:r>
            <a:r>
              <a:rPr lang="ru-RU" sz="1100" b="1" dirty="0" smtClean="0">
                <a:latin typeface="Arial Narrow" panose="020B0606020202030204" pitchFamily="34" charset="0"/>
              </a:rPr>
              <a:t>+ правила формирования перечня ЛС по ТН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[постановление Правительства РФ от 28.11.2013 №1086]</a:t>
            </a:r>
            <a:r>
              <a:rPr lang="ru-RU" sz="1100" b="1" dirty="0" smtClean="0">
                <a:latin typeface="Arial Narrow" panose="020B0606020202030204" pitchFamily="34" charset="0"/>
              </a:rPr>
              <a:t> + </a:t>
            </a:r>
            <a:r>
              <a:rPr lang="ru-RU" sz="1100" b="1" dirty="0">
                <a:latin typeface="Arial Narrow" panose="020B0606020202030204" pitchFamily="34" charset="0"/>
              </a:rPr>
              <a:t>сохранение преемственности терапии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[постановление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Правительства РФ от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30.06.2020 №965]</a:t>
            </a: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100" b="1" dirty="0" smtClean="0">
                <a:latin typeface="Arial Narrow" panose="020B0606020202030204" pitchFamily="34" charset="0"/>
              </a:rPr>
              <a:t>порядок использования информации о взаимозаменяемости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[постановление Правительства РФ от 04.09.2020 №1357]</a:t>
            </a:r>
            <a:r>
              <a:rPr lang="ru-RU" sz="1100" b="1" dirty="0" smtClean="0">
                <a:latin typeface="Arial Narrow" panose="020B0606020202030204" pitchFamily="34" charset="0"/>
              </a:rPr>
              <a:t> </a:t>
            </a:r>
            <a:br>
              <a:rPr lang="ru-RU" sz="1100" b="1" dirty="0" smtClean="0">
                <a:latin typeface="Arial Narrow" panose="020B0606020202030204" pitchFamily="34" charset="0"/>
              </a:rPr>
            </a:br>
            <a:r>
              <a:rPr lang="ru-RU" sz="1100" b="1" dirty="0" smtClean="0">
                <a:latin typeface="Arial Narrow" panose="020B0606020202030204" pitchFamily="34" charset="0"/>
              </a:rPr>
              <a:t>+ сведения о взаимозаменяемости в ГРЛС </a:t>
            </a:r>
            <a:r>
              <a:rPr lang="en-US" sz="700" u="sng" dirty="0"/>
              <a:t>https://grls.rosminzdrav.ru/Forum//Files/243339/%D0%9F%D0%B5%D1%80%D0%B5%D1%87%D0%B5%D0%BD%D1%8C%20%D0%92%D0%97.xls</a:t>
            </a:r>
            <a:r>
              <a:rPr lang="ru-RU" sz="1100" b="1" dirty="0" smtClean="0">
                <a:latin typeface="Arial Narrow" panose="020B0606020202030204" pitchFamily="34" charset="0"/>
              </a:rPr>
              <a:t/>
            </a:r>
            <a:br>
              <a:rPr lang="ru-RU" sz="1100" b="1" dirty="0" smtClean="0">
                <a:latin typeface="Arial Narrow" panose="020B0606020202030204" pitchFamily="34" charset="0"/>
              </a:rPr>
            </a:br>
            <a:r>
              <a:rPr lang="ru-RU" sz="1100" b="1" dirty="0" smtClean="0">
                <a:latin typeface="Arial Narrow" panose="020B0606020202030204" pitchFamily="34" charset="0"/>
              </a:rPr>
              <a:t>и «группы взаимозаменяемости» в ЕСКЛП </a:t>
            </a:r>
            <a:r>
              <a:rPr lang="en-US" sz="800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US" sz="800" dirty="0" smtClean="0">
                <a:latin typeface="Arial Narrow" panose="020B0606020202030204" pitchFamily="34" charset="0"/>
                <a:hlinkClick r:id="rId2"/>
              </a:rPr>
              <a:t>esklp.egisz.rosminzdrav.ru/esklp?activeTab=group</a:t>
            </a:r>
            <a:r>
              <a:rPr lang="ru-RU" sz="800" dirty="0" smtClean="0">
                <a:latin typeface="Arial Narrow" panose="020B0606020202030204" pitchFamily="34" charset="0"/>
              </a:rPr>
              <a:t> </a:t>
            </a:r>
            <a:endParaRPr lang="ru-RU" sz="1100" dirty="0" smtClean="0">
              <a:latin typeface="Arial Narrow" panose="020B0606020202030204" pitchFamily="34" charset="0"/>
            </a:endParaRPr>
          </a:p>
          <a:p>
            <a:pPr lvl="0"/>
            <a:r>
              <a:rPr lang="ru-RU" sz="1100" b="1" dirty="0" smtClean="0">
                <a:latin typeface="Arial Narrow" panose="020B0606020202030204" pitchFamily="34" charset="0"/>
              </a:rPr>
              <a:t>особый раздел КТРУ (на базе ЕСКЛП)</a:t>
            </a:r>
          </a:p>
          <a:p>
            <a:r>
              <a:rPr lang="ru-RU" sz="1100" b="1" dirty="0" smtClean="0">
                <a:latin typeface="Arial Narrow" panose="020B0606020202030204" pitchFamily="34" charset="0"/>
              </a:rPr>
              <a:t>порядок формирования лотов </a:t>
            </a:r>
            <a:br>
              <a:rPr lang="ru-RU" sz="1100" b="1" dirty="0" smtClean="0">
                <a:latin typeface="Arial Narrow" panose="020B0606020202030204" pitchFamily="34" charset="0"/>
              </a:rPr>
            </a:b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[постановление Правительства РФ от 17.10.2013 №929]</a:t>
            </a:r>
            <a:r>
              <a:rPr lang="ru-RU" sz="1100" b="1" dirty="0" smtClean="0">
                <a:latin typeface="Arial Narrow" panose="020B0606020202030204" pitchFamily="34" charset="0"/>
              </a:rPr>
              <a:t> </a:t>
            </a:r>
            <a:endParaRPr lang="ru-RU" sz="1100" b="1" dirty="0">
              <a:latin typeface="Arial Narrow" panose="020B0606020202030204" pitchFamily="34" charset="0"/>
            </a:endParaRPr>
          </a:p>
          <a:p>
            <a:pPr lvl="0"/>
            <a:r>
              <a:rPr lang="ru-RU" sz="1100" b="1" dirty="0" smtClean="0">
                <a:latin typeface="Arial Narrow" panose="020B0606020202030204" pitchFamily="34" charset="0"/>
              </a:rPr>
              <a:t>типовой контракт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[приказ Минздрава России от 18.01.2021 №15н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]</a:t>
            </a: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1100" b="1" dirty="0" smtClean="0">
                <a:latin typeface="Arial Narrow" panose="020B0606020202030204" pitchFamily="34" charset="0"/>
              </a:rPr>
              <a:t>порядок обоснования НМЦК </a:t>
            </a:r>
            <a:br>
              <a:rPr lang="ru-RU" sz="1100" b="1" dirty="0" smtClean="0">
                <a:latin typeface="Arial Narrow" panose="020B0606020202030204" pitchFamily="34" charset="0"/>
              </a:rPr>
            </a:b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[приказ Минздрава России от 19.12.2019 №1064н]</a:t>
            </a:r>
          </a:p>
          <a:p>
            <a:pPr lvl="0"/>
            <a:r>
              <a:rPr lang="ru-RU" sz="1100" b="1" dirty="0" smtClean="0">
                <a:latin typeface="Arial Narrow" panose="020B0606020202030204" pitchFamily="34" charset="0"/>
              </a:rPr>
              <a:t>правило «третий – лишний»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[постановление Правительства РФ 30.11.2015 №1289]</a:t>
            </a:r>
            <a:r>
              <a:rPr lang="ru-RU" sz="1100" b="1" dirty="0" smtClean="0">
                <a:latin typeface="Arial Narrow" panose="020B0606020202030204" pitchFamily="34" charset="0"/>
              </a:rPr>
              <a:t> + преференции 25%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[приказ Минфина России 04.06.2018 №126н]</a:t>
            </a:r>
            <a:r>
              <a:rPr lang="ru-RU" sz="1100" b="1" dirty="0" smtClean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1" name="Прямоугольная выноска 10"/>
          <p:cNvSpPr/>
          <p:nvPr/>
        </p:nvSpPr>
        <p:spPr bwMode="auto">
          <a:xfrm>
            <a:off x="4223044" y="2708920"/>
            <a:ext cx="2240565" cy="3816424"/>
          </a:xfrm>
          <a:prstGeom prst="wedgeRectCallout">
            <a:avLst>
              <a:gd name="adj1" fmla="val -1607"/>
              <a:gd name="adj2" fmla="val -65356"/>
            </a:avLst>
          </a:prstGeom>
          <a:solidFill>
            <a:srgbClr val="FFFFDD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72000" rIns="36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закупки у </a:t>
            </a:r>
            <a:r>
              <a:rPr lang="ru-RU" sz="1100" b="1" dirty="0" err="1" smtClean="0">
                <a:solidFill>
                  <a:srgbClr val="663300"/>
                </a:solidFill>
                <a:latin typeface="Arial Narrow" panose="020B0606020202030204" pitchFamily="34" charset="0"/>
              </a:rPr>
              <a:t>ед.поставщика</a:t>
            </a: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 </a:t>
            </a:r>
            <a:b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по решению ВК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[44-ФЗ ст.93 ч.1 п.28]</a:t>
            </a:r>
            <a:endParaRPr lang="ru-RU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закупки для оказания медицинской помощи в условиях ЧС / повышенной готовности / непреодолимой силы / </a:t>
            </a:r>
            <a:b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в экстренной или неотложной форме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[44-ФЗ ст.93 ч.1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п.9]</a:t>
            </a:r>
            <a:endParaRPr lang="ru-RU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особый порядок определения цены </a:t>
            </a:r>
            <a:r>
              <a:rPr lang="ru-RU" sz="1100" b="1" dirty="0">
                <a:solidFill>
                  <a:srgbClr val="663300"/>
                </a:solidFill>
                <a:latin typeface="Arial Narrow" panose="020B0606020202030204" pitchFamily="34" charset="0"/>
              </a:rPr>
              <a:t>контракта на ЖНВЛП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44-ФЗ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ст.31 ч.10]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структурирование сведений </a:t>
            </a:r>
            <a:r>
              <a:rPr lang="ru-RU" sz="1100" b="1" dirty="0">
                <a:solidFill>
                  <a:srgbClr val="663300"/>
                </a:solidFill>
                <a:latin typeface="Arial Narrow" panose="020B0606020202030204" pitchFamily="34" charset="0"/>
              </a:rPr>
              <a:t>в </a:t>
            </a: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реестре </a:t>
            </a:r>
            <a:r>
              <a:rPr lang="ru-RU" sz="1100" b="1" dirty="0">
                <a:solidFill>
                  <a:srgbClr val="663300"/>
                </a:solidFill>
                <a:latin typeface="Arial Narrow" panose="020B0606020202030204" pitchFamily="34" charset="0"/>
              </a:rPr>
              <a:t>контрактов о </a:t>
            </a: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ЛП </a:t>
            </a:r>
            <a:b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(</a:t>
            </a:r>
            <a:r>
              <a:rPr lang="ru-RU" sz="1100" b="1" dirty="0">
                <a:solidFill>
                  <a:srgbClr val="663300"/>
                </a:solidFill>
                <a:latin typeface="Arial Narrow" panose="020B0606020202030204" pitchFamily="34" charset="0"/>
              </a:rPr>
              <a:t>МНН, ТН, Р.У., </a:t>
            </a:r>
            <a:r>
              <a:rPr lang="ru-RU" sz="1100" b="1" dirty="0" err="1">
                <a:solidFill>
                  <a:srgbClr val="663300"/>
                </a:solidFill>
                <a:latin typeface="Arial Narrow" panose="020B0606020202030204" pitchFamily="34" charset="0"/>
              </a:rPr>
              <a:t>лек.форма</a:t>
            </a:r>
            <a:r>
              <a:rPr lang="ru-RU" sz="1100" b="1" dirty="0">
                <a:solidFill>
                  <a:srgbClr val="663300"/>
                </a:solidFill>
                <a:latin typeface="Arial Narrow" panose="020B0606020202030204" pitchFamily="34" charset="0"/>
              </a:rPr>
              <a:t>, дозировка, упаковка, </a:t>
            </a:r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цена)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[приказ Минфина России от 19.07.2019 №113н] </a:t>
            </a:r>
          </a:p>
          <a:p>
            <a:r>
              <a:rPr lang="ru-RU" sz="11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преференции –15%</a:t>
            </a:r>
            <a:r>
              <a:rPr lang="ru-RU" sz="900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[приказ Минфина России 04.06.2018 №126н]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 bwMode="auto">
          <a:xfrm>
            <a:off x="6579907" y="2708920"/>
            <a:ext cx="2240565" cy="3816424"/>
          </a:xfrm>
          <a:prstGeom prst="wedgeRectCallout">
            <a:avLst>
              <a:gd name="adj1" fmla="val -38267"/>
              <a:gd name="adj2" fmla="val -65076"/>
            </a:avLst>
          </a:prstGeom>
          <a:solidFill>
            <a:srgbClr val="E5FFE5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72000" rIns="36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структурирование сведений </a:t>
            </a:r>
            <a:b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в реестре </a:t>
            </a:r>
            <a:r>
              <a:rPr lang="ru-RU" sz="1100" b="1" dirty="0">
                <a:solidFill>
                  <a:srgbClr val="003300"/>
                </a:solidFill>
                <a:latin typeface="Arial Narrow" panose="020B0606020202030204" pitchFamily="34" charset="0"/>
              </a:rPr>
              <a:t>контрактов </a:t>
            </a:r>
            <a: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о поставках ЛП: упаковка, серия</a:t>
            </a:r>
            <a:r>
              <a:rPr lang="ru-RU" sz="1100" b="1" dirty="0">
                <a:solidFill>
                  <a:srgbClr val="003300"/>
                </a:solidFill>
                <a:latin typeface="Arial Narrow" panose="020B0606020202030204" pitchFamily="34" charset="0"/>
              </a:rPr>
              <a:t>, ОСГ, ЗПОЦ, ФОЦ, ОН, </a:t>
            </a:r>
            <a: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НДС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[приказ Минфина России от 19.07.2019 №113н] </a:t>
            </a:r>
            <a:endParaRPr lang="ru-RU" sz="9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  <a:p>
            <a: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ограничение на замену </a:t>
            </a:r>
            <a:b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на «улучшенный» не из ЕАЭС </a:t>
            </a:r>
            <a:br>
              <a:rPr lang="ru-RU" sz="11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[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постановление Правительства РФ 30.11.2015 №1289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приказ Минфина России 04.06.2018 №126н]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686800" cy="883568"/>
          </a:xfrm>
        </p:spPr>
        <p:txBody>
          <a:bodyPr/>
          <a:lstStyle/>
          <a:p>
            <a:r>
              <a:rPr lang="ru-RU" sz="3000" dirty="0" smtClean="0"/>
              <a:t>Проведение «новых мелких закупок» </a:t>
            </a:r>
            <a:br>
              <a:rPr lang="ru-RU" sz="3000" dirty="0" smtClean="0"/>
            </a:br>
            <a:r>
              <a:rPr lang="ru-RU" sz="3000" dirty="0" smtClean="0">
                <a:solidFill>
                  <a:srgbClr val="CC9900"/>
                </a:solidFill>
              </a:rPr>
              <a:t>с 01.04.2021</a:t>
            </a:r>
            <a:endParaRPr lang="ru-RU" sz="3000" dirty="0">
              <a:solidFill>
                <a:srgbClr val="CC99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7504" y="1361115"/>
            <a:ext cx="2160000" cy="46085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Arial Narrow" panose="020B0606020202030204" pitchFamily="34" charset="0"/>
              </a:rPr>
              <a:t>единый годовой бюджет</a:t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10% от СГОЗ, но не более 50 млн. руб.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348104" y="1340768"/>
            <a:ext cx="2160000" cy="46085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единый годовой бюджет</a:t>
            </a:r>
            <a:br>
              <a:rPr lang="ru-RU" b="1" dirty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50</a:t>
            </a:r>
            <a:r>
              <a:rPr lang="ru-RU" b="1" dirty="0">
                <a:latin typeface="Arial Narrow" panose="020B0606020202030204" pitchFamily="34" charset="0"/>
              </a:rPr>
              <a:t>% от СГОЗ, но не более </a:t>
            </a:r>
            <a:r>
              <a:rPr lang="ru-RU" b="1" dirty="0" smtClean="0">
                <a:latin typeface="Arial Narrow" panose="020B0606020202030204" pitchFamily="34" charset="0"/>
              </a:rPr>
              <a:t>30 </a:t>
            </a:r>
            <a:r>
              <a:rPr lang="ru-RU" b="1" dirty="0">
                <a:latin typeface="Arial Narrow" panose="020B0606020202030204" pitchFamily="34" charset="0"/>
              </a:rPr>
              <a:t>млн. руб</a:t>
            </a:r>
            <a:r>
              <a:rPr lang="ru-RU" b="1" dirty="0" smtClean="0">
                <a:latin typeface="Arial Narrow" panose="020B0606020202030204" pitchFamily="34" charset="0"/>
              </a:rPr>
              <a:t>.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5" y="5947058"/>
            <a:ext cx="215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 Narrow" panose="020B0606020202030204" pitchFamily="34" charset="0"/>
              </a:rPr>
              <a:t>п.4 ч.1 (до 600 тыс. руб.)</a:t>
            </a:r>
            <a:r>
              <a:rPr lang="ru-RU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AF7E05"/>
                </a:solidFill>
                <a:latin typeface="Arial Narrow" panose="020B0606020202030204" pitchFamily="34" charset="0"/>
              </a:rPr>
              <a:t>+ ч.12 и 13 ст.93 (до 3 млн. руб.)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8104" y="5949280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 Narrow" panose="020B0606020202030204" pitchFamily="34" charset="0"/>
              </a:rPr>
              <a:t>п.5 </a:t>
            </a:r>
            <a:r>
              <a:rPr lang="ru-RU" sz="1200" b="1" dirty="0">
                <a:latin typeface="Arial Narrow" panose="020B0606020202030204" pitchFamily="34" charset="0"/>
              </a:rPr>
              <a:t>ч.1 (до </a:t>
            </a:r>
            <a:r>
              <a:rPr lang="ru-RU" sz="1200" b="1" dirty="0" smtClean="0">
                <a:latin typeface="Arial Narrow" panose="020B0606020202030204" pitchFamily="34" charset="0"/>
              </a:rPr>
              <a:t>600 </a:t>
            </a:r>
            <a:r>
              <a:rPr lang="ru-RU" sz="1200" b="1" dirty="0">
                <a:latin typeface="Arial Narrow" panose="020B0606020202030204" pitchFamily="34" charset="0"/>
              </a:rPr>
              <a:t>тыс. руб.)</a:t>
            </a:r>
            <a:r>
              <a:rPr lang="ru-RU" sz="1200" b="1" dirty="0">
                <a:solidFill>
                  <a:srgbClr val="FFC000"/>
                </a:solidFill>
                <a:latin typeface="Arial Narrow" panose="020B0606020202030204" pitchFamily="34" charset="0"/>
              </a:rPr>
              <a:t/>
            </a:r>
            <a:br>
              <a:rPr lang="ru-RU" sz="1200" b="1" dirty="0">
                <a:solidFill>
                  <a:srgbClr val="FFC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AF7E05"/>
                </a:solidFill>
                <a:latin typeface="Arial Narrow" panose="020B0606020202030204" pitchFamily="34" charset="0"/>
              </a:rPr>
              <a:t>+ ч.12 и 13 ст.93 (до 3 млн. руб.)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57940" y="1485024"/>
            <a:ext cx="1365788" cy="4320000"/>
            <a:chOff x="1227294" y="1693978"/>
            <a:chExt cx="1365788" cy="43200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1227295" y="1693978"/>
              <a:ext cx="1080120" cy="4320000"/>
            </a:xfrm>
            <a:prstGeom prst="rect">
              <a:avLst/>
            </a:prstGeom>
            <a:solidFill>
              <a:srgbClr val="FFFFCC"/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1512962" y="5149978"/>
              <a:ext cx="1080120" cy="86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27294" y="1703949"/>
              <a:ext cx="1080120" cy="257369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AF7E05"/>
                  </a:solidFill>
                  <a:latin typeface="Arial Narrow" panose="020B0606020202030204" pitchFamily="34" charset="0"/>
                </a:rPr>
                <a:t>3 млн. руб.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12962" y="5150122"/>
              <a:ext cx="1041751" cy="257369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r"/>
              <a:r>
                <a:rPr lang="ru-RU" sz="1200" b="1" dirty="0" smtClean="0">
                  <a:latin typeface="Arial Narrow" panose="020B0606020202030204" pitchFamily="34" charset="0"/>
                </a:rPr>
                <a:t>600 тыс. руб.</a:t>
              </a:r>
              <a:endParaRPr lang="ru-RU" sz="12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995936" y="1485024"/>
            <a:ext cx="1368152" cy="4320000"/>
            <a:chOff x="3527764" y="1693978"/>
            <a:chExt cx="1368152" cy="4320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3527764" y="1693978"/>
              <a:ext cx="1080120" cy="4320000"/>
            </a:xfrm>
            <a:prstGeom prst="rect">
              <a:avLst/>
            </a:prstGeom>
            <a:solidFill>
              <a:srgbClr val="FFFFCC"/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3815796" y="5149978"/>
              <a:ext cx="1080120" cy="86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24738" y="1705007"/>
              <a:ext cx="883146" cy="293721"/>
            </a:xfrm>
            <a:prstGeom prst="rect">
              <a:avLst/>
            </a:prstGeom>
            <a:noFill/>
          </p:spPr>
          <p:txBody>
            <a:bodyPr wrap="square" lIns="72000" tIns="72000" rIns="72000" bIns="36000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AF7E05"/>
                  </a:solidFill>
                  <a:latin typeface="Arial Narrow" panose="020B0606020202030204" pitchFamily="34" charset="0"/>
                </a:rPr>
                <a:t>3 млн. руб.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00535" y="5149978"/>
              <a:ext cx="995381" cy="293721"/>
            </a:xfrm>
            <a:prstGeom prst="rect">
              <a:avLst/>
            </a:prstGeom>
            <a:noFill/>
          </p:spPr>
          <p:txBody>
            <a:bodyPr wrap="square" lIns="72000" tIns="72000" rIns="72000" bIns="36000" rtlCol="0">
              <a:spAutoFit/>
            </a:bodyPr>
            <a:lstStyle/>
            <a:p>
              <a:pPr algn="r"/>
              <a:r>
                <a:rPr lang="ru-RU" sz="1200" b="1" dirty="0" smtClean="0">
                  <a:latin typeface="Arial Narrow" panose="020B0606020202030204" pitchFamily="34" charset="0"/>
                </a:rPr>
                <a:t>600 тыс. руб.</a:t>
              </a:r>
              <a:endParaRPr lang="ru-RU" sz="12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3" name="Выноска 1 (граница и черта) 22"/>
          <p:cNvSpPr/>
          <p:nvPr/>
        </p:nvSpPr>
        <p:spPr bwMode="auto">
          <a:xfrm>
            <a:off x="7308304" y="1648249"/>
            <a:ext cx="1719898" cy="611312"/>
          </a:xfrm>
          <a:prstGeom prst="accentBorderCallout1">
            <a:avLst>
              <a:gd name="adj1" fmla="val 18750"/>
              <a:gd name="adj2" fmla="val -8333"/>
              <a:gd name="adj3" fmla="val 94767"/>
              <a:gd name="adj4" fmla="val -344453"/>
            </a:avLst>
          </a:prstGeom>
          <a:solidFill>
            <a:schemeClr val="bg1"/>
          </a:solidFill>
          <a:ln w="127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ru-RU" sz="1400" b="1" dirty="0">
                <a:solidFill>
                  <a:srgbClr val="AF7E05"/>
                </a:solidFill>
                <a:latin typeface="+mn-lt"/>
              </a:rPr>
              <a:t>закупка через ЭП</a:t>
            </a: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ru-RU" sz="1400" b="1" dirty="0">
                <a:solidFill>
                  <a:srgbClr val="AF7E05"/>
                </a:solidFill>
                <a:latin typeface="+mn-lt"/>
              </a:rPr>
              <a:t>согласно КТРУ</a:t>
            </a:r>
          </a:p>
        </p:txBody>
      </p:sp>
      <p:cxnSp>
        <p:nvCxnSpPr>
          <p:cNvPr id="25" name="Прямая соединительная линия 24"/>
          <p:cNvCxnSpPr>
            <a:endCxn id="33" idx="6"/>
          </p:cNvCxnSpPr>
          <p:nvPr/>
        </p:nvCxnSpPr>
        <p:spPr bwMode="auto">
          <a:xfrm flipH="1">
            <a:off x="4496009" y="1776413"/>
            <a:ext cx="2676316" cy="797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Выноска 1 (граница и черта) 30"/>
          <p:cNvSpPr/>
          <p:nvPr/>
        </p:nvSpPr>
        <p:spPr bwMode="auto">
          <a:xfrm>
            <a:off x="7308304" y="4722415"/>
            <a:ext cx="1719898" cy="1226865"/>
          </a:xfrm>
          <a:prstGeom prst="accentBorderCallout1">
            <a:avLst>
              <a:gd name="adj1" fmla="val 46626"/>
              <a:gd name="adj2" fmla="val -8333"/>
              <a:gd name="adj3" fmla="val 83296"/>
              <a:gd name="adj4" fmla="val -350359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закупка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«по звонку» /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email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/ </a:t>
            </a:r>
            <a:b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личная встреча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закупка по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товарному знаку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2" name="Выноска 1 (граница и черта) 31"/>
          <p:cNvSpPr/>
          <p:nvPr/>
        </p:nvSpPr>
        <p:spPr bwMode="auto">
          <a:xfrm>
            <a:off x="7308304" y="2400501"/>
            <a:ext cx="1719898" cy="2165584"/>
          </a:xfrm>
          <a:prstGeom prst="accentBorderCallout1">
            <a:avLst>
              <a:gd name="adj1" fmla="val 18750"/>
              <a:gd name="adj2" fmla="val -8333"/>
              <a:gd name="adj3" fmla="val 147177"/>
              <a:gd name="adj4" fmla="val -326842"/>
            </a:avLst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закупка через электронный магазин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Arial Narrow" panose="020B0606020202030204" pitchFamily="34" charset="0"/>
              </a:rPr>
              <a:t>«микро-тендер» / оферта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по товарному знаку или нейтрально (зависит от электронного магазина)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3" name="Овал 32"/>
          <p:cNvSpPr/>
          <p:nvPr/>
        </p:nvSpPr>
        <p:spPr bwMode="auto">
          <a:xfrm>
            <a:off x="4364693" y="2508136"/>
            <a:ext cx="131316" cy="131316"/>
          </a:xfrm>
          <a:prstGeom prst="ellipse">
            <a:avLst/>
          </a:prstGeom>
          <a:solidFill>
            <a:srgbClr val="CC9900"/>
          </a:solidFill>
          <a:ln w="12700" cap="flat" cmpd="sng" algn="ctr">
            <a:solidFill>
              <a:srgbClr val="F8B30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4" name="Овал 33"/>
          <p:cNvSpPr/>
          <p:nvPr/>
        </p:nvSpPr>
        <p:spPr bwMode="auto">
          <a:xfrm>
            <a:off x="1264680" y="2142381"/>
            <a:ext cx="131316" cy="131316"/>
          </a:xfrm>
          <a:prstGeom prst="ellipse">
            <a:avLst/>
          </a:prstGeom>
          <a:solidFill>
            <a:srgbClr val="CC9900"/>
          </a:solidFill>
          <a:ln w="12700" cap="flat" cmpd="sng" algn="ctr">
            <a:solidFill>
              <a:srgbClr val="F8B30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36" name="Прямая соединительная линия 35"/>
          <p:cNvCxnSpPr>
            <a:endCxn id="47" idx="6"/>
          </p:cNvCxnSpPr>
          <p:nvPr/>
        </p:nvCxnSpPr>
        <p:spPr bwMode="auto">
          <a:xfrm flipH="1">
            <a:off x="4993715" y="2809875"/>
            <a:ext cx="2171466" cy="25687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Прямая соединительная линия 41"/>
          <p:cNvCxnSpPr>
            <a:endCxn id="50" idx="6"/>
          </p:cNvCxnSpPr>
          <p:nvPr/>
        </p:nvCxnSpPr>
        <p:spPr bwMode="auto">
          <a:xfrm flipH="1">
            <a:off x="4995077" y="5301208"/>
            <a:ext cx="2170104" cy="4034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Овал 45"/>
          <p:cNvSpPr/>
          <p:nvPr/>
        </p:nvSpPr>
        <p:spPr bwMode="auto">
          <a:xfrm>
            <a:off x="1602566" y="5521569"/>
            <a:ext cx="131316" cy="131316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7" name="Овал 46"/>
          <p:cNvSpPr/>
          <p:nvPr/>
        </p:nvSpPr>
        <p:spPr bwMode="auto">
          <a:xfrm>
            <a:off x="4862399" y="5312972"/>
            <a:ext cx="131316" cy="131316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9" name="Овал 48"/>
          <p:cNvSpPr/>
          <p:nvPr/>
        </p:nvSpPr>
        <p:spPr bwMode="auto">
          <a:xfrm>
            <a:off x="1237454" y="5677130"/>
            <a:ext cx="131316" cy="1313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0" name="Овал 49"/>
          <p:cNvSpPr/>
          <p:nvPr/>
        </p:nvSpPr>
        <p:spPr bwMode="auto">
          <a:xfrm>
            <a:off x="4863761" y="5638965"/>
            <a:ext cx="131316" cy="1313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42447"/>
          </a:xfrm>
        </p:spPr>
        <p:txBody>
          <a:bodyPr/>
          <a:lstStyle/>
          <a:p>
            <a:r>
              <a:rPr lang="ru-RU" sz="3200" dirty="0"/>
              <a:t>Результаты закупок по ч.12 ст.93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за </a:t>
            </a:r>
            <a:r>
              <a:rPr lang="ru-RU" sz="3200" dirty="0"/>
              <a:t>период </a:t>
            </a:r>
            <a:r>
              <a:rPr lang="ru-RU" sz="3200" dirty="0" smtClean="0"/>
              <a:t>апрель 2021-май 2022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7199" y="6271180"/>
            <a:ext cx="2283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hlinkClick r:id="rId2"/>
              </a:rPr>
              <a:t>ссылка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130" y="1644392"/>
            <a:ext cx="2232000" cy="125119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6571" y="129964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 закупки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8588" y="1642487"/>
            <a:ext cx="180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hlinkClick r:id="rId4"/>
              </a:rPr>
              <a:t>ссылка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724130" y="133732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лекарственные препараты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130" y="3212976"/>
            <a:ext cx="41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мед.изделия</a:t>
            </a:r>
            <a:r>
              <a:rPr lang="ru-RU" dirty="0" smtClean="0"/>
              <a:t> </a:t>
            </a:r>
            <a:r>
              <a:rPr lang="ru-RU" sz="1400" dirty="0" smtClean="0"/>
              <a:t>ОКДП2 21.20.2* + 26.6.* 32.5.*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3521136"/>
            <a:ext cx="177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hlinkClick r:id="rId5"/>
              </a:rPr>
              <a:t>ссылка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130" y="3603733"/>
            <a:ext cx="2232000" cy="26491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7199" y="1676045"/>
            <a:ext cx="3799991" cy="457685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7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контракта на поставку </a:t>
            </a:r>
            <a:r>
              <a:rPr lang="ru-RU" dirty="0" err="1" smtClean="0"/>
              <a:t>мед.изделия</a:t>
            </a:r>
            <a:r>
              <a:rPr lang="ru-RU" dirty="0" smtClean="0"/>
              <a:t> по ч.12 ст.93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556792"/>
            <a:ext cx="4464496" cy="155819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780927"/>
            <a:ext cx="7578615" cy="271296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" y="6309320"/>
            <a:ext cx="66064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4"/>
              </a:rPr>
              <a:t>https://</a:t>
            </a:r>
            <a:r>
              <a:rPr lang="ru-RU" sz="800" dirty="0" smtClean="0">
                <a:hlinkClick r:id="rId4"/>
              </a:rPr>
              <a:t>zakupki.gov.ru/epz/contract/contractCard/common-info.html?reestrNumber=2616612107121000147&amp;contractInfoId=67062051</a:t>
            </a:r>
            <a:r>
              <a:rPr lang="ru-RU" sz="800" dirty="0" smtClean="0"/>
              <a:t>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1207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правила «новых мелких закупок»</a:t>
            </a:r>
            <a:endParaRPr lang="ru-RU" dirty="0">
              <a:solidFill>
                <a:srgbClr val="F8B308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68761"/>
          <a:ext cx="3243588" cy="5328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3953908" y="1799102"/>
          <a:ext cx="4896544" cy="475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7564347" y="2841993"/>
            <a:ext cx="1505845" cy="508545"/>
            <a:chOff x="6415433" y="1028692"/>
            <a:chExt cx="1840685" cy="621625"/>
          </a:xfrm>
        </p:grpSpPr>
        <p:pic>
          <p:nvPicPr>
            <p:cNvPr id="8" name="Picture 8" descr="C:\Users\perov\AppData\Local\Microsoft\Windows\Temporary Internet Files\Content.IE5\48R591FS\MC900433953[1]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433" y="1028692"/>
              <a:ext cx="613291" cy="61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020272" y="1268760"/>
              <a:ext cx="1235846" cy="381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  <a:latin typeface="Arial Narrow" pitchFamily="34" charset="0"/>
                </a:rPr>
                <a:t>заказчик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564347" y="1798324"/>
            <a:ext cx="1500040" cy="490171"/>
            <a:chOff x="6386191" y="3272930"/>
            <a:chExt cx="1850951" cy="604839"/>
          </a:xfrm>
        </p:grpSpPr>
        <p:pic>
          <p:nvPicPr>
            <p:cNvPr id="11" name="Picture 7" descr="C:\Users\perov\AppData\Local\Microsoft\Windows\Temporary Internet Files\Content.IE5\0JC3JAB8\MC900434888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191" y="3272930"/>
              <a:ext cx="604839" cy="60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001296" y="3455070"/>
              <a:ext cx="1235846" cy="34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  <a:latin typeface="Arial Narrow" pitchFamily="34" charset="0"/>
                </a:rPr>
                <a:t>поставщик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564347" y="3893069"/>
            <a:ext cx="1493354" cy="499829"/>
            <a:chOff x="7537767" y="3184169"/>
            <a:chExt cx="1493354" cy="499829"/>
          </a:xfrm>
        </p:grpSpPr>
        <p:pic>
          <p:nvPicPr>
            <p:cNvPr id="13" name="Рисунок 12" descr="File:Computer.svg - Wikipedia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67" y="3184169"/>
              <a:ext cx="474476" cy="4744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020088" y="3222333"/>
              <a:ext cx="1011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  <a:latin typeface="Arial Narrow" pitchFamily="34" charset="0"/>
                </a:rPr>
                <a:t>оператор ЭП</a:t>
              </a:r>
              <a:br>
                <a:rPr lang="ru-RU" sz="1200" b="1" dirty="0" smtClean="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lang="ru-RU" sz="1200" b="1" dirty="0" smtClean="0">
                  <a:solidFill>
                    <a:schemeClr val="bg2"/>
                  </a:solidFill>
                  <a:latin typeface="Arial Narrow" pitchFamily="34" charset="0"/>
                </a:rPr>
                <a:t>(программа)</a:t>
              </a:r>
            </a:p>
          </p:txBody>
        </p:sp>
      </p:grpSp>
      <p:pic>
        <p:nvPicPr>
          <p:cNvPr id="21" name="Picture 8" descr="C:\Users\perov\AppData\Local\Microsoft\Windows\Temporary Internet Files\Content.IE5\48R591FS\MC900433953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47" y="4918705"/>
            <a:ext cx="501727" cy="50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279415" y="168946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ym typeface="Wingdings" panose="05000000000000000000" pitchFamily="2" charset="2"/>
              </a:rPr>
              <a:t> </a:t>
            </a:r>
            <a:br>
              <a:rPr lang="ru-RU" dirty="0" smtClean="0">
                <a:sym typeface="Wingdings" panose="05000000000000000000" pitchFamily="2" charset="2"/>
              </a:rPr>
            </a:br>
            <a: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в любое время заранее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9415" y="2742322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ym typeface="Wingdings" panose="05000000000000000000" pitchFamily="2" charset="2"/>
              </a:rPr>
              <a:t> </a:t>
            </a:r>
            <a:br>
              <a:rPr lang="ru-RU" dirty="0" smtClean="0">
                <a:sym typeface="Wingdings" panose="05000000000000000000" pitchFamily="2" charset="2"/>
              </a:rPr>
            </a:br>
            <a: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по мере необходимости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9415" y="3789040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ym typeface="Wingdings" panose="05000000000000000000" pitchFamily="2" charset="2"/>
              </a:rPr>
              <a:t> </a:t>
            </a:r>
            <a:br>
              <a:rPr lang="ru-RU" dirty="0" smtClean="0">
                <a:sym typeface="Wingdings" panose="05000000000000000000" pitchFamily="2" charset="2"/>
              </a:rPr>
            </a:br>
            <a: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1 час после извещения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79415" y="4725144"/>
            <a:ext cx="108012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ym typeface="Wingdings" panose="05000000000000000000" pitchFamily="2" charset="2"/>
              </a:rPr>
              <a:t> </a:t>
            </a:r>
            <a:br>
              <a:rPr lang="ru-RU" dirty="0" smtClean="0">
                <a:sym typeface="Wingdings" panose="05000000000000000000" pitchFamily="2" charset="2"/>
              </a:rPr>
            </a:br>
            <a: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1 рабочий день</a:t>
            </a:r>
            <a:b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(в день «извещения»)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79415" y="5817458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ym typeface="Wingdings" panose="05000000000000000000" pitchFamily="2" charset="2"/>
              </a:rPr>
              <a:t> </a:t>
            </a:r>
            <a:br>
              <a:rPr lang="ru-RU" dirty="0" smtClean="0">
                <a:sym typeface="Wingdings" panose="05000000000000000000" pitchFamily="2" charset="2"/>
              </a:rPr>
            </a:br>
            <a:r>
              <a:rPr lang="ru-RU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2 рабочих дня </a:t>
            </a:r>
            <a:r>
              <a:rPr lang="en-US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min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pic>
        <p:nvPicPr>
          <p:cNvPr id="30" name="Picture 8" descr="C:\Users\perov\AppData\Local\Microsoft\Windows\Temporary Internet Files\Content.IE5\48R591FS\MC900433953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47" y="5920538"/>
            <a:ext cx="501727" cy="50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perov\AppData\Local\Microsoft\Windows\Temporary Internet Files\Content.IE5\0JC3JAB8\MC900434888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725" y="5920538"/>
            <a:ext cx="501727" cy="50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8076292" y="6105842"/>
            <a:ext cx="276225" cy="131118"/>
            <a:chOff x="3057525" y="-590550"/>
            <a:chExt cx="276225" cy="131118"/>
          </a:xfrm>
        </p:grpSpPr>
        <p:cxnSp>
          <p:nvCxnSpPr>
            <p:cNvPr id="33" name="Прямая со стрелкой 32"/>
            <p:cNvCxnSpPr/>
            <p:nvPr/>
          </p:nvCxnSpPr>
          <p:spPr bwMode="auto">
            <a:xfrm>
              <a:off x="3057525" y="-590550"/>
              <a:ext cx="27622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Прямая со стрелкой 37"/>
            <p:cNvCxnSpPr/>
            <p:nvPr/>
          </p:nvCxnSpPr>
          <p:spPr bwMode="auto">
            <a:xfrm flipH="1">
              <a:off x="3057525" y="-459432"/>
              <a:ext cx="27622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8B308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604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3" grpId="0"/>
      <p:bldP spid="24" grpId="0"/>
      <p:bldP spid="25" grpId="0"/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Тема 2-4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Разовая закупка по решению ВК</a:t>
            </a:r>
            <a:br>
              <a:rPr lang="ru-RU" sz="2400" dirty="0" smtClean="0"/>
            </a:br>
            <a:r>
              <a:rPr lang="ru-RU" sz="1800" dirty="0" smtClean="0"/>
              <a:t>(закупка у единственного поставщика на основании п.28 ч.1 ст.93)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225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9512" y="1628800"/>
            <a:ext cx="8569813" cy="2664296"/>
            <a:chOff x="250659" y="476061"/>
            <a:chExt cx="4233823" cy="4069521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038445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10838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0659" y="832571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659" y="476061"/>
              <a:ext cx="1372764" cy="2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ru-RU" sz="1100" dirty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29267" y="476061"/>
              <a:ext cx="1427384" cy="2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ru-RU" sz="1100" dirty="0"/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56874" y="476061"/>
              <a:ext cx="1395737" cy="2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ru-RU" sz="1100" dirty="0"/>
                <a:t>3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Срочная закупка</a:t>
            </a:r>
            <a:r>
              <a:rPr lang="en-US" sz="2800" dirty="0" smtClean="0"/>
              <a:t> </a:t>
            </a:r>
            <a:r>
              <a:rPr lang="ru-RU" sz="2800" dirty="0" smtClean="0"/>
              <a:t>лекарственных препаратов на основании решения ВК для конкретного пациента </a:t>
            </a:r>
            <a:r>
              <a:rPr lang="ru-RU" sz="2800" u="sng" dirty="0" smtClean="0">
                <a:solidFill>
                  <a:srgbClr val="C00000"/>
                </a:solidFill>
              </a:rPr>
              <a:t>с 2022 года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5" name="Пятиугольник 4"/>
          <p:cNvSpPr/>
          <p:nvPr/>
        </p:nvSpPr>
        <p:spPr>
          <a:xfrm>
            <a:off x="281500" y="2204864"/>
            <a:ext cx="1050140" cy="465086"/>
          </a:xfrm>
          <a:prstGeom prst="homePlate">
            <a:avLst>
              <a:gd name="adj" fmla="val 24760"/>
            </a:avLst>
          </a:prstGeom>
          <a:solidFill>
            <a:srgbClr val="FFC1E7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ВК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3271645" y="3089008"/>
            <a:ext cx="2451021" cy="47101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закупка у единственного поставщика (п.28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ч.1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ст.93)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6232968" y="3534046"/>
            <a:ext cx="2451021" cy="471018"/>
          </a:xfrm>
          <a:prstGeom prst="homePlate">
            <a:avLst>
              <a:gd name="adj" fmla="val 39333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Поставка в объеме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100" b="1" u="sng" dirty="0" smtClean="0">
                <a:solidFill>
                  <a:srgbClr val="C00000"/>
                </a:solidFill>
              </a:rPr>
              <a:t>~</a:t>
            </a:r>
            <a:r>
              <a:rPr lang="ru-RU" sz="1100" b="1" u="sng" dirty="0" smtClean="0">
                <a:solidFill>
                  <a:srgbClr val="C00000"/>
                </a:solidFill>
              </a:rPr>
              <a:t> </a:t>
            </a:r>
            <a:r>
              <a:rPr lang="ru-RU" sz="1100" b="1" u="sng" smtClean="0">
                <a:solidFill>
                  <a:srgbClr val="C00000"/>
                </a:solidFill>
              </a:rPr>
              <a:t>на 2…4 </a:t>
            </a:r>
            <a:r>
              <a:rPr lang="ru-RU" sz="1100" b="1" u="sng" dirty="0" smtClean="0">
                <a:solidFill>
                  <a:srgbClr val="C00000"/>
                </a:solidFill>
              </a:rPr>
              <a:t>недели</a:t>
            </a:r>
            <a:endParaRPr lang="ru-RU" sz="1100" b="1" u="sng" dirty="0">
              <a:solidFill>
                <a:srgbClr val="C00000"/>
              </a:solidFill>
            </a:endParaRPr>
          </a:p>
        </p:txBody>
      </p:sp>
      <p:sp>
        <p:nvSpPr>
          <p:cNvPr id="30" name="Пятиугольник 29"/>
          <p:cNvSpPr/>
          <p:nvPr/>
        </p:nvSpPr>
        <p:spPr>
          <a:xfrm>
            <a:off x="1841943" y="2643970"/>
            <a:ext cx="919399" cy="471018"/>
          </a:xfrm>
          <a:prstGeom prst="homePlate">
            <a:avLst>
              <a:gd name="adj" fmla="val 30543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план-график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79511" y="4509120"/>
          <a:ext cx="8569813" cy="208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40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7D"/>
                </a:solidFill>
              </a:rPr>
              <a:t>Пример </a:t>
            </a:r>
            <a:r>
              <a:rPr lang="ru-RU" dirty="0" smtClean="0">
                <a:solidFill>
                  <a:srgbClr val="00007D"/>
                </a:solidFill>
              </a:rPr>
              <a:t>закупки </a:t>
            </a:r>
            <a:br>
              <a:rPr lang="ru-RU" dirty="0" smtClean="0">
                <a:solidFill>
                  <a:srgbClr val="00007D"/>
                </a:solidFill>
              </a:rPr>
            </a:br>
            <a:r>
              <a:rPr lang="ru-RU" sz="2000" dirty="0" smtClean="0">
                <a:solidFill>
                  <a:srgbClr val="00007D"/>
                </a:solidFill>
              </a:rPr>
              <a:t>по </a:t>
            </a:r>
            <a:r>
              <a:rPr lang="ru-RU" sz="2000" dirty="0">
                <a:solidFill>
                  <a:srgbClr val="00007D"/>
                </a:solidFill>
              </a:rPr>
              <a:t>решению ВК </a:t>
            </a:r>
            <a:r>
              <a:rPr lang="ru-RU" sz="2000" dirty="0" smtClean="0">
                <a:solidFill>
                  <a:srgbClr val="00007D"/>
                </a:solidFill>
              </a:rPr>
              <a:t>по </a:t>
            </a:r>
            <a:r>
              <a:rPr lang="ru-RU" sz="2000" dirty="0">
                <a:solidFill>
                  <a:srgbClr val="00007D"/>
                </a:solidFill>
              </a:rPr>
              <a:t>44-ФЗ ст.93 ч.1 п.28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628407" y="5442609"/>
            <a:ext cx="42562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/>
              <a:t>дата заключения контракта </a:t>
            </a:r>
            <a:r>
              <a:rPr lang="ru-RU" sz="1100" b="1" dirty="0">
                <a:solidFill>
                  <a:srgbClr val="C00000"/>
                </a:solidFill>
              </a:rPr>
              <a:t>17.03.2021</a:t>
            </a:r>
          </a:p>
          <a:p>
            <a:r>
              <a:rPr lang="en-US" sz="800" dirty="0" smtClean="0">
                <a:hlinkClick r:id="rId3"/>
              </a:rPr>
              <a:t>https</a:t>
            </a:r>
            <a:r>
              <a:rPr lang="en-US" sz="800" dirty="0">
                <a:hlinkClick r:id="rId3"/>
              </a:rPr>
              <a:t>://</a:t>
            </a:r>
            <a:r>
              <a:rPr lang="en-US" sz="800" dirty="0" smtClean="0">
                <a:hlinkClick r:id="rId3"/>
              </a:rPr>
              <a:t>zakupki.gov.ru/epz/contract/contractCard/payment-info-and-target-of-order.html?reestrNumber=1246403379321000052&amp;contractInfoId=64586292</a:t>
            </a:r>
            <a:r>
              <a:rPr lang="ru-RU" sz="800" dirty="0" smtClean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199" y="4846801"/>
            <a:ext cx="341284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 врачебной комиссии</a:t>
            </a:r>
            <a:br>
              <a:rPr lang="ru-RU" sz="1400" b="1" dirty="0" smtClean="0"/>
            </a:br>
            <a:r>
              <a:rPr lang="ru-RU" sz="1200" dirty="0" smtClean="0"/>
              <a:t>от </a:t>
            </a:r>
            <a:r>
              <a:rPr lang="ru-RU" sz="1200" b="1" dirty="0" smtClean="0">
                <a:solidFill>
                  <a:srgbClr val="C00000"/>
                </a:solidFill>
              </a:rPr>
              <a:t>15.03.2021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 bwMode="auto">
          <a:xfrm>
            <a:off x="3844672" y="3185962"/>
            <a:ext cx="655320" cy="56156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Arial Narrow" panose="020B0606020202030204" pitchFamily="34" charset="0"/>
              </a:rPr>
              <a:t>2 дня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101572"/>
            <a:ext cx="3326549" cy="25501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407" y="1412776"/>
            <a:ext cx="4422460" cy="152076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407" y="2992152"/>
            <a:ext cx="4422460" cy="23390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8" grpId="0"/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7D"/>
                </a:solidFill>
              </a:rPr>
              <a:t>Пример </a:t>
            </a:r>
            <a:r>
              <a:rPr lang="ru-RU" dirty="0" smtClean="0">
                <a:solidFill>
                  <a:srgbClr val="00007D"/>
                </a:solidFill>
              </a:rPr>
              <a:t>закупки </a:t>
            </a:r>
            <a:br>
              <a:rPr lang="ru-RU" dirty="0" smtClean="0">
                <a:solidFill>
                  <a:srgbClr val="00007D"/>
                </a:solidFill>
              </a:rPr>
            </a:br>
            <a:r>
              <a:rPr lang="ru-RU" sz="2000" dirty="0" smtClean="0">
                <a:solidFill>
                  <a:srgbClr val="00007D"/>
                </a:solidFill>
              </a:rPr>
              <a:t>по </a:t>
            </a:r>
            <a:r>
              <a:rPr lang="ru-RU" sz="2000" dirty="0">
                <a:solidFill>
                  <a:srgbClr val="00007D"/>
                </a:solidFill>
              </a:rPr>
              <a:t>решению ВК </a:t>
            </a:r>
            <a:r>
              <a:rPr lang="ru-RU" sz="2000" dirty="0" smtClean="0">
                <a:solidFill>
                  <a:srgbClr val="00007D"/>
                </a:solidFill>
              </a:rPr>
              <a:t>по </a:t>
            </a:r>
            <a:r>
              <a:rPr lang="ru-RU" sz="2000" dirty="0">
                <a:solidFill>
                  <a:srgbClr val="00007D"/>
                </a:solidFill>
              </a:rPr>
              <a:t>44-ФЗ ст.93 ч.1 п.28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626572" y="5278849"/>
            <a:ext cx="425628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контракт </a:t>
            </a:r>
            <a:r>
              <a:rPr lang="ru-RU" sz="1200" dirty="0"/>
              <a:t>2330500583420000526</a:t>
            </a:r>
            <a:endParaRPr lang="ru-RU" sz="1200" dirty="0" smtClean="0"/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zakupki.gov.ru/epz/contract/contractCard/common-info.html?reestrNumber=2330500583420000526&amp;contractInfoId=60315243</a:t>
            </a:r>
            <a:r>
              <a:rPr lang="ru-RU" sz="800" dirty="0" smtClean="0"/>
              <a:t> </a:t>
            </a:r>
          </a:p>
          <a:p>
            <a:r>
              <a:rPr lang="ru-RU" sz="1400" b="1" dirty="0" smtClean="0"/>
              <a:t>дата заключения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smtClean="0">
                <a:solidFill>
                  <a:srgbClr val="C00000"/>
                </a:solidFill>
              </a:rPr>
              <a:t>12.10.2020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610" y="5278849"/>
            <a:ext cx="341284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 врачебной комиссии</a:t>
            </a:r>
            <a:br>
              <a:rPr lang="ru-RU" sz="1400" b="1" dirty="0" smtClean="0"/>
            </a:br>
            <a:r>
              <a:rPr lang="ru-RU" sz="1200" dirty="0" smtClean="0"/>
              <a:t>от </a:t>
            </a:r>
            <a:r>
              <a:rPr lang="ru-RU" sz="1200" b="1" dirty="0" smtClean="0">
                <a:solidFill>
                  <a:srgbClr val="C00000"/>
                </a:solidFill>
              </a:rPr>
              <a:t>12.10.2020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 bwMode="auto">
          <a:xfrm>
            <a:off x="3277732" y="2060848"/>
            <a:ext cx="1188378" cy="56156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Arial Narrow" panose="020B0606020202030204" pitchFamily="34" charset="0"/>
              </a:rPr>
              <a:t>то же день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10" y="1622065"/>
            <a:ext cx="2883417" cy="35840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815" y="1622065"/>
            <a:ext cx="4448184" cy="14605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815" y="3428060"/>
            <a:ext cx="4448185" cy="13123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2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8" grpId="0"/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577" y="2130698"/>
            <a:ext cx="3291888" cy="94905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794" y="2130698"/>
            <a:ext cx="2748370" cy="37020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4" y="2130698"/>
            <a:ext cx="2181148" cy="169687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7D"/>
                </a:solidFill>
              </a:rPr>
              <a:t>Обоснование решения ВК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96234" y="3925972"/>
            <a:ext cx="224351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контракт </a:t>
            </a:r>
            <a:r>
              <a:rPr lang="ru-RU" sz="1200" dirty="0" smtClean="0"/>
              <a:t>2230903913421000116</a:t>
            </a:r>
            <a:br>
              <a:rPr lang="ru-RU" sz="1200" dirty="0" smtClean="0"/>
            </a:br>
            <a:r>
              <a:rPr lang="ru-RU" sz="1200" dirty="0" smtClean="0"/>
              <a:t>от 01.02.2021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800" dirty="0">
                <a:hlinkClick r:id="rId6"/>
              </a:rPr>
              <a:t>https://</a:t>
            </a:r>
            <a:r>
              <a:rPr lang="en-US" sz="800" dirty="0" smtClean="0">
                <a:hlinkClick r:id="rId6"/>
              </a:rPr>
              <a:t>zakupki.gov.ru/epz/contract/contractCard/common-info.html?reestrNumber=2230903913421000116</a:t>
            </a:r>
            <a:r>
              <a:rPr lang="ru-RU" sz="800" dirty="0" smtClean="0"/>
              <a:t>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630488" y="4489450"/>
            <a:ext cx="2503487" cy="749300"/>
          </a:xfrm>
          <a:prstGeom prst="roundRect">
            <a:avLst>
              <a:gd name="adj" fmla="val 4409"/>
            </a:avLst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2277076" y="2432913"/>
            <a:ext cx="216024" cy="144016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5240858" y="2432913"/>
            <a:ext cx="216024" cy="144016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1721962" y="2756852"/>
            <a:ext cx="211614" cy="124461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9" grpId="0" animBg="1"/>
      <p:bldP spid="10" grpId="0" animBg="1"/>
      <p:bldP spid="24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Общие сведения </a:t>
            </a:r>
            <a:br>
              <a:rPr lang="ru-RU" dirty="0" smtClean="0"/>
            </a:br>
            <a:r>
              <a:rPr lang="ru-RU" dirty="0" smtClean="0"/>
              <a:t>о врачебной комиссии (ВК)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12776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607413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Федеральный </a:t>
            </a:r>
            <a:r>
              <a:rPr lang="ru-RU" sz="1400" dirty="0"/>
              <a:t>закон от 21.11.2011 </a:t>
            </a:r>
            <a:r>
              <a:rPr lang="ru-RU" sz="1400" dirty="0" smtClean="0"/>
              <a:t>№ 323-ФЗ «Об </a:t>
            </a:r>
            <a:r>
              <a:rPr lang="ru-RU" sz="1400" dirty="0"/>
              <a:t>основах охраны здоровья граждан в Российской </a:t>
            </a:r>
            <a:r>
              <a:rPr lang="ru-RU" sz="1400" dirty="0" smtClean="0"/>
              <a:t>Федерации»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34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09791"/>
          </a:xfrm>
        </p:spPr>
        <p:txBody>
          <a:bodyPr/>
          <a:lstStyle/>
          <a:p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Особенности </a:t>
            </a:r>
            <a:r>
              <a:rPr lang="ru-RU" sz="3200" dirty="0" smtClean="0"/>
              <a:t>44-ФЗ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применительно </a:t>
            </a:r>
            <a:b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 закупкам медицинских изделий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" name="Пятиугольник 4"/>
          <p:cNvSpPr/>
          <p:nvPr/>
        </p:nvSpPr>
        <p:spPr bwMode="auto">
          <a:xfrm>
            <a:off x="330504" y="1314074"/>
            <a:ext cx="2053587" cy="648072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arrow" panose="020B0606020202030204" pitchFamily="34" charset="0"/>
              </a:rPr>
              <a:t>планирование</a:t>
            </a:r>
          </a:p>
        </p:txBody>
      </p:sp>
      <p:sp>
        <p:nvSpPr>
          <p:cNvPr id="6" name="Пятиугольник 5"/>
          <p:cNvSpPr/>
          <p:nvPr/>
        </p:nvSpPr>
        <p:spPr bwMode="auto">
          <a:xfrm>
            <a:off x="2392408" y="1314074"/>
            <a:ext cx="2053587" cy="64807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определение поставщика</a:t>
            </a:r>
          </a:p>
        </p:txBody>
      </p:sp>
      <p:sp>
        <p:nvSpPr>
          <p:cNvPr id="7" name="Пятиугольник 6"/>
          <p:cNvSpPr/>
          <p:nvPr/>
        </p:nvSpPr>
        <p:spPr bwMode="auto">
          <a:xfrm>
            <a:off x="4454312" y="1314074"/>
            <a:ext cx="2053587" cy="648072"/>
          </a:xfrm>
          <a:prstGeom prst="homePlate">
            <a:avLst/>
          </a:prstGeom>
          <a:solidFill>
            <a:srgbClr val="FFFFDD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 Narrow" panose="020B0606020202030204" pitchFamily="34" charset="0"/>
              </a:rPr>
              <a:t>заключение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 Narrow" panose="020B0606020202030204" pitchFamily="34" charset="0"/>
              </a:rPr>
              <a:t> контракта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 bwMode="auto">
          <a:xfrm>
            <a:off x="6516216" y="1314074"/>
            <a:ext cx="2053587" cy="648072"/>
          </a:xfrm>
          <a:prstGeom prst="homePlate">
            <a:avLst/>
          </a:prstGeom>
          <a:solidFill>
            <a:srgbClr val="E5FFE5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 Narrow" panose="020B0606020202030204" pitchFamily="34" charset="0"/>
              </a:rPr>
              <a:t>исполнение контракта</a:t>
            </a:r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684212" y="2178641"/>
            <a:ext cx="3780467" cy="3698631"/>
          </a:xfrm>
          <a:prstGeom prst="wedgeRectCallout">
            <a:avLst>
              <a:gd name="adj1" fmla="val 3894"/>
              <a:gd name="adj2" fmla="val -56956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72000" rIns="36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100" b="1" dirty="0" smtClean="0">
                <a:latin typeface="Arial Narrow" panose="020B0606020202030204" pitchFamily="34" charset="0"/>
              </a:rPr>
              <a:t>использование КТРУ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100" b="1" dirty="0" smtClean="0">
                <a:latin typeface="Arial Narrow" panose="020B0606020202030204" pitchFamily="34" charset="0"/>
              </a:rPr>
              <a:t>лоты:</a:t>
            </a:r>
          </a:p>
          <a:p>
            <a:pPr marL="171450" lvl="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Arial Narrow" panose="020B0606020202030204" pitchFamily="34" charset="0"/>
              </a:rPr>
              <a:t>общие правила ПП620</a:t>
            </a:r>
          </a:p>
          <a:p>
            <a:pPr marL="171450" lvl="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Arial Narrow" panose="020B0606020202030204" pitchFamily="34" charset="0"/>
              </a:rPr>
              <a:t>ограничения на лоты по ПП102, 1432, 616, </a:t>
            </a:r>
            <a:r>
              <a:rPr lang="ru-RU" sz="1000" b="1" dirty="0">
                <a:latin typeface="Arial Narrow" panose="020B0606020202030204" pitchFamily="34" charset="0"/>
              </a:rPr>
              <a:t>617, 878, </a:t>
            </a:r>
            <a:r>
              <a:rPr lang="ru-RU" sz="1000" b="1" dirty="0" smtClean="0">
                <a:latin typeface="Arial Narrow" panose="020B0606020202030204" pitchFamily="34" charset="0"/>
              </a:rPr>
              <a:t>1236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100" b="1" dirty="0" smtClean="0">
                <a:latin typeface="Arial Narrow" panose="020B0606020202030204" pitchFamily="34" charset="0"/>
              </a:rPr>
              <a:t>типовой контракт пр. 724н (для отдельных видов </a:t>
            </a:r>
            <a:r>
              <a:rPr lang="ru-RU" sz="1100" b="1" dirty="0" err="1" smtClean="0">
                <a:latin typeface="Arial Narrow" panose="020B0606020202030204" pitchFamily="34" charset="0"/>
              </a:rPr>
              <a:t>мед.изделий</a:t>
            </a:r>
            <a:r>
              <a:rPr lang="ru-RU" sz="1100" b="1" dirty="0" smtClean="0">
                <a:latin typeface="Arial Narrow" panose="020B0606020202030204" pitchFamily="34" charset="0"/>
              </a:rPr>
              <a:t>)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100" b="1" dirty="0" smtClean="0">
                <a:latin typeface="Arial Narrow" panose="020B0606020202030204" pitchFamily="34" charset="0"/>
              </a:rPr>
              <a:t>НМЦК: </a:t>
            </a:r>
          </a:p>
          <a:p>
            <a:pPr marL="171450" lvl="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Arial Narrow" panose="020B0606020202030204" pitchFamily="34" charset="0"/>
              </a:rPr>
              <a:t>общий порядок по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мед.изделиям</a:t>
            </a:r>
            <a:r>
              <a:rPr lang="ru-RU" sz="1000" b="1" dirty="0" smtClean="0">
                <a:latin typeface="Arial Narrow" panose="020B0606020202030204" pitchFamily="34" charset="0"/>
              </a:rPr>
              <a:t> по пр.450н + особенности ПП2014</a:t>
            </a:r>
          </a:p>
          <a:p>
            <a:pPr marL="171450" lvl="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Arial Narrow" panose="020B0606020202030204" pitchFamily="34" charset="0"/>
              </a:rPr>
              <a:t>имплантируемые (ПП1517); </a:t>
            </a:r>
          </a:p>
          <a:p>
            <a:pPr marL="171450" lvl="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Arial Narrow" panose="020B0606020202030204" pitchFamily="34" charset="0"/>
              </a:rPr>
              <a:t>изделия из ПВХ (список №2 из ПП102) по пр. 759н/3450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100" b="1" dirty="0" smtClean="0">
                <a:latin typeface="Arial Narrow" panose="020B0606020202030204" pitchFamily="34" charset="0"/>
              </a:rPr>
              <a:t>национальный режим:</a:t>
            </a: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>
                <a:latin typeface="Arial Narrow" panose="020B0606020202030204" pitchFamily="34" charset="0"/>
              </a:rPr>
              <a:t>«третий — лишний» по </a:t>
            </a:r>
            <a:r>
              <a:rPr lang="ru-RU" sz="1000" b="1" dirty="0" err="1">
                <a:latin typeface="Arial Narrow" panose="020B0606020202030204" pitchFamily="34" charset="0"/>
              </a:rPr>
              <a:t>мед.изделиям</a:t>
            </a:r>
            <a:r>
              <a:rPr lang="ru-RU" sz="1000" b="1" dirty="0">
                <a:latin typeface="Arial Narrow" panose="020B0606020202030204" pitchFamily="34" charset="0"/>
              </a:rPr>
              <a:t> </a:t>
            </a:r>
            <a:r>
              <a:rPr lang="ru-RU" sz="1000" b="1" dirty="0" smtClean="0">
                <a:latin typeface="Arial Narrow" panose="020B0606020202030204" pitchFamily="34" charset="0"/>
              </a:rPr>
              <a:t>(ПП102</a:t>
            </a:r>
            <a:r>
              <a:rPr lang="ru-RU" sz="1000" b="1" dirty="0">
                <a:latin typeface="Arial Narrow" panose="020B0606020202030204" pitchFamily="34" charset="0"/>
              </a:rPr>
              <a:t>)</a:t>
            </a: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Arial Narrow" panose="020B0606020202030204" pitchFamily="34" charset="0"/>
              </a:rPr>
              <a:t>«второй — </a:t>
            </a:r>
            <a:r>
              <a:rPr lang="ru-RU" sz="1000" b="1" dirty="0">
                <a:latin typeface="Arial Narrow" panose="020B0606020202030204" pitchFamily="34" charset="0"/>
              </a:rPr>
              <a:t>лишний» при закупках РЭП </a:t>
            </a:r>
            <a:r>
              <a:rPr lang="ru-RU" sz="1000" b="1" dirty="0" smtClean="0">
                <a:latin typeface="Arial Narrow" panose="020B0606020202030204" pitchFamily="34" charset="0"/>
              </a:rPr>
              <a:t>(ПП878 в ред. 1432)</a:t>
            </a:r>
            <a:endParaRPr lang="ru-RU" sz="1000" b="1" dirty="0">
              <a:latin typeface="Arial Narrow" panose="020B060602020203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>
                <a:latin typeface="Arial Narrow" panose="020B0606020202030204" pitchFamily="34" charset="0"/>
              </a:rPr>
              <a:t>з</a:t>
            </a:r>
            <a:r>
              <a:rPr lang="ru-RU" sz="1000" b="1" dirty="0" smtClean="0">
                <a:latin typeface="Arial Narrow" panose="020B0606020202030204" pitchFamily="34" charset="0"/>
              </a:rPr>
              <a:t>апрет на </a:t>
            </a:r>
            <a:r>
              <a:rPr lang="ru-RU" sz="1000" b="1" dirty="0">
                <a:latin typeface="Arial Narrow" panose="020B0606020202030204" pitchFamily="34" charset="0"/>
              </a:rPr>
              <a:t>иностранную промышленную продукцию </a:t>
            </a:r>
            <a:r>
              <a:rPr lang="ru-RU" sz="1000" b="1" dirty="0" smtClean="0">
                <a:latin typeface="Arial Narrow" panose="020B0606020202030204" pitchFamily="34" charset="0"/>
              </a:rPr>
              <a:t>(ПП616</a:t>
            </a:r>
            <a:r>
              <a:rPr lang="ru-RU" sz="1000" b="1" dirty="0">
                <a:latin typeface="Arial Narrow" panose="020B0606020202030204" pitchFamily="34" charset="0"/>
              </a:rPr>
              <a:t>: СИЗ, маски)</a:t>
            </a: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>
                <a:latin typeface="Arial Narrow" panose="020B0606020202030204" pitchFamily="34" charset="0"/>
              </a:rPr>
              <a:t>«третий — лишний» в отношении промышленной продукции </a:t>
            </a:r>
            <a:r>
              <a:rPr lang="ru-RU" sz="1000" b="1" dirty="0" smtClean="0">
                <a:latin typeface="Arial Narrow" panose="020B0606020202030204" pitchFamily="34" charset="0"/>
              </a:rPr>
              <a:t>(ПП617</a:t>
            </a:r>
            <a:r>
              <a:rPr lang="ru-RU" sz="1000" b="1" dirty="0">
                <a:latin typeface="Arial Narrow" panose="020B0606020202030204" pitchFamily="34" charset="0"/>
              </a:rPr>
              <a:t>: ОКДП2 32.50.30.110 Мебель медицинская…)</a:t>
            </a: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b="1" dirty="0">
                <a:latin typeface="Arial Narrow" panose="020B0606020202030204" pitchFamily="34" charset="0"/>
              </a:rPr>
              <a:t>запрет на ПО иностранного происхождения </a:t>
            </a:r>
            <a:r>
              <a:rPr lang="ru-RU" sz="1000" b="1" dirty="0" smtClean="0">
                <a:latin typeface="Arial Narrow" panose="020B0606020202030204" pitchFamily="34" charset="0"/>
              </a:rPr>
              <a:t>(ПП1236</a:t>
            </a:r>
            <a:r>
              <a:rPr lang="ru-RU" sz="1000" b="1" dirty="0">
                <a:latin typeface="Arial Narrow" panose="020B0606020202030204" pitchFamily="34" charset="0"/>
              </a:rPr>
              <a:t>)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100" b="1" dirty="0" smtClean="0">
                <a:latin typeface="Arial Narrow" panose="020B0606020202030204" pitchFamily="34" charset="0"/>
              </a:rPr>
              <a:t>возможность заключения контрактов жизненного цикла (дополнения в постановление 1087 от 21.01.2020)</a:t>
            </a:r>
          </a:p>
        </p:txBody>
      </p:sp>
      <p:sp>
        <p:nvSpPr>
          <p:cNvPr id="11" name="Прямоугольная выноска 10"/>
          <p:cNvSpPr/>
          <p:nvPr/>
        </p:nvSpPr>
        <p:spPr bwMode="auto">
          <a:xfrm>
            <a:off x="4572000" y="2178641"/>
            <a:ext cx="2034893" cy="3698631"/>
          </a:xfrm>
          <a:prstGeom prst="wedgeRectCallout">
            <a:avLst>
              <a:gd name="adj1" fmla="val 1430"/>
              <a:gd name="adj2" fmla="val -56918"/>
            </a:avLst>
          </a:prstGeom>
          <a:solidFill>
            <a:srgbClr val="FFFFDD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72000" rIns="36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обязательное указание страны происхождения</a:t>
            </a:r>
          </a:p>
          <a:p>
            <a:r>
              <a:rPr lang="ru-RU" sz="12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преференции –15% и -20%</a:t>
            </a:r>
            <a:br>
              <a:rPr lang="ru-RU" sz="12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(пр.126н)</a:t>
            </a:r>
            <a:endParaRPr lang="ru-RU" sz="1200" b="1" dirty="0">
              <a:solidFill>
                <a:srgbClr val="66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 bwMode="auto">
          <a:xfrm>
            <a:off x="6713571" y="2178641"/>
            <a:ext cx="2034893" cy="3698631"/>
          </a:xfrm>
          <a:prstGeom prst="wedgeRectCallout">
            <a:avLst>
              <a:gd name="adj1" fmla="val -35410"/>
              <a:gd name="adj2" fmla="val -57162"/>
            </a:avLst>
          </a:prstGeom>
          <a:solidFill>
            <a:srgbClr val="E5FFE5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72000" rIns="36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обязательное указание страны происхождения</a:t>
            </a:r>
          </a:p>
          <a:p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ограничение </a:t>
            </a:r>
            <a:r>
              <a:rPr lang="ru-RU" sz="1200" b="1" dirty="0">
                <a:solidFill>
                  <a:srgbClr val="003300"/>
                </a:solidFill>
                <a:latin typeface="Arial Narrow" panose="020B0606020202030204" pitchFamily="34" charset="0"/>
              </a:rPr>
              <a:t>на замену </a:t>
            </a:r>
            <a:br>
              <a:rPr lang="ru-RU" sz="1200" b="1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003300"/>
                </a:solidFill>
                <a:latin typeface="Arial Narrow" panose="020B0606020202030204" pitchFamily="34" charset="0"/>
              </a:rPr>
              <a:t>на «улучшенный» не из ЕАЭС </a:t>
            </a: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(пр.126н) </a:t>
            </a:r>
            <a:b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+ ПП616 (некоторые виды </a:t>
            </a:r>
            <a:r>
              <a:rPr lang="ru-RU" sz="1200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мед.изделий</a:t>
            </a: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</a:t>
            </a:r>
            <a:b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+ ПП617 (некоторые виды </a:t>
            </a:r>
            <a:r>
              <a:rPr lang="ru-RU" sz="1200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мед.изделий</a:t>
            </a: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</a:t>
            </a:r>
            <a:b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+ ПП878 (РЭП) </a:t>
            </a:r>
            <a:b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+ ПП1236 (ПО)</a:t>
            </a:r>
            <a:endParaRPr lang="ru-RU" sz="12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5842490"/>
            <a:ext cx="284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КТРУ — каталог товаров, работ, услуг для обеспечения государственных и муниципальных нужд</a:t>
            </a:r>
          </a:p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ПП620 —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постановление Правительства РФ  от 19.04.2021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620</a:t>
            </a:r>
            <a:endParaRPr lang="ru-RU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пр.724н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— Приказ Минздрава России от 15.10.2015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724н</a:t>
            </a:r>
          </a:p>
          <a:p>
            <a:pPr>
              <a:spcBef>
                <a:spcPts val="0"/>
              </a:spcBef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пр.450н — Приказ Минздрава России от 15.05.2020 № 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450н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8227" y="5842490"/>
            <a:ext cx="284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Постановление Правительства РФ от 03.12.2020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2014</a:t>
            </a:r>
          </a:p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ПП1517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— Постановление Правительства РФ от 30.12.2015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1517</a:t>
            </a:r>
          </a:p>
          <a:p>
            <a:pPr>
              <a:spcBef>
                <a:spcPts val="0"/>
              </a:spcBef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ПП102 — Постановление Правительства РФ от 05.02.2015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102</a:t>
            </a:r>
          </a:p>
          <a:p>
            <a:pPr>
              <a:spcBef>
                <a:spcPts val="0"/>
              </a:spcBef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пр.579н/3450 — Приказ Минздрава России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759н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Минпромторга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России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3450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от 04.10.2017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0957" y="5842490"/>
            <a:ext cx="284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ПП878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— Постановление Правительства РФ от 10.07.2019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878</a:t>
            </a:r>
          </a:p>
          <a:p>
            <a:pPr>
              <a:spcBef>
                <a:spcPts val="0"/>
              </a:spcBef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ПП616 — Постановление Правительства РФ от 30.04.2020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616</a:t>
            </a:r>
          </a:p>
          <a:p>
            <a:pPr>
              <a:spcBef>
                <a:spcPts val="0"/>
              </a:spcBef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ПП617 —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Постановление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Правительства РФ от 30.04.2020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617</a:t>
            </a:r>
          </a:p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ПП1087 — Постановление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Правительства РФ от 28.11.2013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1087</a:t>
            </a:r>
          </a:p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ПП1236 — Постановление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Правительства РФ от 16.11.2015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1236</a:t>
            </a:r>
          </a:p>
          <a:p>
            <a:pPr>
              <a:spcBef>
                <a:spcPts val="0"/>
              </a:spcBef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Пр.126н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— Приказ Минфина России от 04.06.2018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№ 126н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5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1501" y="1700808"/>
            <a:ext cx="8251312" cy="4104456"/>
            <a:chOff x="250659" y="586048"/>
            <a:chExt cx="7104726" cy="395953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038445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10838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0659" y="832571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659" y="586048"/>
              <a:ext cx="1372764" cy="25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ru-RU" sz="1100" dirty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29267" y="586048"/>
              <a:ext cx="1427384" cy="25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ru-RU" sz="1100" dirty="0"/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56874" y="586048"/>
              <a:ext cx="1395737" cy="25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ru-RU" sz="1100" dirty="0"/>
                <a:t>3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482983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01412" y="586048"/>
              <a:ext cx="1395737" cy="25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en-US" sz="1100" dirty="0" smtClean="0"/>
                <a:t>4</a:t>
              </a:r>
              <a:endParaRPr lang="ru-RU" sz="1100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909348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27777" y="586048"/>
              <a:ext cx="1395737" cy="25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день </a:t>
              </a:r>
              <a:r>
                <a:rPr lang="en-US" sz="1100" dirty="0" smtClean="0"/>
                <a:t>5</a:t>
              </a:r>
              <a:endParaRPr lang="ru-RU" sz="11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Если пациентов несколько</a:t>
            </a:r>
            <a:br>
              <a:rPr lang="ru-RU" sz="2800" dirty="0" smtClean="0"/>
            </a:br>
            <a:r>
              <a:rPr lang="ru-RU" sz="1800" dirty="0" smtClean="0"/>
              <a:t>(п.28 ч.1 ст.93)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353508" y="2195491"/>
            <a:ext cx="640650" cy="934986"/>
          </a:xfrm>
          <a:prstGeom prst="homePlate">
            <a:avLst>
              <a:gd name="adj" fmla="val 24760"/>
            </a:avLst>
          </a:prstGeom>
          <a:solidFill>
            <a:srgbClr val="FFC1E7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решение </a:t>
            </a:r>
            <a:r>
              <a:rPr lang="ru-RU" sz="700" dirty="0" smtClean="0">
                <a:solidFill>
                  <a:schemeClr val="tx1"/>
                </a:solidFill>
              </a:rPr>
              <a:t/>
            </a:r>
            <a:br>
              <a:rPr lang="ru-RU" sz="700" dirty="0" smtClean="0">
                <a:solidFill>
                  <a:schemeClr val="tx1"/>
                </a:solidFill>
              </a:rPr>
            </a:br>
            <a:r>
              <a:rPr lang="ru-RU" sz="700" dirty="0" smtClean="0">
                <a:solidFill>
                  <a:schemeClr val="tx1"/>
                </a:solidFill>
              </a:rPr>
              <a:t>ВК </a:t>
            </a:r>
            <a:r>
              <a:rPr lang="en-US" sz="700" dirty="0" smtClean="0">
                <a:solidFill>
                  <a:schemeClr val="tx1"/>
                </a:solidFill>
              </a:rPr>
              <a:t>I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30" name="Пятиугольник 29"/>
          <p:cNvSpPr/>
          <p:nvPr/>
        </p:nvSpPr>
        <p:spPr>
          <a:xfrm>
            <a:off x="1169221" y="2195491"/>
            <a:ext cx="652344" cy="934987"/>
          </a:xfrm>
          <a:prstGeom prst="homePlate">
            <a:avLst>
              <a:gd name="adj" fmla="val 23242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план-график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2116869" y="2195491"/>
            <a:ext cx="1359512" cy="934987"/>
          </a:xfrm>
          <a:prstGeom prst="homePlate">
            <a:avLst>
              <a:gd name="adj" fmla="val 3268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ЗЕП 1</a:t>
            </a:r>
            <a:endParaRPr lang="ru-RU" sz="1000" dirty="0">
              <a:solidFill>
                <a:schemeClr val="tx1"/>
              </a:solidFill>
            </a:endParaRPr>
          </a:p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п.28 ч.1 ст.93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до 1 500 000 руб.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724237" y="2195491"/>
            <a:ext cx="1468056" cy="934987"/>
          </a:xfrm>
          <a:prstGeom prst="homePlate">
            <a:avLst>
              <a:gd name="adj" fmla="val 37309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r>
              <a:rPr lang="ru-RU" sz="1100" baseline="-25000" dirty="0" smtClean="0">
                <a:solidFill>
                  <a:schemeClr val="tx1"/>
                </a:solidFill>
              </a:rPr>
              <a:t>1</a:t>
            </a:r>
            <a:endParaRPr lang="ru-RU" sz="800" dirty="0">
              <a:solidFill>
                <a:srgbClr val="C00000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1953433" y="3497234"/>
            <a:ext cx="640650" cy="934986"/>
          </a:xfrm>
          <a:prstGeom prst="homePlate">
            <a:avLst>
              <a:gd name="adj" fmla="val 24760"/>
            </a:avLst>
          </a:prstGeom>
          <a:solidFill>
            <a:srgbClr val="FFC1E7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решение </a:t>
            </a:r>
            <a:r>
              <a:rPr lang="ru-RU" sz="700" dirty="0" smtClean="0">
                <a:solidFill>
                  <a:schemeClr val="tx1"/>
                </a:solidFill>
              </a:rPr>
              <a:t/>
            </a:r>
            <a:br>
              <a:rPr lang="ru-RU" sz="700" dirty="0" smtClean="0">
                <a:solidFill>
                  <a:schemeClr val="tx1"/>
                </a:solidFill>
              </a:rPr>
            </a:br>
            <a:r>
              <a:rPr lang="ru-RU" sz="700" dirty="0" smtClean="0">
                <a:solidFill>
                  <a:schemeClr val="tx1"/>
                </a:solidFill>
              </a:rPr>
              <a:t>ВК </a:t>
            </a:r>
            <a:r>
              <a:rPr lang="en-US" sz="700" dirty="0" smtClean="0">
                <a:solidFill>
                  <a:schemeClr val="tx1"/>
                </a:solidFill>
              </a:rPr>
              <a:t>I</a:t>
            </a:r>
            <a:r>
              <a:rPr lang="en-US" sz="700" dirty="0">
                <a:solidFill>
                  <a:schemeClr val="tx1"/>
                </a:solidFill>
              </a:rPr>
              <a:t>I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2769146" y="3497234"/>
            <a:ext cx="652344" cy="934987"/>
          </a:xfrm>
          <a:prstGeom prst="homePlate">
            <a:avLst>
              <a:gd name="adj" fmla="val 23242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>
                <a:solidFill>
                  <a:srgbClr val="000000"/>
                </a:solidFill>
              </a:rPr>
              <a:t>план-график</a:t>
            </a:r>
          </a:p>
        </p:txBody>
      </p:sp>
      <p:sp>
        <p:nvSpPr>
          <p:cNvPr id="37" name="Пятиугольник 36"/>
          <p:cNvSpPr/>
          <p:nvPr/>
        </p:nvSpPr>
        <p:spPr>
          <a:xfrm>
            <a:off x="3716794" y="3497234"/>
            <a:ext cx="1359512" cy="934987"/>
          </a:xfrm>
          <a:prstGeom prst="homePlate">
            <a:avLst>
              <a:gd name="adj" fmla="val 3268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srgbClr val="000000"/>
                </a:solidFill>
              </a:rPr>
              <a:t>ЗЕП </a:t>
            </a:r>
            <a:r>
              <a:rPr lang="ru-RU" sz="1000" dirty="0" smtClean="0">
                <a:solidFill>
                  <a:srgbClr val="000000"/>
                </a:solidFill>
              </a:rPr>
              <a:t>2</a:t>
            </a:r>
            <a:endParaRPr lang="ru-RU" sz="1000" dirty="0">
              <a:solidFill>
                <a:srgbClr val="000000"/>
              </a:solidFill>
            </a:endParaRPr>
          </a:p>
          <a:p>
            <a:pPr lvl="0" algn="ctr"/>
            <a:r>
              <a:rPr lang="ru-RU" sz="800" dirty="0">
                <a:solidFill>
                  <a:srgbClr val="000000"/>
                </a:solidFill>
              </a:rPr>
              <a:t>п.28 ч.1 ст.93</a:t>
            </a:r>
            <a:br>
              <a:rPr lang="ru-RU" sz="800" dirty="0">
                <a:solidFill>
                  <a:srgbClr val="000000"/>
                </a:solidFill>
              </a:rPr>
            </a:br>
            <a:r>
              <a:rPr lang="ru-RU" sz="800" dirty="0">
                <a:solidFill>
                  <a:srgbClr val="000000"/>
                </a:solidFill>
              </a:rPr>
              <a:t>до </a:t>
            </a:r>
            <a:r>
              <a:rPr lang="ru-RU" sz="800" dirty="0" smtClean="0">
                <a:solidFill>
                  <a:srgbClr val="000000"/>
                </a:solidFill>
              </a:rPr>
              <a:t>1 500 000 </a:t>
            </a:r>
            <a:r>
              <a:rPr lang="ru-RU" sz="800" dirty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8" name="Пятиугольник 37"/>
          <p:cNvSpPr/>
          <p:nvPr/>
        </p:nvSpPr>
        <p:spPr>
          <a:xfrm>
            <a:off x="5324162" y="3497234"/>
            <a:ext cx="1468056" cy="934987"/>
          </a:xfrm>
          <a:prstGeom prst="homePlate">
            <a:avLst>
              <a:gd name="adj" fmla="val 37309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r>
              <a:rPr lang="ru-RU" sz="1100" baseline="-25000" dirty="0" smtClean="0">
                <a:solidFill>
                  <a:schemeClr val="tx1"/>
                </a:solidFill>
              </a:rPr>
              <a:t>2</a:t>
            </a:r>
            <a:endParaRPr lang="ru-RU" sz="800" dirty="0">
              <a:solidFill>
                <a:srgbClr val="C00000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>
            <a:off x="3621095" y="4798977"/>
            <a:ext cx="640650" cy="934986"/>
          </a:xfrm>
          <a:prstGeom prst="homePlate">
            <a:avLst>
              <a:gd name="adj" fmla="val 24760"/>
            </a:avLst>
          </a:prstGeom>
          <a:solidFill>
            <a:srgbClr val="FFC1E7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решение </a:t>
            </a:r>
            <a:r>
              <a:rPr lang="ru-RU" sz="700" dirty="0" smtClean="0">
                <a:solidFill>
                  <a:schemeClr val="tx1"/>
                </a:solidFill>
              </a:rPr>
              <a:t/>
            </a:r>
            <a:br>
              <a:rPr lang="ru-RU" sz="700" dirty="0" smtClean="0">
                <a:solidFill>
                  <a:schemeClr val="tx1"/>
                </a:solidFill>
              </a:rPr>
            </a:br>
            <a:r>
              <a:rPr lang="ru-RU" sz="700" dirty="0" smtClean="0">
                <a:solidFill>
                  <a:schemeClr val="tx1"/>
                </a:solidFill>
              </a:rPr>
              <a:t>ВК </a:t>
            </a:r>
            <a:r>
              <a:rPr lang="en-US" sz="700" dirty="0" smtClean="0">
                <a:solidFill>
                  <a:schemeClr val="tx1"/>
                </a:solidFill>
              </a:rPr>
              <a:t>III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4436808" y="4798977"/>
            <a:ext cx="652344" cy="934987"/>
          </a:xfrm>
          <a:prstGeom prst="homePlate">
            <a:avLst>
              <a:gd name="adj" fmla="val 23242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>
                <a:solidFill>
                  <a:srgbClr val="000000"/>
                </a:solidFill>
              </a:rPr>
              <a:t>план-график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5384456" y="4798977"/>
            <a:ext cx="1359512" cy="934987"/>
          </a:xfrm>
          <a:prstGeom prst="homePlate">
            <a:avLst>
              <a:gd name="adj" fmla="val 3268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srgbClr val="000000"/>
                </a:solidFill>
              </a:rPr>
              <a:t>ЗЕП </a:t>
            </a:r>
            <a:r>
              <a:rPr lang="ru-RU" sz="1000" dirty="0" smtClean="0">
                <a:solidFill>
                  <a:srgbClr val="000000"/>
                </a:solidFill>
              </a:rPr>
              <a:t>3</a:t>
            </a:r>
            <a:endParaRPr lang="ru-RU" sz="1000" dirty="0">
              <a:solidFill>
                <a:srgbClr val="000000"/>
              </a:solidFill>
            </a:endParaRPr>
          </a:p>
          <a:p>
            <a:pPr lvl="0" algn="ctr"/>
            <a:r>
              <a:rPr lang="ru-RU" sz="800" dirty="0">
                <a:solidFill>
                  <a:srgbClr val="000000"/>
                </a:solidFill>
              </a:rPr>
              <a:t>п.28 ч.1 ст.93</a:t>
            </a:r>
            <a:br>
              <a:rPr lang="ru-RU" sz="800" dirty="0">
                <a:solidFill>
                  <a:srgbClr val="000000"/>
                </a:solidFill>
              </a:rPr>
            </a:br>
            <a:r>
              <a:rPr lang="ru-RU" sz="800" dirty="0">
                <a:solidFill>
                  <a:srgbClr val="000000"/>
                </a:solidFill>
              </a:rPr>
              <a:t>до </a:t>
            </a:r>
            <a:r>
              <a:rPr lang="ru-RU" sz="800" dirty="0" smtClean="0">
                <a:solidFill>
                  <a:srgbClr val="000000"/>
                </a:solidFill>
              </a:rPr>
              <a:t>1 500 000 </a:t>
            </a:r>
            <a:r>
              <a:rPr lang="ru-RU" sz="800" dirty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42" name="Пятиугольник 41"/>
          <p:cNvSpPr/>
          <p:nvPr/>
        </p:nvSpPr>
        <p:spPr>
          <a:xfrm>
            <a:off x="6991824" y="4798977"/>
            <a:ext cx="1468056" cy="934987"/>
          </a:xfrm>
          <a:prstGeom prst="homePlate">
            <a:avLst>
              <a:gd name="adj" fmla="val 37309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Поставка</a:t>
            </a:r>
            <a:r>
              <a:rPr lang="ru-RU" sz="1100" baseline="-25000" dirty="0" smtClean="0">
                <a:solidFill>
                  <a:schemeClr val="tx1"/>
                </a:solidFill>
              </a:rPr>
              <a:t>3</a:t>
            </a:r>
            <a:endParaRPr lang="ru-RU" sz="800" dirty="0">
              <a:solidFill>
                <a:srgbClr val="C0000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241995" y="2095500"/>
            <a:ext cx="5257445" cy="1123950"/>
          </a:xfrm>
          <a:prstGeom prst="roundRect">
            <a:avLst>
              <a:gd name="adj" fmla="val 9318"/>
            </a:avLst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пациент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I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1843264" y="3388407"/>
            <a:ext cx="5257445" cy="1123950"/>
          </a:xfrm>
          <a:prstGeom prst="roundRect">
            <a:avLst>
              <a:gd name="adj" fmla="val 9318"/>
            </a:avLst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пациент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II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3540334" y="4681314"/>
            <a:ext cx="5257445" cy="1123950"/>
          </a:xfrm>
          <a:prstGeom prst="roundRect">
            <a:avLst>
              <a:gd name="adj" fmla="val 9318"/>
            </a:avLst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пациент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III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9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многочисленных закупок по п.28 ч.1 ст.93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63" y="1519362"/>
            <a:ext cx="4019853" cy="46085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91787" y="1412776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способ: закупка у единственного поставщика по </a:t>
            </a:r>
            <a:r>
              <a:rPr lang="ru-RU" b="1" dirty="0" smtClean="0"/>
              <a:t>п.28 ч.1 ст.93</a:t>
            </a:r>
          </a:p>
          <a:p>
            <a:r>
              <a:rPr lang="ru-RU" dirty="0" smtClean="0"/>
              <a:t>МНН</a:t>
            </a:r>
            <a:r>
              <a:rPr lang="ru-RU" dirty="0" smtClean="0"/>
              <a:t>: </a:t>
            </a:r>
            <a:r>
              <a:rPr lang="ru-RU" b="1" dirty="0" smtClean="0"/>
              <a:t>АПИКСАБАН</a:t>
            </a:r>
          </a:p>
          <a:p>
            <a:r>
              <a:rPr lang="ru-RU" dirty="0" smtClean="0"/>
              <a:t>дата: </a:t>
            </a:r>
            <a:r>
              <a:rPr lang="ru-RU" b="1" dirty="0" smtClean="0"/>
              <a:t>с 01.01.2021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62280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/>
              </a:rPr>
              <a:t>ссылка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20341" y="1547730"/>
            <a:ext cx="623467" cy="2397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47864" y="2661495"/>
            <a:ext cx="623467" cy="2397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47864" y="4581128"/>
            <a:ext cx="623467" cy="2397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5448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Закупка у единственного поставщика по решению ВК до 1 500 000 руб.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34597"/>
            <a:ext cx="6552728" cy="439248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</a:t>
            </a:r>
            <a:r>
              <a:rPr lang="ru-RU" sz="1500" b="1" dirty="0" smtClean="0">
                <a:solidFill>
                  <a:srgbClr val="C00000"/>
                </a:solidFill>
              </a:rPr>
              <a:t>ст.93 ч.1</a:t>
            </a:r>
            <a:r>
              <a:rPr lang="ru-RU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500" b="1" dirty="0" smtClean="0"/>
              <a:t>Закупка </a:t>
            </a:r>
            <a:r>
              <a:rPr lang="ru-RU" sz="1500" b="1" dirty="0"/>
              <a:t>у единственного поставщика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(подрядчика, исполнителя) </a:t>
            </a:r>
            <a:r>
              <a:rPr lang="ru-RU" sz="1500" b="1" dirty="0"/>
              <a:t>может осуществляться 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заказчиком в следующих случаях</a:t>
            </a:r>
            <a:r>
              <a:rPr lang="ru-RU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355600" lvl="1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28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1300" b="1" dirty="0"/>
              <a:t>осуществление закупок лекарственных препаратов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300" b="1" dirty="0"/>
              <a:t>которые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предназначены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для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назначения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пациенту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при наличии медицинских показаний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300" b="1" dirty="0"/>
              <a:t>индивидуальная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непереносимость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300" b="1" dirty="0"/>
              <a:t>по жизненным показаниям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1300" b="1" dirty="0"/>
              <a:t>по решению врачебной комиссии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которое отражается в медицинских документах пациента и журнале врачебной комиссии. Заказчик вправе заключить контракт на поставки лекарственных препаратов в соответствии с настоящим пунктом </a:t>
            </a:r>
            <a:r>
              <a:rPr lang="ru-RU" sz="1300" b="1" dirty="0"/>
              <a:t>на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сумму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300" b="1" dirty="0"/>
              <a:t>не превышающую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600" b="1" dirty="0" smtClean="0">
                <a:solidFill>
                  <a:srgbClr val="C00000"/>
                </a:solidFill>
              </a:rPr>
              <a:t>1 500 000 руб.</a:t>
            </a:r>
            <a:endParaRPr lang="ru-RU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buNone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этом объем закупаемых лекарственных препаратов не должен превышать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объем…,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необходимый для указанного пациента в течение срока, необходимого для осуществления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закупки… соответствии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положениями подпункта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«г»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пункта 2 части 10 статьи 24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b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300" dirty="0" smtClean="0"/>
              <a:t>[</a:t>
            </a:r>
            <a:r>
              <a:rPr lang="ru-RU" sz="1300" i="1" dirty="0" smtClean="0">
                <a:solidFill>
                  <a:srgbClr val="C00000"/>
                </a:solidFill>
              </a:rPr>
              <a:t>специальный запрос котировок по решению ВК</a:t>
            </a:r>
            <a:r>
              <a:rPr lang="ru-RU" sz="1300" dirty="0" smtClean="0"/>
              <a:t>]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buNone/>
            </a:pP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Кроме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того, при осуществлении закупки лекарственных препаратов в соответствии с положениями настоящего пункта </a:t>
            </a:r>
            <a:r>
              <a:rPr lang="ru-RU" sz="1300" b="1" dirty="0"/>
              <a:t>предметом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одного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контракта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не могут являться лекарственные препараты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предназначенные </a:t>
            </a:r>
            <a:r>
              <a:rPr lang="ru-RU" sz="1300" b="1" dirty="0" smtClean="0"/>
              <a:t>для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назначения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двум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300" b="1" dirty="0"/>
              <a:t>и более </a:t>
            </a:r>
            <a:r>
              <a:rPr lang="ru-RU" sz="1300" b="1" dirty="0" smtClean="0"/>
              <a:t>пациентам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…»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57514" y="3051546"/>
            <a:ext cx="5812002" cy="613365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6983228" y="1556619"/>
            <a:ext cx="2131388" cy="694678"/>
          </a:xfrm>
          <a:prstGeom prst="borderCallout1">
            <a:avLst>
              <a:gd name="adj1" fmla="val 58210"/>
              <a:gd name="adj2" fmla="val -25"/>
              <a:gd name="adj3" fmla="val 223193"/>
              <a:gd name="adj4" fmla="val -2751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Необходимо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обоснованное 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решение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врачебной комиссии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Выноска 1 12"/>
          <p:cNvSpPr/>
          <p:nvPr/>
        </p:nvSpPr>
        <p:spPr bwMode="auto">
          <a:xfrm>
            <a:off x="6983228" y="2668395"/>
            <a:ext cx="2131388" cy="863955"/>
          </a:xfrm>
          <a:prstGeom prst="borderCallout1">
            <a:avLst>
              <a:gd name="adj1" fmla="val 71507"/>
              <a:gd name="adj2" fmla="val -1455"/>
              <a:gd name="adj3" fmla="val 175577"/>
              <a:gd name="adj4" fmla="val -5150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C00000"/>
                </a:solidFill>
                <a:latin typeface="Arial" charset="0"/>
              </a:rPr>
              <a:t>Лимит №1</a:t>
            </a:r>
            <a:r>
              <a:rPr lang="ru-RU" sz="1100" b="1" dirty="0" smtClean="0">
                <a:solidFill>
                  <a:schemeClr val="bg2"/>
                </a:solidFill>
                <a:latin typeface="Arial" charset="0"/>
              </a:rPr>
              <a:t>: сумма контракта </a:t>
            </a:r>
            <a:br>
              <a:rPr lang="ru-RU" sz="1100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ru-RU" sz="1400" b="1" dirty="0" smtClean="0">
                <a:solidFill>
                  <a:schemeClr val="bg2"/>
                </a:solidFill>
                <a:latin typeface="Arial" charset="0"/>
              </a:rPr>
              <a:t>не превышает </a:t>
            </a:r>
            <a:br>
              <a:rPr lang="ru-RU" sz="1400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ru-RU" sz="1400" b="1" dirty="0" smtClean="0">
                <a:solidFill>
                  <a:schemeClr val="bg2"/>
                </a:solidFill>
                <a:latin typeface="Arial" charset="0"/>
              </a:rPr>
              <a:t>1 500 000 руб.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57514" y="4059624"/>
            <a:ext cx="5307946" cy="397341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57514" y="4483860"/>
            <a:ext cx="5670670" cy="1040362"/>
          </a:xfrm>
          <a:prstGeom prst="roundRect">
            <a:avLst>
              <a:gd name="adj" fmla="val 690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6" name="Выноска 1 15"/>
          <p:cNvSpPr/>
          <p:nvPr/>
        </p:nvSpPr>
        <p:spPr bwMode="auto">
          <a:xfrm>
            <a:off x="6983228" y="3949448"/>
            <a:ext cx="2125276" cy="1464120"/>
          </a:xfrm>
          <a:prstGeom prst="borderCallout1">
            <a:avLst>
              <a:gd name="adj1" fmla="val 21037"/>
              <a:gd name="adj2" fmla="val -2528"/>
              <a:gd name="adj3" fmla="val 66914"/>
              <a:gd name="adj4" fmla="val -34422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C00000"/>
                </a:solidFill>
                <a:latin typeface="Arial" charset="0"/>
              </a:rPr>
              <a:t>Лимит №2</a:t>
            </a:r>
            <a:r>
              <a:rPr lang="ru-RU" sz="1100" b="1" dirty="0" smtClean="0">
                <a:solidFill>
                  <a:schemeClr val="bg2"/>
                </a:solidFill>
                <a:latin typeface="Arial" charset="0"/>
              </a:rPr>
              <a:t>: потребность </a:t>
            </a:r>
            <a:br>
              <a:rPr lang="ru-RU" sz="1100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ru-RU" sz="1400" b="1" dirty="0" smtClean="0">
                <a:solidFill>
                  <a:schemeClr val="bg2"/>
                </a:solidFill>
                <a:latin typeface="Arial" charset="0"/>
              </a:rPr>
              <a:t>на срок не более, чем необходимо 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effectLst/>
              </a:rPr>
              <a:t>для проведения «</a:t>
            </a:r>
            <a:r>
              <a:rPr lang="ru-RU" sz="1100" b="1" dirty="0" smtClean="0"/>
              <a:t>СПЕЦИАЛЬНОГО ЗАПРОСА КОТИРОВОК»</a:t>
            </a:r>
            <a:endParaRPr kumimoji="0" lang="ru-RU" sz="1100" b="1" i="0" u="none" strike="noStrike" cap="none" normalizeH="0" dirty="0" smtClean="0">
              <a:ln>
                <a:noFill/>
              </a:ln>
              <a:effectLst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baseline="0" dirty="0" smtClean="0">
                <a:solidFill>
                  <a:srgbClr val="C00000"/>
                </a:solidFill>
              </a:rPr>
              <a:t>~</a:t>
            </a:r>
            <a:r>
              <a:rPr lang="ru-RU" sz="1400" b="1" baseline="0" dirty="0" smtClean="0">
                <a:solidFill>
                  <a:srgbClr val="C00000"/>
                </a:solidFill>
              </a:rPr>
              <a:t>2…4</a:t>
            </a:r>
            <a:r>
              <a:rPr lang="ru-RU" sz="1400" b="1" dirty="0" smtClean="0">
                <a:solidFill>
                  <a:srgbClr val="C00000"/>
                </a:solidFill>
              </a:rPr>
              <a:t> недели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7" name="Выноска 1 16"/>
          <p:cNvSpPr/>
          <p:nvPr/>
        </p:nvSpPr>
        <p:spPr bwMode="auto">
          <a:xfrm>
            <a:off x="6983228" y="5830666"/>
            <a:ext cx="2125276" cy="694678"/>
          </a:xfrm>
          <a:prstGeom prst="borderCallout1">
            <a:avLst>
              <a:gd name="adj1" fmla="val 21037"/>
              <a:gd name="adj2" fmla="val -2528"/>
              <a:gd name="adj3" fmla="val 41370"/>
              <a:gd name="adj4" fmla="val -5469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C00000"/>
                </a:solidFill>
                <a:latin typeface="Arial" charset="0"/>
              </a:rPr>
              <a:t>Лимит №3</a:t>
            </a:r>
            <a:r>
              <a:rPr lang="ru-RU" sz="1100" b="1" dirty="0" smtClean="0">
                <a:solidFill>
                  <a:schemeClr val="bg2"/>
                </a:solidFill>
                <a:latin typeface="Arial" charset="0"/>
              </a:rPr>
              <a:t>: </a:t>
            </a:r>
            <a:r>
              <a:rPr lang="ru-RU" sz="1400" b="1" dirty="0" smtClean="0">
                <a:solidFill>
                  <a:schemeClr val="bg2"/>
                </a:solidFill>
                <a:latin typeface="Arial" charset="0"/>
              </a:rPr>
              <a:t>только </a:t>
            </a:r>
            <a:br>
              <a:rPr lang="ru-RU" sz="1400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ru-RU" sz="1400" b="1" dirty="0" smtClean="0">
                <a:solidFill>
                  <a:schemeClr val="bg2"/>
                </a:solidFill>
                <a:latin typeface="Arial" charset="0"/>
              </a:rPr>
              <a:t>в расчете на одного </a:t>
            </a:r>
            <a:r>
              <a:rPr lang="ru-RU" sz="1100" b="1" dirty="0" smtClean="0">
                <a:solidFill>
                  <a:schemeClr val="bg2"/>
                </a:solidFill>
                <a:latin typeface="Arial" charset="0"/>
              </a:rPr>
              <a:t>конкретного пациента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557514" y="5928964"/>
            <a:ext cx="5238622" cy="399668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72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Лимиты закупки по п.28 ч.1 ст.93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96752"/>
          <a:ext cx="8229600" cy="381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75250" y="1486103"/>
            <a:ext cx="278923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вправе заключить контракт </a:t>
            </a:r>
            <a:r>
              <a:rPr lang="ru-RU" sz="1400" dirty="0" smtClean="0">
                <a:latin typeface="Arial Narrow" panose="020B0606020202030204" pitchFamily="34" charset="0"/>
              </a:rPr>
              <a:t/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на </a:t>
            </a:r>
            <a:r>
              <a:rPr lang="ru-RU" sz="1400" dirty="0">
                <a:latin typeface="Arial Narrow" panose="020B0606020202030204" pitchFamily="34" charset="0"/>
              </a:rPr>
              <a:t>поставки лекарственных препаратов в соответствии с настоящим пунктом </a:t>
            </a:r>
            <a:r>
              <a:rPr lang="ru-RU" sz="1400" dirty="0" smtClean="0">
                <a:latin typeface="Arial Narrow" panose="020B0606020202030204" pitchFamily="34" charset="0"/>
              </a:rPr>
              <a:t/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на </a:t>
            </a:r>
            <a:r>
              <a:rPr lang="ru-RU" sz="1400" dirty="0">
                <a:latin typeface="Arial Narrow" panose="020B0606020202030204" pitchFamily="34" charset="0"/>
              </a:rPr>
              <a:t>сумму,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не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превышающую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1 500 000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руб.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249" y="4911948"/>
            <a:ext cx="312072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объем закупаемых лекарственных препаратов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не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должен превышать объем </a:t>
            </a:r>
            <a:r>
              <a:rPr lang="ru-RU" sz="1400" dirty="0">
                <a:latin typeface="Arial Narrow" panose="020B0606020202030204" pitchFamily="34" charset="0"/>
              </a:rPr>
              <a:t>таких препаратов,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необходимый</a:t>
            </a:r>
            <a:r>
              <a:rPr lang="ru-RU" sz="1400" dirty="0">
                <a:latin typeface="Arial Narrow" panose="020B0606020202030204" pitchFamily="34" charset="0"/>
              </a:rPr>
              <a:t> для указанного пациента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 течение срока, необходимого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для</a:t>
            </a:r>
            <a:r>
              <a:rPr lang="ru-RU" sz="1400" dirty="0" smtClean="0">
                <a:latin typeface="Arial Narrow" panose="020B0606020202030204" pitchFamily="34" charset="0"/>
              </a:rPr>
              <a:t>…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проведения запроса котировок в электронной форме</a:t>
            </a:r>
            <a:endParaRPr lang="ru-RU" sz="14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951" y="4911948"/>
            <a:ext cx="3625131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которые предназначены для назначения пациенту при наличии медицинских показаний (индивидуальная непереносимость, по жизненным показаниям)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 решению врачебной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комиссии</a:t>
            </a:r>
            <a:r>
              <a:rPr lang="ru-RU" sz="1400" dirty="0" smtClean="0">
                <a:latin typeface="Arial Narrow" panose="020B0606020202030204" pitchFamily="34" charset="0"/>
              </a:rPr>
              <a:t>…</a:t>
            </a:r>
          </a:p>
          <a:p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предметом одного контракта не могут являться </a:t>
            </a:r>
            <a:r>
              <a:rPr lang="ru-RU" sz="1400" dirty="0">
                <a:latin typeface="Arial Narrow" panose="020B0606020202030204" pitchFamily="34" charset="0"/>
              </a:rPr>
              <a:t>лекарственные препараты, предназначенные для назначения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двум и более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пациентам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Тема 2-5</a:t>
            </a:r>
            <a:br>
              <a:rPr lang="ru-RU" sz="18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Закупка длительного курса </a:t>
            </a:r>
            <a:br>
              <a:rPr lang="ru-RU" sz="2400" dirty="0" smtClean="0"/>
            </a:br>
            <a:r>
              <a:rPr lang="ru-RU" sz="2400" dirty="0" smtClean="0"/>
              <a:t>на основании решения ВК</a:t>
            </a:r>
            <a:br>
              <a:rPr lang="ru-RU" sz="2400" dirty="0" smtClean="0"/>
            </a:br>
            <a:r>
              <a:rPr lang="ru-RU" sz="1600" dirty="0" smtClean="0"/>
              <a:t>(запрос котировок на основании ст.24 ч.10 п.2 </a:t>
            </a:r>
            <a:r>
              <a:rPr lang="ru-RU" sz="1600" dirty="0" err="1" smtClean="0"/>
              <a:t>пп</a:t>
            </a:r>
            <a:r>
              <a:rPr lang="ru-RU" sz="1600" dirty="0" smtClean="0"/>
              <a:t>. «г»)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265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Закупка </a:t>
            </a:r>
            <a:r>
              <a:rPr lang="ru-RU" sz="2400" u="sng" dirty="0"/>
              <a:t>длительного курса</a:t>
            </a:r>
            <a:r>
              <a:rPr lang="ru-RU" sz="2400" dirty="0"/>
              <a:t> </a:t>
            </a:r>
            <a:r>
              <a:rPr lang="ru-RU" sz="2400" dirty="0" smtClean="0"/>
              <a:t>лекарственного препарата для </a:t>
            </a:r>
            <a:r>
              <a:rPr lang="ru-RU" sz="2400" u="sng" dirty="0" smtClean="0"/>
              <a:t>конкретного пациента</a:t>
            </a:r>
            <a:r>
              <a:rPr lang="ru-RU" sz="2400" dirty="0" smtClean="0"/>
              <a:t> </a:t>
            </a:r>
            <a:r>
              <a:rPr lang="ru-RU" sz="2400" u="sng" dirty="0" smtClean="0">
                <a:solidFill>
                  <a:srgbClr val="C00000"/>
                </a:solidFill>
              </a:rPr>
              <a:t>с 2022 года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(</a:t>
            </a:r>
            <a:r>
              <a:rPr lang="ru-RU" sz="1600" dirty="0" smtClean="0"/>
              <a:t>закупка у единственного поставщика по п.28 ч.1 ст.93 до 1 500 000 руб. + запрос котировок в электронной форме)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55</a:t>
            </a:fld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454331" y="2132856"/>
            <a:ext cx="8516642" cy="3384847"/>
            <a:chOff x="250659" y="586048"/>
            <a:chExt cx="8516642" cy="2736854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7321264" y="832571"/>
              <a:ext cx="1446037" cy="249033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53137" y="586048"/>
              <a:ext cx="1333663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6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893659" y="832571"/>
              <a:ext cx="1446037" cy="249033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038445" y="832571"/>
              <a:ext cx="1446037" cy="249033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466052" y="832571"/>
              <a:ext cx="1446037" cy="249033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1610838" y="832571"/>
              <a:ext cx="1446037" cy="249033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250659" y="832571"/>
              <a:ext cx="1378609" cy="249033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0659" y="586048"/>
              <a:ext cx="1372764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29267" y="586048"/>
              <a:ext cx="1427384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56874" y="586048"/>
              <a:ext cx="1395737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52611" y="586048"/>
              <a:ext cx="1459478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4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25530" y="586048"/>
              <a:ext cx="1376618" cy="29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неделя 5</a:t>
              </a:r>
            </a:p>
          </p:txBody>
        </p:sp>
      </p:grpSp>
      <p:sp>
        <p:nvSpPr>
          <p:cNvPr id="60" name="Пятиугольник 59"/>
          <p:cNvSpPr/>
          <p:nvPr/>
        </p:nvSpPr>
        <p:spPr>
          <a:xfrm>
            <a:off x="837846" y="2657600"/>
            <a:ext cx="780304" cy="593909"/>
          </a:xfrm>
          <a:prstGeom prst="homePlate">
            <a:avLst>
              <a:gd name="adj" fmla="val 24760"/>
            </a:avLst>
          </a:prstGeom>
          <a:solidFill>
            <a:srgbClr val="FFC1E7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решение </a:t>
            </a:r>
            <a:r>
              <a:rPr lang="ru-RU" sz="700" dirty="0" smtClean="0">
                <a:solidFill>
                  <a:schemeClr val="tx1"/>
                </a:solidFill>
              </a:rPr>
              <a:t>ВК</a:t>
            </a:r>
            <a:br>
              <a:rPr lang="ru-RU" sz="700" dirty="0" smtClean="0">
                <a:solidFill>
                  <a:schemeClr val="tx1"/>
                </a:solidFill>
              </a:rPr>
            </a:br>
            <a:r>
              <a:rPr lang="ru-RU" sz="700" b="1" dirty="0" smtClean="0">
                <a:solidFill>
                  <a:srgbClr val="C00000"/>
                </a:solidFill>
              </a:rPr>
              <a:t>можно </a:t>
            </a:r>
            <a:br>
              <a:rPr lang="ru-RU" sz="700" b="1" dirty="0" smtClean="0">
                <a:solidFill>
                  <a:srgbClr val="C00000"/>
                </a:solidFill>
              </a:rPr>
            </a:br>
            <a:r>
              <a:rPr lang="ru-RU" sz="700" b="1" dirty="0" smtClean="0">
                <a:solidFill>
                  <a:srgbClr val="C00000"/>
                </a:solidFill>
              </a:rPr>
              <a:t>по ТН</a:t>
            </a:r>
            <a:endParaRPr lang="ru-RU" sz="500" b="1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78677" y="3948092"/>
            <a:ext cx="6282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i="1" dirty="0"/>
              <a:t>+</a:t>
            </a: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454331" y="2513584"/>
            <a:ext cx="8479340" cy="2788095"/>
          </a:xfrm>
          <a:prstGeom prst="roundRect">
            <a:avLst>
              <a:gd name="adj" fmla="val 5603"/>
            </a:avLst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пациент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en-US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N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25709" y="3345431"/>
            <a:ext cx="3595017" cy="649357"/>
            <a:chOff x="1028578" y="2696888"/>
            <a:chExt cx="3595017" cy="649357"/>
          </a:xfrm>
        </p:grpSpPr>
        <p:sp>
          <p:nvSpPr>
            <p:cNvPr id="65" name="Пятиугольник 64"/>
            <p:cNvSpPr/>
            <p:nvPr/>
          </p:nvSpPr>
          <p:spPr>
            <a:xfrm>
              <a:off x="1708267" y="2696888"/>
              <a:ext cx="681414" cy="646318"/>
            </a:xfrm>
            <a:prstGeom prst="homePlate">
              <a:avLst>
                <a:gd name="adj" fmla="val 3268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</a:rPr>
                <a:t>ЗЕП</a:t>
              </a:r>
              <a:r>
                <a:rPr lang="ru-RU" sz="800" dirty="0" smtClean="0">
                  <a:solidFill>
                    <a:schemeClr val="tx1"/>
                  </a:solidFill>
                </a:rPr>
                <a:t/>
              </a:r>
              <a:br>
                <a:rPr lang="ru-RU" sz="800" dirty="0" smtClean="0">
                  <a:solidFill>
                    <a:schemeClr val="tx1"/>
                  </a:solidFill>
                </a:rPr>
              </a:br>
              <a:r>
                <a:rPr lang="ru-RU" sz="600" dirty="0" smtClean="0">
                  <a:solidFill>
                    <a:schemeClr val="tx1"/>
                  </a:solidFill>
                </a:rPr>
                <a:t>п.28 ч.1 ст.93</a:t>
              </a:r>
              <a:br>
                <a:rPr lang="ru-RU" sz="600" dirty="0" smtClean="0">
                  <a:solidFill>
                    <a:schemeClr val="tx1"/>
                  </a:solidFill>
                </a:rPr>
              </a:br>
              <a:r>
                <a:rPr lang="ru-RU" sz="600" dirty="0" smtClean="0">
                  <a:solidFill>
                    <a:schemeClr val="tx1"/>
                  </a:solidFill>
                </a:rPr>
                <a:t>до 1,5 млн. руб.</a:t>
              </a:r>
              <a:endParaRPr lang="ru-RU" sz="800" b="1" dirty="0">
                <a:solidFill>
                  <a:srgbClr val="C00000"/>
                </a:solidFill>
              </a:endParaRPr>
            </a:p>
          </p:txBody>
        </p:sp>
        <p:sp>
          <p:nvSpPr>
            <p:cNvPr id="66" name="Пятиугольник 65"/>
            <p:cNvSpPr/>
            <p:nvPr/>
          </p:nvSpPr>
          <p:spPr>
            <a:xfrm>
              <a:off x="2418881" y="2699927"/>
              <a:ext cx="2204714" cy="646318"/>
            </a:xfrm>
            <a:prstGeom prst="homePlate">
              <a:avLst>
                <a:gd name="adj" fmla="val 37309"/>
              </a:avLst>
            </a:prstGeom>
            <a:solidFill>
              <a:srgbClr val="CCFFCC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</a:rPr>
                <a:t>Поставка</a:t>
              </a:r>
              <a:r>
                <a:rPr lang="en-US" sz="1100" baseline="-25000" dirty="0" smtClean="0">
                  <a:solidFill>
                    <a:schemeClr val="tx1"/>
                  </a:solidFill>
                </a:rPr>
                <a:t>1</a:t>
              </a:r>
              <a:endParaRPr lang="ru-RU" sz="1050" baseline="-25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~</a:t>
              </a:r>
              <a:r>
                <a:rPr lang="ru-RU" sz="800" dirty="0" smtClean="0">
                  <a:solidFill>
                    <a:schemeClr val="tx1"/>
                  </a:solidFill>
                </a:rPr>
                <a:t> на 2…4 недели</a:t>
              </a:r>
              <a:endParaRPr lang="ru-RU" sz="800" dirty="0">
                <a:solidFill>
                  <a:srgbClr val="C00000"/>
                </a:solidFill>
              </a:endParaRPr>
            </a:p>
          </p:txBody>
        </p:sp>
        <p:sp>
          <p:nvSpPr>
            <p:cNvPr id="68" name="Пятиугольник 67"/>
            <p:cNvSpPr/>
            <p:nvPr/>
          </p:nvSpPr>
          <p:spPr>
            <a:xfrm>
              <a:off x="1028578" y="2714733"/>
              <a:ext cx="650488" cy="628473"/>
            </a:xfrm>
            <a:prstGeom prst="homePlate">
              <a:avLst>
                <a:gd name="adj" fmla="val 23242"/>
              </a:avLst>
            </a:prstGeom>
            <a:solidFill>
              <a:srgbClr val="FFFF99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</a:rPr>
                <a:t>план-график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25709" y="4419572"/>
            <a:ext cx="6191304" cy="628473"/>
            <a:chOff x="1135175" y="5431009"/>
            <a:chExt cx="6191304" cy="628473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1854925" y="5431009"/>
              <a:ext cx="1902236" cy="610100"/>
            </a:xfrm>
            <a:prstGeom prst="homePlate">
              <a:avLst>
                <a:gd name="adj" fmla="val 2909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</a:rPr>
                <a:t>Запрос котировок </a:t>
              </a:r>
              <a:br>
                <a:rPr lang="ru-RU" sz="1100" dirty="0" smtClean="0">
                  <a:solidFill>
                    <a:schemeClr val="tx1"/>
                  </a:solidFill>
                </a:rPr>
              </a:br>
              <a:r>
                <a:rPr lang="ru-RU" sz="1100" dirty="0" smtClean="0">
                  <a:solidFill>
                    <a:schemeClr val="tx1"/>
                  </a:solidFill>
                </a:rPr>
                <a:t>в электронной форме</a:t>
              </a:r>
              <a:br>
                <a:rPr lang="ru-RU" sz="1100" dirty="0" smtClean="0">
                  <a:solidFill>
                    <a:schemeClr val="tx1"/>
                  </a:solidFill>
                </a:rPr>
              </a:br>
              <a:r>
                <a:rPr lang="ru-RU" sz="800" b="1" dirty="0" smtClean="0">
                  <a:solidFill>
                    <a:srgbClr val="C00000"/>
                  </a:solidFill>
                </a:rPr>
                <a:t>без ограничения по цене контракта</a:t>
              </a:r>
              <a:r>
                <a:rPr lang="ru-RU" sz="800" dirty="0" smtClean="0">
                  <a:solidFill>
                    <a:schemeClr val="tx1"/>
                  </a:solidFill>
                </a:rPr>
                <a:t>, </a:t>
              </a:r>
              <a:r>
                <a:rPr lang="ru-RU" sz="800" dirty="0" smtClean="0">
                  <a:solidFill>
                    <a:srgbClr val="C00000"/>
                  </a:solidFill>
                </a:rPr>
                <a:t>можно по </a:t>
              </a:r>
              <a:r>
                <a:rPr lang="ru-RU" sz="800" b="1" dirty="0" smtClean="0">
                  <a:solidFill>
                    <a:srgbClr val="C00000"/>
                  </a:solidFill>
                </a:rPr>
                <a:t>ТН</a:t>
              </a:r>
              <a:endParaRPr lang="ru-RU" sz="800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Пятиугольник 30"/>
            <p:cNvSpPr/>
            <p:nvPr/>
          </p:nvSpPr>
          <p:spPr>
            <a:xfrm>
              <a:off x="3851920" y="5431009"/>
              <a:ext cx="3474559" cy="610100"/>
            </a:xfrm>
            <a:prstGeom prst="homePlate">
              <a:avLst/>
            </a:prstGeom>
            <a:solidFill>
              <a:srgbClr val="CCFFCC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100" dirty="0" smtClean="0">
                  <a:solidFill>
                    <a:prstClr val="black"/>
                  </a:solidFill>
                </a:rPr>
                <a:t>Поставка</a:t>
              </a:r>
              <a:r>
                <a:rPr lang="ru-RU" sz="11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ru-RU" sz="1100" dirty="0" smtClean="0">
                  <a:solidFill>
                    <a:prstClr val="black"/>
                  </a:solidFill>
                </a:rPr>
                <a:t> </a:t>
              </a:r>
              <a:r>
                <a:rPr lang="ru-RU" sz="1100" dirty="0">
                  <a:solidFill>
                    <a:prstClr val="black"/>
                  </a:solidFill>
                </a:rPr>
                <a:t/>
              </a:r>
              <a:br>
                <a:rPr lang="ru-RU" sz="1100" dirty="0">
                  <a:solidFill>
                    <a:prstClr val="black"/>
                  </a:solidFill>
                </a:rPr>
              </a:br>
              <a:r>
                <a:rPr lang="ru-RU" sz="1000" dirty="0" smtClean="0">
                  <a:solidFill>
                    <a:prstClr val="black"/>
                  </a:solidFill>
                </a:rPr>
                <a:t>на следующие курсы</a:t>
              </a:r>
              <a:endParaRPr lang="ru-RU" sz="600" dirty="0">
                <a:solidFill>
                  <a:prstClr val="black"/>
                </a:solidFill>
              </a:endParaRPr>
            </a:p>
          </p:txBody>
        </p:sp>
        <p:sp>
          <p:nvSpPr>
            <p:cNvPr id="32" name="Пятиугольник 31"/>
            <p:cNvSpPr/>
            <p:nvPr/>
          </p:nvSpPr>
          <p:spPr>
            <a:xfrm>
              <a:off x="1135175" y="5431009"/>
              <a:ext cx="650488" cy="628473"/>
            </a:xfrm>
            <a:prstGeom prst="homePlate">
              <a:avLst>
                <a:gd name="adj" fmla="val 23242"/>
              </a:avLst>
            </a:prstGeom>
            <a:solidFill>
              <a:srgbClr val="FFFF99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</a:rPr>
                <a:t>план-график</a:t>
              </a:r>
            </a:p>
          </p:txBody>
        </p:sp>
      </p:grpSp>
      <p:sp>
        <p:nvSpPr>
          <p:cNvPr id="38" name="Скругленная прямоугольная выноска 37"/>
          <p:cNvSpPr/>
          <p:nvPr/>
        </p:nvSpPr>
        <p:spPr>
          <a:xfrm>
            <a:off x="706449" y="5454456"/>
            <a:ext cx="2236446" cy="1080120"/>
          </a:xfrm>
          <a:prstGeom prst="wedgeRoundRectCallout">
            <a:avLst>
              <a:gd name="adj1" fmla="val 4911"/>
              <a:gd name="adj2" fmla="val -9348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Запрос котировок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электронной форме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(44-ФЗ ст.24 ч.10 п.2 </a:t>
            </a:r>
            <a:r>
              <a:rPr lang="ru-RU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пп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«г») </a:t>
            </a:r>
            <a:r>
              <a:rPr lang="ru-RU" sz="1050" b="1" dirty="0">
                <a:solidFill>
                  <a:srgbClr val="C00000"/>
                </a:solidFill>
              </a:rPr>
              <a:t>на любую сумму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b="1" dirty="0" smtClean="0">
                <a:solidFill>
                  <a:srgbClr val="C00000"/>
                </a:solidFill>
              </a:rPr>
              <a:t>можно по ТН</a:t>
            </a:r>
            <a:endParaRPr lang="ru-RU" sz="1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939800"/>
          </a:xfrm>
        </p:spPr>
        <p:txBody>
          <a:bodyPr/>
          <a:lstStyle/>
          <a:p>
            <a:r>
              <a:rPr lang="ru-RU" sz="2800" dirty="0" smtClean="0"/>
              <a:t>Обеспечение преемственности терапии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773238"/>
            <a:ext cx="4834879" cy="424805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30.06.2020 №965</a:t>
            </a:r>
          </a:p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«2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Установить, что если при оказании </a:t>
            </a:r>
            <a:r>
              <a:rPr lang="ru-RU" sz="1600" b="1" dirty="0">
                <a:solidFill>
                  <a:srgbClr val="00B0F0"/>
                </a:solidFill>
              </a:rPr>
              <a:t>пациенту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медицинской помощи в </a:t>
            </a:r>
            <a:r>
              <a:rPr lang="ru-RU" sz="1600" b="1" dirty="0">
                <a:solidFill>
                  <a:schemeClr val="bg2"/>
                </a:solidFill>
              </a:rPr>
              <a:t>медицинской организации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стационарных условиях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решению врачебной комиссии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осуществляются назначение и применение лекарственного препарата </a:t>
            </a:r>
            <a:r>
              <a:rPr lang="ru-RU" sz="1600" b="1" dirty="0">
                <a:solidFill>
                  <a:srgbClr val="336600"/>
                </a:solidFill>
              </a:rPr>
              <a:t>с конкретным торговым наименованием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то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оказании данному пациенту медицинской помощи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 </a:t>
            </a:r>
            <a:r>
              <a:rPr lang="ru-RU" sz="1600" b="1" dirty="0">
                <a:solidFill>
                  <a:srgbClr val="C00000"/>
                </a:solidFill>
              </a:rPr>
              <a:t>иной медицинской организации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стационарных условиях, </a:t>
            </a:r>
            <a:r>
              <a:rPr lang="ru-RU" sz="1600" b="1" dirty="0">
                <a:solidFill>
                  <a:srgbClr val="C00000"/>
                </a:solidFill>
              </a:rPr>
              <a:t>а также 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 </a:t>
            </a:r>
            <a:r>
              <a:rPr lang="ru-RU" sz="1600" b="1" dirty="0">
                <a:solidFill>
                  <a:srgbClr val="C00000"/>
                </a:solidFill>
              </a:rPr>
              <a:t>амбулаторных условиях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осуществляется назначение ему лекарственного препарата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rgbClr val="336600"/>
                </a:solidFill>
              </a:rPr>
              <a:t>с </a:t>
            </a:r>
            <a:r>
              <a:rPr lang="ru-RU" sz="1600" b="1" dirty="0">
                <a:solidFill>
                  <a:srgbClr val="336600"/>
                </a:solidFill>
              </a:rPr>
              <a:t>тем же торговым наименованием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5796136" y="1397000"/>
          <a:ext cx="3168352" cy="520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51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91568"/>
            <a:ext cx="4160612" cy="51897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38890"/>
          </a:xfrm>
        </p:spPr>
        <p:txBody>
          <a:bodyPr/>
          <a:lstStyle/>
          <a:p>
            <a:r>
              <a:rPr lang="ru-RU" sz="2800" dirty="0" smtClean="0"/>
              <a:t>Примеры запросов котировок </a:t>
            </a:r>
            <a:br>
              <a:rPr lang="ru-RU" sz="2800" dirty="0" smtClean="0"/>
            </a:br>
            <a:r>
              <a:rPr lang="ru-RU" sz="2800" dirty="0" smtClean="0"/>
              <a:t>по торговому наименованию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60032" y="1412776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способ: </a:t>
            </a:r>
            <a:r>
              <a:rPr lang="ru-RU" b="1" dirty="0" smtClean="0"/>
              <a:t>ЗАПРОС КОТИРОВОК </a:t>
            </a:r>
            <a:br>
              <a:rPr lang="ru-RU" b="1" dirty="0" smtClean="0"/>
            </a:br>
            <a:r>
              <a:rPr lang="ru-RU" b="1" dirty="0" smtClean="0"/>
              <a:t>В ЭЛЕКТРОННОЙ ФОРМЕ</a:t>
            </a:r>
          </a:p>
          <a:p>
            <a:r>
              <a:rPr lang="ru-RU" dirty="0" smtClean="0"/>
              <a:t>закупка лекарственных препаратов по торговому наименованию: </a:t>
            </a:r>
            <a:r>
              <a:rPr lang="ru-RU" b="1" dirty="0" smtClean="0"/>
              <a:t>ДА</a:t>
            </a:r>
          </a:p>
          <a:p>
            <a:r>
              <a:rPr lang="ru-RU" dirty="0" smtClean="0"/>
              <a:t>дата: </a:t>
            </a:r>
            <a:r>
              <a:rPr lang="ru-RU" b="1" dirty="0" smtClean="0"/>
              <a:t>с 01.01.2022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5743613"/>
            <a:ext cx="2043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/>
              </a:rPr>
              <a:t>ссылка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11.05.2022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29785" y="1236117"/>
            <a:ext cx="982219" cy="2397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pic>
        <p:nvPicPr>
          <p:cNvPr id="11" name="Picture 6" descr="https://img2.freepng.ru/20180601/re/kisspng-polaris-learning-ltd-link-building-backlink-search-link-5b11025be50029.1425307915278413719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46" y="6274317"/>
            <a:ext cx="276078" cy="2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7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Закупка </a:t>
            </a:r>
            <a:r>
              <a:rPr lang="ru-RU" sz="2400" u="sng" dirty="0"/>
              <a:t>длительного курса</a:t>
            </a:r>
            <a:r>
              <a:rPr lang="ru-RU" sz="2400" dirty="0"/>
              <a:t> </a:t>
            </a:r>
            <a:r>
              <a:rPr lang="ru-RU" sz="2400" dirty="0" smtClean="0"/>
              <a:t>лекарственного препарата для </a:t>
            </a:r>
            <a:r>
              <a:rPr lang="ru-RU" sz="2400" u="sng" dirty="0" smtClean="0"/>
              <a:t>нескольких пациентов</a:t>
            </a:r>
            <a:r>
              <a:rPr lang="ru-RU" sz="2400" dirty="0" smtClean="0"/>
              <a:t> </a:t>
            </a:r>
            <a:r>
              <a:rPr lang="ru-RU" sz="2400" u="sng" dirty="0" smtClean="0">
                <a:solidFill>
                  <a:srgbClr val="C00000"/>
                </a:solidFill>
              </a:rPr>
              <a:t>с 2022 года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(</a:t>
            </a:r>
            <a:r>
              <a:rPr lang="ru-RU" sz="1600" dirty="0" smtClean="0"/>
              <a:t>закупка у единственного поставщика по п.28 ч.1 ст.93 до 1 500 000 руб. + запрос котировок в электронной форме)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58</a:t>
            </a:fld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265025" y="1546387"/>
            <a:ext cx="8797498" cy="4894168"/>
            <a:chOff x="250659" y="629465"/>
            <a:chExt cx="11616856" cy="386912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038445" y="785575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610838" y="785575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50659" y="785575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0659" y="632879"/>
              <a:ext cx="1372763" cy="1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/>
                <a:t>день 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29267" y="632879"/>
              <a:ext cx="1427383" cy="1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/>
                <a:t>день 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56873" y="632879"/>
              <a:ext cx="1395737" cy="1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/>
                <a:t>день 3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482983" y="785575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01412" y="632879"/>
              <a:ext cx="1395737" cy="1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/>
                <a:t>день </a:t>
              </a:r>
              <a:r>
                <a:rPr lang="en-US" sz="800" dirty="0"/>
                <a:t>4</a:t>
              </a:r>
              <a:endParaRPr lang="ru-RU" sz="800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909348" y="785575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27777" y="632879"/>
              <a:ext cx="1395737" cy="1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/>
                <a:t>день </a:t>
              </a:r>
              <a:r>
                <a:rPr lang="en-US" sz="800" dirty="0"/>
                <a:t>5</a:t>
              </a:r>
              <a:endParaRPr lang="ru-RU" sz="800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7959925" y="782165"/>
              <a:ext cx="772768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8735038" y="782165"/>
              <a:ext cx="772768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510151" y="782165"/>
              <a:ext cx="772768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0285265" y="782165"/>
              <a:ext cx="772768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08324" y="632879"/>
              <a:ext cx="619413" cy="1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…</a:t>
              </a:r>
              <a:endParaRPr lang="ru-RU" sz="8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969020" y="632879"/>
              <a:ext cx="808129" cy="26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неделя 2</a:t>
              </a:r>
              <a:endParaRPr lang="ru-RU" sz="8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741611" y="632875"/>
              <a:ext cx="808129" cy="26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неделя 3</a:t>
              </a:r>
              <a:endParaRPr lang="ru-RU" sz="8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514203" y="632875"/>
              <a:ext cx="808129" cy="26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неделя 4</a:t>
              </a:r>
              <a:endParaRPr lang="ru-RU" sz="8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286794" y="632876"/>
              <a:ext cx="808129" cy="26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неделя 5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11060379" y="782165"/>
              <a:ext cx="772768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059386" y="629465"/>
              <a:ext cx="808129" cy="26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неделя 5</a:t>
              </a:r>
              <a:endParaRPr lang="ru-RU" sz="800"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225520" y="1848364"/>
            <a:ext cx="3428227" cy="899029"/>
            <a:chOff x="225520" y="1848364"/>
            <a:chExt cx="5226963" cy="899029"/>
          </a:xfrm>
        </p:grpSpPr>
        <p:sp>
          <p:nvSpPr>
            <p:cNvPr id="79" name="Пятиугольник 78"/>
            <p:cNvSpPr/>
            <p:nvPr/>
          </p:nvSpPr>
          <p:spPr>
            <a:xfrm>
              <a:off x="337032" y="1948355"/>
              <a:ext cx="745305" cy="747880"/>
            </a:xfrm>
            <a:prstGeom prst="homePlate">
              <a:avLst>
                <a:gd name="adj" fmla="val 24760"/>
              </a:avLst>
            </a:prstGeom>
            <a:solidFill>
              <a:srgbClr val="FFC1E7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500" dirty="0">
                  <a:solidFill>
                    <a:schemeClr val="tx1"/>
                  </a:solidFill>
                </a:rPr>
                <a:t>решение </a:t>
              </a:r>
              <a:br>
                <a:rPr lang="ru-RU" sz="500" dirty="0">
                  <a:solidFill>
                    <a:schemeClr val="tx1"/>
                  </a:solidFill>
                </a:rPr>
              </a:br>
              <a:r>
                <a:rPr lang="ru-RU" sz="500" dirty="0">
                  <a:solidFill>
                    <a:schemeClr val="tx1"/>
                  </a:solidFill>
                </a:rPr>
                <a:t>ВК </a:t>
              </a:r>
              <a:r>
                <a:rPr lang="en-US" sz="500" dirty="0">
                  <a:solidFill>
                    <a:schemeClr val="tx1"/>
                  </a:solidFill>
                </a:rPr>
                <a:t>I</a:t>
              </a:r>
              <a:endParaRPr lang="ru-RU" sz="300" dirty="0">
                <a:solidFill>
                  <a:schemeClr val="tx1"/>
                </a:solidFill>
              </a:endParaRPr>
            </a:p>
          </p:txBody>
        </p:sp>
        <p:sp>
          <p:nvSpPr>
            <p:cNvPr id="80" name="Пятиугольник 79"/>
            <p:cNvSpPr/>
            <p:nvPr/>
          </p:nvSpPr>
          <p:spPr>
            <a:xfrm>
              <a:off x="1152744" y="1948357"/>
              <a:ext cx="758908" cy="747880"/>
            </a:xfrm>
            <a:prstGeom prst="homePlate">
              <a:avLst>
                <a:gd name="adj" fmla="val 23242"/>
              </a:avLst>
            </a:prstGeom>
            <a:solidFill>
              <a:srgbClr val="FFFF99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</a:rPr>
                <a:t>план-график</a:t>
              </a:r>
            </a:p>
          </p:txBody>
        </p:sp>
        <p:sp>
          <p:nvSpPr>
            <p:cNvPr id="81" name="Пятиугольник 80"/>
            <p:cNvSpPr/>
            <p:nvPr/>
          </p:nvSpPr>
          <p:spPr>
            <a:xfrm>
              <a:off x="2100393" y="1948357"/>
              <a:ext cx="1351630" cy="747880"/>
            </a:xfrm>
            <a:prstGeom prst="homePlate">
              <a:avLst>
                <a:gd name="adj" fmla="val 3268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</a:rPr>
                <a:t>ЗЕП 1</a:t>
              </a:r>
            </a:p>
            <a:p>
              <a:pPr algn="ctr"/>
              <a:r>
                <a:rPr lang="ru-RU" sz="700" dirty="0">
                  <a:solidFill>
                    <a:schemeClr val="tx1"/>
                  </a:solidFill>
                </a:rPr>
                <a:t>п.28 ч.1 ст.93</a:t>
              </a:r>
              <a:br>
                <a:rPr lang="ru-RU" sz="700" dirty="0">
                  <a:solidFill>
                    <a:schemeClr val="tx1"/>
                  </a:solidFill>
                </a:rPr>
              </a:br>
              <a:r>
                <a:rPr lang="ru-RU" sz="700" dirty="0">
                  <a:solidFill>
                    <a:schemeClr val="tx1"/>
                  </a:solidFill>
                </a:rPr>
                <a:t>до </a:t>
              </a:r>
              <a:r>
                <a:rPr lang="ru-RU" sz="700" dirty="0" smtClean="0">
                  <a:solidFill>
                    <a:schemeClr val="tx1"/>
                  </a:solidFill>
                </a:rPr>
                <a:t>1 500 000 </a:t>
              </a:r>
              <a:r>
                <a:rPr lang="ru-RU" sz="700" dirty="0">
                  <a:solidFill>
                    <a:schemeClr val="tx1"/>
                  </a:solidFill>
                </a:rPr>
                <a:t>руб.</a:t>
              </a:r>
            </a:p>
          </p:txBody>
        </p:sp>
        <p:sp>
          <p:nvSpPr>
            <p:cNvPr id="82" name="Пятиугольник 81"/>
            <p:cNvSpPr/>
            <p:nvPr/>
          </p:nvSpPr>
          <p:spPr>
            <a:xfrm>
              <a:off x="3707761" y="1948357"/>
              <a:ext cx="1459544" cy="747880"/>
            </a:xfrm>
            <a:prstGeom prst="homePlate">
              <a:avLst>
                <a:gd name="adj" fmla="val 37309"/>
              </a:avLst>
            </a:prstGeom>
            <a:solidFill>
              <a:srgbClr val="CCFFCC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050" dirty="0">
                  <a:solidFill>
                    <a:prstClr val="black"/>
                  </a:solidFill>
                </a:rPr>
                <a:t>Поставка</a:t>
              </a:r>
              <a:r>
                <a:rPr lang="en-US" sz="1050" baseline="-25000" dirty="0">
                  <a:solidFill>
                    <a:prstClr val="black"/>
                  </a:solidFill>
                </a:rPr>
                <a:t>1</a:t>
              </a:r>
              <a:endParaRPr lang="ru-RU" sz="1000" baseline="-25000" dirty="0">
                <a:solidFill>
                  <a:prstClr val="black"/>
                </a:solidFill>
              </a:endParaRPr>
            </a:p>
            <a:p>
              <a:pPr lvl="0" algn="ctr"/>
              <a:r>
                <a:rPr lang="en-US" sz="700" dirty="0">
                  <a:solidFill>
                    <a:prstClr val="black"/>
                  </a:solidFill>
                </a:rPr>
                <a:t>~</a:t>
              </a:r>
              <a:r>
                <a:rPr lang="ru-RU" sz="700" dirty="0">
                  <a:solidFill>
                    <a:prstClr val="black"/>
                  </a:solidFill>
                </a:rPr>
                <a:t> </a:t>
              </a:r>
              <a:r>
                <a:rPr lang="ru-RU" sz="700" dirty="0" smtClean="0">
                  <a:solidFill>
                    <a:prstClr val="black"/>
                  </a:solidFill>
                </a:rPr>
                <a:t>на курс </a:t>
              </a:r>
              <a:br>
                <a:rPr lang="ru-RU" sz="700" dirty="0" smtClean="0">
                  <a:solidFill>
                    <a:prstClr val="black"/>
                  </a:solidFill>
                </a:rPr>
              </a:br>
              <a:r>
                <a:rPr lang="ru-RU" sz="700" dirty="0" smtClean="0">
                  <a:solidFill>
                    <a:prstClr val="black"/>
                  </a:solidFill>
                </a:rPr>
                <a:t>2 недели</a:t>
              </a:r>
              <a:endParaRPr lang="ru-RU" sz="700" dirty="0">
                <a:solidFill>
                  <a:srgbClr val="C00000"/>
                </a:solidFill>
              </a:endParaRPr>
            </a:p>
          </p:txBody>
        </p:sp>
        <p:sp>
          <p:nvSpPr>
            <p:cNvPr id="83" name="Скругленный прямоугольник 82"/>
            <p:cNvSpPr/>
            <p:nvPr/>
          </p:nvSpPr>
          <p:spPr bwMode="auto">
            <a:xfrm>
              <a:off x="225520" y="1848364"/>
              <a:ext cx="5226963" cy="899029"/>
            </a:xfrm>
            <a:prstGeom prst="roundRect">
              <a:avLst>
                <a:gd name="adj" fmla="val 9318"/>
              </a:avLst>
            </a:pr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270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пациент </a:t>
              </a:r>
              <a:r>
                <a:rPr lang="en-US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</a:t>
              </a:r>
              <a:endParaRPr lang="ru-RU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1705752" y="2799490"/>
            <a:ext cx="3428227" cy="899029"/>
            <a:chOff x="1826789" y="3141271"/>
            <a:chExt cx="5226963" cy="899029"/>
          </a:xfrm>
        </p:grpSpPr>
        <p:sp>
          <p:nvSpPr>
            <p:cNvPr id="85" name="Пятиугольник 84"/>
            <p:cNvSpPr/>
            <p:nvPr/>
          </p:nvSpPr>
          <p:spPr>
            <a:xfrm>
              <a:off x="1936955" y="3250098"/>
              <a:ext cx="801074" cy="747880"/>
            </a:xfrm>
            <a:prstGeom prst="homePlate">
              <a:avLst>
                <a:gd name="adj" fmla="val 24760"/>
              </a:avLst>
            </a:prstGeom>
            <a:solidFill>
              <a:srgbClr val="FFC1E7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500" dirty="0">
                  <a:solidFill>
                    <a:schemeClr val="tx1"/>
                  </a:solidFill>
                </a:rPr>
                <a:t>решение </a:t>
              </a:r>
              <a:br>
                <a:rPr lang="ru-RU" sz="500" dirty="0">
                  <a:solidFill>
                    <a:schemeClr val="tx1"/>
                  </a:solidFill>
                </a:rPr>
              </a:br>
              <a:r>
                <a:rPr lang="ru-RU" sz="500" dirty="0">
                  <a:solidFill>
                    <a:schemeClr val="tx1"/>
                  </a:solidFill>
                </a:rPr>
                <a:t>ВК </a:t>
              </a:r>
              <a:r>
                <a:rPr lang="en-US" sz="500" dirty="0">
                  <a:solidFill>
                    <a:schemeClr val="tx1"/>
                  </a:solidFill>
                </a:rPr>
                <a:t>II</a:t>
              </a:r>
              <a:endParaRPr lang="ru-RU" sz="300" dirty="0">
                <a:solidFill>
                  <a:schemeClr val="tx1"/>
                </a:solidFill>
              </a:endParaRPr>
            </a:p>
          </p:txBody>
        </p:sp>
        <p:sp>
          <p:nvSpPr>
            <p:cNvPr id="86" name="Пятиугольник 85"/>
            <p:cNvSpPr/>
            <p:nvPr/>
          </p:nvSpPr>
          <p:spPr>
            <a:xfrm>
              <a:off x="2752670" y="3250100"/>
              <a:ext cx="815695" cy="747880"/>
            </a:xfrm>
            <a:prstGeom prst="homePlate">
              <a:avLst>
                <a:gd name="adj" fmla="val 23242"/>
              </a:avLst>
            </a:prstGeom>
            <a:solidFill>
              <a:srgbClr val="FFFF99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600" dirty="0">
                  <a:solidFill>
                    <a:srgbClr val="000000"/>
                  </a:solidFill>
                </a:rPr>
                <a:t>план-график</a:t>
              </a:r>
            </a:p>
          </p:txBody>
        </p:sp>
        <p:sp>
          <p:nvSpPr>
            <p:cNvPr id="87" name="Пятиугольник 86"/>
            <p:cNvSpPr/>
            <p:nvPr/>
          </p:nvSpPr>
          <p:spPr>
            <a:xfrm>
              <a:off x="3700318" y="3250100"/>
              <a:ext cx="1351630" cy="747880"/>
            </a:xfrm>
            <a:prstGeom prst="homePlate">
              <a:avLst>
                <a:gd name="adj" fmla="val 3268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900" dirty="0">
                  <a:solidFill>
                    <a:srgbClr val="000000"/>
                  </a:solidFill>
                </a:rPr>
                <a:t>ЗЕП 2</a:t>
              </a:r>
            </a:p>
            <a:p>
              <a:pPr lvl="0" algn="ctr"/>
              <a:r>
                <a:rPr lang="ru-RU" sz="700" dirty="0">
                  <a:solidFill>
                    <a:srgbClr val="000000"/>
                  </a:solidFill>
                </a:rPr>
                <a:t>п.28 ч.1 ст.93</a:t>
              </a:r>
              <a:br>
                <a:rPr lang="ru-RU" sz="700" dirty="0">
                  <a:solidFill>
                    <a:srgbClr val="000000"/>
                  </a:solidFill>
                </a:rPr>
              </a:br>
              <a:r>
                <a:rPr lang="ru-RU" sz="700" dirty="0">
                  <a:solidFill>
                    <a:srgbClr val="000000"/>
                  </a:solidFill>
                </a:rPr>
                <a:t>до </a:t>
              </a:r>
              <a:r>
                <a:rPr lang="ru-RU" sz="700" dirty="0" smtClean="0">
                  <a:solidFill>
                    <a:srgbClr val="000000"/>
                  </a:solidFill>
                </a:rPr>
                <a:t>1 500 000 </a:t>
              </a:r>
              <a:r>
                <a:rPr lang="ru-RU" sz="700" dirty="0">
                  <a:solidFill>
                    <a:srgbClr val="000000"/>
                  </a:solidFill>
                </a:rPr>
                <a:t>руб.</a:t>
              </a:r>
            </a:p>
          </p:txBody>
        </p:sp>
        <p:sp>
          <p:nvSpPr>
            <p:cNvPr id="88" name="Пятиугольник 87"/>
            <p:cNvSpPr/>
            <p:nvPr/>
          </p:nvSpPr>
          <p:spPr>
            <a:xfrm>
              <a:off x="5307686" y="3250100"/>
              <a:ext cx="1459544" cy="747880"/>
            </a:xfrm>
            <a:prstGeom prst="homePlate">
              <a:avLst>
                <a:gd name="adj" fmla="val 37309"/>
              </a:avLst>
            </a:prstGeom>
            <a:solidFill>
              <a:srgbClr val="CCFFCC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050" dirty="0" smtClean="0">
                  <a:solidFill>
                    <a:prstClr val="black"/>
                  </a:solidFill>
                </a:rPr>
                <a:t>Поставка</a:t>
              </a:r>
              <a:r>
                <a:rPr lang="ru-RU" sz="1050" baseline="-25000" dirty="0" smtClean="0">
                  <a:solidFill>
                    <a:prstClr val="black"/>
                  </a:solidFill>
                </a:rPr>
                <a:t>2</a:t>
              </a:r>
              <a:endParaRPr lang="ru-RU" sz="1000" baseline="-25000" dirty="0">
                <a:solidFill>
                  <a:prstClr val="black"/>
                </a:solidFill>
              </a:endParaRPr>
            </a:p>
            <a:p>
              <a:pPr lvl="0" algn="ctr"/>
              <a:r>
                <a:rPr lang="en-US" sz="700" dirty="0">
                  <a:solidFill>
                    <a:prstClr val="black"/>
                  </a:solidFill>
                </a:rPr>
                <a:t>~</a:t>
              </a:r>
              <a:r>
                <a:rPr lang="ru-RU" sz="700" dirty="0">
                  <a:solidFill>
                    <a:prstClr val="black"/>
                  </a:solidFill>
                </a:rPr>
                <a:t> на курс </a:t>
              </a:r>
              <a:br>
                <a:rPr lang="ru-RU" sz="700" dirty="0">
                  <a:solidFill>
                    <a:prstClr val="black"/>
                  </a:solidFill>
                </a:rPr>
              </a:br>
              <a:r>
                <a:rPr lang="ru-RU" sz="700" dirty="0">
                  <a:solidFill>
                    <a:prstClr val="black"/>
                  </a:solidFill>
                </a:rPr>
                <a:t>2 недели</a:t>
              </a:r>
              <a:endParaRPr lang="ru-RU" sz="700" dirty="0">
                <a:solidFill>
                  <a:srgbClr val="C00000"/>
                </a:solidFill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 bwMode="auto">
            <a:xfrm>
              <a:off x="1826789" y="3141271"/>
              <a:ext cx="5226963" cy="899029"/>
            </a:xfrm>
            <a:prstGeom prst="roundRect">
              <a:avLst>
                <a:gd name="adj" fmla="val 9318"/>
              </a:avLst>
            </a:pr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270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пациент </a:t>
              </a:r>
              <a:r>
                <a:rPr lang="en-US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II</a:t>
              </a:r>
              <a:endParaRPr lang="ru-RU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3185985" y="3750616"/>
            <a:ext cx="3428227" cy="899029"/>
            <a:chOff x="3523859" y="4434178"/>
            <a:chExt cx="5226963" cy="899029"/>
          </a:xfrm>
        </p:grpSpPr>
        <p:sp>
          <p:nvSpPr>
            <p:cNvPr id="91" name="Пятиугольник 90"/>
            <p:cNvSpPr/>
            <p:nvPr/>
          </p:nvSpPr>
          <p:spPr>
            <a:xfrm>
              <a:off x="3604618" y="4551841"/>
              <a:ext cx="738435" cy="747880"/>
            </a:xfrm>
            <a:prstGeom prst="homePlate">
              <a:avLst>
                <a:gd name="adj" fmla="val 24760"/>
              </a:avLst>
            </a:prstGeom>
            <a:solidFill>
              <a:srgbClr val="FFC1E7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500" dirty="0">
                  <a:solidFill>
                    <a:schemeClr val="tx1"/>
                  </a:solidFill>
                </a:rPr>
                <a:t>решение </a:t>
              </a:r>
              <a:br>
                <a:rPr lang="ru-RU" sz="500" dirty="0">
                  <a:solidFill>
                    <a:schemeClr val="tx1"/>
                  </a:solidFill>
                </a:rPr>
              </a:br>
              <a:r>
                <a:rPr lang="ru-RU" sz="500" dirty="0">
                  <a:solidFill>
                    <a:schemeClr val="tx1"/>
                  </a:solidFill>
                </a:rPr>
                <a:t>ВК </a:t>
              </a:r>
              <a:r>
                <a:rPr lang="en-US" sz="500" dirty="0">
                  <a:solidFill>
                    <a:schemeClr val="tx1"/>
                  </a:solidFill>
                </a:rPr>
                <a:t>III</a:t>
              </a:r>
              <a:endParaRPr lang="ru-RU" sz="300" dirty="0">
                <a:solidFill>
                  <a:schemeClr val="tx1"/>
                </a:solidFill>
              </a:endParaRPr>
            </a:p>
          </p:txBody>
        </p:sp>
        <p:sp>
          <p:nvSpPr>
            <p:cNvPr id="92" name="Пятиугольник 91"/>
            <p:cNvSpPr/>
            <p:nvPr/>
          </p:nvSpPr>
          <p:spPr>
            <a:xfrm>
              <a:off x="4420332" y="4551843"/>
              <a:ext cx="751913" cy="747880"/>
            </a:xfrm>
            <a:prstGeom prst="homePlate">
              <a:avLst>
                <a:gd name="adj" fmla="val 23242"/>
              </a:avLst>
            </a:prstGeom>
            <a:solidFill>
              <a:srgbClr val="FFFF99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600" dirty="0">
                  <a:solidFill>
                    <a:srgbClr val="000000"/>
                  </a:solidFill>
                </a:rPr>
                <a:t>план-график</a:t>
              </a:r>
            </a:p>
          </p:txBody>
        </p:sp>
        <p:sp>
          <p:nvSpPr>
            <p:cNvPr id="93" name="Пятиугольник 92"/>
            <p:cNvSpPr/>
            <p:nvPr/>
          </p:nvSpPr>
          <p:spPr>
            <a:xfrm>
              <a:off x="5367980" y="4551843"/>
              <a:ext cx="1351630" cy="747880"/>
            </a:xfrm>
            <a:prstGeom prst="homePlate">
              <a:avLst>
                <a:gd name="adj" fmla="val 3268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900" dirty="0">
                  <a:solidFill>
                    <a:srgbClr val="000000"/>
                  </a:solidFill>
                </a:rPr>
                <a:t>ЗЕП 3</a:t>
              </a:r>
            </a:p>
            <a:p>
              <a:pPr lvl="0" algn="ctr"/>
              <a:r>
                <a:rPr lang="ru-RU" sz="700" dirty="0">
                  <a:solidFill>
                    <a:srgbClr val="000000"/>
                  </a:solidFill>
                </a:rPr>
                <a:t>п.28 ч.1 ст.93</a:t>
              </a:r>
              <a:br>
                <a:rPr lang="ru-RU" sz="700" dirty="0">
                  <a:solidFill>
                    <a:srgbClr val="000000"/>
                  </a:solidFill>
                </a:rPr>
              </a:br>
              <a:r>
                <a:rPr lang="ru-RU" sz="700" dirty="0">
                  <a:solidFill>
                    <a:srgbClr val="000000"/>
                  </a:solidFill>
                </a:rPr>
                <a:t>до </a:t>
              </a:r>
              <a:r>
                <a:rPr lang="ru-RU" sz="700" dirty="0" smtClean="0">
                  <a:solidFill>
                    <a:srgbClr val="000000"/>
                  </a:solidFill>
                </a:rPr>
                <a:t>1 500 000 </a:t>
              </a:r>
              <a:r>
                <a:rPr lang="ru-RU" sz="700" dirty="0">
                  <a:solidFill>
                    <a:srgbClr val="000000"/>
                  </a:solidFill>
                </a:rPr>
                <a:t>руб.</a:t>
              </a:r>
            </a:p>
          </p:txBody>
        </p:sp>
        <p:sp>
          <p:nvSpPr>
            <p:cNvPr id="94" name="Пятиугольник 93"/>
            <p:cNvSpPr/>
            <p:nvPr/>
          </p:nvSpPr>
          <p:spPr>
            <a:xfrm>
              <a:off x="6975348" y="4551843"/>
              <a:ext cx="1459544" cy="747880"/>
            </a:xfrm>
            <a:prstGeom prst="homePlate">
              <a:avLst>
                <a:gd name="adj" fmla="val 37309"/>
              </a:avLst>
            </a:prstGeom>
            <a:solidFill>
              <a:srgbClr val="CCFFCC"/>
            </a:solidFill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050" dirty="0" smtClean="0">
                  <a:solidFill>
                    <a:prstClr val="black"/>
                  </a:solidFill>
                </a:rPr>
                <a:t>Поставка</a:t>
              </a:r>
              <a:r>
                <a:rPr lang="ru-RU" sz="1050" baseline="-25000" dirty="0" smtClean="0">
                  <a:solidFill>
                    <a:prstClr val="black"/>
                  </a:solidFill>
                </a:rPr>
                <a:t>3</a:t>
              </a:r>
              <a:endParaRPr lang="ru-RU" sz="1000" baseline="-25000" dirty="0">
                <a:solidFill>
                  <a:prstClr val="black"/>
                </a:solidFill>
              </a:endParaRPr>
            </a:p>
            <a:p>
              <a:pPr lvl="0" algn="ctr"/>
              <a:r>
                <a:rPr lang="en-US" sz="700" dirty="0">
                  <a:solidFill>
                    <a:prstClr val="black"/>
                  </a:solidFill>
                </a:rPr>
                <a:t>~</a:t>
              </a:r>
              <a:r>
                <a:rPr lang="ru-RU" sz="700" dirty="0">
                  <a:solidFill>
                    <a:prstClr val="black"/>
                  </a:solidFill>
                </a:rPr>
                <a:t> на курс </a:t>
              </a:r>
              <a:br>
                <a:rPr lang="ru-RU" sz="700" dirty="0">
                  <a:solidFill>
                    <a:prstClr val="black"/>
                  </a:solidFill>
                </a:rPr>
              </a:br>
              <a:r>
                <a:rPr lang="ru-RU" sz="700" dirty="0">
                  <a:solidFill>
                    <a:prstClr val="black"/>
                  </a:solidFill>
                </a:rPr>
                <a:t>2 недели</a:t>
              </a:r>
              <a:endParaRPr lang="ru-RU" sz="700" dirty="0">
                <a:solidFill>
                  <a:srgbClr val="C0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 bwMode="auto">
            <a:xfrm>
              <a:off x="3523859" y="4434178"/>
              <a:ext cx="5226963" cy="899029"/>
            </a:xfrm>
            <a:prstGeom prst="roundRect">
              <a:avLst>
                <a:gd name="adj" fmla="val 9318"/>
              </a:avLst>
            </a:pr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270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пациент </a:t>
              </a:r>
              <a:r>
                <a:rPr lang="en-US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III</a:t>
              </a:r>
              <a:endParaRPr lang="ru-RU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96" name="Пятиугольник 95"/>
          <p:cNvSpPr/>
          <p:nvPr/>
        </p:nvSpPr>
        <p:spPr>
          <a:xfrm>
            <a:off x="5940152" y="5241056"/>
            <a:ext cx="532417" cy="750791"/>
          </a:xfrm>
          <a:prstGeom prst="homePlate">
            <a:avLst>
              <a:gd name="adj" fmla="val 2631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C00000"/>
                </a:solidFill>
              </a:rPr>
              <a:t>ЭЗК</a:t>
            </a:r>
            <a:endParaRPr lang="ru-RU" sz="900" b="1" dirty="0">
              <a:solidFill>
                <a:srgbClr val="C00000"/>
              </a:solidFill>
            </a:endParaRPr>
          </a:p>
        </p:txBody>
      </p:sp>
      <p:sp>
        <p:nvSpPr>
          <p:cNvPr id="97" name="Пятиугольник 96"/>
          <p:cNvSpPr/>
          <p:nvPr/>
        </p:nvSpPr>
        <p:spPr>
          <a:xfrm>
            <a:off x="6623972" y="5241056"/>
            <a:ext cx="828348" cy="750791"/>
          </a:xfrm>
          <a:prstGeom prst="homePlate">
            <a:avLst>
              <a:gd name="adj" fmla="val 21244"/>
            </a:avLst>
          </a:prstGeom>
          <a:solidFill>
            <a:srgbClr val="CCFFCC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prstClr val="black"/>
                </a:solidFill>
              </a:rPr>
              <a:t>Поставка</a:t>
            </a:r>
            <a:r>
              <a:rPr lang="ru-RU" sz="900" baseline="-25000" dirty="0" smtClean="0">
                <a:solidFill>
                  <a:prstClr val="black"/>
                </a:solidFill>
              </a:rPr>
              <a:t>4</a:t>
            </a:r>
            <a:r>
              <a:rPr lang="ru-RU" sz="900" dirty="0" smtClean="0">
                <a:solidFill>
                  <a:prstClr val="black"/>
                </a:solidFill>
              </a:rPr>
              <a:t> </a:t>
            </a:r>
            <a:r>
              <a:rPr lang="ru-RU" sz="900" dirty="0">
                <a:solidFill>
                  <a:prstClr val="black"/>
                </a:solidFill>
              </a:rPr>
              <a:t/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700" dirty="0" smtClean="0">
                <a:solidFill>
                  <a:prstClr val="black"/>
                </a:solidFill>
              </a:rPr>
              <a:t>следующие курсы</a:t>
            </a:r>
            <a:endParaRPr lang="ru-RU" sz="300" dirty="0">
              <a:solidFill>
                <a:prstClr val="black"/>
              </a:solidFill>
            </a:endParaRPr>
          </a:p>
        </p:txBody>
      </p:sp>
      <p:sp>
        <p:nvSpPr>
          <p:cNvPr id="98" name="Пятиугольник 97"/>
          <p:cNvSpPr/>
          <p:nvPr/>
        </p:nvSpPr>
        <p:spPr>
          <a:xfrm>
            <a:off x="5264043" y="5243967"/>
            <a:ext cx="536303" cy="747880"/>
          </a:xfrm>
          <a:prstGeom prst="homePlate">
            <a:avLst>
              <a:gd name="adj" fmla="val 23242"/>
            </a:avLst>
          </a:prstGeom>
          <a:solidFill>
            <a:srgbClr val="FFFF99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600" dirty="0">
                <a:solidFill>
                  <a:srgbClr val="000000"/>
                </a:solidFill>
              </a:rPr>
              <a:t>план-график</a:t>
            </a:r>
            <a:endParaRPr lang="ru-RU" sz="700" dirty="0">
              <a:solidFill>
                <a:srgbClr val="000000"/>
              </a:solidFill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 bwMode="auto">
          <a:xfrm>
            <a:off x="5118101" y="4962292"/>
            <a:ext cx="2910284" cy="1308318"/>
          </a:xfrm>
          <a:prstGeom prst="roundRect">
            <a:avLst>
              <a:gd name="adj" fmla="val 9318"/>
            </a:avLst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для пациентов </a:t>
            </a:r>
            <a:r>
              <a:rPr lang="en-US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I, II 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 </a:t>
            </a:r>
            <a:r>
              <a:rPr lang="en-US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III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1904404" y="4845953"/>
            <a:ext cx="2236446" cy="1080120"/>
          </a:xfrm>
          <a:prstGeom prst="wedgeRoundRectCallout">
            <a:avLst>
              <a:gd name="adj1" fmla="val 132491"/>
              <a:gd name="adj2" fmla="val 40552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Запрос котировок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электронной форме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(44-ФЗ ст.24 ч.10 п.2 </a:t>
            </a:r>
            <a:r>
              <a:rPr lang="ru-RU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пп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«г») </a:t>
            </a:r>
            <a:r>
              <a:rPr lang="ru-RU" sz="1050" b="1" dirty="0">
                <a:solidFill>
                  <a:srgbClr val="C00000"/>
                </a:solidFill>
              </a:rPr>
              <a:t>на любую сумму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50" b="1" dirty="0">
                <a:solidFill>
                  <a:srgbClr val="C00000"/>
                </a:solidFill>
              </a:rPr>
              <a:t>по ТН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 интересах </a:t>
            </a:r>
            <a:r>
              <a:rPr lang="ru-RU" sz="1050" b="1" dirty="0">
                <a:solidFill>
                  <a:srgbClr val="C00000"/>
                </a:solidFill>
              </a:rPr>
              <a:t>нескольких </a:t>
            </a:r>
            <a:r>
              <a:rPr lang="ru-RU" sz="1050" b="1" dirty="0" smtClean="0">
                <a:solidFill>
                  <a:srgbClr val="C00000"/>
                </a:solidFill>
              </a:rPr>
              <a:t>пациентов</a:t>
            </a:r>
            <a:endParaRPr lang="ru-RU" sz="105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132" y="4724293"/>
            <a:ext cx="969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AF7E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11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запроса котировок по ТН для многих пациентов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700808"/>
            <a:ext cx="5400000" cy="133119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12975"/>
            <a:ext cx="5400000" cy="162413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22402"/>
          <a:stretch/>
        </p:blipFill>
        <p:spPr>
          <a:xfrm>
            <a:off x="6444208" y="1700808"/>
            <a:ext cx="2443986" cy="11739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090" y="3033833"/>
            <a:ext cx="2175010" cy="318095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09078" y="4128150"/>
            <a:ext cx="3696757" cy="33627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6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26306" y="2482831"/>
            <a:ext cx="1295839" cy="17968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6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55559" y="5589240"/>
            <a:ext cx="2077453" cy="53365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6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483" y="510587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>
                <a:hlinkClick r:id="rId7"/>
              </a:rPr>
              <a:t>https://</a:t>
            </a:r>
            <a:r>
              <a:rPr lang="ru-RU" sz="800" dirty="0" smtClean="0">
                <a:hlinkClick r:id="rId7"/>
              </a:rPr>
              <a:t>zakupki.gov.ru/epz/order/notice/zk20/view/common-info.html?regNumber=0175200000422000074</a:t>
            </a:r>
            <a:r>
              <a:rPr lang="ru-RU" sz="800" dirty="0" smtClean="0"/>
              <a:t>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2976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435280" cy="452782"/>
          </a:xfrm>
        </p:spPr>
        <p:txBody>
          <a:bodyPr/>
          <a:lstStyle/>
          <a:p>
            <a:r>
              <a:rPr lang="ru-RU" sz="2400" dirty="0"/>
              <a:t>«Второй оптимизационный» пакет поправок в 44-ФЗ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30341" y="3391714"/>
            <a:ext cx="4032448" cy="4143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∑ ЗАПРОСОВ КОТИРОВОК в электронной форме </a:t>
            </a:r>
            <a:r>
              <a:rPr lang="ru-RU" sz="1100" dirty="0">
                <a:latin typeface="Arial Narrow" panose="020B0606020202030204" pitchFamily="34" charset="0"/>
              </a:rPr>
              <a:t>до 10% СГОЗ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807838" y="3382023"/>
            <a:ext cx="4032448" cy="414377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∑ ЗАПРОСОВ КОТИРОВОК в электронной форме </a:t>
            </a: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2</a:t>
            </a: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0% от СГОЗ</a:t>
            </a: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,</a:t>
            </a:r>
            <a:b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 но не менее 100 млн. руб.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30341" y="3888723"/>
            <a:ext cx="4032448" cy="740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ЗАПРОС ПРЕДЛОЖЕНИЙ в электронной форме</a:t>
            </a:r>
            <a:br>
              <a:rPr lang="ru-RU" sz="1100" b="1" dirty="0">
                <a:latin typeface="Arial Narrow" panose="020B0606020202030204" pitchFamily="34" charset="0"/>
              </a:rPr>
            </a:br>
            <a:r>
              <a:rPr lang="ru-RU" sz="1100" b="1" dirty="0">
                <a:latin typeface="Arial Narrow" panose="020B0606020202030204" pitchFamily="34" charset="0"/>
              </a:rPr>
              <a:t>для обеспечения пациента ЛП по ТН по решению врачебной комиссии: </a:t>
            </a:r>
            <a:r>
              <a:rPr lang="ru-RU" sz="1100" dirty="0">
                <a:latin typeface="Arial Narrow" panose="020B0606020202030204" pitchFamily="34" charset="0"/>
              </a:rPr>
              <a:t>на каждого пациента </a:t>
            </a:r>
            <a:r>
              <a:rPr lang="ru-RU" sz="1100" b="1" dirty="0">
                <a:latin typeface="Arial Narrow" panose="020B0606020202030204" pitchFamily="34" charset="0"/>
              </a:rPr>
              <a:t>индивидуально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807838" y="3877156"/>
            <a:ext cx="4032448" cy="740139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ЗАПРОС КОТИРОВОК в электронной форме для обеспечения пациента ЛП по ТН по</a:t>
            </a:r>
            <a:r>
              <a:rPr kumimoji="0" lang="ru-RU" sz="11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 решению врачебной комиссии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не входит в годовой лимит запроса котировок 20% от СГОЗ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(?) можно </a:t>
            </a:r>
            <a:r>
              <a:rPr kumimoji="0" lang="ru-RU" sz="1100" b="1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для нескольких пациентов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30341" y="4711494"/>
            <a:ext cx="4032448" cy="399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ОТМЕНА ОПРЕДЕЛЕНИЯ ПОСТАВЩИКА: </a:t>
            </a:r>
            <a:br>
              <a:rPr lang="ru-RU" sz="1100" b="1" dirty="0">
                <a:latin typeface="Arial Narrow" panose="020B0606020202030204" pitchFamily="34" charset="0"/>
              </a:rPr>
            </a:br>
            <a:r>
              <a:rPr lang="ru-RU" sz="1100" b="1" i="1" dirty="0">
                <a:latin typeface="Arial Narrow" panose="020B0606020202030204" pitchFamily="34" charset="0"/>
              </a:rPr>
              <a:t>заблаговременно </a:t>
            </a:r>
            <a:r>
              <a:rPr lang="ru-RU" sz="1100" b="1" dirty="0">
                <a:latin typeface="Arial Narrow" panose="020B0606020202030204" pitchFamily="34" charset="0"/>
              </a:rPr>
              <a:t>до окончания подачи заявок</a:t>
            </a:r>
            <a:endParaRPr lang="ru-RU" sz="1100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807838" y="4698051"/>
            <a:ext cx="4032448" cy="399356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kumimoji="0" lang="ru-RU" sz="1100" b="1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ОТМЕНА</a:t>
            </a:r>
            <a:r>
              <a:rPr kumimoji="0" lang="ru-RU" sz="11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 ОПРЕДЕЛЕНИЯ ПОСТАВЩИКА:</a:t>
            </a:r>
            <a:br>
              <a:rPr kumimoji="0" lang="ru-RU" sz="11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1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за 1 день до даты окончания подачи заявок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30341" y="5193482"/>
            <a:ext cx="4032448" cy="6965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ИЗВЕЩЕНИЕ +</a:t>
            </a:r>
            <a:r>
              <a:rPr lang="en-US" sz="1100" b="1" dirty="0">
                <a:latin typeface="Arial Narrow" panose="020B0606020202030204" pitchFamily="34" charset="0"/>
              </a:rPr>
              <a:t> </a:t>
            </a:r>
            <a:r>
              <a:rPr lang="ru-RU" sz="1100" b="1" dirty="0">
                <a:latin typeface="Arial Narrow" panose="020B0606020202030204" pitchFamily="34" charset="0"/>
              </a:rPr>
              <a:t>ДОКУМЕНТАЦИЯ: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описание объекта закупки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обоснование НМЦК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проект контракта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807838" y="5178163"/>
            <a:ext cx="4032448" cy="704663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ИЗВЕЩЕНИЕ + электронные документы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описание объекта закупки, в </a:t>
            </a:r>
            <a:r>
              <a:rPr lang="ru-RU" sz="1100" dirty="0" err="1">
                <a:solidFill>
                  <a:srgbClr val="775603"/>
                </a:solidFill>
                <a:latin typeface="Arial Narrow" panose="020B0606020202030204" pitchFamily="34" charset="0"/>
              </a:rPr>
              <a:t>т.ч</a:t>
            </a: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. МНН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обоснование НМЦК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проект контракта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30341" y="5972671"/>
            <a:ext cx="4032448" cy="5526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ОДНОСТОРОННИЙ ОТКАЗ: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публикация в ЕИС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+ почта + телеграмма / </a:t>
            </a:r>
            <a:r>
              <a:rPr lang="en-US" sz="1100" dirty="0">
                <a:latin typeface="Arial Narrow" panose="020B0606020202030204" pitchFamily="34" charset="0"/>
              </a:rPr>
              <a:t>email </a:t>
            </a:r>
            <a:r>
              <a:rPr lang="ru-RU" sz="1100" dirty="0">
                <a:latin typeface="Arial Narrow" panose="020B0606020202030204" pitchFamily="34" charset="0"/>
              </a:rPr>
              <a:t>/ факс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807838" y="5963581"/>
            <a:ext cx="4032448" cy="559104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ОДНОСТОРОННИЙ ОТКАЗ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только публикация в </a:t>
            </a:r>
            <a:r>
              <a:rPr lang="ru-RU" sz="1100" dirty="0" smtClean="0">
                <a:solidFill>
                  <a:srgbClr val="775603"/>
                </a:solidFill>
                <a:latin typeface="Arial Narrow" panose="020B0606020202030204" pitchFamily="34" charset="0"/>
              </a:rPr>
              <a:t>ЕИС (с 01.07.2022)</a:t>
            </a:r>
            <a:endParaRPr lang="ru-RU" sz="1100" dirty="0">
              <a:solidFill>
                <a:srgbClr val="775603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 bwMode="auto">
          <a:xfrm>
            <a:off x="530341" y="909982"/>
            <a:ext cx="4032448" cy="2867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 smtClean="0">
                <a:latin typeface="Arial Narrow" panose="020B0606020202030204" pitchFamily="34" charset="0"/>
              </a:rPr>
              <a:t>ДО КОНЦА 2021 ГОДА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24" name="Пятиугольник 23"/>
          <p:cNvSpPr/>
          <p:nvPr/>
        </p:nvSpPr>
        <p:spPr bwMode="auto">
          <a:xfrm>
            <a:off x="4807838" y="909982"/>
            <a:ext cx="4032448" cy="286770"/>
          </a:xfrm>
          <a:prstGeom prst="homePlate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С 2022 ГОДА</a:t>
            </a:r>
            <a:endParaRPr kumimoji="0" lang="ru-RU" sz="1200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530341" y="1279384"/>
            <a:ext cx="4032448" cy="5857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latin typeface="Arial Narrow" panose="020B0606020202030204" pitchFamily="34" charset="0"/>
              </a:rPr>
              <a:t>КВАЛИФИКАЦИОННЫЕ ТРЕБОВАНИЯ: </a:t>
            </a:r>
            <a:br>
              <a:rPr lang="ru-RU" sz="1200" b="1" dirty="0">
                <a:latin typeface="Arial Narrow" panose="020B0606020202030204" pitchFamily="34" charset="0"/>
              </a:rPr>
            </a:br>
            <a:r>
              <a:rPr lang="ru-RU" sz="1100" dirty="0">
                <a:latin typeface="Arial Narrow" panose="020B0606020202030204" pitchFamily="34" charset="0"/>
              </a:rPr>
              <a:t>только </a:t>
            </a:r>
            <a:r>
              <a:rPr lang="ru-RU" sz="1100" b="1" dirty="0">
                <a:latin typeface="Arial Narrow" panose="020B0606020202030204" pitchFamily="34" charset="0"/>
              </a:rPr>
              <a:t>в специальных случаях</a:t>
            </a:r>
            <a:endParaRPr lang="ru-RU" sz="1100" dirty="0"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807838" y="1277508"/>
            <a:ext cx="4032448" cy="585739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rgbClr val="775603"/>
                </a:solidFill>
                <a:latin typeface="Arial Narrow" panose="020B0606020202030204" pitchFamily="34" charset="0"/>
              </a:rPr>
              <a:t>УНИВЕРСАЛЬНАЯ ПРЕДКВАЛИФИКАЦИЯ</a:t>
            </a:r>
            <a:r>
              <a:rPr kumimoji="0" lang="ru-RU" sz="12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:</a:t>
            </a:r>
            <a:br>
              <a:rPr kumimoji="0" lang="ru-RU" sz="12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для контракта с </a:t>
            </a: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НМЦК более 20 млн. руб.</a:t>
            </a: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 </a:t>
            </a: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опыт</a:t>
            </a: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 за последние </a:t>
            </a: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3 года не менее 20%</a:t>
            </a:r>
            <a:endParaRPr kumimoji="0" lang="ru-RU" sz="1100" b="1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30341" y="2406161"/>
            <a:ext cx="4032448" cy="9029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ПРОЦЕДУРА АУКЦИОНА: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заявка из двух частей, поэтапное рассмотрение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на следующий рабочий день после окончания подачи заявок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10 минут на «шаг»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нет ограничения по времени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4807838" y="2399890"/>
            <a:ext cx="4032448" cy="901377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ПРОЦЕДУРА АУКЦИОНА</a:t>
            </a:r>
            <a:r>
              <a:rPr kumimoji="0" lang="ru-RU" sz="1100" b="1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:</a:t>
            </a:r>
            <a:endParaRPr lang="ru-RU" sz="1100" b="1" dirty="0">
              <a:solidFill>
                <a:srgbClr val="775603"/>
              </a:solidFill>
              <a:latin typeface="Arial Narrow" panose="020B060602020203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заявка из одной части, рассмотрение</a:t>
            </a:r>
            <a:r>
              <a:rPr kumimoji="0" lang="ru-RU" sz="1100" i="0" u="none" strike="noStrike" cap="none" normalizeH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 после аукциона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через 2 часа после окончания срока подачи заявок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4 минуты на «шаг</a:t>
            </a:r>
            <a:r>
              <a:rPr lang="ru-RU" sz="1100" dirty="0" smtClean="0">
                <a:solidFill>
                  <a:srgbClr val="775603"/>
                </a:solidFill>
                <a:latin typeface="Arial Narrow" panose="020B0606020202030204" pitchFamily="34" charset="0"/>
              </a:rPr>
              <a:t>» / </a:t>
            </a: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максимум </a:t>
            </a:r>
            <a:r>
              <a:rPr kumimoji="0" lang="ru-RU" sz="1100" i="0" u="none" strike="noStrike" cap="none" normalizeH="0" baseline="0" dirty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5 </a:t>
            </a: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rgbClr val="775603"/>
                </a:solidFill>
                <a:effectLst/>
                <a:latin typeface="Arial Narrow" panose="020B0606020202030204" pitchFamily="34" charset="0"/>
              </a:rPr>
              <a:t>часов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775603"/>
                </a:solidFill>
                <a:latin typeface="Arial Narrow" panose="020B0606020202030204" pitchFamily="34" charset="0"/>
              </a:rPr>
              <a:t>если не «шагал», то согласен по НМЦК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530341" y="1947755"/>
            <a:ext cx="4032448" cy="375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latin typeface="Arial Narrow" panose="020B0606020202030204" pitchFamily="34" charset="0"/>
              </a:rPr>
              <a:t>ЭЛЕКТРОННОЕ АКТИРОВАНИЕ: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latin typeface="Arial Narrow" panose="020B0606020202030204" pitchFamily="34" charset="0"/>
              </a:rPr>
              <a:t>обязательно для «федералов»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4807838" y="1944003"/>
            <a:ext cx="4032448" cy="375131"/>
          </a:xfrm>
          <a:prstGeom prst="rect">
            <a:avLst/>
          </a:prstGeom>
          <a:solidFill>
            <a:srgbClr val="F6ECDA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u-RU" sz="1100" b="1" dirty="0">
                <a:solidFill>
                  <a:srgbClr val="775603"/>
                </a:solidFill>
                <a:latin typeface="Arial Narrow" panose="020B0606020202030204" pitchFamily="34" charset="0"/>
              </a:rPr>
              <a:t>ЭЛЕКТРОННОЕ АКТИРОВАНИЕ: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775603"/>
                </a:solidFill>
                <a:latin typeface="Arial Narrow" panose="020B0606020202030204" pitchFamily="34" charset="0"/>
              </a:rPr>
              <a:t>обязательно для всех</a:t>
            </a:r>
            <a:endParaRPr kumimoji="0" lang="ru-RU" sz="1100" i="0" u="none" strike="noStrike" cap="none" normalizeH="0" baseline="0" dirty="0">
              <a:ln>
                <a:noFill/>
              </a:ln>
              <a:solidFill>
                <a:srgbClr val="775603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 smtClean="0"/>
              <a:t>Тема 2-3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Закупки в условиях ЧС (повышенной готовности) / для оказания медицинской помощи в экстренной </a:t>
            </a:r>
            <a:br>
              <a:rPr lang="ru-RU" sz="1800" dirty="0" smtClean="0"/>
            </a:br>
            <a:r>
              <a:rPr lang="ru-RU" sz="1800" dirty="0" smtClean="0"/>
              <a:t>или неотложной форме </a:t>
            </a:r>
            <a:br>
              <a:rPr lang="ru-RU" sz="1800" dirty="0" smtClean="0"/>
            </a:br>
            <a:r>
              <a:rPr lang="ru-RU" sz="1400" dirty="0" smtClean="0"/>
              <a:t>(закупка у единственного поставщика на основании </a:t>
            </a:r>
            <a:br>
              <a:rPr lang="ru-RU" sz="1400" dirty="0" smtClean="0"/>
            </a:br>
            <a:r>
              <a:rPr lang="ru-RU" sz="1400" dirty="0" smtClean="0"/>
              <a:t>п.9 ч.1 ст.93 44-ФЗ)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273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Срочная закупка у единственного поставщика по п.</a:t>
            </a:r>
            <a:r>
              <a:rPr lang="ru-RU" sz="3200" dirty="0" smtClean="0">
                <a:solidFill>
                  <a:srgbClr val="C00000"/>
                </a:solidFill>
              </a:rPr>
              <a:t>9</a:t>
            </a:r>
            <a:r>
              <a:rPr lang="ru-RU" sz="3200" dirty="0" smtClean="0"/>
              <a:t> ч.1 ст.93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3238"/>
            <a:ext cx="5184576" cy="45360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ст.93 ч.1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2000" b="1" dirty="0" smtClean="0"/>
              <a:t>Закупка </a:t>
            </a:r>
            <a:r>
              <a:rPr lang="ru-RU" sz="2000" b="1" dirty="0"/>
              <a:t>у единственного поставщика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(подрядчика, исполнителя) </a:t>
            </a:r>
            <a:r>
              <a:rPr lang="ru-RU" sz="2000" b="1" dirty="0"/>
              <a:t>может осуществляться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заказчиком в следующих случаях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355600" lvl="1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9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осуществления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закупок… </a:t>
            </a:r>
          </a:p>
          <a:p>
            <a:pPr marL="355600" lvl="1" indent="0"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необходимости оказания медицинской помощи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800" b="1" dirty="0">
                <a:solidFill>
                  <a:srgbClr val="C00000"/>
                </a:solidFill>
              </a:rPr>
              <a:t>неотложной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или </a:t>
            </a:r>
            <a:r>
              <a:rPr lang="ru-RU" sz="1800" b="1" dirty="0">
                <a:solidFill>
                  <a:srgbClr val="C00000"/>
                </a:solidFill>
              </a:rPr>
              <a:t>экстренной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форме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либо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вследствие аварии, </a:t>
            </a:r>
            <a:r>
              <a:rPr lang="ru-RU" sz="1800" b="1" dirty="0">
                <a:solidFill>
                  <a:srgbClr val="C00000"/>
                </a:solidFill>
              </a:rPr>
              <a:t>обстоятельств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непреодолимой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силы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предупреждения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800" b="1" dirty="0">
                <a:solidFill>
                  <a:srgbClr val="C00000"/>
                </a:solidFill>
              </a:rPr>
              <a:t>при введении режима повышенной готовности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…»</a:t>
            </a:r>
            <a:endParaRPr lang="ru-RU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835411" y="4365104"/>
            <a:ext cx="1459202" cy="329862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Выноска 1 5"/>
          <p:cNvSpPr/>
          <p:nvPr/>
        </p:nvSpPr>
        <p:spPr bwMode="auto">
          <a:xfrm>
            <a:off x="5724128" y="2808603"/>
            <a:ext cx="3294076" cy="1279454"/>
          </a:xfrm>
          <a:prstGeom prst="borderCallout1">
            <a:avLst>
              <a:gd name="adj1" fmla="val 17009"/>
              <a:gd name="adj2" fmla="val -1327"/>
              <a:gd name="adj3" fmla="val 120057"/>
              <a:gd name="adj4" fmla="val -2220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 smtClean="0"/>
              <a:t>«экстренная [</a:t>
            </a:r>
            <a:r>
              <a:rPr lang="ru-RU" sz="1000" dirty="0" smtClean="0"/>
              <a:t>форма оказания медицинской помощи</a:t>
            </a:r>
            <a:r>
              <a:rPr lang="ru-RU" sz="1100" b="1" dirty="0" smtClean="0"/>
              <a:t>]  </a:t>
            </a:r>
            <a:r>
              <a:rPr lang="ru-RU" sz="1100" b="1" dirty="0"/>
              <a:t>- медицинская помощь, оказываемая при внезапных острых заболеваниях, состояниях, обострении хронических заболеваний, представляющих угрозу жизни </a:t>
            </a:r>
            <a:r>
              <a:rPr lang="ru-RU" sz="1100" b="1" dirty="0" smtClean="0"/>
              <a:t>пациента»</a:t>
            </a:r>
            <a:br>
              <a:rPr lang="ru-RU" sz="1100" b="1" dirty="0" smtClean="0"/>
            </a:br>
            <a:r>
              <a:rPr lang="ru-RU" sz="1100" b="1" dirty="0" smtClean="0"/>
              <a:t>323-ФЗ ст.32 ч.4 п.1</a:t>
            </a:r>
            <a:endParaRPr lang="ru-RU" sz="1000" dirty="0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744586" y="4365104"/>
            <a:ext cx="2232248" cy="329862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5724128" y="1501474"/>
            <a:ext cx="3294076" cy="1279454"/>
          </a:xfrm>
          <a:prstGeom prst="borderCallout1">
            <a:avLst>
              <a:gd name="adj1" fmla="val 73037"/>
              <a:gd name="adj2" fmla="val -686"/>
              <a:gd name="adj3" fmla="val 219976"/>
              <a:gd name="adj4" fmla="val -103661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 smtClean="0"/>
              <a:t>«неотложная [</a:t>
            </a:r>
            <a:r>
              <a:rPr lang="ru-RU" sz="1000" dirty="0" smtClean="0"/>
              <a:t>форма оказания медицинской помощи</a:t>
            </a:r>
            <a:r>
              <a:rPr lang="ru-RU" sz="1100" b="1" dirty="0" smtClean="0"/>
              <a:t>]  </a:t>
            </a:r>
            <a:r>
              <a:rPr lang="ru-RU" sz="1100" b="1" dirty="0"/>
              <a:t>- медицинская помощь, оказываемая при внезапных острых заболеваниях, состояниях, обострении хронических заболеваний без явных признаков угрозы жизни </a:t>
            </a:r>
            <a:r>
              <a:rPr lang="ru-RU" sz="1100" b="1" dirty="0" smtClean="0"/>
              <a:t>пациента»</a:t>
            </a:r>
            <a:br>
              <a:rPr lang="ru-RU" sz="1100" b="1" dirty="0" smtClean="0"/>
            </a:br>
            <a:r>
              <a:rPr lang="ru-RU" sz="1100" b="1" dirty="0" smtClean="0"/>
              <a:t>323-ФЗ ст.32 ч.4 п.2</a:t>
            </a:r>
          </a:p>
        </p:txBody>
      </p:sp>
      <p:sp>
        <p:nvSpPr>
          <p:cNvPr id="11" name="Выноска 1 10"/>
          <p:cNvSpPr/>
          <p:nvPr/>
        </p:nvSpPr>
        <p:spPr bwMode="auto">
          <a:xfrm>
            <a:off x="5724269" y="4115732"/>
            <a:ext cx="3294076" cy="1279454"/>
          </a:xfrm>
          <a:prstGeom prst="borderCallout1">
            <a:avLst>
              <a:gd name="adj1" fmla="val 41475"/>
              <a:gd name="adj2" fmla="val -827"/>
              <a:gd name="adj3" fmla="val 69311"/>
              <a:gd name="adj4" fmla="val -7418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/>
              <a:t>письмо Минфина России от 19.03.2020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№ </a:t>
            </a:r>
            <a:r>
              <a:rPr lang="ru-RU" sz="1100" dirty="0"/>
              <a:t>24-06/21324 и ФАС России от 18.03.2020 </a:t>
            </a:r>
            <a:r>
              <a:rPr lang="ru-RU" sz="1100" dirty="0" smtClean="0"/>
              <a:t>№ ИА/21684/20</a:t>
            </a:r>
            <a:r>
              <a:rPr lang="ru-RU" sz="1100" dirty="0"/>
              <a:t>: </a:t>
            </a:r>
            <a:r>
              <a:rPr lang="ru-RU" sz="1100" b="1" dirty="0"/>
              <a:t>распространение инфекции 2019-NCOV</a:t>
            </a:r>
            <a:r>
              <a:rPr lang="ru-RU" sz="1100" dirty="0"/>
              <a:t> носит чрезвычайный и непредотвратимый характер, в связи с чем </a:t>
            </a:r>
            <a:r>
              <a:rPr lang="ru-RU" sz="1100" b="1" dirty="0"/>
              <a:t>является обстоятельством непреодолимой силы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83568" y="4980041"/>
            <a:ext cx="2558396" cy="329862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Выноска 1 13"/>
          <p:cNvSpPr/>
          <p:nvPr/>
        </p:nvSpPr>
        <p:spPr bwMode="auto">
          <a:xfrm>
            <a:off x="5724128" y="5422862"/>
            <a:ext cx="3294076" cy="1102482"/>
          </a:xfrm>
          <a:prstGeom prst="borderCallout1">
            <a:avLst>
              <a:gd name="adj1" fmla="val 40172"/>
              <a:gd name="adj2" fmla="val -827"/>
              <a:gd name="adj3" fmla="val 11977"/>
              <a:gd name="adj4" fmla="val -37060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 smtClean="0"/>
              <a:t>вводятся НПА субъектов РФ, например</a:t>
            </a:r>
            <a:endParaRPr lang="ru-RU" sz="11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Указ Мэра Москвы от 05.03.2020 </a:t>
            </a:r>
            <a:r>
              <a:rPr lang="ru-RU" sz="1100" dirty="0" smtClean="0"/>
              <a:t>№ 12-УМ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Постановление Правительства Ленинградской области от 13.03.2020 </a:t>
            </a:r>
            <a:r>
              <a:rPr lang="ru-RU" sz="1100" dirty="0" smtClean="0"/>
              <a:t>№ 117</a:t>
            </a:r>
          </a:p>
          <a:p>
            <a:r>
              <a:rPr lang="en-US" sz="700" dirty="0">
                <a:hlinkClick r:id="rId3"/>
              </a:rPr>
              <a:t>http://www.consultant.ru/document/cons_doc_LAW_349932</a:t>
            </a:r>
            <a:r>
              <a:rPr lang="en-US" sz="700" dirty="0" smtClean="0">
                <a:hlinkClick r:id="rId3"/>
              </a:rPr>
              <a:t>/</a:t>
            </a:r>
            <a:r>
              <a:rPr lang="ru-RU" sz="700" dirty="0" smtClean="0"/>
              <a:t> </a:t>
            </a:r>
            <a:endParaRPr lang="ru-RU" sz="1100" dirty="0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683568" y="5557985"/>
            <a:ext cx="3816424" cy="329862"/>
          </a:xfrm>
          <a:prstGeom prst="round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3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Контроль срочной закупки у единственного поставщика по п.</a:t>
            </a:r>
            <a:r>
              <a:rPr lang="ru-RU" sz="2800" dirty="0" smtClean="0">
                <a:solidFill>
                  <a:srgbClr val="C00000"/>
                </a:solidFill>
              </a:rPr>
              <a:t>9</a:t>
            </a:r>
            <a:r>
              <a:rPr lang="ru-RU" sz="2800" dirty="0" smtClean="0"/>
              <a:t> ч.1 ст.93</a:t>
            </a:r>
            <a:endParaRPr lang="ru-RU" sz="28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1773238"/>
            <a:ext cx="6589547" cy="46085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ст.93 ч.1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2000" b="1" dirty="0" smtClean="0"/>
              <a:t>Закупка </a:t>
            </a:r>
            <a:r>
              <a:rPr lang="ru-RU" sz="2000" b="1" dirty="0"/>
              <a:t>у единственного поставщика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(подрядчика, исполнителя) </a:t>
            </a:r>
            <a:r>
              <a:rPr lang="ru-RU" sz="2000" b="1" dirty="0"/>
              <a:t>может осуществляться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заказчиком в следующих случаях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355600" lvl="1" indent="0">
              <a:buNone/>
            </a:pPr>
            <a:r>
              <a:rPr lang="ru-RU" b="1" dirty="0">
                <a:solidFill>
                  <a:srgbClr val="C00000"/>
                </a:solidFill>
              </a:rPr>
              <a:t>9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…При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этом заказчик вправе осуществить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закупку… </a:t>
            </a:r>
            <a:b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количестве, объеме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которые необходимы 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для </a:t>
            </a:r>
            <a:r>
              <a:rPr lang="ru-RU" sz="1800" b="1" dirty="0">
                <a:solidFill>
                  <a:srgbClr val="C00000"/>
                </a:solidFill>
              </a:rPr>
              <a:t>оказания такой медицинской помощи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неотложной либо экстренной форме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</a:p>
          <a:p>
            <a:pPr marL="355600" lvl="1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либо </a:t>
            </a:r>
            <a:r>
              <a:rPr lang="ru-RU" sz="1800" b="1" dirty="0">
                <a:solidFill>
                  <a:srgbClr val="C00000"/>
                </a:solidFill>
              </a:rPr>
              <a:t>вследствие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таких аварии, </a:t>
            </a:r>
            <a:r>
              <a:rPr lang="ru-RU" sz="1800" b="1" dirty="0">
                <a:solidFill>
                  <a:srgbClr val="C00000"/>
                </a:solidFill>
              </a:rPr>
              <a:t>обстоятельств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непреодолимой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силы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>
                <a:solidFill>
                  <a:srgbClr val="C00000"/>
                </a:solidFill>
              </a:rPr>
              <a:t>для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предупреждения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(или) ликвидации чрезвычайной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ситуации… </a:t>
            </a:r>
          </a:p>
          <a:p>
            <a:pPr marL="355600" lvl="1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если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применение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конкурентных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способов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определения поставщика (подрядчика, исполнителя), </a:t>
            </a:r>
            <a:r>
              <a:rPr lang="ru-RU" sz="1800" b="1" dirty="0">
                <a:solidFill>
                  <a:srgbClr val="C00000"/>
                </a:solidFill>
              </a:rPr>
              <a:t>требующих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затрат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времени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>
                <a:solidFill>
                  <a:srgbClr val="C00000"/>
                </a:solidFill>
              </a:rPr>
              <a:t>нецелесообразно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ru-RU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1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94625" y="3293533"/>
            <a:ext cx="5913931" cy="2643336"/>
          </a:xfrm>
          <a:prstGeom prst="roundRect">
            <a:avLst>
              <a:gd name="adj" fmla="val 5194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6732239" y="2420888"/>
            <a:ext cx="2336945" cy="2972225"/>
          </a:xfrm>
          <a:prstGeom prst="borderCallout1">
            <a:avLst>
              <a:gd name="adj1" fmla="val 73037"/>
              <a:gd name="adj2" fmla="val -686"/>
              <a:gd name="adj3" fmla="val 99071"/>
              <a:gd name="adj4" fmla="val -813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ru-RU" sz="1100" b="1" dirty="0" smtClean="0"/>
              <a:t>44-ФЗ </a:t>
            </a:r>
            <a:r>
              <a:rPr lang="ru-RU" sz="1100" b="1" dirty="0"/>
              <a:t>ст.93 ч.2: </a:t>
            </a:r>
            <a:r>
              <a:rPr lang="ru-RU" sz="1100" dirty="0"/>
              <a:t>«При осуществлении закупки у единственного поставщика (подрядчика, исполнителя) в случаях, предусмотренных </a:t>
            </a:r>
            <a:r>
              <a:rPr lang="ru-RU" sz="1100" dirty="0" smtClean="0"/>
              <a:t>пунктами… </a:t>
            </a:r>
            <a:r>
              <a:rPr lang="ru-RU" sz="1100" b="1" dirty="0" smtClean="0">
                <a:solidFill>
                  <a:srgbClr val="C00000"/>
                </a:solidFill>
              </a:rPr>
              <a:t>9</a:t>
            </a:r>
            <a:r>
              <a:rPr lang="ru-RU" sz="1100" dirty="0" smtClean="0"/>
              <a:t>… </a:t>
            </a:r>
            <a:r>
              <a:rPr lang="ru-RU" sz="1100" dirty="0"/>
              <a:t>части 1 настоящей статьи, </a:t>
            </a:r>
            <a:r>
              <a:rPr lang="ru-RU" sz="1100" b="1" dirty="0">
                <a:solidFill>
                  <a:srgbClr val="C00000"/>
                </a:solidFill>
              </a:rPr>
              <a:t>заказчик обязан направить в срок не позднее одного рабочего дня с даты заключения контракта в контрольный орган в сфере закупок уведомление о такой </a:t>
            </a:r>
            <a:r>
              <a:rPr lang="ru-RU" sz="1100" b="1" dirty="0" smtClean="0">
                <a:solidFill>
                  <a:srgbClr val="C00000"/>
                </a:solidFill>
              </a:rPr>
              <a:t>закупке</a:t>
            </a:r>
            <a:r>
              <a:rPr lang="ru-RU" sz="1100" dirty="0" smtClean="0"/>
              <a:t>… </a:t>
            </a:r>
            <a:endParaRPr lang="ru-RU" sz="1100" dirty="0"/>
          </a:p>
          <a:p>
            <a:pPr>
              <a:spcBef>
                <a:spcPct val="0"/>
              </a:spcBef>
            </a:pPr>
            <a:r>
              <a:rPr lang="ru-RU" sz="1100" dirty="0" smtClean="0"/>
              <a:t>К </a:t>
            </a:r>
            <a:r>
              <a:rPr lang="ru-RU" sz="1100" dirty="0"/>
              <a:t>этому уведомлению </a:t>
            </a:r>
            <a:r>
              <a:rPr lang="ru-RU" sz="1100" b="1" dirty="0">
                <a:solidFill>
                  <a:srgbClr val="C00000"/>
                </a:solidFill>
              </a:rPr>
              <a:t>прилагается копия заключенного </a:t>
            </a:r>
            <a:r>
              <a:rPr lang="ru-RU" sz="1100" dirty="0"/>
              <a:t>в соответствии с настоящим пунктом </a:t>
            </a:r>
            <a:r>
              <a:rPr lang="ru-RU" sz="1100" b="1" dirty="0" smtClean="0">
                <a:solidFill>
                  <a:srgbClr val="C00000"/>
                </a:solidFill>
              </a:rPr>
              <a:t>контракта</a:t>
            </a:r>
            <a:r>
              <a:rPr lang="ru-RU" sz="1100" dirty="0" smtClean="0"/>
              <a:t>.»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2045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6379" y="1291493"/>
            <a:ext cx="8569813" cy="4081723"/>
            <a:chOff x="250659" y="586048"/>
            <a:chExt cx="2806216" cy="395953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610838" y="832571"/>
              <a:ext cx="1446037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0659" y="832571"/>
              <a:ext cx="1378609" cy="37130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10000"/>
                    <a:lumOff val="90000"/>
                  </a:schemeClr>
                </a:gs>
              </a:gsLst>
              <a:lin ang="0" scaled="1"/>
              <a:tileRect/>
            </a:gradFill>
            <a:ln>
              <a:solidFill>
                <a:schemeClr val="accent2">
                  <a:lumMod val="25000"/>
                  <a:lumOff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659" y="586048"/>
              <a:ext cx="1372764" cy="25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 smtClean="0"/>
                <a:t>день 1</a:t>
              </a:r>
              <a:endParaRPr lang="ru-RU" sz="11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29267" y="586048"/>
              <a:ext cx="1427384" cy="25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 smtClean="0"/>
                <a:t>день 2</a:t>
              </a:r>
              <a:endParaRPr lang="ru-RU" sz="1100" b="1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523527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Срочная</a:t>
            </a:r>
            <a:r>
              <a:rPr lang="ru-RU" sz="2800" dirty="0" smtClean="0"/>
              <a:t> закупка: непреодолимая сила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C597-0DCA-4BEE-B57F-3E9E1797A5AA}" type="slidenum">
              <a:rPr lang="ru-RU" smtClean="0"/>
              <a:pPr/>
              <a:t>63</a:t>
            </a:fld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1907704" y="4374246"/>
            <a:ext cx="2448043" cy="661663"/>
          </a:xfrm>
          <a:prstGeom prst="homePlate">
            <a:avLst>
              <a:gd name="adj" fmla="val 2931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Заключение контракта </a:t>
            </a:r>
            <a:br>
              <a:rPr lang="ru-RU" sz="10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</a:rPr>
              <a:t>с единственным поставщиком** </a:t>
            </a:r>
            <a:r>
              <a:rPr lang="ru-RU" sz="1100" dirty="0">
                <a:solidFill>
                  <a:schemeClr val="tx1"/>
                </a:solidFill>
              </a:rPr>
              <a:t/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п.9 </a:t>
            </a:r>
            <a:r>
              <a:rPr lang="ru-RU" sz="800" dirty="0">
                <a:solidFill>
                  <a:schemeClr val="tx1"/>
                </a:solidFill>
              </a:rPr>
              <a:t>ч.1 ст.93</a:t>
            </a:r>
          </a:p>
          <a:p>
            <a:pPr algn="ctr"/>
            <a:r>
              <a:rPr lang="ru-RU" sz="500" dirty="0" smtClean="0">
                <a:solidFill>
                  <a:schemeClr val="tx1"/>
                </a:solidFill>
              </a:rPr>
              <a:t>без ограничений цены контракта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4572000" y="4025042"/>
            <a:ext cx="4061356" cy="471018"/>
          </a:xfrm>
          <a:prstGeom prst="homePlate">
            <a:avLst>
              <a:gd name="adj" fmla="val 61611"/>
            </a:avLst>
          </a:prstGeom>
          <a:solidFill>
            <a:srgbClr val="CCFFCC"/>
          </a:solidFill>
          <a:ln w="12700">
            <a:solidFill>
              <a:srgbClr val="33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Поставка в </a:t>
            </a:r>
            <a:r>
              <a:rPr lang="ru-RU" sz="900" dirty="0" smtClean="0">
                <a:solidFill>
                  <a:schemeClr val="tx1"/>
                </a:solidFill>
              </a:rPr>
              <a:t>объеме для предотвращения / ликвидации  последствий обстоятельств непреодолимой силы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9991" y="5562168"/>
            <a:ext cx="336551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ru-RU" sz="1000" b="1" dirty="0" smtClean="0"/>
              <a:t>**</a:t>
            </a:r>
            <a:r>
              <a:rPr lang="ru-RU" sz="900" dirty="0" smtClean="0"/>
              <a:t> закупка по п.9 ч.1 ст.93 не имеет ограничений по цене контракта и годовой сумме таких контрактов; однако по каждому случаю в течение 1 дня после заключения контракта заказчик обязан уведомить орган по контролю</a:t>
            </a:r>
            <a:endParaRPr lang="ru-RU" sz="900" dirty="0"/>
          </a:p>
        </p:txBody>
      </p:sp>
      <p:sp>
        <p:nvSpPr>
          <p:cNvPr id="8" name="Пятно 2 7"/>
          <p:cNvSpPr/>
          <p:nvPr/>
        </p:nvSpPr>
        <p:spPr bwMode="auto">
          <a:xfrm>
            <a:off x="249974" y="1524288"/>
            <a:ext cx="2026568" cy="1231924"/>
          </a:xfrm>
          <a:prstGeom prst="irregularSeal2">
            <a:avLst/>
          </a:prstGeom>
          <a:solidFill>
            <a:srgbClr val="FFDDDD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непреодолимая сила /</a:t>
            </a:r>
            <a:b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повышенная готовность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570668" y="1638933"/>
            <a:ext cx="4062687" cy="1384995"/>
            <a:chOff x="4570668" y="1906149"/>
            <a:chExt cx="4062687" cy="1384995"/>
          </a:xfrm>
        </p:grpSpPr>
        <p:sp>
          <p:nvSpPr>
            <p:cNvPr id="24" name="TextBox 23"/>
            <p:cNvSpPr txBox="1"/>
            <p:nvPr/>
          </p:nvSpPr>
          <p:spPr>
            <a:xfrm>
              <a:off x="5302316" y="1906149"/>
              <a:ext cx="3331039" cy="1384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письмо Минфина России от </a:t>
              </a:r>
              <a:r>
                <a:rPr lang="ru-RU" sz="1200" dirty="0"/>
                <a:t>19.03.2020 </a:t>
              </a:r>
              <a:r>
                <a:rPr lang="ru-RU" sz="1200" dirty="0" smtClean="0"/>
                <a:t/>
              </a:r>
              <a:br>
                <a:rPr lang="ru-RU" sz="1200" dirty="0" smtClean="0"/>
              </a:br>
              <a:r>
                <a:rPr lang="ru-RU" sz="1200" dirty="0" smtClean="0"/>
                <a:t>№ 24-06/21324 </a:t>
              </a:r>
              <a:r>
                <a:rPr lang="ru-RU" sz="1200" dirty="0"/>
                <a:t>и ФАС России </a:t>
              </a:r>
              <a:r>
                <a:rPr lang="ru-RU" sz="1200" dirty="0" smtClean="0"/>
                <a:t>от </a:t>
              </a:r>
              <a:r>
                <a:rPr lang="ru-RU" sz="1200" dirty="0"/>
                <a:t>18.03.2020 № </a:t>
              </a:r>
              <a:r>
                <a:rPr lang="ru-RU" sz="1200" dirty="0" smtClean="0"/>
                <a:t>ИА/21684/20: </a:t>
              </a:r>
              <a:r>
                <a:rPr lang="ru-RU" sz="1200" dirty="0"/>
                <a:t>распространение инфекции 2019-NCOV носит чрезвычайный и непредотвратимый характер, в связи </a:t>
              </a:r>
              <a:r>
                <a:rPr lang="ru-RU" sz="1200" dirty="0" smtClean="0"/>
                <a:t/>
              </a:r>
              <a:br>
                <a:rPr lang="ru-RU" sz="1200" dirty="0" smtClean="0"/>
              </a:br>
              <a:r>
                <a:rPr lang="ru-RU" sz="1200" dirty="0" smtClean="0"/>
                <a:t>с </a:t>
              </a:r>
              <a:r>
                <a:rPr lang="ru-RU" sz="1200" dirty="0"/>
                <a:t>чем </a:t>
              </a:r>
              <a:r>
                <a:rPr lang="ru-RU" sz="1200" b="1" dirty="0">
                  <a:solidFill>
                    <a:srgbClr val="C00000"/>
                  </a:solidFill>
                </a:rPr>
                <a:t>является обстоятельством непреодолимой </a:t>
              </a:r>
              <a:r>
                <a:rPr lang="ru-RU" sz="1200" b="1" dirty="0" smtClean="0">
                  <a:solidFill>
                    <a:srgbClr val="C00000"/>
                  </a:solidFill>
                </a:rPr>
                <a:t>силы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pic>
          <p:nvPicPr>
            <p:cNvPr id="22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668" y="2332758"/>
              <a:ext cx="621729" cy="56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ятиугольник 16"/>
          <p:cNvSpPr/>
          <p:nvPr/>
        </p:nvSpPr>
        <p:spPr>
          <a:xfrm>
            <a:off x="4572000" y="4643013"/>
            <a:ext cx="4061356" cy="648072"/>
          </a:xfrm>
          <a:prstGeom prst="homePlate">
            <a:avLst>
              <a:gd name="adj" fmla="val 44936"/>
            </a:avLst>
          </a:prstGeom>
          <a:solidFill>
            <a:srgbClr val="FFCC99"/>
          </a:solidFill>
          <a:ln w="12700">
            <a:solidFill>
              <a:srgbClr val="F8B30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Уведомление в контрольный орган в сфере закупок:</a:t>
            </a:r>
          </a:p>
          <a:p>
            <a:pPr marL="228600" indent="-228600">
              <a:spcBef>
                <a:spcPts val="0"/>
              </a:spcBef>
              <a:buAutoNum type="arabicParenR"/>
            </a:pPr>
            <a:r>
              <a:rPr lang="ru-RU" sz="900" dirty="0" smtClean="0">
                <a:solidFill>
                  <a:schemeClr val="tx1"/>
                </a:solidFill>
              </a:rPr>
              <a:t>копия заключенного контракта</a:t>
            </a:r>
          </a:p>
          <a:p>
            <a:pPr marL="228600" indent="-228600">
              <a:spcBef>
                <a:spcPts val="0"/>
              </a:spcBef>
              <a:buAutoNum type="arabicParenR"/>
            </a:pPr>
            <a:r>
              <a:rPr lang="ru-RU" sz="900" dirty="0" smtClean="0">
                <a:solidFill>
                  <a:schemeClr val="tx1"/>
                </a:solidFill>
              </a:rPr>
              <a:t>обоснование необходимости заключения контракта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379" y="5562169"/>
            <a:ext cx="3365517" cy="80021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ru-RU" sz="1000" b="1" dirty="0" smtClean="0"/>
              <a:t>*</a:t>
            </a:r>
            <a:r>
              <a:rPr lang="ru-RU" sz="900" dirty="0" smtClean="0"/>
              <a:t> </a:t>
            </a:r>
            <a:r>
              <a:rPr lang="ru-RU" sz="900" dirty="0"/>
              <a:t>постановление Правительства РФ 1279:  в случае осуществления закупки у единственного </a:t>
            </a:r>
            <a:r>
              <a:rPr lang="ru-RU" sz="900" dirty="0" smtClean="0"/>
              <a:t>поставщика… </a:t>
            </a:r>
            <a:r>
              <a:rPr lang="ru-RU" sz="900" dirty="0"/>
              <a:t>в соответствии с пунктом 9 части 1 статьи 93 Федерального закона </a:t>
            </a:r>
            <a:r>
              <a:rPr lang="ru-RU" sz="900" dirty="0" smtClean="0"/>
              <a:t>– [</a:t>
            </a:r>
            <a:r>
              <a:rPr lang="ru-RU" sz="900" dirty="0"/>
              <a:t>внесение изменений в план-график </a:t>
            </a:r>
            <a:r>
              <a:rPr lang="ru-RU" sz="900" dirty="0" smtClean="0"/>
              <a:t>осуществляется] не </a:t>
            </a:r>
            <a:r>
              <a:rPr lang="ru-RU" sz="900" dirty="0"/>
              <a:t>позднее дня заключения контракта</a:t>
            </a:r>
            <a:r>
              <a:rPr lang="ru-RU" sz="900" dirty="0" smtClean="0"/>
              <a:t>.</a:t>
            </a:r>
            <a:endParaRPr lang="ru-RU" sz="9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1052521" y="2756212"/>
            <a:ext cx="2448042" cy="661663"/>
          </a:xfrm>
          <a:prstGeom prst="homePlate">
            <a:avLst>
              <a:gd name="adj" fmla="val 29314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Обоснование ЦК ЕП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1480113" y="3565229"/>
            <a:ext cx="2448042" cy="661663"/>
          </a:xfrm>
          <a:prstGeom prst="homePlate">
            <a:avLst>
              <a:gd name="adj" fmla="val 29314"/>
            </a:avLst>
          </a:prstGeom>
          <a:solidFill>
            <a:srgbClr val="FFFFCC"/>
          </a:solidFill>
          <a:ln w="12700">
            <a:solidFill>
              <a:srgbClr val="F8B30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srgbClr val="000000"/>
                </a:solidFill>
              </a:rPr>
              <a:t>Включение закупки </a:t>
            </a:r>
            <a:br>
              <a:rPr lang="ru-RU" sz="1000" dirty="0">
                <a:solidFill>
                  <a:srgbClr val="000000"/>
                </a:solidFill>
              </a:rPr>
            </a:br>
            <a:r>
              <a:rPr lang="ru-RU" sz="1000" dirty="0">
                <a:solidFill>
                  <a:srgbClr val="000000"/>
                </a:solidFill>
              </a:rPr>
              <a:t>в план-график</a:t>
            </a:r>
            <a:r>
              <a:rPr lang="ru-RU" sz="1000" dirty="0" smtClean="0">
                <a:solidFill>
                  <a:srgbClr val="000000"/>
                </a:solidFill>
              </a:rPr>
              <a:t>*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733881"/>
          </a:xfrm>
        </p:spPr>
        <p:txBody>
          <a:bodyPr/>
          <a:lstStyle/>
          <a:p>
            <a:r>
              <a:rPr lang="ru-RU" sz="2400" dirty="0" smtClean="0"/>
              <a:t>Закупки </a:t>
            </a:r>
            <a:r>
              <a:rPr lang="ru-RU" sz="2400" u="sng" dirty="0" smtClean="0"/>
              <a:t>лекарственных препаратов</a:t>
            </a:r>
            <a:r>
              <a:rPr lang="ru-RU" sz="2400" dirty="0" smtClean="0"/>
              <a:t> у единственного поставщика по п.</a:t>
            </a:r>
            <a:r>
              <a:rPr lang="ru-RU" sz="2400" dirty="0" smtClean="0">
                <a:solidFill>
                  <a:srgbClr val="C00000"/>
                </a:solidFill>
              </a:rPr>
              <a:t>9</a:t>
            </a:r>
            <a:r>
              <a:rPr lang="ru-RU" sz="2400" dirty="0" smtClean="0"/>
              <a:t> ч.1 ст.93 </a:t>
            </a:r>
            <a:r>
              <a:rPr lang="ru-RU" sz="2400" dirty="0" smtClean="0"/>
              <a:t>в 2020…2021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70090" y="1484313"/>
            <a:ext cx="42664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ПАРАМЕТРЫ ЗАПРОСА:</a:t>
            </a:r>
          </a:p>
          <a:p>
            <a:r>
              <a:rPr lang="ru-RU" sz="1400" dirty="0" smtClean="0"/>
              <a:t>дата: </a:t>
            </a:r>
            <a:r>
              <a:rPr lang="en-US" sz="1400" b="1" dirty="0" smtClean="0"/>
              <a:t>c 01</a:t>
            </a:r>
            <a:r>
              <a:rPr lang="ru-RU" sz="1400" b="1" dirty="0" smtClean="0"/>
              <a:t>.01.2020 по 31.12.2021</a:t>
            </a:r>
          </a:p>
          <a:p>
            <a:r>
              <a:rPr lang="ru-RU" sz="1400" dirty="0" smtClean="0"/>
              <a:t>способ: </a:t>
            </a:r>
            <a:r>
              <a:rPr lang="ru-RU" sz="1400" b="1" dirty="0" smtClean="0"/>
              <a:t>ЗАКУПКА У ЕДИНСТВЕННОГО ПОСТАВЩИКА</a:t>
            </a:r>
          </a:p>
          <a:p>
            <a:r>
              <a:rPr lang="ru-RU" sz="1400" dirty="0" smtClean="0"/>
              <a:t>основание: </a:t>
            </a:r>
            <a:r>
              <a:rPr lang="ru-RU" sz="1400" b="1" dirty="0" smtClean="0"/>
              <a:t>П.9 Ч.1 СТ.93</a:t>
            </a:r>
          </a:p>
          <a:p>
            <a:r>
              <a:rPr lang="ru-RU" sz="1400" dirty="0" smtClean="0"/>
              <a:t>предмет контракта: </a:t>
            </a:r>
            <a:r>
              <a:rPr lang="ru-RU" sz="1400" b="1" dirty="0" smtClean="0"/>
              <a:t>ЛЕКАРСТВЕННЫЕ ПРЕПАРАТЫ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3678" y="6368649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hlinkClick r:id="rId2"/>
              </a:rPr>
              <a:t>ссылка</a:t>
            </a:r>
            <a:endParaRPr lang="ru-RU" sz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4463010" y="3637807"/>
            <a:ext cx="4624286" cy="2645791"/>
            <a:chOff x="6624216" y="1421901"/>
            <a:chExt cx="4985067" cy="2306268"/>
          </a:xfrm>
        </p:grpSpPr>
        <p:sp>
          <p:nvSpPr>
            <p:cNvPr id="10" name="TextBox 9"/>
            <p:cNvSpPr txBox="1"/>
            <p:nvPr/>
          </p:nvSpPr>
          <p:spPr>
            <a:xfrm>
              <a:off x="7087961" y="1421901"/>
              <a:ext cx="4521322" cy="2306268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400" dirty="0" smtClean="0">
                  <a:solidFill>
                    <a:schemeClr val="bg2"/>
                  </a:solidFill>
                </a:rPr>
                <a:t>«…заказчик </a:t>
              </a:r>
              <a:r>
                <a:rPr lang="ru-RU" sz="1400" dirty="0">
                  <a:solidFill>
                    <a:schemeClr val="bg2"/>
                  </a:solidFill>
                </a:rPr>
                <a:t>вправе осуществить такую закупку </a:t>
              </a:r>
              <a:r>
                <a:rPr lang="ru-RU" sz="1400" b="1" dirty="0">
                  <a:solidFill>
                    <a:srgbClr val="C00000"/>
                  </a:solidFill>
                </a:rPr>
                <a:t>при условии наличия причинно-следственной связи между объектом закупки и его использованием для удовлетворения потребностей</a:t>
              </a:r>
              <a:r>
                <a:rPr lang="ru-RU" sz="1400" dirty="0">
                  <a:solidFill>
                    <a:schemeClr val="bg2"/>
                  </a:solidFill>
                </a:rPr>
                <a:t>, возникших вследствие возникновения обстоятельств непреодолимой </a:t>
              </a:r>
              <a:r>
                <a:rPr lang="ru-RU" sz="1400" dirty="0" smtClean="0">
                  <a:solidFill>
                    <a:schemeClr val="bg2"/>
                  </a:solidFill>
                </a:rPr>
                <a:t>силы…»</a:t>
              </a:r>
            </a:p>
            <a:p>
              <a:r>
                <a:rPr lang="ru-RU" sz="1100" dirty="0">
                  <a:solidFill>
                    <a:schemeClr val="bg2"/>
                  </a:solidFill>
                </a:rPr>
                <a:t>&lt;Письмо&gt; Минфина России </a:t>
              </a:r>
              <a:r>
                <a:rPr lang="ru-RU" sz="1100" dirty="0" smtClean="0">
                  <a:solidFill>
                    <a:schemeClr val="bg2"/>
                  </a:solidFill>
                </a:rPr>
                <a:t>№ 24-06-05/26578</a:t>
              </a:r>
              <a:r>
                <a:rPr lang="ru-RU" sz="1100" dirty="0">
                  <a:solidFill>
                    <a:schemeClr val="bg2"/>
                  </a:solidFill>
                </a:rPr>
                <a:t>, МЧС России </a:t>
              </a:r>
              <a:r>
                <a:rPr lang="ru-RU" sz="1100" dirty="0" smtClean="0">
                  <a:solidFill>
                    <a:schemeClr val="bg2"/>
                  </a:solidFill>
                </a:rPr>
                <a:t>№ 219-АГ-70</a:t>
              </a:r>
              <a:r>
                <a:rPr lang="ru-RU" sz="1100" dirty="0">
                  <a:solidFill>
                    <a:schemeClr val="bg2"/>
                  </a:solidFill>
                </a:rPr>
                <a:t>, ФАС России </a:t>
              </a:r>
              <a:r>
                <a:rPr lang="ru-RU" sz="1100" dirty="0" smtClean="0">
                  <a:solidFill>
                    <a:schemeClr val="bg2"/>
                  </a:solidFill>
                </a:rPr>
                <a:t>№ МЕ/28039/20 </a:t>
              </a:r>
              <a:r>
                <a:rPr lang="ru-RU" sz="1100" dirty="0">
                  <a:solidFill>
                    <a:schemeClr val="bg2"/>
                  </a:solidFill>
                </a:rPr>
                <a:t>от 03.04.2020</a:t>
              </a:r>
            </a:p>
          </p:txBody>
        </p:sp>
        <p:pic>
          <p:nvPicPr>
            <p:cNvPr id="11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216" y="2231687"/>
              <a:ext cx="609330" cy="519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8" y="1313250"/>
            <a:ext cx="3343728" cy="505539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8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883568"/>
          </a:xfrm>
        </p:spPr>
        <p:txBody>
          <a:bodyPr/>
          <a:lstStyle/>
          <a:p>
            <a:r>
              <a:rPr lang="ru-RU" sz="2400" dirty="0"/>
              <a:t>Закупки </a:t>
            </a:r>
            <a:r>
              <a:rPr lang="ru-RU" sz="2400" u="sng" dirty="0" smtClean="0"/>
              <a:t>медицинских изделий</a:t>
            </a:r>
            <a:r>
              <a:rPr lang="ru-RU" sz="2400" dirty="0" smtClean="0"/>
              <a:t> у </a:t>
            </a:r>
            <a:r>
              <a:rPr lang="ru-RU" sz="2400" dirty="0"/>
              <a:t>единственного поставщика по </a:t>
            </a:r>
            <a:r>
              <a:rPr lang="ru-RU" sz="2400" dirty="0">
                <a:solidFill>
                  <a:srgbClr val="C00000"/>
                </a:solidFill>
              </a:rPr>
              <a:t>п.9</a:t>
            </a:r>
            <a:r>
              <a:rPr lang="ru-RU" sz="2400" dirty="0"/>
              <a:t> ч.1 ст.93 </a:t>
            </a:r>
            <a:r>
              <a:rPr lang="ru-RU" sz="2400" dirty="0" smtClean="0"/>
              <a:t>в 2020…2021 году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0875" y="627145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/>
              </a:rPr>
              <a:t>ссылка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04896" y="1340768"/>
            <a:ext cx="3511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ПАРАМЕТРЫ ЗАПРОСА:</a:t>
            </a:r>
          </a:p>
          <a:p>
            <a:r>
              <a:rPr lang="ru-RU" sz="1400" dirty="0"/>
              <a:t>дата: </a:t>
            </a:r>
            <a:r>
              <a:rPr lang="en-US" sz="1400" b="1" dirty="0"/>
              <a:t>c 01</a:t>
            </a:r>
            <a:r>
              <a:rPr lang="ru-RU" sz="1400" b="1" dirty="0"/>
              <a:t>.01.2020 по </a:t>
            </a:r>
            <a:r>
              <a:rPr lang="ru-RU" sz="1400" b="1" dirty="0" smtClean="0"/>
              <a:t>31.12.2021</a:t>
            </a:r>
            <a:endParaRPr lang="ru-RU" sz="1400" b="1" dirty="0"/>
          </a:p>
          <a:p>
            <a:r>
              <a:rPr lang="ru-RU" sz="1400" dirty="0"/>
              <a:t>способ: </a:t>
            </a:r>
            <a:r>
              <a:rPr lang="ru-RU" sz="1400" b="1" dirty="0"/>
              <a:t>ЗАКУПКА У ЕДИНСТВЕННОГО ПОСТАВЩИКА</a:t>
            </a:r>
          </a:p>
          <a:p>
            <a:r>
              <a:rPr lang="ru-RU" sz="1400" dirty="0"/>
              <a:t>основание: </a:t>
            </a:r>
            <a:r>
              <a:rPr lang="ru-RU" sz="1400" b="1" dirty="0"/>
              <a:t>П.9 Ч.1 СТ.93</a:t>
            </a:r>
          </a:p>
          <a:p>
            <a:r>
              <a:rPr lang="ru-RU" sz="1400" dirty="0" smtClean="0"/>
              <a:t>коды ОКПД2: 21.20.2* + 26.6* + 32.50.50.*</a:t>
            </a:r>
            <a:endParaRPr lang="ru-RU" sz="1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804895" y="3688364"/>
            <a:ext cx="4282397" cy="2884154"/>
            <a:chOff x="6942917" y="1318014"/>
            <a:chExt cx="4666366" cy="2514043"/>
          </a:xfrm>
        </p:grpSpPr>
        <p:sp>
          <p:nvSpPr>
            <p:cNvPr id="9" name="TextBox 8"/>
            <p:cNvSpPr txBox="1"/>
            <p:nvPr/>
          </p:nvSpPr>
          <p:spPr>
            <a:xfrm>
              <a:off x="7395317" y="1318014"/>
              <a:ext cx="4213966" cy="251404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144000" bIns="144000" rtlCol="0" anchor="ctr" anchorCtr="0">
              <a:spAutoFit/>
            </a:bodyPr>
            <a:lstStyle/>
            <a:p>
              <a:r>
                <a:rPr lang="ru-RU" sz="1400" dirty="0" smtClean="0">
                  <a:solidFill>
                    <a:schemeClr val="bg2"/>
                  </a:solidFill>
                </a:rPr>
                <a:t>«…заказчик </a:t>
              </a:r>
              <a:r>
                <a:rPr lang="ru-RU" sz="1400" dirty="0">
                  <a:solidFill>
                    <a:schemeClr val="bg2"/>
                  </a:solidFill>
                </a:rPr>
                <a:t>вправе осуществить такую закупку </a:t>
              </a:r>
              <a:r>
                <a:rPr lang="ru-RU" sz="1400" b="1" dirty="0">
                  <a:solidFill>
                    <a:srgbClr val="C00000"/>
                  </a:solidFill>
                </a:rPr>
                <a:t>при условии наличия причинно-следственной связи между объектом закупки и его использованием для удовлетворения потребностей</a:t>
              </a:r>
              <a:r>
                <a:rPr lang="ru-RU" sz="1400" dirty="0">
                  <a:solidFill>
                    <a:schemeClr val="bg2"/>
                  </a:solidFill>
                </a:rPr>
                <a:t>, возникших вследствие возникновения обстоятельств непреодолимой </a:t>
              </a:r>
              <a:r>
                <a:rPr lang="ru-RU" sz="1400" dirty="0" smtClean="0">
                  <a:solidFill>
                    <a:schemeClr val="bg2"/>
                  </a:solidFill>
                </a:rPr>
                <a:t>силы…»</a:t>
              </a:r>
            </a:p>
            <a:p>
              <a:r>
                <a:rPr lang="ru-RU" sz="1100" dirty="0">
                  <a:solidFill>
                    <a:schemeClr val="bg2"/>
                  </a:solidFill>
                </a:rPr>
                <a:t>&lt;Письмо&gt; Минфина России </a:t>
              </a:r>
              <a:r>
                <a:rPr lang="ru-RU" sz="1100" dirty="0" smtClean="0">
                  <a:solidFill>
                    <a:schemeClr val="bg2"/>
                  </a:solidFill>
                </a:rPr>
                <a:t>№ 24-06-05/26578</a:t>
              </a:r>
              <a:r>
                <a:rPr lang="ru-RU" sz="1100" dirty="0">
                  <a:solidFill>
                    <a:schemeClr val="bg2"/>
                  </a:solidFill>
                </a:rPr>
                <a:t>, МЧС России </a:t>
              </a:r>
              <a:r>
                <a:rPr lang="ru-RU" sz="1100" dirty="0" smtClean="0">
                  <a:solidFill>
                    <a:schemeClr val="bg2"/>
                  </a:solidFill>
                </a:rPr>
                <a:t>№ 219-АГ-70</a:t>
              </a:r>
              <a:r>
                <a:rPr lang="ru-RU" sz="1100" dirty="0">
                  <a:solidFill>
                    <a:schemeClr val="bg2"/>
                  </a:solidFill>
                </a:rPr>
                <a:t>, ФАС России </a:t>
              </a:r>
              <a:r>
                <a:rPr lang="ru-RU" sz="1100" dirty="0" smtClean="0">
                  <a:solidFill>
                    <a:schemeClr val="bg2"/>
                  </a:solidFill>
                </a:rPr>
                <a:t>№ МЕ/28039/20 </a:t>
              </a:r>
              <a:r>
                <a:rPr lang="ru-RU" sz="1100" dirty="0">
                  <a:solidFill>
                    <a:schemeClr val="bg2"/>
                  </a:solidFill>
                </a:rPr>
                <a:t>от 03.04.2020</a:t>
              </a:r>
            </a:p>
          </p:txBody>
        </p:sp>
        <p:pic>
          <p:nvPicPr>
            <p:cNvPr id="10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917" y="2231687"/>
              <a:ext cx="609330" cy="437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971" y="1359817"/>
            <a:ext cx="4157354" cy="491189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2129727" y="1412751"/>
            <a:ext cx="1089723" cy="244599"/>
          </a:xfrm>
          <a:prstGeom prst="roundRect">
            <a:avLst>
              <a:gd name="adj" fmla="val 13373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996633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закупки по п.</a:t>
            </a:r>
            <a:r>
              <a:rPr lang="ru-RU" dirty="0" smtClean="0">
                <a:solidFill>
                  <a:srgbClr val="C00000"/>
                </a:solidFill>
              </a:rPr>
              <a:t>9</a:t>
            </a:r>
            <a:r>
              <a:rPr lang="ru-RU" dirty="0" smtClean="0"/>
              <a:t> ч.1 ст.93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8032" y="29132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https://</a:t>
            </a:r>
            <a:r>
              <a:rPr lang="en-US" sz="800" dirty="0" smtClean="0">
                <a:hlinkClick r:id="rId2"/>
              </a:rPr>
              <a:t>zakupki.gov.ru/epz/contract/contractCard/common-info.html?reestrNumber=2054501178720000123</a:t>
            </a:r>
            <a:endParaRPr lang="ru-RU" sz="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4565"/>
          <a:stretch/>
        </p:blipFill>
        <p:spPr>
          <a:xfrm>
            <a:off x="395535" y="1556792"/>
            <a:ext cx="3541465" cy="13681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1" y="1329333"/>
            <a:ext cx="4680519" cy="8035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1" y="2342351"/>
            <a:ext cx="4680519" cy="411469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1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1027113"/>
          </a:xfrm>
        </p:spPr>
        <p:txBody>
          <a:bodyPr/>
          <a:lstStyle/>
          <a:p>
            <a:r>
              <a:rPr lang="ru-RU" dirty="0" smtClean="0"/>
              <a:t>Еще пример закупки по п.</a:t>
            </a:r>
            <a:r>
              <a:rPr lang="ru-RU" dirty="0" smtClean="0">
                <a:solidFill>
                  <a:srgbClr val="C00000"/>
                </a:solidFill>
              </a:rPr>
              <a:t>9</a:t>
            </a:r>
            <a:r>
              <a:rPr lang="ru-RU" dirty="0" smtClean="0"/>
              <a:t> ч.1 ст.93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8032" y="29132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https://zakupki.gov.ru/epz/contract/contractCard/common-info.html?reestrNumber=2230200116320000060</a:t>
            </a:r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4086"/>
          <a:stretch/>
        </p:blipFill>
        <p:spPr>
          <a:xfrm>
            <a:off x="395536" y="1273276"/>
            <a:ext cx="4061089" cy="163999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9" y="2494955"/>
            <a:ext cx="4680519" cy="395838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9" y="1467843"/>
            <a:ext cx="4680519" cy="8035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9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обоснования закупки </a:t>
            </a:r>
            <a:br>
              <a:rPr lang="ru-RU" dirty="0" smtClean="0"/>
            </a:br>
            <a:r>
              <a:rPr lang="ru-RU" dirty="0" smtClean="0"/>
              <a:t>по п.</a:t>
            </a:r>
            <a:r>
              <a:rPr lang="ru-RU" dirty="0" smtClean="0">
                <a:solidFill>
                  <a:srgbClr val="C00000"/>
                </a:solidFill>
              </a:rPr>
              <a:t>9</a:t>
            </a:r>
            <a:r>
              <a:rPr lang="ru-RU" dirty="0" smtClean="0"/>
              <a:t> ч.1 ст.93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484313"/>
            <a:ext cx="4508698" cy="173365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2636" y="33169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hlinkClick r:id="rId3"/>
              </a:rPr>
              <a:t>https://</a:t>
            </a:r>
            <a:r>
              <a:rPr lang="ru-RU" sz="1000" dirty="0" smtClean="0">
                <a:hlinkClick r:id="rId3"/>
              </a:rPr>
              <a:t>zakupki.gov.ru/epz/contract/contractCard/common-info.html?reestrNumber=3741700233120000638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407" t="24878" r="27970" b="14170"/>
          <a:stretch/>
        </p:blipFill>
        <p:spPr>
          <a:xfrm>
            <a:off x="4139952" y="1964931"/>
            <a:ext cx="2651911" cy="300118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1067" t="9310" r="27717" b="24482"/>
          <a:stretch/>
        </p:blipFill>
        <p:spPr>
          <a:xfrm>
            <a:off x="6446676" y="3336163"/>
            <a:ext cx="2626039" cy="325991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3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Тема  2-4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Закупка по цене единицы </a:t>
            </a:r>
            <a:br>
              <a:rPr lang="ru-RU" sz="2400" dirty="0" smtClean="0"/>
            </a:br>
            <a:r>
              <a:rPr lang="ru-RU" sz="2400" dirty="0" smtClean="0"/>
              <a:t>и бюджетом на контракт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29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44-ФЗ (ред. 360-ФЗ) </a:t>
            </a:r>
            <a:br>
              <a:rPr lang="ru-RU" dirty="0" smtClean="0"/>
            </a:br>
            <a:r>
              <a:rPr lang="ru-RU" dirty="0" smtClean="0"/>
              <a:t>с 1 апреля 2022 года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3238"/>
          <a:ext cx="8229600" cy="1727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581726"/>
            <a:ext cx="3320765" cy="150943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647920" y="4629010"/>
            <a:ext cx="828970" cy="20009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63" y="4964773"/>
            <a:ext cx="3905513" cy="15605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062405" y="5544963"/>
            <a:ext cx="1419654" cy="958507"/>
          </a:xfrm>
          <a:prstGeom prst="roundRect">
            <a:avLst>
              <a:gd name="adj" fmla="val 7284"/>
            </a:avLst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4088" y="3789933"/>
            <a:ext cx="2890032" cy="13494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355488" y="4759455"/>
            <a:ext cx="1240183" cy="33720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32452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457201"/>
            <a:ext cx="8616535" cy="379511"/>
          </a:xfrm>
        </p:spPr>
        <p:txBody>
          <a:bodyPr/>
          <a:lstStyle/>
          <a:p>
            <a:r>
              <a:rPr lang="ru-RU" sz="1400" dirty="0" smtClean="0"/>
              <a:t>Технология заключения контракта по цене единицы и бюджету на контракт: </a:t>
            </a:r>
            <a:r>
              <a:rPr lang="ru-RU" sz="1400" u="sng" dirty="0" smtClean="0"/>
              <a:t>несколько МНН</a:t>
            </a:r>
            <a:endParaRPr lang="ru-RU" sz="1400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D3529-A8B1-45DB-98CC-D13135F748C4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87473" y="900407"/>
          <a:ext cx="4276143" cy="2240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2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7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5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948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Лекарственная форма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Дозировка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НЦЕ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тыс. руб. </a:t>
                      </a:r>
                      <a:b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 НДС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4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1.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X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р-р д/в-в и в-м</a:t>
                      </a:r>
                      <a:r>
                        <a:rPr lang="ru-RU" sz="105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ru-RU" sz="1050" baseline="0" dirty="0" err="1" smtClean="0">
                          <a:solidFill>
                            <a:schemeClr val="bg2"/>
                          </a:solidFill>
                        </a:rPr>
                        <a:t>введ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r>
                        <a:rPr lang="ru-RU" sz="1050" baseline="0" dirty="0" smtClean="0">
                          <a:solidFill>
                            <a:schemeClr val="bg2"/>
                          </a:solidFill>
                        </a:rPr>
                        <a:t> мг/мл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4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2.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конц</a:t>
                      </a: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 д/п р-</a:t>
                      </a:r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ра</a:t>
                      </a: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 д/инф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5 мг/мл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20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66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3.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Z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таб. </a:t>
                      </a:r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п.п.о</a:t>
                      </a: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.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2,5</a:t>
                      </a:r>
                      <a:r>
                        <a:rPr lang="ru-RU" sz="1050" baseline="0" dirty="0" smtClean="0">
                          <a:solidFill>
                            <a:schemeClr val="bg2"/>
                          </a:solidFill>
                        </a:rPr>
                        <a:t> мг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966">
                <a:tc gridSpan="4"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∑ НЦЕ, тыс. руб.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10 + 20 + 30 = 60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561379"/>
                  </a:ext>
                </a:extLst>
              </a:tr>
              <a:tr h="383276">
                <a:tc gridSpan="4"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Максимальное</a:t>
                      </a:r>
                      <a:r>
                        <a:rPr lang="ru-RU" sz="12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значение </a:t>
                      </a:r>
                      <a:br>
                        <a:rPr lang="ru-RU" sz="12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цены контракта, тыс. руб.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2"/>
                          </a:solidFill>
                        </a:rPr>
                        <a:t>1 000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Стрелка вправо 8"/>
          <p:cNvSpPr/>
          <p:nvPr/>
        </p:nvSpPr>
        <p:spPr bwMode="auto">
          <a:xfrm>
            <a:off x="4380813" y="1908519"/>
            <a:ext cx="648072" cy="504056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6587848" y="900407"/>
          <a:ext cx="2448648" cy="2057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2162">
                  <a:extLst>
                    <a:ext uri="{9D8B030D-6E8A-4147-A177-3AD203B41FA5}">
                      <a16:colId xmlns:a16="http://schemas.microsoft.com/office/drawing/2014/main" val="2778943910"/>
                    </a:ext>
                  </a:extLst>
                </a:gridCol>
                <a:gridCol w="612162">
                  <a:extLst>
                    <a:ext uri="{9D8B030D-6E8A-4147-A177-3AD203B41FA5}">
                      <a16:colId xmlns:a16="http://schemas.microsoft.com/office/drawing/2014/main" val="204034663"/>
                    </a:ext>
                  </a:extLst>
                </a:gridCol>
                <a:gridCol w="612162">
                  <a:extLst>
                    <a:ext uri="{9D8B030D-6E8A-4147-A177-3AD203B41FA5}">
                      <a16:colId xmlns:a16="http://schemas.microsoft.com/office/drawing/2014/main" val="818778567"/>
                    </a:ext>
                  </a:extLst>
                </a:gridCol>
                <a:gridCol w="612162">
                  <a:extLst>
                    <a:ext uri="{9D8B030D-6E8A-4147-A177-3AD203B41FA5}">
                      <a16:colId xmlns:a16="http://schemas.microsoft.com/office/drawing/2014/main" val="181712668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∑ НЦЕ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участник 1</a:t>
                      </a:r>
                      <a:endParaRPr lang="ru-RU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участник 2</a:t>
                      </a:r>
                      <a:endParaRPr lang="ru-RU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участник 3</a:t>
                      </a:r>
                      <a:endParaRPr lang="ru-RU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871794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60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73099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57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281328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55,5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53057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52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76279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49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2250111"/>
                  </a:ext>
                </a:extLst>
              </a:tr>
            </a:tbl>
          </a:graphicData>
        </a:graphic>
      </p:graphicFrame>
      <p:sp>
        <p:nvSpPr>
          <p:cNvPr id="12" name="Стрелка вправо 11"/>
          <p:cNvSpPr/>
          <p:nvPr/>
        </p:nvSpPr>
        <p:spPr bwMode="auto">
          <a:xfrm rot="5400000">
            <a:off x="6551393" y="3003240"/>
            <a:ext cx="500006" cy="504056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107504" y="3753487"/>
          <a:ext cx="5184575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361">
                  <a:extLst>
                    <a:ext uri="{9D8B030D-6E8A-4147-A177-3AD203B41FA5}">
                      <a16:colId xmlns:a16="http://schemas.microsoft.com/office/drawing/2014/main" val="3052316543"/>
                    </a:ext>
                  </a:extLst>
                </a:gridCol>
                <a:gridCol w="96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4088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Торговое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наименование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Лекарственная форма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Дозировка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Цена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ед., тыс. руб. с НДС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40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</a:t>
                      </a:r>
                      <a:endParaRPr lang="ru-RU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X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336600"/>
                          </a:solidFill>
                        </a:rPr>
                        <a:t>XXX</a:t>
                      </a:r>
                      <a:r>
                        <a:rPr lang="en-US" sz="1200" b="1" baseline="30000" dirty="0" smtClean="0">
                          <a:solidFill>
                            <a:srgbClr val="336600"/>
                          </a:solidFill>
                        </a:rPr>
                        <a:t>®</a:t>
                      </a:r>
                      <a:r>
                        <a:rPr lang="ru-RU" sz="1200" b="1" baseline="30000" dirty="0" smtClean="0">
                          <a:solidFill>
                            <a:srgbClr val="336600"/>
                          </a:solidFill>
                        </a:rPr>
                        <a:t/>
                      </a:r>
                      <a:br>
                        <a:rPr lang="ru-RU" sz="1200" b="1" baseline="30000" dirty="0" smtClean="0">
                          <a:solidFill>
                            <a:srgbClr val="336600"/>
                          </a:solidFill>
                        </a:rPr>
                      </a:br>
                      <a:r>
                        <a:rPr lang="ru-RU" sz="800" b="1" baseline="0" dirty="0" smtClean="0">
                          <a:solidFill>
                            <a:srgbClr val="336600"/>
                          </a:solidFill>
                        </a:rPr>
                        <a:t>страна происхождения</a:t>
                      </a:r>
                      <a:endParaRPr lang="ru-RU" sz="1200" b="1" baseline="0" dirty="0">
                        <a:solidFill>
                          <a:srgbClr val="33660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р-р д/в-в и </a:t>
                      </a:r>
                      <a:br>
                        <a:rPr lang="ru-RU" sz="105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в-м </a:t>
                      </a:r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введ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r>
                        <a:rPr lang="ru-RU" sz="1050" baseline="0" dirty="0" smtClean="0">
                          <a:solidFill>
                            <a:schemeClr val="bg2"/>
                          </a:solidFill>
                        </a:rPr>
                        <a:t> мг/мл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8,17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40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</a:t>
                      </a:r>
                      <a:endParaRPr lang="ru-RU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336600"/>
                          </a:solidFill>
                        </a:rPr>
                        <a:t>YYY</a:t>
                      </a:r>
                      <a:r>
                        <a:rPr lang="en-US" sz="1200" b="1" baseline="30000" dirty="0" smtClean="0">
                          <a:solidFill>
                            <a:srgbClr val="336600"/>
                          </a:solidFill>
                        </a:rPr>
                        <a:t>®</a:t>
                      </a:r>
                      <a:endParaRPr lang="ru-RU" sz="1200" b="1" baseline="30000" dirty="0" smtClean="0">
                        <a:solidFill>
                          <a:srgbClr val="336600"/>
                        </a:solidFill>
                      </a:endParaRPr>
                    </a:p>
                    <a:p>
                      <a:r>
                        <a:rPr lang="ru-RU" sz="800" b="1" baseline="0" dirty="0" smtClean="0">
                          <a:solidFill>
                            <a:srgbClr val="336600"/>
                          </a:solidFill>
                        </a:rPr>
                        <a:t>страна происхождения</a:t>
                      </a:r>
                      <a:endParaRPr lang="ru-RU" sz="800" b="1" baseline="30000" dirty="0">
                        <a:solidFill>
                          <a:srgbClr val="33660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конц</a:t>
                      </a: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 д/п р-</a:t>
                      </a:r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ра</a:t>
                      </a: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 д/инф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5 мг /мл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16,34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891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</a:t>
                      </a:r>
                      <a:endParaRPr lang="ru-RU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Z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336600"/>
                          </a:solidFill>
                        </a:rPr>
                        <a:t>ZZZ</a:t>
                      </a:r>
                      <a:r>
                        <a:rPr lang="en-US" sz="1200" b="1" baseline="30000" dirty="0" smtClean="0">
                          <a:solidFill>
                            <a:srgbClr val="336600"/>
                          </a:solidFill>
                        </a:rPr>
                        <a:t>®</a:t>
                      </a:r>
                      <a:endParaRPr lang="ru-RU" sz="1200" b="1" baseline="30000" dirty="0" smtClean="0">
                        <a:solidFill>
                          <a:srgbClr val="336600"/>
                        </a:solidFill>
                      </a:endParaRPr>
                    </a:p>
                    <a:p>
                      <a:r>
                        <a:rPr lang="ru-RU" sz="800" b="1" baseline="0" dirty="0" smtClean="0">
                          <a:solidFill>
                            <a:srgbClr val="336600"/>
                          </a:solidFill>
                        </a:rPr>
                        <a:t>страна происхождения</a:t>
                      </a:r>
                      <a:endParaRPr lang="ru-RU" sz="800" b="1" baseline="30000" dirty="0">
                        <a:solidFill>
                          <a:srgbClr val="33660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таб. </a:t>
                      </a:r>
                      <a:r>
                        <a:rPr lang="ru-RU" sz="1050" dirty="0" err="1" smtClean="0">
                          <a:solidFill>
                            <a:schemeClr val="bg2"/>
                          </a:solidFill>
                        </a:rPr>
                        <a:t>п.п.о</a:t>
                      </a:r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.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2"/>
                          </a:solidFill>
                        </a:rPr>
                        <a:t>10</a:t>
                      </a:r>
                      <a:r>
                        <a:rPr lang="ru-RU" sz="1050" baseline="0" dirty="0" smtClean="0">
                          <a:solidFill>
                            <a:schemeClr val="bg2"/>
                          </a:solidFill>
                        </a:rPr>
                        <a:t> мг</a:t>
                      </a:r>
                      <a:endParaRPr lang="ru-RU" sz="105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24,51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489">
                <a:tc gridSpan="3"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Цена контракта = Максимальное значение цены контракта, тыс. руб.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chemeClr val="bg2"/>
                          </a:solidFill>
                        </a:rPr>
                        <a:t>1 000</a:t>
                      </a:r>
                      <a:endParaRPr lang="ru-RU" sz="11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6084166" y="3753487"/>
          <a:ext cx="2989568" cy="19655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5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4818">
                  <a:extLst>
                    <a:ext uri="{9D8B030D-6E8A-4147-A177-3AD203B41FA5}">
                      <a16:colId xmlns:a16="http://schemas.microsoft.com/office/drawing/2014/main" val="2260283235"/>
                    </a:ext>
                  </a:extLst>
                </a:gridCol>
              </a:tblGrid>
              <a:tr h="462491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№ п/п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МНН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НЦЕ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тыс. руб. с НДС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Цена</a:t>
                      </a:r>
                      <a:r>
                        <a:rPr lang="ru-RU" sz="7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единицы, тыс. руб. с НДС</a:t>
                      </a:r>
                      <a:endParaRPr lang="ru-RU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19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</a:t>
                      </a:r>
                      <a:endParaRPr lang="ru-RU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X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8,17</a:t>
                      </a:r>
                      <a:br>
                        <a:rPr lang="ru-RU" sz="1050" b="1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ru-RU" sz="700" b="1" dirty="0" smtClean="0">
                          <a:solidFill>
                            <a:srgbClr val="C00000"/>
                          </a:solidFill>
                        </a:rPr>
                        <a:t>= 10 – 18,3%</a:t>
                      </a:r>
                      <a:endParaRPr lang="ru-RU" sz="7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019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</a:t>
                      </a:r>
                      <a:endParaRPr lang="ru-RU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20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16,34</a:t>
                      </a:r>
                      <a:br>
                        <a:rPr lang="ru-RU" sz="1050" b="1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ru-RU" sz="700" b="1" dirty="0" smtClean="0">
                          <a:solidFill>
                            <a:srgbClr val="C00000"/>
                          </a:solidFill>
                        </a:rPr>
                        <a:t>= 20</a:t>
                      </a:r>
                      <a:r>
                        <a:rPr lang="ru-RU" sz="700" b="1" baseline="0" dirty="0" smtClean="0">
                          <a:solidFill>
                            <a:srgbClr val="C00000"/>
                          </a:solidFill>
                        </a:rPr>
                        <a:t> – 18,3%</a:t>
                      </a:r>
                      <a:endParaRPr lang="ru-RU" sz="7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019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</a:t>
                      </a:r>
                      <a:endParaRPr lang="ru-RU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2"/>
                          </a:solidFill>
                        </a:rPr>
                        <a:t>Z</a:t>
                      </a:r>
                      <a:endParaRPr lang="ru-RU" sz="12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24,51</a:t>
                      </a:r>
                      <a:br>
                        <a:rPr lang="ru-RU" sz="1050" b="1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ru-RU" sz="700" b="1" dirty="0" smtClean="0">
                          <a:solidFill>
                            <a:srgbClr val="C00000"/>
                          </a:solidFill>
                        </a:rPr>
                        <a:t>= 30 – 18,3%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Скругленная прямоугольная выноска 14"/>
          <p:cNvSpPr/>
          <p:nvPr/>
        </p:nvSpPr>
        <p:spPr bwMode="auto">
          <a:xfrm>
            <a:off x="7705583" y="3060647"/>
            <a:ext cx="1332523" cy="508449"/>
          </a:xfrm>
          <a:prstGeom prst="wedgeRoundRectCallout">
            <a:avLst>
              <a:gd name="adj1" fmla="val 29892"/>
              <a:gd name="adj2" fmla="val -84131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–18,3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%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от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∑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НЦЕ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8542738" y="2645168"/>
            <a:ext cx="360036" cy="26193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 bwMode="auto">
          <a:xfrm>
            <a:off x="5940152" y="1908519"/>
            <a:ext cx="648072" cy="504056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 bwMode="auto">
          <a:xfrm rot="10800000">
            <a:off x="5364087" y="4324421"/>
            <a:ext cx="648072" cy="504056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 bwMode="auto">
          <a:xfrm>
            <a:off x="1907704" y="3105370"/>
            <a:ext cx="2052603" cy="508449"/>
          </a:xfrm>
          <a:prstGeom prst="wedgeRoundRectCallout">
            <a:avLst>
              <a:gd name="adj1" fmla="val 42713"/>
              <a:gd name="adj2" fmla="val -72448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см.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 постановление Правительства РФ № 929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11558" y="5996689"/>
            <a:ext cx="8001168" cy="569498"/>
            <a:chOff x="6420854" y="1983036"/>
            <a:chExt cx="8625407" cy="496416"/>
          </a:xfrm>
        </p:grpSpPr>
        <p:sp>
          <p:nvSpPr>
            <p:cNvPr id="26" name="TextBox 25"/>
            <p:cNvSpPr txBox="1"/>
            <p:nvPr/>
          </p:nvSpPr>
          <p:spPr>
            <a:xfrm>
              <a:off x="7087961" y="1983036"/>
              <a:ext cx="7958300" cy="4964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72000" bIns="72000" rtlCol="0" anchor="ctr" anchorCtr="0">
              <a:spAutoFit/>
            </a:bodyPr>
            <a:lstStyle/>
            <a:p>
              <a:r>
                <a:rPr lang="ru-RU" sz="1200" dirty="0" smtClean="0">
                  <a:solidFill>
                    <a:schemeClr val="bg2"/>
                  </a:solidFill>
                </a:rPr>
                <a:t>Заказчик в рамках контракта </a:t>
              </a:r>
              <a:r>
                <a:rPr lang="ru-RU" sz="1200" b="1" dirty="0" smtClean="0">
                  <a:solidFill>
                    <a:schemeClr val="bg2"/>
                  </a:solidFill>
                </a:rPr>
                <a:t>вправе выбрать </a:t>
              </a:r>
              <a:r>
                <a:rPr lang="ru-RU" sz="1200" b="1" dirty="0" smtClean="0">
                  <a:solidFill>
                    <a:srgbClr val="C00000"/>
                  </a:solidFill>
                </a:rPr>
                <a:t>любое</a:t>
              </a:r>
              <a:r>
                <a:rPr lang="ru-RU" sz="1200" b="1" dirty="0" smtClean="0">
                  <a:solidFill>
                    <a:schemeClr val="bg2"/>
                  </a:solidFill>
                </a:rPr>
                <a:t> количество упаковок </a:t>
              </a:r>
              <a:r>
                <a:rPr lang="en-US" sz="1200" b="1" dirty="0" smtClean="0">
                  <a:solidFill>
                    <a:schemeClr val="bg2"/>
                  </a:solidFill>
                </a:rPr>
                <a:t>XXX</a:t>
              </a:r>
              <a:r>
                <a:rPr lang="en-US" sz="1200" b="1" baseline="30000" dirty="0" smtClean="0">
                  <a:solidFill>
                    <a:schemeClr val="bg2"/>
                  </a:solidFill>
                </a:rPr>
                <a:t>®</a:t>
              </a:r>
              <a:r>
                <a:rPr lang="ru-RU" sz="1200" b="1" baseline="30000" dirty="0" smtClean="0">
                  <a:solidFill>
                    <a:schemeClr val="bg2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2"/>
                  </a:solidFill>
                </a:rPr>
                <a:t>или</a:t>
              </a:r>
              <a:r>
                <a:rPr lang="en-US" sz="1200" b="1" dirty="0" smtClean="0">
                  <a:solidFill>
                    <a:schemeClr val="bg2"/>
                  </a:solidFill>
                </a:rPr>
                <a:t> YYY</a:t>
              </a:r>
              <a:r>
                <a:rPr lang="en-US" sz="1200" b="1" baseline="30000" dirty="0" smtClean="0">
                  <a:solidFill>
                    <a:schemeClr val="bg2"/>
                  </a:solidFill>
                </a:rPr>
                <a:t>®</a:t>
              </a:r>
              <a:r>
                <a:rPr lang="en-US" sz="1200" b="1" dirty="0" smtClean="0">
                  <a:solidFill>
                    <a:schemeClr val="bg2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2"/>
                  </a:solidFill>
                </a:rPr>
                <a:t>или </a:t>
              </a:r>
              <a:r>
                <a:rPr lang="en-US" sz="1200" b="1" dirty="0" smtClean="0">
                  <a:solidFill>
                    <a:schemeClr val="bg2"/>
                  </a:solidFill>
                </a:rPr>
                <a:t>ZZZ</a:t>
              </a:r>
              <a:r>
                <a:rPr lang="en-US" sz="1200" b="1" baseline="30000" dirty="0" smtClean="0">
                  <a:solidFill>
                    <a:schemeClr val="bg2"/>
                  </a:solidFill>
                </a:rPr>
                <a:t>®</a:t>
              </a:r>
              <a:r>
                <a:rPr lang="ru-RU" sz="1200" b="1" dirty="0" smtClean="0">
                  <a:solidFill>
                    <a:schemeClr val="bg2"/>
                  </a:solidFill>
                </a:rPr>
                <a:t> </a:t>
              </a:r>
              <a:r>
                <a:rPr lang="ru-RU" sz="1200" dirty="0" smtClean="0">
                  <a:solidFill>
                    <a:schemeClr val="bg2"/>
                  </a:solidFill>
                </a:rPr>
                <a:t>по </a:t>
              </a:r>
              <a:r>
                <a:rPr lang="ru-RU" sz="1200" b="1" dirty="0" smtClean="0">
                  <a:solidFill>
                    <a:srgbClr val="C00000"/>
                  </a:solidFill>
                </a:rPr>
                <a:t>ценам контракта </a:t>
              </a:r>
              <a:r>
                <a:rPr lang="ru-RU" sz="1200" dirty="0" smtClean="0">
                  <a:solidFill>
                    <a:schemeClr val="bg2"/>
                  </a:solidFill>
                </a:rPr>
                <a:t>на общую сумму </a:t>
              </a:r>
              <a:r>
                <a:rPr lang="ru-RU" sz="1200" b="1" dirty="0" smtClean="0">
                  <a:solidFill>
                    <a:srgbClr val="C00000"/>
                  </a:solidFill>
                </a:rPr>
                <a:t>1 млн. руб. максимум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pic>
          <p:nvPicPr>
            <p:cNvPr id="27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854" y="2043648"/>
              <a:ext cx="504056" cy="37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107505" y="717635"/>
            <a:ext cx="4106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ИЗВЕЩЕНИЕ О ЗАКУПКЕ</a:t>
            </a:r>
            <a:endParaRPr lang="ru-RU" sz="11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87424" y="692696"/>
            <a:ext cx="1024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ЗАЯВКИ</a:t>
            </a:r>
            <a:endParaRPr lang="ru-RU" sz="11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88225" y="701009"/>
            <a:ext cx="24498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ПРОЦЕСС АУКЦИОНА</a:t>
            </a:r>
            <a:endParaRPr lang="ru-RU" sz="11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505" y="3573016"/>
            <a:ext cx="5184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ЗАКЛЮЧЕННЫЙ КОНТРАКТ</a:t>
            </a:r>
            <a:endParaRPr lang="ru-RU" sz="11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>
            <a:off x="7034374" y="1451716"/>
            <a:ext cx="326888" cy="2534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/>
          <p:nvPr/>
        </p:nvCxnSpPr>
        <p:spPr bwMode="auto">
          <a:xfrm>
            <a:off x="7678886" y="1807179"/>
            <a:ext cx="274737" cy="2534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 стрелкой 32"/>
          <p:cNvCxnSpPr/>
          <p:nvPr/>
        </p:nvCxnSpPr>
        <p:spPr bwMode="auto">
          <a:xfrm flipH="1">
            <a:off x="7688957" y="2160547"/>
            <a:ext cx="254880" cy="2520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 стрелкой 33"/>
          <p:cNvCxnSpPr/>
          <p:nvPr/>
        </p:nvCxnSpPr>
        <p:spPr bwMode="auto">
          <a:xfrm>
            <a:off x="7696200" y="2527371"/>
            <a:ext cx="764232" cy="2388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084165" y="3573016"/>
            <a:ext cx="2952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РАСЧЕТ ЦЕН</a:t>
            </a:r>
            <a:endParaRPr lang="ru-RU" sz="11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84770" y="900407"/>
            <a:ext cx="1263593" cy="1843408"/>
            <a:chOff x="4984770" y="1052736"/>
            <a:chExt cx="1263593" cy="1843408"/>
          </a:xfrm>
        </p:grpSpPr>
        <p:sp>
          <p:nvSpPr>
            <p:cNvPr id="37" name="TextBox 36"/>
            <p:cNvSpPr txBox="1"/>
            <p:nvPr/>
          </p:nvSpPr>
          <p:spPr>
            <a:xfrm>
              <a:off x="5240253" y="1388039"/>
              <a:ext cx="1008110" cy="1508105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endParaRPr lang="ru-RU" sz="800" b="1" dirty="0">
                <a:solidFill>
                  <a:srgbClr val="3366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12512" y="1220387"/>
              <a:ext cx="1008110" cy="1508105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endParaRPr lang="ru-RU" sz="800" b="1" dirty="0">
                <a:solidFill>
                  <a:srgbClr val="3366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84770" y="1052736"/>
              <a:ext cx="1008110" cy="1508105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rgbClr val="336600"/>
                  </a:solidFill>
                </a:rPr>
                <a:t>торговые наименования</a:t>
              </a:r>
              <a:r>
                <a:rPr lang="en-US" sz="800" b="1" dirty="0" smtClean="0">
                  <a:solidFill>
                    <a:srgbClr val="336600"/>
                  </a:solidFill>
                </a:rPr>
                <a:t/>
              </a:r>
              <a:br>
                <a:rPr lang="en-US" sz="800" b="1" dirty="0" smtClean="0">
                  <a:solidFill>
                    <a:srgbClr val="336600"/>
                  </a:solidFill>
                </a:rPr>
              </a:br>
              <a:r>
                <a:rPr lang="en-US" sz="800" b="1" dirty="0" smtClean="0">
                  <a:solidFill>
                    <a:srgbClr val="336600"/>
                  </a:solidFill>
                </a:rPr>
                <a:t>XXX</a:t>
              </a:r>
              <a:r>
                <a:rPr lang="en-US" sz="800" b="1" baseline="30000" dirty="0" smtClean="0">
                  <a:solidFill>
                    <a:srgbClr val="336600"/>
                  </a:solidFill>
                </a:rPr>
                <a:t>®</a:t>
              </a:r>
              <a:r>
                <a:rPr lang="en-US" sz="800" b="1" dirty="0" smtClean="0">
                  <a:solidFill>
                    <a:srgbClr val="336600"/>
                  </a:solidFill>
                </a:rPr>
                <a:t>, YYY</a:t>
              </a:r>
              <a:r>
                <a:rPr lang="en-US" sz="800" b="1" baseline="30000" dirty="0" smtClean="0">
                  <a:solidFill>
                    <a:srgbClr val="336600"/>
                  </a:solidFill>
                </a:rPr>
                <a:t>®</a:t>
              </a:r>
              <a:r>
                <a:rPr lang="ru-RU" sz="800" b="1" dirty="0" smtClean="0">
                  <a:solidFill>
                    <a:srgbClr val="336600"/>
                  </a:solidFill>
                </a:rPr>
                <a:t> </a:t>
              </a:r>
              <a:br>
                <a:rPr lang="ru-RU" sz="800" b="1" dirty="0" smtClean="0">
                  <a:solidFill>
                    <a:srgbClr val="336600"/>
                  </a:solidFill>
                </a:rPr>
              </a:br>
              <a:r>
                <a:rPr lang="ru-RU" sz="800" b="1" dirty="0" smtClean="0">
                  <a:solidFill>
                    <a:srgbClr val="336600"/>
                  </a:solidFill>
                </a:rPr>
                <a:t>и </a:t>
              </a:r>
              <a:r>
                <a:rPr lang="en-US" sz="800" b="1" dirty="0" smtClean="0">
                  <a:solidFill>
                    <a:srgbClr val="336600"/>
                  </a:solidFill>
                </a:rPr>
                <a:t>ZZZ</a:t>
              </a:r>
              <a:r>
                <a:rPr lang="en-US" sz="800" b="1" baseline="30000" dirty="0" smtClean="0">
                  <a:solidFill>
                    <a:srgbClr val="336600"/>
                  </a:solidFill>
                </a:rPr>
                <a:t>®</a:t>
              </a:r>
              <a:endParaRPr lang="ru-RU" sz="800" b="1" baseline="30000" dirty="0" smtClean="0">
                <a:solidFill>
                  <a:srgbClr val="336600"/>
                </a:solidFill>
              </a:endParaRPr>
            </a:p>
            <a:p>
              <a:r>
                <a:rPr lang="ru-RU" sz="800" b="1" dirty="0" smtClean="0">
                  <a:solidFill>
                    <a:srgbClr val="336600"/>
                  </a:solidFill>
                </a:rPr>
                <a:t>страна происхождения</a:t>
              </a:r>
            </a:p>
            <a:p>
              <a:r>
                <a:rPr lang="ru-RU" sz="800" b="1" dirty="0">
                  <a:solidFill>
                    <a:srgbClr val="336600"/>
                  </a:solidFill>
                </a:rPr>
                <a:t>копии Р.У. </a:t>
              </a:r>
              <a:r>
                <a:rPr lang="en-US" sz="800" b="1" dirty="0">
                  <a:solidFill>
                    <a:srgbClr val="336600"/>
                  </a:solidFill>
                </a:rPr>
                <a:t/>
              </a:r>
              <a:br>
                <a:rPr lang="en-US" sz="800" b="1" dirty="0">
                  <a:solidFill>
                    <a:srgbClr val="336600"/>
                  </a:solidFill>
                </a:rPr>
              </a:br>
              <a:r>
                <a:rPr lang="ru-RU" sz="800" b="1" dirty="0">
                  <a:solidFill>
                    <a:srgbClr val="336600"/>
                  </a:solidFill>
                </a:rPr>
                <a:t>на </a:t>
              </a:r>
              <a:r>
                <a:rPr lang="en-US" sz="800" b="1" dirty="0">
                  <a:solidFill>
                    <a:srgbClr val="336600"/>
                  </a:solidFill>
                </a:rPr>
                <a:t>XXX</a:t>
              </a:r>
              <a:r>
                <a:rPr lang="ru-RU" sz="800" b="1" baseline="30000" dirty="0">
                  <a:solidFill>
                    <a:srgbClr val="336600"/>
                  </a:solidFill>
                </a:rPr>
                <a:t>®</a:t>
              </a:r>
              <a:r>
                <a:rPr lang="en-US" sz="800" b="1" dirty="0">
                  <a:solidFill>
                    <a:srgbClr val="336600"/>
                  </a:solidFill>
                </a:rPr>
                <a:t>, YYY</a:t>
              </a:r>
              <a:r>
                <a:rPr lang="en-US" sz="800" b="1" baseline="30000" dirty="0">
                  <a:solidFill>
                    <a:srgbClr val="336600"/>
                  </a:solidFill>
                </a:rPr>
                <a:t>®</a:t>
              </a:r>
              <a:r>
                <a:rPr lang="ru-RU" sz="800" b="1" dirty="0">
                  <a:solidFill>
                    <a:srgbClr val="336600"/>
                  </a:solidFill>
                </a:rPr>
                <a:t> </a:t>
              </a:r>
              <a:r>
                <a:rPr lang="ru-RU" sz="800" b="1" dirty="0" smtClean="0">
                  <a:solidFill>
                    <a:srgbClr val="336600"/>
                  </a:solidFill>
                </a:rPr>
                <a:t/>
              </a:r>
              <a:br>
                <a:rPr lang="ru-RU" sz="800" b="1" dirty="0" smtClean="0">
                  <a:solidFill>
                    <a:srgbClr val="336600"/>
                  </a:solidFill>
                </a:rPr>
              </a:br>
              <a:r>
                <a:rPr lang="ru-RU" sz="800" b="1" dirty="0" smtClean="0">
                  <a:solidFill>
                    <a:srgbClr val="336600"/>
                  </a:solidFill>
                </a:rPr>
                <a:t>и</a:t>
              </a:r>
              <a:r>
                <a:rPr lang="en-US" sz="800" b="1" dirty="0" smtClean="0">
                  <a:solidFill>
                    <a:srgbClr val="336600"/>
                  </a:solidFill>
                </a:rPr>
                <a:t> </a:t>
              </a:r>
              <a:r>
                <a:rPr lang="en-US" sz="800" b="1" dirty="0">
                  <a:solidFill>
                    <a:srgbClr val="336600"/>
                  </a:solidFill>
                </a:rPr>
                <a:t>ZZZ</a:t>
              </a:r>
              <a:r>
                <a:rPr lang="en-US" sz="800" b="1" baseline="30000" dirty="0">
                  <a:solidFill>
                    <a:srgbClr val="336600"/>
                  </a:solidFill>
                </a:rPr>
                <a:t>®</a:t>
              </a:r>
              <a:endParaRPr lang="ru-RU" sz="1000" b="1" baseline="30000" dirty="0">
                <a:solidFill>
                  <a:srgbClr val="336600"/>
                </a:solidFill>
              </a:endParaRPr>
            </a:p>
            <a:p>
              <a:r>
                <a:rPr lang="ru-RU" sz="800" b="1" dirty="0" smtClean="0">
                  <a:solidFill>
                    <a:srgbClr val="336600"/>
                  </a:solidFill>
                </a:rPr>
                <a:t>СТ-1 и проч.</a:t>
              </a:r>
              <a:endParaRPr lang="ru-RU" sz="800" b="1" dirty="0">
                <a:solidFill>
                  <a:srgbClr val="33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3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8" grpId="0"/>
      <p:bldP spid="29" grpId="0"/>
      <p:bldP spid="30" grpId="0"/>
      <p:bldP spid="31" grpId="0"/>
      <p:bldP spid="3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324571"/>
          </a:xfrm>
        </p:spPr>
        <p:txBody>
          <a:bodyPr/>
          <a:lstStyle/>
          <a:p>
            <a:r>
              <a:rPr lang="ru-RU" sz="2200" dirty="0" smtClean="0"/>
              <a:t>Пример закупки лекарственных средств «без объёма»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397297"/>
            <a:ext cx="653447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2"/>
              </a:rPr>
              <a:t>https://</a:t>
            </a:r>
            <a:r>
              <a:rPr lang="en-US" sz="700" dirty="0" smtClean="0">
                <a:hlinkClick r:id="rId2"/>
              </a:rPr>
              <a:t>zakupki.gov.ru/epz/order/notice/ea44/view/common-info.html?regNumber=0372100003421000464</a:t>
            </a:r>
            <a:r>
              <a:rPr lang="ru-RU" sz="700" dirty="0" smtClean="0"/>
              <a:t> </a:t>
            </a:r>
            <a:endParaRPr lang="ru-RU" sz="7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4423416" y="738821"/>
            <a:ext cx="712315" cy="670468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889389"/>
            <a:ext cx="416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ЗАКУПКА</a:t>
            </a:r>
            <a:endParaRPr lang="ru-RU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7840" y="889389"/>
            <a:ext cx="413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ЗАКЛЮЧЕННЫЙ КОНТРАКТ</a:t>
            </a:r>
            <a:endParaRPr lang="ru-RU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6397297"/>
            <a:ext cx="439248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4"/>
              </a:rPr>
              <a:t>https://</a:t>
            </a:r>
            <a:r>
              <a:rPr lang="en-US" sz="700" dirty="0" smtClean="0">
                <a:hlinkClick r:id="rId4"/>
              </a:rPr>
              <a:t>zakupki.gov.ru/epz/contract/contractCard/common-info.html?reestrNumber=1780100227421001012</a:t>
            </a:r>
            <a:r>
              <a:rPr lang="ru-RU" sz="700" dirty="0" smtClean="0"/>
              <a:t> </a:t>
            </a:r>
            <a:endParaRPr lang="ru-RU" sz="7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1560" y="1420580"/>
            <a:ext cx="3888000" cy="11573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712212"/>
            <a:ext cx="3888000" cy="16173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429824"/>
            <a:ext cx="3888000" cy="193367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9874" y="1420576"/>
            <a:ext cx="3888000" cy="15164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b="35341"/>
          <a:stretch/>
        </p:blipFill>
        <p:spPr>
          <a:xfrm>
            <a:off x="5169874" y="3106840"/>
            <a:ext cx="3888000" cy="312918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5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35280" cy="1027113"/>
          </a:xfrm>
        </p:spPr>
        <p:txBody>
          <a:bodyPr/>
          <a:lstStyle/>
          <a:p>
            <a:r>
              <a:rPr lang="ru-RU" sz="2400" dirty="0" smtClean="0"/>
              <a:t>Пример закупки одного МНН </a:t>
            </a:r>
            <a:br>
              <a:rPr lang="ru-RU" sz="2400" dirty="0" smtClean="0"/>
            </a:br>
            <a:r>
              <a:rPr lang="ru-RU" sz="2400" dirty="0" smtClean="0"/>
              <a:t>в разных дозировках «без объёма»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5" y="2076763"/>
            <a:ext cx="4136924" cy="122413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8705"/>
          <a:stretch/>
        </p:blipFill>
        <p:spPr>
          <a:xfrm>
            <a:off x="130935" y="5013176"/>
            <a:ext cx="4136648" cy="9683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42517"/>
          <a:stretch/>
        </p:blipFill>
        <p:spPr>
          <a:xfrm>
            <a:off x="130935" y="3483035"/>
            <a:ext cx="4136924" cy="134800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0935" y="606564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>
                <a:hlinkClick r:id="rId4"/>
              </a:rPr>
              <a:t>https://</a:t>
            </a:r>
            <a:r>
              <a:rPr lang="ru-RU" sz="700" dirty="0" smtClean="0">
                <a:hlinkClick r:id="rId4"/>
              </a:rPr>
              <a:t>zakupki.gov.ru/epz/order/notice/ea44/view/common-info.html?regNumber=0372100003420000472</a:t>
            </a:r>
            <a:r>
              <a:rPr lang="ru-RU" sz="700" dirty="0" smtClean="0"/>
              <a:t> </a:t>
            </a:r>
            <a:endParaRPr lang="ru-RU" sz="7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832" y="2076763"/>
            <a:ext cx="4136648" cy="15478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833" y="3789041"/>
            <a:ext cx="4136648" cy="144168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74840" y="5281917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>
                <a:hlinkClick r:id="rId7"/>
              </a:rPr>
              <a:t>https://</a:t>
            </a:r>
            <a:r>
              <a:rPr lang="ru-RU" sz="700" dirty="0" smtClean="0">
                <a:hlinkClick r:id="rId7"/>
              </a:rPr>
              <a:t>zakupki.gov.ru/epz/contract/contractCard/common-info.html?reestrNumber=1780100227420000899</a:t>
            </a:r>
            <a:r>
              <a:rPr lang="ru-RU" sz="700" dirty="0" smtClean="0"/>
              <a:t> </a:t>
            </a:r>
            <a:endParaRPr lang="ru-RU" sz="7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4155412" y="1723351"/>
            <a:ext cx="712315" cy="670468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745332"/>
            <a:ext cx="416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ИЗВЕЩЕНИЕ</a:t>
            </a:r>
            <a:endParaRPr lang="ru-RU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5832" y="1745332"/>
            <a:ext cx="413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ЗАКЛЮЧЕННЫЙ КОНТРАКТ</a:t>
            </a:r>
            <a:endParaRPr lang="ru-RU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 animBg="1"/>
      <p:bldP spid="18" grpId="0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35280" cy="1027113"/>
          </a:xfrm>
        </p:spPr>
        <p:txBody>
          <a:bodyPr/>
          <a:lstStyle/>
          <a:p>
            <a:r>
              <a:rPr lang="ru-RU" sz="2400" dirty="0" smtClean="0"/>
              <a:t>Пример закупки одного МНН </a:t>
            </a:r>
            <a:br>
              <a:rPr lang="ru-RU" sz="2400" dirty="0" smtClean="0"/>
            </a:br>
            <a:r>
              <a:rPr lang="ru-RU" sz="2400" dirty="0" smtClean="0"/>
              <a:t>в разных дозировках «без объёма»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0935" y="6325289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hlinkClick r:id="rId2"/>
              </a:rPr>
              <a:t>https://</a:t>
            </a:r>
            <a:r>
              <a:rPr lang="en-US" sz="700" dirty="0" smtClean="0">
                <a:hlinkClick r:id="rId2"/>
              </a:rPr>
              <a:t>zakupki.gov.ru/epz/order/notice/ea44/view/common-info.html?regNumber=0372200000921000117</a:t>
            </a:r>
            <a:r>
              <a:rPr lang="ru-RU" sz="700" dirty="0" smtClean="0"/>
              <a:t> </a:t>
            </a:r>
            <a:endParaRPr lang="ru-RU" sz="7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74840" y="6325289"/>
            <a:ext cx="443366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3"/>
              </a:rPr>
              <a:t>https://</a:t>
            </a:r>
            <a:r>
              <a:rPr lang="en-US" sz="700" dirty="0" smtClean="0">
                <a:hlinkClick r:id="rId3"/>
              </a:rPr>
              <a:t>zakupki.gov.ru/epz/contract/contractCard/common-info.html?reestrNumber=2781304570921000192</a:t>
            </a:r>
            <a:r>
              <a:rPr lang="ru-RU" sz="700" dirty="0" smtClean="0"/>
              <a:t> </a:t>
            </a:r>
            <a:endParaRPr lang="ru-RU" sz="7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4155412" y="1412776"/>
            <a:ext cx="712315" cy="670468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434757"/>
            <a:ext cx="416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ИЗВЕЩЕНИЕ</a:t>
            </a:r>
            <a:endParaRPr lang="ru-RU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5832" y="1434757"/>
            <a:ext cx="413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ЗАКЛЮЧЕННЫЙ КОНТРАКТ</a:t>
            </a:r>
            <a:endParaRPr lang="ru-RU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6655" y="1835116"/>
            <a:ext cx="3240000" cy="80103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55" y="2747176"/>
            <a:ext cx="3240000" cy="150892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55" y="4367129"/>
            <a:ext cx="3240000" cy="126128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872" y="1835116"/>
            <a:ext cx="3240000" cy="119747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872" y="3184814"/>
            <a:ext cx="3240000" cy="15827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l="21844" t="31261" r="61987"/>
          <a:stretch/>
        </p:blipFill>
        <p:spPr>
          <a:xfrm>
            <a:off x="6516133" y="3489123"/>
            <a:ext cx="1366333" cy="283758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Скругленный прямоугольник 20"/>
          <p:cNvSpPr/>
          <p:nvPr/>
        </p:nvSpPr>
        <p:spPr bwMode="auto">
          <a:xfrm>
            <a:off x="5681133" y="3645684"/>
            <a:ext cx="592667" cy="115146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6178984" y="4001656"/>
            <a:ext cx="288032" cy="332661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9592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9863"/>
          </a:xfrm>
        </p:spPr>
        <p:txBody>
          <a:bodyPr/>
          <a:lstStyle/>
          <a:p>
            <a:r>
              <a:rPr lang="ru-RU" sz="2800" dirty="0" smtClean="0"/>
              <a:t>Пример смешанного лота </a:t>
            </a:r>
            <a:r>
              <a:rPr lang="ru-RU" sz="2800" i="1" dirty="0" smtClean="0"/>
              <a:t>и одновременно </a:t>
            </a:r>
            <a:br>
              <a:rPr lang="ru-RU" sz="2800" i="1" dirty="0" smtClean="0"/>
            </a:br>
            <a:r>
              <a:rPr lang="ru-RU" sz="2800" dirty="0" smtClean="0"/>
              <a:t>закупки без количества</a:t>
            </a:r>
            <a:r>
              <a:rPr lang="en-US" sz="2800" dirty="0" smtClean="0"/>
              <a:t>*</a:t>
            </a:r>
            <a:endParaRPr lang="ru-RU" sz="2800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2668" y="1116033"/>
            <a:ext cx="3021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2"/>
              </a:rPr>
              <a:t>https://</a:t>
            </a:r>
            <a:r>
              <a:rPr lang="en-US" sz="800" dirty="0" smtClean="0">
                <a:hlinkClick r:id="rId2"/>
              </a:rPr>
              <a:t>zakupki.gov.ru/epz/order/notice/ea44/view/common-info.html?regNumber=0303500003021000054</a:t>
            </a:r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313441"/>
            <a:ext cx="5349280" cy="135096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02885"/>
            <a:ext cx="2803979" cy="129614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288" y="2802885"/>
            <a:ext cx="5478200" cy="34558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4252016" y="1389118"/>
            <a:ext cx="957067" cy="292320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457200" y="4365104"/>
            <a:ext cx="2376264" cy="417679"/>
          </a:xfrm>
          <a:prstGeom prst="borderCallout1">
            <a:avLst>
              <a:gd name="adj1" fmla="val 40047"/>
              <a:gd name="adj2" fmla="val 100706"/>
              <a:gd name="adj3" fmla="val -661824"/>
              <a:gd name="adj4" fmla="val 159307"/>
            </a:avLst>
          </a:prstGeom>
          <a:solidFill>
            <a:schemeClr val="bg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b="1" dirty="0" smtClean="0"/>
              <a:t>максимальное значение цены контракта = «бюджет контракта»</a:t>
            </a:r>
            <a:endParaRPr lang="ru-RU" sz="1000" b="1" dirty="0" smtClean="0">
              <a:solidFill>
                <a:srgbClr val="C00000"/>
              </a:solidFill>
            </a:endParaRPr>
          </a:p>
        </p:txBody>
      </p:sp>
      <p:sp>
        <p:nvSpPr>
          <p:cNvPr id="13" name="Выноска 1 12"/>
          <p:cNvSpPr/>
          <p:nvPr/>
        </p:nvSpPr>
        <p:spPr bwMode="auto">
          <a:xfrm>
            <a:off x="457200" y="4869160"/>
            <a:ext cx="2376264" cy="417679"/>
          </a:xfrm>
          <a:prstGeom prst="borderCallout1">
            <a:avLst>
              <a:gd name="adj1" fmla="val 57991"/>
              <a:gd name="adj2" fmla="val 100390"/>
              <a:gd name="adj3" fmla="val -166554"/>
              <a:gd name="adj4" fmla="val 112625"/>
            </a:avLst>
          </a:prstGeom>
          <a:solidFill>
            <a:schemeClr val="bg1"/>
          </a:solidFill>
          <a:ln w="127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b="1" dirty="0" smtClean="0"/>
              <a:t>признак, что контракт без количества (44-ФЗ ст.22 ч.24)</a:t>
            </a:r>
            <a:endParaRPr lang="ru-RU" sz="1000" b="1" dirty="0" smtClean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404291" y="2750695"/>
            <a:ext cx="2909795" cy="1430435"/>
          </a:xfrm>
          <a:prstGeom prst="roundRect">
            <a:avLst/>
          </a:prstGeom>
          <a:noFill/>
          <a:ln w="127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5" name="Выноска 1 14"/>
          <p:cNvSpPr/>
          <p:nvPr/>
        </p:nvSpPr>
        <p:spPr bwMode="auto">
          <a:xfrm>
            <a:off x="461981" y="5373216"/>
            <a:ext cx="2376264" cy="740845"/>
          </a:xfrm>
          <a:prstGeom prst="borderCallout1">
            <a:avLst>
              <a:gd name="adj1" fmla="val 48480"/>
              <a:gd name="adj2" fmla="val 101021"/>
              <a:gd name="adj3" fmla="val -208962"/>
              <a:gd name="adj4" fmla="val 255824"/>
            </a:avLst>
          </a:prstGeom>
          <a:solidFill>
            <a:schemeClr val="bg1"/>
          </a:solidFill>
          <a:ln w="12700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b="1" dirty="0" smtClean="0"/>
              <a:t>условное указание количества (заказчик вправе заказать любое количество любых позиций)</a:t>
            </a:r>
            <a:endParaRPr lang="ru-RU" sz="1000" b="1" dirty="0" smtClean="0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6588177" y="2872862"/>
            <a:ext cx="694329" cy="2958312"/>
          </a:xfrm>
          <a:prstGeom prst="roundRect">
            <a:avLst/>
          </a:prstGeom>
          <a:noFill/>
          <a:ln w="12700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7" name="Выноска 1 16"/>
          <p:cNvSpPr/>
          <p:nvPr/>
        </p:nvSpPr>
        <p:spPr bwMode="auto">
          <a:xfrm>
            <a:off x="457200" y="6165304"/>
            <a:ext cx="2376264" cy="417679"/>
          </a:xfrm>
          <a:prstGeom prst="borderCallout1">
            <a:avLst>
              <a:gd name="adj1" fmla="val 56197"/>
              <a:gd name="adj2" fmla="val 101652"/>
              <a:gd name="adj3" fmla="val -6846"/>
              <a:gd name="adj4" fmla="val 324584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b="1" dirty="0" smtClean="0"/>
              <a:t>технический параметр, значения не имеет</a:t>
            </a:r>
            <a:endParaRPr lang="ru-RU" sz="1000" b="1" dirty="0" smtClean="0">
              <a:solidFill>
                <a:srgbClr val="C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8198609" y="5943600"/>
            <a:ext cx="694329" cy="252048"/>
          </a:xfrm>
          <a:prstGeom prst="roundRect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8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Ещё пример закупки МИ без количества </a:t>
            </a:r>
            <a:br>
              <a:rPr lang="ru-RU" sz="2800" dirty="0" smtClean="0"/>
            </a:br>
            <a:r>
              <a:rPr lang="ru-RU" sz="2800" dirty="0" smtClean="0"/>
              <a:t>(лот с одним видом МИ)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79" y="1484313"/>
            <a:ext cx="4575994" cy="14289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9616" y="2946430"/>
            <a:ext cx="4520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https://zakupki.gov.ru/epz/order/notice/ea44/view/common-info.html?regNumber=0373100047420000300</a:t>
            </a:r>
            <a:endParaRPr lang="ru-RU" sz="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622" y="1484313"/>
            <a:ext cx="3853951" cy="158780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79" y="3749636"/>
            <a:ext cx="8624694" cy="249524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0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Ещё пример закупки МИ </a:t>
            </a:r>
            <a:br>
              <a:rPr lang="ru-RU" dirty="0" smtClean="0"/>
            </a:br>
            <a:r>
              <a:rPr lang="ru-RU" dirty="0" smtClean="0"/>
              <a:t>(одно наименование)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484313"/>
            <a:ext cx="4834880" cy="145456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636912"/>
            <a:ext cx="6757263" cy="367045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71600" y="6362378"/>
            <a:ext cx="6400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hlinkClick r:id="rId4"/>
              </a:rPr>
              <a:t>https://</a:t>
            </a:r>
            <a:r>
              <a:rPr lang="ru-RU" sz="900" dirty="0" smtClean="0">
                <a:hlinkClick r:id="rId4"/>
              </a:rPr>
              <a:t>zakupki.gov.ru/epz/order/notice/ea44/view/common-info.html?regNumber=0362300093421000203</a:t>
            </a:r>
            <a:r>
              <a:rPr lang="ru-RU" sz="900" dirty="0" smtClean="0"/>
              <a:t> 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3663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Тема </a:t>
            </a:r>
            <a:r>
              <a:rPr lang="ru-RU" sz="2000" dirty="0"/>
              <a:t>3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Подготовка к процедуре определения поставщика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81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Тема 3</a:t>
            </a:r>
            <a:r>
              <a:rPr lang="ru-RU" sz="1800" dirty="0" smtClean="0"/>
              <a:t>-1</a:t>
            </a:r>
            <a:br>
              <a:rPr lang="ru-RU" sz="18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/>
              <a:t>Описание </a:t>
            </a:r>
            <a:r>
              <a:rPr lang="ru-RU" sz="2400" dirty="0" smtClean="0"/>
              <a:t>медицинских изделий как объекта </a:t>
            </a:r>
            <a:r>
              <a:rPr lang="ru-RU" sz="2400" dirty="0"/>
              <a:t>закупки («техническое задание</a:t>
            </a:r>
            <a:r>
              <a:rPr lang="ru-RU" sz="2400" dirty="0" smtClean="0"/>
              <a:t>»). Использование КТРУ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31557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926926"/>
          </a:xfrm>
        </p:spPr>
        <p:txBody>
          <a:bodyPr/>
          <a:lstStyle/>
          <a:p>
            <a:r>
              <a:rPr lang="ru-RU" dirty="0" smtClean="0"/>
              <a:t>Общие требования к описанию объекта закупки</a:t>
            </a:r>
            <a:endParaRPr lang="ru-RU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5698976" cy="2867254"/>
          </a:xfrm>
        </p:spPr>
        <p:txBody>
          <a:bodyPr anchor="t" anchorCtr="0">
            <a:normAutofit fontScale="92500"/>
          </a:bodyPr>
          <a:lstStyle/>
          <a:p>
            <a:pPr lvl="0">
              <a:spcBef>
                <a:spcPts val="1200"/>
              </a:spcBef>
              <a:buClr>
                <a:srgbClr val="00007D"/>
              </a:buClr>
            </a:pPr>
            <a:r>
              <a:rPr lang="ru-RU" sz="14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44-ФЗ ст.33 ч.1 п.1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: «</a:t>
            </a:r>
            <a:r>
              <a:rPr lang="ru-RU" sz="1400" b="1" dirty="0">
                <a:solidFill>
                  <a:srgbClr val="000000"/>
                </a:solidFill>
              </a:rPr>
              <a:t>Заказчик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при </a:t>
            </a:r>
            <a:r>
              <a:rPr lang="ru-RU" sz="14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описании… объекта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закупки </a:t>
            </a:r>
            <a:r>
              <a:rPr lang="ru-RU" sz="1400" b="1" dirty="0">
                <a:solidFill>
                  <a:srgbClr val="000000"/>
                </a:solidFill>
              </a:rPr>
              <a:t>должен руководствоваться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следующими правилами… в описании объекта закупки </a:t>
            </a:r>
            <a:r>
              <a:rPr lang="ru-RU" sz="1400" b="1" dirty="0" smtClean="0">
                <a:solidFill>
                  <a:srgbClr val="000000"/>
                </a:solidFill>
              </a:rPr>
              <a:t>указываются</a:t>
            </a:r>
            <a:r>
              <a:rPr lang="ru-RU" sz="1400" dirty="0" smtClean="0">
                <a:solidFill>
                  <a:srgbClr val="00007D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функциональные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, </a:t>
            </a:r>
            <a:r>
              <a:rPr lang="ru-RU" sz="1400" b="1" dirty="0">
                <a:solidFill>
                  <a:srgbClr val="000000"/>
                </a:solidFill>
              </a:rPr>
              <a:t>технические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и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качественные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характеристики, </a:t>
            </a:r>
            <a:r>
              <a:rPr lang="ru-RU" sz="1400" b="1" dirty="0">
                <a:solidFill>
                  <a:srgbClr val="000000"/>
                </a:solidFill>
              </a:rPr>
              <a:t>эксплуатационные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характеристики объекта закупки (</a:t>
            </a:r>
            <a:r>
              <a:rPr lang="ru-RU" sz="1400" b="1" dirty="0">
                <a:solidFill>
                  <a:srgbClr val="000000"/>
                </a:solidFill>
              </a:rPr>
              <a:t>при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необходимости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).</a:t>
            </a:r>
          </a:p>
          <a:p>
            <a:pPr lvl="0">
              <a:spcBef>
                <a:spcPts val="1200"/>
              </a:spcBef>
              <a:buClr>
                <a:srgbClr val="00007D"/>
              </a:buClr>
            </a:pP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В описание объекта закупки </a:t>
            </a:r>
            <a:r>
              <a:rPr lang="ru-RU" sz="1400" b="1" dirty="0">
                <a:solidFill>
                  <a:srgbClr val="C00000"/>
                </a:solidFill>
              </a:rPr>
              <a:t>не должны включаться требования или указания в отношении товарных знаков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, знаков обслуживания, фирменных наименований, патентов, полезных моделей, промышленных образцов, </a:t>
            </a:r>
            <a:r>
              <a:rPr lang="ru-RU" sz="1400" b="1" dirty="0">
                <a:solidFill>
                  <a:srgbClr val="C00000"/>
                </a:solidFill>
              </a:rPr>
              <a:t>наименование страны происхождения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товара, </a:t>
            </a:r>
            <a:r>
              <a:rPr lang="ru-RU" sz="1400" b="1" dirty="0">
                <a:solidFill>
                  <a:srgbClr val="C00000"/>
                </a:solidFill>
              </a:rPr>
              <a:t>требования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b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к товарам, информации, работам, услугам при условии, что такие требования или указания </a:t>
            </a:r>
            <a:r>
              <a:rPr lang="ru-RU" sz="1400" b="1" dirty="0">
                <a:solidFill>
                  <a:srgbClr val="C00000"/>
                </a:solidFill>
              </a:rPr>
              <a:t>влекут за собой ограничение количества участников закупки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.»</a:t>
            </a:r>
          </a:p>
          <a:p>
            <a:pPr>
              <a:spcBef>
                <a:spcPts val="1200"/>
              </a:spcBef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197111" y="4912275"/>
            <a:ext cx="3826769" cy="1015663"/>
            <a:chOff x="457200" y="5470194"/>
            <a:chExt cx="3826769" cy="1015663"/>
          </a:xfrm>
        </p:grpSpPr>
        <p:pic>
          <p:nvPicPr>
            <p:cNvPr id="17" name="Picture 3" descr="C:\Users\perov\AppData\Local\Microsoft\Windows\Temporary Internet Files\Content.IE5\2V8IDDI6\MC90043256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542383"/>
              <a:ext cx="5760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091395" y="5470194"/>
              <a:ext cx="31925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Включение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 описание объекта закупки… требований к товарам, информации, работам, услугам при условии, если такие требования влекут за собой ограничение количества участников 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закупки: административный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штраф 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ru-RU" sz="1000" b="1" dirty="0" smtClean="0">
                  <a:solidFill>
                    <a:srgbClr val="C00000"/>
                  </a:solidFill>
                </a:rPr>
                <a:t>до </a:t>
              </a:r>
              <a:r>
                <a:rPr lang="ru-RU" sz="1000" b="1" dirty="0">
                  <a:solidFill>
                    <a:srgbClr val="C00000"/>
                  </a:solidFill>
                </a:rPr>
                <a:t>50 000 руб.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(КоАП 7.30 ч.4.1)</a:t>
              </a:r>
            </a:p>
          </p:txBody>
        </p:sp>
      </p:grpSp>
      <p:sp>
        <p:nvSpPr>
          <p:cNvPr id="14" name="Скругленный прямоугольник 13"/>
          <p:cNvSpPr/>
          <p:nvPr/>
        </p:nvSpPr>
        <p:spPr bwMode="auto">
          <a:xfrm>
            <a:off x="503548" y="4091941"/>
            <a:ext cx="5507508" cy="388620"/>
          </a:xfrm>
          <a:prstGeom prst="roundRect">
            <a:avLst>
              <a:gd name="adj" fmla="val 10194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20" name="Выноска 1 19"/>
          <p:cNvSpPr/>
          <p:nvPr/>
        </p:nvSpPr>
        <p:spPr bwMode="auto">
          <a:xfrm>
            <a:off x="6236668" y="1196752"/>
            <a:ext cx="2799828" cy="1448731"/>
          </a:xfrm>
          <a:prstGeom prst="borderCallout1">
            <a:avLst>
              <a:gd name="adj1" fmla="val 39929"/>
              <a:gd name="adj2" fmla="val 8"/>
              <a:gd name="adj3" fmla="val 197152"/>
              <a:gd name="adj4" fmla="val -1963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ограничение количества </a:t>
            </a:r>
            <a:r>
              <a:rPr lang="ru-RU" sz="1400" b="1" dirty="0" smtClean="0">
                <a:solidFill>
                  <a:srgbClr val="C00000"/>
                </a:solidFill>
              </a:rPr>
              <a:t>производителей / товаров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</a:rPr>
              <a:t>≠</a:t>
            </a:r>
            <a:endParaRPr lang="ru-RU" sz="3200" b="1" dirty="0">
              <a:solidFill>
                <a:srgbClr val="C00000"/>
              </a:solidFill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ограничение количества </a:t>
            </a:r>
            <a:r>
              <a:rPr lang="ru-RU" sz="1400" b="1" dirty="0" smtClean="0">
                <a:solidFill>
                  <a:srgbClr val="C00000"/>
                </a:solidFill>
              </a:rPr>
              <a:t>участников закупки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7384554" y="2700316"/>
            <a:ext cx="504056" cy="279445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6668" y="3034594"/>
            <a:ext cx="2799828" cy="17851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«участник </a:t>
            </a:r>
            <a:r>
              <a:rPr lang="ru-RU" sz="1100" dirty="0"/>
              <a:t>закупки </a:t>
            </a:r>
            <a:r>
              <a:rPr lang="ru-RU" sz="1100" dirty="0" smtClean="0"/>
              <a:t>— </a:t>
            </a:r>
            <a:r>
              <a:rPr lang="ru-RU" sz="1100" b="1" dirty="0" smtClean="0">
                <a:solidFill>
                  <a:srgbClr val="336600"/>
                </a:solidFill>
              </a:rPr>
              <a:t>любое </a:t>
            </a:r>
            <a:r>
              <a:rPr lang="ru-RU" sz="1100" b="1" dirty="0">
                <a:solidFill>
                  <a:srgbClr val="336600"/>
                </a:solidFill>
              </a:rPr>
              <a:t>юридическое лицо </a:t>
            </a:r>
            <a:r>
              <a:rPr lang="ru-RU" sz="1100" dirty="0"/>
              <a:t>независимо от его организационно-правовой формы, формы собственности, места нахождения и места происхождения </a:t>
            </a:r>
            <a:r>
              <a:rPr lang="ru-RU" sz="1100" dirty="0" smtClean="0"/>
              <a:t>капитала…, </a:t>
            </a:r>
            <a:r>
              <a:rPr lang="ru-RU" sz="1100" b="1" dirty="0">
                <a:solidFill>
                  <a:srgbClr val="336600"/>
                </a:solidFill>
              </a:rPr>
              <a:t>или любое физическое лицо</a:t>
            </a:r>
            <a:r>
              <a:rPr lang="ru-RU" sz="1100" dirty="0"/>
              <a:t>, в том числе зарегистрированное в качестве индивидуального </a:t>
            </a:r>
            <a:r>
              <a:rPr lang="ru-RU" sz="1100" dirty="0" smtClean="0"/>
              <a:t>предпринимателя»</a:t>
            </a:r>
            <a:br>
              <a:rPr lang="ru-RU" sz="1100" dirty="0" smtClean="0"/>
            </a:br>
            <a:r>
              <a:rPr lang="ru-RU" sz="1100" dirty="0" smtClean="0"/>
              <a:t>44-ФЗ ст.3 п.3</a:t>
            </a:r>
            <a:endParaRPr lang="ru-RU" sz="11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244436" y="4912275"/>
            <a:ext cx="4831620" cy="1723549"/>
            <a:chOff x="593960" y="5085184"/>
            <a:chExt cx="4831620" cy="1723549"/>
          </a:xfrm>
        </p:grpSpPr>
        <p:sp>
          <p:nvSpPr>
            <p:cNvPr id="24" name="TextBox 23"/>
            <p:cNvSpPr txBox="1"/>
            <p:nvPr/>
          </p:nvSpPr>
          <p:spPr>
            <a:xfrm>
              <a:off x="1207777" y="5085184"/>
              <a:ext cx="4217803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«…заказчики… при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описании объекта закупки должны таким образом определить требования к закупаемым товарам, работам, услугам, чтобы, с одной стороны, </a:t>
              </a:r>
              <a:r>
                <a:rPr lang="ru-RU" sz="1000" b="1" dirty="0">
                  <a:solidFill>
                    <a:srgbClr val="336600"/>
                  </a:solidFill>
                </a:rPr>
                <a:t>повысить шансы на приобретение товара именно с теми характеристиками, которые им необходимы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соответствуют их потребностям, а с </a:t>
              </a:r>
              <a:r>
                <a:rPr lang="ru-RU" sz="1000" b="1" dirty="0">
                  <a:solidFill>
                    <a:srgbClr val="C00000"/>
                  </a:solidFill>
                </a:rPr>
                <a:t>другой стороны, необоснованно не ограничить количество участников закупки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»</a:t>
              </a:r>
              <a:endPara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ru-RU" sz="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"Обзор судебной практики применения законодательства Российской Федерации о контрактной системе в сфере закупок товаров, работ, услуг для обеспечения государственных и муниципальных нужд" (утв. Президиумом Верховного Суда РФ 28.06.2017)</a:t>
              </a:r>
            </a:p>
          </p:txBody>
        </p:sp>
        <p:pic>
          <p:nvPicPr>
            <p:cNvPr id="25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60" y="5182036"/>
              <a:ext cx="508385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1374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44-ФЗ (в ред. 360-ФЗ) </a:t>
            </a:r>
            <a:br>
              <a:rPr lang="ru-RU" dirty="0" smtClean="0"/>
            </a:br>
            <a:r>
              <a:rPr lang="ru-RU" dirty="0" smtClean="0"/>
              <a:t>с 1 июля 2022 года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3238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999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Указание </a:t>
            </a:r>
            <a:r>
              <a:rPr lang="ru-RU" sz="3200" dirty="0" smtClean="0">
                <a:solidFill>
                  <a:srgbClr val="C00000"/>
                </a:solidFill>
              </a:rPr>
              <a:t>товарных знаков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медицинских изделий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534"/>
            <a:ext cx="4978896" cy="504085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ФЗ ст.33 ч.1 п.1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«…</a:t>
            </a:r>
            <a:r>
              <a:rPr lang="ru-RU" sz="1600" b="1" dirty="0" smtClean="0">
                <a:solidFill>
                  <a:srgbClr val="336600"/>
                </a:solidFill>
              </a:rPr>
              <a:t>Допускается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использование в описании объекта закупки указания на </a:t>
            </a:r>
            <a:r>
              <a:rPr lang="ru-RU" sz="1600" b="1" dirty="0">
                <a:solidFill>
                  <a:srgbClr val="336600"/>
                </a:solidFill>
              </a:rPr>
              <a:t>товарный знак </a:t>
            </a:r>
            <a:r>
              <a:rPr lang="ru-RU" sz="1600" b="1" dirty="0">
                <a:solidFill>
                  <a:srgbClr val="C00000"/>
                </a:solidFill>
              </a:rPr>
              <a:t>при условии 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ru-RU" sz="1600" b="1" dirty="0" smtClean="0">
                <a:solidFill>
                  <a:srgbClr val="C00000"/>
                </a:solidFill>
              </a:rPr>
              <a:t> сопровождения </a:t>
            </a:r>
            <a:r>
              <a:rPr lang="ru-RU" sz="1600" b="1" dirty="0">
                <a:solidFill>
                  <a:srgbClr val="C00000"/>
                </a:solidFill>
              </a:rPr>
              <a:t>такого указания словами 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«или эквивалент»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либо </a:t>
            </a:r>
            <a:r>
              <a:rPr lang="ru-RU" sz="1600" b="1" dirty="0">
                <a:solidFill>
                  <a:srgbClr val="336600"/>
                </a:solidFill>
              </a:rPr>
              <a:t>при условии несовместимости товаров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которых размещаются другие товарные знаки, </a:t>
            </a:r>
            <a:r>
              <a:rPr lang="ru-RU" sz="1600" b="1" dirty="0" smtClean="0">
                <a:solidFill>
                  <a:srgbClr val="336600"/>
                </a:solidFill>
              </a:rPr>
              <a:t>и </a:t>
            </a:r>
            <a:r>
              <a:rPr lang="ru-RU" sz="1600" b="1" dirty="0">
                <a:solidFill>
                  <a:srgbClr val="336600"/>
                </a:solidFill>
              </a:rPr>
              <a:t>необходимости обеспечения взаимодействия таких товаров с товарами, используемыми заказчиком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либо </a:t>
            </a:r>
            <a:r>
              <a:rPr lang="ru-RU" sz="1600" b="1" dirty="0">
                <a:solidFill>
                  <a:srgbClr val="336600"/>
                </a:solidFill>
              </a:rPr>
              <a:t>при условии закупок запасных частей и расходных материалов к машинам и оборудованию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используемым заказчиком,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 соответствии с технической документацией на указанные машины и оборудование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…»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464695" y="3258949"/>
            <a:ext cx="4924269" cy="1247936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4" name="Выноска 1 33"/>
          <p:cNvSpPr/>
          <p:nvPr/>
        </p:nvSpPr>
        <p:spPr bwMode="auto">
          <a:xfrm>
            <a:off x="6012160" y="4631210"/>
            <a:ext cx="3087860" cy="309958"/>
          </a:xfrm>
          <a:prstGeom prst="borderCallout1">
            <a:avLst>
              <a:gd name="adj1" fmla="val 39929"/>
              <a:gd name="adj2" fmla="val 8"/>
              <a:gd name="adj3" fmla="val -70655"/>
              <a:gd name="adj4" fmla="val -1970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надо будет доказать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457200" y="4582552"/>
            <a:ext cx="4924269" cy="1212368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6" name="Выноска 1 35"/>
          <p:cNvSpPr/>
          <p:nvPr/>
        </p:nvSpPr>
        <p:spPr bwMode="auto">
          <a:xfrm>
            <a:off x="6012160" y="5497048"/>
            <a:ext cx="3087860" cy="956288"/>
          </a:xfrm>
          <a:prstGeom prst="borderCallout1">
            <a:avLst>
              <a:gd name="adj1" fmla="val 39929"/>
              <a:gd name="adj2" fmla="val 8"/>
              <a:gd name="adj3" fmla="val 10674"/>
              <a:gd name="adj4" fmla="val -19463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внимание формулировкам </a:t>
            </a:r>
            <a:br>
              <a:rPr lang="ru-RU" sz="1400" b="1" dirty="0" smtClean="0"/>
            </a:br>
            <a:r>
              <a:rPr lang="ru-RU" sz="1400" b="1" dirty="0" smtClean="0"/>
              <a:t>в технической / эксплуатационной документации!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61981" y="2693124"/>
            <a:ext cx="4924269" cy="493346"/>
          </a:xfrm>
          <a:prstGeom prst="roundRect">
            <a:avLst>
              <a:gd name="adj" fmla="val 9411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6012160" y="2652442"/>
            <a:ext cx="3087860" cy="1171732"/>
          </a:xfrm>
          <a:prstGeom prst="borderCallout1">
            <a:avLst>
              <a:gd name="adj1" fmla="val 39929"/>
              <a:gd name="adj2" fmla="val 8"/>
              <a:gd name="adj3" fmla="val 3100"/>
              <a:gd name="adj4" fmla="val -18936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необходимо привести критерии эквивалентности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критерии эквивалентности = описание объекта закупки</a:t>
            </a:r>
          </a:p>
        </p:txBody>
      </p:sp>
    </p:spTree>
    <p:extLst>
      <p:ext uri="{BB962C8B-B14F-4D97-AF65-F5344CB8AC3E}">
        <p14:creationId xmlns:p14="http://schemas.microsoft.com/office/powerpoint/2010/main" val="2902002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11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Письмо РЗН и позиция Верховного суда: совместимость </a:t>
            </a:r>
            <a:r>
              <a:rPr lang="ru-RU" sz="2800" dirty="0" err="1" smtClean="0"/>
              <a:t>мед.техники</a:t>
            </a:r>
            <a:r>
              <a:rPr lang="ru-RU" sz="2800" dirty="0" smtClean="0"/>
              <a:t> и </a:t>
            </a:r>
            <a:r>
              <a:rPr lang="ru-RU" sz="2800" dirty="0" err="1" smtClean="0"/>
              <a:t>расходников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письмо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Росздравнадзора </a:t>
            </a:r>
            <a:b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февраля 2016 г.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09-С-571-1414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«…В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соответствии с ч. 3 ст. 38 Закона [</a:t>
            </a:r>
            <a:r>
              <a:rPr lang="ru-RU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Федеральный закон от 21.11.2011 № 323-ФЗ «Об основах охраны здоровья граждан в Российской Федерации»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производитель (изготовитель) медицинского изделия разрабатывает техническую и (или) эксплуатационную документацию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 соответствии с которой осуществляются производство, изготовление, хранение, транспортировка, монтаж, наладка, применение, эксплуатация, в том числе техническое обслуживание, а также ремонт, утилизация или уничтожение медицинского изделия.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эксплуатации медицинского оборудования одного производителя совместно с принадлежностями другого производителя </a:t>
            </a:r>
            <a:r>
              <a:rPr lang="ru-RU" sz="1200" b="1" dirty="0" smtClean="0">
                <a:solidFill>
                  <a:srgbClr val="C00000"/>
                </a:solidFill>
              </a:rPr>
              <a:t>ОПРЕДЕЛЯЕТСЯ ПРОИЗВОДИТЕЛЕМ МЕДИЦИНСКОГО ОБОРУДОВАНИЯ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Совместное применение таких изделий без проведенных экспертиз на совместность может привести к причинению вреда жизни, здоровью граждан и медицинских работников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Верховного суда Российской Федерации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августа 2021 г.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КПИ21-444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«…Таким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образом, в соответствии с действующим законодательством возможность эксплуатации медицинского оборудования одного производителя совместно с принадлежностями другого производителя </a:t>
            </a:r>
            <a:r>
              <a:rPr lang="ru-RU" sz="1200" b="1" dirty="0" smtClean="0">
                <a:solidFill>
                  <a:srgbClr val="C00000"/>
                </a:solidFill>
              </a:rPr>
              <a:t>ОПРЕДЕЛЯЕТСЯ ПРОИЗВОДИТЕЛЕМ МЕДИЦИНСКОГО ОБОРУДОВАНИЯ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 впоследствии подтверждается выданным Росздравнадзором регистрационным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удостоверением…</a:t>
            </a:r>
          </a:p>
          <a:p>
            <a:pPr marL="0" indent="0"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Поскольку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Письмо не обладает нормативными свойствами, правовых оснований для удовлетворения заявленного требования не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имеется…</a:t>
            </a:r>
          </a:p>
          <a:p>
            <a:pPr marL="0" indent="0">
              <a:spcBef>
                <a:spcPts val="600"/>
              </a:spcBef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…в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удовлетворении административного искового заявления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*** о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признании недействующим письма Федеральной службы по надзору в сфере здравоохранения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Росздравнадзора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февраля 2016 г.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09-С-571-1414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b="1" dirty="0" smtClean="0">
                <a:solidFill>
                  <a:srgbClr val="C00000"/>
                </a:solidFill>
              </a:rPr>
              <a:t>ОТКАЗАТЬ.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Пример технического задания </a:t>
            </a:r>
            <a:br>
              <a:rPr lang="ru-RU" sz="3200" dirty="0" smtClean="0"/>
            </a:br>
            <a:r>
              <a:rPr lang="ru-RU" sz="3200" dirty="0" smtClean="0"/>
              <a:t>с указанием товарного знака </a:t>
            </a:r>
            <a:endParaRPr lang="ru-RU" sz="3200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8279"/>
            <a:ext cx="3826768" cy="10204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16A3F-F631-4D0C-9455-D09DFACDE721}" type="slidenum">
              <a:rPr lang="ru-RU" smtClean="0"/>
              <a:pPr/>
              <a:t>82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7200" y="2730406"/>
            <a:ext cx="3826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3"/>
              </a:rPr>
              <a:t>https://</a:t>
            </a:r>
            <a:r>
              <a:rPr lang="ru-RU" sz="800" dirty="0" smtClean="0">
                <a:hlinkClick r:id="rId3"/>
              </a:rPr>
              <a:t>zakupki.gov.ru/epz/order/notice/ea44/view/documents.html?regNumber=0820500000821004938</a:t>
            </a:r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60" y="3068960"/>
            <a:ext cx="837151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Необходимость обеспечения совместимости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20667"/>
            <a:ext cx="8229600" cy="2376685"/>
          </a:xfrm>
        </p:spPr>
        <p:txBody>
          <a:bodyPr>
            <a:norm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технической документации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томограф рентгеновский компьютерный "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BrightSpeed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указано, что при использовании рентгеновских трубок другого производителя возможно возникновение следующим трех опасностей:</a:t>
            </a:r>
          </a:p>
          <a:p>
            <a:pPr lvl="1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Трубки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стороннего производителя могут выйти из строя, если задержки охлаждения не соответствуют требованиям их конструкции;</a:t>
            </a:r>
          </a:p>
          <a:p>
            <a:pPr lvl="1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Полученное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изображение может иметь низкое качество, если рентгеновская трубка не соответствует характеристикам производительности GE;</a:t>
            </a:r>
          </a:p>
          <a:p>
            <a:pPr lvl="1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системе установлены рентгеновские трубки стороннего производителя, утечка радиации может превышать технические требования GE.</a:t>
            </a:r>
          </a:p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Таким образом, производитель томографа рентгеновского компьютерного "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BrightSpeed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16" не гарантирует безопасность и качество работы томографа при использовании запасных частей стороннего производителя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.»</a:t>
            </a:r>
          </a:p>
          <a:p>
            <a:endParaRPr lang="ru-RU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Иркутского УФАС России от 20.11.2019 </a:t>
            </a: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638" t="44567" r="29719" b="28234"/>
          <a:stretch/>
        </p:blipFill>
        <p:spPr>
          <a:xfrm>
            <a:off x="3564862" y="1466677"/>
            <a:ext cx="4176464" cy="158562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0" y="1486521"/>
            <a:ext cx="2476116" cy="224450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9552" y="36859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hlinkClick r:id="rId4"/>
              </a:rPr>
              <a:t>https://</a:t>
            </a:r>
            <a:r>
              <a:rPr lang="en-US" sz="900" dirty="0" smtClean="0">
                <a:hlinkClick r:id="rId4"/>
              </a:rPr>
              <a:t>zakupki.gov.ru/epz/order/notice/ea44/view/common-info.html?regNumber=0134200000119003924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3900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24" y="1875294"/>
            <a:ext cx="3935952" cy="26460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Использование КТРУ при определении медицинского изделия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011" y="1555899"/>
            <a:ext cx="4330824" cy="489743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08.02.2017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145,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Правила использования КТРУ п.4: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</a:rPr>
              <a:t>Заказчики </a:t>
            </a:r>
            <a:r>
              <a:rPr lang="ru-RU" sz="1600" b="1" dirty="0">
                <a:solidFill>
                  <a:srgbClr val="C00000"/>
                </a:solidFill>
              </a:rPr>
              <a:t>обязаны применять информацию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включенную в позицию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каталога… При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этом заказчик обязан при осуществлении закупки использовать информацию, включенную в соответствующую позицию, в том числе указывать согласно такой позиции следующую информацию: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ru-RU" sz="1600" b="1" dirty="0">
                <a:solidFill>
                  <a:srgbClr val="C00000"/>
                </a:solidFill>
              </a:rPr>
              <a:t>наименование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работы, услуги;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б) </a:t>
            </a:r>
            <a:r>
              <a:rPr lang="ru-RU" sz="1600" b="1" dirty="0">
                <a:solidFill>
                  <a:srgbClr val="C00000"/>
                </a:solidFill>
              </a:rPr>
              <a:t>единицы измерения количества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объема выполняемой работы, оказываемой услуги (при наличии);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ru-RU" sz="1600" b="1" dirty="0">
                <a:solidFill>
                  <a:srgbClr val="C00000"/>
                </a:solidFill>
              </a:rPr>
              <a:t>описание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работы, услуги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наличии такого описания в позиции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43057" y="4356847"/>
            <a:ext cx="1922349" cy="272818"/>
          </a:xfrm>
          <a:prstGeom prst="roundRect">
            <a:avLst>
              <a:gd name="adj" fmla="val 10194"/>
            </a:avLst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4867326" y="2918085"/>
            <a:ext cx="3737121" cy="254000"/>
          </a:xfrm>
          <a:prstGeom prst="borderCallout1">
            <a:avLst>
              <a:gd name="adj1" fmla="val 39929"/>
              <a:gd name="adj2" fmla="val 8"/>
              <a:gd name="adj3" fmla="val 595677"/>
              <a:gd name="adj4" fmla="val -66816"/>
            </a:avLst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43057" y="4702441"/>
            <a:ext cx="3780229" cy="254383"/>
          </a:xfrm>
          <a:prstGeom prst="roundRect">
            <a:avLst>
              <a:gd name="adj" fmla="val 1019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4867326" y="3332480"/>
            <a:ext cx="864096" cy="242142"/>
          </a:xfrm>
          <a:prstGeom prst="borderCallout1">
            <a:avLst>
              <a:gd name="adj1" fmla="val 39929"/>
              <a:gd name="adj2" fmla="val 8"/>
              <a:gd name="adj3" fmla="val 565578"/>
              <a:gd name="adj4" fmla="val -95055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43057" y="5509503"/>
            <a:ext cx="3652880" cy="254383"/>
          </a:xfrm>
          <a:prstGeom prst="roundRect">
            <a:avLst>
              <a:gd name="adj" fmla="val 10194"/>
            </a:avLst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4736892" y="5084306"/>
            <a:ext cx="4324662" cy="1259990"/>
          </a:xfrm>
          <a:prstGeom prst="borderCallout1">
            <a:avLst>
              <a:gd name="adj1" fmla="val 39929"/>
              <a:gd name="adj2" fmla="val 8"/>
              <a:gd name="adj3" fmla="val 50399"/>
              <a:gd name="adj4" fmla="val -16266"/>
            </a:avLst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64" y="5147121"/>
            <a:ext cx="4159845" cy="108867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7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записи в КТРУ</a:t>
            </a:r>
            <a:r>
              <a:rPr lang="ru-RU" baseline="-25000" dirty="0" smtClean="0"/>
              <a:t>1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233" y="6242735"/>
            <a:ext cx="3432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hlinkClick r:id="rId2"/>
              </a:rPr>
              <a:t>ссылка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513" y="1553476"/>
            <a:ext cx="3489423" cy="46143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Выноска со стрелкой вправо 8"/>
          <p:cNvSpPr/>
          <p:nvPr/>
        </p:nvSpPr>
        <p:spPr bwMode="auto">
          <a:xfrm>
            <a:off x="552450" y="2132856"/>
            <a:ext cx="3947542" cy="56271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925"/>
            </a:avLst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54" y="1484314"/>
            <a:ext cx="3794523" cy="239947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54" y="4006796"/>
            <a:ext cx="3794523" cy="216098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97754" y="6242735"/>
            <a:ext cx="3432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hlinkClick r:id="rId6"/>
              </a:rPr>
              <a:t>ссылка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863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записи в КТРУ</a:t>
            </a:r>
            <a:r>
              <a:rPr lang="ru-RU" baseline="-25000" dirty="0" smtClean="0"/>
              <a:t>2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233" y="6242735"/>
            <a:ext cx="7033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zakupki.gov.ru/epz/ktru/ktruCard/commonInfo.html?itemVersionId=93872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899" y="1484313"/>
            <a:ext cx="3508593" cy="23047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749696"/>
            <a:ext cx="5510702" cy="21117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522015"/>
            <a:ext cx="6236106" cy="16047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6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записи в КТРУ</a:t>
            </a:r>
            <a:r>
              <a:rPr lang="ru-RU" baseline="-25000" dirty="0" smtClean="0"/>
              <a:t>3</a:t>
            </a:r>
            <a:endParaRPr lang="ru-RU" baseline="-25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233" y="6242735"/>
            <a:ext cx="6123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zakupki.gov.ru/epz/ktru/ktruCard/commonInfo.html?itemId=81934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60" y="1506415"/>
            <a:ext cx="3384376" cy="240054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88" y="2706688"/>
            <a:ext cx="5391623" cy="281047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5201175"/>
            <a:ext cx="3117073" cy="6787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0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 bwMode="auto">
          <a:xfrm>
            <a:off x="498761" y="2635321"/>
            <a:ext cx="6120680" cy="2267747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Заказчик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вправе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за исключением случаев,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иное не предусмотрено особенностями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описания отдельных видов объектов закупок…, указать в извещении об осуществлении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закупки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дополнительную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информацию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также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дополнительные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потребительские свойства,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том числе функциональные, технические, качественные, эксплуатационные характеристики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работы, услуги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соответствии с положениями статьи 33 Федерального закона,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которые не предусмотрены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позиции каталога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98761" y="5464248"/>
            <a:ext cx="6120680" cy="1085976"/>
          </a:xfrm>
          <a:prstGeom prst="roundRect">
            <a:avLst>
              <a:gd name="adj" fmla="val 9874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случае предоставления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дополнительной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предусмотренной пунктом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настоящих Правил,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заказчик обязан включить в описание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работы, услуги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обоснование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необходимости использования такой информации (при наличии описания товара, работы, услуги в позиции каталога).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Использование дополнительных характеристик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6059016" cy="75616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Правила использования КТРУ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утв. постановлением Правительства РФ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08.02.2017 №145, Правила использования КТРУ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539552" y="2926855"/>
            <a:ext cx="4026098" cy="214113"/>
          </a:xfrm>
          <a:prstGeom prst="roundRect">
            <a:avLst>
              <a:gd name="adj" fmla="val 10194"/>
            </a:avLst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Выноска 1 5"/>
          <p:cNvSpPr/>
          <p:nvPr/>
        </p:nvSpPr>
        <p:spPr bwMode="auto">
          <a:xfrm>
            <a:off x="6732240" y="2827162"/>
            <a:ext cx="2304256" cy="740845"/>
          </a:xfrm>
          <a:prstGeom prst="borderCallout1">
            <a:avLst>
              <a:gd name="adj1" fmla="val 39929"/>
              <a:gd name="adj2" fmla="val 8"/>
              <a:gd name="adj3" fmla="val 18605"/>
              <a:gd name="adj4" fmla="val -93650"/>
            </a:avLst>
          </a:prstGeom>
          <a:solidFill>
            <a:schemeClr val="bg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/>
              <a:t>для медицинских изделий </a:t>
            </a:r>
            <a:br>
              <a:rPr lang="ru-RU" sz="1400" dirty="0" smtClean="0"/>
            </a:br>
            <a:r>
              <a:rPr lang="ru-RU" sz="1400" dirty="0" smtClean="0"/>
              <a:t>не разработаны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39553" y="3573780"/>
            <a:ext cx="5760639" cy="841358"/>
          </a:xfrm>
          <a:prstGeom prst="roundRect">
            <a:avLst>
              <a:gd name="adj" fmla="val 10194"/>
            </a:avLst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6732240" y="3722956"/>
            <a:ext cx="2304256" cy="956288"/>
          </a:xfrm>
          <a:prstGeom prst="borderCallout1">
            <a:avLst>
              <a:gd name="adj1" fmla="val 39929"/>
              <a:gd name="adj2" fmla="val 8"/>
              <a:gd name="adj3" fmla="val 7695"/>
              <a:gd name="adj4" fmla="val -17834"/>
            </a:avLst>
          </a:prstGeom>
          <a:solidFill>
            <a:schemeClr val="bg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/>
              <a:t>это могут быть любые важные для заказчика характеристики медицинского изделия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5" name="Стрелка вниз 14"/>
          <p:cNvSpPr/>
          <p:nvPr/>
        </p:nvSpPr>
        <p:spPr bwMode="auto">
          <a:xfrm>
            <a:off x="3091049" y="4975076"/>
            <a:ext cx="936104" cy="39814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462685" y="5895122"/>
            <a:ext cx="1221835" cy="222424"/>
          </a:xfrm>
          <a:prstGeom prst="roundRect">
            <a:avLst>
              <a:gd name="adj" fmla="val 10194"/>
            </a:avLst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7" name="Выноска 1 16"/>
          <p:cNvSpPr/>
          <p:nvPr/>
        </p:nvSpPr>
        <p:spPr bwMode="auto">
          <a:xfrm>
            <a:off x="6732240" y="4831794"/>
            <a:ext cx="2304256" cy="740845"/>
          </a:xfrm>
          <a:prstGeom prst="borderCallout1">
            <a:avLst>
              <a:gd name="adj1" fmla="val 16024"/>
              <a:gd name="adj2" fmla="val -323"/>
              <a:gd name="adj3" fmla="val 172139"/>
              <a:gd name="adj4" fmla="val -44735"/>
            </a:avLst>
          </a:prstGeom>
          <a:solidFill>
            <a:schemeClr val="bg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/>
              <a:t>содержание и порядок подготовки обоснования </a:t>
            </a:r>
            <a:br>
              <a:rPr lang="ru-RU" sz="1400" dirty="0" smtClean="0"/>
            </a:br>
            <a:r>
              <a:rPr lang="ru-RU" sz="1400" dirty="0" smtClean="0"/>
              <a:t>не устанавливается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300192" y="1340768"/>
            <a:ext cx="2736305" cy="1323439"/>
            <a:chOff x="634883" y="4906031"/>
            <a:chExt cx="2736305" cy="1323439"/>
          </a:xfrm>
        </p:grpSpPr>
        <p:sp>
          <p:nvSpPr>
            <p:cNvPr id="18" name="TextBox 17"/>
            <p:cNvSpPr txBox="1"/>
            <p:nvPr/>
          </p:nvSpPr>
          <p:spPr>
            <a:xfrm>
              <a:off x="1207778" y="4906031"/>
              <a:ext cx="2163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</a:rPr>
                <a:t>недопустимо</a:t>
              </a:r>
              <a:r>
                <a:rPr lang="ru-RU" sz="1200" dirty="0" smtClean="0">
                  <a:solidFill>
                    <a:srgbClr val="C00000"/>
                  </a:solidFill>
                </a:rPr>
                <a:t> указывать дополнительные характеристики при закупках </a:t>
              </a:r>
              <a:r>
                <a:rPr lang="ru-RU" sz="1200" b="1" dirty="0" smtClean="0">
                  <a:solidFill>
                    <a:srgbClr val="C00000"/>
                  </a:solidFill>
                </a:rPr>
                <a:t>РЭП по перечню постановления 878</a:t>
              </a:r>
              <a:br>
                <a:rPr lang="ru-RU" sz="1200" b="1" dirty="0" smtClean="0">
                  <a:solidFill>
                    <a:srgbClr val="C00000"/>
                  </a:solidFill>
                </a:rPr>
              </a:br>
              <a:r>
                <a:rPr lang="ru-RU" sz="1000" dirty="0" smtClean="0">
                  <a:solidFill>
                    <a:srgbClr val="C00000"/>
                  </a:solidFill>
                </a:rPr>
                <a:t>(</a:t>
              </a:r>
              <a:r>
                <a:rPr lang="ru-RU" sz="1000" dirty="0" err="1" smtClean="0">
                  <a:solidFill>
                    <a:srgbClr val="C00000"/>
                  </a:solidFill>
                </a:rPr>
                <a:t>пп</a:t>
              </a:r>
              <a:r>
                <a:rPr lang="ru-RU" sz="1000" dirty="0" smtClean="0">
                  <a:solidFill>
                    <a:srgbClr val="C00000"/>
                  </a:solidFill>
                </a:rPr>
                <a:t>. «а» п.5 Правил использования КТРУ ПП-145)</a:t>
              </a:r>
              <a:endParaRPr lang="ru-RU" sz="1050" i="1" dirty="0">
                <a:solidFill>
                  <a:srgbClr val="C00000"/>
                </a:solidFill>
              </a:endParaRPr>
            </a:p>
          </p:txBody>
        </p:sp>
        <p:pic>
          <p:nvPicPr>
            <p:cNvPr id="19" name="Picture 2" descr="C:\Users\perov\AppData\Local\Microsoft\Windows\INetCache\IE\3U0TLMA7\warning-145066_640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83" y="5312125"/>
              <a:ext cx="508385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42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обоснования дополнительных характеристик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00808"/>
            <a:ext cx="3960440" cy="103750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492896"/>
            <a:ext cx="2577342" cy="372058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67944" y="3522191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5085" y="1700808"/>
            <a:ext cx="423900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Дополнительные характеристики: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1. Канюля должна быть изготовлена из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полиуретана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Полиуретан - термопластичный материал. Канюли из полиуретана размягчается в вене и не оказывают механического воздействия на внутреннюю поверхность вены, реже приводят к развитию механических флебитов.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2. Канюля должна иметь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6 </a:t>
            </a:r>
            <a:r>
              <a:rPr lang="ru-RU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рентгеноконтрастных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полос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Для максимальной визуализации в случае отрыва кончика канюли и миграции его по сосудистому руслу.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3.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Расстояние от конца канюли до острого края стилета должно составлять не более 4 мм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Для исключения риска прокола нижней стенки вены в процессе постановки катетера.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4.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На игле, на расстоянии не более 10 мм от острого края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должно быть расположено окно визуализации, длиной не менее 0,5 мм и не более 2 мм.</a:t>
            </a: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Для раннего и безошибочного подтверждения попадания в вену и снижения количества неудачных венепункций.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636681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 smtClean="0">
                <a:hlinkClick r:id="rId4"/>
              </a:rPr>
              <a:t>https://zakupki.gov.ru/epz/ktru/ktruCard/ktru-description.html?itemId=55349</a:t>
            </a:r>
            <a:r>
              <a:rPr lang="ru-RU" sz="700" dirty="0" smtClean="0"/>
              <a:t> </a:t>
            </a:r>
            <a:endParaRPr lang="ru-RU" sz="7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65239" y="636681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>
                <a:hlinkClick r:id="rId5"/>
              </a:rPr>
              <a:t>https://</a:t>
            </a:r>
            <a:r>
              <a:rPr lang="ru-RU" sz="700" dirty="0" smtClean="0">
                <a:hlinkClick r:id="rId5"/>
              </a:rPr>
              <a:t>zakupki.gov.ru/epz/order/notice/ea44/view/common-info.html?regNumber=0318300529721000184</a:t>
            </a:r>
            <a:r>
              <a:rPr lang="ru-RU" sz="700" dirty="0" smtClean="0"/>
              <a:t> 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23798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955576"/>
          </a:xfrm>
        </p:spPr>
        <p:txBody>
          <a:bodyPr/>
          <a:lstStyle/>
          <a:p>
            <a:r>
              <a:rPr lang="ru-RU" sz="2800" dirty="0" smtClean="0"/>
              <a:t>Поправки в 44-ФЗ</a:t>
            </a:r>
            <a:r>
              <a:rPr lang="ru-RU" sz="2800" dirty="0"/>
              <a:t> </a:t>
            </a:r>
            <a:r>
              <a:rPr lang="ru-RU" sz="2800" dirty="0" smtClean="0"/>
              <a:t>в марте-апреле 2022 года (46-ФЗ, 104-ФЗ и пр.): общий обзор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55441-6CD9-4B5E-9A89-87AFA811693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751021"/>
              </p:ext>
            </p:extLst>
          </p:nvPr>
        </p:nvGraphicFramePr>
        <p:xfrm>
          <a:off x="457200" y="1412777"/>
          <a:ext cx="8507288" cy="4968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Ещё пример обоснования дополнительных характеристик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57127" y="2228827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636681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https://zakupki.gov.ru/epz/ktru/ktruCard/commonInfo.html?itemVersionId=118004</a:t>
            </a:r>
            <a:r>
              <a:rPr lang="ru-RU" sz="800" dirty="0"/>
              <a:t> 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65239" y="636681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hlinkClick r:id="rId3"/>
              </a:rPr>
              <a:t>https://</a:t>
            </a:r>
            <a:r>
              <a:rPr lang="en-US" sz="700" dirty="0" smtClean="0">
                <a:hlinkClick r:id="rId3"/>
              </a:rPr>
              <a:t>zakupki.gov.ru/epz/order/notice/ea44/view/documents.html?regNumber=0334200004621000168</a:t>
            </a:r>
            <a:r>
              <a:rPr lang="ru-RU" sz="700" dirty="0" smtClean="0"/>
              <a:t> </a:t>
            </a:r>
            <a:endParaRPr lang="ru-RU" sz="700" dirty="0"/>
          </a:p>
        </p:txBody>
      </p:sp>
      <p:pic>
        <p:nvPicPr>
          <p:cNvPr id="11" name="Объект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3969" y="1544147"/>
            <a:ext cx="1515744" cy="18351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3543771"/>
            <a:ext cx="3694001" cy="269354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4283969" y="1484313"/>
          <a:ext cx="4753270" cy="4804727"/>
        </p:xfrm>
        <a:graphic>
          <a:graphicData uri="http://schemas.openxmlformats.org/drawingml/2006/table">
            <a:tbl>
              <a:tblPr firstRow="1" firstCol="1" bandRow="1"/>
              <a:tblGrid>
                <a:gridCol w="1334011">
                  <a:extLst>
                    <a:ext uri="{9D8B030D-6E8A-4147-A177-3AD203B41FA5}">
                      <a16:colId xmlns:a16="http://schemas.microsoft.com/office/drawing/2014/main" val="1378007446"/>
                    </a:ext>
                  </a:extLst>
                </a:gridCol>
                <a:gridCol w="3419259">
                  <a:extLst>
                    <a:ext uri="{9D8B030D-6E8A-4147-A177-3AD203B41FA5}">
                      <a16:colId xmlns:a16="http://schemas.microsoft.com/office/drawing/2014/main" val="11920426"/>
                    </a:ext>
                  </a:extLst>
                </a:gridCol>
              </a:tblGrid>
              <a:tr h="48047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Cтерильное</a:t>
                      </a: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изделие, не содержащее лекарств, сделанное из марлевой ткани предназначено для использования внутри тела, на хирургическом разрезе для остановки кровотечения, поглощения жидкости или защиты органов от повреждения. Предварительно выстиранные (для увеличения </a:t>
                      </a:r>
                      <a:r>
                        <a:rPr lang="ru-RU" sz="8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впитываемости</a:t>
                      </a: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одноразовые стерильные  марлевые салфетки </a:t>
                      </a:r>
                      <a:r>
                        <a:rPr lang="ru-RU" sz="8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зеленого цвета </a:t>
                      </a: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изготовлены из перевязочной марли с подвернутыми обрезными кромками и вплетенной </a:t>
                      </a:r>
                      <a:r>
                        <a:rPr lang="ru-RU" sz="85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рентгеноконтрастной</a:t>
                      </a:r>
                      <a:r>
                        <a:rPr lang="ru-RU" sz="8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нитью  </a:t>
                      </a: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 двойной контрольной карточкой, имеющей цифровой код. Материал: Марля – 100% хлопок, </a:t>
                      </a:r>
                      <a:r>
                        <a:rPr lang="ru-RU" sz="8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рентгенконтрастная</a:t>
                      </a: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нить: Полипропилен с  содержанием 60 %  BaSO4, 4 слоя, 20 нитей,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Размер: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длина: не менее 45см;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ширина: не менее 45 см.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Смачиваемость</a:t>
                      </a:r>
                      <a:r>
                        <a:rPr lang="ru-RU" sz="8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салфеток не более 10 сек. </a:t>
                      </a:r>
                    </a:p>
                  </a:txBody>
                  <a:tcPr marL="25603" marR="25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Указанные требования обусловлены технологией лечения и применения марлевых салфеток, в частности </a:t>
                      </a: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включение </a:t>
                      </a:r>
                      <a:r>
                        <a:rPr lang="ru-RU" sz="85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рентгенконтрастной</a:t>
                      </a: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нити и соблюдение параметров ее изготовления обеспечивает возможность обнаружить изделие оставшееся после процедуры внутри пациента при помощи рентгенологических методов исследования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требование к подвернутым и неосыпающимся краям обусловлено тем что попадание материалы салфетки (хлопчатобумажных нитей) в рану может рассматриваться как оставление инородного тела и приводит к возможности осложнений в процессе заживления, требование к количеству слоев и </a:t>
                      </a:r>
                      <a:r>
                        <a:rPr lang="ru-RU" sz="8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смачиваемости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обусловлены тем что повязка применяется для впитывания раневого содержимого (экссудата) и указанное количество слоев обеспечивает необходимые дренирующие свойства повязки, для ран с умеренным или </a:t>
                      </a:r>
                      <a:r>
                        <a:rPr lang="ru-RU" sz="8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незанчительным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количеством экссудата, скорость смачивания не более 10 сек обусловлена необходимостью быстрого отведения экссудата из раны и созданием оптимальной влажной среды в ране. </a:t>
                      </a: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Зеленый цвет салфеток при намокании кровью окрашивается в темно-коричневый цвет  становиться отчетливо заметным во время операции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Указанное количество салфеток в упаковке позволяет оптимизировать расходы стерильных салфеток на одного пациента. Упаковка салфеток снабжена двойным самоклеящимся </a:t>
                      </a:r>
                      <a:r>
                        <a:rPr lang="ru-RU" sz="8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стикером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с указанием LOT (номер партии), срока годности, артикула, наименования медицинского изделия, производителя и штрих-кодом для обеспечения контроля за качеством проведенных процедур. </a:t>
                      </a:r>
                      <a:r>
                        <a:rPr lang="ru-RU" sz="8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Стикер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наклеивается в историю болезни пациента для обеспечения контроля за качества услуг. </a:t>
                      </a:r>
                      <a:r>
                        <a:rPr lang="ru-RU" sz="8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Стикер</a:t>
                      </a:r>
                      <a:r>
                        <a:rPr lang="ru-RU" sz="8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можно использовать повторно.  Стерилизация паром в соответствии с ИСО 17665 обеспечивает срок годности после даты изготовления: 5 лет.</a:t>
                      </a:r>
                      <a:endParaRPr lang="ru-RU" sz="8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603" marR="25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000998"/>
                  </a:ext>
                </a:extLst>
              </a:tr>
            </a:tbl>
          </a:graphicData>
        </a:graphic>
      </p:graphicFrame>
      <p:sp>
        <p:nvSpPr>
          <p:cNvPr id="14" name="Скругленный прямоугольник 13"/>
          <p:cNvSpPr/>
          <p:nvPr/>
        </p:nvSpPr>
        <p:spPr bwMode="auto">
          <a:xfrm>
            <a:off x="4215582" y="4161087"/>
            <a:ext cx="1278438" cy="327093"/>
          </a:xfrm>
          <a:prstGeom prst="roundRect">
            <a:avLst>
              <a:gd name="adj" fmla="val 7636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580112" y="1592416"/>
            <a:ext cx="3464828" cy="739304"/>
          </a:xfrm>
          <a:prstGeom prst="roundRect">
            <a:avLst>
              <a:gd name="adj" fmla="val 7636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215582" y="3505533"/>
            <a:ext cx="1278438" cy="228268"/>
          </a:xfrm>
          <a:prstGeom prst="roundRect">
            <a:avLst>
              <a:gd name="adj" fmla="val 7636"/>
            </a:avLst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571234" y="3421783"/>
            <a:ext cx="3464828" cy="511273"/>
          </a:xfrm>
          <a:prstGeom prst="roundRect">
            <a:avLst>
              <a:gd name="adj" fmla="val 7636"/>
            </a:avLst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2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Если в КТРУ нет позиции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579295" cy="46374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Правила использования КТРУ </a:t>
            </a:r>
            <a:b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(утв. постановлением Правительства РФ </a:t>
            </a:r>
            <a:br>
              <a:rPr 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08.02.2017 №145)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случае планирования и осуществления закупки товара, работы, услуги, в отношении </a:t>
            </a:r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которых </a:t>
            </a:r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каталоге </a:t>
            </a:r>
            <a:r>
              <a:rPr lang="ru-RU" b="1" dirty="0">
                <a:solidFill>
                  <a:srgbClr val="C00000"/>
                </a:solidFill>
              </a:rPr>
              <a:t>отсутствуют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соответствующие позиции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заказчик осуществляет </a:t>
            </a:r>
            <a:r>
              <a:rPr lang="ru-RU" b="1" dirty="0">
                <a:solidFill>
                  <a:schemeClr val="bg2"/>
                </a:solidFill>
              </a:rPr>
              <a:t>описание товара, работы, услуги в соответствии с </a:t>
            </a:r>
            <a:r>
              <a:rPr lang="ru-RU" b="1" dirty="0" smtClean="0">
                <a:solidFill>
                  <a:schemeClr val="bg2"/>
                </a:solidFill>
              </a:rPr>
              <a:t>требованиями </a:t>
            </a:r>
            <a:r>
              <a:rPr lang="ru-RU" b="1" dirty="0">
                <a:solidFill>
                  <a:schemeClr val="bg2"/>
                </a:solidFill>
              </a:rPr>
              <a:t>статьи 33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закона [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44-ФЗ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].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качестве кода каталога товара, работы, услуги, на которые в каталоге отсутствует соответствующая позиция, </a:t>
            </a:r>
            <a:r>
              <a:rPr lang="ru-RU" b="1" dirty="0">
                <a:solidFill>
                  <a:schemeClr val="bg2"/>
                </a:solidFill>
              </a:rPr>
              <a:t>указывается </a:t>
            </a:r>
            <a:r>
              <a:rPr lang="ru-RU" b="1" dirty="0" smtClean="0">
                <a:solidFill>
                  <a:schemeClr val="bg2"/>
                </a:solidFill>
              </a:rPr>
              <a:t>код… ОКПД2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Тема 3-1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Описание лекарственных препаратов </a:t>
            </a:r>
            <a:br>
              <a:rPr lang="ru-RU" sz="2000" dirty="0" smtClean="0"/>
            </a:br>
            <a:r>
              <a:rPr lang="ru-RU" sz="2000" dirty="0" smtClean="0"/>
              <a:t>как объекта закупки. Использование информации о взаимозаменяемости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95588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Описание объекта закупки</a:t>
            </a:r>
            <a:endParaRPr lang="ru-RU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457200" y="1329266"/>
            <a:ext cx="4040188" cy="435239"/>
          </a:xfrm>
        </p:spPr>
        <p:txBody>
          <a:bodyPr anchor="t" anchorCtr="0"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Общие положения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199" y="1764506"/>
            <a:ext cx="4148667" cy="3951288"/>
          </a:xfrm>
        </p:spPr>
        <p:txBody>
          <a:bodyPr/>
          <a:lstStyle/>
          <a:p>
            <a:pPr marL="0" indent="0">
              <a:spcBef>
                <a:spcPts val="1200"/>
              </a:spcBef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44-ФЗ ст.33 ч.1 п.1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sz="1200" b="1" dirty="0" smtClean="0"/>
              <a:t>Заказчик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при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описании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объекта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 </a:t>
            </a:r>
            <a:r>
              <a:rPr lang="ru-RU" sz="1200" b="1" dirty="0"/>
              <a:t>должен руководствоваться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следующими правилами… в описании объекта закупки </a:t>
            </a:r>
            <a:r>
              <a:rPr lang="ru-RU" sz="1200" b="1" dirty="0"/>
              <a:t>указываются </a:t>
            </a:r>
            <a:r>
              <a:rPr lang="ru-RU" sz="1200" dirty="0" smtClean="0">
                <a:solidFill>
                  <a:schemeClr val="bg2"/>
                </a:solidFill>
              </a:rPr>
              <a:t>[*] </a:t>
            </a:r>
            <a:r>
              <a:rPr lang="ru-RU" sz="1200" b="1" dirty="0" smtClean="0"/>
              <a:t>функциональные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200" b="1" dirty="0" smtClean="0"/>
              <a:t>технические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b="1" dirty="0"/>
              <a:t>качественные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характеристики, </a:t>
            </a:r>
            <a:r>
              <a:rPr lang="ru-RU" sz="1200" b="1" dirty="0" smtClean="0"/>
              <a:t>эксплуатационные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характеристики объекта закупки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200" b="1" dirty="0" smtClean="0"/>
              <a:t>при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b="1" dirty="0" smtClean="0"/>
              <a:t>необходимости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0" indent="0">
              <a:spcBef>
                <a:spcPts val="1200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описание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объекта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закупки </a:t>
            </a:r>
            <a:r>
              <a:rPr lang="ru-RU" sz="1200" b="1" dirty="0">
                <a:solidFill>
                  <a:srgbClr val="C00000"/>
                </a:solidFill>
              </a:rPr>
              <a:t>не должны включаться требования или указания в отношении товарных знаков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знаков обслуживания, фирменных наименований, патентов, полезных моделей, промышленных образцов, </a:t>
            </a:r>
            <a:r>
              <a:rPr lang="ru-RU" sz="1200" b="1" dirty="0">
                <a:solidFill>
                  <a:srgbClr val="C00000"/>
                </a:solidFill>
              </a:rPr>
              <a:t>наименование страны происхождения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товара, </a:t>
            </a:r>
            <a:r>
              <a:rPr lang="ru-RU" sz="1200" b="1" dirty="0">
                <a:solidFill>
                  <a:srgbClr val="C00000"/>
                </a:solidFill>
              </a:rPr>
              <a:t>требования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товарам, информации, работам, услугам при условии, что такие требования или указания </a:t>
            </a:r>
            <a:r>
              <a:rPr lang="ru-RU" sz="1200" b="1" dirty="0">
                <a:solidFill>
                  <a:srgbClr val="C00000"/>
                </a:solidFill>
              </a:rPr>
              <a:t>влекут за собой ограничение количества участников закупки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.»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329266"/>
            <a:ext cx="4041775" cy="435239"/>
          </a:xfrm>
        </p:spPr>
        <p:txBody>
          <a:bodyPr anchor="t" anchorCtr="0"/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Указание МНН и ТН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quarter" idx="4"/>
          </p:nvPr>
        </p:nvSpPr>
        <p:spPr>
          <a:xfrm>
            <a:off x="4645025" y="1764506"/>
            <a:ext cx="4041775" cy="3951288"/>
          </a:xfrm>
        </p:spPr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44-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ФЗ ст.33 ч.1 п.6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12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…</a:t>
            </a:r>
            <a:r>
              <a:rPr lang="ru-RU" sz="1200" b="1" dirty="0" smtClean="0">
                <a:solidFill>
                  <a:srgbClr val="C00000"/>
                </a:solidFill>
              </a:rPr>
              <a:t>описание объекта закупки должно содержать</a:t>
            </a:r>
            <a:r>
              <a:rPr lang="ru-RU" sz="1200" dirty="0" smtClean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указание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на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международные непатентованные наименования</a:t>
            </a:r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…</a:t>
            </a:r>
            <a:r>
              <a:rPr lang="ru-RU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Заказчик </a:t>
            </a:r>
            <a:r>
              <a:rPr lang="ru-RU" sz="1200" b="1" dirty="0"/>
              <a:t>при осуществлении закупки лекарственных средств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pPr marL="355600" lvl="1" indent="-355600">
              <a:spcAft>
                <a:spcPts val="0"/>
              </a:spcAft>
            </a:pPr>
            <a:r>
              <a:rPr lang="ru-RU" sz="1050" b="1" dirty="0"/>
              <a:t>входящих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050" b="1" dirty="0" smtClean="0"/>
              <a:t>в </a:t>
            </a:r>
            <a:r>
              <a:rPr lang="ru-RU" sz="1050" dirty="0" smtClean="0">
                <a:solidFill>
                  <a:schemeClr val="bg2"/>
                </a:solidFill>
              </a:rPr>
              <a:t>[**] </a:t>
            </a:r>
            <a:r>
              <a:rPr lang="ru-RU" sz="1050" b="1" dirty="0">
                <a:solidFill>
                  <a:srgbClr val="C00000"/>
                </a:solidFill>
              </a:rPr>
              <a:t>перечень</a:t>
            </a:r>
            <a:r>
              <a:rPr lang="ru-RU" sz="1050" b="1" dirty="0"/>
              <a:t> 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лекарственных средств, </a:t>
            </a:r>
            <a:b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050" b="1" dirty="0"/>
              <a:t>закупка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050" b="1" dirty="0"/>
              <a:t>которых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050" b="1" dirty="0"/>
              <a:t>осуществляется в соответствии </a:t>
            </a:r>
            <a:br>
              <a:rPr lang="ru-RU" sz="1050" b="1" dirty="0"/>
            </a:br>
            <a:r>
              <a:rPr lang="ru-RU" sz="1050" b="1" dirty="0"/>
              <a:t>с их торговыми наименованиями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pPr marL="355600" lvl="1" indent="-355600">
              <a:spcAft>
                <a:spcPts val="0"/>
              </a:spcAft>
              <a:buNone/>
            </a:pPr>
            <a:r>
              <a:rPr lang="ru-RU" sz="1050" b="1" i="1" dirty="0"/>
              <a:t>а также </a:t>
            </a:r>
          </a:p>
          <a:p>
            <a:pPr marL="355600" lvl="1" indent="-355600">
              <a:spcAft>
                <a:spcPts val="0"/>
              </a:spcAft>
            </a:pPr>
            <a:r>
              <a:rPr lang="ru-RU" sz="1050" b="1" dirty="0">
                <a:solidFill>
                  <a:srgbClr val="336600"/>
                </a:solidFill>
              </a:rPr>
              <a:t>при осуществлении закупки</a:t>
            </a:r>
            <a:r>
              <a:rPr lang="ru-RU" sz="1050" dirty="0">
                <a:solidFill>
                  <a:srgbClr val="336600"/>
                </a:solidFill>
              </a:rPr>
              <a:t> 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лекарственных препаратов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соответствии с </a:t>
            </a: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подпунктом «г» </a:t>
            </a:r>
            <a:r>
              <a:rPr lang="ru-RU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пункта 2 части 10 статьи </a:t>
            </a: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 [</a:t>
            </a:r>
            <a:r>
              <a:rPr lang="ru-RU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СПЕЦИАЛЬНЫЙ ЗАПРОС КОТИРОВОК ПО ТН НА ОСНОВАНИИ ПРОТОКОЛА ВК</a:t>
            </a: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 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настоящего 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Федерального закона </a:t>
            </a:r>
          </a:p>
          <a:p>
            <a:pPr marL="0" indent="0">
              <a:spcAft>
                <a:spcPts val="0"/>
              </a:spcAft>
            </a:pPr>
            <a:r>
              <a:rPr lang="ru-RU" sz="1200" b="1" dirty="0">
                <a:solidFill>
                  <a:srgbClr val="336600"/>
                </a:solidFill>
              </a:rPr>
              <a:t>вправе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b="1" dirty="0">
                <a:solidFill>
                  <a:srgbClr val="336600"/>
                </a:solidFill>
              </a:rPr>
              <a:t>указывать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b="1" dirty="0">
                <a:solidFill>
                  <a:srgbClr val="336600"/>
                </a:solidFill>
              </a:rPr>
              <a:t>торговые наименования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этих лекарственных средств. </a:t>
            </a:r>
          </a:p>
          <a:p>
            <a:pPr marL="0" indent="0"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Указанный </a:t>
            </a:r>
            <a:r>
              <a:rPr lang="ru-RU" sz="1200" b="1" dirty="0"/>
              <a:t>перечень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b="1" dirty="0"/>
              <a:t>и порядок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его формирования </a:t>
            </a:r>
            <a:r>
              <a:rPr lang="ru-RU" sz="1200" b="1" dirty="0"/>
              <a:t>утверждаются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2"/>
                </a:solidFill>
              </a:rPr>
              <a:t>[***]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b="1" dirty="0" smtClean="0"/>
              <a:t>Правительством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Российской Федерации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.»</a:t>
            </a:r>
            <a:endParaRPr lang="ru-RU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457200" y="5509681"/>
            <a:ext cx="5194920" cy="1015663"/>
            <a:chOff x="457200" y="5390635"/>
            <a:chExt cx="5194920" cy="1015663"/>
          </a:xfrm>
        </p:grpSpPr>
        <p:pic>
          <p:nvPicPr>
            <p:cNvPr id="17" name="Picture 3" descr="C:\Users\perov\AppData\Local\Microsoft\Windows\Temporary Internet Files\Content.IE5\2V8IDDI6\MC900432560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531021"/>
              <a:ext cx="775539" cy="77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260595" y="5390635"/>
              <a:ext cx="4391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Включение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 описание объекта закупки… требований к товарам, информации, работам, услугам при условии, если такие требования влекут за собой ограничение количества участников 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закупки: административный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штраф </a:t>
              </a:r>
              <a:r>
                <a:rPr lang="ru-RU" sz="1200" b="1" dirty="0">
                  <a:solidFill>
                    <a:srgbClr val="C00000"/>
                  </a:solidFill>
                </a:rPr>
                <a:t>до 50 000 руб.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(КоАП 7.30 ч.4.1)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75400" y="5517232"/>
            <a:ext cx="2589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[*] согласно ГРЛС с учетом КТРУ</a:t>
            </a:r>
          </a:p>
          <a:p>
            <a:r>
              <a:rPr lang="ru-RU" sz="1000" dirty="0" smtClean="0"/>
              <a:t>[**]  на май 2022 года не утвержден</a:t>
            </a:r>
          </a:p>
          <a:p>
            <a:r>
              <a:rPr lang="ru-RU" sz="1000" dirty="0"/>
              <a:t>[***] постановление Правительства РФ </a:t>
            </a:r>
            <a:r>
              <a:rPr lang="ru-RU" sz="1000" dirty="0" smtClean="0"/>
              <a:t>от </a:t>
            </a:r>
            <a:r>
              <a:rPr lang="ru-RU" sz="1000" dirty="0"/>
              <a:t>28.11.2013 №</a:t>
            </a:r>
            <a:r>
              <a:rPr lang="ru-RU" sz="1000" dirty="0" smtClean="0"/>
              <a:t>1086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63700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00" y="1792194"/>
            <a:ext cx="3069166" cy="305455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Использование КТРУ при определении лекарственного препарата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370"/>
            <a:ext cx="4330824" cy="4968974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Постановление Правительства РФ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08.02.2017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№ 145,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использования КТРУ п.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Заказчики обязаны применять информацию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включенную в позицию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каталога… При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этом заказчик обязан при осуществлении закупки использовать информацию, включенную в соответствующую позицию, в том числе указывать согласно такой позиции следующую информацию: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ru-RU" b="1" dirty="0">
                <a:solidFill>
                  <a:srgbClr val="C00000"/>
                </a:solidFill>
              </a:rPr>
              <a:t>наименование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работы, услуги;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б) </a:t>
            </a:r>
            <a:r>
              <a:rPr lang="ru-RU" b="1" dirty="0">
                <a:solidFill>
                  <a:srgbClr val="C00000"/>
                </a:solidFill>
              </a:rPr>
              <a:t>единицы измерения количества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объема выполняемой работы, оказываемой услуги (при наличии);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ru-RU" b="1" dirty="0">
                <a:solidFill>
                  <a:srgbClr val="C00000"/>
                </a:solidFill>
              </a:rPr>
              <a:t>описание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товара, работы, услуги (при наличии такого описания в позиции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67962" y="4348609"/>
            <a:ext cx="2128174" cy="242047"/>
          </a:xfrm>
          <a:prstGeom prst="roundRect">
            <a:avLst>
              <a:gd name="adj" fmla="val 10194"/>
            </a:avLst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Выноска 1 7"/>
          <p:cNvSpPr/>
          <p:nvPr/>
        </p:nvSpPr>
        <p:spPr bwMode="auto">
          <a:xfrm>
            <a:off x="5303311" y="3253135"/>
            <a:ext cx="1142402" cy="151654"/>
          </a:xfrm>
          <a:prstGeom prst="borderCallout1">
            <a:avLst>
              <a:gd name="adj1" fmla="val 39929"/>
              <a:gd name="adj2" fmla="val 8"/>
              <a:gd name="adj3" fmla="val 782198"/>
              <a:gd name="adj4" fmla="val -233849"/>
            </a:avLst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67962" y="4875436"/>
            <a:ext cx="4324075" cy="254383"/>
          </a:xfrm>
          <a:prstGeom prst="roundRect">
            <a:avLst>
              <a:gd name="adj" fmla="val 1019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5302320" y="3725863"/>
            <a:ext cx="798857" cy="147638"/>
          </a:xfrm>
          <a:prstGeom prst="borderCallout1">
            <a:avLst>
              <a:gd name="adj1" fmla="val 39929"/>
              <a:gd name="adj2" fmla="val 8"/>
              <a:gd name="adj3" fmla="val 892793"/>
              <a:gd name="adj4" fmla="val -75844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67962" y="5615528"/>
            <a:ext cx="4324075" cy="254383"/>
          </a:xfrm>
          <a:prstGeom prst="roundRect">
            <a:avLst>
              <a:gd name="adj" fmla="val 10194"/>
            </a:avLst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5234586" y="4900297"/>
            <a:ext cx="3757014" cy="1409024"/>
          </a:xfrm>
          <a:prstGeom prst="borderCallout1">
            <a:avLst>
              <a:gd name="adj1" fmla="val 39929"/>
              <a:gd name="adj2" fmla="val 8"/>
              <a:gd name="adj3" fmla="val 58930"/>
              <a:gd name="adj4" fmla="val -13036"/>
            </a:avLst>
          </a:prstGeom>
          <a:noFill/>
          <a:ln w="2857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00" y="4967999"/>
            <a:ext cx="3700532" cy="127193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8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лако 15"/>
          <p:cNvSpPr/>
          <p:nvPr/>
        </p:nvSpPr>
        <p:spPr bwMode="auto">
          <a:xfrm>
            <a:off x="85726" y="1285875"/>
            <a:ext cx="4126234" cy="1657350"/>
          </a:xfrm>
          <a:prstGeom prst="cloud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Облако 16"/>
          <p:cNvSpPr/>
          <p:nvPr/>
        </p:nvSpPr>
        <p:spPr bwMode="auto">
          <a:xfrm>
            <a:off x="1791326" y="2769156"/>
            <a:ext cx="3560164" cy="1657350"/>
          </a:xfrm>
          <a:prstGeom prst="cloud">
            <a:avLst/>
          </a:prstGeom>
          <a:solidFill>
            <a:srgbClr val="FFDDDD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Облако 17"/>
          <p:cNvSpPr/>
          <p:nvPr/>
        </p:nvSpPr>
        <p:spPr bwMode="auto">
          <a:xfrm>
            <a:off x="3411859" y="4680942"/>
            <a:ext cx="3750941" cy="1839736"/>
          </a:xfrm>
          <a:prstGeom prst="cloud">
            <a:avLst/>
          </a:prstGeom>
          <a:solidFill>
            <a:srgbClr val="CCFFCC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28675"/>
          </a:xfrm>
        </p:spPr>
        <p:txBody>
          <a:bodyPr/>
          <a:lstStyle/>
          <a:p>
            <a:r>
              <a:rPr lang="ru-RU" dirty="0" smtClean="0"/>
              <a:t>Взаимосвязь КТРУ, ЕСКЛП и ГРЛС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" t="9310" r="1879"/>
          <a:stretch/>
        </p:blipFill>
        <p:spPr>
          <a:xfrm>
            <a:off x="543072" y="1484313"/>
            <a:ext cx="1319715" cy="121926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3638232" y="4936502"/>
            <a:ext cx="3446408" cy="1255248"/>
            <a:chOff x="543072" y="5003047"/>
            <a:chExt cx="3446408" cy="125524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l="14607" t="10164" r="16851" b="2480"/>
            <a:stretch/>
          </p:blipFill>
          <p:spPr>
            <a:xfrm>
              <a:off x="543072" y="5003047"/>
              <a:ext cx="1158295" cy="114623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/>
            <a:srcRect l="14607" t="53242" r="70842" b="42717"/>
            <a:stretch/>
          </p:blipFill>
          <p:spPr>
            <a:xfrm>
              <a:off x="1854428" y="5797890"/>
              <a:ext cx="2135052" cy="46040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66585" t="11302" r="16851" b="80518"/>
            <a:stretch/>
          </p:blipFill>
          <p:spPr>
            <a:xfrm>
              <a:off x="1854428" y="5003047"/>
              <a:ext cx="1792081" cy="687169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Стрелка углом 13"/>
          <p:cNvSpPr/>
          <p:nvPr/>
        </p:nvSpPr>
        <p:spPr bwMode="auto">
          <a:xfrm rot="10800000" flipH="1">
            <a:off x="941020" y="2943225"/>
            <a:ext cx="809522" cy="864096"/>
          </a:xfrm>
          <a:prstGeom prst="bentArrow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FFDDDD"/>
              </a:gs>
            </a:gsLst>
            <a:lin ang="5400000" scaled="1"/>
          </a:gra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Стрелка углом 14"/>
          <p:cNvSpPr/>
          <p:nvPr/>
        </p:nvSpPr>
        <p:spPr bwMode="auto">
          <a:xfrm rot="10800000" flipH="1">
            <a:off x="2722683" y="4519061"/>
            <a:ext cx="809522" cy="864096"/>
          </a:xfrm>
          <a:prstGeom prst="bentArrow">
            <a:avLst/>
          </a:prstGeom>
          <a:gradFill>
            <a:gsLst>
              <a:gs pos="5000">
                <a:srgbClr val="CCFFCC"/>
              </a:gs>
              <a:gs pos="100000">
                <a:srgbClr val="FFDDDD"/>
              </a:gs>
            </a:gsLst>
            <a:lin ang="5400000" scaled="1"/>
          </a:gra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2744" y="1427503"/>
            <a:ext cx="2335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ГРЛС содержит сведения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обо всех зарегистрированных в РФ лекарственных препаратах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1440" y="2883179"/>
            <a:ext cx="30578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ЕСКЛП содержит некоторые видоизмененные («нормализованные» и «стандартизованные») сведения из ГРЛС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1254" y="4724787"/>
            <a:ext cx="18961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36600"/>
                </a:solidFill>
              </a:rPr>
              <a:t>Подмножество КТРУ про лекарственные препараты формируется </a:t>
            </a:r>
            <a:br>
              <a:rPr lang="ru-RU" sz="1400" dirty="0" smtClean="0">
                <a:solidFill>
                  <a:srgbClr val="336600"/>
                </a:solidFill>
              </a:rPr>
            </a:br>
            <a:r>
              <a:rPr lang="ru-RU" sz="1400" dirty="0" smtClean="0">
                <a:solidFill>
                  <a:srgbClr val="336600"/>
                </a:solidFill>
              </a:rPr>
              <a:t>из ЕСКЛП</a:t>
            </a:r>
            <a:endParaRPr lang="ru-RU" sz="1400" dirty="0">
              <a:solidFill>
                <a:srgbClr val="3366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l="12330" t="15025" r="13628"/>
          <a:stretch/>
        </p:blipFill>
        <p:spPr>
          <a:xfrm>
            <a:off x="2971314" y="3597831"/>
            <a:ext cx="992265" cy="8662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161" y="1484313"/>
            <a:ext cx="1640543" cy="12183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876256" y="1427503"/>
            <a:ext cx="21510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ГРЦ содержит сведения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 зарегистрированных предельных отпускных ценах на ЖНВПЛ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5498" y="1858390"/>
            <a:ext cx="51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776" y="3042278"/>
            <a:ext cx="962958" cy="11111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12628" t="30604" r="13628" b="53803"/>
          <a:stretch/>
        </p:blipFill>
        <p:spPr>
          <a:xfrm>
            <a:off x="2320481" y="3100501"/>
            <a:ext cx="2885377" cy="46410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8001" y="4509120"/>
            <a:ext cx="269468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ГРЛС — государственный реестр лекарственных средств</a:t>
            </a:r>
          </a:p>
          <a:p>
            <a:r>
              <a:rPr lang="ru-RU" sz="1000" dirty="0" smtClean="0"/>
              <a:t>ГРЦ — государственный реестр цен на лекарственные препараты, включенные в перечень ЖНВЛП</a:t>
            </a:r>
          </a:p>
          <a:p>
            <a:r>
              <a:rPr lang="ru-RU" sz="1000" dirty="0" smtClean="0"/>
              <a:t>ЕСКЛП — единый структурированный справочник-каталог лекарственных препаратов</a:t>
            </a:r>
          </a:p>
          <a:p>
            <a:r>
              <a:rPr lang="ru-RU" sz="1000" dirty="0" smtClean="0"/>
              <a:t>КТРУ — каталог товаров, работ, услуг для обеспечения государственных и муниципальных нужд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894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 bwMode="auto">
          <a:xfrm>
            <a:off x="126542" y="1052736"/>
            <a:ext cx="3937458" cy="3412875"/>
          </a:xfrm>
          <a:prstGeom prst="roundRect">
            <a:avLst>
              <a:gd name="adj" fmla="val 5719"/>
            </a:avLst>
          </a:prstGeom>
          <a:solidFill>
            <a:srgbClr val="B2B2FF">
              <a:alpha val="25098"/>
            </a:srgbClr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</a:rPr>
              <a:t>Позиции КТРУ из СМНН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452744" y="1052736"/>
            <a:ext cx="4511744" cy="3024336"/>
          </a:xfrm>
          <a:prstGeom prst="roundRect">
            <a:avLst>
              <a:gd name="adj" fmla="val 5719"/>
            </a:avLst>
          </a:prstGeom>
          <a:solidFill>
            <a:srgbClr val="B2B2FF">
              <a:alpha val="25098"/>
            </a:srgbClr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Narrow" panose="020B0606020202030204" pitchFamily="34" charset="0"/>
              </a:rPr>
              <a:t>Характеристики позиции из СМНН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452744" y="4173463"/>
            <a:ext cx="4511744" cy="2099526"/>
          </a:xfrm>
          <a:prstGeom prst="roundRect">
            <a:avLst>
              <a:gd name="adj" fmla="val 5719"/>
            </a:avLst>
          </a:prstGeom>
          <a:solidFill>
            <a:srgbClr val="92D050">
              <a:alpha val="25098"/>
            </a:srgbClr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Товарная позиция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из КЛП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9081"/>
          </a:xfrm>
        </p:spPr>
        <p:txBody>
          <a:bodyPr/>
          <a:lstStyle/>
          <a:p>
            <a:r>
              <a:rPr lang="ru-RU" sz="2800" dirty="0" smtClean="0"/>
              <a:t>КТРУ берет данные из ЕСКЛП (СМНН и КЛП)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6542" y="4635174"/>
            <a:ext cx="845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hlinkClick r:id="rId2"/>
              </a:rPr>
              <a:t>ссылка</a:t>
            </a:r>
            <a:endParaRPr lang="ru-RU" sz="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52744" y="6262052"/>
            <a:ext cx="4511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zakupki.gov.ru/epz/ktru/medCard/commonInfo.html?extCode=1ee44e1c-bf5b-11e9-bd5d-bf51188f034f</a:t>
            </a:r>
            <a:r>
              <a:rPr lang="ru-RU" sz="800" dirty="0" smtClean="0"/>
              <a:t> </a:t>
            </a:r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53260" y="5203444"/>
            <a:ext cx="38413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КТРУ</a:t>
            </a:r>
            <a:r>
              <a:rPr lang="ru-RU" sz="1000" dirty="0"/>
              <a:t> — каталог товаров, работ, услуг для обеспечения государственных и муниципальных нужд </a:t>
            </a:r>
          </a:p>
          <a:p>
            <a:r>
              <a:rPr lang="ru-RU" sz="1000" b="1" dirty="0" smtClean="0"/>
              <a:t>ЕСКЛП</a:t>
            </a:r>
            <a:r>
              <a:rPr lang="ru-RU" sz="1000" dirty="0" smtClean="0"/>
              <a:t> </a:t>
            </a:r>
            <a:r>
              <a:rPr lang="ru-RU" sz="1000" dirty="0"/>
              <a:t>— единый структурированный справочник-каталог лекарственных препаратов</a:t>
            </a:r>
          </a:p>
          <a:p>
            <a:r>
              <a:rPr lang="ru-RU" sz="1000" b="1" dirty="0" smtClean="0"/>
              <a:t>СМНН</a:t>
            </a:r>
            <a:r>
              <a:rPr lang="ru-RU" sz="1000" dirty="0" smtClean="0"/>
              <a:t> — справочник МНН в ЕСКЛП</a:t>
            </a:r>
          </a:p>
          <a:p>
            <a:r>
              <a:rPr lang="ru-RU" sz="1000" b="1" dirty="0" smtClean="0"/>
              <a:t>КЛП</a:t>
            </a:r>
            <a:r>
              <a:rPr lang="ru-RU" sz="1000" dirty="0" smtClean="0"/>
              <a:t> — каталог лекарственных препаратов из ЕСКЛП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93" y="1339202"/>
            <a:ext cx="3485331" cy="242025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Выноска со стрелкой вправо 19"/>
          <p:cNvSpPr/>
          <p:nvPr/>
        </p:nvSpPr>
        <p:spPr bwMode="auto">
          <a:xfrm>
            <a:off x="536410" y="1398951"/>
            <a:ext cx="3873665" cy="844013"/>
          </a:xfrm>
          <a:prstGeom prst="rightArrowCallout">
            <a:avLst>
              <a:gd name="adj1" fmla="val 25000"/>
              <a:gd name="adj2" fmla="val 27181"/>
              <a:gd name="adj3" fmla="val 30587"/>
              <a:gd name="adj4" fmla="val 83161"/>
            </a:avLst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152525"/>
            <a:ext cx="2045525" cy="20193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138" y="2554802"/>
            <a:ext cx="3684662" cy="14268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551" y="4256509"/>
            <a:ext cx="2414299" cy="192098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" grpId="0"/>
      <p:bldP spid="6" grpId="0"/>
      <p:bldP spid="2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Выноска 1 18"/>
          <p:cNvSpPr/>
          <p:nvPr/>
        </p:nvSpPr>
        <p:spPr bwMode="auto">
          <a:xfrm>
            <a:off x="3018762" y="1916171"/>
            <a:ext cx="2717092" cy="279180"/>
          </a:xfrm>
          <a:prstGeom prst="borderCallout1">
            <a:avLst>
              <a:gd name="adj1" fmla="val 119690"/>
              <a:gd name="adj2" fmla="val 48113"/>
              <a:gd name="adj3" fmla="val 515836"/>
              <a:gd name="adj4" fmla="val 49977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остаточный срок годности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67544"/>
          </a:xfrm>
        </p:spPr>
        <p:txBody>
          <a:bodyPr/>
          <a:lstStyle/>
          <a:p>
            <a:r>
              <a:rPr lang="ru-RU" sz="2000" dirty="0" smtClean="0"/>
              <a:t>Базовая структура описания объекта закупки по Правилам постановления Правительства РФ от 15.11.2017 № </a:t>
            </a:r>
            <a:r>
              <a:rPr lang="ru-RU" sz="2000" dirty="0" smtClean="0">
                <a:solidFill>
                  <a:srgbClr val="C00000"/>
                </a:solidFill>
              </a:rPr>
              <a:t>1380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  <p:sp>
        <p:nvSpPr>
          <p:cNvPr id="11" name="Выноска 1 10"/>
          <p:cNvSpPr/>
          <p:nvPr/>
        </p:nvSpPr>
        <p:spPr bwMode="auto">
          <a:xfrm>
            <a:off x="190866" y="2287684"/>
            <a:ext cx="2652942" cy="1202510"/>
          </a:xfrm>
          <a:prstGeom prst="borderCallout1">
            <a:avLst>
              <a:gd name="adj1" fmla="val 54582"/>
              <a:gd name="adj2" fmla="val 99803"/>
              <a:gd name="adj3" fmla="val 94307"/>
              <a:gd name="adj4" fmla="val 160830"/>
            </a:avLst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МНН (химическое,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</a:rPr>
              <a:t>группировочное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 наименование)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торговое наименование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: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</a:rPr>
              <a:t> только «специальный запрос котировок» по решению ВК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2" name="Выноска 1 11"/>
          <p:cNvSpPr/>
          <p:nvPr/>
        </p:nvSpPr>
        <p:spPr bwMode="auto">
          <a:xfrm>
            <a:off x="2997430" y="4699302"/>
            <a:ext cx="2717092" cy="648512"/>
          </a:xfrm>
          <a:prstGeom prst="borderCallout1">
            <a:avLst>
              <a:gd name="adj1" fmla="val -3134"/>
              <a:gd name="adj2" fmla="val 41102"/>
              <a:gd name="adj3" fmla="val -169931"/>
              <a:gd name="adj4" fmla="val 52080"/>
            </a:avLst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лекарственная форма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в том числе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эквивалентные</a:t>
            </a:r>
          </a:p>
        </p:txBody>
      </p:sp>
      <p:sp>
        <p:nvSpPr>
          <p:cNvPr id="13" name="Выноска 1 12"/>
          <p:cNvSpPr/>
          <p:nvPr/>
        </p:nvSpPr>
        <p:spPr bwMode="auto">
          <a:xfrm>
            <a:off x="5868144" y="1124744"/>
            <a:ext cx="3096717" cy="2310505"/>
          </a:xfrm>
          <a:prstGeom prst="borderCallout1">
            <a:avLst>
              <a:gd name="adj1" fmla="val 49577"/>
              <a:gd name="adj2" fmla="val -2216"/>
              <a:gd name="adj3" fmla="val 102126"/>
              <a:gd name="adj4" fmla="val -47059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дозировка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</a:rPr>
              <a:t>в том числе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«половинная» (кратная)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в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двойном количестве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baseline="0" dirty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</a:rPr>
              <a:t>в том числе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некратная эквивалентная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baseline="0" dirty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запрет на деление твердой лекарственной формы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baseline="0" dirty="0"/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</a:rPr>
              <a:t>право не указывать эквивалентные 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концентрации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8" name="Рисунок 7" descr="Pills 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-954" r="30603" b="64922"/>
          <a:stretch/>
        </p:blipFill>
        <p:spPr>
          <a:xfrm>
            <a:off x="3419872" y="2609069"/>
            <a:ext cx="2315982" cy="19637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0865" y="3654537"/>
            <a:ext cx="2652943" cy="176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44-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ФЗ ст.33 ч.1 п.6: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«…описание объекта закупки должно содержать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указание на </a:t>
            </a:r>
            <a:r>
              <a:rPr lang="ru-RU" sz="1000" b="1" dirty="0"/>
              <a:t>международные непатентованные наименования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Заказчик… при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осуществлении закупки лекарственных препаратов в соответствии с в соответствии с …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подпунктом «г» пункта 2 части 10 статьи 24 [</a:t>
            </a:r>
            <a:r>
              <a:rPr lang="ru-RU" sz="1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специальный запрос котировок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 вправе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указывать </a:t>
            </a:r>
            <a:r>
              <a:rPr lang="ru-RU" sz="1000" b="1" dirty="0">
                <a:solidFill>
                  <a:srgbClr val="C00000"/>
                </a:solidFill>
              </a:rPr>
              <a:t>торговые наименования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этих лекарственных средств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.»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97430" y="5517232"/>
            <a:ext cx="2717092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Правила-1380 п.2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пп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«а»: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«При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описании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объекта закупки заказчики… указывают… </a:t>
            </a:r>
            <a:r>
              <a:rPr lang="ru-RU" sz="1000" b="1" dirty="0" smtClean="0"/>
              <a:t>лекарственную </a:t>
            </a:r>
            <a:r>
              <a:rPr lang="ru-RU" sz="1000" b="1" dirty="0"/>
              <a:t>форму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препарата, включая в том числе </a:t>
            </a:r>
            <a:r>
              <a:rPr lang="ru-RU" sz="1000" b="1" dirty="0">
                <a:solidFill>
                  <a:srgbClr val="C00000"/>
                </a:solidFill>
              </a:rPr>
              <a:t>эквивалентные лекарственные </a:t>
            </a:r>
            <a:r>
              <a:rPr lang="ru-RU" sz="1000" b="1" dirty="0" smtClean="0">
                <a:solidFill>
                  <a:srgbClr val="C00000"/>
                </a:solidFill>
              </a:rPr>
              <a:t>формы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89476" y="3606403"/>
            <a:ext cx="3024336" cy="269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Правила-1380 п.2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пп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«б»: «При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описании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объекта закупки заказчики…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указывают… </a:t>
            </a:r>
            <a:r>
              <a:rPr lang="ru-RU" sz="1000" b="1" dirty="0"/>
              <a:t>дозировку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лекарственного препарата с возможностью поставки лекарственного препарата в </a:t>
            </a:r>
            <a:r>
              <a:rPr lang="ru-RU" sz="1000" b="1" dirty="0">
                <a:solidFill>
                  <a:srgbClr val="C00000"/>
                </a:solidFill>
              </a:rPr>
              <a:t>кратной дозировке и двойном </a:t>
            </a:r>
            <a:r>
              <a:rPr lang="ru-RU" sz="1000" b="1" dirty="0" smtClean="0">
                <a:solidFill>
                  <a:srgbClr val="C00000"/>
                </a:solidFill>
              </a:rPr>
              <a:t>количестве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 также с возможностью поставки лекарственного препарата в </a:t>
            </a:r>
            <a:r>
              <a:rPr lang="ru-RU" sz="1000" b="1" dirty="0">
                <a:solidFill>
                  <a:srgbClr val="C00000"/>
                </a:solidFill>
              </a:rPr>
              <a:t>некратных эквивалентных дозировках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позволяющих достичь одинакового терапевтического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эффекта…, </a:t>
            </a:r>
            <a:r>
              <a:rPr lang="ru-RU" sz="1000" b="1" dirty="0">
                <a:solidFill>
                  <a:srgbClr val="C00000"/>
                </a:solidFill>
              </a:rPr>
              <a:t>допускается указание концентрации лекарственного препарата без установления </a:t>
            </a:r>
            <a:r>
              <a:rPr lang="ru-RU" sz="1000" b="1" dirty="0" smtClean="0">
                <a:solidFill>
                  <a:srgbClr val="C00000"/>
                </a:solidFill>
              </a:rPr>
              <a:t>кратности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…»</a:t>
            </a:r>
          </a:p>
          <a:p>
            <a:pPr marL="0" indent="0"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Правила-1380 п.5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пп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«а»: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«При описании объекта закупки </a:t>
            </a:r>
            <a:r>
              <a:rPr lang="ru-RU" sz="1000" b="1" dirty="0" smtClean="0">
                <a:solidFill>
                  <a:srgbClr val="C00000"/>
                </a:solidFill>
              </a:rPr>
              <a:t>не допускается указывать… эквивалентные </a:t>
            </a:r>
            <a:r>
              <a:rPr lang="ru-RU" sz="1000" b="1" dirty="0">
                <a:solidFill>
                  <a:srgbClr val="C00000"/>
                </a:solidFill>
              </a:rPr>
              <a:t>дозировки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лекарственного препарата, </a:t>
            </a:r>
            <a:r>
              <a:rPr lang="ru-RU" sz="1000" b="1" dirty="0">
                <a:solidFill>
                  <a:srgbClr val="C00000"/>
                </a:solidFill>
              </a:rPr>
              <a:t>предусматривающие необходимость деления твердой лекарственной формы </a:t>
            </a:r>
            <a:r>
              <a:rPr lang="ru-RU" sz="1000" b="1" dirty="0" smtClean="0">
                <a:solidFill>
                  <a:srgbClr val="C00000"/>
                </a:solidFill>
              </a:rPr>
              <a:t>препарата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97430" y="1085195"/>
            <a:ext cx="2717092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Правила-1380 п.2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пп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«в»: «При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описании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объекта закупки заказчики…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указывают…  </a:t>
            </a:r>
            <a:r>
              <a:rPr lang="ru-RU" sz="1000" b="1" dirty="0"/>
              <a:t>остаточный срок годности лекарственного препарата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выраженный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в </a:t>
            </a:r>
            <a:r>
              <a:rPr lang="ru-RU" sz="1000" b="1" dirty="0">
                <a:solidFill>
                  <a:srgbClr val="C00000"/>
                </a:solidFill>
              </a:rPr>
              <a:t>единицах измерения </a:t>
            </a:r>
            <a:r>
              <a:rPr lang="ru-RU" sz="1000" b="1" dirty="0" smtClean="0">
                <a:solidFill>
                  <a:srgbClr val="C00000"/>
                </a:solidFill>
              </a:rPr>
              <a:t>времени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8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Особенности-1380*: использование информации о взаимозаменяемости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" y="1787806"/>
            <a:ext cx="4603479" cy="460851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Особенности-1380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п.7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При описании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объекта закупки лекарственных препаратов…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используется </a:t>
            </a:r>
            <a:r>
              <a:rPr lang="ru-RU" sz="1200" b="1" dirty="0">
                <a:solidFill>
                  <a:srgbClr val="C00000"/>
                </a:solidFill>
              </a:rPr>
              <a:t>информация </a:t>
            </a:r>
            <a:r>
              <a:rPr lang="ru-RU" sz="1200" b="1" dirty="0" smtClean="0">
                <a:solidFill>
                  <a:srgbClr val="C00000"/>
                </a:solidFill>
              </a:rPr>
              <a:t/>
            </a:r>
            <a:br>
              <a:rPr lang="ru-RU" sz="1200" b="1" dirty="0" smtClean="0">
                <a:solidFill>
                  <a:srgbClr val="C00000"/>
                </a:solidFill>
              </a:rPr>
            </a:br>
            <a:r>
              <a:rPr lang="ru-RU" sz="1200" b="1" dirty="0" smtClean="0">
                <a:solidFill>
                  <a:srgbClr val="C00000"/>
                </a:solidFill>
              </a:rPr>
              <a:t>о взаимозаменяемости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описании объекта закупки лекарственных препаратов для медицинского применения, информация о взаимозаменяемости которых содержится в указанном перечне, не допускается устанавливать требования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критериям взаимозаменяемости лекарственных препаратов, предусмотренным частью 2 статьи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27</a:t>
            </a:r>
            <a:r>
              <a:rPr lang="ru-RU" sz="12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Федерального закона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«Об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обращении лекарственных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средств»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rgbClr val="C00000"/>
                </a:solidFill>
              </a:rPr>
              <a:t>если </a:t>
            </a:r>
            <a:r>
              <a:rPr lang="ru-RU" sz="1200" b="1" dirty="0">
                <a:solidFill>
                  <a:srgbClr val="C00000"/>
                </a:solidFill>
              </a:rPr>
              <a:t>такие требования влекут за собой </a:t>
            </a:r>
            <a:r>
              <a:rPr lang="ru-RU" sz="1200" b="1" u="sng" dirty="0">
                <a:solidFill>
                  <a:srgbClr val="C00000"/>
                </a:solidFill>
              </a:rPr>
              <a:t>несоответствие</a:t>
            </a:r>
            <a:r>
              <a:rPr lang="ru-RU" sz="1200" b="1" dirty="0">
                <a:solidFill>
                  <a:srgbClr val="C00000"/>
                </a:solidFill>
              </a:rPr>
              <a:t> описанию объекта закупки </a:t>
            </a:r>
            <a:r>
              <a:rPr lang="ru-RU" sz="1200" b="1" u="sng" dirty="0">
                <a:solidFill>
                  <a:srgbClr val="C00000"/>
                </a:solidFill>
              </a:rPr>
              <a:t>одного или нескольких </a:t>
            </a:r>
            <a:r>
              <a:rPr lang="ru-RU" sz="1200" b="1" dirty="0">
                <a:solidFill>
                  <a:srgbClr val="C00000"/>
                </a:solidFill>
              </a:rPr>
              <a:t>лекарственных препаратов, </a:t>
            </a:r>
            <a:r>
              <a:rPr lang="ru-RU" sz="1200" b="1" u="sng" dirty="0">
                <a:solidFill>
                  <a:srgbClr val="C00000"/>
                </a:solidFill>
              </a:rPr>
              <a:t>включенных в одну группу</a:t>
            </a:r>
            <a:r>
              <a:rPr lang="ru-RU" sz="1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взаимозаменяемости с лекарственными препаратами, соответствующими описанию объекта закупки.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95536" y="4114545"/>
            <a:ext cx="4320480" cy="705091"/>
          </a:xfrm>
          <a:prstGeom prst="roundRect">
            <a:avLst>
              <a:gd name="adj" fmla="val 1041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Выноска 1 9"/>
          <p:cNvSpPr/>
          <p:nvPr/>
        </p:nvSpPr>
        <p:spPr bwMode="auto">
          <a:xfrm>
            <a:off x="5152823" y="4029268"/>
            <a:ext cx="3798275" cy="2495171"/>
          </a:xfrm>
          <a:prstGeom prst="borderCallout1">
            <a:avLst>
              <a:gd name="adj1" fmla="val 34913"/>
              <a:gd name="adj2" fmla="val -2347"/>
              <a:gd name="adj3" fmla="val 16727"/>
              <a:gd name="adj4" fmla="val -10994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/>
              <a:t>Закон 61-ФЗ ст.27</a:t>
            </a:r>
            <a:r>
              <a:rPr lang="ru-RU" sz="1200" baseline="30000" dirty="0" smtClean="0"/>
              <a:t>1</a:t>
            </a:r>
            <a:r>
              <a:rPr lang="ru-RU" sz="1200" dirty="0" smtClean="0"/>
              <a:t> ч.2 </a:t>
            </a:r>
            <a:r>
              <a:rPr lang="ru-RU" sz="1200" b="1" dirty="0" smtClean="0"/>
              <a:t>критерии взаимозаменяемости</a:t>
            </a:r>
            <a:br>
              <a:rPr lang="ru-RU" sz="1200" b="1" dirty="0" smtClean="0"/>
            </a:br>
            <a:r>
              <a:rPr lang="ru-RU" sz="1200" b="1" dirty="0" smtClean="0">
                <a:solidFill>
                  <a:srgbClr val="C00000"/>
                </a:solidFill>
              </a:rPr>
              <a:t>в рамках одного МНН (!!!)</a:t>
            </a:r>
            <a:r>
              <a:rPr lang="ru-RU" sz="1200" dirty="0" smtClean="0"/>
              <a:t>:</a:t>
            </a:r>
          </a:p>
          <a:p>
            <a:r>
              <a:rPr lang="ru-RU" sz="1200" dirty="0"/>
              <a:t>1) </a:t>
            </a:r>
            <a:r>
              <a:rPr lang="ru-RU" sz="1200" dirty="0" smtClean="0"/>
              <a:t>эквивалентность… качественных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и количественных характеристик фармацевтических </a:t>
            </a:r>
            <a:r>
              <a:rPr lang="ru-RU" sz="1200" dirty="0" smtClean="0"/>
              <a:t>субстанций [</a:t>
            </a:r>
            <a:r>
              <a:rPr lang="ru-RU" sz="1200" b="1" i="1" dirty="0" smtClean="0"/>
              <a:t>дозировки</a:t>
            </a:r>
            <a:r>
              <a:rPr lang="ru-RU" sz="1200" dirty="0" smtClean="0"/>
              <a:t>]…</a:t>
            </a:r>
            <a:endParaRPr lang="ru-RU" sz="1200" dirty="0"/>
          </a:p>
          <a:p>
            <a:r>
              <a:rPr lang="ru-RU" sz="1200" dirty="0"/>
              <a:t>2) эквивалентность </a:t>
            </a:r>
            <a:r>
              <a:rPr lang="ru-RU" sz="1200" b="1" dirty="0"/>
              <a:t>лекарственной </a:t>
            </a:r>
            <a:r>
              <a:rPr lang="ru-RU" sz="1200" b="1" dirty="0" smtClean="0"/>
              <a:t>формы</a:t>
            </a:r>
            <a:r>
              <a:rPr lang="ru-RU" sz="1200" dirty="0" smtClean="0"/>
              <a:t>…</a:t>
            </a:r>
            <a:endParaRPr lang="ru-RU" sz="1200" dirty="0"/>
          </a:p>
          <a:p>
            <a:r>
              <a:rPr lang="ru-RU" sz="1200" dirty="0"/>
              <a:t>3) эквивалентность или </a:t>
            </a:r>
            <a:r>
              <a:rPr lang="ru-RU" sz="1200" b="1" dirty="0"/>
              <a:t>сопоставимость состава вспомогательных веществ</a:t>
            </a:r>
            <a:r>
              <a:rPr lang="ru-RU" sz="1200" dirty="0"/>
              <a:t>…</a:t>
            </a:r>
          </a:p>
          <a:p>
            <a:r>
              <a:rPr lang="ru-RU" sz="1200" dirty="0"/>
              <a:t>4) </a:t>
            </a:r>
            <a:r>
              <a:rPr lang="ru-RU" sz="1200" b="1" dirty="0"/>
              <a:t>идентичность способа введения и </a:t>
            </a:r>
            <a:r>
              <a:rPr lang="ru-RU" sz="1200" b="1" dirty="0" smtClean="0"/>
              <a:t>применения</a:t>
            </a:r>
            <a:r>
              <a:rPr lang="ru-RU" sz="1200" dirty="0" smtClean="0"/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518" y="6093296"/>
            <a:ext cx="502518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утверждены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постановлением Правительства РФ от 15.11.2017 №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1380 </a:t>
            </a:r>
            <a:b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ред. постановления Правительства РФ от 04.09.2020 №1357</a:t>
            </a:r>
            <a:endParaRPr lang="ru-RU" sz="1050" dirty="0"/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395536" y="2708309"/>
            <a:ext cx="4320480" cy="377792"/>
          </a:xfrm>
          <a:prstGeom prst="roundRect">
            <a:avLst>
              <a:gd name="adj" fmla="val 10412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25" name="Выноска 1 24"/>
          <p:cNvSpPr/>
          <p:nvPr/>
        </p:nvSpPr>
        <p:spPr bwMode="auto">
          <a:xfrm>
            <a:off x="5557253" y="1435100"/>
            <a:ext cx="2672348" cy="2344421"/>
          </a:xfrm>
          <a:prstGeom prst="borderCallout1">
            <a:avLst>
              <a:gd name="adj1" fmla="val 34913"/>
              <a:gd name="adj2" fmla="val -2347"/>
              <a:gd name="adj3" fmla="val 63969"/>
              <a:gd name="adj4" fmla="val -29319"/>
            </a:avLst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ru-RU" sz="12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273841" y="3773487"/>
            <a:ext cx="38346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u="sng" dirty="0"/>
              <a:t>https://grls.rosminzdrav.ru/Forum//Files/243339/%D0%9F%D0%B5%D1%80%D0%B5%D1%87%D0%B5%D0%BD%D1%8C%20%D0%92%D0%97.xls</a:t>
            </a:r>
            <a:endParaRPr lang="ru-RU" sz="7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5" y="1520596"/>
            <a:ext cx="2409825" cy="219890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4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5" grpId="0" animBg="1"/>
      <p:bldP spid="1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767306" y="1556792"/>
            <a:ext cx="8053165" cy="1864290"/>
          </a:xfrm>
          <a:prstGeom prst="roundRect">
            <a:avLst/>
          </a:prstGeom>
          <a:solidFill>
            <a:srgbClr val="E7F6FF"/>
          </a:solidFill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 rtlCol="0" anchor="t" anchorCtr="0">
            <a:noAutofit/>
          </a:bodyPr>
          <a:lstStyle/>
          <a:p>
            <a:pPr algn="ctr"/>
            <a:endParaRPr lang="ru-RU" sz="1100" b="1" dirty="0">
              <a:hlinkClick r:id="rId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Логика применения подхода «</a:t>
            </a:r>
            <a:r>
              <a:rPr lang="ru-RU" sz="2400" dirty="0" smtClean="0">
                <a:solidFill>
                  <a:srgbClr val="C00000"/>
                </a:solidFill>
              </a:rPr>
              <a:t>взаимозаменяемость</a:t>
            </a:r>
            <a:r>
              <a:rPr lang="ru-RU" sz="2400" dirty="0" smtClean="0"/>
              <a:t>» при определении </a:t>
            </a:r>
            <a:r>
              <a:rPr lang="ru-RU" sz="2400" dirty="0" smtClean="0">
                <a:solidFill>
                  <a:srgbClr val="C00000"/>
                </a:solidFill>
              </a:rPr>
              <a:t>эквивалентных</a:t>
            </a:r>
            <a:r>
              <a:rPr lang="ru-RU" sz="2400" dirty="0" smtClean="0"/>
              <a:t> лекарственных форм и дозировок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2C597-0DCA-4BEE-B57F-3E9E1797A5AA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  <p:pic>
        <p:nvPicPr>
          <p:cNvPr id="5" name="Рисунок 4" descr="Clipart - pil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0" y="1897434"/>
            <a:ext cx="1578135" cy="1063268"/>
          </a:xfrm>
          <a:prstGeom prst="rect">
            <a:avLst/>
          </a:prstGeom>
        </p:spPr>
      </p:pic>
      <p:pic>
        <p:nvPicPr>
          <p:cNvPr id="6" name="Рисунок 5" descr="Pill Medicine Capsule · Free vector graphic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30" y="1714675"/>
            <a:ext cx="30480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146" y="1768789"/>
            <a:ext cx="151860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МНН </a:t>
            </a:r>
            <a:r>
              <a:rPr lang="en-US" sz="2000" b="1" dirty="0" smtClean="0">
                <a:solidFill>
                  <a:srgbClr val="C00000"/>
                </a:solidFill>
              </a:rPr>
              <a:t>X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dirty="0" smtClean="0"/>
              <a:t>ТН </a:t>
            </a:r>
            <a:r>
              <a:rPr lang="ru-RU" sz="2000" b="1" dirty="0" smtClean="0">
                <a:solidFill>
                  <a:srgbClr val="C00000"/>
                </a:solidFill>
              </a:rPr>
              <a:t>А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®</a:t>
            </a:r>
            <a:endParaRPr lang="ru-RU" sz="1200" b="1" baseline="30000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/>
              <a:t>таблетка</a:t>
            </a:r>
          </a:p>
          <a:p>
            <a:pPr algn="ctr"/>
            <a:r>
              <a:rPr lang="ru-RU" sz="1200" b="1" dirty="0" smtClean="0"/>
              <a:t>100 мг</a:t>
            </a:r>
            <a:endParaRPr lang="ru-R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1721182"/>
            <a:ext cx="17281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МНН </a:t>
            </a:r>
            <a:r>
              <a:rPr lang="en-US" sz="2000" b="1" dirty="0" smtClean="0">
                <a:solidFill>
                  <a:srgbClr val="C00000"/>
                </a:solidFill>
              </a:rPr>
              <a:t>X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dirty="0"/>
              <a:t>ТН </a:t>
            </a:r>
            <a:r>
              <a:rPr lang="en-US" sz="2000" b="1" dirty="0">
                <a:solidFill>
                  <a:srgbClr val="C00000"/>
                </a:solidFill>
              </a:rPr>
              <a:t>B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®</a:t>
            </a:r>
            <a:endParaRPr lang="ru-RU" sz="1200" b="1" baseline="30000" dirty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/>
              <a:t>капсула</a:t>
            </a:r>
          </a:p>
          <a:p>
            <a:pPr algn="ctr"/>
            <a:r>
              <a:rPr lang="ru-RU" sz="1200" b="1" dirty="0" smtClean="0"/>
              <a:t>75 мг</a:t>
            </a:r>
            <a:endParaRPr lang="ru-RU" sz="1200" b="1" dirty="0"/>
          </a:p>
        </p:txBody>
      </p:sp>
      <p:sp>
        <p:nvSpPr>
          <p:cNvPr id="9" name="Двойная стрелка влево/вправо 8"/>
          <p:cNvSpPr/>
          <p:nvPr/>
        </p:nvSpPr>
        <p:spPr bwMode="auto">
          <a:xfrm>
            <a:off x="2459951" y="1668366"/>
            <a:ext cx="3233921" cy="1616618"/>
          </a:xfrm>
          <a:prstGeom prst="leftRightArrow">
            <a:avLst>
              <a:gd name="adj1" fmla="val 69085"/>
              <a:gd name="adj2" fmla="val 32108"/>
            </a:avLst>
          </a:prstGeom>
          <a:solidFill>
            <a:schemeClr val="bg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если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</a:b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6020202030204" pitchFamily="34" charset="0"/>
              </a:rPr>
              <a:t>определены как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ВЗАИМОЗАМЕНЯЕМЫЕ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9690" y="542606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61-ФЗ ст.27</a:t>
            </a:r>
            <a:r>
              <a:rPr lang="ru-RU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ч.1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«Взаимозаменяемость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лекарственных препаратов для медицинского применения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определяется… 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основании следующих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параметров: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42098" y="5949280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1) эквивалентность…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количественных характеристик фармацевтических субстанций…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84680" y="5949280"/>
            <a:ext cx="2001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2) эквивалентность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лекарственной формы…</a:t>
            </a:r>
          </a:p>
        </p:txBody>
      </p:sp>
      <p:pic>
        <p:nvPicPr>
          <p:cNvPr id="16" name="Рисунок 15" descr="Стрелка Логотип Вектор · Бесплатная векторная графика на ..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1701" r="18500" b="34251"/>
          <a:stretch/>
        </p:blipFill>
        <p:spPr>
          <a:xfrm>
            <a:off x="5273005" y="2275731"/>
            <a:ext cx="289173" cy="2891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21947" y="3522730"/>
            <a:ext cx="2309928" cy="543879"/>
          </a:xfrm>
          <a:prstGeom prst="downArrow">
            <a:avLst>
              <a:gd name="adj1" fmla="val 50000"/>
              <a:gd name="adj2" fmla="val 68632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ru-RU" b="1" i="1" dirty="0" smtClean="0"/>
              <a:t>тогда</a:t>
            </a:r>
            <a:endParaRPr lang="ru-RU" b="1" i="1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061541" y="4169061"/>
            <a:ext cx="6246763" cy="1074593"/>
            <a:chOff x="1043607" y="3760240"/>
            <a:chExt cx="6246763" cy="1029417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151756" y="3760240"/>
              <a:ext cx="5706566" cy="1029417"/>
            </a:xfrm>
            <a:prstGeom prst="roundRect">
              <a:avLst/>
            </a:prstGeom>
            <a:solidFill>
              <a:srgbClr val="E7F6FF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txBody>
            <a:bodyPr wrap="square" rtlCol="0" anchor="t" anchorCtr="0">
              <a:noAutofit/>
            </a:bodyPr>
            <a:lstStyle/>
            <a:p>
              <a:pPr algn="ctr"/>
              <a:r>
                <a:rPr lang="ru-RU" sz="1100" b="1" dirty="0" smtClean="0">
                  <a:hlinkClick r:id="rId2"/>
                </a:rPr>
                <a:t>ОПИСАНИЕ ОБЪЕКТА ЗАКУПКИ</a:t>
              </a:r>
              <a:endParaRPr lang="ru-RU" sz="1100" b="1" dirty="0">
                <a:hlinkClick r:id="rId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3607" y="4131078"/>
              <a:ext cx="13180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МНН </a:t>
              </a:r>
              <a:r>
                <a:rPr lang="en-US" sz="3200" b="1" dirty="0" smtClean="0"/>
                <a:t>X</a:t>
              </a:r>
              <a:endParaRPr lang="ru-RU" b="1" baseline="30000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58122" y="4100300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КАПСУЛА</a:t>
              </a:r>
              <a:br>
                <a:rPr lang="ru-RU" b="1" dirty="0" smtClean="0"/>
              </a:br>
              <a:r>
                <a:rPr lang="ru-RU" b="1" dirty="0" smtClean="0"/>
                <a:t>75 мг</a:t>
              </a:r>
              <a:endParaRPr lang="ru-RU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22069" y="4100300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ТАБЛЕТКА</a:t>
              </a:r>
              <a:r>
                <a:rPr lang="ru-RU" dirty="0" smtClean="0"/>
                <a:t/>
              </a:r>
              <a:br>
                <a:rPr lang="ru-RU" dirty="0" smtClean="0"/>
              </a:br>
              <a:r>
                <a:rPr lang="ru-RU" b="1" dirty="0" smtClean="0"/>
                <a:t>100 мг</a:t>
              </a:r>
              <a:endParaRPr lang="ru-RU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46205" y="4238799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 smtClean="0"/>
                <a:t>или</a:t>
              </a:r>
              <a:endParaRPr lang="ru-RU" i="1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-449793" y="2258105"/>
            <a:ext cx="1864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ГРУППА </a:t>
            </a:r>
            <a:b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ВЗАИМОЗАМЕНЯЕМОСТИ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/>
      <p:bldP spid="8" grpId="0"/>
      <p:bldP spid="9" grpId="0" animBg="1"/>
      <p:bldP spid="13" grpId="0"/>
      <p:bldP spid="14" grpId="0"/>
      <p:bldP spid="15" grpId="0"/>
      <p:bldP spid="19" grpId="0" animBg="1"/>
      <p:bldP spid="11" grpId="0"/>
    </p:bldLst>
  </p:timing>
</p:sld>
</file>

<file path=ppt/theme/theme1.xml><?xml version="1.0" encoding="utf-8"?>
<a:theme xmlns:a="http://schemas.openxmlformats.org/drawingml/2006/main" name="Пиксел">
  <a:themeElements>
    <a:clrScheme name="Пиксел 13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00007D"/>
      </a:hlink>
      <a:folHlink>
        <a:srgbClr val="00007D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36000" tIns="36000" rIns="36000" bIns="360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1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 Narrow" panose="020B0606020202030204" pitchFamily="3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00007D"/>
        </a:hlink>
        <a:folHlink>
          <a:srgbClr val="0000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Пиксел">
  <a:themeElements>
    <a:clrScheme name="Пиксел 13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00007D"/>
      </a:hlink>
      <a:folHlink>
        <a:srgbClr val="00007D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36000" tIns="36000" rIns="36000" bIns="360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1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 Narrow" panose="020B0606020202030204" pitchFamily="3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00007D"/>
        </a:hlink>
        <a:folHlink>
          <a:srgbClr val="0000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77203</TotalTime>
  <Words>23828</Words>
  <Application>Microsoft Office PowerPoint</Application>
  <PresentationFormat>Экран (4:3)</PresentationFormat>
  <Paragraphs>3283</Paragraphs>
  <Slides>212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212</vt:i4>
      </vt:variant>
    </vt:vector>
  </HeadingPairs>
  <TitlesOfParts>
    <vt:vector size="221" baseType="lpstr">
      <vt:lpstr>Arial</vt:lpstr>
      <vt:lpstr>Arial Black</vt:lpstr>
      <vt:lpstr>Arial Narrow</vt:lpstr>
      <vt:lpstr>Calibri</vt:lpstr>
      <vt:lpstr>Cambria Math</vt:lpstr>
      <vt:lpstr>Times New Roman</vt:lpstr>
      <vt:lpstr>Wingdings</vt:lpstr>
      <vt:lpstr>Пиксел</vt:lpstr>
      <vt:lpstr>1_Пиксел</vt:lpstr>
      <vt:lpstr>Организация закупок медицинских изделий и лекарственных средств  для государственных  и муниципальных нужд в свете требований закона 44-ФЗ</vt:lpstr>
      <vt:lpstr>Тема 1  Краткий обзор изменений Федерального закона «О контрактной системе…» №44-ФЗ</vt:lpstr>
      <vt:lpstr>Обеспечение лекарственными препаратами  и медицинскими изделиями: причем здесь 44-ФЗ / 223-ФЗ?</vt:lpstr>
      <vt:lpstr>Особенности 44-ФЗ применительно  к закупкам лекарственных препаратов</vt:lpstr>
      <vt:lpstr>Особенности 44-ФЗ применительно  к закупкам медицинских изделий</vt:lpstr>
      <vt:lpstr>«Второй оптимизационный» пакет поправок в 44-ФЗ</vt:lpstr>
      <vt:lpstr>Изменения 44-ФЗ (ред. 360-ФЗ)  с 1 апреля 2022 года</vt:lpstr>
      <vt:lpstr>Изменения 44-ФЗ (в ред. 360-ФЗ)  с 1 июля 2022 года</vt:lpstr>
      <vt:lpstr>Поправки в 44-ФЗ в марте-апреле 2022 года (46-ФЗ, 104-ФЗ и пр.): общий обзор</vt:lpstr>
      <vt:lpstr>Тема 2  Способы определения поставщиков по 44-ФЗ</vt:lpstr>
      <vt:lpstr>Способы определения поставщика лекарственных препаратов и медицинских изделий по 44-ФЗ</vt:lpstr>
      <vt:lpstr>Закупки у единственного поставщика  с марта 2022 года: старое + новое</vt:lpstr>
      <vt:lpstr>Разные варианты закупки у ед.поставщика — разные требования и ограничения</vt:lpstr>
      <vt:lpstr>Новый пункт 5.1 ч.1 ст.93 44-ФЗ: основные требования и ограничения</vt:lpstr>
      <vt:lpstr>Примеры контрактов по п.5.1 ч.1 ст.93 44-ФЗ</vt:lpstr>
      <vt:lpstr>Презентация PowerPoint</vt:lpstr>
      <vt:lpstr>Страна происхождения ЛП в ГРЛС и ЕСКЛП</vt:lpstr>
      <vt:lpstr>Новый пункт 28.1 ч.1 ст.93 44-ФЗ: основные требования и ограничения</vt:lpstr>
      <vt:lpstr>Основные правила ведения реестра единственных поставщиков ЛП  (постановление Правительства от 23.03.2022 №443)</vt:lpstr>
      <vt:lpstr>Основные правила ведения реестра единственных поставщиков МИ (постановление Правительства от 23.03.2022 №443)</vt:lpstr>
      <vt:lpstr>Примеры контрактов по п.28.1 ч.1 ст.93 44-ФЗ</vt:lpstr>
      <vt:lpstr>Право Правительства РФ / региональных правительств определять случаи закупок  у ед.поставщика</vt:lpstr>
      <vt:lpstr>Примеры контрактов по 46-ФЗ</vt:lpstr>
      <vt:lpstr>Тема 2-1  Плановая закупка. Электронный аукцион и запрос котировок  в электронной форме</vt:lpstr>
      <vt:lpstr>Плановая закупка</vt:lpstr>
      <vt:lpstr>Электронный аукцион по 44-ФЗ с 2022 года</vt:lpstr>
      <vt:lpstr>Аукцион не состоялся: 1 участник</vt:lpstr>
      <vt:lpstr>Аукцион не состоялся: 1 допущен</vt:lpstr>
      <vt:lpstr>Участник аукциона не сделал предложения по цене контракта…</vt:lpstr>
      <vt:lpstr>Аукцион не состоялся с 2022 года: 1 играл</vt:lpstr>
      <vt:lpstr>Аукцион не состоялся с 2022 года : 0 шагов</vt:lpstr>
      <vt:lpstr>Запрос котировок в электронной форме по 44-ФЗ</vt:lpstr>
      <vt:lpstr>Запрос котировок не состоялся:  1 участник</vt:lpstr>
      <vt:lpstr>Запрос котировок не состоялся:  1 допущен</vt:lpstr>
      <vt:lpstr>Тема 2-3  Мелкие закупки  (закупки у единственного поставщика на основании п.4 и п.5 ч.1 ст.93 44-ФЗ)</vt:lpstr>
      <vt:lpstr>Мелкие закупки до 600 тыс. руб. п.4 ч.1 ст.93 44-ФЗ</vt:lpstr>
      <vt:lpstr>Мелкие закупки медВУЗа / НИИ / НМИЦ до 600 тыс. руб. п.5 ч.1 ст.93 44-ФЗ</vt:lpstr>
      <vt:lpstr>Технологии «мелких закупок» по 44-ФЗ</vt:lpstr>
      <vt:lpstr>Тема 2-3-1  «Новые мелкие закупки» с 01.04.2021 (закупки у единственного поставщика на основании п.4 или 5 ч.1 + ч.12 и 13 ст.93 44-ФЗ)</vt:lpstr>
      <vt:lpstr>Проведение «новых мелких закупок»  с 01.04.2021</vt:lpstr>
      <vt:lpstr>Результаты закупок по ч.12 ст.93  за период апрель 2021-май 2022</vt:lpstr>
      <vt:lpstr>Пример контракта на поставку мед.изделия по ч.12 ст.93</vt:lpstr>
      <vt:lpstr>Ключевые правила «новых мелких закупок»</vt:lpstr>
      <vt:lpstr>Тема 2-4  Разовая закупка по решению ВК (закупка у единственного поставщика на основании п.28 ч.1 ст.93)</vt:lpstr>
      <vt:lpstr>Срочная закупка лекарственных препаратов на основании решения ВК для конкретного пациента с 2022 года</vt:lpstr>
      <vt:lpstr>Пример закупки  по решению ВК по 44-ФЗ ст.93 ч.1 п.28</vt:lpstr>
      <vt:lpstr>Пример закупки  по решению ВК по 44-ФЗ ст.93 ч.1 п.28</vt:lpstr>
      <vt:lpstr>Обоснование решения ВК</vt:lpstr>
      <vt:lpstr>Общие сведения  о врачебной комиссии (ВК)</vt:lpstr>
      <vt:lpstr>Если пациентов несколько (п.28 ч.1 ст.93)</vt:lpstr>
      <vt:lpstr>Пример многочисленных закупок по п.28 ч.1 ст.93</vt:lpstr>
      <vt:lpstr>Закупка у единственного поставщика по решению ВК до 1 500 000 руб.</vt:lpstr>
      <vt:lpstr>Лимиты закупки по п.28 ч.1 ст.93</vt:lpstr>
      <vt:lpstr>Тема 2-5  Закупка длительного курса  на основании решения ВК (запрос котировок на основании ст.24 ч.10 п.2 пп. «г»)</vt:lpstr>
      <vt:lpstr>Закупка длительного курса лекарственного препарата для конкретного пациента с 2022 года (закупка у единственного поставщика по п.28 ч.1 ст.93 до 1 500 000 руб. + запрос котировок в электронной форме)</vt:lpstr>
      <vt:lpstr>Обеспечение преемственности терапии</vt:lpstr>
      <vt:lpstr>Примеры запросов котировок  по торговому наименованию</vt:lpstr>
      <vt:lpstr>Закупка длительного курса лекарственного препарата для нескольких пациентов с 2022 года (закупка у единственного поставщика по п.28 ч.1 ст.93 до 1 500 000 руб. + запрос котировок в электронной форме)</vt:lpstr>
      <vt:lpstr>Пример запроса котировок по ТН для многих пациентов</vt:lpstr>
      <vt:lpstr>Тема 2-3  Закупки в условиях ЧС (повышенной готовности) / для оказания медицинской помощи в экстренной  или неотложной форме  (закупка у единственного поставщика на основании  п.9 ч.1 ст.93 44-ФЗ)</vt:lpstr>
      <vt:lpstr>Срочная закупка у единственного поставщика по п.9 ч.1 ст.93</vt:lpstr>
      <vt:lpstr>Контроль срочной закупки у единственного поставщика по п.9 ч.1 ст.93</vt:lpstr>
      <vt:lpstr>Срочная закупка: непреодолимая сила</vt:lpstr>
      <vt:lpstr>Закупки лекарственных препаратов у единственного поставщика по п.9 ч.1 ст.93 в 2020…2021 году</vt:lpstr>
      <vt:lpstr>Закупки медицинских изделий у единственного поставщика по п.9 ч.1 ст.93 в 2020…2021 году</vt:lpstr>
      <vt:lpstr>Пример закупки по п.9 ч.1 ст.93</vt:lpstr>
      <vt:lpstr>Еще пример закупки по п.9 ч.1 ст.93</vt:lpstr>
      <vt:lpstr>Пример обоснования закупки  по п.9 ч.1 ст.93</vt:lpstr>
      <vt:lpstr>Тема  2-4  Закупка по цене единицы  и бюджетом на контракт</vt:lpstr>
      <vt:lpstr>Технология заключения контракта по цене единицы и бюджету на контракт: несколько МНН</vt:lpstr>
      <vt:lpstr>Пример закупки лекарственных средств «без объёма»</vt:lpstr>
      <vt:lpstr>Пример закупки одного МНН  в разных дозировках «без объёма»</vt:lpstr>
      <vt:lpstr>Пример закупки одного МНН  в разных дозировках «без объёма»</vt:lpstr>
      <vt:lpstr>Пример смешанного лота и одновременно  закупки без количества*</vt:lpstr>
      <vt:lpstr>Ещё пример закупки МИ без количества  (лот с одним видом МИ)</vt:lpstr>
      <vt:lpstr>Ещё пример закупки МИ  (одно наименование)</vt:lpstr>
      <vt:lpstr>Тема 3  Подготовка к процедуре определения поставщика</vt:lpstr>
      <vt:lpstr>Тема 3-1  Описание медицинских изделий как объекта закупки («техническое задание»). Использование КТРУ</vt:lpstr>
      <vt:lpstr>Общие требования к описанию объекта закупки</vt:lpstr>
      <vt:lpstr>Указание товарных знаков медицинских изделий</vt:lpstr>
      <vt:lpstr>Письмо РЗН и позиция Верховного суда: совместимость мед.техники и расходников</vt:lpstr>
      <vt:lpstr>Пример технического задания  с указанием товарного знака </vt:lpstr>
      <vt:lpstr>Необходимость обеспечения совместимости</vt:lpstr>
      <vt:lpstr>Использование КТРУ при определении медицинского изделия</vt:lpstr>
      <vt:lpstr>Пример записи в КТРУ1</vt:lpstr>
      <vt:lpstr>Пример записи в КТРУ2</vt:lpstr>
      <vt:lpstr>Пример записи в КТРУ3</vt:lpstr>
      <vt:lpstr>Использование дополнительных характеристик</vt:lpstr>
      <vt:lpstr>Пример обоснования дополнительных характеристик</vt:lpstr>
      <vt:lpstr>Ещё пример обоснования дополнительных характеристик</vt:lpstr>
      <vt:lpstr>Если в КТРУ нет позиции</vt:lpstr>
      <vt:lpstr>Тема 3-1  Описание лекарственных препаратов  как объекта закупки. Использование информации о взаимозаменяемости</vt:lpstr>
      <vt:lpstr>Описание объекта закупки</vt:lpstr>
      <vt:lpstr>Использование КТРУ при определении лекарственного препарата</vt:lpstr>
      <vt:lpstr>Взаимосвязь КТРУ, ЕСКЛП и ГРЛС</vt:lpstr>
      <vt:lpstr>КТРУ берет данные из ЕСКЛП (СМНН и КЛП)</vt:lpstr>
      <vt:lpstr>Базовая структура описания объекта закупки по Правилам постановления Правительства РФ от 15.11.2017 № 1380</vt:lpstr>
      <vt:lpstr>Особенности-1380*: использование информации о взаимозаменяемости</vt:lpstr>
      <vt:lpstr>Логика применения подхода «взаимозаменяемость» при определении эквивалентных лекарственных форм и дозировок</vt:lpstr>
      <vt:lpstr>Кто не определяет взаимозаменяемость</vt:lpstr>
      <vt:lpstr>61-ФЗ о порядке определения взаимозаменяемости лекарственных средств</vt:lpstr>
      <vt:lpstr>Пример использования отсутствия информации о взаимозаменяемости</vt:lpstr>
      <vt:lpstr>Минздрав России о справочном характере сведений о взаимозаменяемости в ЕСКЛП</vt:lpstr>
      <vt:lpstr>Тема 3-3  Формирование лотов  на медицинские изделия</vt:lpstr>
      <vt:lpstr>Ограничения на смешанный лот с МИ: постановление Правительства РФ  от 19.04.2021 №6201</vt:lpstr>
      <vt:lpstr>Пример нескольких одинаковых закупок со смешанными лотами</vt:lpstr>
      <vt:lpstr>Что такое «вид медицинского изделия»?</vt:lpstr>
      <vt:lpstr>Указание вида медицинского изделия в реестре Росздравнадзора</vt:lpstr>
      <vt:lpstr>Указание вида медицинского изделия в КТРУ</vt:lpstr>
      <vt:lpstr>Ограничения на смешанный лот с МИ: постановление Правительства РФ  от 19.04.2021 №6202</vt:lpstr>
      <vt:lpstr>Код ОКПД2 в КТРУ</vt:lpstr>
      <vt:lpstr>Код ОКПД2 в реестре Росздравнадзора </vt:lpstr>
      <vt:lpstr>Ограничения на лоты  с медицинскими изделиями</vt:lpstr>
      <vt:lpstr>Постановление 102:  перечни №1 и №2</vt:lpstr>
      <vt:lpstr>Решение УФАС России</vt:lpstr>
      <vt:lpstr>Разъяснения по кодам и названию МИ по постановлению 102</vt:lpstr>
      <vt:lpstr>Ограничения на лоты  с медицинскими изделиями-2</vt:lpstr>
      <vt:lpstr>Ограничения на лоты  с медицинскими изделиями-3</vt:lpstr>
      <vt:lpstr>Ограничения на лоты  с медицинскими изделиями-4</vt:lpstr>
      <vt:lpstr>Тема 3-4  Формирование лотов  на лекарственные препараты</vt:lpstr>
      <vt:lpstr>Общие правила формирования лотов</vt:lpstr>
      <vt:lpstr>Лот из одного МНН на любую сумму1</vt:lpstr>
      <vt:lpstr>Лот из одного МНН на любую сумму2</vt:lpstr>
      <vt:lpstr>Постановление Правительства РФ  от 17.10.2013 №9291</vt:lpstr>
      <vt:lpstr>Несколько смешанных лотов одного заказчика одновременно</vt:lpstr>
      <vt:lpstr>Лот из разных МНН (сумма лота регулируется)</vt:lpstr>
      <vt:lpstr>Возможно ли включать в один лот ЖНВЛП и неЖНВЛП?</vt:lpstr>
      <vt:lpstr>Пример смешанного лота  ЖНВЛП + неЖНВЛП</vt:lpstr>
      <vt:lpstr>Постановление Правительства РФ  от 17.10.2013 №9292</vt:lpstr>
      <vt:lpstr>Нельзя включать в лот «блокирующие позиции»</vt:lpstr>
      <vt:lpstr>Постановление Правительства РФ  от 17.10.2013 №9293</vt:lpstr>
      <vt:lpstr>Тема 3-4  Обоснование начальной (максимальная)  цена контракта при закупке медицинских изделий (приказ Минздрава России 450н)</vt:lpstr>
      <vt:lpstr>Приказ 450н*: область применения, исключения</vt:lpstr>
      <vt:lpstr>Пример обоснования НМЦК</vt:lpstr>
      <vt:lpstr>Еще пример обоснования НМЦК</vt:lpstr>
      <vt:lpstr>Еще пример обоснования НМЦК</vt:lpstr>
      <vt:lpstr>Расчет цены единицы МИ и НМЦК</vt:lpstr>
      <vt:lpstr>Квотируемые медицинские изделия  по постановлению Правительства РФ от 03.12.2020 №2014</vt:lpstr>
      <vt:lpstr>Особенности анализа рынка при закупках квотируемых мед.изделий</vt:lpstr>
      <vt:lpstr>Пример поиска по ОКДП2 21.20.24.110 в ГИСП</vt:lpstr>
      <vt:lpstr>Использование средневзвешенной цены (п.9 порядка 450н)</vt:lpstr>
      <vt:lpstr>Начальная цена единицы МИ  (п.12 порядка 450н)</vt:lpstr>
      <vt:lpstr>Стоимость расходных материалов* (п.13 порядка 450н)</vt:lpstr>
      <vt:lpstr>Стоимость технического обслуживания (п.15 порядка 450н)</vt:lpstr>
      <vt:lpstr>Как определить гарантийный период (п.7 приказа 450н)</vt:lpstr>
      <vt:lpstr>Особенности применения приказа 450н  при закупках у ед.поставщика по п.9 ч.1 ст.93</vt:lpstr>
      <vt:lpstr>Источники информации о ценах на технические средства реабилитации</vt:lpstr>
      <vt:lpstr>Тема 6  Обоснование начальной (максимальной) цены контракта при закупках лекарственных препаратов (приказ Минздрава России 1064н)</vt:lpstr>
      <vt:lpstr>Порядок обоснования НМЦК при закупке лекарственных препаратов: приказ МЗ РФ от 19.12.2019 №1064н</vt:lpstr>
      <vt:lpstr>Пример обоснования НМЦК</vt:lpstr>
      <vt:lpstr>Источники информации для расчета цены единицы</vt:lpstr>
      <vt:lpstr>Новый порядок обоснования НМЦК при закупке лекарственных средств: приказ МЗ РФ от 19.12.2019 №1064н</vt:lpstr>
      <vt:lpstr>Тема 4-1  Национальный режим  при закупках медицинских изделий</vt:lpstr>
      <vt:lpstr>Схема применения мер национального режима в закупках по 44-ФЗ</vt:lpstr>
      <vt:lpstr>Квотирование закупок  российских (+ ЕАЭС) товаров</vt:lpstr>
      <vt:lpstr>Квотируемые медицинские изделия</vt:lpstr>
      <vt:lpstr>Правило «третий — лишний»: перечень №1, с 2022 года  (постановление Правительства РФ от 05.02.2015 № 102)</vt:lpstr>
      <vt:lpstr>Правило «третий — лишний»: перечень №1, с 2022 года (постановление Правительства РФ от 05.02.2015 №102)</vt:lpstr>
      <vt:lpstr>Сведения о стране происхождения  в регистрационном удостоверении</vt:lpstr>
      <vt:lpstr>Указание нескольких стран происхождения в заявке</vt:lpstr>
      <vt:lpstr>Указание нескольких стран происхождения в заявке</vt:lpstr>
      <vt:lpstr>Подтверждение страны происхождения  по перечню №1</vt:lpstr>
      <vt:lpstr>Правило «третий — лишний»: перечень №2, с 2022 года  (постановление Правительства РФ от 05.02.2015 № 102)</vt:lpstr>
      <vt:lpstr>Правило «третий — лишний»: перечень №2, с 2022 года (постановление Правительства РФ от 05.02.2015 №102)</vt:lpstr>
      <vt:lpstr>Подтверждение страны происхождения  по перечню №2</vt:lpstr>
      <vt:lpstr>Решение УФАС России  по сертификату ГОС ISO 13485-2017</vt:lpstr>
      <vt:lpstr>Приложение участником в заявке сертификата ГОСТ ISO 13485-2017</vt:lpstr>
      <vt:lpstr>Приложение участником в заявке сертификата ГОСТ ISO 13485-2017</vt:lpstr>
      <vt:lpstr>Правило «третий — лишний»  по промышленным товарам с 2022 года (Постановление Правительства РФ от 30.04.2020 № 617)</vt:lpstr>
      <vt:lpstr>Правило «третий — лишний»  по промышленной продукции с 2022 года (постановление Правительства РФ от 30.04.2020 №617)</vt:lpstr>
      <vt:lpstr>Перечень медицинских изделий  в постановлении 617</vt:lpstr>
      <vt:lpstr>Требования к заявке в случае установления ограничения по ПП-617</vt:lpstr>
      <vt:lpstr>Реестр промышленной продукции</vt:lpstr>
      <vt:lpstr>Пример требований к баллам  за локализацию в постановлении 719</vt:lpstr>
      <vt:lpstr>Пример сведений о мед.изделии  в реестре промышленной продукции</vt:lpstr>
      <vt:lpstr>Запрет на закупку иностранной промышленной продукции </vt:lpstr>
      <vt:lpstr>Требование к документам в случае установления запрета по ПП-616</vt:lpstr>
      <vt:lpstr>Правило «второй — лишний»  по радиоэлектронной продукции с 2022 года (Постановление Правительства РФ от 10.07.2019 № 878)</vt:lpstr>
      <vt:lpstr>Правило «второй — лишний» при закупках РЭП с 2022 года (постановление Правительства РФ от 10.07.2019 №878)</vt:lpstr>
      <vt:lpstr>Требования к заявке в случае установления ограничения по ПП-878</vt:lpstr>
      <vt:lpstr>Применение «преференций» отечественному производителю  при электронном аукционе</vt:lpstr>
      <vt:lpstr>Применение «преференций» при электронном аукционе: выиграл «не наш» и –15%</vt:lpstr>
      <vt:lpstr>Неприменение «преференций»  при электронном аукционе: выиграл «наш»</vt:lpstr>
      <vt:lpstr>Применение «преференций» отечественному производителю –15% и –20%</vt:lpstr>
      <vt:lpstr>Преференции не применяются…</vt:lpstr>
      <vt:lpstr>Преференции не применяются…</vt:lpstr>
      <vt:lpstr>Преференции не применяются с 2022 года</vt:lpstr>
      <vt:lpstr>Преференции не применяются с 2022 года</vt:lpstr>
      <vt:lpstr>Замена товара на «улучшенный»</vt:lpstr>
      <vt:lpstr>Пример замены на улучшенный</vt:lpstr>
      <vt:lpstr>Постановление 102: запрет замены на «улучшенный»</vt:lpstr>
      <vt:lpstr>Постановление 1236: запрет замены на «улучшенный»</vt:lpstr>
      <vt:lpstr>Постановление 878: запрет замены на «улучшенный»</vt:lpstr>
      <vt:lpstr>Постановление 617: запрет замены на «улучшенный»</vt:lpstr>
      <vt:lpstr>Постановление 616: запрет замены на «улучшенный»</vt:lpstr>
      <vt:lpstr>Приказ 126н: запрет замены  на «улучшенный» не из ЕАЭС</vt:lpstr>
      <vt:lpstr>Тема 4-2  Применение мер национального режима при закупках лекарственных средств</vt:lpstr>
      <vt:lpstr>Схема применения мер национального режима в закупках по 44-ФЗ</vt:lpstr>
      <vt:lpstr>Условие применения преференций 25% и –15%</vt:lpstr>
      <vt:lpstr>Правило «третий — лишний» и «преференции 25%» с 2022 года</vt:lpstr>
      <vt:lpstr>Как участник доказывает статус «ЕАЭС-ГЛФ»</vt:lpstr>
      <vt:lpstr>Как участник доказывает статус «ЕАЭС-ПЦ»</vt:lpstr>
      <vt:lpstr>Проверка реквизитов документов:   заключение GMP и  документа СП</vt:lpstr>
      <vt:lpstr>Применение «преференций –15%»  к поставщику иностранного ЛП при электронном аукционе</vt:lpstr>
      <vt:lpstr>Неприменение «преференций» производителю ГЛФ в ЕАЭС при электронном аукционе</vt:lpstr>
      <vt:lpstr>Преференции не применяются…</vt:lpstr>
      <vt:lpstr>Преференции не применяются…</vt:lpstr>
      <vt:lpstr>Преференции не применяются с 2022 года</vt:lpstr>
      <vt:lpstr>Преференции не применяются с 2022 года</vt:lpstr>
      <vt:lpstr>Запрет замены на «улучшенный»</vt:lpstr>
      <vt:lpstr>Ограничения замены на «улучшенный»</vt:lpstr>
      <vt:lpstr>Презентация PowerPoint</vt:lpstr>
    </vt:vector>
  </TitlesOfParts>
  <Company>Unknown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 о госзакупках</dc:title>
  <dc:creator>Perov Konstantin. E-mail: perov@mail.ru</dc:creator>
  <cp:lastModifiedBy>Konstantin Perov</cp:lastModifiedBy>
  <cp:revision>2445</cp:revision>
  <cp:lastPrinted>2021-09-23T06:11:21Z</cp:lastPrinted>
  <dcterms:created xsi:type="dcterms:W3CDTF">1999-11-22T22:10:18Z</dcterms:created>
  <dcterms:modified xsi:type="dcterms:W3CDTF">2022-06-08T06:09:06Z</dcterms:modified>
</cp:coreProperties>
</file>