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5" r:id="rId3"/>
    <p:sldId id="284" r:id="rId4"/>
    <p:sldId id="295" r:id="rId5"/>
    <p:sldId id="291" r:id="rId6"/>
    <p:sldId id="288" r:id="rId7"/>
    <p:sldId id="290" r:id="rId8"/>
    <p:sldId id="300" r:id="rId9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285"/>
            <p14:sldId id="284"/>
            <p14:sldId id="295"/>
            <p14:sldId id="291"/>
            <p14:sldId id="288"/>
            <p14:sldId id="290"/>
            <p14:sldId id="300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FC"/>
    <a:srgbClr val="CB3535"/>
    <a:srgbClr val="FEFEFE"/>
    <a:srgbClr val="FEF1E6"/>
    <a:srgbClr val="FCFDF9"/>
    <a:srgbClr val="EDF7F9"/>
    <a:srgbClr val="77933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7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tarevag\AppData\Local\Microsoft\Windows\INetCache\Content.Outlook\DNJCUE33\&#1042;&#1086;&#1087;&#1088;&#1086;&#1089;&#1099;%20&#1076;&#1083;&#1103;%20&#1084;&#1086;&#1085;&#1080;&#1090;&#1086;&#1088;&#1080;&#1085;&#1075;&#1072;%20&#1087;&#1088;&#1080;&#1085;&#1103;&#1090;&#1099;&#1093;%20&#1084;&#1077;&#1088;%20&#1087;&#1086;&#1076;&#1076;&#1077;&#1088;&#1078;&#1082;&#1080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ytarevag\Downloads\&#1056;&#1077;&#1077;&#1089;&#1090;&#1088;_&#1087;&#1086;&#1089;&#1090;&#1072;&#1074;&#1097;&#1080;&#1082;&#1086;&#1074;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&#1086;&#1073;&#1097;&#1080;&#1077;%20&#1088;&#1072;&#1073;&#1086;&#1095;&#1080;&#1077;%20&#1076;&#1086;&#1082;&#1091;&#1084;&#1077;&#1085;&#1090;&#1099;\&#1054;&#1088;&#1077;&#1093;&#1086;&#1074;&#1072;\&#1052;&#1072;&#1083;&#1099;&#1077;&#1047;&#1072;&#1082;&#1091;&#1087;&#1082;&#1080;\&#1052;&#1091;&#1085;&#1080;&#1094;&#1080;&#1087;&#1072;&#1083;&#1099;_&#1052;&#1047;&#1080;&#1051;&#1048;&#1050;&#1041;&#1045;&#1047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&#1086;&#1073;&#1097;&#1080;&#1077;%20&#1088;&#1072;&#1073;&#1086;&#1095;&#1080;&#1077;%20&#1076;&#1086;&#1082;&#1091;&#1084;&#1077;&#1085;&#1090;&#1099;\&#1054;&#1088;&#1077;&#1093;&#1086;&#1074;&#1072;\&#1052;&#1072;&#1083;&#1099;&#1077;&#1047;&#1072;&#1082;&#1091;&#1087;&#1082;&#1080;\&#1052;&#1091;&#1085;&#1080;&#1094;&#1080;&#1087;&#1072;&#1083;&#1099;_&#1052;&#1047;&#1080;&#1051;&#1048;&#1050;&#1041;&#1045;&#104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rgbClr val="002060">
                  <a:alpha val="57000"/>
                </a:srgb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1.0091660074310857E-16"/>
                  <c:y val="2.8444197579667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Лист1!$C$19:$I$19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  <c:pt idx="5">
                  <c:v>2021 г</c:v>
                </c:pt>
                <c:pt idx="6">
                  <c:v>2022 г (1 кв)</c:v>
                </c:pt>
              </c:strCache>
            </c:strRef>
          </c:cat>
          <c:val>
            <c:numRef>
              <c:f>Лист1!$C$20:$I$20</c:f>
              <c:numCache>
                <c:formatCode>General</c:formatCode>
                <c:ptCount val="7"/>
                <c:pt idx="0">
                  <c:v>6</c:v>
                </c:pt>
                <c:pt idx="1">
                  <c:v>1773</c:v>
                </c:pt>
                <c:pt idx="2">
                  <c:v>3903</c:v>
                </c:pt>
                <c:pt idx="3">
                  <c:v>6279</c:v>
                </c:pt>
                <c:pt idx="4">
                  <c:v>8582</c:v>
                </c:pt>
                <c:pt idx="5">
                  <c:v>9845</c:v>
                </c:pt>
                <c:pt idx="6">
                  <c:v>11785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28904"/>
        <c:axId val="203829296"/>
      </c:lineChart>
      <c:catAx>
        <c:axId val="20382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29296"/>
        <c:crosses val="autoZero"/>
        <c:auto val="1"/>
        <c:lblAlgn val="ctr"/>
        <c:lblOffset val="100"/>
        <c:noMultiLvlLbl val="0"/>
      </c:catAx>
      <c:valAx>
        <c:axId val="20382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82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73600809429767E-2"/>
          <c:y val="0.10976427342538815"/>
          <c:w val="0.70058412207859344"/>
          <c:h val="0.84799203363481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2329214515357865E-2"/>
                  <c:y val="-0.30079714159331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38114377414856"/>
                      <c:h val="0.232692933413011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41698348614827"/>
                  <c:y val="0.175720184081305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6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976790607487402"/>
                  <c:y val="6.2641022314754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570639635308585"/>
                  <c:y val="-3.55069200620126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4782788592698"/>
                      <c:h val="0.1090457374842363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1594303859879114E-2"/>
                  <c:y val="-7.030115242212803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006957766504473"/>
                  <c:y val="2.51130039321432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6738944187867"/>
                      <c:h val="0.1090457374842363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5498989859946426E-2"/>
                  <c:y val="0.1235827323824450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3673580362851"/>
                      <c:h val="0.1090457374842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Лист1!$K$2:$K$8</c:f>
              <c:strCache>
                <c:ptCount val="7"/>
                <c:pt idx="0">
                  <c:v>Самарская обл.</c:v>
                </c:pt>
                <c:pt idx="1">
                  <c:v>Прочие</c:v>
                </c:pt>
                <c:pt idx="2">
                  <c:v>Москва</c:v>
                </c:pt>
                <c:pt idx="3">
                  <c:v>Санкт-Петербург</c:v>
                </c:pt>
                <c:pt idx="4">
                  <c:v>Татарстан</c:v>
                </c:pt>
                <c:pt idx="5">
                  <c:v>Московская обл.</c:v>
                </c:pt>
                <c:pt idx="6">
                  <c:v>Свердловская обл.</c:v>
                </c:pt>
              </c:strCache>
            </c:strRef>
          </c:cat>
          <c:val>
            <c:numRef>
              <c:f>Лист1!$L$2:$L$8</c:f>
              <c:numCache>
                <c:formatCode>General</c:formatCode>
                <c:ptCount val="7"/>
                <c:pt idx="0">
                  <c:v>7906</c:v>
                </c:pt>
                <c:pt idx="1">
                  <c:v>1920</c:v>
                </c:pt>
                <c:pt idx="2">
                  <c:v>1003</c:v>
                </c:pt>
                <c:pt idx="3">
                  <c:v>347</c:v>
                </c:pt>
                <c:pt idx="4">
                  <c:v>227</c:v>
                </c:pt>
                <c:pt idx="5">
                  <c:v>196</c:v>
                </c:pt>
                <c:pt idx="6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2562897857913"/>
          <c:y val="4.1298896286848623E-2"/>
          <c:w val="0.75348385508936633"/>
          <c:h val="0.95870110371315143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214540975910904"/>
                  <c:y val="-0.49221994644521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 rtl="0">
                    <a:defRPr lang="ru-RU" sz="1600" b="0" i="0" u="none" strike="noStrike" kern="1200" cap="none" spc="0" baseline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365668977780929"/>
                  <c:y val="-8.45677920461447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600" b="0" i="0" u="none" strike="noStrike" kern="1200" cap="none" spc="0" baseline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9597678202747"/>
                      <c:h val="0.330115450545129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2146889984511148"/>
                  <c:y val="0.50736731014272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cap="none" spc="0" baseline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9834866569797"/>
                      <c:h val="0.1477143311655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cap="none" spc="0" baseline="0">
                    <a:ln w="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[Муниципалы_МЗиЛИКБЕЗ.xlsx]СВОД!$AH$56:$AH$58</c:f>
              <c:strCache>
                <c:ptCount val="3"/>
                <c:pt idx="0">
                  <c:v>Оферты</c:v>
                </c:pt>
                <c:pt idx="1">
                  <c:v>Извещения МЗ</c:v>
                </c:pt>
                <c:pt idx="2">
                  <c:v>Исключения</c:v>
                </c:pt>
              </c:strCache>
            </c:strRef>
          </c:cat>
          <c:val>
            <c:numRef>
              <c:f>[Муниципалы_МЗиЛИКБЕЗ.xlsx]СВОД!$AI$56:$AI$58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2562897857913"/>
          <c:y val="4.1298896286848623E-2"/>
          <c:w val="0.75348385508936633"/>
          <c:h val="0.958701103713151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0.10121</cdr:y>
    </cdr:from>
    <cdr:to>
      <cdr:x>0.44632</cdr:x>
      <cdr:y>0.25745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-717635" y="322820"/>
          <a:ext cx="2172489" cy="498366"/>
        </a:xfrm>
        <a:prstGeom xmlns:a="http://schemas.openxmlformats.org/drawingml/2006/main" prst="roundRect">
          <a:avLst/>
        </a:prstGeom>
        <a:ln xmlns:a="http://schemas.openxmlformats.org/drawingml/2006/main" w="38100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14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Предпочтительный способ</a:t>
          </a:r>
          <a:endParaRPr lang="ru-RU" sz="1400" dirty="0">
            <a:solidFill>
              <a:schemeClr val="tx2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129" y="4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803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129" y="9428803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9" y="3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7" tIns="45303" rIns="90607" bIns="45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607" tIns="45303" rIns="90607" bIns="45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9" y="9428587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0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C9A-150E-435A-9639-446567A20D3F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4446-615D-4FA7-B5A0-461F8187BB77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794-A227-4466-BD4F-F7628283913B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8775-F1F2-4B42-AF18-E90E667D7EA1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502C-A66C-4527-A2B8-AC796327C53F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B017-1BA0-43F5-A689-9D9815A38C67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3A3B-5E75-4DC3-9918-EEE83C35F360}" type="datetime1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35F6-E570-451C-B5AE-D78F53DABD8A}" type="datetime1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B50-BE73-4FCD-9242-D4778FFF9246}" type="datetime1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2319-2245-4CE8-A0F6-9A25476E8624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FFBB-6FE6-4D68-A12B-637BEE2E5771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1366-91EC-41E5-9D97-AEBD68E62C70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056647" y="4692986"/>
            <a:ext cx="10652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</a:t>
            </a:r>
            <a:r>
              <a:rPr lang="ru-RU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год</a:t>
            </a:r>
            <a:endParaRPr lang="ru-RU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21900" y="4056904"/>
            <a:ext cx="399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Главное управление организации торгов Самарской области</a:t>
            </a:r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91121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Практика применения портала Малых закупок Самарской области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004" y="680249"/>
            <a:ext cx="75236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latin typeface="Arial" panose="020B0604020202020204" pitchFamily="34" charset="0"/>
              </a:rPr>
              <a:t>Постановление Правительства Самарской области от 26.12.2016 № 803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Регламент осуществления малых закупок с использованием государственной информационной системы Самарской области "Автоматизированная информационная системе государственного заказа Самарской области«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latin typeface="Arial" panose="020B0604020202020204" pitchFamily="34" charset="0"/>
              </a:rPr>
              <a:t>Распоряжение Правительства Самарской области от 28.04.2017 № 344-р </a:t>
            </a:r>
            <a:r>
              <a:rPr lang="ru-RU" altLang="ru-RU" sz="1400" dirty="0" smtClean="0">
                <a:latin typeface="Arial" panose="020B0604020202020204" pitchFamily="34" charset="0"/>
              </a:rPr>
              <a:t>– </a:t>
            </a:r>
            <a:br>
              <a:rPr lang="ru-RU" altLang="ru-RU" sz="1400" dirty="0" smtClean="0">
                <a:latin typeface="Arial" panose="020B0604020202020204" pitchFamily="34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Перечень закупок, по которым заказчик имеет право не использовать государственную информационную систему Самарской области «Автоматизированная информационная система государственного заказа Самарской области» 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smtClean="0">
                <a:latin typeface="Arial" panose="020B0604020202020204" pitchFamily="34" charset="0"/>
              </a:rPr>
              <a:t>Приказ </a:t>
            </a:r>
            <a:r>
              <a:rPr lang="ru-RU" altLang="ru-RU" sz="1400" b="1" dirty="0">
                <a:latin typeface="Arial" panose="020B0604020202020204" pitchFamily="34" charset="0"/>
              </a:rPr>
              <a:t>Главного управления организации торгов Самарской области от 17.04.2017 № 100 </a:t>
            </a:r>
            <a:r>
              <a:rPr lang="ru-RU" altLang="ru-RU" sz="1400" dirty="0">
                <a:latin typeface="Arial" panose="020B0604020202020204" pitchFamily="34" charset="0"/>
              </a:rPr>
              <a:t>- Перечень предметов закупок по которым формируются оферты участниками малых закупок в государственной информационной системе Самарской области «Автоматизированная информационная система государственного заказа Самарской области»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35" y="282224"/>
            <a:ext cx="2344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Нормативные акты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41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-7652" y="4705042"/>
            <a:ext cx="547204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7308304" y="843558"/>
            <a:ext cx="1835696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563638"/>
            <a:ext cx="4211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тыс. поставщиков, 9,1 тыс. (77%) – МСП!</a:t>
            </a: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1 кв.2022 года заключено 25,3 тыс. контрактов на сумму 2,1 млрд. руб.!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Экономия от цены извещений 21,3 млн. руб. (9,0%)!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8825" y="264172"/>
            <a:ext cx="500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Участники малых закупок,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регистрация на портале МЗ СО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196017"/>
              </p:ext>
            </p:extLst>
          </p:nvPr>
        </p:nvGraphicFramePr>
        <p:xfrm>
          <a:off x="4422434" y="753012"/>
          <a:ext cx="4614318" cy="376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66773"/>
              </p:ext>
            </p:extLst>
          </p:nvPr>
        </p:nvGraphicFramePr>
        <p:xfrm>
          <a:off x="-85423" y="555527"/>
          <a:ext cx="4553329" cy="376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292120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4425" y="334960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Способы заключения контракта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917749"/>
              </p:ext>
            </p:extLst>
          </p:nvPr>
        </p:nvGraphicFramePr>
        <p:xfrm>
          <a:off x="657658" y="894288"/>
          <a:ext cx="4867555" cy="318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141137" y="1203599"/>
            <a:ext cx="3673315" cy="1187655"/>
            <a:chOff x="-1472393" y="-345983"/>
            <a:chExt cx="1839403" cy="78681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1471309" y="81436"/>
              <a:ext cx="1838319" cy="35939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 smtClean="0">
                  <a:solidFill>
                    <a:schemeClr val="tx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Используется в модуле обоснование НМЦК при наличии заключенных договоров </a:t>
              </a:r>
              <a:endParaRPr lang="ru-RU" sz="1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-1472393" y="-345983"/>
              <a:ext cx="1838319" cy="35939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 smtClean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218   Групп каталога</a:t>
              </a:r>
              <a:r>
                <a:rPr lang="en-US" sz="1400" dirty="0" smtClean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ru-RU" sz="1400" dirty="0">
                  <a:solidFill>
                    <a:schemeClr val="tx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52 063 </a:t>
              </a:r>
              <a:r>
                <a:rPr lang="ru-RU" sz="1400" dirty="0" smtClean="0">
                  <a:solidFill>
                    <a:schemeClr val="tx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позиции</a:t>
              </a:r>
              <a:r>
                <a:rPr lang="en-US" sz="1400" dirty="0" smtClean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635175" y="3076250"/>
            <a:ext cx="5215128" cy="181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 причин самостоятельного размещения, </a:t>
            </a: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среди них </a:t>
            </a: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(распоряжение N 344-р, </a:t>
            </a: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28.04.17 </a:t>
            </a: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):</a:t>
            </a:r>
            <a:endParaRPr lang="ru-RU" sz="1400" dirty="0" smtClean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Закупка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услуг, оказываемых нотариальными конторами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Закупка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произведений литературы и искусства определенных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авторов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Закупка на оказание услуг по хранению служебных транспортных средств (стоянка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2880" y="3061393"/>
            <a:ext cx="2477006" cy="11817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Участник после подачи заявки видит минимальное ценовое предложение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Повторная подача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 отзыва доступна через 10 минут</a:t>
            </a:r>
            <a:endParaRPr lang="ru-RU" sz="12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6762" y="341777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Схема работы с извещениями МЗ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894287"/>
            <a:ext cx="6892300" cy="3953609"/>
            <a:chOff x="539552" y="894287"/>
            <a:chExt cx="6892300" cy="395360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39552" y="894287"/>
              <a:ext cx="6892300" cy="3953609"/>
              <a:chOff x="0" y="0"/>
              <a:chExt cx="6008248" cy="4552544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75098" y="554476"/>
                <a:ext cx="1838325" cy="330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ИЗВЕЩЕНИЕ</a:t>
                </a: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949429" y="554476"/>
                <a:ext cx="1838325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ИЗВЕЩЕНИЕ</a:t>
                </a: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949429" y="1138136"/>
                <a:ext cx="1838325" cy="3594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Заявка</a:t>
                </a: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55642" y="1147864"/>
                <a:ext cx="2139315" cy="3594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Протокол рассмотрения заявок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155642" y="1750978"/>
                <a:ext cx="1546225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Проект контракта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280170" y="2752927"/>
                <a:ext cx="1001395" cy="48577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Протокол разногласий</a:t>
                </a: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949429" y="2305455"/>
                <a:ext cx="1030605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Отказ</a:t>
                </a: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 flipV="1">
                <a:off x="2024336" y="710119"/>
                <a:ext cx="19143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894944" y="891618"/>
                <a:ext cx="0" cy="248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flipH="1" flipV="1">
                <a:off x="2286000" y="1313234"/>
                <a:ext cx="1655445" cy="0"/>
              </a:xfrm>
              <a:prstGeom prst="straightConnector1">
                <a:avLst/>
              </a:prstGeom>
              <a:ln>
                <a:prstDash val="dashDot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914400" y="1507787"/>
                <a:ext cx="0" cy="2514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flipH="1">
                <a:off x="5087566" y="2091447"/>
                <a:ext cx="0" cy="683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Соединительная линия уступом 29"/>
              <p:cNvCxnSpPr/>
              <p:nvPr/>
            </p:nvCxnSpPr>
            <p:spPr>
              <a:xfrm flipH="1" flipV="1">
                <a:off x="914400" y="2042808"/>
                <a:ext cx="3355975" cy="982345"/>
              </a:xfrm>
              <a:prstGeom prst="bentConnector3">
                <a:avLst>
                  <a:gd name="adj1" fmla="val 10016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949429" y="1731523"/>
                <a:ext cx="1838325" cy="3594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Контракт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375098" y="2627542"/>
                <a:ext cx="1030605" cy="3009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Доработка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441642" y="466927"/>
                <a:ext cx="1030605" cy="3009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Публикация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272374"/>
                <a:ext cx="2447925" cy="428017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560323" y="282102"/>
                <a:ext cx="2447925" cy="42701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1760706" y="0"/>
                <a:ext cx="2198208" cy="3009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i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ПОРТАЛ   МАЛЫХ   ЗАКУПОК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134255" y="3939702"/>
                <a:ext cx="1351915" cy="3009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ЛК ПОСТАВЩИКА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369651" y="4085617"/>
                <a:ext cx="1352145" cy="3009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ЛК ЗАКАЗЧИКА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562272" y="3346315"/>
                <a:ext cx="1127760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Согласование</a:t>
                </a:r>
              </a:p>
            </p:txBody>
          </p: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5447489" y="2101174"/>
                <a:ext cx="0" cy="12598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4780867" y="2090933"/>
                <a:ext cx="0" cy="2514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272374" y="3365770"/>
                <a:ext cx="1127760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Реестр </a:t>
                </a:r>
                <a:r>
                  <a:rPr lang="ru-RU" sz="11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МЗ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 flipH="1" flipV="1">
                <a:off x="4844374" y="875489"/>
                <a:ext cx="0" cy="2514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rot="10800000" flipV="1">
                <a:off x="1371600" y="3501957"/>
                <a:ext cx="32111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 стрелкой 44"/>
            <p:cNvCxnSpPr>
              <a:endCxn id="31" idx="1"/>
            </p:cNvCxnSpPr>
            <p:nvPr/>
          </p:nvCxnSpPr>
          <p:spPr>
            <a:xfrm flipV="1">
              <a:off x="2491831" y="2554073"/>
              <a:ext cx="25782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6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6762" y="341777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Схема работы с офертами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309530" y="835766"/>
            <a:ext cx="6840760" cy="3960440"/>
            <a:chOff x="0" y="0"/>
            <a:chExt cx="6163966" cy="402610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605214" y="2419526"/>
              <a:ext cx="1001949" cy="4863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Протокол разногласий</a:t>
              </a: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0" y="0"/>
              <a:ext cx="6163966" cy="4026102"/>
              <a:chOff x="0" y="0"/>
              <a:chExt cx="6163966" cy="4026102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321013" y="554476"/>
                <a:ext cx="1838325" cy="330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Оферта</a:t>
                </a: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4046706" y="554476"/>
                <a:ext cx="1838325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Оферта</a:t>
                </a:r>
              </a:p>
            </p:txBody>
          </p:sp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2159540" y="710119"/>
                <a:ext cx="190754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/>
              <p:nvPr/>
            </p:nvCxnSpPr>
            <p:spPr>
              <a:xfrm flipH="1">
                <a:off x="4965868" y="855466"/>
                <a:ext cx="0" cy="439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4046706" y="1322961"/>
                <a:ext cx="1838325" cy="3594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Проект контракта</a:t>
                </a:r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291830" y="1332689"/>
                <a:ext cx="1838325" cy="3594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Контракт</a:t>
                </a:r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292556" y="3076149"/>
                <a:ext cx="1128408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Согласование</a:t>
                </a:r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113796" y="1971855"/>
                <a:ext cx="1031132" cy="30099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Отказ</a:t>
                </a:r>
              </a:p>
            </p:txBody>
          </p:sp>
          <p:cxnSp>
            <p:nvCxnSpPr>
              <p:cNvPr id="57" name="Прямая со стрелкой 56"/>
              <p:cNvCxnSpPr/>
              <p:nvPr/>
            </p:nvCxnSpPr>
            <p:spPr>
              <a:xfrm flipH="1" flipV="1">
                <a:off x="2145654" y="1498059"/>
                <a:ext cx="19138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/>
              <p:cNvCxnSpPr/>
              <p:nvPr/>
            </p:nvCxnSpPr>
            <p:spPr>
              <a:xfrm flipH="1">
                <a:off x="1447147" y="1702340"/>
                <a:ext cx="0" cy="2927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flipH="1">
                <a:off x="970648" y="1702340"/>
                <a:ext cx="0" cy="7319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flipH="1">
                <a:off x="481357" y="1702340"/>
                <a:ext cx="0" cy="13677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Соединительная линия уступом 60"/>
              <p:cNvCxnSpPr>
                <a:stCxn id="47" idx="3"/>
                <a:endCxn id="53" idx="2"/>
              </p:cNvCxnSpPr>
              <p:nvPr/>
            </p:nvCxnSpPr>
            <p:spPr>
              <a:xfrm flipV="1">
                <a:off x="1607163" y="1682371"/>
                <a:ext cx="3358705" cy="98034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4046706" y="3057244"/>
                <a:ext cx="1838325" cy="3594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Реестр МЗ</a:t>
                </a:r>
              </a:p>
            </p:txBody>
          </p:sp>
          <p:cxnSp>
            <p:nvCxnSpPr>
              <p:cNvPr id="63" name="Прямая со стрелкой 62"/>
              <p:cNvCxnSpPr/>
              <p:nvPr/>
            </p:nvCxnSpPr>
            <p:spPr>
              <a:xfrm flipV="1">
                <a:off x="1447147" y="3230019"/>
                <a:ext cx="25950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2581398" y="2433244"/>
                <a:ext cx="1030605" cy="3009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Доработка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2538919" y="466927"/>
                <a:ext cx="1030605" cy="3009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Публикация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0" y="272374"/>
                <a:ext cx="2448000" cy="3744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3715966" y="282102"/>
                <a:ext cx="2448000" cy="3744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1857983" y="0"/>
                <a:ext cx="2198208" cy="3009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i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ПОРТАЛ   МАЛЫХ   ЗАКУПОК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481634" y="3574912"/>
                <a:ext cx="1351915" cy="3009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ЛК ПОСТАВЩИКА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289796" y="3530544"/>
                <a:ext cx="1352145" cy="3009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i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ЛК ЗАКАЗЧИКА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5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7702" y="457135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Рейтинг поставщиков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101071"/>
              </p:ext>
            </p:extLst>
          </p:nvPr>
        </p:nvGraphicFramePr>
        <p:xfrm>
          <a:off x="179512" y="1026307"/>
          <a:ext cx="2304256" cy="276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 bwMode="auto">
          <a:xfrm>
            <a:off x="181381" y="1347614"/>
            <a:ext cx="2468737" cy="27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ru-RU" altLang="ru-RU" sz="2400" dirty="0" smtClean="0"/>
              <a:t>Рассчитывается на основании оценок исполнения договора</a:t>
            </a:r>
          </a:p>
          <a:p>
            <a:pPr marL="342900" indent="-342900" algn="l">
              <a:buFontTx/>
              <a:buChar char="-"/>
            </a:pPr>
            <a:endParaRPr lang="ru-RU" altLang="ru-RU" sz="2400" dirty="0" smtClean="0"/>
          </a:p>
          <a:p>
            <a:pPr marL="342900" indent="-342900" algn="l">
              <a:buFontTx/>
              <a:buChar char="-"/>
            </a:pPr>
            <a:r>
              <a:rPr lang="ru-RU" altLang="ru-RU" sz="2400" dirty="0" smtClean="0"/>
              <a:t>Позволяет заказчику блокировать подачу заявок на ИМЗ недобросовестных поставщиков</a:t>
            </a:r>
          </a:p>
          <a:p>
            <a:pPr marL="342900" indent="-342900" algn="l">
              <a:buFontTx/>
              <a:buChar char="-"/>
            </a:pPr>
            <a:endParaRPr lang="ru-RU" altLang="ru-RU" sz="2400" dirty="0" smtClean="0"/>
          </a:p>
          <a:p>
            <a:pPr marL="342900" indent="-342900" algn="l">
              <a:buFontTx/>
              <a:buChar char="-"/>
            </a:pPr>
            <a:r>
              <a:rPr lang="ru-RU" altLang="ru-RU" sz="2400" dirty="0" smtClean="0"/>
              <a:t>На карточке поставщика доступна информация о заключенных контрактах</a:t>
            </a:r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85" y="1050117"/>
            <a:ext cx="6232652" cy="3681873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272</Words>
  <Application>Microsoft Office PowerPoint</Application>
  <PresentationFormat>Экран (16:9)</PresentationFormat>
  <Paragraphs>70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Мытарев Александр Геннадьевич</cp:lastModifiedBy>
  <cp:revision>243</cp:revision>
  <cp:lastPrinted>2022-05-17T14:14:48Z</cp:lastPrinted>
  <dcterms:created xsi:type="dcterms:W3CDTF">2020-09-14T07:25:20Z</dcterms:created>
  <dcterms:modified xsi:type="dcterms:W3CDTF">2022-05-23T07:06:18Z</dcterms:modified>
</cp:coreProperties>
</file>