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14"/>
  </p:notesMasterIdLst>
  <p:sldIdLst>
    <p:sldId id="288" r:id="rId4"/>
    <p:sldId id="289" r:id="rId5"/>
    <p:sldId id="290" r:id="rId6"/>
    <p:sldId id="291" r:id="rId7"/>
    <p:sldId id="292" r:id="rId8"/>
    <p:sldId id="297" r:id="rId9"/>
    <p:sldId id="293" r:id="rId10"/>
    <p:sldId id="294" r:id="rId11"/>
    <p:sldId id="295" r:id="rId12"/>
    <p:sldId id="296" r:id="rId13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05" autoAdjust="0"/>
    <p:restoredTop sz="95742" autoAdjust="0"/>
  </p:normalViewPr>
  <p:slideViewPr>
    <p:cSldViewPr>
      <p:cViewPr varScale="1">
        <p:scale>
          <a:sx n="74" d="100"/>
          <a:sy n="74" d="100"/>
        </p:scale>
        <p:origin x="9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EC775-880C-44CB-8AE2-3269D895F24F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310F0-22F4-44BC-9418-29B3E4077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107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Текст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000" b="0" i="1" u="none" strike="noStrike" kern="0" cap="none" spc="-150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chemeClr val="tx1">
                        <a:lumMod val="6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Arial" charset="0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пользуется для слайдов с кодом программного обеспеч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117503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000" b="0" i="1" u="none" strike="noStrike" kern="0" cap="none" spc="-150" normalizeH="0" baseline="0" noProof="0" dirty="0" smtClean="0">
                <a:ln w="3175">
                  <a:noFill/>
                </a:ln>
                <a:gradFill flip="none" rotWithShape="1">
                  <a:gsLst>
                    <a:gs pos="0">
                      <a:schemeClr val="tx1">
                        <a:lumMod val="6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Arial" charset="0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757802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981" y="1757802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: печать с использованием оттенков сер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  <a:p>
            <a:pPr lvl="4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76672"/>
            <a:ext cx="7704856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700" u="sng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474345"/>
            <a:ext cx="79208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200" dirty="0">
              <a:solidFill>
                <a:schemeClr val="bg1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17004" y="876158"/>
            <a:ext cx="8382000" cy="332399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Закупки с полки </a:t>
            </a:r>
            <a:r>
              <a:rPr lang="ru-RU" sz="2400" b="1" dirty="0">
                <a:solidFill>
                  <a:schemeClr val="bg1"/>
                </a:solidFill>
                <a:effectLst/>
              </a:rPr>
              <a:t>в электронной форме </a:t>
            </a:r>
            <a:r>
              <a:rPr lang="ru-RU" sz="2400" b="1" dirty="0" smtClean="0">
                <a:solidFill>
                  <a:schemeClr val="bg1"/>
                </a:solidFill>
                <a:effectLst/>
              </a:rPr>
              <a:t> (</a:t>
            </a:r>
            <a:r>
              <a:rPr lang="ru-RU" sz="2400" b="1" dirty="0">
                <a:solidFill>
                  <a:schemeClr val="bg1"/>
                </a:solidFill>
                <a:effectLst/>
              </a:rPr>
              <a:t>часть 12 статьи 93)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417004" y="1700808"/>
            <a:ext cx="8382000" cy="3724096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chemeClr val="bg1"/>
                </a:solidFill>
              </a:rPr>
              <a:t>С 01.04.2021 закупка </a:t>
            </a:r>
            <a:r>
              <a:rPr lang="ru-RU" sz="20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товара</a:t>
            </a:r>
            <a:r>
              <a:rPr lang="ru-RU" sz="2000" dirty="0">
                <a:solidFill>
                  <a:schemeClr val="bg1"/>
                </a:solidFill>
              </a:rPr>
              <a:t> может осуществляться в электронной форме с использованием </a:t>
            </a:r>
            <a:r>
              <a:rPr lang="ru-RU" sz="2000" b="1" dirty="0">
                <a:solidFill>
                  <a:schemeClr val="bg1"/>
                </a:solidFill>
              </a:rPr>
              <a:t>электронной площадки </a:t>
            </a:r>
            <a:r>
              <a:rPr lang="ru-RU" sz="2000" dirty="0">
                <a:solidFill>
                  <a:schemeClr val="bg1"/>
                </a:solidFill>
              </a:rPr>
              <a:t>на сумму, </a:t>
            </a:r>
            <a:r>
              <a:rPr lang="ru-RU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превышающую трех миллионов </a:t>
            </a:r>
            <a:r>
              <a:rPr lang="ru-RU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рублей </a:t>
            </a:r>
            <a:r>
              <a:rPr lang="ru-RU" sz="2000" dirty="0">
                <a:solidFill>
                  <a:schemeClr val="bg1"/>
                </a:solidFill>
              </a:rPr>
              <a:t>в случаях, </a:t>
            </a:r>
            <a:r>
              <a:rPr lang="ru-RU" sz="2000" dirty="0" smtClean="0">
                <a:solidFill>
                  <a:schemeClr val="bg1"/>
                </a:solidFill>
              </a:rPr>
              <a:t>предусмотренных пунктами 4 и 5 части 1 статьи 93  (с соблюдением ограничения по годовому объёму по данным пунктам).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chemeClr val="bg1"/>
                </a:solidFill>
              </a:rPr>
              <a:t>Годовой </a:t>
            </a:r>
            <a:r>
              <a:rPr lang="ru-RU" sz="2000" dirty="0">
                <a:solidFill>
                  <a:schemeClr val="bg1"/>
                </a:solidFill>
              </a:rPr>
              <a:t>объем </a:t>
            </a:r>
            <a:r>
              <a:rPr lang="ru-RU" sz="2000" dirty="0" smtClean="0">
                <a:solidFill>
                  <a:schemeClr val="bg1"/>
                </a:solidFill>
              </a:rPr>
              <a:t>закупок 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п.4 не 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должен превышать два миллиона рублей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u="sng" dirty="0">
                <a:solidFill>
                  <a:schemeClr val="bg1"/>
                </a:solidFill>
              </a:rPr>
              <a:t>или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должен превышать десять процентов СГОЗ</a:t>
            </a:r>
            <a:r>
              <a:rPr lang="ru-RU" sz="2000" dirty="0">
                <a:solidFill>
                  <a:schemeClr val="bg1"/>
                </a:solidFill>
              </a:rPr>
              <a:t> и 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должен составлять более чем пятьдесят миллионов 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рублей</a:t>
            </a:r>
            <a:r>
              <a:rPr lang="ru-RU" sz="2000" dirty="0" smtClean="0">
                <a:solidFill>
                  <a:schemeClr val="bg1"/>
                </a:solidFill>
              </a:rPr>
              <a:t> (</a:t>
            </a:r>
            <a:r>
              <a:rPr lang="ru-RU" sz="2000" dirty="0">
                <a:solidFill>
                  <a:schemeClr val="bg1"/>
                </a:solidFill>
              </a:rPr>
              <a:t>ограничения не применяются в отношении </a:t>
            </a:r>
            <a:r>
              <a:rPr lang="ru-RU" sz="2000" dirty="0" smtClean="0">
                <a:solidFill>
                  <a:schemeClr val="bg1"/>
                </a:solidFill>
              </a:rPr>
              <a:t>закупок </a:t>
            </a:r>
            <a:r>
              <a:rPr lang="ru-RU" sz="2000" dirty="0">
                <a:solidFill>
                  <a:schemeClr val="bg1"/>
                </a:solidFill>
              </a:rPr>
              <a:t>для обеспечения муниципальных нужд сельских </a:t>
            </a:r>
            <a:r>
              <a:rPr lang="ru-RU" sz="2000" dirty="0" smtClean="0">
                <a:solidFill>
                  <a:schemeClr val="bg1"/>
                </a:solidFill>
              </a:rPr>
              <a:t>поселений)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chemeClr val="bg1"/>
                </a:solidFill>
              </a:rPr>
              <a:t>Годовой объем закупок 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п.5 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должен превышать пять миллионов рублей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u="sng" dirty="0">
                <a:solidFill>
                  <a:schemeClr val="bg1"/>
                </a:solidFill>
              </a:rPr>
              <a:t>или</a:t>
            </a:r>
            <a:r>
              <a:rPr lang="ru-RU" sz="2000" dirty="0">
                <a:solidFill>
                  <a:schemeClr val="bg1"/>
                </a:solidFill>
              </a:rPr>
              <a:t> не должен превышать 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пятьдесят процентов СГОЗ</a:t>
            </a:r>
            <a:r>
              <a:rPr lang="ru-RU" sz="2000" dirty="0">
                <a:solidFill>
                  <a:schemeClr val="bg1"/>
                </a:solidFill>
              </a:rPr>
              <a:t> и не должен составлять более чем 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тридцать миллионов 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рублей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1007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82000" cy="415498"/>
          </a:xfrm>
        </p:spPr>
        <p:txBody>
          <a:bodyPr/>
          <a:lstStyle/>
          <a:p>
            <a:pPr algn="ctr"/>
            <a:r>
              <a:rPr lang="ru-RU" sz="3000" dirty="0" smtClean="0">
                <a:solidFill>
                  <a:schemeClr val="bg1"/>
                </a:solidFill>
                <a:effectLst/>
              </a:rPr>
              <a:t>Схема заключения контракта по ч.12 ст.93</a:t>
            </a:r>
            <a:endParaRPr lang="ru-RU" sz="3000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382000" cy="4825937"/>
          </a:xfrm>
        </p:spPr>
        <p:txBody>
          <a:bodyPr/>
          <a:lstStyle/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b="1" dirty="0"/>
          </a:p>
          <a:p>
            <a:pPr marL="0" indent="0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                                                        </a:t>
            </a:r>
            <a:r>
              <a:rPr lang="ru-RU" sz="1600" b="1" dirty="0" smtClean="0">
                <a:solidFill>
                  <a:srgbClr val="C00000"/>
                </a:solidFill>
              </a:rPr>
              <a:t>не позднее одного рабочего дня</a:t>
            </a:r>
          </a:p>
          <a:p>
            <a:pPr marL="0" indent="0">
              <a:buNone/>
            </a:pPr>
            <a:endParaRPr lang="ru-RU" sz="16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 smtClean="0"/>
              <a:t>                                            </a:t>
            </a:r>
            <a:r>
              <a:rPr lang="ru-RU" sz="1600" b="1" dirty="0" smtClean="0"/>
              <a:t> 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 smtClean="0">
                <a:solidFill>
                  <a:srgbClr val="C00000"/>
                </a:solidFill>
              </a:rPr>
              <a:t>                                                                                        </a:t>
            </a:r>
            <a:r>
              <a:rPr lang="ru-RU" sz="1600" b="1" dirty="0" smtClean="0">
                <a:solidFill>
                  <a:srgbClr val="C00000"/>
                </a:solidFill>
              </a:rPr>
              <a:t>в течение следующего рабочего дня</a:t>
            </a:r>
          </a:p>
          <a:p>
            <a:pPr marL="0" indent="0">
              <a:buNone/>
            </a:pPr>
            <a:endParaRPr lang="ru-RU" sz="1600" b="1" dirty="0"/>
          </a:p>
          <a:p>
            <a:pPr marL="0" indent="0">
              <a:buNone/>
            </a:pPr>
            <a:endParaRPr lang="ru-RU" sz="1600" b="1" dirty="0" smtClean="0"/>
          </a:p>
          <a:p>
            <a:pPr marL="0" indent="0">
              <a:buNone/>
            </a:pPr>
            <a:endParaRPr lang="ru-RU" sz="1600" b="1" dirty="0"/>
          </a:p>
          <a:p>
            <a:pPr marL="0" indent="0">
              <a:buNone/>
            </a:pPr>
            <a:endParaRPr lang="ru-RU" sz="1600" b="1" dirty="0" smtClean="0"/>
          </a:p>
          <a:p>
            <a:pPr marL="0" indent="0">
              <a:buNone/>
            </a:pPr>
            <a:endParaRPr lang="ru-RU" sz="1600" b="1" dirty="0"/>
          </a:p>
          <a:p>
            <a:pPr marL="0" indent="0">
              <a:buNone/>
            </a:pPr>
            <a:endParaRPr lang="ru-RU" sz="1600" b="1" dirty="0" smtClean="0"/>
          </a:p>
          <a:p>
            <a:pPr marL="0" indent="0">
              <a:buNone/>
            </a:pPr>
            <a:r>
              <a:rPr lang="ru-RU" sz="1600" b="1" dirty="0"/>
              <a:t> </a:t>
            </a:r>
            <a:r>
              <a:rPr lang="ru-RU" sz="1600" b="1" dirty="0" smtClean="0"/>
              <a:t>                                                                                          </a:t>
            </a:r>
            <a:r>
              <a:rPr lang="ru-RU" sz="1600" b="1" dirty="0">
                <a:solidFill>
                  <a:srgbClr val="C00000"/>
                </a:solidFill>
              </a:rPr>
              <a:t>в течение следующего рабочего </a:t>
            </a:r>
            <a:r>
              <a:rPr lang="ru-RU" sz="1600" b="1" dirty="0" smtClean="0">
                <a:solidFill>
                  <a:srgbClr val="C00000"/>
                </a:solidFill>
              </a:rPr>
              <a:t>дня</a:t>
            </a:r>
          </a:p>
          <a:p>
            <a:pPr marL="0" indent="0">
              <a:buNone/>
            </a:pP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                                                                                           (но не ранее, чем через 2 </a:t>
            </a:r>
            <a:r>
              <a:rPr lang="ru-RU" sz="1600" b="1" dirty="0" err="1" smtClean="0">
                <a:solidFill>
                  <a:srgbClr val="C00000"/>
                </a:solidFill>
              </a:rPr>
              <a:t>раб.дня</a:t>
            </a:r>
            <a:r>
              <a:rPr lang="ru-RU" sz="1600" b="1" dirty="0" smtClean="0">
                <a:solidFill>
                  <a:srgbClr val="C00000"/>
                </a:solidFill>
              </a:rPr>
              <a:t>)</a:t>
            </a:r>
            <a:endParaRPr lang="ru-RU" sz="16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1600" b="1" dirty="0" smtClean="0">
                <a:solidFill>
                  <a:srgbClr val="C00000"/>
                </a:solidFill>
              </a:rPr>
              <a:t>  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121484" y="692697"/>
            <a:ext cx="8843004" cy="3600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solidFill>
                  <a:schemeClr val="bg1"/>
                </a:solidFill>
                <a:latin typeface="Segoe" pitchFamily="34" charset="0"/>
              </a:rPr>
              <a:t>Оператор </a:t>
            </a:r>
            <a:r>
              <a:rPr lang="ru-RU" sz="1200" b="1" dirty="0" smtClean="0">
                <a:solidFill>
                  <a:srgbClr val="FF0000"/>
                </a:solidFill>
                <a:latin typeface="Segoe" pitchFamily="34" charset="0"/>
              </a:rPr>
              <a:t>в течение одного часа</a:t>
            </a:r>
            <a:r>
              <a:rPr lang="ru-RU" sz="1200" b="1" dirty="0" smtClean="0">
                <a:solidFill>
                  <a:schemeClr val="bg1"/>
                </a:solidFill>
                <a:latin typeface="Segoe" pitchFamily="34" charset="0"/>
              </a:rPr>
              <a:t> размещает протокол в ЕИС и на ЭП</a:t>
            </a:r>
          </a:p>
        </p:txBody>
      </p:sp>
      <p:sp>
        <p:nvSpPr>
          <p:cNvPr id="5" name="Стрелка вниз 4"/>
          <p:cNvSpPr/>
          <p:nvPr/>
        </p:nvSpPr>
        <p:spPr bwMode="auto">
          <a:xfrm>
            <a:off x="3931853" y="1052736"/>
            <a:ext cx="242316" cy="1013641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ru-RU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108750" y="2057074"/>
            <a:ext cx="8854492" cy="3600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>
                <a:solidFill>
                  <a:schemeClr val="bg1"/>
                </a:solidFill>
                <a:latin typeface="Segoe" pitchFamily="34" charset="0"/>
              </a:rPr>
              <a:t>Заказчик размещает в ЕИС и на ЭП без своей подписи проект контракта</a:t>
            </a:r>
          </a:p>
        </p:txBody>
      </p:sp>
      <p:sp>
        <p:nvSpPr>
          <p:cNvPr id="12" name="Стрелка вниз 11"/>
          <p:cNvSpPr/>
          <p:nvPr/>
        </p:nvSpPr>
        <p:spPr bwMode="auto">
          <a:xfrm>
            <a:off x="3810695" y="2417114"/>
            <a:ext cx="484632" cy="1443934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ru-RU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34562" y="3861048"/>
            <a:ext cx="8854493" cy="6732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>
                <a:solidFill>
                  <a:schemeClr val="bg1"/>
                </a:solidFill>
                <a:latin typeface="Segoe" pitchFamily="34" charset="0"/>
              </a:rPr>
              <a:t>Победитель подписывает, размещает на ЭП проект контракта + ОИК (если требуется)</a:t>
            </a:r>
          </a:p>
        </p:txBody>
      </p:sp>
      <p:sp>
        <p:nvSpPr>
          <p:cNvPr id="15" name="Стрелка вниз 14"/>
          <p:cNvSpPr/>
          <p:nvPr/>
        </p:nvSpPr>
        <p:spPr bwMode="auto">
          <a:xfrm>
            <a:off x="3902873" y="4534272"/>
            <a:ext cx="484632" cy="978408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ru-RU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121484" y="5512680"/>
            <a:ext cx="8854492" cy="6526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>
                <a:solidFill>
                  <a:schemeClr val="bg1"/>
                </a:solidFill>
                <a:latin typeface="Segoe" pitchFamily="34" charset="0"/>
              </a:rPr>
              <a:t>Заказчик подписывает контракт и размещает в ЕИС, сведения о контракте (исполнение, расторжение) вносятся в реестр контрактов (ч.1 ст.103)</a:t>
            </a: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4955242" y="3321010"/>
            <a:ext cx="3577198" cy="2771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>
                <a:solidFill>
                  <a:srgbClr val="C00000"/>
                </a:solidFill>
                <a:latin typeface="Segoe" pitchFamily="34" charset="0"/>
              </a:rPr>
              <a:t>Протокол разногласий не допускается!</a:t>
            </a:r>
          </a:p>
        </p:txBody>
      </p:sp>
      <p:cxnSp>
        <p:nvCxnSpPr>
          <p:cNvPr id="16" name="Скругленная соединительная линия 15"/>
          <p:cNvCxnSpPr/>
          <p:nvPr/>
        </p:nvCxnSpPr>
        <p:spPr>
          <a:xfrm rot="5400000" flipH="1" flipV="1">
            <a:off x="6026421" y="2435149"/>
            <a:ext cx="4219952" cy="1224135"/>
          </a:xfrm>
          <a:prstGeom prst="curvedConnector3">
            <a:avLst/>
          </a:prstGeom>
          <a:ln w="19050" cmpd="sng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78855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4294967295"/>
          </p:nvPr>
        </p:nvSpPr>
        <p:spPr>
          <a:xfrm>
            <a:off x="762000" y="585886"/>
            <a:ext cx="8382000" cy="5081391"/>
          </a:xfrm>
        </p:spPr>
        <p:txBody>
          <a:bodyPr lIns="180000" rIns="180000" anchor="ctr"/>
          <a:lstStyle/>
          <a:p>
            <a:pPr marL="0" indent="0" algn="ctr">
              <a:buNone/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Действие поставщика – размещение предварительного предложения</a:t>
            </a:r>
          </a:p>
          <a:p>
            <a:pPr marL="0" indent="0" algn="just">
              <a:buNone/>
            </a:pPr>
            <a:r>
              <a:rPr lang="ru-RU" sz="1600" b="1" dirty="0" smtClean="0">
                <a:solidFill>
                  <a:schemeClr val="bg1"/>
                </a:solidFill>
              </a:rPr>
              <a:t>Участники формируют на ЭП предварительное предложение (ПП) о поставке товаров</a:t>
            </a:r>
            <a:r>
              <a:rPr lang="ru-RU" sz="1600" dirty="0" smtClean="0">
                <a:solidFill>
                  <a:schemeClr val="bg1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ru-RU" sz="1400" dirty="0" smtClean="0">
                <a:solidFill>
                  <a:schemeClr val="bg1"/>
                </a:solidFill>
              </a:rPr>
              <a:t>а) наименование товара и его </a:t>
            </a:r>
            <a:r>
              <a:rPr lang="ru-RU" sz="14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характеристики с использованием КТРУ</a:t>
            </a:r>
            <a:r>
              <a:rPr lang="ru-RU" sz="1400" dirty="0" smtClean="0">
                <a:solidFill>
                  <a:schemeClr val="bg1"/>
                </a:solidFill>
              </a:rPr>
              <a:t>;</a:t>
            </a:r>
          </a:p>
          <a:p>
            <a:pPr marL="0" indent="0" algn="just">
              <a:buNone/>
            </a:pPr>
            <a:r>
              <a:rPr lang="ru-RU" sz="1400" dirty="0" smtClean="0">
                <a:solidFill>
                  <a:schemeClr val="bg1"/>
                </a:solidFill>
              </a:rPr>
              <a:t>б) товарный знак (при наличии);</a:t>
            </a:r>
          </a:p>
          <a:p>
            <a:pPr marL="0" indent="0" algn="just">
              <a:buNone/>
            </a:pPr>
            <a:r>
              <a:rPr lang="ru-RU" sz="1400" dirty="0" smtClean="0">
                <a:solidFill>
                  <a:schemeClr val="bg1"/>
                </a:solidFill>
              </a:rPr>
              <a:t>в) наименование </a:t>
            </a:r>
            <a:r>
              <a:rPr lang="ru-RU" sz="14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страны</a:t>
            </a:r>
            <a:r>
              <a:rPr lang="ru-RU" sz="1400" dirty="0" smtClean="0">
                <a:solidFill>
                  <a:schemeClr val="bg1"/>
                </a:solidFill>
              </a:rPr>
              <a:t> происхождения товара;</a:t>
            </a:r>
          </a:p>
          <a:p>
            <a:pPr marL="0" indent="0" algn="just">
              <a:buNone/>
            </a:pPr>
            <a:r>
              <a:rPr lang="ru-RU" sz="1400" dirty="0" smtClean="0">
                <a:solidFill>
                  <a:schemeClr val="bg1"/>
                </a:solidFill>
              </a:rPr>
              <a:t>г) документ (или его копия), подтверждающий страну происхождения товара (в случае, если он предусмотрен НПА по ст.14; </a:t>
            </a: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 документа нет - товар из иностранного государства</a:t>
            </a:r>
            <a:r>
              <a:rPr lang="ru-RU" sz="1400" dirty="0" smtClean="0">
                <a:solidFill>
                  <a:schemeClr val="bg1"/>
                </a:solidFill>
              </a:rPr>
              <a:t>;</a:t>
            </a:r>
          </a:p>
          <a:p>
            <a:pPr marL="0" indent="0" algn="just">
              <a:buNone/>
            </a:pPr>
            <a:r>
              <a:rPr lang="ru-RU" sz="1400" dirty="0" smtClean="0">
                <a:solidFill>
                  <a:schemeClr val="bg1"/>
                </a:solidFill>
              </a:rPr>
              <a:t>д) единица измерения;</a:t>
            </a:r>
          </a:p>
          <a:p>
            <a:pPr marL="0" indent="0" algn="just">
              <a:buNone/>
            </a:pPr>
            <a:r>
              <a:rPr lang="ru-RU" sz="1400" dirty="0" smtClean="0">
                <a:solidFill>
                  <a:schemeClr val="bg1"/>
                </a:solidFill>
              </a:rPr>
              <a:t>е) цена единицы товара с учетом стоимости доставки, налогов, сборов и иных обязательных платежей;</a:t>
            </a:r>
          </a:p>
          <a:p>
            <a:pPr marL="0" indent="0" algn="just">
              <a:buNone/>
            </a:pPr>
            <a:r>
              <a:rPr lang="ru-RU" sz="1400" dirty="0" smtClean="0">
                <a:solidFill>
                  <a:schemeClr val="bg1"/>
                </a:solidFill>
              </a:rPr>
              <a:t>ж) минимальное и (или) максимальное количество товара, предлагаемое к поставкам;</a:t>
            </a:r>
          </a:p>
          <a:p>
            <a:pPr marL="0" indent="0" algn="just">
              <a:buNone/>
            </a:pPr>
            <a:r>
              <a:rPr lang="ru-RU" sz="1400" dirty="0" smtClean="0">
                <a:solidFill>
                  <a:schemeClr val="bg1"/>
                </a:solidFill>
              </a:rPr>
              <a:t>з) наименование места поставки, в пределах территории которого участник закупки предлагает товар </a:t>
            </a:r>
            <a:r>
              <a:rPr lang="ru-RU" sz="1400" dirty="0">
                <a:solidFill>
                  <a:schemeClr val="bg1"/>
                </a:solidFill>
              </a:rPr>
              <a:t>к поставкам (субъекта </a:t>
            </a:r>
            <a:r>
              <a:rPr lang="ru-RU" sz="1400" dirty="0" smtClean="0">
                <a:solidFill>
                  <a:schemeClr val="bg1"/>
                </a:solidFill>
              </a:rPr>
              <a:t>РФ, </a:t>
            </a:r>
            <a:r>
              <a:rPr lang="ru-RU" sz="1400" dirty="0">
                <a:solidFill>
                  <a:schemeClr val="bg1"/>
                </a:solidFill>
              </a:rPr>
              <a:t>муниципального </a:t>
            </a:r>
            <a:r>
              <a:rPr lang="ru-RU" sz="1400" dirty="0" smtClean="0">
                <a:solidFill>
                  <a:schemeClr val="bg1"/>
                </a:solidFill>
              </a:rPr>
              <a:t>района </a:t>
            </a:r>
            <a:r>
              <a:rPr lang="ru-RU" sz="1400" dirty="0">
                <a:solidFill>
                  <a:schemeClr val="bg1"/>
                </a:solidFill>
              </a:rPr>
              <a:t>или </a:t>
            </a:r>
            <a:r>
              <a:rPr lang="ru-RU" sz="1400" dirty="0" smtClean="0">
                <a:solidFill>
                  <a:schemeClr val="bg1"/>
                </a:solidFill>
              </a:rPr>
              <a:t>городского округа);</a:t>
            </a:r>
          </a:p>
          <a:p>
            <a:pPr marL="0" indent="0" algn="just">
              <a:buNone/>
            </a:pPr>
            <a:r>
              <a:rPr lang="ru-RU" sz="1400" dirty="0" smtClean="0">
                <a:solidFill>
                  <a:schemeClr val="bg1"/>
                </a:solidFill>
              </a:rPr>
              <a:t>и) срок действия ПП, который не может составлять более 1-го месяца с даты его размещения на ЭП. Участник вправе продлить срок действия ПП или отозвать его в любой момент до направления оператором ЭП заявки заказчику;</a:t>
            </a:r>
          </a:p>
          <a:p>
            <a:pPr marL="0" indent="0" algn="just">
              <a:buNone/>
            </a:pPr>
            <a:r>
              <a:rPr lang="ru-RU" sz="1400" dirty="0" smtClean="0">
                <a:solidFill>
                  <a:schemeClr val="bg1"/>
                </a:solidFill>
              </a:rPr>
              <a:t>к) </a:t>
            </a:r>
            <a:r>
              <a:rPr lang="ru-RU" sz="1400" dirty="0">
                <a:solidFill>
                  <a:schemeClr val="bg1"/>
                </a:solidFill>
              </a:rPr>
              <a:t>информацию и документы, </a:t>
            </a:r>
            <a:r>
              <a:rPr lang="ru-RU" sz="1400" dirty="0" smtClean="0">
                <a:solidFill>
                  <a:schemeClr val="bg1"/>
                </a:solidFill>
              </a:rPr>
              <a:t>предусмотренные подпунктами «н» - «п» п.1 ч.1 ст.43;</a:t>
            </a:r>
          </a:p>
          <a:p>
            <a:pPr marL="0" indent="0" algn="just">
              <a:buNone/>
            </a:pPr>
            <a:r>
              <a:rPr lang="ru-RU" sz="1400" dirty="0" smtClean="0">
                <a:solidFill>
                  <a:schemeClr val="bg1"/>
                </a:solidFill>
              </a:rPr>
              <a:t>л) мин. и (или) максим. срок поставки товара (указывается в календарных днях). Не указание срока означает согласие со сроком, предусмотренным в извещении.</a:t>
            </a:r>
          </a:p>
          <a:p>
            <a:pPr marL="0" indent="0" algn="just">
              <a:buNone/>
            </a:pPr>
            <a:r>
              <a:rPr lang="ru-RU" sz="1400" dirty="0" smtClean="0">
                <a:solidFill>
                  <a:schemeClr val="bg1"/>
                </a:solidFill>
              </a:rPr>
              <a:t>  </a:t>
            </a:r>
            <a:r>
              <a:rPr lang="ru-RU" sz="1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Размещение ПП означает согласие участника на направление оператором ЭП заказчикам предложений о поставке товаров. При этом ответственность за достоверность информации и документов несет участник закупки. Такое ПП признается заявкой на участие в закупке. Участник закупки вправе внести в ПП изменения.</a:t>
            </a:r>
            <a:endParaRPr lang="ru-RU" sz="1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22727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4294967295"/>
          </p:nvPr>
        </p:nvSpPr>
        <p:spPr>
          <a:xfrm>
            <a:off x="762000" y="194492"/>
            <a:ext cx="8382000" cy="6081665"/>
          </a:xfrm>
        </p:spPr>
        <p:txBody>
          <a:bodyPr lIns="180000" rIns="180000" anchor="ctr"/>
          <a:lstStyle/>
          <a:p>
            <a:pPr marL="0" indent="0">
              <a:buNone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Действие Заказчика - 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формирует, подписывает и размещает в ЕИС извещение об осуществлении закупки</a:t>
            </a:r>
            <a:r>
              <a:rPr lang="ru-RU" sz="2000" dirty="0">
                <a:solidFill>
                  <a:schemeClr val="bg1"/>
                </a:solidFill>
              </a:rPr>
              <a:t>, содержащее: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bg1"/>
                </a:solidFill>
              </a:rPr>
              <a:t>а) адрес ЭП;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bg1"/>
                </a:solidFill>
              </a:rPr>
              <a:t>б) информацию, указанную </a:t>
            </a:r>
            <a:r>
              <a:rPr lang="ru-RU" sz="2000" dirty="0" smtClean="0">
                <a:solidFill>
                  <a:schemeClr val="bg1"/>
                </a:solidFill>
              </a:rPr>
              <a:t>в п.1-3, 9, 10, 13, 15, 17 и 18 ч.1 ст.42 (</a:t>
            </a:r>
            <a:r>
              <a:rPr lang="ru-RU" sz="1600" i="1" dirty="0">
                <a:solidFill>
                  <a:schemeClr val="bg1"/>
                </a:solidFill>
              </a:rPr>
              <a:t>наименование, местонахождения, телефон, контактное лицо; краткое изложение условий контракта, содержащее наименование и описание объекта закупки; ИКЗ; </a:t>
            </a:r>
            <a:r>
              <a:rPr lang="ru-RU" sz="1600" i="1" dirty="0" smtClean="0">
                <a:solidFill>
                  <a:schemeClr val="bg1"/>
                </a:solidFill>
              </a:rPr>
              <a:t>способ</a:t>
            </a:r>
            <a:r>
              <a:rPr lang="ru-RU" sz="1600" i="1" dirty="0">
                <a:solidFill>
                  <a:schemeClr val="bg1"/>
                </a:solidFill>
              </a:rPr>
              <a:t>; ОИК; преимущества; условия, запреты, ограничения допуска по ст.14; аванс</a:t>
            </a:r>
            <a:r>
              <a:rPr lang="ru-RU" sz="1600" dirty="0">
                <a:solidFill>
                  <a:schemeClr val="bg1"/>
                </a:solidFill>
              </a:rPr>
              <a:t>)</a:t>
            </a:r>
            <a:r>
              <a:rPr lang="ru-RU" sz="1600" dirty="0" smtClean="0">
                <a:solidFill>
                  <a:schemeClr val="bg1"/>
                </a:solidFill>
              </a:rPr>
              <a:t>;</a:t>
            </a:r>
            <a:endParaRPr lang="ru-RU" sz="1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2000" dirty="0">
                <a:solidFill>
                  <a:schemeClr val="bg1"/>
                </a:solidFill>
              </a:rPr>
              <a:t>в) наименование товара и его характеристики с использованием КТРУ, начальную цену единицы товара с учетом стоимости доставки, налогов, сборов и иных обязательных платежей, количество закупаемого товара, единицу измерения товара, срок поставки в календарных днях, место поставки </a:t>
            </a:r>
            <a:r>
              <a:rPr lang="ru-RU" sz="2000" dirty="0" smtClean="0">
                <a:solidFill>
                  <a:schemeClr val="bg1"/>
                </a:solidFill>
              </a:rPr>
              <a:t>товара;</a:t>
            </a:r>
            <a:endParaRPr lang="ru-RU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2000" dirty="0">
                <a:solidFill>
                  <a:schemeClr val="bg1"/>
                </a:solidFill>
              </a:rPr>
              <a:t>г) информацию о возможности одностороннего отказа от исполнения контракта;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bg1"/>
                </a:solidFill>
              </a:rPr>
              <a:t>д) </a:t>
            </a:r>
            <a:r>
              <a:rPr lang="ru-RU" sz="2000" dirty="0" smtClean="0">
                <a:solidFill>
                  <a:schemeClr val="bg1"/>
                </a:solidFill>
              </a:rPr>
              <a:t>требования, предъявляемые к участникам закупки и предусмотренные ч.1 и 2 ст.31;</a:t>
            </a:r>
            <a:endParaRPr lang="ru-RU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2000" dirty="0">
                <a:solidFill>
                  <a:schemeClr val="bg1"/>
                </a:solidFill>
              </a:rPr>
              <a:t>е) требование, устанавливаемое в соответствии с ч.1.1 </a:t>
            </a:r>
            <a:r>
              <a:rPr lang="ru-RU" sz="2000" dirty="0" smtClean="0">
                <a:solidFill>
                  <a:schemeClr val="bg1"/>
                </a:solidFill>
              </a:rPr>
              <a:t>ст.31.</a:t>
            </a:r>
            <a:endParaRPr lang="ru-RU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2000" i="1" dirty="0">
                <a:solidFill>
                  <a:schemeClr val="bg1"/>
                </a:solidFill>
              </a:rPr>
              <a:t>Извещение должно содержать проект контракта, а также обоснование цены </a:t>
            </a:r>
            <a:r>
              <a:rPr lang="ru-RU" sz="2000" i="1" dirty="0" smtClean="0">
                <a:solidFill>
                  <a:schemeClr val="bg1"/>
                </a:solidFill>
              </a:rPr>
              <a:t>контракта. </a:t>
            </a:r>
            <a:r>
              <a:rPr lang="ru-RU" sz="20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Внесение изменений в такое извещение не допускается</a:t>
            </a:r>
            <a:r>
              <a:rPr lang="ru-RU" sz="2000" dirty="0"/>
              <a:t>.</a:t>
            </a: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3630647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4294967295"/>
          </p:nvPr>
        </p:nvSpPr>
        <p:spPr>
          <a:xfrm>
            <a:off x="762000" y="765582"/>
            <a:ext cx="8382000" cy="5201424"/>
          </a:xfrm>
        </p:spPr>
        <p:txBody>
          <a:bodyPr lIns="180000" rIns="180000" anchor="ctr"/>
          <a:lstStyle/>
          <a:p>
            <a:pPr marL="0" indent="0">
              <a:buNone/>
            </a:pPr>
            <a:r>
              <a:rPr lang="ru-RU" sz="2000" b="1" dirty="0">
                <a:solidFill>
                  <a:schemeClr val="bg1"/>
                </a:solidFill>
              </a:rPr>
              <a:t>3. </a:t>
            </a:r>
            <a:r>
              <a:rPr lang="ru-RU" sz="2000" b="1" dirty="0" smtClean="0">
                <a:solidFill>
                  <a:schemeClr val="bg1"/>
                </a:solidFill>
              </a:rPr>
              <a:t>Действие Оператора ЭП - 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течение одного часа </a:t>
            </a:r>
            <a:r>
              <a:rPr lang="ru-RU" sz="2000" b="1" dirty="0">
                <a:solidFill>
                  <a:schemeClr val="bg1"/>
                </a:solidFill>
              </a:rPr>
              <a:t>с момента размещения в ЕИС извещения</a:t>
            </a:r>
            <a:r>
              <a:rPr lang="ru-RU" sz="2000" dirty="0">
                <a:solidFill>
                  <a:schemeClr val="bg1"/>
                </a:solidFill>
              </a:rPr>
              <a:t>: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bg1"/>
                </a:solidFill>
              </a:rPr>
              <a:t>а) определяет из числа всех </a:t>
            </a:r>
            <a:r>
              <a:rPr lang="ru-RU" sz="2000" dirty="0" smtClean="0">
                <a:solidFill>
                  <a:schemeClr val="bg1"/>
                </a:solidFill>
              </a:rPr>
              <a:t>ПП </a:t>
            </a:r>
            <a:r>
              <a:rPr lang="ru-RU" sz="2000" u="sng" dirty="0">
                <a:solidFill>
                  <a:schemeClr val="bg1"/>
                </a:solidFill>
              </a:rPr>
              <a:t>не более пяти заявок</a:t>
            </a:r>
            <a:r>
              <a:rPr lang="ru-RU" sz="2000" dirty="0">
                <a:solidFill>
                  <a:schemeClr val="bg1"/>
                </a:solidFill>
              </a:rPr>
              <a:t>, соответствующих требованиям, установленным в извещении, и содержащих наименьшие цены за единицу товара, являющегося объектом </a:t>
            </a:r>
            <a:r>
              <a:rPr lang="ru-RU" sz="2000" dirty="0" smtClean="0">
                <a:solidFill>
                  <a:schemeClr val="bg1"/>
                </a:solidFill>
              </a:rPr>
              <a:t>закупки;</a:t>
            </a:r>
            <a:endParaRPr lang="ru-RU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2000" dirty="0">
                <a:solidFill>
                  <a:schemeClr val="bg1"/>
                </a:solidFill>
              </a:rPr>
              <a:t>б) присваивает каждой заявке идентификационный номер, </a:t>
            </a:r>
            <a:r>
              <a:rPr lang="ru-RU" sz="2000" dirty="0" smtClean="0">
                <a:solidFill>
                  <a:schemeClr val="bg1"/>
                </a:solidFill>
              </a:rPr>
              <a:t>порядковый </a:t>
            </a:r>
            <a:r>
              <a:rPr lang="ru-RU" sz="2000" dirty="0">
                <a:solidFill>
                  <a:schemeClr val="bg1"/>
                </a:solidFill>
              </a:rPr>
              <a:t>номер в порядке возрастания цены за единицу </a:t>
            </a:r>
            <a:r>
              <a:rPr lang="ru-RU" sz="2000" dirty="0" smtClean="0">
                <a:solidFill>
                  <a:schemeClr val="bg1"/>
                </a:solidFill>
              </a:rPr>
              <a:t>товара;</a:t>
            </a:r>
            <a:endParaRPr lang="ru-RU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2000" dirty="0">
                <a:solidFill>
                  <a:schemeClr val="bg1"/>
                </a:solidFill>
              </a:rPr>
              <a:t>в) направляет заказчику заявки;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bg1"/>
                </a:solidFill>
              </a:rPr>
              <a:t>г) блокирует количество товара в </a:t>
            </a:r>
            <a:r>
              <a:rPr lang="ru-RU" sz="2000" dirty="0" smtClean="0">
                <a:solidFill>
                  <a:schemeClr val="bg1"/>
                </a:solidFill>
              </a:rPr>
              <a:t>ПП каждого </a:t>
            </a:r>
            <a:r>
              <a:rPr lang="ru-RU" sz="2000" dirty="0">
                <a:solidFill>
                  <a:schemeClr val="bg1"/>
                </a:solidFill>
              </a:rPr>
              <a:t>участника закупки, заявка которого направлена </a:t>
            </a:r>
            <a:r>
              <a:rPr lang="ru-RU" sz="2000" dirty="0" smtClean="0">
                <a:solidFill>
                  <a:schemeClr val="bg1"/>
                </a:solidFill>
              </a:rPr>
              <a:t>заказчику (из максимального количества).</a:t>
            </a:r>
            <a:endParaRPr lang="ru-RU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2000" b="1" dirty="0">
                <a:solidFill>
                  <a:schemeClr val="bg1"/>
                </a:solidFill>
              </a:rPr>
              <a:t>4. </a:t>
            </a:r>
            <a:r>
              <a:rPr lang="ru-RU" sz="2000" b="1" dirty="0" smtClean="0">
                <a:solidFill>
                  <a:schemeClr val="bg1"/>
                </a:solidFill>
              </a:rPr>
              <a:t>Действие Заказчика (не комиссии!!!) - 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позднее одного рабочего дня </a:t>
            </a:r>
            <a:r>
              <a:rPr lang="ru-RU" sz="2000" b="1" dirty="0">
                <a:solidFill>
                  <a:schemeClr val="bg1"/>
                </a:solidFill>
              </a:rPr>
              <a:t>со дня, следующего за днем получения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b="1" dirty="0">
                <a:solidFill>
                  <a:schemeClr val="bg1"/>
                </a:solidFill>
              </a:rPr>
              <a:t>заявок</a:t>
            </a:r>
            <a:r>
              <a:rPr lang="ru-RU" sz="2000" dirty="0">
                <a:solidFill>
                  <a:schemeClr val="bg1"/>
                </a:solidFill>
              </a:rPr>
              <a:t>: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bg1"/>
                </a:solidFill>
              </a:rPr>
              <a:t>а) принимает решение о соответствии заявки или об отклонении заявки;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bg1"/>
                </a:solidFill>
              </a:rPr>
              <a:t>б) на основании решений присваивает каждой заявке порядковый номер в порядке возрастания цены за единицу товара;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bg1"/>
                </a:solidFill>
              </a:rPr>
              <a:t>в) формирует, подписывает и направляет оператору ЭП протокол подведения итогов определения поставщика.</a:t>
            </a:r>
            <a:endParaRPr lang="ru-RU" sz="2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4911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4294967295"/>
          </p:nvPr>
        </p:nvSpPr>
        <p:spPr>
          <a:xfrm>
            <a:off x="899592" y="548680"/>
            <a:ext cx="7194376" cy="3922697"/>
          </a:xfrm>
        </p:spPr>
        <p:txBody>
          <a:bodyPr lIns="180000" rIns="180000" anchor="ctr"/>
          <a:lstStyle/>
          <a:p>
            <a:pPr marL="0" indent="0" algn="just">
              <a:buNone/>
            </a:pPr>
            <a:r>
              <a:rPr lang="ru-RU" sz="2000" b="1" dirty="0">
                <a:solidFill>
                  <a:schemeClr val="bg1"/>
                </a:solidFill>
              </a:rPr>
              <a:t>5. Оператор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течение одного часа </a:t>
            </a:r>
            <a:r>
              <a:rPr lang="ru-RU" sz="2000" b="1" dirty="0">
                <a:solidFill>
                  <a:schemeClr val="bg1"/>
                </a:solidFill>
              </a:rPr>
              <a:t>с момента получения такого протокола размещает его в ЕИС и на ЭП</a:t>
            </a:r>
            <a:r>
              <a:rPr lang="ru-RU" sz="2000" dirty="0">
                <a:solidFill>
                  <a:schemeClr val="bg1"/>
                </a:solidFill>
              </a:rPr>
              <a:t>. Такой протокол должен содержать дату подведения итогов и информацию о решениях, обоснование решения об отклонении заявки, содержащее указание на положения заявки, а также положения Закона, извещения, которым не соответствует такая </a:t>
            </a:r>
            <a:r>
              <a:rPr lang="ru-RU" sz="2000" dirty="0" smtClean="0">
                <a:solidFill>
                  <a:schemeClr val="bg1"/>
                </a:solidFill>
              </a:rPr>
              <a:t>заявка.</a:t>
            </a:r>
            <a:endParaRPr lang="ru-RU" sz="20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ru-RU" sz="2000" b="1" dirty="0">
                <a:solidFill>
                  <a:schemeClr val="bg1"/>
                </a:solidFill>
              </a:rPr>
              <a:t>6. Заключение контракта</a:t>
            </a:r>
            <a:r>
              <a:rPr lang="ru-RU" sz="2000" dirty="0">
                <a:solidFill>
                  <a:schemeClr val="bg1"/>
                </a:solidFill>
              </a:rPr>
              <a:t> осуществляется с участником закупки, заявке которого присвоен первый номер, в порядке, установленном статьей </a:t>
            </a:r>
            <a:r>
              <a:rPr lang="ru-RU" sz="2000" dirty="0" smtClean="0">
                <a:solidFill>
                  <a:schemeClr val="bg1"/>
                </a:solidFill>
              </a:rPr>
              <a:t>51, </a:t>
            </a:r>
            <a:r>
              <a:rPr lang="ru-RU" sz="2000" dirty="0">
                <a:solidFill>
                  <a:schemeClr val="bg1"/>
                </a:solidFill>
              </a:rPr>
              <a:t>с учетом особенностей, предусмотренных частью </a:t>
            </a:r>
            <a:r>
              <a:rPr lang="ru-RU" sz="2000" dirty="0" smtClean="0">
                <a:solidFill>
                  <a:schemeClr val="bg1"/>
                </a:solidFill>
              </a:rPr>
              <a:t>6 </a:t>
            </a:r>
            <a:r>
              <a:rPr lang="ru-RU" sz="2000" dirty="0">
                <a:solidFill>
                  <a:schemeClr val="bg1"/>
                </a:solidFill>
              </a:rPr>
              <a:t>статьи </a:t>
            </a:r>
            <a:r>
              <a:rPr lang="ru-RU" sz="2000" dirty="0" smtClean="0">
                <a:solidFill>
                  <a:schemeClr val="bg1"/>
                </a:solidFill>
              </a:rPr>
              <a:t>50.</a:t>
            </a:r>
          </a:p>
        </p:txBody>
      </p:sp>
    </p:spTree>
    <p:extLst>
      <p:ext uri="{BB962C8B-B14F-4D97-AF65-F5344CB8AC3E}">
        <p14:creationId xmlns:p14="http://schemas.microsoft.com/office/powerpoint/2010/main" val="14020631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4294967295"/>
          </p:nvPr>
        </p:nvSpPr>
        <p:spPr>
          <a:xfrm>
            <a:off x="762000" y="675247"/>
            <a:ext cx="7698432" cy="4339650"/>
          </a:xfrm>
        </p:spPr>
        <p:txBody>
          <a:bodyPr lIns="180000" rIns="180000" anchor="ctr"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</a:rPr>
              <a:t>В </a:t>
            </a:r>
            <a:r>
              <a:rPr lang="ru-RU" sz="2000" dirty="0">
                <a:solidFill>
                  <a:schemeClr val="bg1"/>
                </a:solidFill>
              </a:rPr>
              <a:t>случае 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наличия менее двух заявок</a:t>
            </a:r>
            <a:r>
              <a:rPr lang="ru-RU" sz="2000" dirty="0">
                <a:solidFill>
                  <a:schemeClr val="bg1"/>
                </a:solidFill>
              </a:rPr>
              <a:t>, соответствующих требованиям, в течение одного часа с момента размещения извещения, оператор ЭП направляет заказчику и размещает в ЕИС 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уведомление об отсутствии двух заявок, направление заявок не осуществляется.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bg1"/>
                </a:solidFill>
              </a:rPr>
              <a:t> </a:t>
            </a:r>
            <a:r>
              <a:rPr lang="ru-RU" sz="2000" dirty="0" smtClean="0">
                <a:solidFill>
                  <a:schemeClr val="bg1"/>
                </a:solidFill>
              </a:rPr>
              <a:t>В </a:t>
            </a:r>
            <a:r>
              <a:rPr lang="ru-RU" sz="2000" dirty="0">
                <a:solidFill>
                  <a:schemeClr val="bg1"/>
                </a:solidFill>
              </a:rPr>
              <a:t>случае указания участником закупки, заявка которого направлена заказчику, в </a:t>
            </a:r>
            <a:r>
              <a:rPr lang="ru-RU" sz="2000" dirty="0" smtClean="0">
                <a:solidFill>
                  <a:schemeClr val="bg1"/>
                </a:solidFill>
              </a:rPr>
              <a:t>ПП максимального </a:t>
            </a:r>
            <a:r>
              <a:rPr lang="ru-RU" sz="2000" dirty="0">
                <a:solidFill>
                  <a:schemeClr val="bg1"/>
                </a:solidFill>
              </a:rPr>
              <a:t>количества товара оператор ЭП не позднее одного часа с момента:</a:t>
            </a:r>
          </a:p>
          <a:p>
            <a:pPr marL="0" indent="0" algn="just">
              <a:buNone/>
            </a:pPr>
            <a:r>
              <a:rPr lang="ru-RU" sz="2000" i="1" dirty="0">
                <a:solidFill>
                  <a:schemeClr val="bg1"/>
                </a:solidFill>
              </a:rPr>
              <a:t>а) размещения протокола подведения итогов прекращает блокирование количества товара участников закупки, за исключением участника, с которым заключается контракт;</a:t>
            </a:r>
            <a:endParaRPr lang="ru-RU" sz="20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ru-RU" sz="2000" i="1" dirty="0">
                <a:solidFill>
                  <a:schemeClr val="bg1"/>
                </a:solidFill>
              </a:rPr>
              <a:t>б) заключения контракта, автоматически уменьшает указанное в </a:t>
            </a:r>
            <a:r>
              <a:rPr lang="ru-RU" sz="2000" i="1" dirty="0" smtClean="0">
                <a:solidFill>
                  <a:schemeClr val="bg1"/>
                </a:solidFill>
              </a:rPr>
              <a:t>ПП </a:t>
            </a:r>
            <a:r>
              <a:rPr lang="ru-RU" sz="2000" i="1" dirty="0">
                <a:solidFill>
                  <a:schemeClr val="bg1"/>
                </a:solidFill>
              </a:rPr>
              <a:t>участника, с которым заключен контракт, количество товара, на количество закупаемого товара, предусмотренного в извещении.</a:t>
            </a:r>
            <a:endParaRPr lang="ru-RU" sz="2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8021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4294967295"/>
          </p:nvPr>
        </p:nvSpPr>
        <p:spPr>
          <a:xfrm>
            <a:off x="762000" y="476250"/>
            <a:ext cx="8382000" cy="5724525"/>
          </a:xfrm>
        </p:spPr>
        <p:txBody>
          <a:bodyPr lIns="180000" rIns="180000" anchor="ctr"/>
          <a:lstStyle/>
          <a:p>
            <a:pPr marL="0" indent="0" algn="just">
              <a:buNone/>
            </a:pPr>
            <a:r>
              <a:rPr lang="ru-RU" sz="2000" b="1" dirty="0">
                <a:solidFill>
                  <a:schemeClr val="bg1"/>
                </a:solidFill>
              </a:rPr>
              <a:t>6. Заключение контракта</a:t>
            </a:r>
            <a:r>
              <a:rPr lang="ru-RU" sz="2000" dirty="0">
                <a:solidFill>
                  <a:schemeClr val="bg1"/>
                </a:solidFill>
              </a:rPr>
              <a:t> осуществляется с участником закупки, заявке которого присвоен первый номер, в порядке, установленном статьей </a:t>
            </a:r>
            <a:r>
              <a:rPr lang="ru-RU" sz="2000" dirty="0" smtClean="0">
                <a:solidFill>
                  <a:schemeClr val="bg1"/>
                </a:solidFill>
              </a:rPr>
              <a:t>51, </a:t>
            </a:r>
            <a:r>
              <a:rPr lang="ru-RU" sz="2000" dirty="0">
                <a:solidFill>
                  <a:schemeClr val="bg1"/>
                </a:solidFill>
              </a:rPr>
              <a:t>с учетом особенностей, предусмотренных частью </a:t>
            </a:r>
            <a:r>
              <a:rPr lang="ru-RU" sz="2000" dirty="0" smtClean="0">
                <a:solidFill>
                  <a:schemeClr val="bg1"/>
                </a:solidFill>
              </a:rPr>
              <a:t>6 </a:t>
            </a:r>
            <a:r>
              <a:rPr lang="ru-RU" sz="2000" dirty="0">
                <a:solidFill>
                  <a:schemeClr val="bg1"/>
                </a:solidFill>
              </a:rPr>
              <a:t>статьи </a:t>
            </a:r>
            <a:r>
              <a:rPr lang="ru-RU" sz="2000" dirty="0" smtClean="0">
                <a:solidFill>
                  <a:schemeClr val="bg1"/>
                </a:solidFill>
              </a:rPr>
              <a:t>50.</a:t>
            </a:r>
            <a:endParaRPr lang="ru-RU" sz="20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b="1" i="1" dirty="0" smtClean="0">
                <a:solidFill>
                  <a:schemeClr val="bg1"/>
                </a:solidFill>
              </a:rPr>
              <a:t>заказчик </a:t>
            </a:r>
            <a:r>
              <a:rPr lang="ru-RU" sz="2000" b="1" i="1" dirty="0">
                <a:solidFill>
                  <a:schemeClr val="bg1"/>
                </a:solidFill>
              </a:rPr>
              <a:t>не позднее </a:t>
            </a:r>
            <a:r>
              <a:rPr lang="ru-RU" sz="2000" b="1" i="1" dirty="0" smtClean="0">
                <a:solidFill>
                  <a:schemeClr val="bg1"/>
                </a:solidFill>
              </a:rPr>
              <a:t>одного рабочего дня </a:t>
            </a:r>
            <a:r>
              <a:rPr lang="ru-RU" sz="2000" dirty="0" smtClean="0">
                <a:solidFill>
                  <a:schemeClr val="bg1"/>
                </a:solidFill>
              </a:rPr>
              <a:t>следующего за днем размещения </a:t>
            </a:r>
            <a:r>
              <a:rPr lang="ru-RU" sz="2000" dirty="0">
                <a:solidFill>
                  <a:schemeClr val="bg1"/>
                </a:solidFill>
              </a:rPr>
              <a:t>в ЕИС протокола подведения итогов </a:t>
            </a:r>
            <a:r>
              <a:rPr lang="ru-RU" sz="2000" b="1" i="1" dirty="0">
                <a:solidFill>
                  <a:schemeClr val="bg1"/>
                </a:solidFill>
              </a:rPr>
              <a:t>размещает в ЕИС и на ЭП без своей подписи проект контракта</a:t>
            </a:r>
            <a:r>
              <a:rPr lang="ru-RU" sz="2000" dirty="0">
                <a:solidFill>
                  <a:schemeClr val="bg1"/>
                </a:solidFill>
              </a:rPr>
              <a:t>, который составляется путем включения в проект контракта 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цены</a:t>
            </a:r>
            <a:r>
              <a:rPr lang="ru-RU" sz="2000" dirty="0">
                <a:solidFill>
                  <a:schemeClr val="bg1"/>
                </a:solidFill>
              </a:rPr>
              <a:t> контракта, 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информации о товаре </a:t>
            </a:r>
            <a:r>
              <a:rPr lang="ru-RU" sz="2000" dirty="0">
                <a:solidFill>
                  <a:schemeClr val="bg1"/>
                </a:solidFill>
              </a:rPr>
              <a:t>(товарном знаке и (или) конкретных показателях товара, 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стране происхождения товара</a:t>
            </a:r>
            <a:r>
              <a:rPr lang="ru-RU" sz="2000" dirty="0">
                <a:solidFill>
                  <a:schemeClr val="bg1"/>
                </a:solidFill>
              </a:rPr>
              <a:t>),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b="1" i="1" dirty="0">
                <a:solidFill>
                  <a:schemeClr val="bg1"/>
                </a:solidFill>
              </a:rPr>
              <a:t>победитель не позднее одного рабочего дня</a:t>
            </a:r>
            <a:r>
              <a:rPr lang="ru-RU" sz="2000" dirty="0">
                <a:solidFill>
                  <a:schemeClr val="bg1"/>
                </a:solidFill>
              </a:rPr>
              <a:t>, следующего за днем размещения заказчиком проекта контракта в ЕИС и на </a:t>
            </a:r>
            <a:r>
              <a:rPr lang="ru-RU" sz="2000" b="1" i="1" dirty="0">
                <a:solidFill>
                  <a:schemeClr val="bg1"/>
                </a:solidFill>
              </a:rPr>
              <a:t>ЭП подписывает и размещает на ЭП подписанный проект контракта и документ, подтверждающий предоставление ОИК</a:t>
            </a:r>
            <a:r>
              <a:rPr lang="ru-RU" sz="2000" dirty="0">
                <a:solidFill>
                  <a:schemeClr val="bg1"/>
                </a:solidFill>
              </a:rPr>
              <a:t>. </a:t>
            </a:r>
            <a:r>
              <a:rPr lang="ru-RU" sz="2000" b="1" dirty="0">
                <a:solidFill>
                  <a:srgbClr val="C00000"/>
                </a:solidFill>
              </a:rPr>
              <a:t>При этом формирование и размещение протокола разногласий не допускается!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b="1" i="1" dirty="0">
                <a:solidFill>
                  <a:schemeClr val="bg1"/>
                </a:solidFill>
              </a:rPr>
              <a:t>заказчик не позднее одного рабочего дня</a:t>
            </a:r>
            <a:r>
              <a:rPr lang="ru-RU" sz="2000" dirty="0">
                <a:solidFill>
                  <a:schemeClr val="bg1"/>
                </a:solidFill>
              </a:rPr>
              <a:t>, следующего за днем подписания и размещения победителем на ЭП контракта, </a:t>
            </a:r>
            <a:r>
              <a:rPr lang="ru-RU" sz="2000" b="1" i="1" dirty="0">
                <a:solidFill>
                  <a:schemeClr val="bg1"/>
                </a:solidFill>
              </a:rPr>
              <a:t>но не ранее чем через два рабочих дня</a:t>
            </a:r>
            <a:r>
              <a:rPr lang="ru-RU" sz="2000" dirty="0">
                <a:solidFill>
                  <a:schemeClr val="bg1"/>
                </a:solidFill>
              </a:rPr>
              <a:t>, следующих за днем размещения в ЕИС протокола подведения итогов, </a:t>
            </a:r>
            <a:r>
              <a:rPr lang="ru-RU" sz="2000" b="1" i="1" dirty="0">
                <a:solidFill>
                  <a:schemeClr val="bg1"/>
                </a:solidFill>
              </a:rPr>
              <a:t>подписывает со своей стороны и размещает в ЕИС контракт</a:t>
            </a:r>
            <a:r>
              <a:rPr lang="ru-RU" sz="20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76489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5290" y="1052736"/>
            <a:ext cx="8382000" cy="443198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с </a:t>
            </a: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>1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января 2023 года</a:t>
            </a:r>
            <a:endParaRPr lang="ru-RU" sz="3200" b="1" dirty="0"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323528" y="2331515"/>
            <a:ext cx="8382000" cy="2659190"/>
          </a:xfrm>
        </p:spPr>
        <p:txBody>
          <a:bodyPr lIns="180000" rIns="180000" anchor="ctr"/>
          <a:lstStyle/>
          <a:p>
            <a:pPr marL="0" indent="0" algn="just">
              <a:buNone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Статья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93 часть 13.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u="sng" dirty="0">
                <a:solidFill>
                  <a:schemeClr val="accent6">
                    <a:lumMod val="75000"/>
                  </a:schemeClr>
                </a:solidFill>
              </a:rPr>
              <a:t>При осуществлении закупок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, предусмотренных частью 12 настоящей статьи, </a:t>
            </a:r>
            <a:r>
              <a:rPr lang="ru-RU" sz="2400" u="sng" dirty="0">
                <a:solidFill>
                  <a:schemeClr val="accent6">
                    <a:lumMod val="75000"/>
                  </a:schemeClr>
                </a:solidFill>
              </a:rPr>
              <a:t>обеспечивается доступность информации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обо всех предварительных предложениях, размещенных участниками закупок </a:t>
            </a:r>
            <a:r>
              <a:rPr lang="ru-RU" sz="2400" u="sng" dirty="0">
                <a:solidFill>
                  <a:schemeClr val="accent6">
                    <a:lumMod val="75000"/>
                  </a:schemeClr>
                </a:solidFill>
              </a:rPr>
              <a:t>на всех электронных площадках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, посредством информационного взаимодействия с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ЕИС.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Требования к такому информационному взаимодействию устанавливаются Правительством Российской Федерации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sz="2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2685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82000" cy="276999"/>
          </a:xfrm>
        </p:spPr>
        <p:txBody>
          <a:bodyPr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effectLst/>
              </a:rPr>
              <a:t>Схема   проведения   закупок  </a:t>
            </a:r>
            <a:r>
              <a:rPr lang="ru-RU" sz="2000" b="1" dirty="0" smtClean="0">
                <a:solidFill>
                  <a:srgbClr val="C00000"/>
                </a:solidFill>
                <a:effectLst/>
              </a:rPr>
              <a:t>ТОВАРОВ</a:t>
            </a:r>
            <a:r>
              <a:rPr lang="ru-RU" sz="2000" b="1" dirty="0" smtClean="0">
                <a:solidFill>
                  <a:schemeClr val="bg1"/>
                </a:solidFill>
                <a:effectLst/>
              </a:rPr>
              <a:t>  по   КТРУ   (п. 4;  5  ч.1   ст. 93  –  ч. 12   ст. 93)</a:t>
            </a:r>
            <a:endParaRPr lang="ru-RU" sz="20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382000" cy="320087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b="1" dirty="0" smtClean="0"/>
          </a:p>
          <a:p>
            <a:pPr marL="0" indent="0">
              <a:buNone/>
            </a:pPr>
            <a:endParaRPr lang="ru-RU" sz="1600" b="1" dirty="0"/>
          </a:p>
          <a:p>
            <a:pPr marL="0" indent="0"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Срок действия </a:t>
            </a:r>
            <a:r>
              <a:rPr lang="ru-RU" sz="1600" b="1" dirty="0">
                <a:solidFill>
                  <a:srgbClr val="FF0000"/>
                </a:solidFill>
              </a:rPr>
              <a:t>ПП не более 1-го месяца          </a:t>
            </a:r>
            <a:r>
              <a:rPr lang="ru-RU" sz="1600" b="1" dirty="0" smtClean="0">
                <a:solidFill>
                  <a:srgbClr val="FF0000"/>
                </a:solidFill>
              </a:rPr>
              <a:t>Возможность продления, изменения, отзыва ПП</a:t>
            </a:r>
          </a:p>
          <a:p>
            <a:pPr marL="0" indent="0"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ru-RU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1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1600" b="1" dirty="0">
                <a:solidFill>
                  <a:srgbClr val="FF0000"/>
                </a:solidFill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</a:rPr>
              <a:t>                                                                                        В течение одного часа</a:t>
            </a:r>
          </a:p>
          <a:p>
            <a:pPr marL="0" indent="0">
              <a:buNone/>
            </a:pPr>
            <a:endParaRPr lang="ru-RU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1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                                                                                            В течение следующего рабочего дня</a:t>
            </a:r>
            <a:r>
              <a:rPr lang="ru-RU" sz="1600" b="1" dirty="0" smtClean="0"/>
              <a:t>            </a:t>
            </a:r>
            <a:endParaRPr lang="ru-RU" sz="1600" b="1" dirty="0">
              <a:solidFill>
                <a:srgbClr val="00B05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121484" y="692697"/>
            <a:ext cx="8843004" cy="65599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</a:rPr>
              <a:t>Участники формируют на ЭП предварительное предложение (ПП) о поставке товаров</a:t>
            </a:r>
            <a:endParaRPr lang="ru-RU" sz="1400" b="1" dirty="0" smtClean="0">
              <a:solidFill>
                <a:schemeClr val="accent6">
                  <a:lumMod val="75000"/>
                </a:schemeClr>
              </a:solidFill>
              <a:latin typeface="Segoe" pitchFamily="34" charset="0"/>
            </a:endParaRPr>
          </a:p>
        </p:txBody>
      </p:sp>
      <p:sp>
        <p:nvSpPr>
          <p:cNvPr id="5" name="Стрелка вниз 4"/>
          <p:cNvSpPr/>
          <p:nvPr/>
        </p:nvSpPr>
        <p:spPr bwMode="auto">
          <a:xfrm>
            <a:off x="3851920" y="1348691"/>
            <a:ext cx="360040" cy="712158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ru-RU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137288" y="2084951"/>
            <a:ext cx="8854492" cy="4799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</a:rPr>
              <a:t>Заказчик размещает в ЕИС извещение об осуществлении закупки + проект контракта + обоснование цены</a:t>
            </a:r>
          </a:p>
        </p:txBody>
      </p:sp>
      <p:sp>
        <p:nvSpPr>
          <p:cNvPr id="9" name="Стрелка вниз 8"/>
          <p:cNvSpPr/>
          <p:nvPr/>
        </p:nvSpPr>
        <p:spPr bwMode="auto">
          <a:xfrm>
            <a:off x="3851920" y="2605416"/>
            <a:ext cx="365368" cy="415798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ru-RU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483" y="3021214"/>
            <a:ext cx="8854493" cy="4320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</a:rPr>
              <a:t>Оператор определяет не более 5 участников и передаёт заявки заказчику </a:t>
            </a: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22751" y="4122223"/>
            <a:ext cx="8854493" cy="6732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</a:rPr>
              <a:t>Заказчик определяет победителя и размещает протокол</a:t>
            </a:r>
          </a:p>
        </p:txBody>
      </p:sp>
      <p:sp>
        <p:nvSpPr>
          <p:cNvPr id="15" name="Стрелка вниз 14"/>
          <p:cNvSpPr/>
          <p:nvPr/>
        </p:nvSpPr>
        <p:spPr bwMode="auto">
          <a:xfrm>
            <a:off x="3902873" y="4860584"/>
            <a:ext cx="484632" cy="58464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ru-RU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77869" y="5445224"/>
            <a:ext cx="8854492" cy="6526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</a:rPr>
              <a:t>Заключение контракта в порядке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ст.51,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</a:rPr>
              <a:t>с учетом особенностей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ч.6 ст.50</a:t>
            </a:r>
            <a:endParaRPr lang="ru-RU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 bwMode="auto">
          <a:xfrm>
            <a:off x="3902873" y="3453262"/>
            <a:ext cx="484632" cy="668961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ru-RU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0078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ue Rays Segoe Templat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Белый текст и шрифт Courier для слайдов с кодом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E64B3FB-D41B-43EA-9BB3-E80B28B33B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1_Blue Rays Segoe Template</Template>
  <TotalTime>1548</TotalTime>
  <Words>1270</Words>
  <Application>Microsoft Office PowerPoint</Application>
  <PresentationFormat>Экран (4:3)</PresentationFormat>
  <Paragraphs>89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Courier New</vt:lpstr>
      <vt:lpstr>Segoe</vt:lpstr>
      <vt:lpstr>Wingdings</vt:lpstr>
      <vt:lpstr>1_Blue Rays Segoe Template</vt:lpstr>
      <vt:lpstr>Белый текст и шрифт Courier для слайдов с кодом</vt:lpstr>
      <vt:lpstr>Закупки с полки в электронной форме  (часть 12 статьи 93)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 1 января 2023 года</vt:lpstr>
      <vt:lpstr>Схема   проведения   закупок  ТОВАРОВ  по   КТРУ   (п. 4;  5  ч.1   ст. 93  –  ч. 12   ст. 93)</vt:lpstr>
      <vt:lpstr>Схема заключения контракта по ч.12 ст.93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презентации</dc:title>
  <dc:creator>user</dc:creator>
  <cp:lastModifiedBy>Admin</cp:lastModifiedBy>
  <cp:revision>108</cp:revision>
  <cp:lastPrinted>2021-07-14T05:50:08Z</cp:lastPrinted>
  <dcterms:created xsi:type="dcterms:W3CDTF">2016-01-26T09:20:13Z</dcterms:created>
  <dcterms:modified xsi:type="dcterms:W3CDTF">2022-05-19T12:44:38Z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TC102867099990</vt:lpwstr>
  </property>
</Properties>
</file>