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88" r:id="rId2"/>
    <p:sldId id="300" r:id="rId3"/>
    <p:sldId id="291" r:id="rId4"/>
    <p:sldId id="301" r:id="rId5"/>
    <p:sldId id="294" r:id="rId6"/>
    <p:sldId id="297" r:id="rId7"/>
    <p:sldId id="299" r:id="rId8"/>
    <p:sldId id="295" r:id="rId9"/>
  </p:sldIdLst>
  <p:sldSz cx="12192000" cy="6858000"/>
  <p:notesSz cx="6797675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FF7"/>
    <a:srgbClr val="C5E0B4"/>
    <a:srgbClr val="5FC5BF"/>
    <a:srgbClr val="A1B296"/>
    <a:srgbClr val="D2DEEF"/>
    <a:srgbClr val="FFC000"/>
    <a:srgbClr val="367AB9"/>
    <a:srgbClr val="B7AE79"/>
    <a:srgbClr val="EAE3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8" autoAdjust="0"/>
    <p:restoredTop sz="94660"/>
  </p:normalViewPr>
  <p:slideViewPr>
    <p:cSldViewPr snapToGrid="0">
      <p:cViewPr varScale="1">
        <p:scale>
          <a:sx n="88" d="100"/>
          <a:sy n="88" d="100"/>
        </p:scale>
        <p:origin x="-763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CF0E75-F998-4FE8-8A55-C88BDF03DF57}" type="doc">
      <dgm:prSet loTypeId="urn:microsoft.com/office/officeart/2005/8/layout/chevron2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B1D8874-44D1-434F-A9D9-BF449D1E8B8E}">
      <dgm:prSet custT="1"/>
      <dgm:spPr/>
      <dgm:t>
        <a:bodyPr/>
        <a:lstStyle/>
        <a:p>
          <a:endParaRPr lang="ru-RU" sz="2000" b="1" dirty="0" smtClean="0">
            <a:solidFill>
              <a:schemeClr val="tx2">
                <a:lumMod val="75000"/>
              </a:schemeClr>
            </a:solidFill>
          </a:endParaRPr>
        </a:p>
        <a:p>
          <a:r>
            <a:rPr lang="ru-RU" sz="2000" b="1" dirty="0" smtClean="0">
              <a:solidFill>
                <a:schemeClr val="accent1">
                  <a:lumMod val="50000"/>
                </a:schemeClr>
              </a:solidFill>
            </a:rPr>
            <a:t>Изменение существенных условий контрактов </a:t>
          </a:r>
          <a:endParaRPr lang="ru-RU" sz="2000" b="1" dirty="0">
            <a:solidFill>
              <a:schemeClr val="accent1">
                <a:lumMod val="50000"/>
              </a:schemeClr>
            </a:solidFill>
          </a:endParaRPr>
        </a:p>
      </dgm:t>
    </dgm:pt>
    <dgm:pt modelId="{27014CC0-C61F-4642-9C2D-B7C2B48ED526}" type="parTrans" cxnId="{E5FF68A1-40CA-4028-8D60-68C3FF6D7998}">
      <dgm:prSet/>
      <dgm:spPr/>
      <dgm:t>
        <a:bodyPr/>
        <a:lstStyle/>
        <a:p>
          <a:endParaRPr lang="ru-RU"/>
        </a:p>
      </dgm:t>
    </dgm:pt>
    <dgm:pt modelId="{C47BD4E3-7C81-4B1B-A57E-759F661CF9FA}" type="sibTrans" cxnId="{E5FF68A1-40CA-4028-8D60-68C3FF6D7998}">
      <dgm:prSet/>
      <dgm:spPr/>
      <dgm:t>
        <a:bodyPr/>
        <a:lstStyle/>
        <a:p>
          <a:endParaRPr lang="ru-RU"/>
        </a:p>
      </dgm:t>
    </dgm:pt>
    <dgm:pt modelId="{7E17A9F0-53E5-4381-85D1-DB001FAEDFB1}">
      <dgm:prSet custT="1"/>
      <dgm:spPr/>
      <dgm:t>
        <a:bodyPr/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 smtClean="0">
              <a:solidFill>
                <a:schemeClr val="accent1">
                  <a:lumMod val="50000"/>
                </a:schemeClr>
              </a:solidFill>
            </a:rPr>
            <a:t>Постановление Правительства Самарской области от 13.04.2022 № 250 «Об отдельных особенностях изменения существенных условий контрактов на закупку товаров, работ, услуг для нужд Самарской области»</a:t>
          </a:r>
          <a:endParaRPr lang="ru-RU" sz="2000" b="1" dirty="0" smtClean="0">
            <a:solidFill>
              <a:srgbClr val="FF0000"/>
            </a:solidFill>
          </a:endParaRPr>
        </a:p>
      </dgm:t>
    </dgm:pt>
    <dgm:pt modelId="{1A1E02CA-0CE5-4458-81A3-A59EC39F1039}" type="parTrans" cxnId="{FC010A2E-F576-4293-87C5-DF3AB0B73A36}">
      <dgm:prSet/>
      <dgm:spPr/>
      <dgm:t>
        <a:bodyPr/>
        <a:lstStyle/>
        <a:p>
          <a:endParaRPr lang="ru-RU"/>
        </a:p>
      </dgm:t>
    </dgm:pt>
    <dgm:pt modelId="{A0B310D0-51E6-4002-B604-75624A0A047F}" type="sibTrans" cxnId="{FC010A2E-F576-4293-87C5-DF3AB0B73A36}">
      <dgm:prSet/>
      <dgm:spPr/>
      <dgm:t>
        <a:bodyPr/>
        <a:lstStyle/>
        <a:p>
          <a:endParaRPr lang="ru-RU"/>
        </a:p>
      </dgm:t>
    </dgm:pt>
    <dgm:pt modelId="{BA86D304-CB59-4491-923A-3C9DDD3726B8}">
      <dgm:prSet custT="1"/>
      <dgm:spPr/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 smtClean="0">
              <a:solidFill>
                <a:srgbClr val="FF0000"/>
              </a:solidFill>
            </a:rPr>
            <a:t>ч.65.1 ст.112 44-ФЗ</a:t>
          </a:r>
        </a:p>
      </dgm:t>
    </dgm:pt>
    <dgm:pt modelId="{D51F7E7A-CA7F-4B5E-BA94-6022C6365800}" type="parTrans" cxnId="{0C77793F-3A02-4B29-9F56-9B8803FC0D6B}">
      <dgm:prSet/>
      <dgm:spPr/>
      <dgm:t>
        <a:bodyPr/>
        <a:lstStyle/>
        <a:p>
          <a:endParaRPr lang="ru-RU"/>
        </a:p>
      </dgm:t>
    </dgm:pt>
    <dgm:pt modelId="{FE53A7C7-E7D9-4F77-B578-DB7C8DE6BF76}" type="sibTrans" cxnId="{0C77793F-3A02-4B29-9F56-9B8803FC0D6B}">
      <dgm:prSet/>
      <dgm:spPr/>
      <dgm:t>
        <a:bodyPr/>
        <a:lstStyle/>
        <a:p>
          <a:endParaRPr lang="ru-RU"/>
        </a:p>
      </dgm:t>
    </dgm:pt>
    <dgm:pt modelId="{1F8D8784-7F24-4958-BAFB-10F6C62DC187}">
      <dgm:prSet custT="1"/>
      <dgm:spPr/>
      <dgm:t>
        <a:bodyPr/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 smtClean="0">
              <a:solidFill>
                <a:schemeClr val="accent1">
                  <a:lumMod val="50000"/>
                </a:schemeClr>
              </a:solidFill>
            </a:rPr>
            <a:t>   </a:t>
          </a:r>
          <a:r>
            <a:rPr lang="ru-RU" sz="2000" b="1" dirty="0" smtClean="0">
              <a:solidFill>
                <a:srgbClr val="FF0000"/>
              </a:solidFill>
            </a:rPr>
            <a:t>На основании решения высшего органа местной администрации</a:t>
          </a:r>
          <a:r>
            <a:rPr lang="ru-RU" sz="2000" b="1" dirty="0" smtClean="0">
              <a:solidFill>
                <a:schemeClr val="accent1">
                  <a:lumMod val="50000"/>
                </a:schemeClr>
              </a:solidFill>
            </a:rPr>
            <a:t>                                                                                                   </a:t>
          </a:r>
          <a:r>
            <a:rPr lang="ru-RU" sz="2000" b="1" dirty="0" smtClean="0">
              <a:solidFill>
                <a:srgbClr val="FF0000"/>
              </a:solidFill>
            </a:rPr>
            <a:t>УСЛОВИЯ:</a:t>
          </a:r>
          <a:r>
            <a:rPr lang="ru-RU" sz="2000" b="1" dirty="0" smtClean="0">
              <a:solidFill>
                <a:schemeClr val="accent1">
                  <a:lumMod val="50000"/>
                </a:schemeClr>
              </a:solidFill>
            </a:rPr>
            <a:t>                                                                                                                                                                     Обращение поставщика + обосновывающие документы                                             </a:t>
          </a:r>
          <a:r>
            <a:rPr lang="ru-RU" sz="2000" b="1" dirty="0" smtClean="0">
              <a:solidFill>
                <a:srgbClr val="FF0000"/>
              </a:solidFill>
            </a:rPr>
            <a:t>Обоснование</a:t>
          </a:r>
          <a:r>
            <a:rPr lang="ru-RU" sz="2000" b="1" dirty="0" smtClean="0">
              <a:solidFill>
                <a:schemeClr val="accent1">
                  <a:lumMod val="50000"/>
                </a:schemeClr>
              </a:solidFill>
            </a:rPr>
            <a:t> необходимости изменений за </a:t>
          </a:r>
          <a:r>
            <a:rPr lang="ru-RU" sz="2000" b="1" dirty="0" smtClean="0">
              <a:solidFill>
                <a:srgbClr val="FF0000"/>
              </a:solidFill>
            </a:rPr>
            <a:t>подписью руководителя заказчика                                                                                                                Обращение в ГРБС </a:t>
          </a:r>
          <a:r>
            <a:rPr lang="ru-RU" sz="2000" b="1" dirty="0" smtClean="0">
              <a:solidFill>
                <a:schemeClr val="accent1">
                  <a:lumMod val="50000"/>
                </a:schemeClr>
              </a:solidFill>
            </a:rPr>
            <a:t>для проверки пакета документов и </a:t>
          </a:r>
          <a:r>
            <a:rPr lang="ru-RU" sz="2000" b="1" dirty="0" smtClean="0">
              <a:solidFill>
                <a:srgbClr val="FF0000"/>
              </a:solidFill>
            </a:rPr>
            <a:t>подготовки акта                                                                                        Итог</a:t>
          </a:r>
          <a:r>
            <a:rPr lang="ru-RU" sz="2000" b="1" dirty="0" smtClean="0">
              <a:solidFill>
                <a:schemeClr val="accent1">
                  <a:lumMod val="50000"/>
                </a:schemeClr>
              </a:solidFill>
            </a:rPr>
            <a:t> – заключение дополнительного соглашения.      </a:t>
          </a:r>
          <a:r>
            <a:rPr lang="ru-RU" sz="2000" b="1" dirty="0" smtClean="0">
              <a:solidFill>
                <a:srgbClr val="FF0000"/>
              </a:solidFill>
            </a:rPr>
            <a:t>ВАЖНО!                                                                                                      Особый порядок изменения «СТРОИТЕЛЬНЫХ» контрактов Постановление Правительства РФ от 16.04.2022 №680                             </a:t>
          </a:r>
        </a:p>
      </dgm:t>
    </dgm:pt>
    <dgm:pt modelId="{FE8DF91B-A4B3-47C6-96C2-AF2BB28580CE}" type="parTrans" cxnId="{BECA79BE-75F2-4E21-8A8F-A508DA0F779D}">
      <dgm:prSet/>
      <dgm:spPr/>
      <dgm:t>
        <a:bodyPr/>
        <a:lstStyle/>
        <a:p>
          <a:endParaRPr lang="ru-RU"/>
        </a:p>
      </dgm:t>
    </dgm:pt>
    <dgm:pt modelId="{467E1406-0B00-4D81-90D3-79C5E9A6B94D}" type="sibTrans" cxnId="{BECA79BE-75F2-4E21-8A8F-A508DA0F779D}">
      <dgm:prSet/>
      <dgm:spPr/>
      <dgm:t>
        <a:bodyPr/>
        <a:lstStyle/>
        <a:p>
          <a:endParaRPr lang="ru-RU"/>
        </a:p>
      </dgm:t>
    </dgm:pt>
    <dgm:pt modelId="{5015E31E-DD2D-48D2-8158-648D128EBD00}" type="pres">
      <dgm:prSet presAssocID="{09CF0E75-F998-4FE8-8A55-C88BDF03DF5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62FA69B-4C22-468C-B6AF-9116061FD67C}" type="pres">
      <dgm:prSet presAssocID="{FB1D8874-44D1-434F-A9D9-BF449D1E8B8E}" presName="composite" presStyleCnt="0"/>
      <dgm:spPr/>
    </dgm:pt>
    <dgm:pt modelId="{CE6FBC77-E2A8-4DF0-82F1-55551382D4C1}" type="pres">
      <dgm:prSet presAssocID="{FB1D8874-44D1-434F-A9D9-BF449D1E8B8E}" presName="parentText" presStyleLbl="alignNode1" presStyleIdx="0" presStyleCnt="1" custLinFactNeighborX="-887" custLinFactNeighborY="-1205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D98CB8-6343-45F4-95D2-1E313E5AA6C7}" type="pres">
      <dgm:prSet presAssocID="{FB1D8874-44D1-434F-A9D9-BF449D1E8B8E}" presName="descendantText" presStyleLbl="alignAcc1" presStyleIdx="0" presStyleCnt="1" custScaleY="196738" custLinFactNeighborX="849" custLinFactNeighborY="-16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4D564FF-BBC0-490C-9F08-102AAEB46151}" type="presOf" srcId="{1F8D8784-7F24-4958-BAFB-10F6C62DC187}" destId="{75D98CB8-6343-45F4-95D2-1E313E5AA6C7}" srcOrd="0" destOrd="2" presId="urn:microsoft.com/office/officeart/2005/8/layout/chevron2"/>
    <dgm:cxn modelId="{20120F98-D520-4E77-9872-10FD5B3D3C68}" type="presOf" srcId="{09CF0E75-F998-4FE8-8A55-C88BDF03DF57}" destId="{5015E31E-DD2D-48D2-8158-648D128EBD00}" srcOrd="0" destOrd="0" presId="urn:microsoft.com/office/officeart/2005/8/layout/chevron2"/>
    <dgm:cxn modelId="{E5FF68A1-40CA-4028-8D60-68C3FF6D7998}" srcId="{09CF0E75-F998-4FE8-8A55-C88BDF03DF57}" destId="{FB1D8874-44D1-434F-A9D9-BF449D1E8B8E}" srcOrd="0" destOrd="0" parTransId="{27014CC0-C61F-4642-9C2D-B7C2B48ED526}" sibTransId="{C47BD4E3-7C81-4B1B-A57E-759F661CF9FA}"/>
    <dgm:cxn modelId="{BECA79BE-75F2-4E21-8A8F-A508DA0F779D}" srcId="{FB1D8874-44D1-434F-A9D9-BF449D1E8B8E}" destId="{1F8D8784-7F24-4958-BAFB-10F6C62DC187}" srcOrd="2" destOrd="0" parTransId="{FE8DF91B-A4B3-47C6-96C2-AF2BB28580CE}" sibTransId="{467E1406-0B00-4D81-90D3-79C5E9A6B94D}"/>
    <dgm:cxn modelId="{9D31A4B6-4928-4C8C-B1C8-A9B5B3B0B45E}" type="presOf" srcId="{BA86D304-CB59-4491-923A-3C9DDD3726B8}" destId="{75D98CB8-6343-45F4-95D2-1E313E5AA6C7}" srcOrd="0" destOrd="0" presId="urn:microsoft.com/office/officeart/2005/8/layout/chevron2"/>
    <dgm:cxn modelId="{38E92FDF-E07F-4FE0-B2F6-123CE10B23C9}" type="presOf" srcId="{FB1D8874-44D1-434F-A9D9-BF449D1E8B8E}" destId="{CE6FBC77-E2A8-4DF0-82F1-55551382D4C1}" srcOrd="0" destOrd="0" presId="urn:microsoft.com/office/officeart/2005/8/layout/chevron2"/>
    <dgm:cxn modelId="{FC010A2E-F576-4293-87C5-DF3AB0B73A36}" srcId="{FB1D8874-44D1-434F-A9D9-BF449D1E8B8E}" destId="{7E17A9F0-53E5-4381-85D1-DB001FAEDFB1}" srcOrd="1" destOrd="0" parTransId="{1A1E02CA-0CE5-4458-81A3-A59EC39F1039}" sibTransId="{A0B310D0-51E6-4002-B604-75624A0A047F}"/>
    <dgm:cxn modelId="{0C77793F-3A02-4B29-9F56-9B8803FC0D6B}" srcId="{FB1D8874-44D1-434F-A9D9-BF449D1E8B8E}" destId="{BA86D304-CB59-4491-923A-3C9DDD3726B8}" srcOrd="0" destOrd="0" parTransId="{D51F7E7A-CA7F-4B5E-BA94-6022C6365800}" sibTransId="{FE53A7C7-E7D9-4F77-B578-DB7C8DE6BF76}"/>
    <dgm:cxn modelId="{5981CBD4-5AEE-41C2-8BE0-F4D063E0448C}" type="presOf" srcId="{7E17A9F0-53E5-4381-85D1-DB001FAEDFB1}" destId="{75D98CB8-6343-45F4-95D2-1E313E5AA6C7}" srcOrd="0" destOrd="1" presId="urn:microsoft.com/office/officeart/2005/8/layout/chevron2"/>
    <dgm:cxn modelId="{93B6D1AF-6BDE-41C6-9227-D7F6B99E92B0}" type="presParOf" srcId="{5015E31E-DD2D-48D2-8158-648D128EBD00}" destId="{462FA69B-4C22-468C-B6AF-9116061FD67C}" srcOrd="0" destOrd="0" presId="urn:microsoft.com/office/officeart/2005/8/layout/chevron2"/>
    <dgm:cxn modelId="{0AB0D770-9B0C-4983-8ECA-0E7185506D58}" type="presParOf" srcId="{462FA69B-4C22-468C-B6AF-9116061FD67C}" destId="{CE6FBC77-E2A8-4DF0-82F1-55551382D4C1}" srcOrd="0" destOrd="0" presId="urn:microsoft.com/office/officeart/2005/8/layout/chevron2"/>
    <dgm:cxn modelId="{7BF12850-35DF-4BDE-A469-76377012F434}" type="presParOf" srcId="{462FA69B-4C22-468C-B6AF-9116061FD67C}" destId="{75D98CB8-6343-45F4-95D2-1E313E5AA6C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9CF0E75-F998-4FE8-8A55-C88BDF03DF57}" type="doc">
      <dgm:prSet loTypeId="urn:microsoft.com/office/officeart/2005/8/layout/chevron2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E6A6E29-3F96-4544-91F1-82467ECB9C49}">
      <dgm:prSet custT="1"/>
      <dgm:spPr/>
      <dgm:t>
        <a:bodyPr/>
        <a:lstStyle/>
        <a:p>
          <a:r>
            <a:rPr lang="ru-RU" sz="2000" b="1" dirty="0" smtClean="0">
              <a:solidFill>
                <a:schemeClr val="accent1">
                  <a:lumMod val="50000"/>
                </a:schemeClr>
              </a:solidFill>
            </a:rPr>
            <a:t>Авансирование</a:t>
          </a:r>
          <a:endParaRPr lang="ru-RU" sz="2000" b="1" dirty="0">
            <a:solidFill>
              <a:schemeClr val="accent1">
                <a:lumMod val="50000"/>
              </a:schemeClr>
            </a:solidFill>
          </a:endParaRPr>
        </a:p>
      </dgm:t>
    </dgm:pt>
    <dgm:pt modelId="{1F421CB6-D73C-42AD-ADFB-72F3814C59AB}" type="parTrans" cxnId="{E2530943-C1FF-49C0-9D18-3E985C4278A1}">
      <dgm:prSet/>
      <dgm:spPr/>
      <dgm:t>
        <a:bodyPr/>
        <a:lstStyle/>
        <a:p>
          <a:endParaRPr lang="ru-RU"/>
        </a:p>
      </dgm:t>
    </dgm:pt>
    <dgm:pt modelId="{DFCA95DE-4448-4470-A835-A8422152BAA1}" type="sibTrans" cxnId="{E2530943-C1FF-49C0-9D18-3E985C4278A1}">
      <dgm:prSet/>
      <dgm:spPr/>
      <dgm:t>
        <a:bodyPr/>
        <a:lstStyle/>
        <a:p>
          <a:endParaRPr lang="ru-RU"/>
        </a:p>
      </dgm:t>
    </dgm:pt>
    <dgm:pt modelId="{E548037C-088D-4C4A-8128-FA3E359045B0}">
      <dgm:prSet custT="1"/>
      <dgm:spPr/>
      <dgm:t>
        <a:bodyPr/>
        <a:lstStyle/>
        <a:p>
          <a:r>
            <a:rPr lang="ru-RU" sz="2400" b="1" dirty="0" smtClean="0">
              <a:solidFill>
                <a:schemeClr val="accent1">
                  <a:lumMod val="50000"/>
                </a:schemeClr>
              </a:solidFill>
            </a:rPr>
            <a:t>Постановление Правительства Самарской области от 14.04.2022   №259 «Об особенностях установления размеров авансовых платежей при исполнении областного бюджета на 2022 год и на плановый период 2023 и 2024 годов»:                                                                                                                                                                   аванс </a:t>
          </a:r>
          <a:r>
            <a:rPr lang="ru-RU" sz="2400" b="1" dirty="0" smtClean="0">
              <a:solidFill>
                <a:srgbClr val="FF0000"/>
              </a:solidFill>
            </a:rPr>
            <a:t>до 50% </a:t>
          </a:r>
          <a:r>
            <a:rPr lang="ru-RU" sz="2400" b="0" dirty="0" smtClean="0">
              <a:solidFill>
                <a:schemeClr val="accent1">
                  <a:lumMod val="50000"/>
                </a:schemeClr>
              </a:solidFill>
            </a:rPr>
            <a:t>=</a:t>
          </a:r>
          <a:r>
            <a:rPr lang="ru-RU" sz="24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2400" b="1" dirty="0" smtClean="0">
              <a:solidFill>
                <a:srgbClr val="FF0000"/>
              </a:solidFill>
            </a:rPr>
            <a:t>право</a:t>
          </a:r>
          <a:r>
            <a:rPr lang="ru-RU" sz="2400" b="1" dirty="0" smtClean="0">
              <a:solidFill>
                <a:schemeClr val="accent1">
                  <a:lumMod val="50000"/>
                </a:schemeClr>
              </a:solidFill>
            </a:rPr>
            <a:t> Заказчика                                                                                                                                   аванс </a:t>
          </a:r>
          <a:r>
            <a:rPr lang="ru-RU" sz="2400" b="1" dirty="0" smtClean="0">
              <a:solidFill>
                <a:srgbClr val="FF0000"/>
              </a:solidFill>
            </a:rPr>
            <a:t>от 50% до 90% </a:t>
          </a:r>
          <a:r>
            <a:rPr lang="ru-RU" sz="2400" b="1" dirty="0" smtClean="0">
              <a:solidFill>
                <a:schemeClr val="accent1">
                  <a:lumMod val="50000"/>
                </a:schemeClr>
              </a:solidFill>
            </a:rPr>
            <a:t>= </a:t>
          </a:r>
          <a:r>
            <a:rPr lang="ru-RU" sz="2400" b="1" dirty="0" smtClean="0">
              <a:solidFill>
                <a:srgbClr val="FF0000"/>
              </a:solidFill>
            </a:rPr>
            <a:t>казначейское сопровождение</a:t>
          </a:r>
          <a:endParaRPr lang="ru-RU" sz="2400" dirty="0"/>
        </a:p>
      </dgm:t>
    </dgm:pt>
    <dgm:pt modelId="{216A3D95-106D-4A1A-BA35-9669EBD3A5E8}" type="parTrans" cxnId="{C5849CA2-17D0-4A57-8AF3-333026E26F8D}">
      <dgm:prSet/>
      <dgm:spPr/>
      <dgm:t>
        <a:bodyPr/>
        <a:lstStyle/>
        <a:p>
          <a:endParaRPr lang="ru-RU"/>
        </a:p>
      </dgm:t>
    </dgm:pt>
    <dgm:pt modelId="{14106B1D-D236-4CE1-A5E8-2962B6860FA0}" type="sibTrans" cxnId="{C5849CA2-17D0-4A57-8AF3-333026E26F8D}">
      <dgm:prSet/>
      <dgm:spPr/>
      <dgm:t>
        <a:bodyPr/>
        <a:lstStyle/>
        <a:p>
          <a:endParaRPr lang="ru-RU"/>
        </a:p>
      </dgm:t>
    </dgm:pt>
    <dgm:pt modelId="{B75D945E-071E-4D57-BD8D-0239F894D750}">
      <dgm:prSet custT="1"/>
      <dgm:spPr/>
      <dgm:t>
        <a:bodyPr/>
        <a:lstStyle/>
        <a:p>
          <a:r>
            <a:rPr lang="ru-RU" sz="2400" b="1" i="1" dirty="0" smtClean="0">
              <a:solidFill>
                <a:schemeClr val="accent1">
                  <a:lumMod val="50000"/>
                </a:schemeClr>
              </a:solidFill>
            </a:rPr>
            <a:t>Постановление Правительства РФ от 29.03.2022 </a:t>
          </a:r>
          <a:r>
            <a:rPr lang="ru-RU" sz="2400" b="1" i="1" dirty="0" smtClean="0">
              <a:solidFill>
                <a:schemeClr val="accent1">
                  <a:lumMod val="50000"/>
                </a:schemeClr>
              </a:solidFill>
            </a:rPr>
            <a:t>№ </a:t>
          </a:r>
          <a:r>
            <a:rPr lang="ru-RU" sz="2400" b="1" i="1" dirty="0" smtClean="0">
              <a:solidFill>
                <a:schemeClr val="accent1">
                  <a:lumMod val="50000"/>
                </a:schemeClr>
              </a:solidFill>
            </a:rPr>
            <a:t>505 "О приостановлении действия отдельных положений некоторых актов Правительства Российской Федерации и установлении размеров авансовых платежей при заключении государственных (муниципальных) контрактов в 2022 году"</a:t>
          </a:r>
          <a:endParaRPr lang="ru-RU" sz="2400" b="1" i="1" dirty="0">
            <a:solidFill>
              <a:schemeClr val="accent1">
                <a:lumMod val="50000"/>
              </a:schemeClr>
            </a:solidFill>
          </a:endParaRPr>
        </a:p>
      </dgm:t>
    </dgm:pt>
    <dgm:pt modelId="{2761853D-F58A-48E9-8FEF-8554FF0AD45A}" type="parTrans" cxnId="{BA0A5255-CA65-49CF-B133-9F335652C03B}">
      <dgm:prSet/>
      <dgm:spPr/>
      <dgm:t>
        <a:bodyPr/>
        <a:lstStyle/>
        <a:p>
          <a:endParaRPr lang="ru-RU"/>
        </a:p>
      </dgm:t>
    </dgm:pt>
    <dgm:pt modelId="{6329A9B9-5940-4186-AA54-9C46AA92408D}" type="sibTrans" cxnId="{BA0A5255-CA65-49CF-B133-9F335652C03B}">
      <dgm:prSet/>
      <dgm:spPr/>
      <dgm:t>
        <a:bodyPr/>
        <a:lstStyle/>
        <a:p>
          <a:endParaRPr lang="ru-RU"/>
        </a:p>
      </dgm:t>
    </dgm:pt>
    <dgm:pt modelId="{5015E31E-DD2D-48D2-8158-648D128EBD00}" type="pres">
      <dgm:prSet presAssocID="{09CF0E75-F998-4FE8-8A55-C88BDF03DF5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E012FDA-15C7-4C21-97D0-E6E6511E8094}" type="pres">
      <dgm:prSet presAssocID="{CE6A6E29-3F96-4544-91F1-82467ECB9C49}" presName="composite" presStyleCnt="0"/>
      <dgm:spPr/>
    </dgm:pt>
    <dgm:pt modelId="{27ED36A2-5797-40A0-A874-F22E628B732D}" type="pres">
      <dgm:prSet presAssocID="{CE6A6E29-3F96-4544-91F1-82467ECB9C49}" presName="parentText" presStyleLbl="alignNode1" presStyleIdx="0" presStyleCnt="1" custScaleX="97180" custLinFactNeighborX="11327" custLinFactNeighborY="-1111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60CF9C-5BFC-467B-9F24-3C1CB43255E8}" type="pres">
      <dgm:prSet presAssocID="{CE6A6E29-3F96-4544-91F1-82467ECB9C49}" presName="descendantText" presStyleLbl="alignAcc1" presStyleIdx="0" presStyleCnt="1" custScaleX="90840" custScaleY="205029" custLinFactNeighborX="-1582" custLinFactNeighborY="50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977D36C-899D-49D4-9776-39AE76E0F6F0}" type="presOf" srcId="{E548037C-088D-4C4A-8128-FA3E359045B0}" destId="{FF60CF9C-5BFC-467B-9F24-3C1CB43255E8}" srcOrd="0" destOrd="1" presId="urn:microsoft.com/office/officeart/2005/8/layout/chevron2"/>
    <dgm:cxn modelId="{4E30AD96-AE2A-482A-97C4-C5B68E479E48}" type="presOf" srcId="{CE6A6E29-3F96-4544-91F1-82467ECB9C49}" destId="{27ED36A2-5797-40A0-A874-F22E628B732D}" srcOrd="0" destOrd="0" presId="urn:microsoft.com/office/officeart/2005/8/layout/chevron2"/>
    <dgm:cxn modelId="{C5849CA2-17D0-4A57-8AF3-333026E26F8D}" srcId="{CE6A6E29-3F96-4544-91F1-82467ECB9C49}" destId="{E548037C-088D-4C4A-8128-FA3E359045B0}" srcOrd="1" destOrd="0" parTransId="{216A3D95-106D-4A1A-BA35-9669EBD3A5E8}" sibTransId="{14106B1D-D236-4CE1-A5E8-2962B6860FA0}"/>
    <dgm:cxn modelId="{BA0A5255-CA65-49CF-B133-9F335652C03B}" srcId="{CE6A6E29-3F96-4544-91F1-82467ECB9C49}" destId="{B75D945E-071E-4D57-BD8D-0239F894D750}" srcOrd="0" destOrd="0" parTransId="{2761853D-F58A-48E9-8FEF-8554FF0AD45A}" sibTransId="{6329A9B9-5940-4186-AA54-9C46AA92408D}"/>
    <dgm:cxn modelId="{E2530943-C1FF-49C0-9D18-3E985C4278A1}" srcId="{09CF0E75-F998-4FE8-8A55-C88BDF03DF57}" destId="{CE6A6E29-3F96-4544-91F1-82467ECB9C49}" srcOrd="0" destOrd="0" parTransId="{1F421CB6-D73C-42AD-ADFB-72F3814C59AB}" sibTransId="{DFCA95DE-4448-4470-A835-A8422152BAA1}"/>
    <dgm:cxn modelId="{FBB90246-91E9-4097-86E6-E308D84E4BF2}" type="presOf" srcId="{09CF0E75-F998-4FE8-8A55-C88BDF03DF57}" destId="{5015E31E-DD2D-48D2-8158-648D128EBD00}" srcOrd="0" destOrd="0" presId="urn:microsoft.com/office/officeart/2005/8/layout/chevron2"/>
    <dgm:cxn modelId="{1C185699-C42E-4F77-9527-CC7D3920AA17}" type="presOf" srcId="{B75D945E-071E-4D57-BD8D-0239F894D750}" destId="{FF60CF9C-5BFC-467B-9F24-3C1CB43255E8}" srcOrd="0" destOrd="0" presId="urn:microsoft.com/office/officeart/2005/8/layout/chevron2"/>
    <dgm:cxn modelId="{5B9E8D61-1790-444F-BD85-2457B918232A}" type="presParOf" srcId="{5015E31E-DD2D-48D2-8158-648D128EBD00}" destId="{5E012FDA-15C7-4C21-97D0-E6E6511E8094}" srcOrd="0" destOrd="0" presId="urn:microsoft.com/office/officeart/2005/8/layout/chevron2"/>
    <dgm:cxn modelId="{41A82253-618A-40C9-970D-DD063A64833C}" type="presParOf" srcId="{5E012FDA-15C7-4C21-97D0-E6E6511E8094}" destId="{27ED36A2-5797-40A0-A874-F22E628B732D}" srcOrd="0" destOrd="0" presId="urn:microsoft.com/office/officeart/2005/8/layout/chevron2"/>
    <dgm:cxn modelId="{2D679F67-5842-4759-841E-4A9F77C896F4}" type="presParOf" srcId="{5E012FDA-15C7-4C21-97D0-E6E6511E8094}" destId="{FF60CF9C-5BFC-467B-9F24-3C1CB43255E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9CF0E75-F998-4FE8-8A55-C88BDF03DF57}" type="doc">
      <dgm:prSet loTypeId="urn:microsoft.com/office/officeart/2005/8/layout/chevron2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B1D8874-44D1-434F-A9D9-BF449D1E8B8E}">
      <dgm:prSet custT="1"/>
      <dgm:spPr/>
      <dgm:t>
        <a:bodyPr/>
        <a:lstStyle/>
        <a:p>
          <a:r>
            <a:rPr lang="ru-RU" sz="1400" b="1" dirty="0" smtClean="0">
              <a:solidFill>
                <a:schemeClr val="accent1">
                  <a:lumMod val="50000"/>
                </a:schemeClr>
              </a:solidFill>
            </a:rPr>
            <a:t>Нормирование</a:t>
          </a:r>
          <a:r>
            <a:rPr lang="ru-RU" sz="1400" b="1" dirty="0" smtClean="0">
              <a:solidFill>
                <a:schemeClr val="tx2">
                  <a:lumMod val="75000"/>
                </a:schemeClr>
              </a:solidFill>
            </a:rPr>
            <a:t> </a:t>
          </a:r>
          <a:endParaRPr lang="ru-RU" sz="1400" b="1" dirty="0">
            <a:solidFill>
              <a:schemeClr val="tx2">
                <a:lumMod val="75000"/>
              </a:schemeClr>
            </a:solidFill>
          </a:endParaRPr>
        </a:p>
      </dgm:t>
    </dgm:pt>
    <dgm:pt modelId="{27014CC0-C61F-4642-9C2D-B7C2B48ED526}" type="parTrans" cxnId="{E5FF68A1-40CA-4028-8D60-68C3FF6D7998}">
      <dgm:prSet/>
      <dgm:spPr/>
      <dgm:t>
        <a:bodyPr/>
        <a:lstStyle/>
        <a:p>
          <a:endParaRPr lang="ru-RU"/>
        </a:p>
      </dgm:t>
    </dgm:pt>
    <dgm:pt modelId="{C47BD4E3-7C81-4B1B-A57E-759F661CF9FA}" type="sibTrans" cxnId="{E5FF68A1-40CA-4028-8D60-68C3FF6D7998}">
      <dgm:prSet/>
      <dgm:spPr/>
      <dgm:t>
        <a:bodyPr/>
        <a:lstStyle/>
        <a:p>
          <a:endParaRPr lang="ru-RU"/>
        </a:p>
      </dgm:t>
    </dgm:pt>
    <dgm:pt modelId="{7E17A9F0-53E5-4381-85D1-DB001FAEDFB1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chemeClr val="accent1">
                  <a:lumMod val="50000"/>
                </a:schemeClr>
              </a:solidFill>
            </a:rPr>
            <a:t>Приостановка </a:t>
          </a:r>
          <a:r>
            <a:rPr lang="ru-RU" sz="1800" b="1" dirty="0" smtClean="0">
              <a:solidFill>
                <a:srgbClr val="FF0000"/>
              </a:solidFill>
            </a:rPr>
            <a:t>до 31.12.2022  </a:t>
          </a:r>
          <a:r>
            <a:rPr lang="ru-RU" sz="1800" b="1" dirty="0" smtClean="0">
              <a:solidFill>
                <a:schemeClr val="accent1">
                  <a:lumMod val="50000"/>
                </a:schemeClr>
              </a:solidFill>
            </a:rPr>
            <a:t>действия </a:t>
          </a:r>
          <a:r>
            <a:rPr lang="ru-RU" sz="1800" b="1" dirty="0" smtClean="0">
              <a:solidFill>
                <a:srgbClr val="FF0000"/>
              </a:solidFill>
            </a:rPr>
            <a:t>постановление Правительства</a:t>
          </a:r>
          <a:endParaRPr lang="ru-RU" sz="6600" b="1" dirty="0" smtClean="0">
            <a:solidFill>
              <a:srgbClr val="FF0000"/>
            </a:solidFill>
          </a:endParaRP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rgbClr val="FF0000"/>
              </a:solidFill>
            </a:rPr>
            <a:t>Самарской области от 29.12.2015 N 895</a:t>
          </a:r>
          <a:r>
            <a:rPr lang="ru-RU" sz="1800" b="1" dirty="0" smtClean="0">
              <a:solidFill>
                <a:schemeClr val="accent1">
                  <a:lumMod val="50000"/>
                </a:schemeClr>
              </a:solidFill>
            </a:rPr>
            <a:t> «Об определении требований к закупаемым государственными органами Самарской области, органами управления территориальными государственными внебюджетными фондами и подведомственными им казенными и бюджетными учреждениями, унитарными предприятиями Самарской области отдельным видам товаров, работ, услуг (в том числе предельных цен товаров, работ, услуг)»</a:t>
          </a:r>
          <a:endParaRPr lang="ru-RU" sz="6600" b="1" dirty="0" smtClean="0">
            <a:solidFill>
              <a:schemeClr val="accent1">
                <a:lumMod val="50000"/>
              </a:schemeClr>
            </a:solidFill>
          </a:endParaRPr>
        </a:p>
      </dgm:t>
    </dgm:pt>
    <dgm:pt modelId="{1A1E02CA-0CE5-4458-81A3-A59EC39F1039}" type="parTrans" cxnId="{FC010A2E-F576-4293-87C5-DF3AB0B73A36}">
      <dgm:prSet/>
      <dgm:spPr/>
      <dgm:t>
        <a:bodyPr/>
        <a:lstStyle/>
        <a:p>
          <a:endParaRPr lang="ru-RU"/>
        </a:p>
      </dgm:t>
    </dgm:pt>
    <dgm:pt modelId="{A0B310D0-51E6-4002-B604-75624A0A047F}" type="sibTrans" cxnId="{FC010A2E-F576-4293-87C5-DF3AB0B73A36}">
      <dgm:prSet/>
      <dgm:spPr/>
      <dgm:t>
        <a:bodyPr/>
        <a:lstStyle/>
        <a:p>
          <a:endParaRPr lang="ru-RU"/>
        </a:p>
      </dgm:t>
    </dgm:pt>
    <dgm:pt modelId="{1E89008A-EE22-4A35-8226-3A90FEB399B3}">
      <dgm:prSet custT="1"/>
      <dgm:spPr/>
      <dgm:t>
        <a:bodyPr/>
        <a:lstStyle/>
        <a:p>
          <a:pPr marL="0" indent="0"/>
          <a:r>
            <a:rPr lang="ru-RU" sz="1600" b="1" dirty="0" smtClean="0">
              <a:solidFill>
                <a:schemeClr val="accent1">
                  <a:lumMod val="50000"/>
                </a:schemeClr>
              </a:solidFill>
            </a:rPr>
            <a:t>Согласование заявок</a:t>
          </a:r>
          <a:endParaRPr lang="ru-RU" sz="1600" b="1" dirty="0">
            <a:solidFill>
              <a:schemeClr val="accent1">
                <a:lumMod val="50000"/>
              </a:schemeClr>
            </a:solidFill>
          </a:endParaRPr>
        </a:p>
      </dgm:t>
    </dgm:pt>
    <dgm:pt modelId="{908485EC-EC1F-414A-95FE-522E3AD7DFF9}" type="parTrans" cxnId="{7EC28C98-DED0-4DC1-91E8-90EA8B89C5DD}">
      <dgm:prSet/>
      <dgm:spPr/>
      <dgm:t>
        <a:bodyPr/>
        <a:lstStyle/>
        <a:p>
          <a:endParaRPr lang="ru-RU"/>
        </a:p>
      </dgm:t>
    </dgm:pt>
    <dgm:pt modelId="{B28F33EE-66A0-45D1-9886-2D554CA746F6}" type="sibTrans" cxnId="{7EC28C98-DED0-4DC1-91E8-90EA8B89C5DD}">
      <dgm:prSet/>
      <dgm:spPr/>
      <dgm:t>
        <a:bodyPr/>
        <a:lstStyle/>
        <a:p>
          <a:endParaRPr lang="ru-RU"/>
        </a:p>
      </dgm:t>
    </dgm:pt>
    <dgm:pt modelId="{6645E97F-C127-4B82-A1F2-842C9CF7E4BD}">
      <dgm:prSet custT="1"/>
      <dgm:spPr/>
      <dgm:t>
        <a:bodyPr/>
        <a:lstStyle/>
        <a:p>
          <a:pPr algn="just"/>
          <a:r>
            <a:rPr lang="ru-RU" sz="2000" b="1" dirty="0" smtClean="0">
              <a:solidFill>
                <a:schemeClr val="accent1">
                  <a:lumMod val="50000"/>
                </a:schemeClr>
              </a:solidFill>
            </a:rPr>
            <a:t>С </a:t>
          </a:r>
          <a:r>
            <a:rPr lang="ru-RU" sz="2000" b="1" dirty="0" smtClean="0">
              <a:solidFill>
                <a:srgbClr val="FF0000"/>
              </a:solidFill>
            </a:rPr>
            <a:t>23.03.2022</a:t>
          </a:r>
          <a:r>
            <a:rPr lang="ru-RU" sz="2000" b="1" dirty="0" smtClean="0">
              <a:solidFill>
                <a:schemeClr val="accent1">
                  <a:lumMod val="50000"/>
                </a:schemeClr>
              </a:solidFill>
            </a:rPr>
            <a:t> согласование с Департаментом информационных технологий заявок на закупку компьютерной техники и программного обеспечения (в системе ГИС «Госзаказ»)</a:t>
          </a:r>
          <a:endParaRPr lang="ru-RU" sz="2000" dirty="0"/>
        </a:p>
      </dgm:t>
    </dgm:pt>
    <dgm:pt modelId="{4EF9297F-F473-4B22-81AB-66BFF928A1D7}" type="parTrans" cxnId="{468B45BE-C364-4D17-AC6E-4E75EDDAD1CB}">
      <dgm:prSet/>
      <dgm:spPr/>
      <dgm:t>
        <a:bodyPr/>
        <a:lstStyle/>
        <a:p>
          <a:endParaRPr lang="ru-RU"/>
        </a:p>
      </dgm:t>
    </dgm:pt>
    <dgm:pt modelId="{3F0C6A75-59DF-46ED-B068-6A5ED16213B9}" type="sibTrans" cxnId="{468B45BE-C364-4D17-AC6E-4E75EDDAD1CB}">
      <dgm:prSet/>
      <dgm:spPr/>
      <dgm:t>
        <a:bodyPr/>
        <a:lstStyle/>
        <a:p>
          <a:endParaRPr lang="ru-RU"/>
        </a:p>
      </dgm:t>
    </dgm:pt>
    <dgm:pt modelId="{2AAA4F53-AD89-4981-806E-708D31D69843}">
      <dgm:prSet/>
      <dgm:spPr/>
      <dgm:t>
        <a:bodyPr/>
        <a:lstStyle/>
        <a:p>
          <a:r>
            <a:rPr lang="ru-RU" b="1" dirty="0" smtClean="0">
              <a:solidFill>
                <a:schemeClr val="accent1">
                  <a:lumMod val="50000"/>
                </a:schemeClr>
              </a:solidFill>
            </a:rPr>
            <a:t>Изменение КБК в реестре контрактов</a:t>
          </a:r>
          <a:endParaRPr lang="ru-RU" b="1" dirty="0">
            <a:solidFill>
              <a:schemeClr val="accent1">
                <a:lumMod val="50000"/>
              </a:schemeClr>
            </a:solidFill>
          </a:endParaRPr>
        </a:p>
      </dgm:t>
    </dgm:pt>
    <dgm:pt modelId="{C39677DE-E3A2-4A30-A2FA-4514FAC0437E}" type="parTrans" cxnId="{5FB4A199-BF88-436B-BE75-7B78CE1410BF}">
      <dgm:prSet/>
      <dgm:spPr/>
      <dgm:t>
        <a:bodyPr/>
        <a:lstStyle/>
        <a:p>
          <a:endParaRPr lang="ru-RU"/>
        </a:p>
      </dgm:t>
    </dgm:pt>
    <dgm:pt modelId="{FD96DB73-3352-417B-BC17-C68EE2E8F70F}" type="sibTrans" cxnId="{5FB4A199-BF88-436B-BE75-7B78CE1410BF}">
      <dgm:prSet/>
      <dgm:spPr/>
      <dgm:t>
        <a:bodyPr/>
        <a:lstStyle/>
        <a:p>
          <a:endParaRPr lang="ru-RU"/>
        </a:p>
      </dgm:t>
    </dgm:pt>
    <dgm:pt modelId="{E5AC8919-785D-4C56-85A5-344279A0FDE7}">
      <dgm:prSet custT="1"/>
      <dgm:spPr/>
      <dgm:t>
        <a:bodyPr/>
        <a:lstStyle/>
        <a:p>
          <a:r>
            <a:rPr lang="ru-RU" sz="2000" b="1" dirty="0" smtClean="0">
              <a:solidFill>
                <a:schemeClr val="accent1">
                  <a:lumMod val="50000"/>
                </a:schemeClr>
              </a:solidFill>
            </a:rPr>
            <a:t>Подготовлены методические рекомендации для заказчиков</a:t>
          </a:r>
          <a:endParaRPr lang="ru-RU" sz="2000" dirty="0"/>
        </a:p>
      </dgm:t>
    </dgm:pt>
    <dgm:pt modelId="{5FFBBCA4-C698-4B46-A5B9-EDC00F6ED691}" type="parTrans" cxnId="{77B068E3-1F00-4C92-B124-9FA60BF6A8CE}">
      <dgm:prSet/>
      <dgm:spPr/>
      <dgm:t>
        <a:bodyPr/>
        <a:lstStyle/>
        <a:p>
          <a:endParaRPr lang="ru-RU"/>
        </a:p>
      </dgm:t>
    </dgm:pt>
    <dgm:pt modelId="{E6191712-7EFE-4F46-99CA-1F8D4813D8AE}" type="sibTrans" cxnId="{77B068E3-1F00-4C92-B124-9FA60BF6A8CE}">
      <dgm:prSet/>
      <dgm:spPr/>
      <dgm:t>
        <a:bodyPr/>
        <a:lstStyle/>
        <a:p>
          <a:endParaRPr lang="ru-RU"/>
        </a:p>
      </dgm:t>
    </dgm:pt>
    <dgm:pt modelId="{5015E31E-DD2D-48D2-8158-648D128EBD00}" type="pres">
      <dgm:prSet presAssocID="{09CF0E75-F998-4FE8-8A55-C88BDF03DF5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62FA69B-4C22-468C-B6AF-9116061FD67C}" type="pres">
      <dgm:prSet presAssocID="{FB1D8874-44D1-434F-A9D9-BF449D1E8B8E}" presName="composite" presStyleCnt="0"/>
      <dgm:spPr/>
    </dgm:pt>
    <dgm:pt modelId="{CE6FBC77-E2A8-4DF0-82F1-55551382D4C1}" type="pres">
      <dgm:prSet presAssocID="{FB1D8874-44D1-434F-A9D9-BF449D1E8B8E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D98CB8-6343-45F4-95D2-1E313E5AA6C7}" type="pres">
      <dgm:prSet presAssocID="{FB1D8874-44D1-434F-A9D9-BF449D1E8B8E}" presName="descendantText" presStyleLbl="alignAcc1" presStyleIdx="0" presStyleCnt="3" custScaleY="150643" custLinFactNeighborX="0" custLinFactNeighborY="-6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2804B5-88E7-4684-B43C-1ADB03D5C8E4}" type="pres">
      <dgm:prSet presAssocID="{C47BD4E3-7C81-4B1B-A57E-759F661CF9FA}" presName="sp" presStyleCnt="0"/>
      <dgm:spPr/>
    </dgm:pt>
    <dgm:pt modelId="{75ABDCB5-FD28-499A-A016-06324627131E}" type="pres">
      <dgm:prSet presAssocID="{1E89008A-EE22-4A35-8226-3A90FEB399B3}" presName="composite" presStyleCnt="0"/>
      <dgm:spPr/>
    </dgm:pt>
    <dgm:pt modelId="{BD2153AE-A8CE-4EF6-BA65-6E2DC61C22A2}" type="pres">
      <dgm:prSet presAssocID="{1E89008A-EE22-4A35-8226-3A90FEB399B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9066C8-E156-4432-B86E-ECAD993F9F22}" type="pres">
      <dgm:prSet presAssocID="{1E89008A-EE22-4A35-8226-3A90FEB399B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DE754A-F6EF-4840-B992-D547CA174AB5}" type="pres">
      <dgm:prSet presAssocID="{B28F33EE-66A0-45D1-9886-2D554CA746F6}" presName="sp" presStyleCnt="0"/>
      <dgm:spPr/>
    </dgm:pt>
    <dgm:pt modelId="{1A134186-8CC2-4915-BFD8-64F38B0413E8}" type="pres">
      <dgm:prSet presAssocID="{2AAA4F53-AD89-4981-806E-708D31D69843}" presName="composite" presStyleCnt="0"/>
      <dgm:spPr/>
    </dgm:pt>
    <dgm:pt modelId="{46BD989B-AC4A-4C9C-B5B5-D4BF9602614B}" type="pres">
      <dgm:prSet presAssocID="{2AAA4F53-AD89-4981-806E-708D31D69843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BA9126-D0B1-48DB-8648-CC7F4C636E5C}" type="pres">
      <dgm:prSet presAssocID="{2AAA4F53-AD89-4981-806E-708D31D69843}" presName="descendantText" presStyleLbl="alignAcc1" presStyleIdx="2" presStyleCnt="3" custLinFactNeighborX="0" custLinFactNeighborY="2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5FF68A1-40CA-4028-8D60-68C3FF6D7998}" srcId="{09CF0E75-F998-4FE8-8A55-C88BDF03DF57}" destId="{FB1D8874-44D1-434F-A9D9-BF449D1E8B8E}" srcOrd="0" destOrd="0" parTransId="{27014CC0-C61F-4642-9C2D-B7C2B48ED526}" sibTransId="{C47BD4E3-7C81-4B1B-A57E-759F661CF9FA}"/>
    <dgm:cxn modelId="{468B45BE-C364-4D17-AC6E-4E75EDDAD1CB}" srcId="{1E89008A-EE22-4A35-8226-3A90FEB399B3}" destId="{6645E97F-C127-4B82-A1F2-842C9CF7E4BD}" srcOrd="0" destOrd="0" parTransId="{4EF9297F-F473-4B22-81AB-66BFF928A1D7}" sibTransId="{3F0C6A75-59DF-46ED-B068-6A5ED16213B9}"/>
    <dgm:cxn modelId="{5FB4A199-BF88-436B-BE75-7B78CE1410BF}" srcId="{09CF0E75-F998-4FE8-8A55-C88BDF03DF57}" destId="{2AAA4F53-AD89-4981-806E-708D31D69843}" srcOrd="2" destOrd="0" parTransId="{C39677DE-E3A2-4A30-A2FA-4514FAC0437E}" sibTransId="{FD96DB73-3352-417B-BC17-C68EE2E8F70F}"/>
    <dgm:cxn modelId="{A55A2033-B7E4-4ED1-B145-494093BC4C0D}" type="presOf" srcId="{1E89008A-EE22-4A35-8226-3A90FEB399B3}" destId="{BD2153AE-A8CE-4EF6-BA65-6E2DC61C22A2}" srcOrd="0" destOrd="0" presId="urn:microsoft.com/office/officeart/2005/8/layout/chevron2"/>
    <dgm:cxn modelId="{0C997F90-FAE0-4FF2-9D59-7140DDA9FF70}" type="presOf" srcId="{E5AC8919-785D-4C56-85A5-344279A0FDE7}" destId="{22BA9126-D0B1-48DB-8648-CC7F4C636E5C}" srcOrd="0" destOrd="0" presId="urn:microsoft.com/office/officeart/2005/8/layout/chevron2"/>
    <dgm:cxn modelId="{74027E21-1B85-470A-9C96-60CA08F6927B}" type="presOf" srcId="{7E17A9F0-53E5-4381-85D1-DB001FAEDFB1}" destId="{75D98CB8-6343-45F4-95D2-1E313E5AA6C7}" srcOrd="0" destOrd="0" presId="urn:microsoft.com/office/officeart/2005/8/layout/chevron2"/>
    <dgm:cxn modelId="{84A34C95-112E-4E66-8942-B0E2EE5F7202}" type="presOf" srcId="{2AAA4F53-AD89-4981-806E-708D31D69843}" destId="{46BD989B-AC4A-4C9C-B5B5-D4BF9602614B}" srcOrd="0" destOrd="0" presId="urn:microsoft.com/office/officeart/2005/8/layout/chevron2"/>
    <dgm:cxn modelId="{7EC28C98-DED0-4DC1-91E8-90EA8B89C5DD}" srcId="{09CF0E75-F998-4FE8-8A55-C88BDF03DF57}" destId="{1E89008A-EE22-4A35-8226-3A90FEB399B3}" srcOrd="1" destOrd="0" parTransId="{908485EC-EC1F-414A-95FE-522E3AD7DFF9}" sibTransId="{B28F33EE-66A0-45D1-9886-2D554CA746F6}"/>
    <dgm:cxn modelId="{77B068E3-1F00-4C92-B124-9FA60BF6A8CE}" srcId="{2AAA4F53-AD89-4981-806E-708D31D69843}" destId="{E5AC8919-785D-4C56-85A5-344279A0FDE7}" srcOrd="0" destOrd="0" parTransId="{5FFBBCA4-C698-4B46-A5B9-EDC00F6ED691}" sibTransId="{E6191712-7EFE-4F46-99CA-1F8D4813D8AE}"/>
    <dgm:cxn modelId="{46365A51-9231-44E0-A0F8-6C61008870BD}" type="presOf" srcId="{6645E97F-C127-4B82-A1F2-842C9CF7E4BD}" destId="{7A9066C8-E156-4432-B86E-ECAD993F9F22}" srcOrd="0" destOrd="0" presId="urn:microsoft.com/office/officeart/2005/8/layout/chevron2"/>
    <dgm:cxn modelId="{7AD9B342-3F6F-457B-A99E-C64FAA96C175}" type="presOf" srcId="{09CF0E75-F998-4FE8-8A55-C88BDF03DF57}" destId="{5015E31E-DD2D-48D2-8158-648D128EBD00}" srcOrd="0" destOrd="0" presId="urn:microsoft.com/office/officeart/2005/8/layout/chevron2"/>
    <dgm:cxn modelId="{FC010A2E-F576-4293-87C5-DF3AB0B73A36}" srcId="{FB1D8874-44D1-434F-A9D9-BF449D1E8B8E}" destId="{7E17A9F0-53E5-4381-85D1-DB001FAEDFB1}" srcOrd="0" destOrd="0" parTransId="{1A1E02CA-0CE5-4458-81A3-A59EC39F1039}" sibTransId="{A0B310D0-51E6-4002-B604-75624A0A047F}"/>
    <dgm:cxn modelId="{DB8D9973-5B2A-4497-88E2-056B2696F1E9}" type="presOf" srcId="{FB1D8874-44D1-434F-A9D9-BF449D1E8B8E}" destId="{CE6FBC77-E2A8-4DF0-82F1-55551382D4C1}" srcOrd="0" destOrd="0" presId="urn:microsoft.com/office/officeart/2005/8/layout/chevron2"/>
    <dgm:cxn modelId="{C0F80A3A-EA8E-45EB-9F03-759DE51003E2}" type="presParOf" srcId="{5015E31E-DD2D-48D2-8158-648D128EBD00}" destId="{462FA69B-4C22-468C-B6AF-9116061FD67C}" srcOrd="0" destOrd="0" presId="urn:microsoft.com/office/officeart/2005/8/layout/chevron2"/>
    <dgm:cxn modelId="{8DBAF8D8-1063-4DEB-B17F-72F656B94744}" type="presParOf" srcId="{462FA69B-4C22-468C-B6AF-9116061FD67C}" destId="{CE6FBC77-E2A8-4DF0-82F1-55551382D4C1}" srcOrd="0" destOrd="0" presId="urn:microsoft.com/office/officeart/2005/8/layout/chevron2"/>
    <dgm:cxn modelId="{5BAC2CA3-EFAE-4DF2-BA78-5696824D7682}" type="presParOf" srcId="{462FA69B-4C22-468C-B6AF-9116061FD67C}" destId="{75D98CB8-6343-45F4-95D2-1E313E5AA6C7}" srcOrd="1" destOrd="0" presId="urn:microsoft.com/office/officeart/2005/8/layout/chevron2"/>
    <dgm:cxn modelId="{0459436B-2A5A-4E14-96E5-838436D9560A}" type="presParOf" srcId="{5015E31E-DD2D-48D2-8158-648D128EBD00}" destId="{FE2804B5-88E7-4684-B43C-1ADB03D5C8E4}" srcOrd="1" destOrd="0" presId="urn:microsoft.com/office/officeart/2005/8/layout/chevron2"/>
    <dgm:cxn modelId="{028394D7-E61E-48ED-88E1-34D5B1DD7A31}" type="presParOf" srcId="{5015E31E-DD2D-48D2-8158-648D128EBD00}" destId="{75ABDCB5-FD28-499A-A016-06324627131E}" srcOrd="2" destOrd="0" presId="urn:microsoft.com/office/officeart/2005/8/layout/chevron2"/>
    <dgm:cxn modelId="{A1939643-1247-406C-B6A3-C9C63FBE954A}" type="presParOf" srcId="{75ABDCB5-FD28-499A-A016-06324627131E}" destId="{BD2153AE-A8CE-4EF6-BA65-6E2DC61C22A2}" srcOrd="0" destOrd="0" presId="urn:microsoft.com/office/officeart/2005/8/layout/chevron2"/>
    <dgm:cxn modelId="{FEDA382D-AEC1-4F86-80E5-F8EE240A5FF5}" type="presParOf" srcId="{75ABDCB5-FD28-499A-A016-06324627131E}" destId="{7A9066C8-E156-4432-B86E-ECAD993F9F22}" srcOrd="1" destOrd="0" presId="urn:microsoft.com/office/officeart/2005/8/layout/chevron2"/>
    <dgm:cxn modelId="{3CA06AC2-86D1-44B7-B39B-4A349AC73A57}" type="presParOf" srcId="{5015E31E-DD2D-48D2-8158-648D128EBD00}" destId="{1EDE754A-F6EF-4840-B992-D547CA174AB5}" srcOrd="3" destOrd="0" presId="urn:microsoft.com/office/officeart/2005/8/layout/chevron2"/>
    <dgm:cxn modelId="{7FE0A563-4E27-494D-9190-410BE1497D7A}" type="presParOf" srcId="{5015E31E-DD2D-48D2-8158-648D128EBD00}" destId="{1A134186-8CC2-4915-BFD8-64F38B0413E8}" srcOrd="4" destOrd="0" presId="urn:microsoft.com/office/officeart/2005/8/layout/chevron2"/>
    <dgm:cxn modelId="{43FDD7A0-0ABC-4A6B-9BF5-6FF05EC39DA3}" type="presParOf" srcId="{1A134186-8CC2-4915-BFD8-64F38B0413E8}" destId="{46BD989B-AC4A-4C9C-B5B5-D4BF9602614B}" srcOrd="0" destOrd="0" presId="urn:microsoft.com/office/officeart/2005/8/layout/chevron2"/>
    <dgm:cxn modelId="{D31E2EB5-4BF9-4304-A209-E92DAC276038}" type="presParOf" srcId="{1A134186-8CC2-4915-BFD8-64F38B0413E8}" destId="{22BA9126-D0B1-48DB-8648-CC7F4C636E5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9CF0E75-F998-4FE8-8A55-C88BDF03DF57}" type="doc">
      <dgm:prSet loTypeId="urn:microsoft.com/office/officeart/2005/8/layout/chevron2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EFA60E0-A298-4C32-A170-C4738D84B724}">
      <dgm:prSet custT="1"/>
      <dgm:spPr/>
      <dgm:t>
        <a:bodyPr/>
        <a:lstStyle/>
        <a:p>
          <a:r>
            <a:rPr lang="ru-RU" sz="2000" b="1" dirty="0" smtClean="0">
              <a:solidFill>
                <a:schemeClr val="accent1">
                  <a:lumMod val="50000"/>
                </a:schemeClr>
              </a:solidFill>
            </a:rPr>
            <a:t>Закупки у ед. поставщика</a:t>
          </a:r>
          <a:endParaRPr lang="ru-RU" sz="2000" b="1" dirty="0">
            <a:solidFill>
              <a:schemeClr val="accent1">
                <a:lumMod val="50000"/>
              </a:schemeClr>
            </a:solidFill>
          </a:endParaRPr>
        </a:p>
      </dgm:t>
    </dgm:pt>
    <dgm:pt modelId="{A4B2CA37-3EEF-4189-9A54-97ABA0F9DF82}" type="parTrans" cxnId="{29C2FCBD-B50D-45C1-84FB-B03DF5A48B4D}">
      <dgm:prSet/>
      <dgm:spPr/>
      <dgm:t>
        <a:bodyPr/>
        <a:lstStyle/>
        <a:p>
          <a:endParaRPr lang="ru-RU"/>
        </a:p>
      </dgm:t>
    </dgm:pt>
    <dgm:pt modelId="{308865D7-847F-4010-BAF8-0B8171DDF9EA}" type="sibTrans" cxnId="{29C2FCBD-B50D-45C1-84FB-B03DF5A48B4D}">
      <dgm:prSet/>
      <dgm:spPr/>
      <dgm:t>
        <a:bodyPr/>
        <a:lstStyle/>
        <a:p>
          <a:endParaRPr lang="ru-RU"/>
        </a:p>
      </dgm:t>
    </dgm:pt>
    <dgm:pt modelId="{1E89008A-EE22-4A35-8226-3A90FEB399B3}">
      <dgm:prSet custT="1"/>
      <dgm:spPr/>
      <dgm:t>
        <a:bodyPr/>
        <a:lstStyle/>
        <a:p>
          <a:pPr marL="0" indent="0" algn="just"/>
          <a:r>
            <a:rPr lang="ru-RU" sz="1800" b="1" i="1" dirty="0" smtClean="0">
              <a:solidFill>
                <a:schemeClr val="accent1">
                  <a:lumMod val="50000"/>
                </a:schemeClr>
              </a:solidFill>
            </a:rPr>
            <a:t>Постановление Правительства РФ от 10.03.2022 </a:t>
          </a:r>
          <a:r>
            <a:rPr lang="ru-RU" sz="1800" b="1" i="1" dirty="0" smtClean="0">
              <a:solidFill>
                <a:schemeClr val="accent1">
                  <a:lumMod val="50000"/>
                </a:schemeClr>
              </a:solidFill>
            </a:rPr>
            <a:t>          № </a:t>
          </a:r>
          <a:r>
            <a:rPr lang="ru-RU" sz="1800" b="1" i="1" dirty="0" smtClean="0">
              <a:solidFill>
                <a:schemeClr val="accent1">
                  <a:lumMod val="50000"/>
                </a:schemeClr>
              </a:solidFill>
            </a:rPr>
            <a:t>339 </a:t>
          </a:r>
          <a:r>
            <a:rPr lang="ru-RU" sz="1800" b="1" i="1" dirty="0" smtClean="0">
              <a:solidFill>
                <a:schemeClr val="accent1">
                  <a:lumMod val="50000"/>
                </a:schemeClr>
              </a:solidFill>
            </a:rPr>
            <a:t>«О </a:t>
          </a:r>
          <a:r>
            <a:rPr lang="ru-RU" sz="1800" b="1" i="1" dirty="0" smtClean="0">
              <a:solidFill>
                <a:schemeClr val="accent1">
                  <a:lumMod val="50000"/>
                </a:schemeClr>
              </a:solidFill>
            </a:rPr>
            <a:t>случаях осуществления закупок товаров, работ, услуг для государственных и (или) муниципальных нужд у единственного поставщика (подрядчика, исполнителя) и порядке их </a:t>
          </a:r>
          <a:r>
            <a:rPr lang="ru-RU" sz="1800" b="1" i="1" dirty="0" smtClean="0">
              <a:solidFill>
                <a:schemeClr val="accent1">
                  <a:lumMod val="50000"/>
                </a:schemeClr>
              </a:solidFill>
            </a:rPr>
            <a:t>осуществления»</a:t>
          </a:r>
          <a:endParaRPr lang="ru-RU" sz="1800" b="1" i="1" dirty="0">
            <a:solidFill>
              <a:schemeClr val="accent1">
                <a:lumMod val="50000"/>
              </a:schemeClr>
            </a:solidFill>
          </a:endParaRPr>
        </a:p>
      </dgm:t>
    </dgm:pt>
    <dgm:pt modelId="{908485EC-EC1F-414A-95FE-522E3AD7DFF9}" type="parTrans" cxnId="{7EC28C98-DED0-4DC1-91E8-90EA8B89C5DD}">
      <dgm:prSet/>
      <dgm:spPr/>
      <dgm:t>
        <a:bodyPr/>
        <a:lstStyle/>
        <a:p>
          <a:endParaRPr lang="ru-RU"/>
        </a:p>
      </dgm:t>
    </dgm:pt>
    <dgm:pt modelId="{B28F33EE-66A0-45D1-9886-2D554CA746F6}" type="sibTrans" cxnId="{7EC28C98-DED0-4DC1-91E8-90EA8B89C5DD}">
      <dgm:prSet/>
      <dgm:spPr/>
      <dgm:t>
        <a:bodyPr/>
        <a:lstStyle/>
        <a:p>
          <a:endParaRPr lang="ru-RU"/>
        </a:p>
      </dgm:t>
    </dgm:pt>
    <dgm:pt modelId="{CC82E0FB-F9C6-4402-A265-EF8C4588EEE6}">
      <dgm:prSet custT="1"/>
      <dgm:spPr/>
      <dgm:t>
        <a:bodyPr/>
        <a:lstStyle/>
        <a:p>
          <a:pPr algn="l"/>
          <a:endParaRPr lang="ru-RU" sz="1800" b="1" dirty="0">
            <a:solidFill>
              <a:srgbClr val="FF0000"/>
            </a:solidFill>
          </a:endParaRPr>
        </a:p>
      </dgm:t>
    </dgm:pt>
    <dgm:pt modelId="{9946079B-3F3F-41EF-B4B7-3AB23791642D}" type="parTrans" cxnId="{4EC1B74F-1D55-4164-92A9-0D45284AF62E}">
      <dgm:prSet/>
      <dgm:spPr/>
      <dgm:t>
        <a:bodyPr/>
        <a:lstStyle/>
        <a:p>
          <a:endParaRPr lang="ru-RU"/>
        </a:p>
      </dgm:t>
    </dgm:pt>
    <dgm:pt modelId="{6967D1C6-2E16-4E92-9750-C940E5AC75DC}" type="sibTrans" cxnId="{4EC1B74F-1D55-4164-92A9-0D45284AF62E}">
      <dgm:prSet/>
      <dgm:spPr/>
      <dgm:t>
        <a:bodyPr/>
        <a:lstStyle/>
        <a:p>
          <a:endParaRPr lang="ru-RU"/>
        </a:p>
      </dgm:t>
    </dgm:pt>
    <dgm:pt modelId="{D767E498-F68A-421D-9264-A1B758AD109C}">
      <dgm:prSet custT="1"/>
      <dgm:spPr/>
      <dgm:t>
        <a:bodyPr/>
        <a:lstStyle/>
        <a:p>
          <a:pPr marL="0" indent="0" algn="just"/>
          <a:r>
            <a:rPr lang="ru-RU" sz="1800" b="1" dirty="0" smtClean="0">
              <a:solidFill>
                <a:schemeClr val="accent1">
                  <a:lumMod val="50000"/>
                </a:schemeClr>
              </a:solidFill>
            </a:rPr>
            <a:t>Дополнительные случаи закупки у ед. поставщика для региональных и муниципальных нужд – по решению Правительства субъекта РФ                                                                                                                                                           Постановление Правительства Самарской области  от 15.03.2022 №139 «О случаях осуществления закупок товаров, работ, услуг для государственных и (или) муниципальных нужд у единственного поставщика (подрядчика, исполнителя)» </a:t>
          </a:r>
          <a:endParaRPr lang="ru-RU" sz="1600" b="1" i="1" dirty="0">
            <a:solidFill>
              <a:schemeClr val="accent1">
                <a:lumMod val="50000"/>
              </a:schemeClr>
            </a:solidFill>
          </a:endParaRPr>
        </a:p>
      </dgm:t>
    </dgm:pt>
    <dgm:pt modelId="{20873CE9-DDA4-4AF0-922A-00A46031A7FD}" type="parTrans" cxnId="{DADDAAD4-B3FB-4787-B057-C01F86423355}">
      <dgm:prSet/>
      <dgm:spPr/>
      <dgm:t>
        <a:bodyPr/>
        <a:lstStyle/>
        <a:p>
          <a:endParaRPr lang="ru-RU"/>
        </a:p>
      </dgm:t>
    </dgm:pt>
    <dgm:pt modelId="{7568F6F2-9B9B-49CF-AA72-014BF710BEEC}" type="sibTrans" cxnId="{DADDAAD4-B3FB-4787-B057-C01F86423355}">
      <dgm:prSet/>
      <dgm:spPr/>
      <dgm:t>
        <a:bodyPr/>
        <a:lstStyle/>
        <a:p>
          <a:endParaRPr lang="ru-RU"/>
        </a:p>
      </dgm:t>
    </dgm:pt>
    <dgm:pt modelId="{5015E31E-DD2D-48D2-8158-648D128EBD00}" type="pres">
      <dgm:prSet presAssocID="{09CF0E75-F998-4FE8-8A55-C88BDF03DF5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5E975E0-39DF-4BE8-B704-CEC0478F0B41}" type="pres">
      <dgm:prSet presAssocID="{DEFA60E0-A298-4C32-A170-C4738D84B724}" presName="composite" presStyleCnt="0"/>
      <dgm:spPr/>
    </dgm:pt>
    <dgm:pt modelId="{852BBC5C-6A99-4775-BB97-8B919B6F36BE}" type="pres">
      <dgm:prSet presAssocID="{DEFA60E0-A298-4C32-A170-C4738D84B724}" presName="parentText" presStyleLbl="alignNode1" presStyleIdx="0" presStyleCnt="1" custLinFactNeighborX="-3102" custLinFactNeighborY="27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647FCA-590C-4F7D-9DAF-17B3964C93B0}" type="pres">
      <dgm:prSet presAssocID="{DEFA60E0-A298-4C32-A170-C4738D84B724}" presName="descendantText" presStyleLbl="alignAcc1" presStyleIdx="0" presStyleCnt="1" custLinFactNeighborX="-124" custLinFactNeighborY="145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EC28C98-DED0-4DC1-91E8-90EA8B89C5DD}" srcId="{DEFA60E0-A298-4C32-A170-C4738D84B724}" destId="{1E89008A-EE22-4A35-8226-3A90FEB399B3}" srcOrd="0" destOrd="0" parTransId="{908485EC-EC1F-414A-95FE-522E3AD7DFF9}" sibTransId="{B28F33EE-66A0-45D1-9886-2D554CA746F6}"/>
    <dgm:cxn modelId="{4EC1B74F-1D55-4164-92A9-0D45284AF62E}" srcId="{DEFA60E0-A298-4C32-A170-C4738D84B724}" destId="{CC82E0FB-F9C6-4402-A265-EF8C4588EEE6}" srcOrd="2" destOrd="0" parTransId="{9946079B-3F3F-41EF-B4B7-3AB23791642D}" sibTransId="{6967D1C6-2E16-4E92-9750-C940E5AC75DC}"/>
    <dgm:cxn modelId="{E77D1504-046D-4CE8-8D91-CB6C09F33A41}" type="presOf" srcId="{09CF0E75-F998-4FE8-8A55-C88BDF03DF57}" destId="{5015E31E-DD2D-48D2-8158-648D128EBD00}" srcOrd="0" destOrd="0" presId="urn:microsoft.com/office/officeart/2005/8/layout/chevron2"/>
    <dgm:cxn modelId="{29C2FCBD-B50D-45C1-84FB-B03DF5A48B4D}" srcId="{09CF0E75-F998-4FE8-8A55-C88BDF03DF57}" destId="{DEFA60E0-A298-4C32-A170-C4738D84B724}" srcOrd="0" destOrd="0" parTransId="{A4B2CA37-3EEF-4189-9A54-97ABA0F9DF82}" sibTransId="{308865D7-847F-4010-BAF8-0B8171DDF9EA}"/>
    <dgm:cxn modelId="{2094755D-A7FF-482B-B763-C43221532F2B}" type="presOf" srcId="{DEFA60E0-A298-4C32-A170-C4738D84B724}" destId="{852BBC5C-6A99-4775-BB97-8B919B6F36BE}" srcOrd="0" destOrd="0" presId="urn:microsoft.com/office/officeart/2005/8/layout/chevron2"/>
    <dgm:cxn modelId="{E291C7D1-02A3-418A-A9E1-2C5F93596878}" type="presOf" srcId="{1E89008A-EE22-4A35-8226-3A90FEB399B3}" destId="{57647FCA-590C-4F7D-9DAF-17B3964C93B0}" srcOrd="0" destOrd="0" presId="urn:microsoft.com/office/officeart/2005/8/layout/chevron2"/>
    <dgm:cxn modelId="{2730B92B-3A04-4E32-B91F-8ECC10E051BC}" type="presOf" srcId="{D767E498-F68A-421D-9264-A1B758AD109C}" destId="{57647FCA-590C-4F7D-9DAF-17B3964C93B0}" srcOrd="0" destOrd="1" presId="urn:microsoft.com/office/officeart/2005/8/layout/chevron2"/>
    <dgm:cxn modelId="{DADDAAD4-B3FB-4787-B057-C01F86423355}" srcId="{DEFA60E0-A298-4C32-A170-C4738D84B724}" destId="{D767E498-F68A-421D-9264-A1B758AD109C}" srcOrd="1" destOrd="0" parTransId="{20873CE9-DDA4-4AF0-922A-00A46031A7FD}" sibTransId="{7568F6F2-9B9B-49CF-AA72-014BF710BEEC}"/>
    <dgm:cxn modelId="{2F1F260B-A035-4CFE-91DB-551AC5966A8F}" type="presOf" srcId="{CC82E0FB-F9C6-4402-A265-EF8C4588EEE6}" destId="{57647FCA-590C-4F7D-9DAF-17B3964C93B0}" srcOrd="0" destOrd="2" presId="urn:microsoft.com/office/officeart/2005/8/layout/chevron2"/>
    <dgm:cxn modelId="{BAB8B535-8FA0-488F-96E0-4B7FC4190C13}" type="presParOf" srcId="{5015E31E-DD2D-48D2-8158-648D128EBD00}" destId="{D5E975E0-39DF-4BE8-B704-CEC0478F0B41}" srcOrd="0" destOrd="0" presId="urn:microsoft.com/office/officeart/2005/8/layout/chevron2"/>
    <dgm:cxn modelId="{73F73556-D1E3-4713-B4C8-2F1118D95235}" type="presParOf" srcId="{D5E975E0-39DF-4BE8-B704-CEC0478F0B41}" destId="{852BBC5C-6A99-4775-BB97-8B919B6F36BE}" srcOrd="0" destOrd="0" presId="urn:microsoft.com/office/officeart/2005/8/layout/chevron2"/>
    <dgm:cxn modelId="{64B92F40-AB36-45DD-8A83-A5044F618F50}" type="presParOf" srcId="{D5E975E0-39DF-4BE8-B704-CEC0478F0B41}" destId="{57647FCA-590C-4F7D-9DAF-17B3964C93B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6FBC77-E2A8-4DF0-82F1-55551382D4C1}">
      <dsp:nvSpPr>
        <dsp:cNvPr id="0" name=""/>
        <dsp:cNvSpPr/>
      </dsp:nvSpPr>
      <dsp:spPr>
        <a:xfrm rot="5400000">
          <a:off x="-663357" y="1523752"/>
          <a:ext cx="4422382" cy="3095667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 smtClean="0">
            <a:solidFill>
              <a:schemeClr val="tx2">
                <a:lumMod val="75000"/>
              </a:schemeClr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accent1">
                  <a:lumMod val="50000"/>
                </a:schemeClr>
              </a:solidFill>
            </a:rPr>
            <a:t>Изменение существенных условий контрактов </a:t>
          </a:r>
          <a:endParaRPr lang="ru-RU" sz="2000" b="1" kern="1200" dirty="0">
            <a:solidFill>
              <a:schemeClr val="accent1">
                <a:lumMod val="50000"/>
              </a:schemeClr>
            </a:solidFill>
          </a:endParaRPr>
        </a:p>
      </dsp:txBody>
      <dsp:txXfrm rot="-5400000">
        <a:off x="1" y="2408229"/>
        <a:ext cx="3095667" cy="1326715"/>
      </dsp:txXfrm>
    </dsp:sp>
    <dsp:sp modelId="{75D98CB8-6343-45F4-95D2-1E313E5AA6C7}">
      <dsp:nvSpPr>
        <dsp:cNvPr id="0" name=""/>
        <dsp:cNvSpPr/>
      </dsp:nvSpPr>
      <dsp:spPr>
        <a:xfrm rot="5400000">
          <a:off x="3855202" y="-759534"/>
          <a:ext cx="5655329" cy="71743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000" b="1" kern="1200" dirty="0" smtClean="0">
              <a:solidFill>
                <a:srgbClr val="FF0000"/>
              </a:solidFill>
            </a:rPr>
            <a:t>ч.65.1 ст.112 44-ФЗ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000" b="1" kern="1200" dirty="0" smtClean="0">
              <a:solidFill>
                <a:schemeClr val="accent1">
                  <a:lumMod val="50000"/>
                </a:schemeClr>
              </a:solidFill>
            </a:rPr>
            <a:t>Постановление Правительства Самарской области от 13.04.2022 № 250 «Об отдельных особенностях изменения существенных условий контрактов на закупку товаров, работ, услуг для нужд Самарской области»</a:t>
          </a:r>
          <a:endParaRPr lang="ru-RU" sz="2000" b="1" kern="1200" dirty="0" smtClean="0">
            <a:solidFill>
              <a:srgbClr val="FF0000"/>
            </a:solidFill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000" b="1" kern="1200" dirty="0" smtClean="0">
              <a:solidFill>
                <a:schemeClr val="accent1">
                  <a:lumMod val="50000"/>
                </a:schemeClr>
              </a:solidFill>
            </a:rPr>
            <a:t>   </a:t>
          </a:r>
          <a:r>
            <a:rPr lang="ru-RU" sz="2000" b="1" kern="1200" dirty="0" smtClean="0">
              <a:solidFill>
                <a:srgbClr val="FF0000"/>
              </a:solidFill>
            </a:rPr>
            <a:t>На основании решения высшего органа местной администрации</a:t>
          </a:r>
          <a:r>
            <a:rPr lang="ru-RU" sz="2000" b="1" kern="1200" dirty="0" smtClean="0">
              <a:solidFill>
                <a:schemeClr val="accent1">
                  <a:lumMod val="50000"/>
                </a:schemeClr>
              </a:solidFill>
            </a:rPr>
            <a:t>                                                                                                   </a:t>
          </a:r>
          <a:r>
            <a:rPr lang="ru-RU" sz="2000" b="1" kern="1200" dirty="0" smtClean="0">
              <a:solidFill>
                <a:srgbClr val="FF0000"/>
              </a:solidFill>
            </a:rPr>
            <a:t>УСЛОВИЯ:</a:t>
          </a:r>
          <a:r>
            <a:rPr lang="ru-RU" sz="2000" b="1" kern="1200" dirty="0" smtClean="0">
              <a:solidFill>
                <a:schemeClr val="accent1">
                  <a:lumMod val="50000"/>
                </a:schemeClr>
              </a:solidFill>
            </a:rPr>
            <a:t>                                                                                                                                                                     Обращение поставщика + обосновывающие документы                                             </a:t>
          </a:r>
          <a:r>
            <a:rPr lang="ru-RU" sz="2000" b="1" kern="1200" dirty="0" smtClean="0">
              <a:solidFill>
                <a:srgbClr val="FF0000"/>
              </a:solidFill>
            </a:rPr>
            <a:t>Обоснование</a:t>
          </a:r>
          <a:r>
            <a:rPr lang="ru-RU" sz="2000" b="1" kern="1200" dirty="0" smtClean="0">
              <a:solidFill>
                <a:schemeClr val="accent1">
                  <a:lumMod val="50000"/>
                </a:schemeClr>
              </a:solidFill>
            </a:rPr>
            <a:t> необходимости изменений за </a:t>
          </a:r>
          <a:r>
            <a:rPr lang="ru-RU" sz="2000" b="1" kern="1200" dirty="0" smtClean="0">
              <a:solidFill>
                <a:srgbClr val="FF0000"/>
              </a:solidFill>
            </a:rPr>
            <a:t>подписью руководителя заказчика                                                                                                                Обращение в ГРБС </a:t>
          </a:r>
          <a:r>
            <a:rPr lang="ru-RU" sz="2000" b="1" kern="1200" dirty="0" smtClean="0">
              <a:solidFill>
                <a:schemeClr val="accent1">
                  <a:lumMod val="50000"/>
                </a:schemeClr>
              </a:solidFill>
            </a:rPr>
            <a:t>для проверки пакета документов и </a:t>
          </a:r>
          <a:r>
            <a:rPr lang="ru-RU" sz="2000" b="1" kern="1200" dirty="0" smtClean="0">
              <a:solidFill>
                <a:srgbClr val="FF0000"/>
              </a:solidFill>
            </a:rPr>
            <a:t>подготовки акта                                                                                        Итог</a:t>
          </a:r>
          <a:r>
            <a:rPr lang="ru-RU" sz="2000" b="1" kern="1200" dirty="0" smtClean="0">
              <a:solidFill>
                <a:schemeClr val="accent1">
                  <a:lumMod val="50000"/>
                </a:schemeClr>
              </a:solidFill>
            </a:rPr>
            <a:t> – заключение дополнительного соглашения.      </a:t>
          </a:r>
          <a:r>
            <a:rPr lang="ru-RU" sz="2000" b="1" kern="1200" dirty="0" smtClean="0">
              <a:solidFill>
                <a:srgbClr val="FF0000"/>
              </a:solidFill>
            </a:rPr>
            <a:t>ВАЖНО!                                                                                                      Особый порядок изменения «СТРОИТЕЛЬНЫХ» контрактов Постановление Правительства РФ от 16.04.2022 №680                             </a:t>
          </a:r>
        </a:p>
      </dsp:txBody>
      <dsp:txXfrm rot="-5400000">
        <a:off x="3095668" y="276070"/>
        <a:ext cx="6898328" cy="51031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ED36A2-5797-40A0-A874-F22E628B732D}">
      <dsp:nvSpPr>
        <dsp:cNvPr id="0" name=""/>
        <dsp:cNvSpPr/>
      </dsp:nvSpPr>
      <dsp:spPr>
        <a:xfrm rot="5400000">
          <a:off x="-154960" y="1588244"/>
          <a:ext cx="3965468" cy="262404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accent1">
                  <a:lumMod val="50000"/>
                </a:schemeClr>
              </a:solidFill>
            </a:rPr>
            <a:t>Авансирование</a:t>
          </a:r>
          <a:endParaRPr lang="ru-RU" sz="2000" b="1" kern="1200" dirty="0">
            <a:solidFill>
              <a:schemeClr val="accent1">
                <a:lumMod val="50000"/>
              </a:schemeClr>
            </a:solidFill>
          </a:endParaRPr>
        </a:p>
      </dsp:txBody>
      <dsp:txXfrm rot="-5400000">
        <a:off x="515754" y="2229550"/>
        <a:ext cx="2624040" cy="1341428"/>
      </dsp:txXfrm>
    </dsp:sp>
    <dsp:sp modelId="{FF60CF9C-5BFC-467B-9F24-3C1CB43255E8}">
      <dsp:nvSpPr>
        <dsp:cNvPr id="0" name=""/>
        <dsp:cNvSpPr/>
      </dsp:nvSpPr>
      <dsp:spPr>
        <a:xfrm rot="5400000">
          <a:off x="4262602" y="-1103467"/>
          <a:ext cx="5289899" cy="757131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i="1" kern="1200" dirty="0" smtClean="0">
              <a:solidFill>
                <a:schemeClr val="accent1">
                  <a:lumMod val="50000"/>
                </a:schemeClr>
              </a:solidFill>
            </a:rPr>
            <a:t>Постановление Правительства РФ от 29.03.2022 </a:t>
          </a:r>
          <a:r>
            <a:rPr lang="ru-RU" sz="2400" b="1" i="1" kern="1200" dirty="0" smtClean="0">
              <a:solidFill>
                <a:schemeClr val="accent1">
                  <a:lumMod val="50000"/>
                </a:schemeClr>
              </a:solidFill>
            </a:rPr>
            <a:t>№ </a:t>
          </a:r>
          <a:r>
            <a:rPr lang="ru-RU" sz="2400" b="1" i="1" kern="1200" dirty="0" smtClean="0">
              <a:solidFill>
                <a:schemeClr val="accent1">
                  <a:lumMod val="50000"/>
                </a:schemeClr>
              </a:solidFill>
            </a:rPr>
            <a:t>505 "О приостановлении действия отдельных положений некоторых актов Правительства Российской Федерации и установлении размеров авансовых платежей при заключении государственных (муниципальных) контрактов в 2022 году"</a:t>
          </a:r>
          <a:endParaRPr lang="ru-RU" sz="2400" b="1" i="1" kern="1200" dirty="0">
            <a:solidFill>
              <a:schemeClr val="accent1">
                <a:lumMod val="50000"/>
              </a:schemeClr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>
              <a:solidFill>
                <a:schemeClr val="accent1">
                  <a:lumMod val="50000"/>
                </a:schemeClr>
              </a:solidFill>
            </a:rPr>
            <a:t>Постановление Правительства Самарской области от 14.04.2022   №259 «Об особенностях установления размеров авансовых платежей при исполнении областного бюджета на 2022 год и на плановый период 2023 и 2024 годов»:                                                                                                                                                                   аванс </a:t>
          </a:r>
          <a:r>
            <a:rPr lang="ru-RU" sz="2400" b="1" kern="1200" dirty="0" smtClean="0">
              <a:solidFill>
                <a:srgbClr val="FF0000"/>
              </a:solidFill>
            </a:rPr>
            <a:t>до 50% </a:t>
          </a:r>
          <a:r>
            <a:rPr lang="ru-RU" sz="2400" b="0" kern="1200" dirty="0" smtClean="0">
              <a:solidFill>
                <a:schemeClr val="accent1">
                  <a:lumMod val="50000"/>
                </a:schemeClr>
              </a:solidFill>
            </a:rPr>
            <a:t>=</a:t>
          </a:r>
          <a:r>
            <a:rPr lang="ru-RU" sz="24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2400" b="1" kern="1200" dirty="0" smtClean="0">
              <a:solidFill>
                <a:srgbClr val="FF0000"/>
              </a:solidFill>
            </a:rPr>
            <a:t>право</a:t>
          </a:r>
          <a:r>
            <a:rPr lang="ru-RU" sz="2400" b="1" kern="1200" dirty="0" smtClean="0">
              <a:solidFill>
                <a:schemeClr val="accent1">
                  <a:lumMod val="50000"/>
                </a:schemeClr>
              </a:solidFill>
            </a:rPr>
            <a:t> Заказчика                                                                                                                                   аванс </a:t>
          </a:r>
          <a:r>
            <a:rPr lang="ru-RU" sz="2400" b="1" kern="1200" dirty="0" smtClean="0">
              <a:solidFill>
                <a:srgbClr val="FF0000"/>
              </a:solidFill>
            </a:rPr>
            <a:t>от 50% до 90% </a:t>
          </a:r>
          <a:r>
            <a:rPr lang="ru-RU" sz="2400" b="1" kern="1200" dirty="0" smtClean="0">
              <a:solidFill>
                <a:schemeClr val="accent1">
                  <a:lumMod val="50000"/>
                </a:schemeClr>
              </a:solidFill>
            </a:rPr>
            <a:t>= </a:t>
          </a:r>
          <a:r>
            <a:rPr lang="ru-RU" sz="2400" b="1" kern="1200" dirty="0" smtClean="0">
              <a:solidFill>
                <a:srgbClr val="FF0000"/>
              </a:solidFill>
            </a:rPr>
            <a:t>казначейское сопровождение</a:t>
          </a:r>
          <a:endParaRPr lang="ru-RU" sz="2400" kern="1200" dirty="0"/>
        </a:p>
      </dsp:txBody>
      <dsp:txXfrm rot="-5400000">
        <a:off x="3121893" y="295474"/>
        <a:ext cx="7313085" cy="47734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6FBC77-E2A8-4DF0-82F1-55551382D4C1}">
      <dsp:nvSpPr>
        <dsp:cNvPr id="0" name=""/>
        <dsp:cNvSpPr/>
      </dsp:nvSpPr>
      <dsp:spPr>
        <a:xfrm rot="5400000">
          <a:off x="-288352" y="610682"/>
          <a:ext cx="1922347" cy="134564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accent1">
                  <a:lumMod val="50000"/>
                </a:schemeClr>
              </a:solidFill>
            </a:rPr>
            <a:t>Нормирование</a:t>
          </a:r>
          <a:r>
            <a:rPr lang="ru-RU" sz="1400" b="1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endParaRPr lang="ru-RU" sz="1400" b="1" kern="1200" dirty="0">
            <a:solidFill>
              <a:schemeClr val="tx2">
                <a:lumMod val="75000"/>
              </a:schemeClr>
            </a:solidFill>
          </a:endParaRPr>
        </a:p>
      </dsp:txBody>
      <dsp:txXfrm rot="-5400000">
        <a:off x="1" y="995152"/>
        <a:ext cx="1345643" cy="576704"/>
      </dsp:txXfrm>
    </dsp:sp>
    <dsp:sp modelId="{75D98CB8-6343-45F4-95D2-1E313E5AA6C7}">
      <dsp:nvSpPr>
        <dsp:cNvPr id="0" name=""/>
        <dsp:cNvSpPr/>
      </dsp:nvSpPr>
      <dsp:spPr>
        <a:xfrm rot="5400000">
          <a:off x="4913199" y="-3567556"/>
          <a:ext cx="1882323" cy="901743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</a:rPr>
            <a:t>Приостановка </a:t>
          </a:r>
          <a:r>
            <a:rPr lang="ru-RU" sz="1800" b="1" kern="1200" dirty="0" smtClean="0">
              <a:solidFill>
                <a:srgbClr val="FF0000"/>
              </a:solidFill>
            </a:rPr>
            <a:t>до 31.12.2022  </a:t>
          </a: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</a:rPr>
            <a:t>действия </a:t>
          </a:r>
          <a:r>
            <a:rPr lang="ru-RU" sz="1800" b="1" kern="1200" dirty="0" smtClean="0">
              <a:solidFill>
                <a:srgbClr val="FF0000"/>
              </a:solidFill>
            </a:rPr>
            <a:t>постановление Правительства</a:t>
          </a:r>
          <a:endParaRPr lang="ru-RU" sz="6600" b="1" kern="1200" dirty="0" smtClean="0">
            <a:solidFill>
              <a:srgbClr val="FF0000"/>
            </a:solidFill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800" b="1" kern="1200" dirty="0" smtClean="0">
              <a:solidFill>
                <a:srgbClr val="FF0000"/>
              </a:solidFill>
            </a:rPr>
            <a:t>Самарской области от 29.12.2015 N 895</a:t>
          </a: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</a:rPr>
            <a:t> «Об определении требований к закупаемым государственными органами Самарской области, органами управления территориальными государственными внебюджетными фондами и подведомственными им казенными и бюджетными учреждениями, унитарными предприятиями Самарской области отдельным видам товаров, работ, услуг (в том числе предельных цен товаров, работ, услуг)»</a:t>
          </a:r>
          <a:endParaRPr lang="ru-RU" sz="6600" b="1" kern="1200" dirty="0" smtClean="0">
            <a:solidFill>
              <a:schemeClr val="accent1">
                <a:lumMod val="50000"/>
              </a:schemeClr>
            </a:solidFill>
          </a:endParaRPr>
        </a:p>
      </dsp:txBody>
      <dsp:txXfrm rot="-5400000">
        <a:off x="1345643" y="91887"/>
        <a:ext cx="8925549" cy="1698549"/>
      </dsp:txXfrm>
    </dsp:sp>
    <dsp:sp modelId="{BD2153AE-A8CE-4EF6-BA65-6E2DC61C22A2}">
      <dsp:nvSpPr>
        <dsp:cNvPr id="0" name=""/>
        <dsp:cNvSpPr/>
      </dsp:nvSpPr>
      <dsp:spPr>
        <a:xfrm rot="5400000">
          <a:off x="-288352" y="2353512"/>
          <a:ext cx="1922347" cy="134564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accent1">
                  <a:lumMod val="50000"/>
                </a:schemeClr>
              </a:solidFill>
            </a:rPr>
            <a:t>Согласование заявок</a:t>
          </a:r>
          <a:endParaRPr lang="ru-RU" sz="1600" b="1" kern="1200" dirty="0">
            <a:solidFill>
              <a:schemeClr val="accent1">
                <a:lumMod val="50000"/>
              </a:schemeClr>
            </a:solidFill>
          </a:endParaRPr>
        </a:p>
      </dsp:txBody>
      <dsp:txXfrm rot="-5400000">
        <a:off x="1" y="2737982"/>
        <a:ext cx="1345643" cy="576704"/>
      </dsp:txXfrm>
    </dsp:sp>
    <dsp:sp modelId="{7A9066C8-E156-4432-B86E-ECAD993F9F22}">
      <dsp:nvSpPr>
        <dsp:cNvPr id="0" name=""/>
        <dsp:cNvSpPr/>
      </dsp:nvSpPr>
      <dsp:spPr>
        <a:xfrm rot="5400000">
          <a:off x="5229598" y="-1818795"/>
          <a:ext cx="1249526" cy="901743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solidFill>
                <a:schemeClr val="accent1">
                  <a:lumMod val="50000"/>
                </a:schemeClr>
              </a:solidFill>
            </a:rPr>
            <a:t>С </a:t>
          </a:r>
          <a:r>
            <a:rPr lang="ru-RU" sz="2000" b="1" kern="1200" dirty="0" smtClean="0">
              <a:solidFill>
                <a:srgbClr val="FF0000"/>
              </a:solidFill>
            </a:rPr>
            <a:t>23.03.2022</a:t>
          </a:r>
          <a:r>
            <a:rPr lang="ru-RU" sz="2000" b="1" kern="1200" dirty="0" smtClean="0">
              <a:solidFill>
                <a:schemeClr val="accent1">
                  <a:lumMod val="50000"/>
                </a:schemeClr>
              </a:solidFill>
            </a:rPr>
            <a:t> согласование с Департаментом информационных технологий заявок на закупку компьютерной техники и программного обеспечения (в системе ГИС «Госзаказ»)</a:t>
          </a:r>
          <a:endParaRPr lang="ru-RU" sz="2000" kern="1200" dirty="0"/>
        </a:p>
      </dsp:txBody>
      <dsp:txXfrm rot="-5400000">
        <a:off x="1345644" y="2126156"/>
        <a:ext cx="8956439" cy="1127532"/>
      </dsp:txXfrm>
    </dsp:sp>
    <dsp:sp modelId="{46BD989B-AC4A-4C9C-B5B5-D4BF9602614B}">
      <dsp:nvSpPr>
        <dsp:cNvPr id="0" name=""/>
        <dsp:cNvSpPr/>
      </dsp:nvSpPr>
      <dsp:spPr>
        <a:xfrm rot="5400000">
          <a:off x="-288352" y="4096342"/>
          <a:ext cx="1922347" cy="134564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chemeClr val="accent1">
                  <a:lumMod val="50000"/>
                </a:schemeClr>
              </a:solidFill>
            </a:rPr>
            <a:t>Изменение КБК в реестре контрактов</a:t>
          </a:r>
          <a:endParaRPr lang="ru-RU" sz="1300" b="1" kern="1200" dirty="0">
            <a:solidFill>
              <a:schemeClr val="accent1">
                <a:lumMod val="50000"/>
              </a:schemeClr>
            </a:solidFill>
          </a:endParaRPr>
        </a:p>
      </dsp:txBody>
      <dsp:txXfrm rot="-5400000">
        <a:off x="1" y="4480812"/>
        <a:ext cx="1345643" cy="576704"/>
      </dsp:txXfrm>
    </dsp:sp>
    <dsp:sp modelId="{22BA9126-D0B1-48DB-8648-CC7F4C636E5C}">
      <dsp:nvSpPr>
        <dsp:cNvPr id="0" name=""/>
        <dsp:cNvSpPr/>
      </dsp:nvSpPr>
      <dsp:spPr>
        <a:xfrm rot="5400000">
          <a:off x="5229598" y="-72241"/>
          <a:ext cx="1249526" cy="901743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solidFill>
                <a:schemeClr val="accent1">
                  <a:lumMod val="50000"/>
                </a:schemeClr>
              </a:solidFill>
            </a:rPr>
            <a:t>Подготовлены методические рекомендации для заказчиков</a:t>
          </a:r>
          <a:endParaRPr lang="ru-RU" sz="2000" kern="1200" dirty="0"/>
        </a:p>
      </dsp:txBody>
      <dsp:txXfrm rot="-5400000">
        <a:off x="1345644" y="3872710"/>
        <a:ext cx="8956439" cy="112753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2BBC5C-6A99-4775-BB97-8B919B6F36BE}">
      <dsp:nvSpPr>
        <dsp:cNvPr id="0" name=""/>
        <dsp:cNvSpPr/>
      </dsp:nvSpPr>
      <dsp:spPr>
        <a:xfrm rot="5400000">
          <a:off x="-871135" y="882495"/>
          <a:ext cx="5807570" cy="406529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accent1">
                  <a:lumMod val="50000"/>
                </a:schemeClr>
              </a:solidFill>
            </a:rPr>
            <a:t>Закупки у ед. поставщика</a:t>
          </a:r>
          <a:endParaRPr lang="ru-RU" sz="2000" b="1" kern="1200" dirty="0">
            <a:solidFill>
              <a:schemeClr val="accent1">
                <a:lumMod val="50000"/>
              </a:schemeClr>
            </a:solidFill>
          </a:endParaRPr>
        </a:p>
      </dsp:txBody>
      <dsp:txXfrm rot="-5400000">
        <a:off x="1" y="2044010"/>
        <a:ext cx="4065299" cy="1742271"/>
      </dsp:txXfrm>
    </dsp:sp>
    <dsp:sp modelId="{57647FCA-590C-4F7D-9DAF-17B3964C93B0}">
      <dsp:nvSpPr>
        <dsp:cNvPr id="0" name=""/>
        <dsp:cNvSpPr/>
      </dsp:nvSpPr>
      <dsp:spPr>
        <a:xfrm rot="5400000">
          <a:off x="5272528" y="-659501"/>
          <a:ext cx="3774920" cy="620476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0" lvl="1" indent="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i="1" kern="1200" dirty="0" smtClean="0">
              <a:solidFill>
                <a:schemeClr val="accent1">
                  <a:lumMod val="50000"/>
                </a:schemeClr>
              </a:solidFill>
            </a:rPr>
            <a:t>Постановление Правительства РФ от 10.03.2022 </a:t>
          </a:r>
          <a:r>
            <a:rPr lang="ru-RU" sz="1800" b="1" i="1" kern="1200" dirty="0" smtClean="0">
              <a:solidFill>
                <a:schemeClr val="accent1">
                  <a:lumMod val="50000"/>
                </a:schemeClr>
              </a:solidFill>
            </a:rPr>
            <a:t>          № </a:t>
          </a:r>
          <a:r>
            <a:rPr lang="ru-RU" sz="1800" b="1" i="1" kern="1200" dirty="0" smtClean="0">
              <a:solidFill>
                <a:schemeClr val="accent1">
                  <a:lumMod val="50000"/>
                </a:schemeClr>
              </a:solidFill>
            </a:rPr>
            <a:t>339 </a:t>
          </a:r>
          <a:r>
            <a:rPr lang="ru-RU" sz="1800" b="1" i="1" kern="1200" dirty="0" smtClean="0">
              <a:solidFill>
                <a:schemeClr val="accent1">
                  <a:lumMod val="50000"/>
                </a:schemeClr>
              </a:solidFill>
            </a:rPr>
            <a:t>«О </a:t>
          </a:r>
          <a:r>
            <a:rPr lang="ru-RU" sz="1800" b="1" i="1" kern="1200" dirty="0" smtClean="0">
              <a:solidFill>
                <a:schemeClr val="accent1">
                  <a:lumMod val="50000"/>
                </a:schemeClr>
              </a:solidFill>
            </a:rPr>
            <a:t>случаях осуществления закупок товаров, работ, услуг для государственных и (или) муниципальных нужд у единственного поставщика (подрядчика, исполнителя) и порядке их </a:t>
          </a:r>
          <a:r>
            <a:rPr lang="ru-RU" sz="1800" b="1" i="1" kern="1200" dirty="0" smtClean="0">
              <a:solidFill>
                <a:schemeClr val="accent1">
                  <a:lumMod val="50000"/>
                </a:schemeClr>
              </a:solidFill>
            </a:rPr>
            <a:t>осуществления»</a:t>
          </a:r>
          <a:endParaRPr lang="ru-RU" sz="1800" b="1" i="1" kern="1200" dirty="0">
            <a:solidFill>
              <a:schemeClr val="accent1">
                <a:lumMod val="50000"/>
              </a:schemeClr>
            </a:solidFill>
          </a:endParaRPr>
        </a:p>
        <a:p>
          <a:pPr marL="0" lvl="1" indent="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</a:rPr>
            <a:t>Дополнительные случаи закупки у ед. поставщика для региональных и муниципальных нужд – по решению Правительства субъекта РФ                                                                                                                                                           Постановление Правительства Самарской области  от 15.03.2022 №139 «О случаях осуществления закупок товаров, работ, услуг для государственных и (или) муниципальных нужд у единственного поставщика (подрядчика, исполнителя)» </a:t>
          </a:r>
          <a:endParaRPr lang="ru-RU" sz="1600" b="1" i="1" kern="1200" dirty="0">
            <a:solidFill>
              <a:schemeClr val="accent1">
                <a:lumMod val="50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b="1" kern="1200" dirty="0">
            <a:solidFill>
              <a:srgbClr val="FF0000"/>
            </a:solidFill>
          </a:endParaRPr>
        </a:p>
      </dsp:txBody>
      <dsp:txXfrm rot="-5400000">
        <a:off x="4057605" y="739698"/>
        <a:ext cx="6020490" cy="34063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135" cy="497997"/>
          </a:xfrm>
          <a:prstGeom prst="rect">
            <a:avLst/>
          </a:prstGeom>
        </p:spPr>
        <p:txBody>
          <a:bodyPr vert="horz" lIns="91339" tIns="45670" rIns="91339" bIns="4567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955" y="1"/>
            <a:ext cx="2946135" cy="497997"/>
          </a:xfrm>
          <a:prstGeom prst="rect">
            <a:avLst/>
          </a:prstGeom>
        </p:spPr>
        <p:txBody>
          <a:bodyPr vert="horz" lIns="91339" tIns="45670" rIns="91339" bIns="45670" rtlCol="0"/>
          <a:lstStyle>
            <a:lvl1pPr algn="r">
              <a:defRPr sz="1200"/>
            </a:lvl1pPr>
          </a:lstStyle>
          <a:p>
            <a:fld id="{E29B9E60-7785-4C37-BBBC-99466D7442A6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1816"/>
            <a:ext cx="2946135" cy="497997"/>
          </a:xfrm>
          <a:prstGeom prst="rect">
            <a:avLst/>
          </a:prstGeom>
        </p:spPr>
        <p:txBody>
          <a:bodyPr vert="horz" lIns="91339" tIns="45670" rIns="91339" bIns="4567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955" y="9431816"/>
            <a:ext cx="2946135" cy="497997"/>
          </a:xfrm>
          <a:prstGeom prst="rect">
            <a:avLst/>
          </a:prstGeom>
        </p:spPr>
        <p:txBody>
          <a:bodyPr vert="horz" lIns="91339" tIns="45670" rIns="91339" bIns="45670" rtlCol="0" anchor="b"/>
          <a:lstStyle>
            <a:lvl1pPr algn="r">
              <a:defRPr sz="1200"/>
            </a:lvl1pPr>
          </a:lstStyle>
          <a:p>
            <a:fld id="{5FA759DF-4700-4831-8D1C-766FD15642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51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400" cy="496571"/>
          </a:xfrm>
          <a:prstGeom prst="rect">
            <a:avLst/>
          </a:prstGeom>
        </p:spPr>
        <p:txBody>
          <a:bodyPr vert="horz" lIns="91741" tIns="45870" rIns="91741" bIns="4587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6571"/>
          </a:xfrm>
          <a:prstGeom prst="rect">
            <a:avLst/>
          </a:prstGeom>
        </p:spPr>
        <p:txBody>
          <a:bodyPr vert="horz" lIns="91741" tIns="45870" rIns="91741" bIns="45870" rtlCol="0"/>
          <a:lstStyle>
            <a:lvl1pPr algn="r">
              <a:defRPr sz="1200"/>
            </a:lvl1pPr>
          </a:lstStyle>
          <a:p>
            <a:fld id="{63BB6905-5DF7-4C0D-BF5F-186B69A20D45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41" tIns="45870" rIns="91741" bIns="4587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622"/>
            <a:ext cx="5438775" cy="4469135"/>
          </a:xfrm>
          <a:prstGeom prst="rect">
            <a:avLst/>
          </a:prstGeom>
        </p:spPr>
        <p:txBody>
          <a:bodyPr vert="horz" lIns="91741" tIns="45870" rIns="91741" bIns="4587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1646"/>
            <a:ext cx="2946400" cy="496570"/>
          </a:xfrm>
          <a:prstGeom prst="rect">
            <a:avLst/>
          </a:prstGeom>
        </p:spPr>
        <p:txBody>
          <a:bodyPr vert="horz" lIns="91741" tIns="45870" rIns="91741" bIns="4587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31646"/>
            <a:ext cx="2946400" cy="496570"/>
          </a:xfrm>
          <a:prstGeom prst="rect">
            <a:avLst/>
          </a:prstGeom>
        </p:spPr>
        <p:txBody>
          <a:bodyPr vert="horz" lIns="91741" tIns="45870" rIns="91741" bIns="45870" rtlCol="0" anchor="b"/>
          <a:lstStyle>
            <a:lvl1pPr algn="r">
              <a:defRPr sz="1200"/>
            </a:lvl1pPr>
          </a:lstStyle>
          <a:p>
            <a:fld id="{581E5700-CFC4-4D66-A574-3FDF0F1660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94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88063" cy="34258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E4372-06BA-4F22-B848-1B2EF4B454B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18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1AC7F-2E2A-4A21-AEE2-0EC193FA005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9956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1AC7F-2E2A-4A21-AEE2-0EC193FA005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25549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77825" y="684213"/>
            <a:ext cx="6086475" cy="342423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E4372-06BA-4F22-B848-1B2EF4B454B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4284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DFDF-0360-4F1B-A9A9-FF587ADFE6A6}" type="datetime1">
              <a:rPr lang="ru-RU" smtClean="0"/>
              <a:t>12.05.2022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8136D-21B0-4D9D-9416-6DF92A2387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445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9F6A9-F19F-4BA1-A28B-3233932EDF05}" type="datetime1">
              <a:rPr lang="ru-RU" smtClean="0"/>
              <a:t>12.05.2022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8136D-21B0-4D9D-9416-6DF92A2387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954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C8DA5-D884-40FD-B48D-968EF9274C4E}" type="datetime1">
              <a:rPr lang="ru-RU" smtClean="0"/>
              <a:t>12.05.2022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8136D-21B0-4D9D-9416-6DF92A2387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8898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151F-5ABC-4F66-9204-89CDFEAF1A31}" type="datetime1">
              <a:rPr lang="ru-RU" smtClean="0"/>
              <a:t>12.05.2022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8136D-21B0-4D9D-9416-6DF92A2387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9629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1B0E4-E721-45A1-B8AA-6AD2C68F9325}" type="datetime1">
              <a:rPr lang="ru-RU" smtClean="0"/>
              <a:t>12.05.2022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8136D-21B0-4D9D-9416-6DF92A2387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9856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25DFC-3D8E-46BA-A5DD-76C4B558BD4A}" type="datetime1">
              <a:rPr lang="ru-RU" smtClean="0"/>
              <a:t>12.05.2022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8136D-21B0-4D9D-9416-6DF92A2387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102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72B3D-368B-49F4-B5F7-FECE23640F0C}" type="datetime1">
              <a:rPr lang="ru-RU" smtClean="0"/>
              <a:t>12.05.2022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8136D-21B0-4D9D-9416-6DF92A2387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6170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98D7-F0CD-4D22-9C51-8AC032898B7F}" type="datetime1">
              <a:rPr lang="ru-RU" smtClean="0"/>
              <a:t>12.05.2022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8136D-21B0-4D9D-9416-6DF92A2387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7304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1E5E7-C3DA-48F2-9000-A487BB261E44}" type="datetime1">
              <a:rPr lang="ru-RU" smtClean="0"/>
              <a:t>12.05.2022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8136D-21B0-4D9D-9416-6DF92A2387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726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61EAF-F3D4-4957-AA9B-8DDBEAD37C26}" type="datetime1">
              <a:rPr lang="ru-RU" smtClean="0"/>
              <a:t>12.05.2022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8136D-21B0-4D9D-9416-6DF92A2387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522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B198-6766-43E2-953B-14BFAF475676}" type="datetime1">
              <a:rPr lang="ru-RU" smtClean="0"/>
              <a:t>12.05.2022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8136D-21B0-4D9D-9416-6DF92A2387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18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3C1D5-EBA0-4A3F-A3D3-DD666990A2D2}" type="datetime1">
              <a:rPr lang="ru-RU" smtClean="0"/>
              <a:t>12.05.2022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8136D-21B0-4D9D-9416-6DF92A2387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3230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араллелограмм 2"/>
          <p:cNvSpPr/>
          <p:nvPr/>
        </p:nvSpPr>
        <p:spPr>
          <a:xfrm>
            <a:off x="-659" y="2314699"/>
            <a:ext cx="9361021" cy="2698479"/>
          </a:xfrm>
          <a:custGeom>
            <a:avLst/>
            <a:gdLst>
              <a:gd name="connsiteX0" fmla="*/ 0 w 7020272"/>
              <a:gd name="connsiteY0" fmla="*/ 2664296 h 2664296"/>
              <a:gd name="connsiteX1" fmla="*/ 982273 w 7020272"/>
              <a:gd name="connsiteY1" fmla="*/ 0 h 2664296"/>
              <a:gd name="connsiteX2" fmla="*/ 7020272 w 7020272"/>
              <a:gd name="connsiteY2" fmla="*/ 0 h 2664296"/>
              <a:gd name="connsiteX3" fmla="*/ 6037999 w 7020272"/>
              <a:gd name="connsiteY3" fmla="*/ 2664296 h 2664296"/>
              <a:gd name="connsiteX4" fmla="*/ 0 w 7020272"/>
              <a:gd name="connsiteY4" fmla="*/ 2664296 h 2664296"/>
              <a:gd name="connsiteX0" fmla="*/ 494 w 7020766"/>
              <a:gd name="connsiteY0" fmla="*/ 2698479 h 2698479"/>
              <a:gd name="connsiteX1" fmla="*/ 0 w 7020766"/>
              <a:gd name="connsiteY1" fmla="*/ 0 h 2698479"/>
              <a:gd name="connsiteX2" fmla="*/ 7020766 w 7020766"/>
              <a:gd name="connsiteY2" fmla="*/ 34183 h 2698479"/>
              <a:gd name="connsiteX3" fmla="*/ 6038493 w 7020766"/>
              <a:gd name="connsiteY3" fmla="*/ 2698479 h 2698479"/>
              <a:gd name="connsiteX4" fmla="*/ 494 w 7020766"/>
              <a:gd name="connsiteY4" fmla="*/ 2698479 h 269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20766" h="2698479">
                <a:moveTo>
                  <a:pt x="494" y="2698479"/>
                </a:moveTo>
                <a:cubicBezTo>
                  <a:pt x="329" y="1798986"/>
                  <a:pt x="165" y="899493"/>
                  <a:pt x="0" y="0"/>
                </a:cubicBezTo>
                <a:lnTo>
                  <a:pt x="7020766" y="34183"/>
                </a:lnTo>
                <a:lnTo>
                  <a:pt x="6038493" y="2698479"/>
                </a:lnTo>
                <a:lnTo>
                  <a:pt x="494" y="2698479"/>
                </a:lnTo>
                <a:close/>
              </a:path>
            </a:pathLst>
          </a:cu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4" name="Параллелограмм 3"/>
          <p:cNvSpPr/>
          <p:nvPr/>
        </p:nvSpPr>
        <p:spPr>
          <a:xfrm>
            <a:off x="8496272" y="2348880"/>
            <a:ext cx="3702033" cy="2664296"/>
          </a:xfrm>
          <a:custGeom>
            <a:avLst/>
            <a:gdLst>
              <a:gd name="connsiteX0" fmla="*/ 0 w 2339752"/>
              <a:gd name="connsiteY0" fmla="*/ 2664296 h 2664296"/>
              <a:gd name="connsiteX1" fmla="*/ 1012224 w 2339752"/>
              <a:gd name="connsiteY1" fmla="*/ 0 h 2664296"/>
              <a:gd name="connsiteX2" fmla="*/ 2339752 w 2339752"/>
              <a:gd name="connsiteY2" fmla="*/ 0 h 2664296"/>
              <a:gd name="connsiteX3" fmla="*/ 1327528 w 2339752"/>
              <a:gd name="connsiteY3" fmla="*/ 2664296 h 2664296"/>
              <a:gd name="connsiteX4" fmla="*/ 0 w 2339752"/>
              <a:gd name="connsiteY4" fmla="*/ 2664296 h 2664296"/>
              <a:gd name="connsiteX0" fmla="*/ 0 w 2344477"/>
              <a:gd name="connsiteY0" fmla="*/ 2664296 h 2664296"/>
              <a:gd name="connsiteX1" fmla="*/ 1012224 w 2344477"/>
              <a:gd name="connsiteY1" fmla="*/ 0 h 2664296"/>
              <a:gd name="connsiteX2" fmla="*/ 2339752 w 2344477"/>
              <a:gd name="connsiteY2" fmla="*/ 0 h 2664296"/>
              <a:gd name="connsiteX3" fmla="*/ 2344477 w 2344477"/>
              <a:gd name="connsiteY3" fmla="*/ 2664296 h 2664296"/>
              <a:gd name="connsiteX4" fmla="*/ 0 w 2344477"/>
              <a:gd name="connsiteY4" fmla="*/ 2664296 h 2664296"/>
              <a:gd name="connsiteX0" fmla="*/ 0 w 2344477"/>
              <a:gd name="connsiteY0" fmla="*/ 2664296 h 2664296"/>
              <a:gd name="connsiteX1" fmla="*/ 867904 w 2344477"/>
              <a:gd name="connsiteY1" fmla="*/ 0 h 2664296"/>
              <a:gd name="connsiteX2" fmla="*/ 2339752 w 2344477"/>
              <a:gd name="connsiteY2" fmla="*/ 0 h 2664296"/>
              <a:gd name="connsiteX3" fmla="*/ 2344477 w 2344477"/>
              <a:gd name="connsiteY3" fmla="*/ 2664296 h 2664296"/>
              <a:gd name="connsiteX4" fmla="*/ 0 w 2344477"/>
              <a:gd name="connsiteY4" fmla="*/ 2664296 h 2664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44477" h="2664296">
                <a:moveTo>
                  <a:pt x="0" y="2664296"/>
                </a:moveTo>
                <a:lnTo>
                  <a:pt x="867904" y="0"/>
                </a:lnTo>
                <a:lnTo>
                  <a:pt x="2339752" y="0"/>
                </a:lnTo>
                <a:lnTo>
                  <a:pt x="2344477" y="2664296"/>
                </a:lnTo>
                <a:lnTo>
                  <a:pt x="0" y="2664296"/>
                </a:lnTo>
                <a:close/>
              </a:path>
            </a:pathLst>
          </a:cu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5" name="Параллелограмм 4"/>
          <p:cNvSpPr/>
          <p:nvPr/>
        </p:nvSpPr>
        <p:spPr>
          <a:xfrm>
            <a:off x="8483189" y="1694728"/>
            <a:ext cx="3708811" cy="584611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81608" h="584610">
                <a:moveTo>
                  <a:pt x="0" y="576064"/>
                </a:moveTo>
                <a:lnTo>
                  <a:pt x="212383" y="0"/>
                </a:lnTo>
                <a:lnTo>
                  <a:pt x="2771800" y="0"/>
                </a:lnTo>
                <a:lnTo>
                  <a:pt x="2781608" y="584610"/>
                </a:lnTo>
                <a:lnTo>
                  <a:pt x="0" y="57606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18" name="Параллелограмм 4"/>
          <p:cNvSpPr/>
          <p:nvPr/>
        </p:nvSpPr>
        <p:spPr>
          <a:xfrm rot="10800000">
            <a:off x="-659" y="5048538"/>
            <a:ext cx="3708811" cy="584611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824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81608" h="584610">
                <a:moveTo>
                  <a:pt x="0" y="576064"/>
                </a:moveTo>
                <a:lnTo>
                  <a:pt x="212383" y="0"/>
                </a:lnTo>
                <a:lnTo>
                  <a:pt x="2778240" y="0"/>
                </a:lnTo>
                <a:cubicBezTo>
                  <a:pt x="2779363" y="194870"/>
                  <a:pt x="2780485" y="389740"/>
                  <a:pt x="2781608" y="584610"/>
                </a:cubicBezTo>
                <a:lnTo>
                  <a:pt x="0" y="57606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19" name="Параллелограмм 4"/>
          <p:cNvSpPr/>
          <p:nvPr/>
        </p:nvSpPr>
        <p:spPr>
          <a:xfrm rot="10800000">
            <a:off x="3557949" y="5048537"/>
            <a:ext cx="1308544" cy="584611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  <a:gd name="connsiteX0" fmla="*/ 0 w 2771800"/>
              <a:gd name="connsiteY0" fmla="*/ 576064 h 584610"/>
              <a:gd name="connsiteX1" fmla="*/ 212383 w 2771800"/>
              <a:gd name="connsiteY1" fmla="*/ 0 h 584610"/>
              <a:gd name="connsiteX2" fmla="*/ 2771800 w 2771800"/>
              <a:gd name="connsiteY2" fmla="*/ 0 h 584610"/>
              <a:gd name="connsiteX3" fmla="*/ 2602146 w 2771800"/>
              <a:gd name="connsiteY3" fmla="*/ 584610 h 584610"/>
              <a:gd name="connsiteX4" fmla="*/ 0 w 2771800"/>
              <a:gd name="connsiteY4" fmla="*/ 576064 h 584610"/>
              <a:gd name="connsiteX0" fmla="*/ 0 w 3286998"/>
              <a:gd name="connsiteY0" fmla="*/ 576064 h 584610"/>
              <a:gd name="connsiteX1" fmla="*/ 212383 w 3286998"/>
              <a:gd name="connsiteY1" fmla="*/ 0 h 584610"/>
              <a:gd name="connsiteX2" fmla="*/ 3286998 w 3286998"/>
              <a:gd name="connsiteY2" fmla="*/ 8546 h 584610"/>
              <a:gd name="connsiteX3" fmla="*/ 2602146 w 3286998"/>
              <a:gd name="connsiteY3" fmla="*/ 584610 h 584610"/>
              <a:gd name="connsiteX4" fmla="*/ 0 w 3286998"/>
              <a:gd name="connsiteY4" fmla="*/ 576064 h 584610"/>
              <a:gd name="connsiteX0" fmla="*/ 0 w 3286998"/>
              <a:gd name="connsiteY0" fmla="*/ 576064 h 584610"/>
              <a:gd name="connsiteX1" fmla="*/ 756204 w 3286998"/>
              <a:gd name="connsiteY1" fmla="*/ 0 h 584610"/>
              <a:gd name="connsiteX2" fmla="*/ 3286998 w 3286998"/>
              <a:gd name="connsiteY2" fmla="*/ 8546 h 584610"/>
              <a:gd name="connsiteX3" fmla="*/ 2602146 w 3286998"/>
              <a:gd name="connsiteY3" fmla="*/ 584610 h 584610"/>
              <a:gd name="connsiteX4" fmla="*/ 0 w 3286998"/>
              <a:gd name="connsiteY4" fmla="*/ 576064 h 584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86998" h="584610">
                <a:moveTo>
                  <a:pt x="0" y="576064"/>
                </a:moveTo>
                <a:lnTo>
                  <a:pt x="756204" y="0"/>
                </a:lnTo>
                <a:lnTo>
                  <a:pt x="3286998" y="8546"/>
                </a:lnTo>
                <a:lnTo>
                  <a:pt x="2602146" y="584610"/>
                </a:lnTo>
                <a:lnTo>
                  <a:pt x="0" y="57606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21" name="Прямоугольник 20"/>
          <p:cNvSpPr/>
          <p:nvPr/>
        </p:nvSpPr>
        <p:spPr>
          <a:xfrm>
            <a:off x="4943872" y="6135615"/>
            <a:ext cx="19230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12.05.2022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3" name="Параллелограмм 4"/>
          <p:cNvSpPr/>
          <p:nvPr/>
        </p:nvSpPr>
        <p:spPr>
          <a:xfrm>
            <a:off x="7344139" y="1689900"/>
            <a:ext cx="1308544" cy="584611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  <a:gd name="connsiteX0" fmla="*/ 0 w 2771800"/>
              <a:gd name="connsiteY0" fmla="*/ 576064 h 584610"/>
              <a:gd name="connsiteX1" fmla="*/ 212383 w 2771800"/>
              <a:gd name="connsiteY1" fmla="*/ 0 h 584610"/>
              <a:gd name="connsiteX2" fmla="*/ 2771800 w 2771800"/>
              <a:gd name="connsiteY2" fmla="*/ 0 h 584610"/>
              <a:gd name="connsiteX3" fmla="*/ 2602146 w 2771800"/>
              <a:gd name="connsiteY3" fmla="*/ 584610 h 584610"/>
              <a:gd name="connsiteX4" fmla="*/ 0 w 2771800"/>
              <a:gd name="connsiteY4" fmla="*/ 576064 h 584610"/>
              <a:gd name="connsiteX0" fmla="*/ 0 w 3286998"/>
              <a:gd name="connsiteY0" fmla="*/ 576064 h 584610"/>
              <a:gd name="connsiteX1" fmla="*/ 212383 w 3286998"/>
              <a:gd name="connsiteY1" fmla="*/ 0 h 584610"/>
              <a:gd name="connsiteX2" fmla="*/ 3286998 w 3286998"/>
              <a:gd name="connsiteY2" fmla="*/ 8546 h 584610"/>
              <a:gd name="connsiteX3" fmla="*/ 2602146 w 3286998"/>
              <a:gd name="connsiteY3" fmla="*/ 584610 h 584610"/>
              <a:gd name="connsiteX4" fmla="*/ 0 w 3286998"/>
              <a:gd name="connsiteY4" fmla="*/ 576064 h 584610"/>
              <a:gd name="connsiteX0" fmla="*/ 0 w 3286998"/>
              <a:gd name="connsiteY0" fmla="*/ 576064 h 584610"/>
              <a:gd name="connsiteX1" fmla="*/ 756204 w 3286998"/>
              <a:gd name="connsiteY1" fmla="*/ 0 h 584610"/>
              <a:gd name="connsiteX2" fmla="*/ 3286998 w 3286998"/>
              <a:gd name="connsiteY2" fmla="*/ 8546 h 584610"/>
              <a:gd name="connsiteX3" fmla="*/ 2602146 w 3286998"/>
              <a:gd name="connsiteY3" fmla="*/ 584610 h 584610"/>
              <a:gd name="connsiteX4" fmla="*/ 0 w 3286998"/>
              <a:gd name="connsiteY4" fmla="*/ 576064 h 584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86998" h="584610">
                <a:moveTo>
                  <a:pt x="0" y="576064"/>
                </a:moveTo>
                <a:lnTo>
                  <a:pt x="756204" y="0"/>
                </a:lnTo>
                <a:lnTo>
                  <a:pt x="3286998" y="8546"/>
                </a:lnTo>
                <a:lnTo>
                  <a:pt x="2602146" y="584610"/>
                </a:lnTo>
                <a:lnTo>
                  <a:pt x="0" y="57606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24" name="Прямоугольник 23"/>
          <p:cNvSpPr/>
          <p:nvPr/>
        </p:nvSpPr>
        <p:spPr>
          <a:xfrm>
            <a:off x="7344139" y="164005"/>
            <a:ext cx="3651421" cy="1077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133" b="1" dirty="0">
                <a:solidFill>
                  <a:schemeClr val="accent1">
                    <a:lumMod val="50000"/>
                  </a:schemeClr>
                </a:solidFill>
              </a:rPr>
              <a:t>Главное управление организации торгов Самарской области</a:t>
            </a:r>
          </a:p>
        </p:txBody>
      </p:sp>
      <p:pic>
        <p:nvPicPr>
          <p:cNvPr id="1026" name="Picture 2" descr="C:\Users\sharapovir\Desktop\Samarskaya oblast.723b5d68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5567" y="1"/>
            <a:ext cx="1503605" cy="1517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16014" y="501555"/>
            <a:ext cx="644446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Обучающий семинар для заказчиков Самарской области</a:t>
            </a:r>
          </a:p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Реализация действующего законодательства о контрактной системе»»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84921" y="5881089"/>
            <a:ext cx="2822938" cy="743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66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5928353" y="116632"/>
            <a:ext cx="4788024" cy="6741368"/>
            <a:chOff x="2314043" y="3029352"/>
            <a:chExt cx="4788024" cy="6741368"/>
          </a:xfrm>
        </p:grpSpPr>
        <p:sp>
          <p:nvSpPr>
            <p:cNvPr id="7" name="Параллелограмм 4"/>
            <p:cNvSpPr/>
            <p:nvPr/>
          </p:nvSpPr>
          <p:spPr>
            <a:xfrm>
              <a:off x="3393256" y="9186109"/>
              <a:ext cx="3708811" cy="584611"/>
            </a:xfrm>
            <a:custGeom>
              <a:avLst/>
              <a:gdLst>
                <a:gd name="connsiteX0" fmla="*/ 0 w 2771800"/>
                <a:gd name="connsiteY0" fmla="*/ 576064 h 576064"/>
                <a:gd name="connsiteX1" fmla="*/ 212383 w 2771800"/>
                <a:gd name="connsiteY1" fmla="*/ 0 h 576064"/>
                <a:gd name="connsiteX2" fmla="*/ 2771800 w 2771800"/>
                <a:gd name="connsiteY2" fmla="*/ 0 h 576064"/>
                <a:gd name="connsiteX3" fmla="*/ 2559417 w 2771800"/>
                <a:gd name="connsiteY3" fmla="*/ 576064 h 576064"/>
                <a:gd name="connsiteX4" fmla="*/ 0 w 2771800"/>
                <a:gd name="connsiteY4" fmla="*/ 576064 h 576064"/>
                <a:gd name="connsiteX0" fmla="*/ 0 w 2781608"/>
                <a:gd name="connsiteY0" fmla="*/ 576064 h 584610"/>
                <a:gd name="connsiteX1" fmla="*/ 212383 w 2781608"/>
                <a:gd name="connsiteY1" fmla="*/ 0 h 584610"/>
                <a:gd name="connsiteX2" fmla="*/ 2771800 w 2781608"/>
                <a:gd name="connsiteY2" fmla="*/ 0 h 584610"/>
                <a:gd name="connsiteX3" fmla="*/ 2781608 w 2781608"/>
                <a:gd name="connsiteY3" fmla="*/ 584610 h 584610"/>
                <a:gd name="connsiteX4" fmla="*/ 0 w 2781608"/>
                <a:gd name="connsiteY4" fmla="*/ 576064 h 584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81608" h="584610">
                  <a:moveTo>
                    <a:pt x="0" y="576064"/>
                  </a:moveTo>
                  <a:lnTo>
                    <a:pt x="212383" y="0"/>
                  </a:lnTo>
                  <a:lnTo>
                    <a:pt x="2771800" y="0"/>
                  </a:lnTo>
                  <a:lnTo>
                    <a:pt x="2781608" y="584610"/>
                  </a:lnTo>
                  <a:lnTo>
                    <a:pt x="0" y="57606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sp>
          <p:nvSpPr>
            <p:cNvPr id="9" name="Параллелограмм 4"/>
            <p:cNvSpPr/>
            <p:nvPr/>
          </p:nvSpPr>
          <p:spPr>
            <a:xfrm>
              <a:off x="2314043" y="9186108"/>
              <a:ext cx="1308544" cy="584611"/>
            </a:xfrm>
            <a:custGeom>
              <a:avLst/>
              <a:gdLst>
                <a:gd name="connsiteX0" fmla="*/ 0 w 2771800"/>
                <a:gd name="connsiteY0" fmla="*/ 576064 h 576064"/>
                <a:gd name="connsiteX1" fmla="*/ 212383 w 2771800"/>
                <a:gd name="connsiteY1" fmla="*/ 0 h 576064"/>
                <a:gd name="connsiteX2" fmla="*/ 2771800 w 2771800"/>
                <a:gd name="connsiteY2" fmla="*/ 0 h 576064"/>
                <a:gd name="connsiteX3" fmla="*/ 2559417 w 2771800"/>
                <a:gd name="connsiteY3" fmla="*/ 576064 h 576064"/>
                <a:gd name="connsiteX4" fmla="*/ 0 w 2771800"/>
                <a:gd name="connsiteY4" fmla="*/ 576064 h 576064"/>
                <a:gd name="connsiteX0" fmla="*/ 0 w 2781608"/>
                <a:gd name="connsiteY0" fmla="*/ 576064 h 584610"/>
                <a:gd name="connsiteX1" fmla="*/ 212383 w 2781608"/>
                <a:gd name="connsiteY1" fmla="*/ 0 h 584610"/>
                <a:gd name="connsiteX2" fmla="*/ 2771800 w 2781608"/>
                <a:gd name="connsiteY2" fmla="*/ 0 h 584610"/>
                <a:gd name="connsiteX3" fmla="*/ 2781608 w 2781608"/>
                <a:gd name="connsiteY3" fmla="*/ 584610 h 584610"/>
                <a:gd name="connsiteX4" fmla="*/ 0 w 2781608"/>
                <a:gd name="connsiteY4" fmla="*/ 576064 h 584610"/>
                <a:gd name="connsiteX0" fmla="*/ 0 w 2771800"/>
                <a:gd name="connsiteY0" fmla="*/ 576064 h 584610"/>
                <a:gd name="connsiteX1" fmla="*/ 212383 w 2771800"/>
                <a:gd name="connsiteY1" fmla="*/ 0 h 584610"/>
                <a:gd name="connsiteX2" fmla="*/ 2771800 w 2771800"/>
                <a:gd name="connsiteY2" fmla="*/ 0 h 584610"/>
                <a:gd name="connsiteX3" fmla="*/ 2602146 w 2771800"/>
                <a:gd name="connsiteY3" fmla="*/ 584610 h 584610"/>
                <a:gd name="connsiteX4" fmla="*/ 0 w 2771800"/>
                <a:gd name="connsiteY4" fmla="*/ 576064 h 584610"/>
                <a:gd name="connsiteX0" fmla="*/ 0 w 3286998"/>
                <a:gd name="connsiteY0" fmla="*/ 576064 h 584610"/>
                <a:gd name="connsiteX1" fmla="*/ 212383 w 3286998"/>
                <a:gd name="connsiteY1" fmla="*/ 0 h 584610"/>
                <a:gd name="connsiteX2" fmla="*/ 3286998 w 3286998"/>
                <a:gd name="connsiteY2" fmla="*/ 8546 h 584610"/>
                <a:gd name="connsiteX3" fmla="*/ 2602146 w 3286998"/>
                <a:gd name="connsiteY3" fmla="*/ 584610 h 584610"/>
                <a:gd name="connsiteX4" fmla="*/ 0 w 3286998"/>
                <a:gd name="connsiteY4" fmla="*/ 576064 h 584610"/>
                <a:gd name="connsiteX0" fmla="*/ 0 w 3286998"/>
                <a:gd name="connsiteY0" fmla="*/ 576064 h 584610"/>
                <a:gd name="connsiteX1" fmla="*/ 756204 w 3286998"/>
                <a:gd name="connsiteY1" fmla="*/ 0 h 584610"/>
                <a:gd name="connsiteX2" fmla="*/ 3286998 w 3286998"/>
                <a:gd name="connsiteY2" fmla="*/ 8546 h 584610"/>
                <a:gd name="connsiteX3" fmla="*/ 2602146 w 3286998"/>
                <a:gd name="connsiteY3" fmla="*/ 584610 h 584610"/>
                <a:gd name="connsiteX4" fmla="*/ 0 w 3286998"/>
                <a:gd name="connsiteY4" fmla="*/ 576064 h 584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86998" h="584610">
                  <a:moveTo>
                    <a:pt x="0" y="576064"/>
                  </a:moveTo>
                  <a:lnTo>
                    <a:pt x="756204" y="0"/>
                  </a:lnTo>
                  <a:lnTo>
                    <a:pt x="3286998" y="8546"/>
                  </a:lnTo>
                  <a:lnTo>
                    <a:pt x="2602146" y="584610"/>
                  </a:lnTo>
                  <a:lnTo>
                    <a:pt x="0" y="57606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pic>
          <p:nvPicPr>
            <p:cNvPr id="10" name="Picture 2" descr="C:\Users\sharapovir\Desktop\Samarskaya oblast.723b5d68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38907" y="3029352"/>
              <a:ext cx="1256881" cy="12292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Прямоугольник 7"/>
          <p:cNvSpPr/>
          <p:nvPr/>
        </p:nvSpPr>
        <p:spPr>
          <a:xfrm>
            <a:off x="4549345" y="1476172"/>
            <a:ext cx="4819688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03713" y="20608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1" name="Параллелограмм 4"/>
          <p:cNvSpPr/>
          <p:nvPr/>
        </p:nvSpPr>
        <p:spPr>
          <a:xfrm>
            <a:off x="1524000" y="-28073"/>
            <a:ext cx="6927870" cy="676248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  <a:gd name="connsiteX0" fmla="*/ 2715 w 2784323"/>
              <a:gd name="connsiteY0" fmla="*/ 583092 h 591638"/>
              <a:gd name="connsiteX1" fmla="*/ 0 w 2784323"/>
              <a:gd name="connsiteY1" fmla="*/ 0 h 591638"/>
              <a:gd name="connsiteX2" fmla="*/ 2774515 w 2784323"/>
              <a:gd name="connsiteY2" fmla="*/ 7028 h 591638"/>
              <a:gd name="connsiteX3" fmla="*/ 2784323 w 2784323"/>
              <a:gd name="connsiteY3" fmla="*/ 591638 h 591638"/>
              <a:gd name="connsiteX4" fmla="*/ 2715 w 2784323"/>
              <a:gd name="connsiteY4" fmla="*/ 583092 h 591638"/>
              <a:gd name="connsiteX0" fmla="*/ 2715 w 3092274"/>
              <a:gd name="connsiteY0" fmla="*/ 583092 h 591638"/>
              <a:gd name="connsiteX1" fmla="*/ 0 w 3092274"/>
              <a:gd name="connsiteY1" fmla="*/ 0 h 591638"/>
              <a:gd name="connsiteX2" fmla="*/ 3092274 w 3092274"/>
              <a:gd name="connsiteY2" fmla="*/ 3514 h 591638"/>
              <a:gd name="connsiteX3" fmla="*/ 2784323 w 3092274"/>
              <a:gd name="connsiteY3" fmla="*/ 591638 h 591638"/>
              <a:gd name="connsiteX4" fmla="*/ 2715 w 3092274"/>
              <a:gd name="connsiteY4" fmla="*/ 583092 h 591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2274" h="591638">
                <a:moveTo>
                  <a:pt x="2715" y="583092"/>
                </a:moveTo>
                <a:lnTo>
                  <a:pt x="0" y="0"/>
                </a:lnTo>
                <a:lnTo>
                  <a:pt x="3092274" y="3514"/>
                </a:lnTo>
                <a:lnTo>
                  <a:pt x="2784323" y="591638"/>
                </a:lnTo>
                <a:lnTo>
                  <a:pt x="2715" y="583092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1919536" y="1700809"/>
          <a:ext cx="8207152" cy="38748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60130"/>
                <a:gridCol w="6547022"/>
              </a:tblGrid>
              <a:tr h="4756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Время</a:t>
                      </a:r>
                      <a:endParaRPr lang="ru-RU" sz="2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73" marR="4773" marT="47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Тема</a:t>
                      </a:r>
                      <a:endParaRPr lang="ru-RU" sz="2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73" marR="4773" marT="47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</a:tr>
              <a:tr h="6859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10:00 </a:t>
                      </a:r>
                      <a:r>
                        <a:rPr lang="ru-RU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– </a:t>
                      </a:r>
                      <a:r>
                        <a:rPr lang="ru-R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10:30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Обзор региональных антикризисных мер по оптимизации закупочного процесса в условиях </a:t>
                      </a:r>
                      <a:r>
                        <a:rPr lang="ru-RU" sz="16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санкционного</a:t>
                      </a:r>
                      <a:r>
                        <a:rPr lang="ru-R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давления 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98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10:30 </a:t>
                      </a:r>
                      <a:r>
                        <a:rPr lang="ru-RU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– </a:t>
                      </a:r>
                      <a:r>
                        <a:rPr lang="ru-R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10:40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Функциональные</a:t>
                      </a:r>
                      <a:r>
                        <a:rPr lang="ru-RU" sz="16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особенности ЭТП ТЭК-ТОРГ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4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10:40 </a:t>
                      </a:r>
                      <a:r>
                        <a:rPr lang="ru-RU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– </a:t>
                      </a:r>
                      <a:r>
                        <a:rPr lang="ru-R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12:30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Обзор изменений действующего законодательства о контрактной системе.</a:t>
                      </a:r>
                      <a:r>
                        <a:rPr lang="ru-RU" sz="16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Национальный режим в закупках.  Дополнительные требования к участникам закупок 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59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12:30</a:t>
                      </a:r>
                      <a:r>
                        <a:rPr lang="ru-RU" sz="16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– 13:00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Ответы на вопросы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91544" y="546591"/>
            <a:ext cx="36022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Программа мероприятия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73FB-2CA6-4F65-AF6D-5C16A54737B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527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7403976" y="116632"/>
            <a:ext cx="4788024" cy="6741368"/>
            <a:chOff x="2314043" y="3029352"/>
            <a:chExt cx="4788024" cy="6741368"/>
          </a:xfrm>
        </p:grpSpPr>
        <p:sp>
          <p:nvSpPr>
            <p:cNvPr id="7" name="Параллелограмм 4"/>
            <p:cNvSpPr/>
            <p:nvPr/>
          </p:nvSpPr>
          <p:spPr>
            <a:xfrm>
              <a:off x="3393256" y="9186109"/>
              <a:ext cx="3708811" cy="584611"/>
            </a:xfrm>
            <a:custGeom>
              <a:avLst/>
              <a:gdLst>
                <a:gd name="connsiteX0" fmla="*/ 0 w 2771800"/>
                <a:gd name="connsiteY0" fmla="*/ 576064 h 576064"/>
                <a:gd name="connsiteX1" fmla="*/ 212383 w 2771800"/>
                <a:gd name="connsiteY1" fmla="*/ 0 h 576064"/>
                <a:gd name="connsiteX2" fmla="*/ 2771800 w 2771800"/>
                <a:gd name="connsiteY2" fmla="*/ 0 h 576064"/>
                <a:gd name="connsiteX3" fmla="*/ 2559417 w 2771800"/>
                <a:gd name="connsiteY3" fmla="*/ 576064 h 576064"/>
                <a:gd name="connsiteX4" fmla="*/ 0 w 2771800"/>
                <a:gd name="connsiteY4" fmla="*/ 576064 h 576064"/>
                <a:gd name="connsiteX0" fmla="*/ 0 w 2781608"/>
                <a:gd name="connsiteY0" fmla="*/ 576064 h 584610"/>
                <a:gd name="connsiteX1" fmla="*/ 212383 w 2781608"/>
                <a:gd name="connsiteY1" fmla="*/ 0 h 584610"/>
                <a:gd name="connsiteX2" fmla="*/ 2771800 w 2781608"/>
                <a:gd name="connsiteY2" fmla="*/ 0 h 584610"/>
                <a:gd name="connsiteX3" fmla="*/ 2781608 w 2781608"/>
                <a:gd name="connsiteY3" fmla="*/ 584610 h 584610"/>
                <a:gd name="connsiteX4" fmla="*/ 0 w 2781608"/>
                <a:gd name="connsiteY4" fmla="*/ 576064 h 584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81608" h="584610">
                  <a:moveTo>
                    <a:pt x="0" y="576064"/>
                  </a:moveTo>
                  <a:lnTo>
                    <a:pt x="212383" y="0"/>
                  </a:lnTo>
                  <a:lnTo>
                    <a:pt x="2771800" y="0"/>
                  </a:lnTo>
                  <a:lnTo>
                    <a:pt x="2781608" y="584610"/>
                  </a:lnTo>
                  <a:lnTo>
                    <a:pt x="0" y="57606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sp>
          <p:nvSpPr>
            <p:cNvPr id="9" name="Параллелограмм 4"/>
            <p:cNvSpPr/>
            <p:nvPr/>
          </p:nvSpPr>
          <p:spPr>
            <a:xfrm>
              <a:off x="2314043" y="9186108"/>
              <a:ext cx="1308544" cy="584611"/>
            </a:xfrm>
            <a:custGeom>
              <a:avLst/>
              <a:gdLst>
                <a:gd name="connsiteX0" fmla="*/ 0 w 2771800"/>
                <a:gd name="connsiteY0" fmla="*/ 576064 h 576064"/>
                <a:gd name="connsiteX1" fmla="*/ 212383 w 2771800"/>
                <a:gd name="connsiteY1" fmla="*/ 0 h 576064"/>
                <a:gd name="connsiteX2" fmla="*/ 2771800 w 2771800"/>
                <a:gd name="connsiteY2" fmla="*/ 0 h 576064"/>
                <a:gd name="connsiteX3" fmla="*/ 2559417 w 2771800"/>
                <a:gd name="connsiteY3" fmla="*/ 576064 h 576064"/>
                <a:gd name="connsiteX4" fmla="*/ 0 w 2771800"/>
                <a:gd name="connsiteY4" fmla="*/ 576064 h 576064"/>
                <a:gd name="connsiteX0" fmla="*/ 0 w 2781608"/>
                <a:gd name="connsiteY0" fmla="*/ 576064 h 584610"/>
                <a:gd name="connsiteX1" fmla="*/ 212383 w 2781608"/>
                <a:gd name="connsiteY1" fmla="*/ 0 h 584610"/>
                <a:gd name="connsiteX2" fmla="*/ 2771800 w 2781608"/>
                <a:gd name="connsiteY2" fmla="*/ 0 h 584610"/>
                <a:gd name="connsiteX3" fmla="*/ 2781608 w 2781608"/>
                <a:gd name="connsiteY3" fmla="*/ 584610 h 584610"/>
                <a:gd name="connsiteX4" fmla="*/ 0 w 2781608"/>
                <a:gd name="connsiteY4" fmla="*/ 576064 h 584610"/>
                <a:gd name="connsiteX0" fmla="*/ 0 w 2771800"/>
                <a:gd name="connsiteY0" fmla="*/ 576064 h 584610"/>
                <a:gd name="connsiteX1" fmla="*/ 212383 w 2771800"/>
                <a:gd name="connsiteY1" fmla="*/ 0 h 584610"/>
                <a:gd name="connsiteX2" fmla="*/ 2771800 w 2771800"/>
                <a:gd name="connsiteY2" fmla="*/ 0 h 584610"/>
                <a:gd name="connsiteX3" fmla="*/ 2602146 w 2771800"/>
                <a:gd name="connsiteY3" fmla="*/ 584610 h 584610"/>
                <a:gd name="connsiteX4" fmla="*/ 0 w 2771800"/>
                <a:gd name="connsiteY4" fmla="*/ 576064 h 584610"/>
                <a:gd name="connsiteX0" fmla="*/ 0 w 3286998"/>
                <a:gd name="connsiteY0" fmla="*/ 576064 h 584610"/>
                <a:gd name="connsiteX1" fmla="*/ 212383 w 3286998"/>
                <a:gd name="connsiteY1" fmla="*/ 0 h 584610"/>
                <a:gd name="connsiteX2" fmla="*/ 3286998 w 3286998"/>
                <a:gd name="connsiteY2" fmla="*/ 8546 h 584610"/>
                <a:gd name="connsiteX3" fmla="*/ 2602146 w 3286998"/>
                <a:gd name="connsiteY3" fmla="*/ 584610 h 584610"/>
                <a:gd name="connsiteX4" fmla="*/ 0 w 3286998"/>
                <a:gd name="connsiteY4" fmla="*/ 576064 h 584610"/>
                <a:gd name="connsiteX0" fmla="*/ 0 w 3286998"/>
                <a:gd name="connsiteY0" fmla="*/ 576064 h 584610"/>
                <a:gd name="connsiteX1" fmla="*/ 756204 w 3286998"/>
                <a:gd name="connsiteY1" fmla="*/ 0 h 584610"/>
                <a:gd name="connsiteX2" fmla="*/ 3286998 w 3286998"/>
                <a:gd name="connsiteY2" fmla="*/ 8546 h 584610"/>
                <a:gd name="connsiteX3" fmla="*/ 2602146 w 3286998"/>
                <a:gd name="connsiteY3" fmla="*/ 584610 h 584610"/>
                <a:gd name="connsiteX4" fmla="*/ 0 w 3286998"/>
                <a:gd name="connsiteY4" fmla="*/ 576064 h 584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86998" h="584610">
                  <a:moveTo>
                    <a:pt x="0" y="576064"/>
                  </a:moveTo>
                  <a:lnTo>
                    <a:pt x="756204" y="0"/>
                  </a:lnTo>
                  <a:lnTo>
                    <a:pt x="3286998" y="8546"/>
                  </a:lnTo>
                  <a:lnTo>
                    <a:pt x="2602146" y="584610"/>
                  </a:lnTo>
                  <a:lnTo>
                    <a:pt x="0" y="57606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pic>
          <p:nvPicPr>
            <p:cNvPr id="10" name="Picture 2" descr="C:\Users\sharapovir\Desktop\Samarskaya oblast.723b5d68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38907" y="3029352"/>
              <a:ext cx="1256881" cy="12292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Прямоугольник 7"/>
          <p:cNvSpPr/>
          <p:nvPr/>
        </p:nvSpPr>
        <p:spPr>
          <a:xfrm>
            <a:off x="4549345" y="1476172"/>
            <a:ext cx="4819688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03713" y="20608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662313481"/>
              </p:ext>
            </p:extLst>
          </p:nvPr>
        </p:nvGraphicFramePr>
        <p:xfrm>
          <a:off x="347134" y="372533"/>
          <a:ext cx="10270066" cy="58189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Параллелограмм 4"/>
          <p:cNvSpPr/>
          <p:nvPr/>
        </p:nvSpPr>
        <p:spPr>
          <a:xfrm>
            <a:off x="1930084" y="77558"/>
            <a:ext cx="6927870" cy="676248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  <a:gd name="connsiteX0" fmla="*/ 2715 w 2784323"/>
              <a:gd name="connsiteY0" fmla="*/ 583092 h 591638"/>
              <a:gd name="connsiteX1" fmla="*/ 0 w 2784323"/>
              <a:gd name="connsiteY1" fmla="*/ 0 h 591638"/>
              <a:gd name="connsiteX2" fmla="*/ 2774515 w 2784323"/>
              <a:gd name="connsiteY2" fmla="*/ 7028 h 591638"/>
              <a:gd name="connsiteX3" fmla="*/ 2784323 w 2784323"/>
              <a:gd name="connsiteY3" fmla="*/ 591638 h 591638"/>
              <a:gd name="connsiteX4" fmla="*/ 2715 w 2784323"/>
              <a:gd name="connsiteY4" fmla="*/ 583092 h 591638"/>
              <a:gd name="connsiteX0" fmla="*/ 2715 w 3092274"/>
              <a:gd name="connsiteY0" fmla="*/ 583092 h 591638"/>
              <a:gd name="connsiteX1" fmla="*/ 0 w 3092274"/>
              <a:gd name="connsiteY1" fmla="*/ 0 h 591638"/>
              <a:gd name="connsiteX2" fmla="*/ 3092274 w 3092274"/>
              <a:gd name="connsiteY2" fmla="*/ 3514 h 591638"/>
              <a:gd name="connsiteX3" fmla="*/ 2784323 w 3092274"/>
              <a:gd name="connsiteY3" fmla="*/ 591638 h 591638"/>
              <a:gd name="connsiteX4" fmla="*/ 2715 w 3092274"/>
              <a:gd name="connsiteY4" fmla="*/ 583092 h 591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2274" h="591638">
                <a:moveTo>
                  <a:pt x="2715" y="583092"/>
                </a:moveTo>
                <a:lnTo>
                  <a:pt x="0" y="0"/>
                </a:lnTo>
                <a:lnTo>
                  <a:pt x="3092274" y="3514"/>
                </a:lnTo>
                <a:lnTo>
                  <a:pt x="2784323" y="591638"/>
                </a:lnTo>
                <a:lnTo>
                  <a:pt x="2715" y="583092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73FB-2CA6-4F65-AF6D-5C16A54737B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744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7403976" y="116632"/>
            <a:ext cx="4788024" cy="6741368"/>
            <a:chOff x="2314043" y="3029352"/>
            <a:chExt cx="4788024" cy="6741368"/>
          </a:xfrm>
        </p:grpSpPr>
        <p:sp>
          <p:nvSpPr>
            <p:cNvPr id="7" name="Параллелограмм 4"/>
            <p:cNvSpPr/>
            <p:nvPr/>
          </p:nvSpPr>
          <p:spPr>
            <a:xfrm>
              <a:off x="3393256" y="9186109"/>
              <a:ext cx="3708811" cy="584611"/>
            </a:xfrm>
            <a:custGeom>
              <a:avLst/>
              <a:gdLst>
                <a:gd name="connsiteX0" fmla="*/ 0 w 2771800"/>
                <a:gd name="connsiteY0" fmla="*/ 576064 h 576064"/>
                <a:gd name="connsiteX1" fmla="*/ 212383 w 2771800"/>
                <a:gd name="connsiteY1" fmla="*/ 0 h 576064"/>
                <a:gd name="connsiteX2" fmla="*/ 2771800 w 2771800"/>
                <a:gd name="connsiteY2" fmla="*/ 0 h 576064"/>
                <a:gd name="connsiteX3" fmla="*/ 2559417 w 2771800"/>
                <a:gd name="connsiteY3" fmla="*/ 576064 h 576064"/>
                <a:gd name="connsiteX4" fmla="*/ 0 w 2771800"/>
                <a:gd name="connsiteY4" fmla="*/ 576064 h 576064"/>
                <a:gd name="connsiteX0" fmla="*/ 0 w 2781608"/>
                <a:gd name="connsiteY0" fmla="*/ 576064 h 584610"/>
                <a:gd name="connsiteX1" fmla="*/ 212383 w 2781608"/>
                <a:gd name="connsiteY1" fmla="*/ 0 h 584610"/>
                <a:gd name="connsiteX2" fmla="*/ 2771800 w 2781608"/>
                <a:gd name="connsiteY2" fmla="*/ 0 h 584610"/>
                <a:gd name="connsiteX3" fmla="*/ 2781608 w 2781608"/>
                <a:gd name="connsiteY3" fmla="*/ 584610 h 584610"/>
                <a:gd name="connsiteX4" fmla="*/ 0 w 2781608"/>
                <a:gd name="connsiteY4" fmla="*/ 576064 h 584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81608" h="584610">
                  <a:moveTo>
                    <a:pt x="0" y="576064"/>
                  </a:moveTo>
                  <a:lnTo>
                    <a:pt x="212383" y="0"/>
                  </a:lnTo>
                  <a:lnTo>
                    <a:pt x="2771800" y="0"/>
                  </a:lnTo>
                  <a:lnTo>
                    <a:pt x="2781608" y="584610"/>
                  </a:lnTo>
                  <a:lnTo>
                    <a:pt x="0" y="57606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sp>
          <p:nvSpPr>
            <p:cNvPr id="9" name="Параллелограмм 4"/>
            <p:cNvSpPr/>
            <p:nvPr/>
          </p:nvSpPr>
          <p:spPr>
            <a:xfrm>
              <a:off x="2314043" y="9186108"/>
              <a:ext cx="1308544" cy="584611"/>
            </a:xfrm>
            <a:custGeom>
              <a:avLst/>
              <a:gdLst>
                <a:gd name="connsiteX0" fmla="*/ 0 w 2771800"/>
                <a:gd name="connsiteY0" fmla="*/ 576064 h 576064"/>
                <a:gd name="connsiteX1" fmla="*/ 212383 w 2771800"/>
                <a:gd name="connsiteY1" fmla="*/ 0 h 576064"/>
                <a:gd name="connsiteX2" fmla="*/ 2771800 w 2771800"/>
                <a:gd name="connsiteY2" fmla="*/ 0 h 576064"/>
                <a:gd name="connsiteX3" fmla="*/ 2559417 w 2771800"/>
                <a:gd name="connsiteY3" fmla="*/ 576064 h 576064"/>
                <a:gd name="connsiteX4" fmla="*/ 0 w 2771800"/>
                <a:gd name="connsiteY4" fmla="*/ 576064 h 576064"/>
                <a:gd name="connsiteX0" fmla="*/ 0 w 2781608"/>
                <a:gd name="connsiteY0" fmla="*/ 576064 h 584610"/>
                <a:gd name="connsiteX1" fmla="*/ 212383 w 2781608"/>
                <a:gd name="connsiteY1" fmla="*/ 0 h 584610"/>
                <a:gd name="connsiteX2" fmla="*/ 2771800 w 2781608"/>
                <a:gd name="connsiteY2" fmla="*/ 0 h 584610"/>
                <a:gd name="connsiteX3" fmla="*/ 2781608 w 2781608"/>
                <a:gd name="connsiteY3" fmla="*/ 584610 h 584610"/>
                <a:gd name="connsiteX4" fmla="*/ 0 w 2781608"/>
                <a:gd name="connsiteY4" fmla="*/ 576064 h 584610"/>
                <a:gd name="connsiteX0" fmla="*/ 0 w 2771800"/>
                <a:gd name="connsiteY0" fmla="*/ 576064 h 584610"/>
                <a:gd name="connsiteX1" fmla="*/ 212383 w 2771800"/>
                <a:gd name="connsiteY1" fmla="*/ 0 h 584610"/>
                <a:gd name="connsiteX2" fmla="*/ 2771800 w 2771800"/>
                <a:gd name="connsiteY2" fmla="*/ 0 h 584610"/>
                <a:gd name="connsiteX3" fmla="*/ 2602146 w 2771800"/>
                <a:gd name="connsiteY3" fmla="*/ 584610 h 584610"/>
                <a:gd name="connsiteX4" fmla="*/ 0 w 2771800"/>
                <a:gd name="connsiteY4" fmla="*/ 576064 h 584610"/>
                <a:gd name="connsiteX0" fmla="*/ 0 w 3286998"/>
                <a:gd name="connsiteY0" fmla="*/ 576064 h 584610"/>
                <a:gd name="connsiteX1" fmla="*/ 212383 w 3286998"/>
                <a:gd name="connsiteY1" fmla="*/ 0 h 584610"/>
                <a:gd name="connsiteX2" fmla="*/ 3286998 w 3286998"/>
                <a:gd name="connsiteY2" fmla="*/ 8546 h 584610"/>
                <a:gd name="connsiteX3" fmla="*/ 2602146 w 3286998"/>
                <a:gd name="connsiteY3" fmla="*/ 584610 h 584610"/>
                <a:gd name="connsiteX4" fmla="*/ 0 w 3286998"/>
                <a:gd name="connsiteY4" fmla="*/ 576064 h 584610"/>
                <a:gd name="connsiteX0" fmla="*/ 0 w 3286998"/>
                <a:gd name="connsiteY0" fmla="*/ 576064 h 584610"/>
                <a:gd name="connsiteX1" fmla="*/ 756204 w 3286998"/>
                <a:gd name="connsiteY1" fmla="*/ 0 h 584610"/>
                <a:gd name="connsiteX2" fmla="*/ 3286998 w 3286998"/>
                <a:gd name="connsiteY2" fmla="*/ 8546 h 584610"/>
                <a:gd name="connsiteX3" fmla="*/ 2602146 w 3286998"/>
                <a:gd name="connsiteY3" fmla="*/ 584610 h 584610"/>
                <a:gd name="connsiteX4" fmla="*/ 0 w 3286998"/>
                <a:gd name="connsiteY4" fmla="*/ 576064 h 584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86998" h="584610">
                  <a:moveTo>
                    <a:pt x="0" y="576064"/>
                  </a:moveTo>
                  <a:lnTo>
                    <a:pt x="756204" y="0"/>
                  </a:lnTo>
                  <a:lnTo>
                    <a:pt x="3286998" y="8546"/>
                  </a:lnTo>
                  <a:lnTo>
                    <a:pt x="2602146" y="584610"/>
                  </a:lnTo>
                  <a:lnTo>
                    <a:pt x="0" y="57606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pic>
          <p:nvPicPr>
            <p:cNvPr id="10" name="Picture 2" descr="C:\Users\sharapovir\Desktop\Samarskaya oblast.723b5d68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38907" y="3029352"/>
              <a:ext cx="1256881" cy="12292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Прямоугольник 7"/>
          <p:cNvSpPr/>
          <p:nvPr/>
        </p:nvSpPr>
        <p:spPr>
          <a:xfrm>
            <a:off x="4549345" y="1476172"/>
            <a:ext cx="4819688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03713" y="20608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44159110"/>
              </p:ext>
            </p:extLst>
          </p:nvPr>
        </p:nvGraphicFramePr>
        <p:xfrm>
          <a:off x="225213" y="661851"/>
          <a:ext cx="11034970" cy="5327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Параллелограмм 4"/>
          <p:cNvSpPr/>
          <p:nvPr/>
        </p:nvSpPr>
        <p:spPr>
          <a:xfrm>
            <a:off x="1930084" y="77558"/>
            <a:ext cx="6927870" cy="676248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  <a:gd name="connsiteX0" fmla="*/ 2715 w 2784323"/>
              <a:gd name="connsiteY0" fmla="*/ 583092 h 591638"/>
              <a:gd name="connsiteX1" fmla="*/ 0 w 2784323"/>
              <a:gd name="connsiteY1" fmla="*/ 0 h 591638"/>
              <a:gd name="connsiteX2" fmla="*/ 2774515 w 2784323"/>
              <a:gd name="connsiteY2" fmla="*/ 7028 h 591638"/>
              <a:gd name="connsiteX3" fmla="*/ 2784323 w 2784323"/>
              <a:gd name="connsiteY3" fmla="*/ 591638 h 591638"/>
              <a:gd name="connsiteX4" fmla="*/ 2715 w 2784323"/>
              <a:gd name="connsiteY4" fmla="*/ 583092 h 591638"/>
              <a:gd name="connsiteX0" fmla="*/ 2715 w 3092274"/>
              <a:gd name="connsiteY0" fmla="*/ 583092 h 591638"/>
              <a:gd name="connsiteX1" fmla="*/ 0 w 3092274"/>
              <a:gd name="connsiteY1" fmla="*/ 0 h 591638"/>
              <a:gd name="connsiteX2" fmla="*/ 3092274 w 3092274"/>
              <a:gd name="connsiteY2" fmla="*/ 3514 h 591638"/>
              <a:gd name="connsiteX3" fmla="*/ 2784323 w 3092274"/>
              <a:gd name="connsiteY3" fmla="*/ 591638 h 591638"/>
              <a:gd name="connsiteX4" fmla="*/ 2715 w 3092274"/>
              <a:gd name="connsiteY4" fmla="*/ 583092 h 591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2274" h="591638">
                <a:moveTo>
                  <a:pt x="2715" y="583092"/>
                </a:moveTo>
                <a:lnTo>
                  <a:pt x="0" y="0"/>
                </a:lnTo>
                <a:lnTo>
                  <a:pt x="3092274" y="3514"/>
                </a:lnTo>
                <a:lnTo>
                  <a:pt x="2784323" y="591638"/>
                </a:lnTo>
                <a:lnTo>
                  <a:pt x="2715" y="583092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73FB-2CA6-4F65-AF6D-5C16A54737B4}" type="slidenum">
              <a:rPr lang="ru-RU" smtClean="0"/>
              <a:t>4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493053" y="6125517"/>
            <a:ext cx="65651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* Письмо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Минфина России от 29.03.2022 №505 </a:t>
            </a:r>
          </a:p>
        </p:txBody>
      </p:sp>
    </p:spTree>
    <p:extLst>
      <p:ext uri="{BB962C8B-B14F-4D97-AF65-F5344CB8AC3E}">
        <p14:creationId xmlns:p14="http://schemas.microsoft.com/office/powerpoint/2010/main" val="374009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5807968" y="6240908"/>
            <a:ext cx="4781468" cy="617092"/>
            <a:chOff x="2257957" y="2937192"/>
            <a:chExt cx="4781468" cy="607516"/>
          </a:xfrm>
        </p:grpSpPr>
        <p:sp>
          <p:nvSpPr>
            <p:cNvPr id="7" name="Параллелограмм 4"/>
            <p:cNvSpPr/>
            <p:nvPr/>
          </p:nvSpPr>
          <p:spPr>
            <a:xfrm>
              <a:off x="3330614" y="2960097"/>
              <a:ext cx="3708811" cy="584611"/>
            </a:xfrm>
            <a:custGeom>
              <a:avLst/>
              <a:gdLst>
                <a:gd name="connsiteX0" fmla="*/ 0 w 2771800"/>
                <a:gd name="connsiteY0" fmla="*/ 576064 h 576064"/>
                <a:gd name="connsiteX1" fmla="*/ 212383 w 2771800"/>
                <a:gd name="connsiteY1" fmla="*/ 0 h 576064"/>
                <a:gd name="connsiteX2" fmla="*/ 2771800 w 2771800"/>
                <a:gd name="connsiteY2" fmla="*/ 0 h 576064"/>
                <a:gd name="connsiteX3" fmla="*/ 2559417 w 2771800"/>
                <a:gd name="connsiteY3" fmla="*/ 576064 h 576064"/>
                <a:gd name="connsiteX4" fmla="*/ 0 w 2771800"/>
                <a:gd name="connsiteY4" fmla="*/ 576064 h 576064"/>
                <a:gd name="connsiteX0" fmla="*/ 0 w 2781608"/>
                <a:gd name="connsiteY0" fmla="*/ 576064 h 584610"/>
                <a:gd name="connsiteX1" fmla="*/ 212383 w 2781608"/>
                <a:gd name="connsiteY1" fmla="*/ 0 h 584610"/>
                <a:gd name="connsiteX2" fmla="*/ 2771800 w 2781608"/>
                <a:gd name="connsiteY2" fmla="*/ 0 h 584610"/>
                <a:gd name="connsiteX3" fmla="*/ 2781608 w 2781608"/>
                <a:gd name="connsiteY3" fmla="*/ 584610 h 584610"/>
                <a:gd name="connsiteX4" fmla="*/ 0 w 2781608"/>
                <a:gd name="connsiteY4" fmla="*/ 576064 h 584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81608" h="584610">
                  <a:moveTo>
                    <a:pt x="0" y="576064"/>
                  </a:moveTo>
                  <a:lnTo>
                    <a:pt x="212383" y="0"/>
                  </a:lnTo>
                  <a:lnTo>
                    <a:pt x="2771800" y="0"/>
                  </a:lnTo>
                  <a:lnTo>
                    <a:pt x="2781608" y="584610"/>
                  </a:lnTo>
                  <a:lnTo>
                    <a:pt x="0" y="57606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sp>
          <p:nvSpPr>
            <p:cNvPr id="9" name="Параллелограмм 4"/>
            <p:cNvSpPr/>
            <p:nvPr/>
          </p:nvSpPr>
          <p:spPr>
            <a:xfrm>
              <a:off x="2257957" y="2937192"/>
              <a:ext cx="1308544" cy="584611"/>
            </a:xfrm>
            <a:custGeom>
              <a:avLst/>
              <a:gdLst>
                <a:gd name="connsiteX0" fmla="*/ 0 w 2771800"/>
                <a:gd name="connsiteY0" fmla="*/ 576064 h 576064"/>
                <a:gd name="connsiteX1" fmla="*/ 212383 w 2771800"/>
                <a:gd name="connsiteY1" fmla="*/ 0 h 576064"/>
                <a:gd name="connsiteX2" fmla="*/ 2771800 w 2771800"/>
                <a:gd name="connsiteY2" fmla="*/ 0 h 576064"/>
                <a:gd name="connsiteX3" fmla="*/ 2559417 w 2771800"/>
                <a:gd name="connsiteY3" fmla="*/ 576064 h 576064"/>
                <a:gd name="connsiteX4" fmla="*/ 0 w 2771800"/>
                <a:gd name="connsiteY4" fmla="*/ 576064 h 576064"/>
                <a:gd name="connsiteX0" fmla="*/ 0 w 2781608"/>
                <a:gd name="connsiteY0" fmla="*/ 576064 h 584610"/>
                <a:gd name="connsiteX1" fmla="*/ 212383 w 2781608"/>
                <a:gd name="connsiteY1" fmla="*/ 0 h 584610"/>
                <a:gd name="connsiteX2" fmla="*/ 2771800 w 2781608"/>
                <a:gd name="connsiteY2" fmla="*/ 0 h 584610"/>
                <a:gd name="connsiteX3" fmla="*/ 2781608 w 2781608"/>
                <a:gd name="connsiteY3" fmla="*/ 584610 h 584610"/>
                <a:gd name="connsiteX4" fmla="*/ 0 w 2781608"/>
                <a:gd name="connsiteY4" fmla="*/ 576064 h 584610"/>
                <a:gd name="connsiteX0" fmla="*/ 0 w 2771800"/>
                <a:gd name="connsiteY0" fmla="*/ 576064 h 584610"/>
                <a:gd name="connsiteX1" fmla="*/ 212383 w 2771800"/>
                <a:gd name="connsiteY1" fmla="*/ 0 h 584610"/>
                <a:gd name="connsiteX2" fmla="*/ 2771800 w 2771800"/>
                <a:gd name="connsiteY2" fmla="*/ 0 h 584610"/>
                <a:gd name="connsiteX3" fmla="*/ 2602146 w 2771800"/>
                <a:gd name="connsiteY3" fmla="*/ 584610 h 584610"/>
                <a:gd name="connsiteX4" fmla="*/ 0 w 2771800"/>
                <a:gd name="connsiteY4" fmla="*/ 576064 h 584610"/>
                <a:gd name="connsiteX0" fmla="*/ 0 w 3286998"/>
                <a:gd name="connsiteY0" fmla="*/ 576064 h 584610"/>
                <a:gd name="connsiteX1" fmla="*/ 212383 w 3286998"/>
                <a:gd name="connsiteY1" fmla="*/ 0 h 584610"/>
                <a:gd name="connsiteX2" fmla="*/ 3286998 w 3286998"/>
                <a:gd name="connsiteY2" fmla="*/ 8546 h 584610"/>
                <a:gd name="connsiteX3" fmla="*/ 2602146 w 3286998"/>
                <a:gd name="connsiteY3" fmla="*/ 584610 h 584610"/>
                <a:gd name="connsiteX4" fmla="*/ 0 w 3286998"/>
                <a:gd name="connsiteY4" fmla="*/ 576064 h 584610"/>
                <a:gd name="connsiteX0" fmla="*/ 0 w 3286998"/>
                <a:gd name="connsiteY0" fmla="*/ 576064 h 584610"/>
                <a:gd name="connsiteX1" fmla="*/ 756204 w 3286998"/>
                <a:gd name="connsiteY1" fmla="*/ 0 h 584610"/>
                <a:gd name="connsiteX2" fmla="*/ 3286998 w 3286998"/>
                <a:gd name="connsiteY2" fmla="*/ 8546 h 584610"/>
                <a:gd name="connsiteX3" fmla="*/ 2602146 w 3286998"/>
                <a:gd name="connsiteY3" fmla="*/ 584610 h 584610"/>
                <a:gd name="connsiteX4" fmla="*/ 0 w 3286998"/>
                <a:gd name="connsiteY4" fmla="*/ 576064 h 584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86998" h="584610">
                  <a:moveTo>
                    <a:pt x="0" y="576064"/>
                  </a:moveTo>
                  <a:lnTo>
                    <a:pt x="756204" y="0"/>
                  </a:lnTo>
                  <a:lnTo>
                    <a:pt x="3286998" y="8546"/>
                  </a:lnTo>
                  <a:lnTo>
                    <a:pt x="2602146" y="584610"/>
                  </a:lnTo>
                  <a:lnTo>
                    <a:pt x="0" y="57606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4618738" y="1484784"/>
            <a:ext cx="4819688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03713" y="20608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1" name="Параллелограмм 4"/>
          <p:cNvSpPr/>
          <p:nvPr/>
        </p:nvSpPr>
        <p:spPr>
          <a:xfrm>
            <a:off x="364067" y="191970"/>
            <a:ext cx="6843397" cy="676248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  <a:gd name="connsiteX0" fmla="*/ 2715 w 2784323"/>
              <a:gd name="connsiteY0" fmla="*/ 583092 h 591638"/>
              <a:gd name="connsiteX1" fmla="*/ 0 w 2784323"/>
              <a:gd name="connsiteY1" fmla="*/ 0 h 591638"/>
              <a:gd name="connsiteX2" fmla="*/ 2774515 w 2784323"/>
              <a:gd name="connsiteY2" fmla="*/ 7028 h 591638"/>
              <a:gd name="connsiteX3" fmla="*/ 2784323 w 2784323"/>
              <a:gd name="connsiteY3" fmla="*/ 591638 h 591638"/>
              <a:gd name="connsiteX4" fmla="*/ 2715 w 2784323"/>
              <a:gd name="connsiteY4" fmla="*/ 583092 h 591638"/>
              <a:gd name="connsiteX0" fmla="*/ 2715 w 3092274"/>
              <a:gd name="connsiteY0" fmla="*/ 583092 h 591638"/>
              <a:gd name="connsiteX1" fmla="*/ 0 w 3092274"/>
              <a:gd name="connsiteY1" fmla="*/ 0 h 591638"/>
              <a:gd name="connsiteX2" fmla="*/ 3092274 w 3092274"/>
              <a:gd name="connsiteY2" fmla="*/ 3514 h 591638"/>
              <a:gd name="connsiteX3" fmla="*/ 2784323 w 3092274"/>
              <a:gd name="connsiteY3" fmla="*/ 591638 h 591638"/>
              <a:gd name="connsiteX4" fmla="*/ 2715 w 3092274"/>
              <a:gd name="connsiteY4" fmla="*/ 583092 h 591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2274" h="591638">
                <a:moveTo>
                  <a:pt x="2715" y="583092"/>
                </a:moveTo>
                <a:lnTo>
                  <a:pt x="0" y="0"/>
                </a:lnTo>
                <a:lnTo>
                  <a:pt x="3092274" y="3514"/>
                </a:lnTo>
                <a:lnTo>
                  <a:pt x="2784323" y="591638"/>
                </a:lnTo>
                <a:lnTo>
                  <a:pt x="2715" y="583092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Рекомендации по снижению финансовой и административной нагрузки на участников контрактной системы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15680" y="3429000"/>
            <a:ext cx="473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7620" y="101601"/>
            <a:ext cx="1183181" cy="1215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73838" y="1254582"/>
            <a:ext cx="9887762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При осуществлении закупочных процедур предусмотреть:</a:t>
            </a:r>
          </a:p>
          <a:p>
            <a:endParaRPr lang="ru-RU" sz="1400" b="1" dirty="0">
              <a:solidFill>
                <a:schemeClr val="tx2">
                  <a:lumMod val="50000"/>
                </a:schemeClr>
              </a:solidFill>
            </a:endParaRPr>
          </a:p>
          <a:p>
            <a:pPr marL="361950" indent="-361950">
              <a:lnSpc>
                <a:spcPts val="2160"/>
              </a:lnSpc>
              <a:spcBef>
                <a:spcPts val="120"/>
              </a:spcBef>
              <a:spcAft>
                <a:spcPts val="120"/>
              </a:spcAft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устанавливать минимальный размер обеспечения заявки и обеспечения исполнения контракта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;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lnSpc>
                <a:spcPts val="2160"/>
              </a:lnSpc>
              <a:spcBef>
                <a:spcPts val="120"/>
              </a:spcBef>
              <a:spcAft>
                <a:spcPts val="120"/>
              </a:spcAft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производить оплату обязательств по контрактам в максимально короткие сроки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;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lnSpc>
                <a:spcPts val="2160"/>
              </a:lnSpc>
              <a:spcBef>
                <a:spcPts val="120"/>
              </a:spcBef>
              <a:spcAft>
                <a:spcPts val="120"/>
              </a:spcAft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 предусмотреть порядок расчетов по контрактам с учетом выплаты контрагенту авансовых платежей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;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lnSpc>
                <a:spcPts val="2160"/>
              </a:lnSpc>
              <a:spcBef>
                <a:spcPts val="120"/>
              </a:spcBef>
              <a:spcAft>
                <a:spcPts val="120"/>
              </a:spcAft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отказаться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от расширенного казначейского сопровождения контрактов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;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lnSpc>
                <a:spcPts val="2160"/>
              </a:lnSpc>
              <a:spcBef>
                <a:spcPts val="120"/>
              </a:spcBef>
              <a:spcAft>
                <a:spcPts val="120"/>
              </a:spcAft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обеспечить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направления в адрес поставщика заявок заблаговременно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;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lnSpc>
                <a:spcPts val="2160"/>
              </a:lnSpc>
              <a:spcBef>
                <a:spcPts val="120"/>
              </a:spcBef>
              <a:spcAft>
                <a:spcPts val="120"/>
              </a:spcAft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формировать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заявку на закупку в объеме, не превышающем 3 – 6 месячную потребность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;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lnSpc>
                <a:spcPts val="2160"/>
              </a:lnSpc>
              <a:spcBef>
                <a:spcPts val="120"/>
              </a:spcBef>
              <a:spcAft>
                <a:spcPts val="120"/>
              </a:spcAft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в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целях рационального использования бюджетных средств и сведения к минимуму случаев закупок товаров иностранного происхождения, в том числе  продукции растениеводства и животноводства (цитрусовые, бананы, киви и прочее), пересмотреть номенклатуру закупаемых товаров в пользу товаров произведенных (выращенных) на территории Российской Федерации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;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lnSpc>
                <a:spcPts val="2160"/>
              </a:lnSpc>
              <a:spcBef>
                <a:spcPts val="120"/>
              </a:spcBef>
              <a:spcAft>
                <a:spcPts val="120"/>
              </a:spcAft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обеспечить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списание начисленных поставщику (подрядчику, исполнителю), но не списанных заказчиком сумм неустоек (штрафов, пеней)   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(постановление 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Правительства РФ от 04.07.2018 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№ 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783 «О списании начисленных поставщику (подрядчику, исполнителю), но не списанных заказчиком сумм неустоек (штрафов, пеней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)…»)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73FB-2CA6-4F65-AF6D-5C16A54737B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044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7403976" y="116632"/>
            <a:ext cx="4788024" cy="6741368"/>
            <a:chOff x="2314043" y="3029352"/>
            <a:chExt cx="4788024" cy="6741368"/>
          </a:xfrm>
        </p:grpSpPr>
        <p:sp>
          <p:nvSpPr>
            <p:cNvPr id="7" name="Параллелограмм 4"/>
            <p:cNvSpPr/>
            <p:nvPr/>
          </p:nvSpPr>
          <p:spPr>
            <a:xfrm>
              <a:off x="3393256" y="9186109"/>
              <a:ext cx="3708811" cy="584611"/>
            </a:xfrm>
            <a:custGeom>
              <a:avLst/>
              <a:gdLst>
                <a:gd name="connsiteX0" fmla="*/ 0 w 2771800"/>
                <a:gd name="connsiteY0" fmla="*/ 576064 h 576064"/>
                <a:gd name="connsiteX1" fmla="*/ 212383 w 2771800"/>
                <a:gd name="connsiteY1" fmla="*/ 0 h 576064"/>
                <a:gd name="connsiteX2" fmla="*/ 2771800 w 2771800"/>
                <a:gd name="connsiteY2" fmla="*/ 0 h 576064"/>
                <a:gd name="connsiteX3" fmla="*/ 2559417 w 2771800"/>
                <a:gd name="connsiteY3" fmla="*/ 576064 h 576064"/>
                <a:gd name="connsiteX4" fmla="*/ 0 w 2771800"/>
                <a:gd name="connsiteY4" fmla="*/ 576064 h 576064"/>
                <a:gd name="connsiteX0" fmla="*/ 0 w 2781608"/>
                <a:gd name="connsiteY0" fmla="*/ 576064 h 584610"/>
                <a:gd name="connsiteX1" fmla="*/ 212383 w 2781608"/>
                <a:gd name="connsiteY1" fmla="*/ 0 h 584610"/>
                <a:gd name="connsiteX2" fmla="*/ 2771800 w 2781608"/>
                <a:gd name="connsiteY2" fmla="*/ 0 h 584610"/>
                <a:gd name="connsiteX3" fmla="*/ 2781608 w 2781608"/>
                <a:gd name="connsiteY3" fmla="*/ 584610 h 584610"/>
                <a:gd name="connsiteX4" fmla="*/ 0 w 2781608"/>
                <a:gd name="connsiteY4" fmla="*/ 576064 h 584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81608" h="584610">
                  <a:moveTo>
                    <a:pt x="0" y="576064"/>
                  </a:moveTo>
                  <a:lnTo>
                    <a:pt x="212383" y="0"/>
                  </a:lnTo>
                  <a:lnTo>
                    <a:pt x="2771800" y="0"/>
                  </a:lnTo>
                  <a:lnTo>
                    <a:pt x="2781608" y="584610"/>
                  </a:lnTo>
                  <a:lnTo>
                    <a:pt x="0" y="57606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sp>
          <p:nvSpPr>
            <p:cNvPr id="9" name="Параллелограмм 4"/>
            <p:cNvSpPr/>
            <p:nvPr/>
          </p:nvSpPr>
          <p:spPr>
            <a:xfrm>
              <a:off x="2314043" y="9186108"/>
              <a:ext cx="1308544" cy="584611"/>
            </a:xfrm>
            <a:custGeom>
              <a:avLst/>
              <a:gdLst>
                <a:gd name="connsiteX0" fmla="*/ 0 w 2771800"/>
                <a:gd name="connsiteY0" fmla="*/ 576064 h 576064"/>
                <a:gd name="connsiteX1" fmla="*/ 212383 w 2771800"/>
                <a:gd name="connsiteY1" fmla="*/ 0 h 576064"/>
                <a:gd name="connsiteX2" fmla="*/ 2771800 w 2771800"/>
                <a:gd name="connsiteY2" fmla="*/ 0 h 576064"/>
                <a:gd name="connsiteX3" fmla="*/ 2559417 w 2771800"/>
                <a:gd name="connsiteY3" fmla="*/ 576064 h 576064"/>
                <a:gd name="connsiteX4" fmla="*/ 0 w 2771800"/>
                <a:gd name="connsiteY4" fmla="*/ 576064 h 576064"/>
                <a:gd name="connsiteX0" fmla="*/ 0 w 2781608"/>
                <a:gd name="connsiteY0" fmla="*/ 576064 h 584610"/>
                <a:gd name="connsiteX1" fmla="*/ 212383 w 2781608"/>
                <a:gd name="connsiteY1" fmla="*/ 0 h 584610"/>
                <a:gd name="connsiteX2" fmla="*/ 2771800 w 2781608"/>
                <a:gd name="connsiteY2" fmla="*/ 0 h 584610"/>
                <a:gd name="connsiteX3" fmla="*/ 2781608 w 2781608"/>
                <a:gd name="connsiteY3" fmla="*/ 584610 h 584610"/>
                <a:gd name="connsiteX4" fmla="*/ 0 w 2781608"/>
                <a:gd name="connsiteY4" fmla="*/ 576064 h 584610"/>
                <a:gd name="connsiteX0" fmla="*/ 0 w 2771800"/>
                <a:gd name="connsiteY0" fmla="*/ 576064 h 584610"/>
                <a:gd name="connsiteX1" fmla="*/ 212383 w 2771800"/>
                <a:gd name="connsiteY1" fmla="*/ 0 h 584610"/>
                <a:gd name="connsiteX2" fmla="*/ 2771800 w 2771800"/>
                <a:gd name="connsiteY2" fmla="*/ 0 h 584610"/>
                <a:gd name="connsiteX3" fmla="*/ 2602146 w 2771800"/>
                <a:gd name="connsiteY3" fmla="*/ 584610 h 584610"/>
                <a:gd name="connsiteX4" fmla="*/ 0 w 2771800"/>
                <a:gd name="connsiteY4" fmla="*/ 576064 h 584610"/>
                <a:gd name="connsiteX0" fmla="*/ 0 w 3286998"/>
                <a:gd name="connsiteY0" fmla="*/ 576064 h 584610"/>
                <a:gd name="connsiteX1" fmla="*/ 212383 w 3286998"/>
                <a:gd name="connsiteY1" fmla="*/ 0 h 584610"/>
                <a:gd name="connsiteX2" fmla="*/ 3286998 w 3286998"/>
                <a:gd name="connsiteY2" fmla="*/ 8546 h 584610"/>
                <a:gd name="connsiteX3" fmla="*/ 2602146 w 3286998"/>
                <a:gd name="connsiteY3" fmla="*/ 584610 h 584610"/>
                <a:gd name="connsiteX4" fmla="*/ 0 w 3286998"/>
                <a:gd name="connsiteY4" fmla="*/ 576064 h 584610"/>
                <a:gd name="connsiteX0" fmla="*/ 0 w 3286998"/>
                <a:gd name="connsiteY0" fmla="*/ 576064 h 584610"/>
                <a:gd name="connsiteX1" fmla="*/ 756204 w 3286998"/>
                <a:gd name="connsiteY1" fmla="*/ 0 h 584610"/>
                <a:gd name="connsiteX2" fmla="*/ 3286998 w 3286998"/>
                <a:gd name="connsiteY2" fmla="*/ 8546 h 584610"/>
                <a:gd name="connsiteX3" fmla="*/ 2602146 w 3286998"/>
                <a:gd name="connsiteY3" fmla="*/ 584610 h 584610"/>
                <a:gd name="connsiteX4" fmla="*/ 0 w 3286998"/>
                <a:gd name="connsiteY4" fmla="*/ 576064 h 584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86998" h="584610">
                  <a:moveTo>
                    <a:pt x="0" y="576064"/>
                  </a:moveTo>
                  <a:lnTo>
                    <a:pt x="756204" y="0"/>
                  </a:lnTo>
                  <a:lnTo>
                    <a:pt x="3286998" y="8546"/>
                  </a:lnTo>
                  <a:lnTo>
                    <a:pt x="2602146" y="584610"/>
                  </a:lnTo>
                  <a:lnTo>
                    <a:pt x="0" y="57606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pic>
          <p:nvPicPr>
            <p:cNvPr id="10" name="Picture 2" descr="C:\Users\sharapovir\Desktop\Samarskaya oblast.723b5d68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38907" y="3029352"/>
              <a:ext cx="1256881" cy="12292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Прямоугольник 7"/>
          <p:cNvSpPr/>
          <p:nvPr/>
        </p:nvSpPr>
        <p:spPr>
          <a:xfrm>
            <a:off x="4549345" y="1476172"/>
            <a:ext cx="4819688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03713" y="20608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606546791"/>
              </p:ext>
            </p:extLst>
          </p:nvPr>
        </p:nvGraphicFramePr>
        <p:xfrm>
          <a:off x="365760" y="620080"/>
          <a:ext cx="10363080" cy="57362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Параллелограмм 4"/>
          <p:cNvSpPr/>
          <p:nvPr/>
        </p:nvSpPr>
        <p:spPr>
          <a:xfrm>
            <a:off x="1930084" y="77558"/>
            <a:ext cx="6927870" cy="676248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  <a:gd name="connsiteX0" fmla="*/ 2715 w 2784323"/>
              <a:gd name="connsiteY0" fmla="*/ 583092 h 591638"/>
              <a:gd name="connsiteX1" fmla="*/ 0 w 2784323"/>
              <a:gd name="connsiteY1" fmla="*/ 0 h 591638"/>
              <a:gd name="connsiteX2" fmla="*/ 2774515 w 2784323"/>
              <a:gd name="connsiteY2" fmla="*/ 7028 h 591638"/>
              <a:gd name="connsiteX3" fmla="*/ 2784323 w 2784323"/>
              <a:gd name="connsiteY3" fmla="*/ 591638 h 591638"/>
              <a:gd name="connsiteX4" fmla="*/ 2715 w 2784323"/>
              <a:gd name="connsiteY4" fmla="*/ 583092 h 591638"/>
              <a:gd name="connsiteX0" fmla="*/ 2715 w 3092274"/>
              <a:gd name="connsiteY0" fmla="*/ 583092 h 591638"/>
              <a:gd name="connsiteX1" fmla="*/ 0 w 3092274"/>
              <a:gd name="connsiteY1" fmla="*/ 0 h 591638"/>
              <a:gd name="connsiteX2" fmla="*/ 3092274 w 3092274"/>
              <a:gd name="connsiteY2" fmla="*/ 3514 h 591638"/>
              <a:gd name="connsiteX3" fmla="*/ 2784323 w 3092274"/>
              <a:gd name="connsiteY3" fmla="*/ 591638 h 591638"/>
              <a:gd name="connsiteX4" fmla="*/ 2715 w 3092274"/>
              <a:gd name="connsiteY4" fmla="*/ 583092 h 591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2274" h="591638">
                <a:moveTo>
                  <a:pt x="2715" y="583092"/>
                </a:moveTo>
                <a:lnTo>
                  <a:pt x="0" y="0"/>
                </a:lnTo>
                <a:lnTo>
                  <a:pt x="3092274" y="3514"/>
                </a:lnTo>
                <a:lnTo>
                  <a:pt x="2784323" y="591638"/>
                </a:lnTo>
                <a:lnTo>
                  <a:pt x="2715" y="583092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73FB-2CA6-4F65-AF6D-5C16A54737B4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722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7403976" y="116632"/>
            <a:ext cx="4788024" cy="6741368"/>
            <a:chOff x="2314043" y="3029352"/>
            <a:chExt cx="4788024" cy="6741368"/>
          </a:xfrm>
        </p:grpSpPr>
        <p:sp>
          <p:nvSpPr>
            <p:cNvPr id="7" name="Параллелограмм 4"/>
            <p:cNvSpPr/>
            <p:nvPr/>
          </p:nvSpPr>
          <p:spPr>
            <a:xfrm>
              <a:off x="3393256" y="9186109"/>
              <a:ext cx="3708811" cy="584611"/>
            </a:xfrm>
            <a:custGeom>
              <a:avLst/>
              <a:gdLst>
                <a:gd name="connsiteX0" fmla="*/ 0 w 2771800"/>
                <a:gd name="connsiteY0" fmla="*/ 576064 h 576064"/>
                <a:gd name="connsiteX1" fmla="*/ 212383 w 2771800"/>
                <a:gd name="connsiteY1" fmla="*/ 0 h 576064"/>
                <a:gd name="connsiteX2" fmla="*/ 2771800 w 2771800"/>
                <a:gd name="connsiteY2" fmla="*/ 0 h 576064"/>
                <a:gd name="connsiteX3" fmla="*/ 2559417 w 2771800"/>
                <a:gd name="connsiteY3" fmla="*/ 576064 h 576064"/>
                <a:gd name="connsiteX4" fmla="*/ 0 w 2771800"/>
                <a:gd name="connsiteY4" fmla="*/ 576064 h 576064"/>
                <a:gd name="connsiteX0" fmla="*/ 0 w 2781608"/>
                <a:gd name="connsiteY0" fmla="*/ 576064 h 584610"/>
                <a:gd name="connsiteX1" fmla="*/ 212383 w 2781608"/>
                <a:gd name="connsiteY1" fmla="*/ 0 h 584610"/>
                <a:gd name="connsiteX2" fmla="*/ 2771800 w 2781608"/>
                <a:gd name="connsiteY2" fmla="*/ 0 h 584610"/>
                <a:gd name="connsiteX3" fmla="*/ 2781608 w 2781608"/>
                <a:gd name="connsiteY3" fmla="*/ 584610 h 584610"/>
                <a:gd name="connsiteX4" fmla="*/ 0 w 2781608"/>
                <a:gd name="connsiteY4" fmla="*/ 576064 h 584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81608" h="584610">
                  <a:moveTo>
                    <a:pt x="0" y="576064"/>
                  </a:moveTo>
                  <a:lnTo>
                    <a:pt x="212383" y="0"/>
                  </a:lnTo>
                  <a:lnTo>
                    <a:pt x="2771800" y="0"/>
                  </a:lnTo>
                  <a:lnTo>
                    <a:pt x="2781608" y="584610"/>
                  </a:lnTo>
                  <a:lnTo>
                    <a:pt x="0" y="57606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sp>
          <p:nvSpPr>
            <p:cNvPr id="9" name="Параллелограмм 4"/>
            <p:cNvSpPr/>
            <p:nvPr/>
          </p:nvSpPr>
          <p:spPr>
            <a:xfrm>
              <a:off x="2314043" y="9186108"/>
              <a:ext cx="1308544" cy="584611"/>
            </a:xfrm>
            <a:custGeom>
              <a:avLst/>
              <a:gdLst>
                <a:gd name="connsiteX0" fmla="*/ 0 w 2771800"/>
                <a:gd name="connsiteY0" fmla="*/ 576064 h 576064"/>
                <a:gd name="connsiteX1" fmla="*/ 212383 w 2771800"/>
                <a:gd name="connsiteY1" fmla="*/ 0 h 576064"/>
                <a:gd name="connsiteX2" fmla="*/ 2771800 w 2771800"/>
                <a:gd name="connsiteY2" fmla="*/ 0 h 576064"/>
                <a:gd name="connsiteX3" fmla="*/ 2559417 w 2771800"/>
                <a:gd name="connsiteY3" fmla="*/ 576064 h 576064"/>
                <a:gd name="connsiteX4" fmla="*/ 0 w 2771800"/>
                <a:gd name="connsiteY4" fmla="*/ 576064 h 576064"/>
                <a:gd name="connsiteX0" fmla="*/ 0 w 2781608"/>
                <a:gd name="connsiteY0" fmla="*/ 576064 h 584610"/>
                <a:gd name="connsiteX1" fmla="*/ 212383 w 2781608"/>
                <a:gd name="connsiteY1" fmla="*/ 0 h 584610"/>
                <a:gd name="connsiteX2" fmla="*/ 2771800 w 2781608"/>
                <a:gd name="connsiteY2" fmla="*/ 0 h 584610"/>
                <a:gd name="connsiteX3" fmla="*/ 2781608 w 2781608"/>
                <a:gd name="connsiteY3" fmla="*/ 584610 h 584610"/>
                <a:gd name="connsiteX4" fmla="*/ 0 w 2781608"/>
                <a:gd name="connsiteY4" fmla="*/ 576064 h 584610"/>
                <a:gd name="connsiteX0" fmla="*/ 0 w 2771800"/>
                <a:gd name="connsiteY0" fmla="*/ 576064 h 584610"/>
                <a:gd name="connsiteX1" fmla="*/ 212383 w 2771800"/>
                <a:gd name="connsiteY1" fmla="*/ 0 h 584610"/>
                <a:gd name="connsiteX2" fmla="*/ 2771800 w 2771800"/>
                <a:gd name="connsiteY2" fmla="*/ 0 h 584610"/>
                <a:gd name="connsiteX3" fmla="*/ 2602146 w 2771800"/>
                <a:gd name="connsiteY3" fmla="*/ 584610 h 584610"/>
                <a:gd name="connsiteX4" fmla="*/ 0 w 2771800"/>
                <a:gd name="connsiteY4" fmla="*/ 576064 h 584610"/>
                <a:gd name="connsiteX0" fmla="*/ 0 w 3286998"/>
                <a:gd name="connsiteY0" fmla="*/ 576064 h 584610"/>
                <a:gd name="connsiteX1" fmla="*/ 212383 w 3286998"/>
                <a:gd name="connsiteY1" fmla="*/ 0 h 584610"/>
                <a:gd name="connsiteX2" fmla="*/ 3286998 w 3286998"/>
                <a:gd name="connsiteY2" fmla="*/ 8546 h 584610"/>
                <a:gd name="connsiteX3" fmla="*/ 2602146 w 3286998"/>
                <a:gd name="connsiteY3" fmla="*/ 584610 h 584610"/>
                <a:gd name="connsiteX4" fmla="*/ 0 w 3286998"/>
                <a:gd name="connsiteY4" fmla="*/ 576064 h 584610"/>
                <a:gd name="connsiteX0" fmla="*/ 0 w 3286998"/>
                <a:gd name="connsiteY0" fmla="*/ 576064 h 584610"/>
                <a:gd name="connsiteX1" fmla="*/ 756204 w 3286998"/>
                <a:gd name="connsiteY1" fmla="*/ 0 h 584610"/>
                <a:gd name="connsiteX2" fmla="*/ 3286998 w 3286998"/>
                <a:gd name="connsiteY2" fmla="*/ 8546 h 584610"/>
                <a:gd name="connsiteX3" fmla="*/ 2602146 w 3286998"/>
                <a:gd name="connsiteY3" fmla="*/ 584610 h 584610"/>
                <a:gd name="connsiteX4" fmla="*/ 0 w 3286998"/>
                <a:gd name="connsiteY4" fmla="*/ 576064 h 584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86998" h="584610">
                  <a:moveTo>
                    <a:pt x="0" y="576064"/>
                  </a:moveTo>
                  <a:lnTo>
                    <a:pt x="756204" y="0"/>
                  </a:lnTo>
                  <a:lnTo>
                    <a:pt x="3286998" y="8546"/>
                  </a:lnTo>
                  <a:lnTo>
                    <a:pt x="2602146" y="584610"/>
                  </a:lnTo>
                  <a:lnTo>
                    <a:pt x="0" y="57606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pic>
          <p:nvPicPr>
            <p:cNvPr id="10" name="Picture 2" descr="C:\Users\sharapovir\Desktop\Samarskaya oblast.723b5d68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38907" y="3029352"/>
              <a:ext cx="1256881" cy="12292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Прямоугольник 7"/>
          <p:cNvSpPr/>
          <p:nvPr/>
        </p:nvSpPr>
        <p:spPr>
          <a:xfrm>
            <a:off x="4549345" y="1476172"/>
            <a:ext cx="4819688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03713" y="20608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336285058"/>
              </p:ext>
            </p:extLst>
          </p:nvPr>
        </p:nvGraphicFramePr>
        <p:xfrm>
          <a:off x="347134" y="372533"/>
          <a:ext cx="10270066" cy="58189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Параллелограмм 4"/>
          <p:cNvSpPr/>
          <p:nvPr/>
        </p:nvSpPr>
        <p:spPr>
          <a:xfrm>
            <a:off x="1930084" y="77558"/>
            <a:ext cx="6927870" cy="676248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  <a:gd name="connsiteX0" fmla="*/ 2715 w 2784323"/>
              <a:gd name="connsiteY0" fmla="*/ 583092 h 591638"/>
              <a:gd name="connsiteX1" fmla="*/ 0 w 2784323"/>
              <a:gd name="connsiteY1" fmla="*/ 0 h 591638"/>
              <a:gd name="connsiteX2" fmla="*/ 2774515 w 2784323"/>
              <a:gd name="connsiteY2" fmla="*/ 7028 h 591638"/>
              <a:gd name="connsiteX3" fmla="*/ 2784323 w 2784323"/>
              <a:gd name="connsiteY3" fmla="*/ 591638 h 591638"/>
              <a:gd name="connsiteX4" fmla="*/ 2715 w 2784323"/>
              <a:gd name="connsiteY4" fmla="*/ 583092 h 591638"/>
              <a:gd name="connsiteX0" fmla="*/ 2715 w 3092274"/>
              <a:gd name="connsiteY0" fmla="*/ 583092 h 591638"/>
              <a:gd name="connsiteX1" fmla="*/ 0 w 3092274"/>
              <a:gd name="connsiteY1" fmla="*/ 0 h 591638"/>
              <a:gd name="connsiteX2" fmla="*/ 3092274 w 3092274"/>
              <a:gd name="connsiteY2" fmla="*/ 3514 h 591638"/>
              <a:gd name="connsiteX3" fmla="*/ 2784323 w 3092274"/>
              <a:gd name="connsiteY3" fmla="*/ 591638 h 591638"/>
              <a:gd name="connsiteX4" fmla="*/ 2715 w 3092274"/>
              <a:gd name="connsiteY4" fmla="*/ 583092 h 591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2274" h="591638">
                <a:moveTo>
                  <a:pt x="2715" y="583092"/>
                </a:moveTo>
                <a:lnTo>
                  <a:pt x="0" y="0"/>
                </a:lnTo>
                <a:lnTo>
                  <a:pt x="3092274" y="3514"/>
                </a:lnTo>
                <a:lnTo>
                  <a:pt x="2784323" y="591638"/>
                </a:lnTo>
                <a:lnTo>
                  <a:pt x="2715" y="583092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73FB-2CA6-4F65-AF6D-5C16A54737B4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82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араллелограмм 4"/>
          <p:cNvSpPr/>
          <p:nvPr/>
        </p:nvSpPr>
        <p:spPr>
          <a:xfrm>
            <a:off x="7868653" y="6237313"/>
            <a:ext cx="2781608" cy="584611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81608" h="584610">
                <a:moveTo>
                  <a:pt x="0" y="576064"/>
                </a:moveTo>
                <a:lnTo>
                  <a:pt x="212383" y="0"/>
                </a:lnTo>
                <a:lnTo>
                  <a:pt x="2771800" y="0"/>
                </a:lnTo>
                <a:lnTo>
                  <a:pt x="2781608" y="584610"/>
                </a:lnTo>
                <a:lnTo>
                  <a:pt x="0" y="57606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18" name="Параллелограмм 4"/>
          <p:cNvSpPr/>
          <p:nvPr/>
        </p:nvSpPr>
        <p:spPr>
          <a:xfrm rot="10800000">
            <a:off x="1528624" y="6881"/>
            <a:ext cx="2781608" cy="584611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824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81608" h="584610">
                <a:moveTo>
                  <a:pt x="0" y="576064"/>
                </a:moveTo>
                <a:lnTo>
                  <a:pt x="212383" y="0"/>
                </a:lnTo>
                <a:lnTo>
                  <a:pt x="2778240" y="0"/>
                </a:lnTo>
                <a:cubicBezTo>
                  <a:pt x="2779363" y="194870"/>
                  <a:pt x="2780485" y="389740"/>
                  <a:pt x="2781608" y="584610"/>
                </a:cubicBezTo>
                <a:lnTo>
                  <a:pt x="0" y="57606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19" name="Параллелограмм 4"/>
          <p:cNvSpPr/>
          <p:nvPr/>
        </p:nvSpPr>
        <p:spPr>
          <a:xfrm rot="10800000">
            <a:off x="4192461" y="6882"/>
            <a:ext cx="981408" cy="584611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  <a:gd name="connsiteX0" fmla="*/ 0 w 2771800"/>
              <a:gd name="connsiteY0" fmla="*/ 576064 h 584610"/>
              <a:gd name="connsiteX1" fmla="*/ 212383 w 2771800"/>
              <a:gd name="connsiteY1" fmla="*/ 0 h 584610"/>
              <a:gd name="connsiteX2" fmla="*/ 2771800 w 2771800"/>
              <a:gd name="connsiteY2" fmla="*/ 0 h 584610"/>
              <a:gd name="connsiteX3" fmla="*/ 2602146 w 2771800"/>
              <a:gd name="connsiteY3" fmla="*/ 584610 h 584610"/>
              <a:gd name="connsiteX4" fmla="*/ 0 w 2771800"/>
              <a:gd name="connsiteY4" fmla="*/ 576064 h 584610"/>
              <a:gd name="connsiteX0" fmla="*/ 0 w 3286998"/>
              <a:gd name="connsiteY0" fmla="*/ 576064 h 584610"/>
              <a:gd name="connsiteX1" fmla="*/ 212383 w 3286998"/>
              <a:gd name="connsiteY1" fmla="*/ 0 h 584610"/>
              <a:gd name="connsiteX2" fmla="*/ 3286998 w 3286998"/>
              <a:gd name="connsiteY2" fmla="*/ 8546 h 584610"/>
              <a:gd name="connsiteX3" fmla="*/ 2602146 w 3286998"/>
              <a:gd name="connsiteY3" fmla="*/ 584610 h 584610"/>
              <a:gd name="connsiteX4" fmla="*/ 0 w 3286998"/>
              <a:gd name="connsiteY4" fmla="*/ 576064 h 584610"/>
              <a:gd name="connsiteX0" fmla="*/ 0 w 3286998"/>
              <a:gd name="connsiteY0" fmla="*/ 576064 h 584610"/>
              <a:gd name="connsiteX1" fmla="*/ 756204 w 3286998"/>
              <a:gd name="connsiteY1" fmla="*/ 0 h 584610"/>
              <a:gd name="connsiteX2" fmla="*/ 3286998 w 3286998"/>
              <a:gd name="connsiteY2" fmla="*/ 8546 h 584610"/>
              <a:gd name="connsiteX3" fmla="*/ 2602146 w 3286998"/>
              <a:gd name="connsiteY3" fmla="*/ 584610 h 584610"/>
              <a:gd name="connsiteX4" fmla="*/ 0 w 3286998"/>
              <a:gd name="connsiteY4" fmla="*/ 576064 h 584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86998" h="584610">
                <a:moveTo>
                  <a:pt x="0" y="576064"/>
                </a:moveTo>
                <a:lnTo>
                  <a:pt x="756204" y="0"/>
                </a:lnTo>
                <a:lnTo>
                  <a:pt x="3286998" y="8546"/>
                </a:lnTo>
                <a:lnTo>
                  <a:pt x="2602146" y="584610"/>
                </a:lnTo>
                <a:lnTo>
                  <a:pt x="0" y="57606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21" name="Прямоугольник 20"/>
          <p:cNvSpPr/>
          <p:nvPr/>
        </p:nvSpPr>
        <p:spPr>
          <a:xfrm>
            <a:off x="2919428" y="2780928"/>
            <a:ext cx="68407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tx2"/>
                </a:solidFill>
              </a:rPr>
              <a:t>Спасибо за внимание</a:t>
            </a:r>
          </a:p>
        </p:txBody>
      </p:sp>
      <p:sp>
        <p:nvSpPr>
          <p:cNvPr id="23" name="Параллелограмм 4"/>
          <p:cNvSpPr/>
          <p:nvPr/>
        </p:nvSpPr>
        <p:spPr>
          <a:xfrm>
            <a:off x="7032104" y="6237313"/>
            <a:ext cx="981408" cy="584611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  <a:gd name="connsiteX0" fmla="*/ 0 w 2771800"/>
              <a:gd name="connsiteY0" fmla="*/ 576064 h 584610"/>
              <a:gd name="connsiteX1" fmla="*/ 212383 w 2771800"/>
              <a:gd name="connsiteY1" fmla="*/ 0 h 584610"/>
              <a:gd name="connsiteX2" fmla="*/ 2771800 w 2771800"/>
              <a:gd name="connsiteY2" fmla="*/ 0 h 584610"/>
              <a:gd name="connsiteX3" fmla="*/ 2602146 w 2771800"/>
              <a:gd name="connsiteY3" fmla="*/ 584610 h 584610"/>
              <a:gd name="connsiteX4" fmla="*/ 0 w 2771800"/>
              <a:gd name="connsiteY4" fmla="*/ 576064 h 584610"/>
              <a:gd name="connsiteX0" fmla="*/ 0 w 3286998"/>
              <a:gd name="connsiteY0" fmla="*/ 576064 h 584610"/>
              <a:gd name="connsiteX1" fmla="*/ 212383 w 3286998"/>
              <a:gd name="connsiteY1" fmla="*/ 0 h 584610"/>
              <a:gd name="connsiteX2" fmla="*/ 3286998 w 3286998"/>
              <a:gd name="connsiteY2" fmla="*/ 8546 h 584610"/>
              <a:gd name="connsiteX3" fmla="*/ 2602146 w 3286998"/>
              <a:gd name="connsiteY3" fmla="*/ 584610 h 584610"/>
              <a:gd name="connsiteX4" fmla="*/ 0 w 3286998"/>
              <a:gd name="connsiteY4" fmla="*/ 576064 h 584610"/>
              <a:gd name="connsiteX0" fmla="*/ 0 w 3286998"/>
              <a:gd name="connsiteY0" fmla="*/ 576064 h 584610"/>
              <a:gd name="connsiteX1" fmla="*/ 756204 w 3286998"/>
              <a:gd name="connsiteY1" fmla="*/ 0 h 584610"/>
              <a:gd name="connsiteX2" fmla="*/ 3286998 w 3286998"/>
              <a:gd name="connsiteY2" fmla="*/ 8546 h 584610"/>
              <a:gd name="connsiteX3" fmla="*/ 2602146 w 3286998"/>
              <a:gd name="connsiteY3" fmla="*/ 584610 h 584610"/>
              <a:gd name="connsiteX4" fmla="*/ 0 w 3286998"/>
              <a:gd name="connsiteY4" fmla="*/ 576064 h 584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86998" h="584610">
                <a:moveTo>
                  <a:pt x="0" y="576064"/>
                </a:moveTo>
                <a:lnTo>
                  <a:pt x="756204" y="0"/>
                </a:lnTo>
                <a:lnTo>
                  <a:pt x="3286998" y="8546"/>
                </a:lnTo>
                <a:lnTo>
                  <a:pt x="2602146" y="584610"/>
                </a:lnTo>
                <a:lnTo>
                  <a:pt x="0" y="57606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6321" y="76348"/>
            <a:ext cx="1383977" cy="1392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73FB-2CA6-4F65-AF6D-5C16A54737B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14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8627</TotalTime>
  <Words>636</Words>
  <Application>Microsoft Office PowerPoint</Application>
  <PresentationFormat>Произвольный</PresentationFormat>
  <Paragraphs>57</Paragraphs>
  <Slides>8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Необходимость заполнения</dc:title>
  <dc:creator>kcht</dc:creator>
  <cp:lastModifiedBy>Елена</cp:lastModifiedBy>
  <cp:revision>247</cp:revision>
  <cp:lastPrinted>2022-05-11T12:43:26Z</cp:lastPrinted>
  <dcterms:created xsi:type="dcterms:W3CDTF">2020-10-10T08:15:03Z</dcterms:created>
  <dcterms:modified xsi:type="dcterms:W3CDTF">2022-05-12T04:41:32Z</dcterms:modified>
</cp:coreProperties>
</file>