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339" r:id="rId3"/>
    <p:sldId id="340" r:id="rId4"/>
    <p:sldId id="355" r:id="rId5"/>
    <p:sldId id="353" r:id="rId6"/>
    <p:sldId id="335" r:id="rId7"/>
    <p:sldId id="354" r:id="rId8"/>
    <p:sldId id="321" r:id="rId9"/>
    <p:sldId id="337" r:id="rId10"/>
    <p:sldId id="356" r:id="rId11"/>
    <p:sldId id="300" r:id="rId12"/>
  </p:sldIdLst>
  <p:sldSz cx="9144000" cy="5143500" type="screen16x9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B5A2FAE-D8A4-4A40-B735-64431A33A2B6}">
          <p14:sldIdLst>
            <p14:sldId id="257"/>
            <p14:sldId id="339"/>
            <p14:sldId id="340"/>
            <p14:sldId id="355"/>
            <p14:sldId id="353"/>
            <p14:sldId id="335"/>
            <p14:sldId id="354"/>
            <p14:sldId id="321"/>
            <p14:sldId id="337"/>
            <p14:sldId id="356"/>
            <p14:sldId id="300"/>
          </p14:sldIdLst>
        </p14:section>
        <p14:section name="Раздел без заголовка" id="{AEC53D2D-14F7-400E-AACF-C6E7DFDF89C2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3535"/>
    <a:srgbClr val="FEFEFE"/>
    <a:srgbClr val="FEF1E6"/>
    <a:srgbClr val="FCFDF9"/>
    <a:srgbClr val="EDF7F9"/>
    <a:srgbClr val="F6FBFC"/>
    <a:srgbClr val="77933C"/>
    <a:srgbClr val="31859C"/>
    <a:srgbClr val="F79646"/>
    <a:srgbClr val="C3D6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7" d="100"/>
          <a:sy n="157" d="100"/>
        </p:scale>
        <p:origin x="-294" y="-1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956" y="3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550AAE02-8937-4E58-B2AA-09D0B0EE9189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956" y="9377534"/>
            <a:ext cx="2946135" cy="495131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844B6682-B7C3-442B-A375-4B0DE0A28D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812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3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/>
          <a:lstStyle>
            <a:lvl1pPr algn="r">
              <a:defRPr sz="1200"/>
            </a:lvl1pPr>
          </a:lstStyle>
          <a:p>
            <a:fld id="{39C5F196-FA71-41C2-B7B9-0778976B6714}" type="datetimeFigureOut">
              <a:rPr lang="ru-RU" smtClean="0"/>
              <a:pPr/>
              <a:t>27.04.2022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9538" y="741363"/>
            <a:ext cx="6578600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8" tIns="45505" rIns="91008" bIns="4550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008" tIns="45505" rIns="91008" bIns="45505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9"/>
            <a:ext cx="2945659" cy="493633"/>
          </a:xfrm>
          <a:prstGeom prst="rect">
            <a:avLst/>
          </a:prstGeom>
        </p:spPr>
        <p:txBody>
          <a:bodyPr vert="horz" lIns="91008" tIns="45505" rIns="91008" bIns="45505" rtlCol="0" anchor="b"/>
          <a:lstStyle>
            <a:lvl1pPr algn="r">
              <a:defRPr sz="1200"/>
            </a:lvl1pPr>
          </a:lstStyle>
          <a:p>
            <a:fld id="{67273893-F887-41A6-9213-46D95D2982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8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73893-F887-41A6-9213-46D95D298245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61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3CB9C-D8E5-4C2E-AF76-05CF7B8D9F64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E306-5F35-4A95-A6C3-53F999756163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4D4-1CD9-483D-A6FC-A8D0C877A5B0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9853C-D71E-45E1-85CE-B0395AC8E2C2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8975E-D00D-482C-9EDB-ED0FF9A5A026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963A4-CEC6-45E1-A6B8-A20191E8B93C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F07DA-FE14-44FB-AF6A-EC900A3E9E2B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C9F17-4928-4E0A-AD21-1F5894A47511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49149-9734-4308-A287-F74404731FEE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585F5-396B-4DD2-ADE3-3B38ECD5BE83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F807F-879E-4364-8826-B3743970D3B5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B516-2ED6-46ED-AE72-33501C1EFE01}" type="datetime1">
              <a:rPr lang="ru-RU" smtClean="0"/>
              <a:pPr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torgi@samregion.ru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hdphoto" Target="../media/hdphoto1.wdp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em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779613" y="4731990"/>
            <a:ext cx="134228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endParaRPr lang="ru-RU" sz="15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араллелограмм 2"/>
          <p:cNvSpPr/>
          <p:nvPr/>
        </p:nvSpPr>
        <p:spPr>
          <a:xfrm>
            <a:off x="-494" y="1736023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1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0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5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6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121900" y="4056904"/>
            <a:ext cx="39979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b="1" dirty="0" smtClean="0">
                <a:solidFill>
                  <a:schemeClr val="tx2"/>
                </a:solidFill>
              </a:rPr>
              <a:t>Главное управление организации торгов Самарской области</a:t>
            </a:r>
          </a:p>
        </p:txBody>
      </p:sp>
      <p:sp>
        <p:nvSpPr>
          <p:cNvPr id="22" name="Параллелограмм 4"/>
          <p:cNvSpPr/>
          <p:nvPr/>
        </p:nvSpPr>
        <p:spPr>
          <a:xfrm>
            <a:off x="6362392" y="1026180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0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07504" y="141199"/>
            <a:ext cx="47525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/>
                </a:solidFill>
              </a:rPr>
              <a:t>Электронное актирование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6" y="65685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5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xmlns="" id="{830E591D-1414-4DAF-A663-25CB3E422459}"/>
              </a:ext>
            </a:extLst>
          </p:cNvPr>
          <p:cNvSpPr txBox="1">
            <a:spLocks/>
          </p:cNvSpPr>
          <p:nvPr/>
        </p:nvSpPr>
        <p:spPr>
          <a:xfrm>
            <a:off x="189386" y="357221"/>
            <a:ext cx="6038798" cy="6338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sz="12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"1С:Бухгалтерия </a:t>
            </a:r>
            <a:r>
              <a:rPr lang="ru-RU" sz="1200" dirty="0">
                <a:solidFill>
                  <a:schemeClr val="tx2"/>
                </a:solidFill>
                <a:cs typeface="Times New Roman" panose="02020603050405020304" pitchFamily="18" charset="0"/>
              </a:rPr>
              <a:t>государственного учреждения 8", н</a:t>
            </a:r>
            <a:r>
              <a:rPr lang="ru-RU" sz="12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ачиная с релиза </a:t>
            </a:r>
            <a:r>
              <a:rPr lang="ru-RU" sz="1200" b="1" u="sng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2.0.83</a:t>
            </a:r>
            <a:endParaRPr lang="ru-RU" sz="12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36" y="1097399"/>
            <a:ext cx="7429632" cy="3392130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32180" y="4591133"/>
            <a:ext cx="103322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ВАЖНО!</a:t>
            </a:r>
            <a:r>
              <a:rPr lang="ru-RU" sz="1200" dirty="0" smtClean="0"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cs typeface="Times New Roman" panose="02020603050405020304" pitchFamily="18" charset="0"/>
              </a:rPr>
              <a:t>Подписание </a:t>
            </a:r>
            <a:r>
              <a:rPr lang="ru-RU" sz="1200" b="1" dirty="0">
                <a:cs typeface="Times New Roman" panose="02020603050405020304" pitchFamily="18" charset="0"/>
              </a:rPr>
              <a:t>электронных документов и другие криптографические операции выполняются </a:t>
            </a:r>
            <a:r>
              <a:rPr lang="ru-RU" sz="1200" b="1" dirty="0" smtClean="0">
                <a:cs typeface="Times New Roman" panose="02020603050405020304" pitchFamily="18" charset="0"/>
              </a:rPr>
              <a:t>исключительно в ЛК ЕИС.</a:t>
            </a:r>
            <a:r>
              <a:rPr lang="ru-RU" sz="1200" b="1" dirty="0">
                <a:cs typeface="Times New Roman" panose="02020603050405020304" pitchFamily="18" charset="0"/>
              </a:rPr>
              <a:t/>
            </a:r>
            <a:br>
              <a:rPr lang="ru-RU" sz="1200" b="1" dirty="0">
                <a:cs typeface="Times New Roman" panose="02020603050405020304" pitchFamily="18" charset="0"/>
              </a:rPr>
            </a:b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65060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78817" y="4355690"/>
            <a:ext cx="31304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e-</a:t>
            </a:r>
            <a:r>
              <a:rPr lang="ru-RU" sz="2000" b="1" dirty="0" err="1" smtClean="0">
                <a:solidFill>
                  <a:schemeClr val="tx2"/>
                </a:solidFill>
              </a:rPr>
              <a:t>mail</a:t>
            </a:r>
            <a:r>
              <a:rPr lang="ru-RU" dirty="0">
                <a:solidFill>
                  <a:srgbClr val="656A72"/>
                </a:solidFill>
                <a:latin typeface="Open Sans"/>
              </a:rPr>
              <a:t> </a:t>
            </a:r>
            <a:r>
              <a:rPr lang="ru-RU" dirty="0">
                <a:solidFill>
                  <a:srgbClr val="64B5F6"/>
                </a:solidFill>
                <a:latin typeface="Open Sans"/>
                <a:hlinkClick r:id="rId5"/>
              </a:rPr>
              <a:t>torgi@samregion.ru</a:t>
            </a:r>
            <a:endParaRPr lang="ru-RU" b="0" i="0" dirty="0">
              <a:solidFill>
                <a:srgbClr val="656A72"/>
              </a:solidFill>
              <a:effectLst/>
              <a:latin typeface="Open San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491630"/>
            <a:ext cx="63094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БЛАГОДАРИМ  ЗА  ВНИМАНИЕ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093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097" y="719898"/>
            <a:ext cx="7661552" cy="4133053"/>
          </a:xfrm>
          <a:prstGeom prst="rect">
            <a:avLst/>
          </a:prstGeom>
        </p:spPr>
      </p:pic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571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116551" y="129250"/>
            <a:ext cx="1791153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n-US" alt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zakupki.gov.ru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9453" y="753267"/>
            <a:ext cx="6896649" cy="392271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297" y="600586"/>
            <a:ext cx="4339066" cy="31192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453" y="454921"/>
            <a:ext cx="8748464" cy="40195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354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6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0" y="0"/>
            <a:ext cx="488749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dirty="0" smtClean="0">
                <a:solidFill>
                  <a:schemeClr val="tx2"/>
                </a:solidFill>
                <a:latin typeface="+mn-lt"/>
                <a:cs typeface="+mn-cs"/>
              </a:rPr>
              <a:t>Частичная приемка</a:t>
            </a:r>
            <a:endParaRPr lang="ru-RU" altLang="ru-RU" sz="2000" b="1" dirty="0">
              <a:solidFill>
                <a:schemeClr val="tx2"/>
              </a:solidFill>
              <a:latin typeface="+mn-lt"/>
              <a:cs typeface="+mn-cs"/>
            </a:endParaRPr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22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0"/>
            <a:ext cx="2222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</a:rPr>
              <a:t>Отказ от приемки</a:t>
            </a:r>
            <a:endParaRPr lang="ru-RU" sz="2000" b="1" dirty="0">
              <a:solidFill>
                <a:schemeClr val="tx2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41" y="489696"/>
            <a:ext cx="8394918" cy="41641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52" y="490247"/>
            <a:ext cx="8392696" cy="416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3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72238" y="913139"/>
            <a:ext cx="8100392" cy="3914101"/>
            <a:chOff x="372238" y="913139"/>
            <a:chExt cx="8100392" cy="3914101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238" y="913139"/>
              <a:ext cx="8100392" cy="3914101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8315783" y="4610844"/>
              <a:ext cx="144649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439" y="100978"/>
            <a:ext cx="4783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</a:rPr>
              <a:t>Механизм формирования и подписания </a:t>
            </a:r>
            <a:br>
              <a:rPr lang="ru-RU" sz="2000" b="1" dirty="0">
                <a:solidFill>
                  <a:schemeClr val="tx2"/>
                </a:solidFill>
              </a:rPr>
            </a:br>
            <a:r>
              <a:rPr lang="ru-RU" sz="2000" b="1" dirty="0">
                <a:solidFill>
                  <a:schemeClr val="tx2"/>
                </a:solidFill>
              </a:rPr>
              <a:t>«единого» документа о приемке в ЕИС </a:t>
            </a:r>
          </a:p>
        </p:txBody>
      </p:sp>
    </p:spTree>
    <p:extLst>
      <p:ext uri="{BB962C8B-B14F-4D97-AF65-F5344CB8AC3E}">
        <p14:creationId xmlns:p14="http://schemas.microsoft.com/office/powerpoint/2010/main" val="134371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894288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781" y="1082437"/>
            <a:ext cx="6946142" cy="345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4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  <a14:imgEffect>
                      <a14:sharpenSoften amount="3000"/>
                    </a14:imgEffect>
                    <a14:imgEffect>
                      <a14:brightnessContrast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005" y="907445"/>
            <a:ext cx="4362969" cy="4249212"/>
          </a:xfrm>
          <a:prstGeom prst="rect">
            <a:avLst/>
          </a:prstGeom>
        </p:spPr>
      </p:pic>
      <p:sp>
        <p:nvSpPr>
          <p:cNvPr id="10" name="Параллелограмм 4"/>
          <p:cNvSpPr/>
          <p:nvPr/>
        </p:nvSpPr>
        <p:spPr>
          <a:xfrm rot="10800000">
            <a:off x="9439" y="4317342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араллелограмм 4"/>
          <p:cNvSpPr/>
          <p:nvPr/>
        </p:nvSpPr>
        <p:spPr>
          <a:xfrm rot="10800000">
            <a:off x="2780848" y="4317342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араллелограмм 4"/>
          <p:cNvSpPr/>
          <p:nvPr/>
        </p:nvSpPr>
        <p:spPr>
          <a:xfrm>
            <a:off x="6362392" y="483519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араллелограмм 4"/>
          <p:cNvSpPr/>
          <p:nvPr/>
        </p:nvSpPr>
        <p:spPr>
          <a:xfrm>
            <a:off x="5148606" y="45492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97" y="65686"/>
            <a:ext cx="1127704" cy="113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/>
          <a:srcRect t="15831"/>
          <a:stretch/>
        </p:blipFill>
        <p:spPr>
          <a:xfrm>
            <a:off x="0" y="1059582"/>
            <a:ext cx="9144000" cy="372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4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17914</TotalTime>
  <Words>55</Words>
  <Application>Microsoft Office PowerPoint</Application>
  <PresentationFormat>Экран (16:9)</PresentationFormat>
  <Paragraphs>14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Шарапов Ильяс Рифкатович</dc:creator>
  <cp:lastModifiedBy>Солдатова Елена Васильевна</cp:lastModifiedBy>
  <cp:revision>294</cp:revision>
  <cp:lastPrinted>2021-09-24T10:22:18Z</cp:lastPrinted>
  <dcterms:created xsi:type="dcterms:W3CDTF">2020-09-14T07:25:20Z</dcterms:created>
  <dcterms:modified xsi:type="dcterms:W3CDTF">2022-04-27T07:43:47Z</dcterms:modified>
</cp:coreProperties>
</file>