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6">
  <p:sldMasterIdLst>
    <p:sldMasterId id="2147493455" r:id="rId4"/>
  </p:sldMasterIdLst>
  <p:notesMasterIdLst>
    <p:notesMasterId r:id="rId119"/>
  </p:notesMasterIdLst>
  <p:handoutMasterIdLst>
    <p:handoutMasterId r:id="rId120"/>
  </p:handoutMasterIdLst>
  <p:sldIdLst>
    <p:sldId id="256" r:id="rId5"/>
    <p:sldId id="1097" r:id="rId6"/>
    <p:sldId id="1076" r:id="rId7"/>
    <p:sldId id="1027" r:id="rId8"/>
    <p:sldId id="1134" r:id="rId9"/>
    <p:sldId id="1270" r:id="rId10"/>
    <p:sldId id="1064" r:id="rId11"/>
    <p:sldId id="1205" r:id="rId12"/>
    <p:sldId id="1030" r:id="rId13"/>
    <p:sldId id="868" r:id="rId14"/>
    <p:sldId id="825" r:id="rId15"/>
    <p:sldId id="1209" r:id="rId16"/>
    <p:sldId id="1065" r:id="rId17"/>
    <p:sldId id="870" r:id="rId18"/>
    <p:sldId id="1211" r:id="rId19"/>
    <p:sldId id="1212" r:id="rId20"/>
    <p:sldId id="1213" r:id="rId21"/>
    <p:sldId id="1214" r:id="rId22"/>
    <p:sldId id="1215" r:id="rId23"/>
    <p:sldId id="1260" r:id="rId24"/>
    <p:sldId id="1261" r:id="rId25"/>
    <p:sldId id="1262" r:id="rId26"/>
    <p:sldId id="1263" r:id="rId27"/>
    <p:sldId id="1256" r:id="rId28"/>
    <p:sldId id="1257" r:id="rId29"/>
    <p:sldId id="1258" r:id="rId30"/>
    <p:sldId id="1259" r:id="rId31"/>
    <p:sldId id="1268" r:id="rId32"/>
    <p:sldId id="1269" r:id="rId33"/>
    <p:sldId id="1267" r:id="rId34"/>
    <p:sldId id="1264" r:id="rId35"/>
    <p:sldId id="1149" r:id="rId36"/>
    <p:sldId id="1150" r:id="rId37"/>
    <p:sldId id="1152" r:id="rId38"/>
    <p:sldId id="1156" r:id="rId39"/>
    <p:sldId id="1140" r:id="rId40"/>
    <p:sldId id="1151" r:id="rId41"/>
    <p:sldId id="1265" r:id="rId42"/>
    <p:sldId id="1153" r:id="rId43"/>
    <p:sldId id="1154" r:id="rId44"/>
    <p:sldId id="1155" r:id="rId45"/>
    <p:sldId id="1157" r:id="rId46"/>
    <p:sldId id="1147" r:id="rId47"/>
    <p:sldId id="1158" r:id="rId48"/>
    <p:sldId id="1159" r:id="rId49"/>
    <p:sldId id="1160" r:id="rId50"/>
    <p:sldId id="1162" r:id="rId51"/>
    <p:sldId id="1161" r:id="rId52"/>
    <p:sldId id="1163" r:id="rId53"/>
    <p:sldId id="1164" r:id="rId54"/>
    <p:sldId id="1165" r:id="rId55"/>
    <p:sldId id="1148" r:id="rId56"/>
    <p:sldId id="1266" r:id="rId57"/>
    <p:sldId id="1167" r:id="rId58"/>
    <p:sldId id="1168" r:id="rId59"/>
    <p:sldId id="1169" r:id="rId60"/>
    <p:sldId id="1170" r:id="rId61"/>
    <p:sldId id="699" r:id="rId62"/>
    <p:sldId id="782" r:id="rId63"/>
    <p:sldId id="842" r:id="rId64"/>
    <p:sldId id="783" r:id="rId65"/>
    <p:sldId id="784" r:id="rId66"/>
    <p:sldId id="1226" r:id="rId67"/>
    <p:sldId id="1227" r:id="rId68"/>
    <p:sldId id="814" r:id="rId69"/>
    <p:sldId id="716" r:id="rId70"/>
    <p:sldId id="717" r:id="rId71"/>
    <p:sldId id="1296" r:id="rId72"/>
    <p:sldId id="1249" r:id="rId73"/>
    <p:sldId id="718" r:id="rId74"/>
    <p:sldId id="1297" r:id="rId75"/>
    <p:sldId id="1223" r:id="rId76"/>
    <p:sldId id="1216" r:id="rId77"/>
    <p:sldId id="1217" r:id="rId78"/>
    <p:sldId id="1218" r:id="rId79"/>
    <p:sldId id="1219" r:id="rId80"/>
    <p:sldId id="1220" r:id="rId81"/>
    <p:sldId id="1221" r:id="rId82"/>
    <p:sldId id="1298" r:id="rId83"/>
    <p:sldId id="1299" r:id="rId84"/>
    <p:sldId id="1224" r:id="rId85"/>
    <p:sldId id="1300" r:id="rId86"/>
    <p:sldId id="1301" r:id="rId87"/>
    <p:sldId id="1302" r:id="rId88"/>
    <p:sldId id="1303" r:id="rId89"/>
    <p:sldId id="815" r:id="rId90"/>
    <p:sldId id="505" r:id="rId91"/>
    <p:sldId id="1085" r:id="rId92"/>
    <p:sldId id="1078" r:id="rId93"/>
    <p:sldId id="1087" r:id="rId94"/>
    <p:sldId id="1093" r:id="rId95"/>
    <p:sldId id="1094" r:id="rId96"/>
    <p:sldId id="820" r:id="rId97"/>
    <p:sldId id="821" r:id="rId98"/>
    <p:sldId id="822" r:id="rId99"/>
    <p:sldId id="1229" r:id="rId100"/>
    <p:sldId id="1230" r:id="rId101"/>
    <p:sldId id="1232" r:id="rId102"/>
    <p:sldId id="1200" r:id="rId103"/>
    <p:sldId id="1201" r:id="rId104"/>
    <p:sldId id="1202" r:id="rId105"/>
    <p:sldId id="1203" r:id="rId106"/>
    <p:sldId id="1234" r:id="rId107"/>
    <p:sldId id="1233" r:id="rId108"/>
    <p:sldId id="1304" r:id="rId109"/>
    <p:sldId id="1305" r:id="rId110"/>
    <p:sldId id="1306" r:id="rId111"/>
    <p:sldId id="1307" r:id="rId112"/>
    <p:sldId id="1308" r:id="rId113"/>
    <p:sldId id="1309" r:id="rId114"/>
    <p:sldId id="1231" r:id="rId115"/>
    <p:sldId id="1228" r:id="rId116"/>
    <p:sldId id="1310" r:id="rId117"/>
    <p:sldId id="367" r:id="rId118"/>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1" userDrawn="1">
          <p15:clr>
            <a:srgbClr val="A4A3A4"/>
          </p15:clr>
        </p15:guide>
        <p15:guide id="2" pos="5443" userDrawn="1">
          <p15:clr>
            <a:srgbClr val="A4A3A4"/>
          </p15:clr>
        </p15:guide>
        <p15:guide id="3" pos="431" userDrawn="1">
          <p15:clr>
            <a:srgbClr val="A4A3A4"/>
          </p15:clr>
        </p15:guide>
        <p15:guide id="4" orient="horz" pos="758" userDrawn="1">
          <p15:clr>
            <a:srgbClr val="A4A3A4"/>
          </p15:clr>
        </p15:guide>
        <p15:guide id="5" pos="1587" userDrawn="1">
          <p15:clr>
            <a:srgbClr val="A4A3A4"/>
          </p15:clr>
        </p15:guide>
        <p15:guide id="6" pos="1791" userDrawn="1">
          <p15:clr>
            <a:srgbClr val="A4A3A4"/>
          </p15:clr>
        </p15:guide>
        <p15:guide id="7" pos="2993" userDrawn="1">
          <p15:clr>
            <a:srgbClr val="A4A3A4"/>
          </p15:clr>
        </p15:guide>
        <p15:guide id="8" pos="3175" userDrawn="1">
          <p15:clr>
            <a:srgbClr val="A4A3A4"/>
          </p15:clr>
        </p15:guide>
        <p15:guide id="9" pos="435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Тарасов Евгений Олегович" initials="ТЕО" lastIdx="3" clrIdx="0">
    <p:extLst>
      <p:ext uri="{19B8F6BF-5375-455C-9EA6-DF929625EA0E}">
        <p15:presenceInfo xmlns:p15="http://schemas.microsoft.com/office/powerpoint/2012/main" userId="S-1-5-21-1808683317-34634761-3914636862-2859" providerId="AD"/>
      </p:ext>
    </p:extLst>
  </p:cmAuthor>
  <p:cmAuthor id="2" name="Иванкина Оксана Александровна" initials="ИОА" lastIdx="4" clrIdx="1">
    <p:extLst>
      <p:ext uri="{19B8F6BF-5375-455C-9EA6-DF929625EA0E}">
        <p15:presenceInfo xmlns:p15="http://schemas.microsoft.com/office/powerpoint/2012/main" userId="S-1-5-21-1808683317-34634761-3914636862-37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79D"/>
    <a:srgbClr val="2182A5"/>
    <a:srgbClr val="B6D6E1"/>
    <a:srgbClr val="777777"/>
    <a:srgbClr val="338CAC"/>
    <a:srgbClr val="A3CBD9"/>
    <a:srgbClr val="59A1BB"/>
    <a:srgbClr val="6BACC3"/>
    <a:srgbClr val="91C1D2"/>
    <a:srgbClr val="7EB6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3" autoAdjust="0"/>
    <p:restoredTop sz="95535" autoAdjust="0"/>
  </p:normalViewPr>
  <p:slideViewPr>
    <p:cSldViewPr snapToGrid="0" snapToObjects="1">
      <p:cViewPr varScale="1">
        <p:scale>
          <a:sx n="110" d="100"/>
          <a:sy n="110" d="100"/>
        </p:scale>
        <p:origin x="667" y="77"/>
      </p:cViewPr>
      <p:guideLst>
        <p:guide orient="horz" pos="2731"/>
        <p:guide pos="5443"/>
        <p:guide pos="431"/>
        <p:guide orient="horz" pos="758"/>
        <p:guide pos="1587"/>
        <p:guide pos="1791"/>
        <p:guide pos="2993"/>
        <p:guide pos="3175"/>
        <p:guide pos="435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92" d="100"/>
          <a:sy n="92" d="100"/>
        </p:scale>
        <p:origin x="3750"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viewProps" Target="viewProp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theme" Target="theme/theme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notesMaster" Target="notesMasters/notesMaster1.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handoutMaster" Target="handoutMasters/handoutMaster1.xml"/><Relationship Id="rId125"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commentAuthors" Target="commentAuthor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B2EA0081-9C18-4B68-8967-B5CEA6F6DB95}"/>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8B19283A-78B1-446C-A7ED-C3E5CC04EB29}"/>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38AB2DB-D736-454A-8D5F-7B7E69DEE7D0}" type="datetimeFigureOut">
              <a:rPr lang="ru-RU" smtClean="0"/>
              <a:pPr/>
              <a:t>11.05.2022</a:t>
            </a:fld>
            <a:endParaRPr lang="ru-RU"/>
          </a:p>
        </p:txBody>
      </p:sp>
      <p:sp>
        <p:nvSpPr>
          <p:cNvPr id="4" name="Нижний колонтитул 3">
            <a:extLst>
              <a:ext uri="{FF2B5EF4-FFF2-40B4-BE49-F238E27FC236}">
                <a16:creationId xmlns:a16="http://schemas.microsoft.com/office/drawing/2014/main" id="{3455EADE-F9C1-4848-9E2B-CA36AF35E6CC}"/>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61D135DE-EF85-44B3-8C32-6C82598EA6B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39F4BB-6A0A-47C5-AD66-49A9BBC10ED2}" type="slidenum">
              <a:rPr lang="ru-RU" smtClean="0"/>
              <a:pPr/>
              <a:t>‹#›</a:t>
            </a:fld>
            <a:endParaRPr lang="ru-RU"/>
          </a:p>
        </p:txBody>
      </p:sp>
    </p:spTree>
    <p:extLst>
      <p:ext uri="{BB962C8B-B14F-4D97-AF65-F5344CB8AC3E}">
        <p14:creationId xmlns:p14="http://schemas.microsoft.com/office/powerpoint/2010/main" val="49658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1908B6B-4F33-48BF-8AD0-200A6C2A1239}" type="datetimeFigureOut">
              <a:rPr lang="ru-RU" smtClean="0"/>
              <a:pPr/>
              <a:t>11.05.2022</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8DDD61C-9FD8-42CB-BB79-AED4210F61C6}" type="slidenum">
              <a:rPr lang="ru-RU" smtClean="0"/>
              <a:pPr/>
              <a:t>‹#›</a:t>
            </a:fld>
            <a:endParaRPr lang="ru-RU"/>
          </a:p>
        </p:txBody>
      </p:sp>
    </p:spTree>
    <p:extLst>
      <p:ext uri="{BB962C8B-B14F-4D97-AF65-F5344CB8AC3E}">
        <p14:creationId xmlns:p14="http://schemas.microsoft.com/office/powerpoint/2010/main" val="2590248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BBE405CA-9A1A-4684-A504-4C78A0A59989}"/>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7" name="Slide Number Placeholder 5">
            <a:extLst>
              <a:ext uri="{FF2B5EF4-FFF2-40B4-BE49-F238E27FC236}">
                <a16:creationId xmlns:a16="http://schemas.microsoft.com/office/drawing/2014/main" id="{22751D73-5A1D-4AC3-BFCE-6A8A43FC7A27}"/>
              </a:ext>
            </a:extLst>
          </p:cNvPr>
          <p:cNvSpPr>
            <a:spLocks noGrp="1"/>
          </p:cNvSpPr>
          <p:nvPr>
            <p:ph type="sldNum" sz="quarter" idx="12"/>
          </p:nvPr>
        </p:nvSpPr>
        <p:spPr>
          <a:xfrm>
            <a:off x="0" y="4793069"/>
            <a:ext cx="361284"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pic>
        <p:nvPicPr>
          <p:cNvPr id="9" name="Рисунок 8" descr="Изображение выглядит как рисунок&#10;&#10;Автоматически созданное описание">
            <a:extLst>
              <a:ext uri="{FF2B5EF4-FFF2-40B4-BE49-F238E27FC236}">
                <a16:creationId xmlns:a16="http://schemas.microsoft.com/office/drawing/2014/main" id="{96C8515D-DFE7-488C-A461-EF6846AE227A}"/>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Контент">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08316644-B8F5-4A9C-9010-E9F1D60CA1D1}"/>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8" name="Slide Number Placeholder 5">
            <a:extLst>
              <a:ext uri="{FF2B5EF4-FFF2-40B4-BE49-F238E27FC236}">
                <a16:creationId xmlns:a16="http://schemas.microsoft.com/office/drawing/2014/main" id="{8CD635FF-37F7-4C94-A1D4-A39345C9DC63}"/>
              </a:ext>
            </a:extLst>
          </p:cNvPr>
          <p:cNvSpPr>
            <a:spLocks noGrp="1"/>
          </p:cNvSpPr>
          <p:nvPr>
            <p:ph type="sldNum" sz="quarter" idx="12"/>
          </p:nvPr>
        </p:nvSpPr>
        <p:spPr>
          <a:xfrm>
            <a:off x="0" y="4793069"/>
            <a:ext cx="358836"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sp>
        <p:nvSpPr>
          <p:cNvPr id="5" name="Прямоугольник 4">
            <a:extLst>
              <a:ext uri="{FF2B5EF4-FFF2-40B4-BE49-F238E27FC236}">
                <a16:creationId xmlns:a16="http://schemas.microsoft.com/office/drawing/2014/main" id="{1A3C392A-24ED-4AAD-A452-2C8ED6CFF3E2}"/>
              </a:ext>
            </a:extLst>
          </p:cNvPr>
          <p:cNvSpPr/>
          <p:nvPr userDrawn="1"/>
        </p:nvSpPr>
        <p:spPr>
          <a:xfrm>
            <a:off x="358837" y="1"/>
            <a:ext cx="6595080" cy="751190"/>
          </a:xfrm>
          <a:prstGeom prst="rect">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pic>
        <p:nvPicPr>
          <p:cNvPr id="9" name="Рисунок 8" descr="Изображение выглядит как рисунок&#10;&#10;Автоматически созданное описание">
            <a:extLst>
              <a:ext uri="{FF2B5EF4-FFF2-40B4-BE49-F238E27FC236}">
                <a16:creationId xmlns:a16="http://schemas.microsoft.com/office/drawing/2014/main" id="{E8DD20E9-F318-4375-BCEB-DAEC80584D09}"/>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8" name="Прямоугольник 7">
            <a:extLst>
              <a:ext uri="{FF2B5EF4-FFF2-40B4-BE49-F238E27FC236}">
                <a16:creationId xmlns:a16="http://schemas.microsoft.com/office/drawing/2014/main" id="{F3F9326E-A8A5-441B-8205-132986742B83}"/>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Slide Number Placeholder 5">
            <a:extLst>
              <a:ext uri="{FF2B5EF4-FFF2-40B4-BE49-F238E27FC236}">
                <a16:creationId xmlns:a16="http://schemas.microsoft.com/office/drawing/2014/main" id="{E66B8721-796F-4556-8C71-DD901213F481}"/>
              </a:ext>
            </a:extLst>
          </p:cNvPr>
          <p:cNvSpPr>
            <a:spLocks noGrp="1"/>
          </p:cNvSpPr>
          <p:nvPr>
            <p:ph type="sldNum" sz="quarter" idx="12"/>
          </p:nvPr>
        </p:nvSpPr>
        <p:spPr>
          <a:xfrm>
            <a:off x="0" y="4793069"/>
            <a:ext cx="361284"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sp>
        <p:nvSpPr>
          <p:cNvPr id="6" name="Прямоугольник 5">
            <a:extLst>
              <a:ext uri="{FF2B5EF4-FFF2-40B4-BE49-F238E27FC236}">
                <a16:creationId xmlns:a16="http://schemas.microsoft.com/office/drawing/2014/main" id="{7B08991A-A42D-421A-9727-1EB958E93288}"/>
              </a:ext>
            </a:extLst>
          </p:cNvPr>
          <p:cNvSpPr/>
          <p:nvPr userDrawn="1"/>
        </p:nvSpPr>
        <p:spPr>
          <a:xfrm>
            <a:off x="358837" y="1"/>
            <a:ext cx="6595080" cy="751190"/>
          </a:xfrm>
          <a:prstGeom prst="rect">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pic>
        <p:nvPicPr>
          <p:cNvPr id="9" name="Рисунок 8" descr="Изображение выглядит как рисунок&#10;&#10;Автоматически созданное описание">
            <a:extLst>
              <a:ext uri="{FF2B5EF4-FFF2-40B4-BE49-F238E27FC236}">
                <a16:creationId xmlns:a16="http://schemas.microsoft.com/office/drawing/2014/main" id="{8F61E16B-B140-49E9-8914-968A2E02617A}"/>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3050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EA45C0CF-4837-4BD0-9911-34BB64F58A34}"/>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4" name="Slide Number Placeholder 5">
            <a:extLst>
              <a:ext uri="{FF2B5EF4-FFF2-40B4-BE49-F238E27FC236}">
                <a16:creationId xmlns:a16="http://schemas.microsoft.com/office/drawing/2014/main" id="{1EAE60FC-3796-45F8-A042-74F6D1F32D43}"/>
              </a:ext>
            </a:extLst>
          </p:cNvPr>
          <p:cNvSpPr>
            <a:spLocks noGrp="1"/>
          </p:cNvSpPr>
          <p:nvPr>
            <p:ph type="sldNum" sz="quarter" idx="12"/>
          </p:nvPr>
        </p:nvSpPr>
        <p:spPr>
          <a:xfrm>
            <a:off x="0" y="4793069"/>
            <a:ext cx="361284"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sp>
        <p:nvSpPr>
          <p:cNvPr id="5" name="Прямоугольник 4">
            <a:extLst>
              <a:ext uri="{FF2B5EF4-FFF2-40B4-BE49-F238E27FC236}">
                <a16:creationId xmlns:a16="http://schemas.microsoft.com/office/drawing/2014/main" id="{A714F785-ADF9-4E04-A84E-D3F6E09178A2}"/>
              </a:ext>
            </a:extLst>
          </p:cNvPr>
          <p:cNvSpPr/>
          <p:nvPr userDrawn="1"/>
        </p:nvSpPr>
        <p:spPr>
          <a:xfrm>
            <a:off x="358837" y="1"/>
            <a:ext cx="6595080" cy="751190"/>
          </a:xfrm>
          <a:prstGeom prst="rect">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pic>
        <p:nvPicPr>
          <p:cNvPr id="8" name="Рисунок 7" descr="Изображение выглядит как рисунок&#10;&#10;Автоматически созданное описание">
            <a:extLst>
              <a:ext uri="{FF2B5EF4-FFF2-40B4-BE49-F238E27FC236}">
                <a16:creationId xmlns:a16="http://schemas.microsoft.com/office/drawing/2014/main" id="{BEFF7512-4903-4377-B3FF-A498B55ADA81}"/>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3262935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48.svg"/><Relationship Id="rId2" Type="http://schemas.openxmlformats.org/officeDocument/2006/relationships/image" Target="../media/image47.png"/><Relationship Id="rId1" Type="http://schemas.openxmlformats.org/officeDocument/2006/relationships/slideLayout" Target="../slideLayouts/slideLayout2.xml"/><Relationship Id="rId5" Type="http://schemas.openxmlformats.org/officeDocument/2006/relationships/image" Target="../media/image50.svg"/><Relationship Id="rId4" Type="http://schemas.openxmlformats.org/officeDocument/2006/relationships/image" Target="../media/image49.png"/></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52.svg"/><Relationship Id="rId2" Type="http://schemas.openxmlformats.org/officeDocument/2006/relationships/image" Target="../media/image51.png"/><Relationship Id="rId1" Type="http://schemas.openxmlformats.org/officeDocument/2006/relationships/slideLayout" Target="../slideLayouts/slideLayout2.xml"/><Relationship Id="rId5" Type="http://schemas.openxmlformats.org/officeDocument/2006/relationships/image" Target="../media/image34.svg"/><Relationship Id="rId4" Type="http://schemas.openxmlformats.org/officeDocument/2006/relationships/image" Target="../media/image33.png"/></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image" Target="../media/image53.sv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55.svg"/><Relationship Id="rId4" Type="http://schemas.openxmlformats.org/officeDocument/2006/relationships/image" Target="../media/image54.png"/></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3" Type="http://schemas.openxmlformats.org/officeDocument/2006/relationships/image" Target="../media/image10.svg"/><Relationship Id="rId7" Type="http://schemas.openxmlformats.org/officeDocument/2006/relationships/image" Target="../media/image14.sv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8.svg"/><Relationship Id="rId7" Type="http://schemas.openxmlformats.org/officeDocument/2006/relationships/image" Target="../media/image32.sv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svg"/><Relationship Id="rId4" Type="http://schemas.openxmlformats.org/officeDocument/2006/relationships/image" Target="../media/image29.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hyperlink" Target="https://gisp.gov.ru/gisplk/" TargetMode="External"/></Relationships>
</file>

<file path=ppt/slides/_rels/slide68.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svg"/><Relationship Id="rId7" Type="http://schemas.openxmlformats.org/officeDocument/2006/relationships/image" Target="../media/image40.svg"/><Relationship Id="rId2" Type="http://schemas.openxmlformats.org/officeDocument/2006/relationships/image" Target="../media/image35.png"/><Relationship Id="rId1" Type="http://schemas.openxmlformats.org/officeDocument/2006/relationships/slideLayout" Target="../slideLayouts/slideLayout1.xml"/><Relationship Id="rId6" Type="http://schemas.openxmlformats.org/officeDocument/2006/relationships/image" Target="../media/image39.png"/><Relationship Id="rId5" Type="http://schemas.openxmlformats.org/officeDocument/2006/relationships/image" Target="../media/image38.svg"/><Relationship Id="rId4" Type="http://schemas.openxmlformats.org/officeDocument/2006/relationships/image" Target="../media/image37.png"/><Relationship Id="rId9" Type="http://schemas.openxmlformats.org/officeDocument/2006/relationships/image" Target="../media/image42.svg"/></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44.svg"/><Relationship Id="rId2" Type="http://schemas.openxmlformats.org/officeDocument/2006/relationships/image" Target="../media/image43.png"/><Relationship Id="rId1" Type="http://schemas.openxmlformats.org/officeDocument/2006/relationships/slideLayout" Target="../slideLayouts/slideLayout2.xml"/><Relationship Id="rId5" Type="http://schemas.openxmlformats.org/officeDocument/2006/relationships/image" Target="../media/image46.svg"/><Relationship Id="rId4" Type="http://schemas.openxmlformats.org/officeDocument/2006/relationships/image" Target="../media/image4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8A22D856-B1DB-4701-8E3A-B01172117B3A}"/>
              </a:ext>
            </a:extLst>
          </p:cNvPr>
          <p:cNvSpPr/>
          <p:nvPr/>
        </p:nvSpPr>
        <p:spPr>
          <a:xfrm>
            <a:off x="1" y="0"/>
            <a:ext cx="4008814"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10" name="TextBox 9">
            <a:extLst>
              <a:ext uri="{FF2B5EF4-FFF2-40B4-BE49-F238E27FC236}">
                <a16:creationId xmlns:a16="http://schemas.microsoft.com/office/drawing/2014/main" id="{3FBAF20B-54C9-4523-BC3C-52DD464CF4B1}"/>
              </a:ext>
            </a:extLst>
          </p:cNvPr>
          <p:cNvSpPr txBox="1"/>
          <p:nvPr/>
        </p:nvSpPr>
        <p:spPr>
          <a:xfrm>
            <a:off x="77372" y="1218540"/>
            <a:ext cx="3931443" cy="1569660"/>
          </a:xfrm>
          <a:prstGeom prst="rect">
            <a:avLst/>
          </a:prstGeom>
          <a:noFill/>
        </p:spPr>
        <p:txBody>
          <a:bodyPr wrap="square" rtlCol="0">
            <a:spAutoFit/>
          </a:bodyPr>
          <a:lstStyle/>
          <a:p>
            <a:r>
              <a:rPr lang="ru-RU" sz="24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Краткий обзор изменений законодательства о контрактной системе</a:t>
            </a:r>
            <a:endParaRPr lang="en-US" sz="24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0532BB7-82B6-4404-934D-0EAB164838BB}"/>
              </a:ext>
            </a:extLst>
          </p:cNvPr>
          <p:cNvSpPr txBox="1"/>
          <p:nvPr/>
        </p:nvSpPr>
        <p:spPr>
          <a:xfrm>
            <a:off x="719138" y="4806881"/>
            <a:ext cx="447558" cy="246221"/>
          </a:xfrm>
          <a:prstGeom prst="rect">
            <a:avLst/>
          </a:prstGeom>
          <a:noFill/>
        </p:spPr>
        <p:txBody>
          <a:bodyPr wrap="none" rtlCol="0">
            <a:spAutoFit/>
          </a:bodyPr>
          <a:lstStyle/>
          <a:p>
            <a:r>
              <a:rPr lang="ru-RU" sz="1000" dirty="0">
                <a:solidFill>
                  <a:schemeClr val="bg1"/>
                </a:solidFill>
              </a:rPr>
              <a:t>20</a:t>
            </a:r>
            <a:r>
              <a:rPr lang="en-US" sz="1000" dirty="0">
                <a:solidFill>
                  <a:schemeClr val="bg1"/>
                </a:solidFill>
              </a:rPr>
              <a:t>22</a:t>
            </a:r>
            <a:endParaRPr lang="ru-RU" sz="1000" dirty="0">
              <a:solidFill>
                <a:schemeClr val="bg1"/>
              </a:solidFill>
            </a:endParaRPr>
          </a:p>
        </p:txBody>
      </p:sp>
      <p:sp>
        <p:nvSpPr>
          <p:cNvPr id="6" name="TextBox 5"/>
          <p:cNvSpPr txBox="1"/>
          <p:nvPr/>
        </p:nvSpPr>
        <p:spPr>
          <a:xfrm>
            <a:off x="705933" y="3252604"/>
            <a:ext cx="2976661" cy="1446550"/>
          </a:xfrm>
          <a:prstGeom prst="rect">
            <a:avLst/>
          </a:prstGeom>
          <a:noFill/>
        </p:spPr>
        <p:txBody>
          <a:bodyPr wrap="square" rtlCol="0">
            <a:spAutoFit/>
          </a:bodyPr>
          <a:lstStyle/>
          <a:p>
            <a:r>
              <a:rPr lang="ru-RU" sz="2400" b="1" dirty="0">
                <a:solidFill>
                  <a:schemeClr val="bg1"/>
                </a:solidFill>
                <a:effectLst>
                  <a:outerShdw blurRad="38100" dist="38100" dir="2700000" algn="tl">
                    <a:srgbClr val="000000">
                      <a:alpha val="43137"/>
                    </a:srgbClr>
                  </a:outerShdw>
                </a:effectLst>
              </a:rPr>
              <a:t>Некрасов Василий Александрович</a:t>
            </a:r>
          </a:p>
          <a:p>
            <a:endParaRPr lang="ru-RU" sz="800" i="1" dirty="0">
              <a:solidFill>
                <a:schemeClr val="bg1"/>
              </a:solidFill>
            </a:endParaRPr>
          </a:p>
          <a:p>
            <a:r>
              <a:rPr lang="ru-RU" sz="1600" i="1" dirty="0">
                <a:solidFill>
                  <a:schemeClr val="bg1"/>
                </a:solidFill>
              </a:rPr>
              <a:t>Руководитель Департамента методологии АО «ТЭК-Торг»</a:t>
            </a:r>
          </a:p>
        </p:txBody>
      </p:sp>
      <p:pic>
        <p:nvPicPr>
          <p:cNvPr id="4" name="Рисунок 3">
            <a:extLst>
              <a:ext uri="{FF2B5EF4-FFF2-40B4-BE49-F238E27FC236}">
                <a16:creationId xmlns:a16="http://schemas.microsoft.com/office/drawing/2014/main" id="{85C307D8-E546-488C-8BE8-BC2832AFF6BC}"/>
              </a:ext>
            </a:extLst>
          </p:cNvPr>
          <p:cNvPicPr>
            <a:picLocks noChangeAspect="1"/>
          </p:cNvPicPr>
          <p:nvPr/>
        </p:nvPicPr>
        <p:blipFill>
          <a:blip r:embed="rId2"/>
          <a:stretch>
            <a:fillRect/>
          </a:stretch>
        </p:blipFill>
        <p:spPr>
          <a:xfrm>
            <a:off x="4090897" y="90398"/>
            <a:ext cx="5053102" cy="5053102"/>
          </a:xfrm>
          <a:prstGeom prst="rect">
            <a:avLst/>
          </a:prstGeom>
        </p:spPr>
      </p:pic>
    </p:spTree>
    <p:extLst>
      <p:ext uri="{BB962C8B-B14F-4D97-AF65-F5344CB8AC3E}">
        <p14:creationId xmlns:p14="http://schemas.microsoft.com/office/powerpoint/2010/main" val="3143406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0E917EA-1D9E-4FEE-9B37-E3FA7185FFBE}"/>
              </a:ext>
            </a:extLst>
          </p:cNvPr>
          <p:cNvSpPr>
            <a:spLocks noGrp="1"/>
          </p:cNvSpPr>
          <p:nvPr>
            <p:ph type="sldNum" sz="quarter" idx="12"/>
          </p:nvPr>
        </p:nvSpPr>
        <p:spPr/>
        <p:txBody>
          <a:bodyPr/>
          <a:lstStyle/>
          <a:p>
            <a:fld id="{2066355A-084C-D24E-9AD2-7E4FC41EA627}" type="slidenum">
              <a:rPr lang="en-US" smtClean="0"/>
              <a:pPr/>
              <a:t>10</a:t>
            </a:fld>
            <a:endParaRPr lang="en-US" dirty="0"/>
          </a:p>
        </p:txBody>
      </p:sp>
      <p:sp>
        <p:nvSpPr>
          <p:cNvPr id="6" name="TextBox 5">
            <a:extLst>
              <a:ext uri="{FF2B5EF4-FFF2-40B4-BE49-F238E27FC236}">
                <a16:creationId xmlns:a16="http://schemas.microsoft.com/office/drawing/2014/main" id="{0A029D8C-83F5-433D-A41D-6325D57E7293}"/>
              </a:ext>
            </a:extLst>
          </p:cNvPr>
          <p:cNvSpPr txBox="1"/>
          <p:nvPr/>
        </p:nvSpPr>
        <p:spPr>
          <a:xfrm>
            <a:off x="650382" y="1125200"/>
            <a:ext cx="8281928" cy="2893100"/>
          </a:xfrm>
          <a:prstGeom prst="rect">
            <a:avLst/>
          </a:prstGeom>
          <a:noFill/>
          <a:ln w="28575">
            <a:solidFill>
              <a:srgbClr val="2182A5"/>
            </a:solidFill>
          </a:ln>
        </p:spPr>
        <p:txBody>
          <a:bodyPr wrap="square">
            <a:spAutoFit/>
          </a:bodyPr>
          <a:lstStyle/>
          <a:p>
            <a:pPr marL="342900" lvl="0" indent="-342900">
              <a:spcAft>
                <a:spcPts val="1200"/>
              </a:spcAft>
              <a:buFont typeface="Wingdings" panose="05000000000000000000" pitchFamily="2" charset="2"/>
              <a:buChar char=""/>
            </a:pPr>
            <a:r>
              <a:rPr lang="ru-RU" sz="1800" kern="1200" dirty="0">
                <a:solidFill>
                  <a:srgbClr val="000000"/>
                </a:solidFill>
                <a:effectLst/>
                <a:latin typeface="Times New Roman" panose="02020603050405020304" pitchFamily="18" charset="0"/>
                <a:ea typeface="Times New Roman" panose="02020603050405020304" pitchFamily="18" charset="0"/>
              </a:rPr>
              <a:t>Заказчик в срок, установленный в контракте, </a:t>
            </a:r>
            <a:r>
              <a:rPr lang="ru-RU" sz="1800" b="1" kern="1200" dirty="0">
                <a:solidFill>
                  <a:srgbClr val="000000"/>
                </a:solidFill>
                <a:effectLst/>
                <a:latin typeface="Times New Roman" panose="02020603050405020304" pitchFamily="18" charset="0"/>
                <a:ea typeface="Times New Roman" panose="02020603050405020304" pitchFamily="18" charset="0"/>
              </a:rPr>
              <a:t>но не позднее 20 рабочих дней</a:t>
            </a:r>
            <a:r>
              <a:rPr lang="ru-RU" sz="1800" kern="1200" dirty="0">
                <a:solidFill>
                  <a:srgbClr val="000000"/>
                </a:solidFill>
                <a:effectLst/>
                <a:latin typeface="Times New Roman" panose="02020603050405020304" pitchFamily="18" charset="0"/>
                <a:ea typeface="Times New Roman" panose="02020603050405020304" pitchFamily="18" charset="0"/>
              </a:rPr>
              <a:t> осуществляет одно из следующих действий:</a:t>
            </a:r>
            <a:endParaRPr lang="ru-RU" sz="1800" dirty="0">
              <a:effectLst/>
              <a:latin typeface="Calibri" panose="020F0502020204030204" pitchFamily="34" charset="0"/>
              <a:ea typeface="Calibri" panose="020F0502020204030204" pitchFamily="34" charset="0"/>
            </a:endParaRPr>
          </a:p>
          <a:p>
            <a:pPr>
              <a:spcAft>
                <a:spcPts val="1200"/>
              </a:spcAft>
            </a:pPr>
            <a:r>
              <a:rPr lang="ru-RU" sz="1800" kern="1200" dirty="0">
                <a:solidFill>
                  <a:srgbClr val="000000"/>
                </a:solidFill>
                <a:effectLst/>
                <a:latin typeface="Times New Roman" panose="02020603050405020304" pitchFamily="18" charset="0"/>
                <a:ea typeface="Times New Roman" panose="02020603050405020304" pitchFamily="18" charset="0"/>
              </a:rPr>
              <a:t>а) подписывает в ЕИС (без размещения на официальном сайте) усиленной электронной подписью лица, имеющего право действовать от имени заказчика, проект документа о приемке;</a:t>
            </a:r>
            <a:endParaRPr lang="ru-RU" sz="1800" dirty="0">
              <a:effectLst/>
              <a:latin typeface="Calibri" panose="020F0502020204030204" pitchFamily="34" charset="0"/>
              <a:ea typeface="Calibri" panose="020F0502020204030204" pitchFamily="34" charset="0"/>
            </a:endParaRPr>
          </a:p>
          <a:p>
            <a:r>
              <a:rPr lang="ru-RU" sz="1800" kern="1200" dirty="0">
                <a:solidFill>
                  <a:srgbClr val="000000"/>
                </a:solidFill>
                <a:effectLst/>
                <a:latin typeface="Times New Roman" panose="02020603050405020304" pitchFamily="18" charset="0"/>
                <a:ea typeface="Times New Roman" panose="02020603050405020304" pitchFamily="18" charset="0"/>
              </a:rPr>
              <a:t>б) формирует с использованием ЕИС, подписывает усиленной электронной подписью лица, имеющего право действовать от имени заказчика, мотивированный отказ от подписания документа о приемке с указанием причин такого отказа.</a:t>
            </a:r>
            <a:endParaRPr lang="ru-RU" sz="1800" dirty="0">
              <a:effectLst/>
              <a:latin typeface="Calibri" panose="020F050202020403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20A0E9BC-8967-4B9E-8236-1D3BF3BDD216}"/>
              </a:ext>
            </a:extLst>
          </p:cNvPr>
          <p:cNvSpPr txBox="1"/>
          <p:nvPr/>
        </p:nvSpPr>
        <p:spPr>
          <a:xfrm>
            <a:off x="358836" y="95964"/>
            <a:ext cx="6585303" cy="461665"/>
          </a:xfrm>
          <a:prstGeom prst="rect">
            <a:avLst/>
          </a:prstGeom>
          <a:noFill/>
        </p:spPr>
        <p:txBody>
          <a:bodyPr wrap="square">
            <a:spAutoFit/>
          </a:bodyPr>
          <a:lstStyle/>
          <a:p>
            <a:pPr algn="ctr"/>
            <a:r>
              <a:rPr lang="ru-RU" sz="2400" b="1" kern="1200" dirty="0">
                <a:solidFill>
                  <a:srgbClr val="0E779D"/>
                </a:solidFill>
                <a:effectLst>
                  <a:outerShdw blurRad="38100" dist="38100" dir="2700000" algn="tl">
                    <a:srgbClr val="000000">
                      <a:alpha val="43137"/>
                    </a:srgbClr>
                  </a:outerShdw>
                </a:effectLst>
                <a:latin typeface="Times New Roman" panose="02020603050405020304" pitchFamily="18" charset="0"/>
              </a:rPr>
              <a:t>Электронное актирование</a:t>
            </a:r>
            <a:endParaRPr lang="ru-RU" sz="2400" dirty="0">
              <a:solidFill>
                <a:srgbClr val="0E779D"/>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35173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100</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46167"/>
            <a:ext cx="6603667" cy="646331"/>
          </a:xfrm>
          <a:prstGeom prst="rect">
            <a:avLst/>
          </a:prstGeom>
          <a:noFill/>
        </p:spPr>
        <p:txBody>
          <a:bodyPr wrap="square" anchor="ctr">
            <a:spAutoFit/>
          </a:bodyPr>
          <a:lstStyle/>
          <a:p>
            <a:pPr algn="ctr"/>
            <a:r>
              <a:rPr lang="ru-RU" sz="1800" b="1" dirty="0">
                <a:solidFill>
                  <a:srgbClr val="0E779D"/>
                </a:solidFill>
                <a:effectLst>
                  <a:outerShdw blurRad="38100" dist="38100" dir="2700000" algn="tl">
                    <a:srgbClr val="000000">
                      <a:alpha val="43137"/>
                    </a:srgbClr>
                  </a:outerShdw>
                </a:effectLst>
                <a:latin typeface="Trebuchet MS" panose="020B0603020202020204" pitchFamily="34" charset="0"/>
              </a:rPr>
              <a:t>В сфере культуры и культурного наследия </a:t>
            </a:r>
          </a:p>
          <a:p>
            <a:pPr algn="ctr"/>
            <a:r>
              <a:rPr lang="ru-RU" sz="1800" b="1" dirty="0">
                <a:solidFill>
                  <a:srgbClr val="0E779D"/>
                </a:solidFill>
                <a:effectLst>
                  <a:outerShdw blurRad="38100" dist="38100" dir="2700000" algn="tl">
                    <a:srgbClr val="000000">
                      <a:alpha val="43137"/>
                    </a:srgbClr>
                  </a:outerShdw>
                </a:effectLst>
                <a:latin typeface="Trebuchet MS" panose="020B0603020202020204" pitchFamily="34" charset="0"/>
              </a:rPr>
              <a:t>(пункты с 1 по 5)</a:t>
            </a:r>
            <a:endPar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DC4EB1A7-4ECB-4011-911A-61CAA1E646E6}"/>
              </a:ext>
            </a:extLst>
          </p:cNvPr>
          <p:cNvSpPr txBox="1"/>
          <p:nvPr/>
        </p:nvSpPr>
        <p:spPr>
          <a:xfrm>
            <a:off x="358836" y="981128"/>
            <a:ext cx="8785164" cy="3811941"/>
          </a:xfrm>
          <a:prstGeom prst="rect">
            <a:avLst/>
          </a:prstGeom>
          <a:noFill/>
          <a:ln w="57150">
            <a:noFill/>
          </a:ln>
        </p:spPr>
        <p:txBody>
          <a:bodyPr wrap="square" rtlCol="0">
            <a:spAutoFit/>
          </a:bodyPr>
          <a:lstStyle/>
          <a:p>
            <a:pPr algn="ctr" fontAlgn="t">
              <a:lnSpc>
                <a:spcPct val="107000"/>
              </a:lnSpc>
            </a:pPr>
            <a:r>
              <a:rPr lang="ru-RU" sz="1400" b="1" dirty="0">
                <a:highlight>
                  <a:srgbClr val="FF0000"/>
                </a:highlight>
              </a:rPr>
              <a:t>НМЦК больше 500 тыс. руб.</a:t>
            </a:r>
          </a:p>
          <a:p>
            <a:pPr marL="342900" indent="-342900" eaLnBrk="1" fontAlgn="t" hangingPunct="1">
              <a:lnSpc>
                <a:spcPct val="107000"/>
              </a:lnSpc>
              <a:spcBef>
                <a:spcPts val="0"/>
              </a:spcBef>
              <a:spcAft>
                <a:spcPts val="0"/>
              </a:spcAft>
              <a:buFont typeface="+mj-lt"/>
              <a:buAutoNum type="arabicPeriod"/>
            </a:pPr>
            <a:endParaRPr lang="en-US" sz="1400" b="1" dirty="0">
              <a:solidFill>
                <a:srgbClr val="000000"/>
              </a:solidFill>
              <a:latin typeface="+mj-lt"/>
            </a:endParaRPr>
          </a:p>
          <a:p>
            <a:pPr marL="342900" indent="-342900" eaLnBrk="1" fontAlgn="t" hangingPunct="1">
              <a:lnSpc>
                <a:spcPct val="107000"/>
              </a:lnSpc>
              <a:spcBef>
                <a:spcPts val="0"/>
              </a:spcBef>
              <a:spcAft>
                <a:spcPts val="0"/>
              </a:spcAft>
              <a:buFont typeface="+mj-lt"/>
              <a:buAutoNum type="arabicPeriod"/>
            </a:pPr>
            <a:r>
              <a:rPr lang="ru-RU" sz="1400" b="1" dirty="0">
                <a:solidFill>
                  <a:srgbClr val="000000"/>
                </a:solidFill>
                <a:latin typeface="+mj-lt"/>
              </a:rPr>
              <a:t>Работы по сохранению объектов культурного наследия </a:t>
            </a:r>
            <a:r>
              <a:rPr lang="ru-RU" sz="1400" dirty="0">
                <a:solidFill>
                  <a:srgbClr val="000000"/>
                </a:solidFill>
                <a:latin typeface="+mj-lt"/>
              </a:rPr>
              <a:t>(памятников истории и культуры) народов РФ (далее – объект культурного наследия), </a:t>
            </a:r>
            <a:r>
              <a:rPr lang="ru-RU" sz="1400" b="1" dirty="0">
                <a:solidFill>
                  <a:srgbClr val="000000"/>
                </a:solidFill>
                <a:latin typeface="+mj-lt"/>
              </a:rPr>
              <a:t>при которых </a:t>
            </a:r>
            <a:r>
              <a:rPr lang="ru-RU" sz="1400" b="1" dirty="0">
                <a:solidFill>
                  <a:srgbClr val="FF0000"/>
                </a:solidFill>
                <a:latin typeface="+mj-lt"/>
              </a:rPr>
              <a:t>затрагиваются</a:t>
            </a:r>
            <a:r>
              <a:rPr lang="ru-RU" sz="1400" b="1" dirty="0">
                <a:solidFill>
                  <a:srgbClr val="000000"/>
                </a:solidFill>
                <a:latin typeface="+mj-lt"/>
              </a:rPr>
              <a:t> конструктивные и другие характеристики надежности и безопасности</a:t>
            </a:r>
            <a:r>
              <a:rPr lang="ru-RU" sz="1400" dirty="0">
                <a:solidFill>
                  <a:srgbClr val="000000"/>
                </a:solidFill>
                <a:latin typeface="+mj-lt"/>
              </a:rPr>
              <a:t> таких объектов</a:t>
            </a:r>
          </a:p>
          <a:p>
            <a:pPr marL="342900" indent="-342900" eaLnBrk="1" fontAlgn="t" hangingPunct="1">
              <a:lnSpc>
                <a:spcPct val="107000"/>
              </a:lnSpc>
              <a:spcBef>
                <a:spcPts val="0"/>
              </a:spcBef>
              <a:spcAft>
                <a:spcPts val="0"/>
              </a:spcAft>
              <a:buFont typeface="+mj-lt"/>
              <a:buAutoNum type="arabicPeriod"/>
            </a:pPr>
            <a:r>
              <a:rPr lang="ru-RU" sz="1400" b="1" dirty="0">
                <a:solidFill>
                  <a:srgbClr val="000000"/>
                </a:solidFill>
                <a:latin typeface="+mj-lt"/>
              </a:rPr>
              <a:t>Работы по сохранению объектов культурного наследия</a:t>
            </a:r>
            <a:r>
              <a:rPr lang="ru-RU" sz="1400" dirty="0">
                <a:solidFill>
                  <a:srgbClr val="000000"/>
                </a:solidFill>
                <a:latin typeface="+mj-lt"/>
              </a:rPr>
              <a:t>, при которых </a:t>
            </a:r>
            <a:r>
              <a:rPr lang="ru-RU" sz="1400" b="1" dirty="0">
                <a:solidFill>
                  <a:srgbClr val="FF0000"/>
                </a:solidFill>
                <a:latin typeface="+mj-lt"/>
              </a:rPr>
              <a:t>не затрагиваются </a:t>
            </a:r>
            <a:r>
              <a:rPr lang="ru-RU" sz="1400" b="1" dirty="0">
                <a:solidFill>
                  <a:srgbClr val="000000"/>
                </a:solidFill>
                <a:latin typeface="+mj-lt"/>
              </a:rPr>
              <a:t>конструктивные и другие характеристики надежности и безопасности </a:t>
            </a:r>
            <a:r>
              <a:rPr lang="ru-RU" sz="1400" dirty="0">
                <a:solidFill>
                  <a:srgbClr val="000000"/>
                </a:solidFill>
                <a:latin typeface="+mj-lt"/>
              </a:rPr>
              <a:t>таких объектов</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a:pPr>
            <a:r>
              <a:rPr lang="ru-RU" sz="1400" b="1" dirty="0">
                <a:solidFill>
                  <a:srgbClr val="000000"/>
                </a:solidFill>
                <a:latin typeface="+mj-lt"/>
              </a:rPr>
              <a:t>Работы по реставрации музейных предметов и музейных коллекций</a:t>
            </a:r>
            <a:r>
              <a:rPr lang="ru-RU" sz="1400" dirty="0">
                <a:solidFill>
                  <a:srgbClr val="000000"/>
                </a:solidFill>
                <a:latin typeface="+mj-lt"/>
              </a:rPr>
              <a:t>, включенных в состав Музейного фонда РФ</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a:pPr>
            <a:r>
              <a:rPr lang="ru-RU" sz="1400" b="1" dirty="0">
                <a:solidFill>
                  <a:srgbClr val="000000"/>
                </a:solidFill>
                <a:latin typeface="+mj-lt"/>
              </a:rPr>
              <a:t>Работы по реставрации документов </a:t>
            </a:r>
            <a:r>
              <a:rPr lang="ru-RU" sz="1400" dirty="0">
                <a:solidFill>
                  <a:srgbClr val="000000"/>
                </a:solidFill>
                <a:latin typeface="+mj-lt"/>
              </a:rPr>
              <a:t>Архивного фонда РФ, особо ценных и редких документов, входящих в состав библиотечных фондов</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a:pPr>
            <a:r>
              <a:rPr lang="ru-RU" sz="1400" b="1" dirty="0">
                <a:solidFill>
                  <a:srgbClr val="000000"/>
                </a:solidFill>
                <a:latin typeface="+mj-lt"/>
              </a:rPr>
              <a:t>Работы, услуги, связанные с необходимостью допуска подрядчиков, исполнителей к учетным базам данных </a:t>
            </a:r>
            <a:r>
              <a:rPr lang="ru-RU" sz="1400" dirty="0">
                <a:solidFill>
                  <a:srgbClr val="000000"/>
                </a:solidFill>
                <a:latin typeface="+mj-lt"/>
              </a:rPr>
              <a:t>музеев, архивов, библиотек, </a:t>
            </a:r>
            <a:r>
              <a:rPr lang="ru-RU" sz="1400" b="1" dirty="0">
                <a:solidFill>
                  <a:srgbClr val="000000"/>
                </a:solidFill>
                <a:latin typeface="+mj-lt"/>
              </a:rPr>
              <a:t>к хранилищам </a:t>
            </a:r>
            <a:r>
              <a:rPr lang="ru-RU" sz="1400" dirty="0">
                <a:solidFill>
                  <a:srgbClr val="000000"/>
                </a:solidFill>
                <a:latin typeface="+mj-lt"/>
              </a:rPr>
              <a:t>(депозитариям) музея, библиотеки, </a:t>
            </a:r>
            <a:r>
              <a:rPr lang="ru-RU" sz="1400" b="1" dirty="0">
                <a:solidFill>
                  <a:srgbClr val="000000"/>
                </a:solidFill>
                <a:latin typeface="+mj-lt"/>
              </a:rPr>
              <a:t>к системам обеспечения безопасности </a:t>
            </a:r>
            <a:r>
              <a:rPr lang="ru-RU" sz="1400" dirty="0">
                <a:solidFill>
                  <a:srgbClr val="000000"/>
                </a:solidFill>
                <a:latin typeface="+mj-lt"/>
              </a:rPr>
              <a:t>и (или) сохранности музейных предметов и музейных коллекций, архивных документов, библиотечного фонда</a:t>
            </a:r>
            <a:endParaRPr lang="ru-RU" sz="3200" b="0" i="0" u="none" strike="noStrike" dirty="0">
              <a:effectLst/>
              <a:latin typeface="+mj-lt"/>
            </a:endParaRPr>
          </a:p>
          <a:p>
            <a:pPr marL="285750" indent="-285750">
              <a:buFont typeface="Arial" panose="020B0604020202020204" pitchFamily="34" charset="0"/>
              <a:buChar char="•"/>
            </a:pPr>
            <a:endParaRPr lang="ru-RU" dirty="0"/>
          </a:p>
        </p:txBody>
      </p:sp>
    </p:spTree>
    <p:extLst>
      <p:ext uri="{BB962C8B-B14F-4D97-AF65-F5344CB8AC3E}">
        <p14:creationId xmlns:p14="http://schemas.microsoft.com/office/powerpoint/2010/main" val="305391819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101</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46167"/>
            <a:ext cx="6603667" cy="646331"/>
          </a:xfrm>
          <a:prstGeom prst="rect">
            <a:avLst/>
          </a:prstGeom>
          <a:noFill/>
        </p:spPr>
        <p:txBody>
          <a:bodyPr wrap="square" anchor="ctr">
            <a:spAutoFit/>
          </a:bodyPr>
          <a:lstStyle/>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В сфере градостроительной деятельности </a:t>
            </a:r>
          </a:p>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a:t>
            </a:r>
            <a:r>
              <a:rPr lang="ru-RU" b="1" dirty="0">
                <a:solidFill>
                  <a:srgbClr val="0E779D"/>
                </a:solidFill>
                <a:effectLst>
                  <a:outerShdw blurRad="38100" dist="38100" dir="2700000" algn="tl">
                    <a:srgbClr val="000000">
                      <a:alpha val="43137"/>
                    </a:srgbClr>
                  </a:outerShdw>
                </a:effectLst>
                <a:latin typeface="Trebuchet MS" panose="020B0603020202020204" pitchFamily="34" charset="0"/>
              </a:rPr>
              <a:t>пункты с </a:t>
            </a: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6 по 16)</a:t>
            </a:r>
            <a:endPar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42495737-CBEF-40E2-87B1-820BEC2F497B}"/>
              </a:ext>
            </a:extLst>
          </p:cNvPr>
          <p:cNvSpPr txBox="1"/>
          <p:nvPr/>
        </p:nvSpPr>
        <p:spPr>
          <a:xfrm>
            <a:off x="358837" y="746952"/>
            <a:ext cx="8785164" cy="2677656"/>
          </a:xfrm>
          <a:prstGeom prst="rect">
            <a:avLst/>
          </a:prstGeom>
          <a:noFill/>
        </p:spPr>
        <p:txBody>
          <a:bodyPr wrap="square" rtlCol="0">
            <a:spAutoFit/>
          </a:bodyPr>
          <a:lstStyle/>
          <a:p>
            <a:pPr algn="ctr"/>
            <a:r>
              <a:rPr lang="ru-RU" sz="1400" b="1" dirty="0">
                <a:highlight>
                  <a:srgbClr val="FF0000"/>
                </a:highlight>
              </a:rPr>
              <a:t>НМЦК для федеральных нужд больше 10 млн. руб.</a:t>
            </a:r>
            <a:r>
              <a:rPr lang="en-US" sz="1400" b="1" dirty="0">
                <a:highlight>
                  <a:srgbClr val="FF0000"/>
                </a:highlight>
              </a:rPr>
              <a:t> </a:t>
            </a:r>
            <a:r>
              <a:rPr lang="ru-RU" sz="1400" b="1" dirty="0">
                <a:highlight>
                  <a:srgbClr val="FF0000"/>
                </a:highlight>
              </a:rPr>
              <a:t>нужд субъектов, муниципальных - 5 млн. руб.</a:t>
            </a:r>
          </a:p>
          <a:p>
            <a:r>
              <a:rPr lang="en-US" sz="1400" dirty="0"/>
              <a:t>6. </a:t>
            </a:r>
            <a:r>
              <a:rPr lang="ru-RU" sz="1400" dirty="0"/>
              <a:t>Работы по </a:t>
            </a:r>
            <a:r>
              <a:rPr lang="ru-RU" sz="1400" b="1" dirty="0"/>
              <a:t>подготовке проектной документации </a:t>
            </a:r>
            <a:r>
              <a:rPr lang="ru-RU" sz="1400" dirty="0"/>
              <a:t>и (или) выполнению </a:t>
            </a:r>
            <a:r>
              <a:rPr lang="ru-RU" sz="1400" b="1" dirty="0"/>
              <a:t>инженерных изысканий </a:t>
            </a:r>
            <a:r>
              <a:rPr lang="ru-RU" sz="1400" dirty="0"/>
              <a:t>в соответствии с законодательством о градостроительной деятельности</a:t>
            </a:r>
          </a:p>
          <a:p>
            <a:r>
              <a:rPr lang="en-US" sz="1400" dirty="0"/>
              <a:t>7. </a:t>
            </a:r>
            <a:r>
              <a:rPr lang="ru-RU" sz="1400" dirty="0"/>
              <a:t>Работы по </a:t>
            </a:r>
            <a:r>
              <a:rPr lang="ru-RU" sz="1400" b="1" dirty="0"/>
              <a:t>строительству, реконструкции ОКС</a:t>
            </a:r>
            <a:r>
              <a:rPr lang="ru-RU" sz="1400" dirty="0"/>
              <a:t>, кроме ЛО</a:t>
            </a:r>
          </a:p>
          <a:p>
            <a:r>
              <a:rPr lang="en-US" sz="1400" dirty="0"/>
              <a:t>8. </a:t>
            </a:r>
            <a:r>
              <a:rPr lang="ru-RU" sz="1400" dirty="0"/>
              <a:t>Работы по </a:t>
            </a:r>
            <a:r>
              <a:rPr lang="ru-RU" sz="1400" b="1" dirty="0"/>
              <a:t>строительству, реконструкции ЛО </a:t>
            </a:r>
            <a:r>
              <a:rPr lang="ru-RU" sz="1400" dirty="0"/>
              <a:t>(кроме дорог, п.17)</a:t>
            </a:r>
          </a:p>
          <a:p>
            <a:r>
              <a:rPr lang="en-US" sz="1400" dirty="0"/>
              <a:t>9. </a:t>
            </a:r>
            <a:r>
              <a:rPr lang="ru-RU" sz="1400" dirty="0"/>
              <a:t>Работы по строительству некапитального строения, сооружения (строений, сооружений), благоустройству территории</a:t>
            </a:r>
          </a:p>
          <a:p>
            <a:r>
              <a:rPr lang="en-US" sz="1400" i="1" u="sng" dirty="0"/>
              <a:t>10. </a:t>
            </a:r>
            <a:r>
              <a:rPr lang="ru-RU" sz="1400" i="1" u="sng" dirty="0"/>
              <a:t>Работы по </a:t>
            </a:r>
            <a:r>
              <a:rPr lang="ru-RU" sz="1400" b="1" i="1" u="sng" dirty="0"/>
              <a:t>капитальному ремонту ОКС </a:t>
            </a:r>
            <a:r>
              <a:rPr lang="ru-RU" sz="1400" i="1" u="sng" dirty="0"/>
              <a:t>(кроме ЛО) </a:t>
            </a:r>
          </a:p>
          <a:p>
            <a:r>
              <a:rPr lang="en-US" sz="1400" dirty="0"/>
              <a:t>11. </a:t>
            </a:r>
            <a:r>
              <a:rPr lang="ru-RU" sz="1400" dirty="0"/>
              <a:t>Работы по </a:t>
            </a:r>
            <a:r>
              <a:rPr lang="ru-RU" sz="1400" b="1" dirty="0"/>
              <a:t>капитальному ремонту ЛО </a:t>
            </a:r>
            <a:r>
              <a:rPr lang="ru-RU" sz="1400" dirty="0"/>
              <a:t>(кроме дорог, п.18) </a:t>
            </a:r>
          </a:p>
          <a:p>
            <a:r>
              <a:rPr lang="en-US" sz="1400" dirty="0"/>
              <a:t>12. </a:t>
            </a:r>
            <a:r>
              <a:rPr lang="ru-RU" sz="1400" dirty="0"/>
              <a:t>Работы по </a:t>
            </a:r>
            <a:r>
              <a:rPr lang="ru-RU" sz="1400" b="1" dirty="0"/>
              <a:t>сносу ОКС </a:t>
            </a:r>
            <a:r>
              <a:rPr lang="ru-RU" sz="1400" dirty="0"/>
              <a:t>(в том числе линейного объекта)</a:t>
            </a:r>
          </a:p>
          <a:p>
            <a:r>
              <a:rPr lang="en-US" sz="1400" dirty="0"/>
              <a:t>13. </a:t>
            </a:r>
            <a:r>
              <a:rPr lang="ru-RU" sz="1400" dirty="0"/>
              <a:t>Работы </a:t>
            </a:r>
            <a:r>
              <a:rPr lang="ru-RU" sz="1400" b="1" dirty="0"/>
              <a:t>по строительству, реконструкции особо опасных, технически сложных, уникальных ОКС</a:t>
            </a:r>
          </a:p>
          <a:p>
            <a:endParaRPr lang="ru-RU" sz="1400" dirty="0"/>
          </a:p>
        </p:txBody>
      </p:sp>
      <p:sp>
        <p:nvSpPr>
          <p:cNvPr id="6" name="TextBox 5">
            <a:extLst>
              <a:ext uri="{FF2B5EF4-FFF2-40B4-BE49-F238E27FC236}">
                <a16:creationId xmlns:a16="http://schemas.microsoft.com/office/drawing/2014/main" id="{398506FA-208E-450B-93E2-0B014762B509}"/>
              </a:ext>
            </a:extLst>
          </p:cNvPr>
          <p:cNvSpPr txBox="1"/>
          <p:nvPr/>
        </p:nvSpPr>
        <p:spPr>
          <a:xfrm>
            <a:off x="358838" y="3108503"/>
            <a:ext cx="8785164" cy="768800"/>
          </a:xfrm>
          <a:prstGeom prst="rect">
            <a:avLst/>
          </a:prstGeom>
          <a:noFill/>
        </p:spPr>
        <p:txBody>
          <a:bodyPr wrap="square" rtlCol="0">
            <a:spAutoFit/>
          </a:bodyPr>
          <a:lstStyle/>
          <a:p>
            <a:pPr algn="ctr"/>
            <a:r>
              <a:rPr lang="ru-RU" sz="1400" b="1" dirty="0">
                <a:highlight>
                  <a:srgbClr val="FF0000"/>
                </a:highlight>
              </a:rPr>
              <a:t>НМЦК больше 1 млн. руб.</a:t>
            </a:r>
          </a:p>
          <a:p>
            <a:pPr eaLnBrk="1" fontAlgn="t" hangingPunct="1">
              <a:lnSpc>
                <a:spcPct val="107000"/>
              </a:lnSpc>
              <a:spcBef>
                <a:spcPts val="0"/>
              </a:spcBef>
              <a:spcAft>
                <a:spcPts val="0"/>
              </a:spcAft>
            </a:pPr>
            <a:r>
              <a:rPr lang="ru-RU" sz="1400" dirty="0"/>
              <a:t>14. </a:t>
            </a:r>
            <a:r>
              <a:rPr lang="ru-RU" sz="1400" dirty="0">
                <a:solidFill>
                  <a:srgbClr val="000000"/>
                </a:solidFill>
                <a:latin typeface="+mj-lt"/>
              </a:rPr>
              <a:t>Услуги по </a:t>
            </a:r>
            <a:r>
              <a:rPr lang="ru-RU" sz="1400" b="1" dirty="0">
                <a:solidFill>
                  <a:srgbClr val="000000"/>
                </a:solidFill>
                <a:latin typeface="+mj-lt"/>
              </a:rPr>
              <a:t>техническому обслуживанию </a:t>
            </a:r>
            <a:r>
              <a:rPr lang="ru-RU" sz="1400" dirty="0">
                <a:solidFill>
                  <a:srgbClr val="000000"/>
                </a:solidFill>
                <a:latin typeface="+mj-lt"/>
              </a:rPr>
              <a:t>зданий, сооружений</a:t>
            </a:r>
            <a:endParaRPr lang="ru-RU" sz="1400" dirty="0">
              <a:latin typeface="+mj-lt"/>
            </a:endParaRPr>
          </a:p>
          <a:p>
            <a:pPr eaLnBrk="1" fontAlgn="t" hangingPunct="1">
              <a:lnSpc>
                <a:spcPct val="107000"/>
              </a:lnSpc>
              <a:spcBef>
                <a:spcPts val="0"/>
              </a:spcBef>
              <a:spcAft>
                <a:spcPts val="0"/>
              </a:spcAft>
            </a:pPr>
            <a:r>
              <a:rPr lang="ru-RU" sz="1400" dirty="0">
                <a:solidFill>
                  <a:srgbClr val="000000"/>
                </a:solidFill>
                <a:latin typeface="+mj-lt"/>
              </a:rPr>
              <a:t>15. Работы по </a:t>
            </a:r>
            <a:r>
              <a:rPr lang="ru-RU" sz="1400" b="1" dirty="0">
                <a:solidFill>
                  <a:srgbClr val="000000"/>
                </a:solidFill>
                <a:latin typeface="+mj-lt"/>
              </a:rPr>
              <a:t>текущему ремонту </a:t>
            </a:r>
            <a:r>
              <a:rPr lang="ru-RU" sz="1400" dirty="0">
                <a:solidFill>
                  <a:srgbClr val="000000"/>
                </a:solidFill>
                <a:latin typeface="+mj-lt"/>
              </a:rPr>
              <a:t>зданий, сооружений</a:t>
            </a:r>
            <a:endParaRPr lang="ru-RU" sz="1400" dirty="0"/>
          </a:p>
        </p:txBody>
      </p:sp>
      <p:sp>
        <p:nvSpPr>
          <p:cNvPr id="7" name="TextBox 6">
            <a:extLst>
              <a:ext uri="{FF2B5EF4-FFF2-40B4-BE49-F238E27FC236}">
                <a16:creationId xmlns:a16="http://schemas.microsoft.com/office/drawing/2014/main" id="{720DCDFF-4C40-4156-9B3A-965507784F59}"/>
              </a:ext>
            </a:extLst>
          </p:cNvPr>
          <p:cNvSpPr txBox="1"/>
          <p:nvPr/>
        </p:nvSpPr>
        <p:spPr>
          <a:xfrm>
            <a:off x="358838" y="3820886"/>
            <a:ext cx="8785163" cy="1600438"/>
          </a:xfrm>
          <a:prstGeom prst="rect">
            <a:avLst/>
          </a:prstGeom>
          <a:noFill/>
        </p:spPr>
        <p:txBody>
          <a:bodyPr wrap="square" rtlCol="0">
            <a:spAutoFit/>
          </a:bodyPr>
          <a:lstStyle/>
          <a:p>
            <a:pPr algn="ctr"/>
            <a:r>
              <a:rPr lang="ru-RU" sz="1400" b="1" dirty="0">
                <a:highlight>
                  <a:srgbClr val="FF0000"/>
                </a:highlight>
              </a:rPr>
              <a:t>НМЦК больше 500 тыс. руб.</a:t>
            </a:r>
          </a:p>
          <a:p>
            <a:r>
              <a:rPr lang="ru-RU" sz="1400" dirty="0">
                <a:solidFill>
                  <a:srgbClr val="000000"/>
                </a:solidFill>
                <a:latin typeface="+mj-lt"/>
              </a:rPr>
              <a:t>16. Услуги по проведению </a:t>
            </a:r>
            <a:r>
              <a:rPr lang="ru-RU" sz="1400" b="1" dirty="0">
                <a:solidFill>
                  <a:srgbClr val="000000"/>
                </a:solidFill>
                <a:latin typeface="+mj-lt"/>
              </a:rPr>
              <a:t>обязательного публичного технологического и ценового аудита</a:t>
            </a:r>
            <a:r>
              <a:rPr lang="ru-RU" sz="1400" dirty="0">
                <a:solidFill>
                  <a:srgbClr val="000000"/>
                </a:solidFill>
                <a:latin typeface="+mj-lt"/>
              </a:rPr>
              <a:t> крупных инвестиционных проектов с госучастием (далее - инвестиционные проекты) </a:t>
            </a:r>
            <a:r>
              <a:rPr lang="ru-RU" sz="1400" b="1" dirty="0">
                <a:solidFill>
                  <a:srgbClr val="000000"/>
                </a:solidFill>
                <a:latin typeface="+mj-lt"/>
              </a:rPr>
              <a:t>в отношении ОКС</a:t>
            </a:r>
            <a:r>
              <a:rPr lang="ru-RU" sz="1400" dirty="0">
                <a:solidFill>
                  <a:srgbClr val="000000"/>
                </a:solidFill>
                <a:latin typeface="+mj-lt"/>
              </a:rPr>
              <a:t>, финансирование строительства, реконструкции или технического перевооружения которых планируется осуществлять полностью или частично за счет средств федерального бюджета с использованием механизма</a:t>
            </a:r>
            <a:r>
              <a:rPr lang="ru-RU" sz="1400" b="1" dirty="0">
                <a:solidFill>
                  <a:srgbClr val="000000"/>
                </a:solidFill>
                <a:latin typeface="+mj-lt"/>
              </a:rPr>
              <a:t> федеральной адресной инвестиционной программы</a:t>
            </a:r>
            <a:endParaRPr lang="ru-RU" sz="1400" b="1" i="0" u="none" strike="noStrike" dirty="0">
              <a:effectLst/>
              <a:latin typeface="+mj-lt"/>
            </a:endParaRPr>
          </a:p>
          <a:p>
            <a:endParaRPr lang="ru-RU" sz="1400" dirty="0">
              <a:highlight>
                <a:srgbClr val="FF0000"/>
              </a:highlight>
            </a:endParaRPr>
          </a:p>
        </p:txBody>
      </p:sp>
    </p:spTree>
    <p:extLst>
      <p:ext uri="{BB962C8B-B14F-4D97-AF65-F5344CB8AC3E}">
        <p14:creationId xmlns:p14="http://schemas.microsoft.com/office/powerpoint/2010/main" val="2983858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102</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92332"/>
            <a:ext cx="6603667" cy="923330"/>
          </a:xfrm>
          <a:prstGeom prst="rect">
            <a:avLst/>
          </a:prstGeom>
          <a:noFill/>
        </p:spPr>
        <p:txBody>
          <a:bodyPr wrap="square" anchor="ctr">
            <a:spAutoFit/>
          </a:bodyPr>
          <a:lstStyle/>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В сфере градостроительной деятельности</a:t>
            </a:r>
          </a:p>
          <a:p>
            <a:pPr algn="ctr"/>
            <a:r>
              <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rPr>
              <a:t>Пункт 10. Работы по капитальному ремонту ОКС (кроме ЛО)</a:t>
            </a:r>
          </a:p>
        </p:txBody>
      </p:sp>
      <p:graphicFrame>
        <p:nvGraphicFramePr>
          <p:cNvPr id="4" name="Таблица 7">
            <a:extLst>
              <a:ext uri="{FF2B5EF4-FFF2-40B4-BE49-F238E27FC236}">
                <a16:creationId xmlns:a16="http://schemas.microsoft.com/office/drawing/2014/main" id="{15F7B5D9-B71C-4BCC-9DCB-EA34ECE2ED5F}"/>
              </a:ext>
            </a:extLst>
          </p:cNvPr>
          <p:cNvGraphicFramePr>
            <a:graphicFrameLocks noGrp="1"/>
          </p:cNvGraphicFramePr>
          <p:nvPr/>
        </p:nvGraphicFramePr>
        <p:xfrm>
          <a:off x="358837" y="757646"/>
          <a:ext cx="8785164" cy="4385854"/>
        </p:xfrm>
        <a:graphic>
          <a:graphicData uri="http://schemas.openxmlformats.org/drawingml/2006/table">
            <a:tbl>
              <a:tblPr firstRow="1" bandRow="1">
                <a:tableStyleId>{22838BEF-8BB2-4498-84A7-C5851F593DF1}</a:tableStyleId>
              </a:tblPr>
              <a:tblGrid>
                <a:gridCol w="1711626">
                  <a:extLst>
                    <a:ext uri="{9D8B030D-6E8A-4147-A177-3AD203B41FA5}">
                      <a16:colId xmlns:a16="http://schemas.microsoft.com/office/drawing/2014/main" val="2293593398"/>
                    </a:ext>
                  </a:extLst>
                </a:gridCol>
                <a:gridCol w="2775857">
                  <a:extLst>
                    <a:ext uri="{9D8B030D-6E8A-4147-A177-3AD203B41FA5}">
                      <a16:colId xmlns:a16="http://schemas.microsoft.com/office/drawing/2014/main" val="1912185700"/>
                    </a:ext>
                  </a:extLst>
                </a:gridCol>
                <a:gridCol w="4297681">
                  <a:extLst>
                    <a:ext uri="{9D8B030D-6E8A-4147-A177-3AD203B41FA5}">
                      <a16:colId xmlns:a16="http://schemas.microsoft.com/office/drawing/2014/main" val="3212063230"/>
                    </a:ext>
                  </a:extLst>
                </a:gridCol>
              </a:tblGrid>
              <a:tr h="985228">
                <a:tc>
                  <a:txBody>
                    <a:bodyPr/>
                    <a:lstStyle/>
                    <a:p>
                      <a:pPr algn="ctr"/>
                      <a:r>
                        <a:rPr lang="ru-RU" sz="1400" b="0" kern="1200" dirty="0">
                          <a:solidFill>
                            <a:schemeClr val="tx1"/>
                          </a:solidFill>
                        </a:rPr>
                        <a:t>Наименование отдельных видов </a:t>
                      </a:r>
                    </a:p>
                    <a:p>
                      <a:pPr algn="ctr"/>
                      <a:r>
                        <a:rPr lang="ru-RU" sz="1400" b="0" kern="1200" dirty="0">
                          <a:solidFill>
                            <a:schemeClr val="tx1"/>
                          </a:solidFill>
                        </a:rPr>
                        <a:t>ТРУ, являющихся</a:t>
                      </a:r>
                    </a:p>
                    <a:p>
                      <a:pPr algn="ctr"/>
                      <a:r>
                        <a:rPr lang="ru-RU" sz="1400" b="0" kern="1200" dirty="0">
                          <a:solidFill>
                            <a:schemeClr val="tx1"/>
                          </a:solidFill>
                        </a:rPr>
                        <a:t>объектом закупки</a:t>
                      </a:r>
                      <a:endParaRPr lang="ru-RU" sz="1400" b="0" kern="1200" dirty="0">
                        <a:solidFill>
                          <a:schemeClr val="tx1"/>
                        </a:solidFill>
                        <a:latin typeface="+mn-lt"/>
                        <a:ea typeface="+mn-ea"/>
                        <a:cs typeface="+mn-cs"/>
                      </a:endParaRPr>
                    </a:p>
                  </a:txBody>
                  <a:tcPr/>
                </a:tc>
                <a:tc>
                  <a:txBody>
                    <a:bodyPr/>
                    <a:lstStyle/>
                    <a:p>
                      <a:pPr algn="ctr"/>
                      <a:r>
                        <a:rPr lang="ru-RU" sz="1400" b="0" kern="1200" dirty="0">
                          <a:solidFill>
                            <a:schemeClr val="tx1"/>
                          </a:solidFill>
                        </a:rPr>
                        <a:t>Дополнительные требования </a:t>
                      </a:r>
                    </a:p>
                    <a:p>
                      <a:pPr algn="ctr"/>
                      <a:r>
                        <a:rPr lang="ru-RU" sz="1400" b="0" kern="1200" dirty="0">
                          <a:solidFill>
                            <a:schemeClr val="tx1"/>
                          </a:solidFill>
                        </a:rPr>
                        <a:t>к УЗ</a:t>
                      </a:r>
                    </a:p>
                    <a:p>
                      <a:endParaRPr lang="ru-RU" sz="14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400" b="0" kern="1200" dirty="0">
                          <a:solidFill>
                            <a:schemeClr val="tx1"/>
                          </a:solidFill>
                        </a:rPr>
                        <a:t>Информация и документы, подтверждающие соответствие УЗ дополнительным требованиям</a:t>
                      </a:r>
                    </a:p>
                    <a:p>
                      <a:endParaRPr lang="ru-RU" sz="1400" dirty="0">
                        <a:solidFill>
                          <a:schemeClr val="tx1"/>
                        </a:solidFill>
                      </a:endParaRPr>
                    </a:p>
                  </a:txBody>
                  <a:tcPr/>
                </a:tc>
                <a:extLst>
                  <a:ext uri="{0D108BD9-81ED-4DB2-BD59-A6C34878D82A}">
                    <a16:rowId xmlns:a16="http://schemas.microsoft.com/office/drawing/2014/main" val="2178317696"/>
                  </a:ext>
                </a:extLst>
              </a:tr>
              <a:tr h="3400626">
                <a:tc>
                  <a:txBody>
                    <a:bodyPr/>
                    <a:lstStyle/>
                    <a:p>
                      <a:pPr algn="ctr"/>
                      <a:r>
                        <a:rPr lang="ru-RU" sz="1400" kern="1200" dirty="0">
                          <a:solidFill>
                            <a:schemeClr val="tx1"/>
                          </a:solidFill>
                        </a:rPr>
                        <a:t>Работы по капитальному ремонту </a:t>
                      </a:r>
                    </a:p>
                    <a:p>
                      <a:pPr algn="ctr"/>
                      <a:r>
                        <a:rPr lang="ru-RU" sz="1400" kern="1200" dirty="0">
                          <a:solidFill>
                            <a:schemeClr val="tx1"/>
                          </a:solidFill>
                        </a:rPr>
                        <a:t>ОКС</a:t>
                      </a:r>
                    </a:p>
                    <a:p>
                      <a:pPr algn="ctr"/>
                      <a:r>
                        <a:rPr lang="ru-RU" sz="1400" kern="1200" dirty="0">
                          <a:solidFill>
                            <a:schemeClr val="tx1"/>
                          </a:solidFill>
                        </a:rPr>
                        <a:t>(кроме ЛО)</a:t>
                      </a:r>
                    </a:p>
                    <a:p>
                      <a:endParaRPr lang="ru-RU" sz="1400" dirty="0">
                        <a:solidFill>
                          <a:schemeClr val="tx1"/>
                        </a:solidFill>
                      </a:endParaRPr>
                    </a:p>
                  </a:txBody>
                  <a:tcPr/>
                </a:tc>
                <a:tc>
                  <a:txBody>
                    <a:bodyPr/>
                    <a:lstStyle/>
                    <a:p>
                      <a:r>
                        <a:rPr lang="ru-RU" sz="1300" dirty="0">
                          <a:solidFill>
                            <a:schemeClr val="tx1"/>
                          </a:solidFill>
                        </a:rPr>
                        <a:t>1) опыт исполнения договора, предусматривающего выполнение работ по капремонту ОКС (за исключением ЛО)</a:t>
                      </a:r>
                    </a:p>
                    <a:p>
                      <a:r>
                        <a:rPr lang="ru-RU" sz="1300" dirty="0">
                          <a:solidFill>
                            <a:schemeClr val="tx1"/>
                          </a:solidFill>
                        </a:rPr>
                        <a:t>2) опыт исполнения договора строительного подряда, предусматривающего выполнение работ по строительству, реконструкции ОКС (за исключением ЛО)</a:t>
                      </a:r>
                    </a:p>
                    <a:p>
                      <a:r>
                        <a:rPr lang="ru-RU" sz="1300" dirty="0">
                          <a:solidFill>
                            <a:schemeClr val="tx1"/>
                          </a:solidFill>
                        </a:rPr>
                        <a:t>3) опыт выполнения УЗ, являющимся застройщиком, работ по строительству, реконструкции ОКС (за исключением ЛО).</a:t>
                      </a:r>
                    </a:p>
                    <a:p>
                      <a:r>
                        <a:rPr lang="ru-RU" sz="1300" dirty="0">
                          <a:solidFill>
                            <a:schemeClr val="tx1"/>
                          </a:solidFill>
                        </a:rPr>
                        <a:t>Цена выполненных работ - не менее 20% НМЦК</a:t>
                      </a:r>
                    </a:p>
                  </a:txBody>
                  <a:tcPr/>
                </a:tc>
                <a:tc>
                  <a:txBody>
                    <a:bodyPr/>
                    <a:lstStyle/>
                    <a:p>
                      <a:pPr algn="l"/>
                      <a:r>
                        <a:rPr lang="ru-RU" sz="1050" b="1" kern="1200" dirty="0">
                          <a:solidFill>
                            <a:schemeClr val="tx1"/>
                          </a:solidFill>
                        </a:rPr>
                        <a:t>В случае наличия опыта, предусмотренного пунктом 1 графы 3 настоящей позиции:</a:t>
                      </a:r>
                    </a:p>
                    <a:p>
                      <a:pPr algn="l"/>
                      <a:r>
                        <a:rPr lang="ru-RU" sz="1050" kern="1200" dirty="0">
                          <a:solidFill>
                            <a:schemeClr val="tx1"/>
                          </a:solidFill>
                        </a:rPr>
                        <a:t>1) исполненный договор</a:t>
                      </a:r>
                    </a:p>
                    <a:p>
                      <a:pPr algn="l"/>
                      <a:r>
                        <a:rPr lang="ru-RU" sz="1050" kern="1200" dirty="0">
                          <a:solidFill>
                            <a:schemeClr val="tx1"/>
                          </a:solidFill>
                        </a:rPr>
                        <a:t>2) акт выполненных работ, подтверждающий цену выполненных работ</a:t>
                      </a:r>
                    </a:p>
                    <a:p>
                      <a:pPr algn="l"/>
                      <a:r>
                        <a:rPr lang="ru-RU" sz="1050" b="1" kern="1200" dirty="0">
                          <a:solidFill>
                            <a:schemeClr val="tx1"/>
                          </a:solidFill>
                        </a:rPr>
                        <a:t>В случае наличия опыта, предусмотренного пунктом 2 графы "Дополнительные требования к участникам закупки"</a:t>
                      </a:r>
                    </a:p>
                    <a:p>
                      <a:pPr algn="l"/>
                      <a:r>
                        <a:rPr lang="ru-RU" sz="1050" b="1" kern="1200" dirty="0">
                          <a:solidFill>
                            <a:schemeClr val="tx1"/>
                          </a:solidFill>
                        </a:rPr>
                        <a:t>настоящей позиции:</a:t>
                      </a:r>
                    </a:p>
                    <a:p>
                      <a:pPr algn="l"/>
                      <a:r>
                        <a:rPr lang="ru-RU" sz="1050" kern="1200" dirty="0">
                          <a:solidFill>
                            <a:schemeClr val="tx1"/>
                          </a:solidFill>
                        </a:rPr>
                        <a:t>1) исполненный договор</a:t>
                      </a:r>
                    </a:p>
                    <a:p>
                      <a:pPr algn="l"/>
                      <a:r>
                        <a:rPr lang="ru-RU" sz="1050" kern="1200" dirty="0">
                          <a:solidFill>
                            <a:schemeClr val="tx1"/>
                          </a:solidFill>
                        </a:rPr>
                        <a:t>2) акт приемки ОКС, акт выполненных работ, подтверждающий цену выполненных работ (если акт приемки ОКС не содержит их цену)</a:t>
                      </a:r>
                    </a:p>
                    <a:p>
                      <a:pPr algn="l"/>
                      <a:r>
                        <a:rPr lang="ru-RU" sz="1050" kern="1200" dirty="0">
                          <a:solidFill>
                            <a:schemeClr val="tx1"/>
                          </a:solidFill>
                        </a:rPr>
                        <a:t>3) разрешение на ввод ОКС в эксплуатацию (за исключением случаев, при которых такое разрешение не выдается в соответствии с законодательством о градостроительной деятельности).</a:t>
                      </a:r>
                    </a:p>
                    <a:p>
                      <a:pPr algn="l"/>
                      <a:r>
                        <a:rPr lang="ru-RU" sz="1050" b="1" kern="1200" dirty="0">
                          <a:solidFill>
                            <a:schemeClr val="tx1"/>
                          </a:solidFill>
                        </a:rPr>
                        <a:t>В случае наличия опыта, предусмотренного пунктом 3 графы "Дополнительные требования к участникам закупки"</a:t>
                      </a:r>
                    </a:p>
                    <a:p>
                      <a:pPr algn="l"/>
                      <a:r>
                        <a:rPr lang="ru-RU" sz="1050" b="1" kern="1200" dirty="0">
                          <a:solidFill>
                            <a:schemeClr val="tx1"/>
                          </a:solidFill>
                        </a:rPr>
                        <a:t>настоящей позиции:</a:t>
                      </a:r>
                    </a:p>
                    <a:p>
                      <a:pPr algn="l"/>
                      <a:r>
                        <a:rPr lang="ru-RU" sz="1050" kern="1200" dirty="0">
                          <a:solidFill>
                            <a:schemeClr val="tx1"/>
                          </a:solidFill>
                        </a:rPr>
                        <a:t>1) раздел 11 "Смета на строительство объектов капитального строительства" проектной документации</a:t>
                      </a:r>
                    </a:p>
                    <a:p>
                      <a:pPr algn="l"/>
                      <a:r>
                        <a:rPr lang="ru-RU" sz="1050" kern="1200" dirty="0">
                          <a:solidFill>
                            <a:schemeClr val="tx1"/>
                          </a:solidFill>
                        </a:rPr>
                        <a:t>2) разрешение на ввод ОКС в эксплуатацию</a:t>
                      </a:r>
                      <a:endParaRPr lang="ru-RU" sz="1050" kern="1200" dirty="0">
                        <a:solidFill>
                          <a:schemeClr val="tx1"/>
                        </a:solidFill>
                        <a:latin typeface="+mn-lt"/>
                        <a:ea typeface="+mn-ea"/>
                        <a:cs typeface="+mn-cs"/>
                      </a:endParaRPr>
                    </a:p>
                  </a:txBody>
                  <a:tcPr/>
                </a:tc>
                <a:extLst>
                  <a:ext uri="{0D108BD9-81ED-4DB2-BD59-A6C34878D82A}">
                    <a16:rowId xmlns:a16="http://schemas.microsoft.com/office/drawing/2014/main" val="3366622823"/>
                  </a:ext>
                </a:extLst>
              </a:tr>
            </a:tbl>
          </a:graphicData>
        </a:graphic>
      </p:graphicFrame>
    </p:spTree>
    <p:extLst>
      <p:ext uri="{BB962C8B-B14F-4D97-AF65-F5344CB8AC3E}">
        <p14:creationId xmlns:p14="http://schemas.microsoft.com/office/powerpoint/2010/main" val="21476809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103</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46167"/>
            <a:ext cx="6603667" cy="646331"/>
          </a:xfrm>
          <a:prstGeom prst="rect">
            <a:avLst/>
          </a:prstGeom>
          <a:noFill/>
        </p:spPr>
        <p:txBody>
          <a:bodyPr wrap="square" anchor="ctr">
            <a:spAutoFit/>
          </a:bodyPr>
          <a:lstStyle/>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В сфере градостроительной деятельности</a:t>
            </a:r>
          </a:p>
          <a:p>
            <a:pPr algn="ctr"/>
            <a:r>
              <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rPr>
              <a:t>Пункт 1</a:t>
            </a:r>
            <a:r>
              <a:rPr lang="en-US"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rPr>
              <a:t>6</a:t>
            </a:r>
            <a:r>
              <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rPr>
              <a:t>. Аудит крупных ОКС</a:t>
            </a:r>
          </a:p>
        </p:txBody>
      </p:sp>
      <p:graphicFrame>
        <p:nvGraphicFramePr>
          <p:cNvPr id="4" name="Таблица 7">
            <a:extLst>
              <a:ext uri="{FF2B5EF4-FFF2-40B4-BE49-F238E27FC236}">
                <a16:creationId xmlns:a16="http://schemas.microsoft.com/office/drawing/2014/main" id="{15F7B5D9-B71C-4BCC-9DCB-EA34ECE2ED5F}"/>
              </a:ext>
            </a:extLst>
          </p:cNvPr>
          <p:cNvGraphicFramePr>
            <a:graphicFrameLocks noGrp="1"/>
          </p:cNvGraphicFramePr>
          <p:nvPr/>
        </p:nvGraphicFramePr>
        <p:xfrm>
          <a:off x="358837" y="757646"/>
          <a:ext cx="8785164" cy="4385854"/>
        </p:xfrm>
        <a:graphic>
          <a:graphicData uri="http://schemas.openxmlformats.org/drawingml/2006/table">
            <a:tbl>
              <a:tblPr firstRow="1" bandRow="1">
                <a:tableStyleId>{22838BEF-8BB2-4498-84A7-C5851F593DF1}</a:tableStyleId>
              </a:tblPr>
              <a:tblGrid>
                <a:gridCol w="1711626">
                  <a:extLst>
                    <a:ext uri="{9D8B030D-6E8A-4147-A177-3AD203B41FA5}">
                      <a16:colId xmlns:a16="http://schemas.microsoft.com/office/drawing/2014/main" val="2293593398"/>
                    </a:ext>
                  </a:extLst>
                </a:gridCol>
                <a:gridCol w="2775857">
                  <a:extLst>
                    <a:ext uri="{9D8B030D-6E8A-4147-A177-3AD203B41FA5}">
                      <a16:colId xmlns:a16="http://schemas.microsoft.com/office/drawing/2014/main" val="1912185700"/>
                    </a:ext>
                  </a:extLst>
                </a:gridCol>
                <a:gridCol w="4297681">
                  <a:extLst>
                    <a:ext uri="{9D8B030D-6E8A-4147-A177-3AD203B41FA5}">
                      <a16:colId xmlns:a16="http://schemas.microsoft.com/office/drawing/2014/main" val="3212063230"/>
                    </a:ext>
                  </a:extLst>
                </a:gridCol>
              </a:tblGrid>
              <a:tr h="985228">
                <a:tc>
                  <a:txBody>
                    <a:bodyPr/>
                    <a:lstStyle/>
                    <a:p>
                      <a:pPr algn="ctr"/>
                      <a:r>
                        <a:rPr lang="ru-RU" sz="1400" b="0" kern="1200" dirty="0">
                          <a:solidFill>
                            <a:schemeClr val="tx1"/>
                          </a:solidFill>
                        </a:rPr>
                        <a:t>Наименование отдельных видов </a:t>
                      </a:r>
                    </a:p>
                    <a:p>
                      <a:pPr algn="ctr"/>
                      <a:r>
                        <a:rPr lang="ru-RU" sz="1400" b="0" kern="1200" dirty="0">
                          <a:solidFill>
                            <a:schemeClr val="tx1"/>
                          </a:solidFill>
                        </a:rPr>
                        <a:t>ТРУ, являющихся</a:t>
                      </a:r>
                    </a:p>
                    <a:p>
                      <a:pPr algn="ctr"/>
                      <a:r>
                        <a:rPr lang="ru-RU" sz="1400" b="0" kern="1200" dirty="0">
                          <a:solidFill>
                            <a:schemeClr val="tx1"/>
                          </a:solidFill>
                        </a:rPr>
                        <a:t>объектом закупки</a:t>
                      </a:r>
                      <a:endParaRPr lang="ru-RU" sz="1400" b="0" kern="1200" dirty="0">
                        <a:solidFill>
                          <a:schemeClr val="tx1"/>
                        </a:solidFill>
                        <a:latin typeface="+mn-lt"/>
                        <a:ea typeface="+mn-ea"/>
                        <a:cs typeface="+mn-cs"/>
                      </a:endParaRPr>
                    </a:p>
                  </a:txBody>
                  <a:tcPr/>
                </a:tc>
                <a:tc>
                  <a:txBody>
                    <a:bodyPr/>
                    <a:lstStyle/>
                    <a:p>
                      <a:pPr algn="ctr"/>
                      <a:r>
                        <a:rPr lang="ru-RU" sz="1400" b="0" kern="1200" dirty="0">
                          <a:solidFill>
                            <a:schemeClr val="tx1"/>
                          </a:solidFill>
                        </a:rPr>
                        <a:t>Дополнительные требования </a:t>
                      </a:r>
                    </a:p>
                    <a:p>
                      <a:pPr algn="ctr"/>
                      <a:r>
                        <a:rPr lang="ru-RU" sz="1400" b="0" kern="1200" dirty="0">
                          <a:solidFill>
                            <a:schemeClr val="tx1"/>
                          </a:solidFill>
                        </a:rPr>
                        <a:t>к УЗ</a:t>
                      </a:r>
                    </a:p>
                    <a:p>
                      <a:endParaRPr lang="ru-RU" sz="14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400" b="0" kern="1200" dirty="0">
                          <a:solidFill>
                            <a:schemeClr val="tx1"/>
                          </a:solidFill>
                        </a:rPr>
                        <a:t>Информация и документы, подтверждающие соответствие УЗ дополнительным требованиям</a:t>
                      </a:r>
                    </a:p>
                    <a:p>
                      <a:endParaRPr lang="ru-RU" sz="1400" dirty="0">
                        <a:solidFill>
                          <a:schemeClr val="tx1"/>
                        </a:solidFill>
                      </a:endParaRPr>
                    </a:p>
                  </a:txBody>
                  <a:tcPr/>
                </a:tc>
                <a:extLst>
                  <a:ext uri="{0D108BD9-81ED-4DB2-BD59-A6C34878D82A}">
                    <a16:rowId xmlns:a16="http://schemas.microsoft.com/office/drawing/2014/main" val="2178317696"/>
                  </a:ext>
                </a:extLst>
              </a:tr>
              <a:tr h="3400626">
                <a:tc>
                  <a:txBody>
                    <a:bodyPr/>
                    <a:lstStyle/>
                    <a:p>
                      <a:pPr algn="ctr"/>
                      <a:r>
                        <a:rPr lang="ru-RU" sz="900" kern="1200" dirty="0">
                          <a:solidFill>
                            <a:schemeClr val="tx1"/>
                          </a:solidFill>
                        </a:rPr>
                        <a:t>Услуги по проведению обязательного публичного технологического и ценового аудита крупных инвестиционных</a:t>
                      </a:r>
                    </a:p>
                    <a:p>
                      <a:pPr algn="ctr"/>
                      <a:r>
                        <a:rPr lang="ru-RU" sz="900" kern="1200" dirty="0">
                          <a:solidFill>
                            <a:schemeClr val="tx1"/>
                          </a:solidFill>
                        </a:rPr>
                        <a:t>проектов с государственным участием</a:t>
                      </a:r>
                    </a:p>
                    <a:p>
                      <a:pPr algn="ctr"/>
                      <a:r>
                        <a:rPr lang="ru-RU" sz="900" kern="1200" dirty="0">
                          <a:solidFill>
                            <a:schemeClr val="tx1"/>
                          </a:solidFill>
                        </a:rPr>
                        <a:t>в отношении объектов капитального строительства, финансирование строительства, реконструкции или технического перевооружения которых планируется осуществлять полностью или частично за счет средств федерального бюджета с использованием механизма федеральной адресной инвестиционной программы</a:t>
                      </a:r>
                    </a:p>
                    <a:p>
                      <a:endParaRPr lang="ru-RU" sz="1400" dirty="0">
                        <a:solidFill>
                          <a:schemeClr val="tx1"/>
                        </a:solidFill>
                      </a:endParaRPr>
                    </a:p>
                  </a:txBody>
                  <a:tcPr/>
                </a:tc>
                <a:tc>
                  <a:txBody>
                    <a:bodyPr/>
                    <a:lstStyle/>
                    <a:p>
                      <a:r>
                        <a:rPr lang="ru-RU" sz="1000" dirty="0">
                          <a:solidFill>
                            <a:schemeClr val="tx1"/>
                          </a:solidFill>
                        </a:rPr>
                        <a:t>1) </a:t>
                      </a:r>
                      <a:r>
                        <a:rPr lang="ru-RU" sz="1000" b="1" dirty="0">
                          <a:solidFill>
                            <a:schemeClr val="tx1"/>
                          </a:solidFill>
                        </a:rPr>
                        <a:t>опыта исполнения договоров</a:t>
                      </a:r>
                    </a:p>
                    <a:p>
                      <a:r>
                        <a:rPr lang="ru-RU" sz="1000" dirty="0">
                          <a:solidFill>
                            <a:schemeClr val="tx1"/>
                          </a:solidFill>
                        </a:rPr>
                        <a:t>на оказание услуг по проведению технологического и ценового</a:t>
                      </a:r>
                    </a:p>
                    <a:p>
                      <a:r>
                        <a:rPr lang="ru-RU" sz="1000" dirty="0">
                          <a:solidFill>
                            <a:schemeClr val="tx1"/>
                          </a:solidFill>
                        </a:rPr>
                        <a:t>аудита инвестиционных проектов</a:t>
                      </a:r>
                    </a:p>
                    <a:p>
                      <a:r>
                        <a:rPr lang="ru-RU" sz="1000" dirty="0">
                          <a:solidFill>
                            <a:schemeClr val="tx1"/>
                          </a:solidFill>
                        </a:rPr>
                        <a:t>или по экспертизе проектной документации не менее чем в отношении 5 инвестиционных проектов. Сумма цен оказанных услуг по договорам должна составлять не менее 1,5 млрд. рублей;</a:t>
                      </a:r>
                    </a:p>
                    <a:p>
                      <a:r>
                        <a:rPr lang="ru-RU" sz="1000" dirty="0">
                          <a:solidFill>
                            <a:schemeClr val="tx1"/>
                          </a:solidFill>
                        </a:rPr>
                        <a:t>2) </a:t>
                      </a:r>
                      <a:r>
                        <a:rPr lang="ru-RU" sz="1000" b="1" dirty="0">
                          <a:solidFill>
                            <a:schemeClr val="tx1"/>
                          </a:solidFill>
                        </a:rPr>
                        <a:t>в штате по основному месту работы</a:t>
                      </a:r>
                    </a:p>
                    <a:p>
                      <a:r>
                        <a:rPr lang="ru-RU" sz="1000" b="1" dirty="0">
                          <a:solidFill>
                            <a:schemeClr val="tx1"/>
                          </a:solidFill>
                        </a:rPr>
                        <a:t>не менее 10 экспертов</a:t>
                      </a:r>
                      <a:r>
                        <a:rPr lang="ru-RU" sz="1000" dirty="0">
                          <a:solidFill>
                            <a:schemeClr val="tx1"/>
                          </a:solidFill>
                        </a:rPr>
                        <a:t>, аттестованных</a:t>
                      </a:r>
                    </a:p>
                    <a:p>
                      <a:r>
                        <a:rPr lang="ru-RU" sz="1000" dirty="0">
                          <a:solidFill>
                            <a:schemeClr val="tx1"/>
                          </a:solidFill>
                        </a:rPr>
                        <a:t>на право подготовки заключений экспертизы</a:t>
                      </a:r>
                    </a:p>
                    <a:p>
                      <a:r>
                        <a:rPr lang="ru-RU" sz="1000" dirty="0">
                          <a:solidFill>
                            <a:schemeClr val="tx1"/>
                          </a:solidFill>
                        </a:rPr>
                        <a:t>проектной документации и (или) экспертизы результатов инженерных изысканий и включенных в реестр лиц, аттестованных на право подготовки заключений экспертизы проектной документации и (или) результатов инженерных изысканий, или работников, обладающих опытом работы в области проведения технологического и (или) ценового аудита не менее 5 лет</a:t>
                      </a:r>
                    </a:p>
                  </a:txBody>
                  <a:tcPr/>
                </a:tc>
                <a:tc>
                  <a:txBody>
                    <a:bodyPr/>
                    <a:lstStyle/>
                    <a:p>
                      <a:pPr algn="l"/>
                      <a:r>
                        <a:rPr lang="ru-RU" sz="1300" kern="1200" dirty="0">
                          <a:solidFill>
                            <a:schemeClr val="tx1"/>
                          </a:solidFill>
                        </a:rPr>
                        <a:t>1) исполненный договор;</a:t>
                      </a:r>
                    </a:p>
                    <a:p>
                      <a:pPr algn="l"/>
                      <a:r>
                        <a:rPr lang="ru-RU" sz="1300" kern="1200" dirty="0">
                          <a:solidFill>
                            <a:schemeClr val="tx1"/>
                          </a:solidFill>
                        </a:rPr>
                        <a:t>2) акт приемки оказанных услуг, подтверждающий цену оказанных услуг;</a:t>
                      </a:r>
                    </a:p>
                    <a:p>
                      <a:pPr algn="l"/>
                      <a:r>
                        <a:rPr lang="ru-RU" sz="1300" kern="1200" dirty="0">
                          <a:solidFill>
                            <a:schemeClr val="tx1"/>
                          </a:solidFill>
                        </a:rPr>
                        <a:t>3) квалификационный аттестат</a:t>
                      </a:r>
                    </a:p>
                    <a:p>
                      <a:pPr algn="l"/>
                      <a:r>
                        <a:rPr lang="ru-RU" sz="1300" kern="1200" dirty="0">
                          <a:solidFill>
                            <a:schemeClr val="tx1"/>
                          </a:solidFill>
                        </a:rPr>
                        <a:t>на право подготовки заключений экспертизы проектной документации</a:t>
                      </a:r>
                    </a:p>
                    <a:p>
                      <a:pPr algn="l"/>
                      <a:r>
                        <a:rPr lang="ru-RU" sz="1300" kern="1200" dirty="0">
                          <a:solidFill>
                            <a:schemeClr val="tx1"/>
                          </a:solidFill>
                        </a:rPr>
                        <a:t>и (или) результатов инженерных изысканий;</a:t>
                      </a:r>
                    </a:p>
                    <a:p>
                      <a:pPr algn="l"/>
                      <a:r>
                        <a:rPr lang="ru-RU" sz="1300" kern="1200" dirty="0">
                          <a:solidFill>
                            <a:schemeClr val="tx1"/>
                          </a:solidFill>
                        </a:rPr>
                        <a:t>4) трудовая книжка или сведения</a:t>
                      </a:r>
                    </a:p>
                    <a:p>
                      <a:pPr algn="l"/>
                      <a:r>
                        <a:rPr lang="ru-RU" sz="1300" kern="1200" dirty="0">
                          <a:solidFill>
                            <a:schemeClr val="tx1"/>
                          </a:solidFill>
                        </a:rPr>
                        <a:t>о трудовой деятельности, предусмотренные статьей 66 1 Трудового кодекса Российской Федерации, либо гражданско-правовой договор на оказание услуг по проведению технологического и ценового</a:t>
                      </a:r>
                    </a:p>
                    <a:p>
                      <a:pPr algn="l"/>
                      <a:r>
                        <a:rPr lang="ru-RU" sz="1300" kern="1200" dirty="0">
                          <a:solidFill>
                            <a:schemeClr val="tx1"/>
                          </a:solidFill>
                        </a:rPr>
                        <a:t>аудита инвестиционных проектов</a:t>
                      </a:r>
                    </a:p>
                    <a:p>
                      <a:pPr algn="l"/>
                      <a:r>
                        <a:rPr lang="ru-RU" sz="1300" kern="1200" dirty="0">
                          <a:solidFill>
                            <a:schemeClr val="tx1"/>
                          </a:solidFill>
                        </a:rPr>
                        <a:t>или по экспертизе проектной документации</a:t>
                      </a:r>
                      <a:endParaRPr lang="ru-RU" sz="1300" kern="1200" dirty="0">
                        <a:solidFill>
                          <a:schemeClr val="tx1"/>
                        </a:solidFill>
                        <a:latin typeface="+mn-lt"/>
                        <a:ea typeface="+mn-ea"/>
                        <a:cs typeface="+mn-cs"/>
                      </a:endParaRPr>
                    </a:p>
                  </a:txBody>
                  <a:tcPr/>
                </a:tc>
                <a:extLst>
                  <a:ext uri="{0D108BD9-81ED-4DB2-BD59-A6C34878D82A}">
                    <a16:rowId xmlns:a16="http://schemas.microsoft.com/office/drawing/2014/main" val="3366622823"/>
                  </a:ext>
                </a:extLst>
              </a:tr>
            </a:tbl>
          </a:graphicData>
        </a:graphic>
      </p:graphicFrame>
    </p:spTree>
    <p:extLst>
      <p:ext uri="{BB962C8B-B14F-4D97-AF65-F5344CB8AC3E}">
        <p14:creationId xmlns:p14="http://schemas.microsoft.com/office/powerpoint/2010/main" val="87714073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5E8EA1B-EC57-49C8-A1C2-15B90A0BD547}"/>
              </a:ext>
            </a:extLst>
          </p:cNvPr>
          <p:cNvSpPr>
            <a:spLocks noGrp="1"/>
          </p:cNvSpPr>
          <p:nvPr>
            <p:ph type="sldNum" sz="quarter" idx="12"/>
          </p:nvPr>
        </p:nvSpPr>
        <p:spPr/>
        <p:txBody>
          <a:bodyPr/>
          <a:lstStyle/>
          <a:p>
            <a:fld id="{2066355A-084C-D24E-9AD2-7E4FC41EA627}" type="slidenum">
              <a:rPr lang="en-US" smtClean="0"/>
              <a:pPr/>
              <a:t>104</a:t>
            </a:fld>
            <a:endParaRPr lang="en-US" dirty="0"/>
          </a:p>
        </p:txBody>
      </p:sp>
      <p:sp>
        <p:nvSpPr>
          <p:cNvPr id="4" name="TextBox 3">
            <a:extLst>
              <a:ext uri="{FF2B5EF4-FFF2-40B4-BE49-F238E27FC236}">
                <a16:creationId xmlns:a16="http://schemas.microsoft.com/office/drawing/2014/main" id="{0CDE24D8-9369-408B-BAA4-6C33EF0342BB}"/>
              </a:ext>
            </a:extLst>
          </p:cNvPr>
          <p:cNvSpPr txBox="1"/>
          <p:nvPr/>
        </p:nvSpPr>
        <p:spPr>
          <a:xfrm>
            <a:off x="358836" y="1156991"/>
            <a:ext cx="8080443" cy="3693319"/>
          </a:xfrm>
          <a:prstGeom prst="rect">
            <a:avLst/>
          </a:prstGeom>
          <a:noFill/>
        </p:spPr>
        <p:txBody>
          <a:bodyPr wrap="square">
            <a:spAutoFit/>
          </a:bodyPr>
          <a:lstStyle/>
          <a:p>
            <a:r>
              <a:rPr lang="ru-RU" dirty="0"/>
              <a:t>Отдельными позициями Приложения к Постановлению N 2571 в графе "Дополнительные требования к участникам закупки" предусмотрено дополнительное требование о наличии у участника закупки нескольких видов опыта выполнения работ.</a:t>
            </a:r>
          </a:p>
          <a:p>
            <a:r>
              <a:rPr lang="ru-RU" b="1" dirty="0"/>
              <a:t>В таких позициях в графе "Информация и документы, подтверждающие соответствие участников закупки дополнительным требованиям" предусмотрены разные подтверждающие информация и документы для разных случаев наличия одного из видов опыта выполнения работ.</a:t>
            </a:r>
            <a:endParaRPr lang="ru-RU" dirty="0"/>
          </a:p>
          <a:p>
            <a:r>
              <a:rPr lang="ru-RU" dirty="0"/>
              <a:t>Департамент сообщает, что если Приложением к Постановлению N 2571 в графе "Дополнительные требования к участникам закупки" предусмотрено несколько видов опыта выполнения работ, то соответствующим требованию о наличии опыта выполнения работ является участник закупки, обладающий хотя бы одним из таких видов опыта.</a:t>
            </a:r>
          </a:p>
        </p:txBody>
      </p:sp>
      <p:sp>
        <p:nvSpPr>
          <p:cNvPr id="6" name="TextBox 5">
            <a:extLst>
              <a:ext uri="{FF2B5EF4-FFF2-40B4-BE49-F238E27FC236}">
                <a16:creationId xmlns:a16="http://schemas.microsoft.com/office/drawing/2014/main" id="{ADF2A69B-D1DC-4CE9-911C-C99C7B934CA1}"/>
              </a:ext>
            </a:extLst>
          </p:cNvPr>
          <p:cNvSpPr txBox="1"/>
          <p:nvPr/>
        </p:nvSpPr>
        <p:spPr>
          <a:xfrm>
            <a:off x="256162" y="0"/>
            <a:ext cx="6689388" cy="738664"/>
          </a:xfrm>
          <a:prstGeom prst="rect">
            <a:avLst/>
          </a:prstGeom>
          <a:noFill/>
        </p:spPr>
        <p:txBody>
          <a:bodyPr wrap="square">
            <a:spAutoFit/>
          </a:bodyPr>
          <a:lstStyle/>
          <a:p>
            <a:r>
              <a:rPr lang="ru-RU" sz="1400" b="1" dirty="0"/>
              <a:t>Информационное письмо Минфина России от 14.02.2022 N 24-01-09/10138 "О направлении информации о применении Федерального закона от 5 апреля 2013 г. N 44-ФЗ в редакции Федерального закона от 2 июля 2021 г. N 360-ФЗ"</a:t>
            </a:r>
          </a:p>
        </p:txBody>
      </p:sp>
    </p:spTree>
    <p:extLst>
      <p:ext uri="{BB962C8B-B14F-4D97-AF65-F5344CB8AC3E}">
        <p14:creationId xmlns:p14="http://schemas.microsoft.com/office/powerpoint/2010/main" val="142395742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105</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184666"/>
            <a:ext cx="6603667" cy="369332"/>
          </a:xfrm>
          <a:prstGeom prst="rect">
            <a:avLst/>
          </a:prstGeom>
          <a:noFill/>
        </p:spPr>
        <p:txBody>
          <a:bodyPr wrap="square" anchor="ctr">
            <a:spAutoFit/>
          </a:bodyPr>
          <a:lstStyle/>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В сфере дорожной деятельности (пункты 17, 18)</a:t>
            </a:r>
            <a:endPar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42495737-CBEF-40E2-87B1-820BEC2F497B}"/>
              </a:ext>
            </a:extLst>
          </p:cNvPr>
          <p:cNvSpPr txBox="1"/>
          <p:nvPr/>
        </p:nvSpPr>
        <p:spPr>
          <a:xfrm>
            <a:off x="642758" y="1033772"/>
            <a:ext cx="4213163" cy="2783134"/>
          </a:xfrm>
          <a:prstGeom prst="rect">
            <a:avLst/>
          </a:prstGeom>
          <a:noFill/>
          <a:ln w="38100">
            <a:solidFill>
              <a:schemeClr val="tx1"/>
            </a:solidFill>
          </a:ln>
        </p:spPr>
        <p:txBody>
          <a:bodyPr wrap="square" rtlCol="0">
            <a:spAutoFit/>
          </a:bodyPr>
          <a:lstStyle/>
          <a:p>
            <a:pPr algn="ctr"/>
            <a:endParaRPr lang="ru-RU" sz="1400" b="1" dirty="0">
              <a:highlight>
                <a:srgbClr val="FF0000"/>
              </a:highlight>
            </a:endParaRPr>
          </a:p>
          <a:p>
            <a:pPr algn="ctr"/>
            <a:endParaRPr lang="ru-RU" sz="1400" b="1" dirty="0">
              <a:highlight>
                <a:srgbClr val="FF0000"/>
              </a:highlight>
            </a:endParaRPr>
          </a:p>
          <a:p>
            <a:pPr algn="ctr"/>
            <a:r>
              <a:rPr lang="ru-RU" sz="1400" b="1" dirty="0">
                <a:highlight>
                  <a:srgbClr val="FF0000"/>
                </a:highlight>
              </a:rPr>
              <a:t>НМЦК для федеральных нужд больше 10 млн. руб. нужд субъектов, муниципальных - 5 млн. руб.</a:t>
            </a:r>
          </a:p>
          <a:p>
            <a:pPr marL="342900" indent="-342900" eaLnBrk="1" fontAlgn="t" hangingPunct="1">
              <a:lnSpc>
                <a:spcPct val="107000"/>
              </a:lnSpc>
              <a:spcBef>
                <a:spcPts val="0"/>
              </a:spcBef>
              <a:spcAft>
                <a:spcPts val="0"/>
              </a:spcAft>
              <a:buFont typeface="+mj-lt"/>
              <a:buAutoNum type="arabicPeriod" startAt="17"/>
            </a:pPr>
            <a:endParaRPr lang="ru-RU" sz="1400" dirty="0">
              <a:solidFill>
                <a:srgbClr val="000000"/>
              </a:solidFill>
              <a:latin typeface="+mj-lt"/>
            </a:endParaRPr>
          </a:p>
          <a:p>
            <a:pPr marL="342900" indent="-342900" eaLnBrk="1" fontAlgn="t" hangingPunct="1">
              <a:lnSpc>
                <a:spcPct val="107000"/>
              </a:lnSpc>
              <a:spcBef>
                <a:spcPts val="0"/>
              </a:spcBef>
              <a:spcAft>
                <a:spcPts val="0"/>
              </a:spcAft>
              <a:buFont typeface="+mj-lt"/>
              <a:buAutoNum type="arabicPeriod" startAt="17"/>
            </a:pPr>
            <a:endParaRPr lang="ru-RU" sz="1400" dirty="0">
              <a:solidFill>
                <a:srgbClr val="000000"/>
              </a:solidFill>
              <a:latin typeface="+mj-lt"/>
            </a:endParaRPr>
          </a:p>
          <a:p>
            <a:pPr marL="342900" indent="-342900" eaLnBrk="1" fontAlgn="t" hangingPunct="1">
              <a:lnSpc>
                <a:spcPct val="107000"/>
              </a:lnSpc>
              <a:spcBef>
                <a:spcPts val="0"/>
              </a:spcBef>
              <a:spcAft>
                <a:spcPts val="0"/>
              </a:spcAft>
              <a:buFont typeface="+mj-lt"/>
              <a:buAutoNum type="arabicPeriod" startAt="17"/>
            </a:pPr>
            <a:r>
              <a:rPr lang="ru-RU" sz="1400" dirty="0">
                <a:solidFill>
                  <a:srgbClr val="000000"/>
                </a:solidFill>
                <a:latin typeface="+mj-lt"/>
              </a:rPr>
              <a:t>Работы </a:t>
            </a:r>
            <a:r>
              <a:rPr lang="ru-RU" sz="1400" b="1" dirty="0">
                <a:solidFill>
                  <a:srgbClr val="000000"/>
                </a:solidFill>
                <a:latin typeface="+mj-lt"/>
              </a:rPr>
              <a:t>по строительству, реконструкции, капитальному ремонту </a:t>
            </a:r>
            <a:r>
              <a:rPr lang="ru-RU" sz="1400" dirty="0">
                <a:solidFill>
                  <a:srgbClr val="000000"/>
                </a:solidFill>
                <a:latin typeface="+mj-lt"/>
              </a:rPr>
              <a:t>автомобильной дороги</a:t>
            </a:r>
          </a:p>
          <a:p>
            <a:pPr marL="342900" indent="-342900" eaLnBrk="1" fontAlgn="t" hangingPunct="1">
              <a:lnSpc>
                <a:spcPct val="107000"/>
              </a:lnSpc>
              <a:spcBef>
                <a:spcPts val="0"/>
              </a:spcBef>
              <a:spcAft>
                <a:spcPts val="0"/>
              </a:spcAft>
              <a:buFont typeface="+mj-lt"/>
              <a:buAutoNum type="arabicPeriod" startAt="17"/>
            </a:pPr>
            <a:endParaRPr lang="ru-RU" sz="1400" dirty="0">
              <a:latin typeface="+mj-lt"/>
            </a:endParaRPr>
          </a:p>
          <a:p>
            <a:pPr marL="342900" indent="-342900" eaLnBrk="1" fontAlgn="t" hangingPunct="1">
              <a:lnSpc>
                <a:spcPct val="107000"/>
              </a:lnSpc>
              <a:spcBef>
                <a:spcPts val="0"/>
              </a:spcBef>
              <a:spcAft>
                <a:spcPts val="0"/>
              </a:spcAft>
              <a:buFont typeface="+mj-lt"/>
              <a:buAutoNum type="arabicPeriod" startAt="17"/>
            </a:pPr>
            <a:r>
              <a:rPr lang="ru-RU" sz="1400" dirty="0">
                <a:solidFill>
                  <a:srgbClr val="000000"/>
                </a:solidFill>
                <a:latin typeface="+mj-lt"/>
              </a:rPr>
              <a:t>Работы </a:t>
            </a:r>
            <a:r>
              <a:rPr lang="ru-RU" sz="1400" b="1" dirty="0">
                <a:solidFill>
                  <a:srgbClr val="000000"/>
                </a:solidFill>
                <a:latin typeface="+mj-lt"/>
              </a:rPr>
              <a:t>по ремонту, содержанию </a:t>
            </a:r>
            <a:r>
              <a:rPr lang="ru-RU" sz="1400" dirty="0">
                <a:solidFill>
                  <a:srgbClr val="000000"/>
                </a:solidFill>
                <a:latin typeface="+mj-lt"/>
              </a:rPr>
              <a:t>автомобильной дороги</a:t>
            </a:r>
            <a:endParaRPr lang="ru-RU" sz="1400" b="0" i="0" u="none" strike="noStrike" dirty="0">
              <a:effectLst/>
              <a:latin typeface="+mj-lt"/>
            </a:endParaRPr>
          </a:p>
          <a:p>
            <a:endParaRPr lang="ru-RU" sz="1400" dirty="0"/>
          </a:p>
        </p:txBody>
      </p:sp>
      <p:pic>
        <p:nvPicPr>
          <p:cNvPr id="10" name="Рисунок 9" descr="Бульдозер со сплошной заливкой">
            <a:extLst>
              <a:ext uri="{FF2B5EF4-FFF2-40B4-BE49-F238E27FC236}">
                <a16:creationId xmlns:a16="http://schemas.microsoft.com/office/drawing/2014/main" id="{BA0E8420-F3BF-4307-8E50-ED65D03651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92486" y="1918608"/>
            <a:ext cx="1770017" cy="1770017"/>
          </a:xfrm>
          <a:prstGeom prst="rect">
            <a:avLst/>
          </a:prstGeom>
        </p:spPr>
      </p:pic>
      <p:pic>
        <p:nvPicPr>
          <p:cNvPr id="12" name="Рисунок 11" descr="Дорога со сплошной заливкой">
            <a:extLst>
              <a:ext uri="{FF2B5EF4-FFF2-40B4-BE49-F238E27FC236}">
                <a16:creationId xmlns:a16="http://schemas.microsoft.com/office/drawing/2014/main" id="{9CC19B26-0488-4842-BEEE-88C98D00E67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70021" y="1793693"/>
            <a:ext cx="1556113" cy="1556113"/>
          </a:xfrm>
          <a:prstGeom prst="rect">
            <a:avLst/>
          </a:prstGeom>
        </p:spPr>
      </p:pic>
    </p:spTree>
    <p:extLst>
      <p:ext uri="{BB962C8B-B14F-4D97-AF65-F5344CB8AC3E}">
        <p14:creationId xmlns:p14="http://schemas.microsoft.com/office/powerpoint/2010/main" val="35522827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106</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46167"/>
            <a:ext cx="6603667" cy="646331"/>
          </a:xfrm>
          <a:prstGeom prst="rect">
            <a:avLst/>
          </a:prstGeom>
          <a:noFill/>
        </p:spPr>
        <p:txBody>
          <a:bodyPr wrap="square" anchor="ctr">
            <a:spAutoFit/>
          </a:bodyPr>
          <a:lstStyle/>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В сфере обороны и безопасности государства </a:t>
            </a:r>
          </a:p>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(пункты с 19 по 23)</a:t>
            </a:r>
            <a:endPar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42495737-CBEF-40E2-87B1-820BEC2F497B}"/>
              </a:ext>
            </a:extLst>
          </p:cNvPr>
          <p:cNvSpPr txBox="1"/>
          <p:nvPr/>
        </p:nvSpPr>
        <p:spPr>
          <a:xfrm>
            <a:off x="358836" y="768703"/>
            <a:ext cx="8785163" cy="4226478"/>
          </a:xfrm>
          <a:prstGeom prst="rect">
            <a:avLst/>
          </a:prstGeom>
          <a:noFill/>
        </p:spPr>
        <p:txBody>
          <a:bodyPr wrap="square" rtlCol="0">
            <a:spAutoFit/>
          </a:bodyPr>
          <a:lstStyle/>
          <a:p>
            <a:pPr algn="ctr"/>
            <a:r>
              <a:rPr lang="ru-RU" sz="1400" b="1" dirty="0">
                <a:highlight>
                  <a:srgbClr val="FF0000"/>
                </a:highlight>
              </a:rPr>
              <a:t>НМЦК в постановлении не указано</a:t>
            </a:r>
          </a:p>
          <a:p>
            <a:pPr marL="342900" indent="-342900" eaLnBrk="1" fontAlgn="t" hangingPunct="1">
              <a:lnSpc>
                <a:spcPct val="107000"/>
              </a:lnSpc>
              <a:spcBef>
                <a:spcPts val="0"/>
              </a:spcBef>
              <a:spcAft>
                <a:spcPts val="0"/>
              </a:spcAft>
              <a:buFont typeface="+mj-lt"/>
              <a:buAutoNum type="arabicPeriod" startAt="17"/>
            </a:pPr>
            <a:endParaRPr lang="ru-RU" sz="1400" dirty="0">
              <a:solidFill>
                <a:srgbClr val="000000"/>
              </a:solidFill>
              <a:latin typeface="+mj-lt"/>
            </a:endParaRPr>
          </a:p>
          <a:p>
            <a:pPr marL="342900" indent="-342900" eaLnBrk="1" fontAlgn="t" hangingPunct="1">
              <a:lnSpc>
                <a:spcPct val="107000"/>
              </a:lnSpc>
              <a:spcBef>
                <a:spcPts val="0"/>
              </a:spcBef>
              <a:spcAft>
                <a:spcPts val="0"/>
              </a:spcAft>
              <a:buFont typeface="+mj-lt"/>
              <a:buAutoNum type="arabicPeriod" startAt="19"/>
            </a:pPr>
            <a:r>
              <a:rPr lang="ru-RU" sz="1400" b="1" dirty="0">
                <a:solidFill>
                  <a:srgbClr val="000000"/>
                </a:solidFill>
                <a:latin typeface="+mj-lt"/>
              </a:rPr>
              <a:t>Транспортные услуги</a:t>
            </a:r>
            <a:r>
              <a:rPr lang="ru-RU" sz="1400" dirty="0">
                <a:solidFill>
                  <a:srgbClr val="000000"/>
                </a:solidFill>
                <a:latin typeface="+mj-lt"/>
              </a:rPr>
              <a:t>, связанные с выполнением </a:t>
            </a:r>
            <a:r>
              <a:rPr lang="ru-RU" sz="1400" b="1" dirty="0">
                <a:solidFill>
                  <a:srgbClr val="000000"/>
                </a:solidFill>
                <a:latin typeface="+mj-lt"/>
              </a:rPr>
              <a:t>воинских</a:t>
            </a:r>
            <a:r>
              <a:rPr lang="ru-RU" sz="1400" dirty="0">
                <a:solidFill>
                  <a:srgbClr val="000000"/>
                </a:solidFill>
                <a:latin typeface="+mj-lt"/>
              </a:rPr>
              <a:t> морских и речных </a:t>
            </a:r>
            <a:r>
              <a:rPr lang="ru-RU" sz="1400" b="1" dirty="0">
                <a:solidFill>
                  <a:srgbClr val="000000"/>
                </a:solidFill>
                <a:latin typeface="+mj-lt"/>
              </a:rPr>
              <a:t>перевозок </a:t>
            </a:r>
            <a:r>
              <a:rPr lang="ru-RU" sz="1400" dirty="0">
                <a:solidFill>
                  <a:srgbClr val="000000"/>
                </a:solidFill>
                <a:latin typeface="+mj-lt"/>
              </a:rPr>
              <a:t>(неустойки, если и были, оплачены) </a:t>
            </a:r>
          </a:p>
          <a:p>
            <a:pPr marL="342900" indent="-342900" eaLnBrk="1" fontAlgn="t" hangingPunct="1">
              <a:lnSpc>
                <a:spcPct val="107000"/>
              </a:lnSpc>
              <a:spcBef>
                <a:spcPts val="0"/>
              </a:spcBef>
              <a:spcAft>
                <a:spcPts val="0"/>
              </a:spcAft>
              <a:buFont typeface="+mj-lt"/>
              <a:buAutoNum type="arabicPeriod" startAt="19"/>
            </a:pPr>
            <a:r>
              <a:rPr lang="ru-RU" sz="1400" dirty="0">
                <a:solidFill>
                  <a:srgbClr val="000000"/>
                </a:solidFill>
                <a:latin typeface="+mj-lt"/>
              </a:rPr>
              <a:t>Работы, услуги, связанные с </a:t>
            </a:r>
            <a:r>
              <a:rPr lang="ru-RU" sz="1400" b="1" dirty="0">
                <a:solidFill>
                  <a:srgbClr val="000000"/>
                </a:solidFill>
                <a:latin typeface="+mj-lt"/>
              </a:rPr>
              <a:t>техническим обслуживанием, ремонтным монтажом и ремонтом железнодорожного подвижного </a:t>
            </a:r>
            <a:r>
              <a:rPr lang="ru-RU" sz="1400" dirty="0">
                <a:solidFill>
                  <a:srgbClr val="000000"/>
                </a:solidFill>
                <a:latin typeface="+mj-lt"/>
              </a:rPr>
              <a:t>состава, находящегося в оперативном управлении ВС РФ и подведомственных МО России организаций (неустойки, если и были, оплачены) </a:t>
            </a:r>
          </a:p>
          <a:p>
            <a:pPr marL="342900" indent="-342900" eaLnBrk="1" fontAlgn="t" hangingPunct="1">
              <a:lnSpc>
                <a:spcPct val="107000"/>
              </a:lnSpc>
              <a:spcBef>
                <a:spcPts val="0"/>
              </a:spcBef>
              <a:spcAft>
                <a:spcPts val="0"/>
              </a:spcAft>
              <a:buFont typeface="+mj-lt"/>
              <a:buAutoNum type="arabicPeriod" startAt="19"/>
            </a:pPr>
            <a:r>
              <a:rPr lang="ru-RU" sz="1400" b="1" dirty="0">
                <a:solidFill>
                  <a:srgbClr val="000000"/>
                </a:solidFill>
                <a:latin typeface="+mj-lt"/>
              </a:rPr>
              <a:t>Создание, модернизация, поставка, ремонт, сервисное обслуживание и утилизация вооружения</a:t>
            </a:r>
            <a:r>
              <a:rPr lang="ru-RU" sz="1400" dirty="0">
                <a:solidFill>
                  <a:srgbClr val="000000"/>
                </a:solidFill>
                <a:latin typeface="+mj-lt"/>
              </a:rPr>
              <a:t>, военной и специальной техники (неустойки, если и были, оплачены) </a:t>
            </a:r>
          </a:p>
          <a:p>
            <a:pPr marL="342900" indent="-342900" eaLnBrk="1" fontAlgn="t" hangingPunct="1">
              <a:lnSpc>
                <a:spcPct val="107000"/>
              </a:lnSpc>
              <a:spcBef>
                <a:spcPts val="0"/>
              </a:spcBef>
              <a:spcAft>
                <a:spcPts val="0"/>
              </a:spcAft>
              <a:buFont typeface="+mj-lt"/>
              <a:buAutoNum type="arabicPeriod" startAt="19"/>
            </a:pPr>
            <a:endParaRPr lang="ru-RU" sz="1400" dirty="0">
              <a:solidFill>
                <a:srgbClr val="000000"/>
              </a:solidFill>
              <a:latin typeface="+mj-lt"/>
            </a:endParaRPr>
          </a:p>
          <a:p>
            <a:pPr algn="ctr" fontAlgn="t">
              <a:lnSpc>
                <a:spcPct val="107000"/>
              </a:lnSpc>
            </a:pPr>
            <a:r>
              <a:rPr lang="ru-RU" sz="1400" b="1" dirty="0">
                <a:highlight>
                  <a:srgbClr val="FF0000"/>
                </a:highlight>
              </a:rPr>
              <a:t>НМЦК больше 500 тыс. руб.  5 млн. руб.</a:t>
            </a:r>
          </a:p>
          <a:p>
            <a:pPr marL="342900" indent="-342900" eaLnBrk="1" fontAlgn="t" hangingPunct="1">
              <a:lnSpc>
                <a:spcPct val="107000"/>
              </a:lnSpc>
              <a:spcBef>
                <a:spcPts val="0"/>
              </a:spcBef>
              <a:spcAft>
                <a:spcPts val="0"/>
              </a:spcAft>
              <a:buFont typeface="+mj-lt"/>
              <a:buAutoNum type="arabicPeriod" startAt="19"/>
            </a:pPr>
            <a:endParaRPr lang="ru-RU" sz="1400" dirty="0">
              <a:latin typeface="+mj-lt"/>
            </a:endParaRPr>
          </a:p>
          <a:p>
            <a:pPr eaLnBrk="1" fontAlgn="t" hangingPunct="1">
              <a:lnSpc>
                <a:spcPct val="107000"/>
              </a:lnSpc>
              <a:spcBef>
                <a:spcPts val="0"/>
              </a:spcBef>
              <a:spcAft>
                <a:spcPts val="0"/>
              </a:spcAft>
            </a:pPr>
            <a:r>
              <a:rPr lang="ru-RU" sz="1400" dirty="0">
                <a:solidFill>
                  <a:srgbClr val="000000"/>
                </a:solidFill>
                <a:latin typeface="+mj-lt"/>
              </a:rPr>
              <a:t>22. Работы по </a:t>
            </a:r>
            <a:r>
              <a:rPr lang="ru-RU" sz="1400" b="1" dirty="0">
                <a:solidFill>
                  <a:srgbClr val="000000"/>
                </a:solidFill>
                <a:latin typeface="+mj-lt"/>
              </a:rPr>
              <a:t>ремонту вооружения и военной техники ядерного оружейного комплекса</a:t>
            </a:r>
            <a:r>
              <a:rPr lang="ru-RU" sz="1400" dirty="0">
                <a:solidFill>
                  <a:srgbClr val="000000"/>
                </a:solidFill>
                <a:latin typeface="+mj-lt"/>
              </a:rPr>
              <a:t> (неустойки, если и были, оплачены) </a:t>
            </a:r>
            <a:endParaRPr lang="ru-RU" sz="1400" b="1" dirty="0">
              <a:solidFill>
                <a:srgbClr val="000000"/>
              </a:solidFill>
              <a:latin typeface="+mj-lt"/>
            </a:endParaRPr>
          </a:p>
          <a:p>
            <a:pPr algn="ctr" fontAlgn="t">
              <a:lnSpc>
                <a:spcPct val="107000"/>
              </a:lnSpc>
            </a:pPr>
            <a:r>
              <a:rPr lang="ru-RU" sz="1400" b="1" dirty="0">
                <a:highlight>
                  <a:srgbClr val="FF0000"/>
                </a:highlight>
              </a:rPr>
              <a:t>НМЦК больше 50 млн. руб.</a:t>
            </a:r>
          </a:p>
          <a:p>
            <a:pPr marL="342900" indent="-342900" eaLnBrk="1" fontAlgn="t" hangingPunct="1">
              <a:lnSpc>
                <a:spcPct val="107000"/>
              </a:lnSpc>
              <a:spcBef>
                <a:spcPts val="0"/>
              </a:spcBef>
              <a:spcAft>
                <a:spcPts val="0"/>
              </a:spcAft>
              <a:buFont typeface="+mj-lt"/>
              <a:buAutoNum type="arabicPeriod" startAt="19"/>
            </a:pPr>
            <a:endParaRPr lang="ru-RU" sz="1400" dirty="0">
              <a:latin typeface="+mj-lt"/>
            </a:endParaRPr>
          </a:p>
          <a:p>
            <a:pPr eaLnBrk="1" fontAlgn="t" hangingPunct="1">
              <a:lnSpc>
                <a:spcPct val="107000"/>
              </a:lnSpc>
              <a:spcBef>
                <a:spcPts val="0"/>
              </a:spcBef>
              <a:spcAft>
                <a:spcPts val="0"/>
              </a:spcAft>
            </a:pPr>
            <a:r>
              <a:rPr lang="ru-RU" sz="1400" dirty="0">
                <a:solidFill>
                  <a:srgbClr val="000000"/>
                </a:solidFill>
                <a:latin typeface="+mj-lt"/>
              </a:rPr>
              <a:t>23. Товары, </a:t>
            </a:r>
            <a:r>
              <a:rPr lang="ru-RU" sz="1400" b="1" dirty="0">
                <a:solidFill>
                  <a:srgbClr val="000000"/>
                </a:solidFill>
                <a:latin typeface="+mj-lt"/>
              </a:rPr>
              <a:t>включенные в отдельные группы </a:t>
            </a:r>
            <a:r>
              <a:rPr lang="ru-RU" sz="1400" dirty="0">
                <a:solidFill>
                  <a:srgbClr val="000000"/>
                </a:solidFill>
                <a:latin typeface="+mj-lt"/>
              </a:rPr>
              <a:t>(перечислены в ПП-2571) по Единому кодификатору предметов снабжения (ЕК 001-2020) (неустойки, если и были, оплачены) </a:t>
            </a:r>
            <a:endParaRPr lang="ru-RU" sz="1400" b="0" i="0" u="none" strike="noStrike" dirty="0">
              <a:effectLst/>
              <a:latin typeface="+mj-lt"/>
            </a:endParaRPr>
          </a:p>
        </p:txBody>
      </p:sp>
    </p:spTree>
    <p:extLst>
      <p:ext uri="{BB962C8B-B14F-4D97-AF65-F5344CB8AC3E}">
        <p14:creationId xmlns:p14="http://schemas.microsoft.com/office/powerpoint/2010/main" val="236476286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107</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46167"/>
            <a:ext cx="6603667" cy="646331"/>
          </a:xfrm>
          <a:prstGeom prst="rect">
            <a:avLst/>
          </a:prstGeom>
          <a:noFill/>
        </p:spPr>
        <p:txBody>
          <a:bodyPr wrap="square" anchor="ctr">
            <a:spAutoFit/>
          </a:bodyPr>
          <a:lstStyle/>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В сфере использования атомной энергии </a:t>
            </a:r>
          </a:p>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(пункты с 24 по 31)</a:t>
            </a:r>
            <a:endPar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42495737-CBEF-40E2-87B1-820BEC2F497B}"/>
              </a:ext>
            </a:extLst>
          </p:cNvPr>
          <p:cNvSpPr txBox="1"/>
          <p:nvPr/>
        </p:nvSpPr>
        <p:spPr>
          <a:xfrm>
            <a:off x="358836" y="1179605"/>
            <a:ext cx="8785163" cy="3750386"/>
          </a:xfrm>
          <a:prstGeom prst="rect">
            <a:avLst/>
          </a:prstGeom>
          <a:noFill/>
        </p:spPr>
        <p:txBody>
          <a:bodyPr wrap="square" rtlCol="0">
            <a:spAutoFit/>
          </a:bodyPr>
          <a:lstStyle/>
          <a:p>
            <a:pPr algn="ctr"/>
            <a:r>
              <a:rPr lang="ru-RU" sz="1400" b="1" dirty="0">
                <a:highlight>
                  <a:srgbClr val="FF0000"/>
                </a:highlight>
              </a:rPr>
              <a:t>НМЦК до 500 тыс. руб. могут не применяться</a:t>
            </a: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 </a:t>
            </a:r>
            <a:r>
              <a:rPr lang="ru-RU" sz="1400" b="1" dirty="0">
                <a:solidFill>
                  <a:srgbClr val="000000"/>
                </a:solidFill>
                <a:latin typeface="+mj-lt"/>
              </a:rPr>
              <a:t>по проектированию пунктов хранения </a:t>
            </a:r>
            <a:r>
              <a:rPr lang="ru-RU" sz="1400" dirty="0">
                <a:solidFill>
                  <a:srgbClr val="000000"/>
                </a:solidFill>
                <a:latin typeface="+mj-lt"/>
              </a:rPr>
              <a:t>ядерных материалов </a:t>
            </a:r>
            <a:br>
              <a:rPr lang="ru-RU" sz="1400" dirty="0">
                <a:solidFill>
                  <a:srgbClr val="000000"/>
                </a:solidFill>
                <a:latin typeface="+mj-lt"/>
              </a:rPr>
            </a:br>
            <a:r>
              <a:rPr lang="ru-RU" sz="1400" dirty="0">
                <a:solidFill>
                  <a:srgbClr val="000000"/>
                </a:solidFill>
                <a:latin typeface="+mj-lt"/>
              </a:rPr>
              <a:t>и радиоактивных веществ, пунктов хранения, хранилищ радиоактивных отходов (далее - пункты хранения), ядерных установок, радиационных источников</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a:t>
            </a:r>
            <a:r>
              <a:rPr lang="ru-RU" sz="1400" b="1" dirty="0">
                <a:solidFill>
                  <a:srgbClr val="000000"/>
                </a:solidFill>
                <a:latin typeface="+mj-lt"/>
              </a:rPr>
              <a:t> по сооружению </a:t>
            </a:r>
            <a:r>
              <a:rPr lang="ru-RU" sz="1400" dirty="0">
                <a:solidFill>
                  <a:srgbClr val="000000"/>
                </a:solidFill>
                <a:latin typeface="+mj-lt"/>
              </a:rPr>
              <a:t>ядерных установок, радиационных источников, пунктов хранения</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 </a:t>
            </a:r>
            <a:r>
              <a:rPr lang="ru-RU" sz="1400" b="1" dirty="0">
                <a:solidFill>
                  <a:srgbClr val="000000"/>
                </a:solidFill>
                <a:latin typeface="+mj-lt"/>
              </a:rPr>
              <a:t>по выводу из эксплуатации </a:t>
            </a:r>
            <a:r>
              <a:rPr lang="ru-RU" sz="1400" dirty="0">
                <a:solidFill>
                  <a:srgbClr val="000000"/>
                </a:solidFill>
                <a:latin typeface="+mj-lt"/>
              </a:rPr>
              <a:t>ядерных установок, радиационных источников, пунктов хранения</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 услуги </a:t>
            </a:r>
            <a:r>
              <a:rPr lang="ru-RU" sz="1400" b="1" dirty="0">
                <a:solidFill>
                  <a:srgbClr val="000000"/>
                </a:solidFill>
                <a:latin typeface="+mj-lt"/>
              </a:rPr>
              <a:t>по транспортированию </a:t>
            </a:r>
            <a:r>
              <a:rPr lang="ru-RU" sz="1400" dirty="0">
                <a:solidFill>
                  <a:srgbClr val="000000"/>
                </a:solidFill>
                <a:latin typeface="+mj-lt"/>
              </a:rPr>
              <a:t>ядерных материалов, радиоактивных веществ, радиоактивных отходов</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 услуги </a:t>
            </a:r>
            <a:r>
              <a:rPr lang="ru-RU" sz="1400" b="1" dirty="0">
                <a:solidFill>
                  <a:srgbClr val="000000"/>
                </a:solidFill>
                <a:latin typeface="+mj-lt"/>
              </a:rPr>
              <a:t>по хранению </a:t>
            </a:r>
            <a:r>
              <a:rPr lang="ru-RU" sz="1400" dirty="0">
                <a:solidFill>
                  <a:srgbClr val="000000"/>
                </a:solidFill>
                <a:latin typeface="+mj-lt"/>
              </a:rPr>
              <a:t>ядерных материалов, радиоактивных веществ, радиоактивных отходов, по захоронению радиоактивных отходов</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 услуги </a:t>
            </a:r>
            <a:r>
              <a:rPr lang="ru-RU" sz="1400" b="1" dirty="0">
                <a:solidFill>
                  <a:srgbClr val="000000"/>
                </a:solidFill>
                <a:latin typeface="+mj-lt"/>
              </a:rPr>
              <a:t>по переработке </a:t>
            </a:r>
            <a:r>
              <a:rPr lang="ru-RU" sz="1400" dirty="0">
                <a:solidFill>
                  <a:srgbClr val="000000"/>
                </a:solidFill>
                <a:latin typeface="+mj-lt"/>
              </a:rPr>
              <a:t>ядерных материалов, радиоактивных веществ, радиоактивных отходов</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 </a:t>
            </a:r>
            <a:r>
              <a:rPr lang="ru-RU" sz="1400" b="1" dirty="0">
                <a:solidFill>
                  <a:srgbClr val="000000"/>
                </a:solidFill>
                <a:latin typeface="+mj-lt"/>
              </a:rPr>
              <a:t>по конструированию оборудования </a:t>
            </a:r>
            <a:r>
              <a:rPr lang="ru-RU" sz="1400" dirty="0">
                <a:solidFill>
                  <a:srgbClr val="000000"/>
                </a:solidFill>
                <a:latin typeface="+mj-lt"/>
              </a:rPr>
              <a:t>для ядерных установок, радиационных источников, пунктов хранения</a:t>
            </a:r>
            <a:endParaRPr lang="ru-RU" sz="3200" dirty="0">
              <a:latin typeface="+mj-lt"/>
            </a:endParaRPr>
          </a:p>
          <a:p>
            <a:pPr marL="342900" indent="-342900" eaLnBrk="1" fontAlgn="t" hangingPunct="1">
              <a:lnSpc>
                <a:spcPct val="107000"/>
              </a:lnSpc>
              <a:spcBef>
                <a:spcPts val="0"/>
              </a:spcBef>
              <a:spcAft>
                <a:spcPts val="0"/>
              </a:spcAft>
              <a:buFont typeface="+mj-lt"/>
              <a:buAutoNum type="arabicPeriod" startAt="24"/>
            </a:pPr>
            <a:r>
              <a:rPr lang="ru-RU" sz="1400" dirty="0">
                <a:solidFill>
                  <a:srgbClr val="000000"/>
                </a:solidFill>
                <a:latin typeface="+mj-lt"/>
              </a:rPr>
              <a:t>Работы </a:t>
            </a:r>
            <a:r>
              <a:rPr lang="ru-RU" sz="1400" b="1" dirty="0">
                <a:solidFill>
                  <a:srgbClr val="000000"/>
                </a:solidFill>
                <a:latin typeface="+mj-lt"/>
              </a:rPr>
              <a:t>по изготовлению оборудования </a:t>
            </a:r>
            <a:r>
              <a:rPr lang="ru-RU" sz="1400" dirty="0">
                <a:solidFill>
                  <a:srgbClr val="000000"/>
                </a:solidFill>
                <a:latin typeface="+mj-lt"/>
              </a:rPr>
              <a:t>для ядерных установок, радиационных источников, пунктов хранения</a:t>
            </a:r>
            <a:endParaRPr lang="ru-RU" sz="3200" b="0" i="0" u="none" strike="noStrike" dirty="0">
              <a:effectLst/>
              <a:latin typeface="+mj-lt"/>
            </a:endParaRPr>
          </a:p>
          <a:p>
            <a:endParaRPr lang="ru-RU" sz="1400" dirty="0">
              <a:highlight>
                <a:srgbClr val="FF0000"/>
              </a:highlight>
            </a:endParaRPr>
          </a:p>
        </p:txBody>
      </p:sp>
    </p:spTree>
    <p:extLst>
      <p:ext uri="{BB962C8B-B14F-4D97-AF65-F5344CB8AC3E}">
        <p14:creationId xmlns:p14="http://schemas.microsoft.com/office/powerpoint/2010/main" val="11435446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108</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46167"/>
            <a:ext cx="6603667" cy="646331"/>
          </a:xfrm>
          <a:prstGeom prst="rect">
            <a:avLst/>
          </a:prstGeom>
          <a:noFill/>
        </p:spPr>
        <p:txBody>
          <a:bodyPr wrap="square" anchor="ctr">
            <a:spAutoFit/>
          </a:bodyPr>
          <a:lstStyle/>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В сфере здравоохранения, образования, науки </a:t>
            </a:r>
          </a:p>
          <a:p>
            <a:pPr algn="ctr"/>
            <a:r>
              <a:rPr lang="ru-RU" b="1" i="0" dirty="0">
                <a:solidFill>
                  <a:srgbClr val="0E779D"/>
                </a:solidFill>
                <a:effectLst>
                  <a:outerShdw blurRad="38100" dist="38100" dir="2700000" algn="tl">
                    <a:srgbClr val="000000">
                      <a:alpha val="43137"/>
                    </a:srgbClr>
                  </a:outerShdw>
                </a:effectLst>
                <a:latin typeface="Trebuchet MS" panose="020B0603020202020204" pitchFamily="34" charset="0"/>
              </a:rPr>
              <a:t>(пункты с 32 по 36)</a:t>
            </a:r>
            <a:endParaRPr lang="ru-RU" b="1" dirty="0">
              <a:solidFill>
                <a:srgbClr val="0E779D"/>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42495737-CBEF-40E2-87B1-820BEC2F497B}"/>
              </a:ext>
            </a:extLst>
          </p:cNvPr>
          <p:cNvSpPr txBox="1"/>
          <p:nvPr/>
        </p:nvSpPr>
        <p:spPr>
          <a:xfrm>
            <a:off x="358837" y="760503"/>
            <a:ext cx="8785163" cy="4196342"/>
          </a:xfrm>
          <a:prstGeom prst="rect">
            <a:avLst/>
          </a:prstGeom>
          <a:noFill/>
        </p:spPr>
        <p:txBody>
          <a:bodyPr wrap="square" rtlCol="0">
            <a:spAutoFit/>
          </a:bodyPr>
          <a:lstStyle/>
          <a:p>
            <a:pPr algn="ctr"/>
            <a:r>
              <a:rPr lang="ru-RU" sz="1400" b="1" dirty="0">
                <a:highlight>
                  <a:srgbClr val="FF0000"/>
                </a:highlight>
              </a:rPr>
              <a:t>НМЦК больше 10 млн. руб. </a:t>
            </a:r>
          </a:p>
          <a:p>
            <a:pPr marL="342900" indent="-342900" eaLnBrk="1" fontAlgn="t" hangingPunct="1">
              <a:lnSpc>
                <a:spcPct val="107000"/>
              </a:lnSpc>
              <a:spcBef>
                <a:spcPts val="0"/>
              </a:spcBef>
              <a:spcAft>
                <a:spcPts val="0"/>
              </a:spcAft>
              <a:buFont typeface="+mj-lt"/>
              <a:buAutoNum type="arabicPeriod" startAt="32"/>
            </a:pPr>
            <a:r>
              <a:rPr lang="ru-RU" sz="1400" dirty="0">
                <a:solidFill>
                  <a:schemeClr val="tx1"/>
                </a:solidFill>
                <a:latin typeface="+mj-lt"/>
              </a:rPr>
              <a:t>Работы по </a:t>
            </a:r>
            <a:r>
              <a:rPr lang="ru-RU" sz="1400" b="1" dirty="0">
                <a:solidFill>
                  <a:schemeClr val="tx1"/>
                </a:solidFill>
                <a:latin typeface="+mj-lt"/>
              </a:rPr>
              <a:t>техническому обслуживанию </a:t>
            </a:r>
            <a:r>
              <a:rPr lang="ru-RU" sz="1400" dirty="0">
                <a:solidFill>
                  <a:schemeClr val="tx1"/>
                </a:solidFill>
                <a:latin typeface="+mj-lt"/>
              </a:rPr>
              <a:t>(монтаж и наладка; контроль технического состояния; периодическое и текущее техническое обслуживание; ремонт) </a:t>
            </a:r>
            <a:r>
              <a:rPr lang="ru-RU" sz="1400" b="1" dirty="0">
                <a:solidFill>
                  <a:schemeClr val="tx1"/>
                </a:solidFill>
                <a:latin typeface="+mj-lt"/>
              </a:rPr>
              <a:t>медицинской техники</a:t>
            </a:r>
            <a:r>
              <a:rPr lang="ru-RU" sz="1400" dirty="0">
                <a:solidFill>
                  <a:schemeClr val="tx1"/>
                </a:solidFill>
                <a:latin typeface="+mj-lt"/>
              </a:rPr>
              <a:t>, включенной </a:t>
            </a:r>
            <a:br>
              <a:rPr lang="ru-RU" sz="1400" dirty="0">
                <a:solidFill>
                  <a:schemeClr val="tx1"/>
                </a:solidFill>
                <a:latin typeface="+mj-lt"/>
              </a:rPr>
            </a:br>
            <a:r>
              <a:rPr lang="ru-RU" sz="1400" dirty="0">
                <a:solidFill>
                  <a:schemeClr val="tx1"/>
                </a:solidFill>
                <a:latin typeface="+mj-lt"/>
              </a:rPr>
              <a:t>в коды 26.60.11, 26.60.12, 26.60.13.130, 26.70.22.150, 32.50.12, 32.50.21.121, 32.50.21.122 ОКПД2 </a:t>
            </a:r>
            <a:r>
              <a:rPr lang="ru-RU" sz="1400" dirty="0">
                <a:solidFill>
                  <a:srgbClr val="000000"/>
                </a:solidFill>
                <a:latin typeface="+mj-lt"/>
              </a:rPr>
              <a:t>(неустойки, если и были, оплачены) </a:t>
            </a:r>
            <a:endParaRPr lang="ru-RU" sz="1400" dirty="0">
              <a:solidFill>
                <a:schemeClr val="tx1"/>
              </a:solidFill>
              <a:latin typeface="+mj-lt"/>
            </a:endParaRPr>
          </a:p>
          <a:p>
            <a:pPr algn="ctr" fontAlgn="t">
              <a:lnSpc>
                <a:spcPct val="107000"/>
              </a:lnSpc>
            </a:pPr>
            <a:r>
              <a:rPr lang="ru-RU" sz="1400" b="1" dirty="0">
                <a:highlight>
                  <a:srgbClr val="FF0000"/>
                </a:highlight>
              </a:rPr>
              <a:t>НМЦК до 500 тыс. руб. могут не применяться</a:t>
            </a:r>
          </a:p>
          <a:p>
            <a:pPr marL="342900" indent="-342900" eaLnBrk="1" fontAlgn="t" hangingPunct="1">
              <a:lnSpc>
                <a:spcPct val="107000"/>
              </a:lnSpc>
              <a:spcBef>
                <a:spcPts val="0"/>
              </a:spcBef>
              <a:spcAft>
                <a:spcPts val="0"/>
              </a:spcAft>
              <a:buFont typeface="+mj-lt"/>
              <a:buAutoNum type="arabicPeriod" startAt="32"/>
            </a:pPr>
            <a:endParaRPr lang="ru-RU" sz="1400" dirty="0">
              <a:solidFill>
                <a:schemeClr val="tx1"/>
              </a:solidFill>
              <a:latin typeface="+mj-lt"/>
            </a:endParaRPr>
          </a:p>
          <a:p>
            <a:pPr eaLnBrk="1" fontAlgn="t" hangingPunct="1">
              <a:lnSpc>
                <a:spcPct val="107000"/>
              </a:lnSpc>
              <a:spcBef>
                <a:spcPts val="0"/>
              </a:spcBef>
              <a:spcAft>
                <a:spcPts val="0"/>
              </a:spcAft>
            </a:pPr>
            <a:r>
              <a:rPr lang="ru-RU" sz="1400" dirty="0">
                <a:solidFill>
                  <a:schemeClr val="tx1"/>
                </a:solidFill>
                <a:latin typeface="+mj-lt"/>
              </a:rPr>
              <a:t>33. Услуги </a:t>
            </a:r>
            <a:r>
              <a:rPr lang="ru-RU" sz="1400" b="1" dirty="0">
                <a:solidFill>
                  <a:schemeClr val="tx1"/>
                </a:solidFill>
                <a:latin typeface="+mj-lt"/>
              </a:rPr>
              <a:t>общественного питания </a:t>
            </a:r>
            <a:r>
              <a:rPr lang="ru-RU" sz="1400" dirty="0">
                <a:solidFill>
                  <a:schemeClr val="tx1"/>
                </a:solidFill>
                <a:latin typeface="+mj-lt"/>
              </a:rPr>
              <a:t>и (или) </a:t>
            </a:r>
            <a:r>
              <a:rPr lang="ru-RU" sz="1400" b="1" dirty="0">
                <a:solidFill>
                  <a:schemeClr val="tx1"/>
                </a:solidFill>
                <a:latin typeface="+mj-lt"/>
              </a:rPr>
              <a:t>поставка пищевых продуктов</a:t>
            </a:r>
            <a:r>
              <a:rPr lang="ru-RU" sz="1400" dirty="0">
                <a:solidFill>
                  <a:schemeClr val="tx1"/>
                </a:solidFill>
                <a:latin typeface="+mj-lt"/>
              </a:rPr>
              <a:t>, закупаемых для организаций, осуществляющих </a:t>
            </a:r>
            <a:r>
              <a:rPr lang="ru-RU" sz="1400" b="1" dirty="0">
                <a:solidFill>
                  <a:schemeClr val="tx1"/>
                </a:solidFill>
                <a:latin typeface="+mj-lt"/>
              </a:rPr>
              <a:t>образовательную деятельность, медицинских организаций, организаций социального обслуживания, организаций отдыха детей </a:t>
            </a:r>
            <a:r>
              <a:rPr lang="ru-RU" sz="1400" dirty="0">
                <a:solidFill>
                  <a:schemeClr val="tx1"/>
                </a:solidFill>
                <a:latin typeface="+mj-lt"/>
              </a:rPr>
              <a:t>и их оздоровления</a:t>
            </a:r>
          </a:p>
          <a:p>
            <a:pPr eaLnBrk="1" fontAlgn="t" hangingPunct="1">
              <a:lnSpc>
                <a:spcPct val="107000"/>
              </a:lnSpc>
              <a:spcBef>
                <a:spcPts val="0"/>
              </a:spcBef>
              <a:spcAft>
                <a:spcPts val="0"/>
              </a:spcAft>
            </a:pPr>
            <a:r>
              <a:rPr lang="ru-RU" sz="1400" dirty="0">
                <a:solidFill>
                  <a:schemeClr val="tx1"/>
                </a:solidFill>
                <a:latin typeface="+mj-lt"/>
              </a:rPr>
              <a:t>34. Услуги по обеспечению </a:t>
            </a:r>
            <a:r>
              <a:rPr lang="ru-RU" sz="1400" b="1" dirty="0">
                <a:solidFill>
                  <a:schemeClr val="tx1"/>
                </a:solidFill>
                <a:latin typeface="+mj-lt"/>
              </a:rPr>
              <a:t>охраны </a:t>
            </a:r>
            <a:r>
              <a:rPr lang="ru-RU" sz="1400" dirty="0">
                <a:solidFill>
                  <a:schemeClr val="tx1"/>
                </a:solidFill>
                <a:latin typeface="+mj-lt"/>
              </a:rPr>
              <a:t>объектов (территорий) </a:t>
            </a:r>
            <a:r>
              <a:rPr lang="ru-RU" sz="1400" b="1" dirty="0">
                <a:solidFill>
                  <a:schemeClr val="tx1"/>
                </a:solidFill>
                <a:latin typeface="+mj-lt"/>
              </a:rPr>
              <a:t>образовательных и научных </a:t>
            </a:r>
            <a:r>
              <a:rPr lang="ru-RU" sz="1400" dirty="0">
                <a:solidFill>
                  <a:schemeClr val="tx1"/>
                </a:solidFill>
                <a:latin typeface="+mj-lt"/>
              </a:rPr>
              <a:t>организаций </a:t>
            </a:r>
            <a:r>
              <a:rPr lang="ru-RU" sz="1400" dirty="0">
                <a:solidFill>
                  <a:srgbClr val="000000"/>
                </a:solidFill>
                <a:latin typeface="+mj-lt"/>
              </a:rPr>
              <a:t>(неустойки, если и были, оплачены) </a:t>
            </a:r>
            <a:endParaRPr lang="ru-RU" sz="1400" dirty="0">
              <a:solidFill>
                <a:schemeClr val="tx1"/>
              </a:solidFill>
              <a:latin typeface="+mj-lt"/>
            </a:endParaRPr>
          </a:p>
          <a:p>
            <a:pPr eaLnBrk="1" fontAlgn="t" hangingPunct="1">
              <a:lnSpc>
                <a:spcPct val="107000"/>
              </a:lnSpc>
              <a:spcBef>
                <a:spcPts val="0"/>
              </a:spcBef>
              <a:spcAft>
                <a:spcPts val="0"/>
              </a:spcAft>
            </a:pPr>
            <a:r>
              <a:rPr lang="ru-RU" sz="1400" dirty="0">
                <a:solidFill>
                  <a:schemeClr val="tx1"/>
                </a:solidFill>
                <a:latin typeface="+mj-lt"/>
              </a:rPr>
              <a:t>35. Услуги по </a:t>
            </a:r>
            <a:r>
              <a:rPr lang="ru-RU" sz="1400" b="1" dirty="0">
                <a:solidFill>
                  <a:schemeClr val="tx1"/>
                </a:solidFill>
                <a:latin typeface="+mj-lt"/>
              </a:rPr>
              <a:t>организации отдыха детей </a:t>
            </a:r>
            <a:r>
              <a:rPr lang="ru-RU" sz="1400" dirty="0">
                <a:solidFill>
                  <a:schemeClr val="tx1"/>
                </a:solidFill>
                <a:latin typeface="+mj-lt"/>
              </a:rPr>
              <a:t>и их оздоровлению </a:t>
            </a:r>
            <a:r>
              <a:rPr lang="ru-RU" sz="1400" dirty="0">
                <a:solidFill>
                  <a:srgbClr val="000000"/>
                </a:solidFill>
                <a:latin typeface="+mj-lt"/>
              </a:rPr>
              <a:t>(неустойки, если и были, оплачены) </a:t>
            </a:r>
            <a:endParaRPr lang="ru-RU" sz="1400" dirty="0">
              <a:solidFill>
                <a:schemeClr val="tx1"/>
              </a:solidFill>
              <a:latin typeface="+mj-lt"/>
            </a:endParaRPr>
          </a:p>
          <a:p>
            <a:pPr eaLnBrk="1" fontAlgn="t" hangingPunct="1">
              <a:lnSpc>
                <a:spcPct val="107000"/>
              </a:lnSpc>
              <a:spcBef>
                <a:spcPts val="0"/>
              </a:spcBef>
              <a:spcAft>
                <a:spcPts val="0"/>
              </a:spcAft>
            </a:pPr>
            <a:endParaRPr lang="ru-RU" sz="1400" dirty="0">
              <a:solidFill>
                <a:schemeClr val="tx1"/>
              </a:solidFill>
              <a:latin typeface="+mj-lt"/>
            </a:endParaRPr>
          </a:p>
          <a:p>
            <a:pPr algn="ctr"/>
            <a:r>
              <a:rPr lang="ru-RU" sz="1400" b="1" dirty="0">
                <a:highlight>
                  <a:srgbClr val="FF0000"/>
                </a:highlight>
              </a:rPr>
              <a:t>НМЦК больше 1 млн. руб. </a:t>
            </a:r>
          </a:p>
          <a:p>
            <a:pPr marL="342900" indent="-342900" eaLnBrk="1" fontAlgn="t" hangingPunct="1">
              <a:lnSpc>
                <a:spcPct val="107000"/>
              </a:lnSpc>
              <a:spcBef>
                <a:spcPts val="0"/>
              </a:spcBef>
              <a:spcAft>
                <a:spcPts val="0"/>
              </a:spcAft>
              <a:buFont typeface="+mj-lt"/>
              <a:buAutoNum type="arabicPeriod" startAt="32"/>
            </a:pPr>
            <a:endParaRPr lang="ru-RU" sz="1400" dirty="0">
              <a:solidFill>
                <a:schemeClr val="tx1"/>
              </a:solidFill>
              <a:latin typeface="+mj-lt"/>
            </a:endParaRPr>
          </a:p>
          <a:p>
            <a:pPr eaLnBrk="1" fontAlgn="t" hangingPunct="1">
              <a:lnSpc>
                <a:spcPct val="107000"/>
              </a:lnSpc>
              <a:spcBef>
                <a:spcPts val="0"/>
              </a:spcBef>
              <a:spcAft>
                <a:spcPts val="0"/>
              </a:spcAft>
            </a:pPr>
            <a:r>
              <a:rPr lang="ru-RU" sz="1400" dirty="0">
                <a:solidFill>
                  <a:schemeClr val="tx1"/>
                </a:solidFill>
                <a:latin typeface="+mj-lt"/>
              </a:rPr>
              <a:t>36. Услуги по </a:t>
            </a:r>
            <a:r>
              <a:rPr lang="ru-RU" sz="1400" b="1" dirty="0">
                <a:solidFill>
                  <a:schemeClr val="tx1"/>
                </a:solidFill>
                <a:latin typeface="+mj-lt"/>
              </a:rPr>
              <a:t>уборке зданий, сооружений</a:t>
            </a:r>
            <a:r>
              <a:rPr lang="ru-RU" sz="1400" dirty="0">
                <a:solidFill>
                  <a:schemeClr val="tx1"/>
                </a:solidFill>
                <a:latin typeface="+mj-lt"/>
              </a:rPr>
              <a:t>, прилегающих к ним территорий</a:t>
            </a:r>
          </a:p>
          <a:p>
            <a:endParaRPr lang="ru-RU" sz="1400" dirty="0">
              <a:highlight>
                <a:srgbClr val="FF0000"/>
              </a:highlight>
            </a:endParaRPr>
          </a:p>
        </p:txBody>
      </p:sp>
      <p:sp>
        <p:nvSpPr>
          <p:cNvPr id="6" name="TextBox 5">
            <a:extLst>
              <a:ext uri="{FF2B5EF4-FFF2-40B4-BE49-F238E27FC236}">
                <a16:creationId xmlns:a16="http://schemas.microsoft.com/office/drawing/2014/main" id="{7BA76E2C-D24A-4E26-AF1A-A6CF2AD793EE}"/>
              </a:ext>
            </a:extLst>
          </p:cNvPr>
          <p:cNvSpPr txBox="1"/>
          <p:nvPr/>
        </p:nvSpPr>
        <p:spPr>
          <a:xfrm>
            <a:off x="382622" y="4694247"/>
            <a:ext cx="7902102" cy="276999"/>
          </a:xfrm>
          <a:prstGeom prst="rect">
            <a:avLst/>
          </a:prstGeom>
          <a:noFill/>
        </p:spPr>
        <p:txBody>
          <a:bodyPr wrap="square">
            <a:spAutoFit/>
          </a:bodyPr>
          <a:lstStyle/>
          <a:p>
            <a:r>
              <a:rPr lang="ru-RU" sz="1200" dirty="0">
                <a:solidFill>
                  <a:schemeClr val="bg1">
                    <a:lumMod val="50000"/>
                  </a:schemeClr>
                </a:solidFill>
              </a:rPr>
              <a:t>Информационное письмо Минфина России от 14.02.2022 N 24-01-09/10138</a:t>
            </a:r>
          </a:p>
        </p:txBody>
      </p:sp>
    </p:spTree>
    <p:extLst>
      <p:ext uri="{BB962C8B-B14F-4D97-AF65-F5344CB8AC3E}">
        <p14:creationId xmlns:p14="http://schemas.microsoft.com/office/powerpoint/2010/main" val="216686577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109</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5" y="184666"/>
            <a:ext cx="6603667" cy="369332"/>
          </a:xfrm>
          <a:prstGeom prst="rect">
            <a:avLst/>
          </a:prstGeom>
          <a:noFill/>
        </p:spPr>
        <p:txBody>
          <a:bodyPr wrap="square" anchor="ctr">
            <a:spAutoFit/>
          </a:bodyPr>
          <a:lstStyle/>
          <a:p>
            <a:pPr algn="ctr"/>
            <a:r>
              <a:rPr lang="ru-RU" sz="18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Таким образом</a:t>
            </a:r>
            <a:endParaRPr lang="ru-RU" dirty="0">
              <a:solidFill>
                <a:srgbClr val="2182A5"/>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CE84A81F-E573-4655-8A37-5516C42B4107}"/>
              </a:ext>
            </a:extLst>
          </p:cNvPr>
          <p:cNvSpPr txBox="1"/>
          <p:nvPr/>
        </p:nvSpPr>
        <p:spPr>
          <a:xfrm>
            <a:off x="411087" y="742295"/>
            <a:ext cx="8628411" cy="4401205"/>
          </a:xfrm>
          <a:prstGeom prst="rect">
            <a:avLst/>
          </a:prstGeom>
          <a:noFill/>
        </p:spPr>
        <p:txBody>
          <a:bodyPr wrap="square" rtlCol="0">
            <a:spAutoFit/>
          </a:bodyPr>
          <a:lstStyle/>
          <a:p>
            <a:r>
              <a:rPr lang="ru-RU" sz="1400" b="1" dirty="0"/>
              <a:t>При НМЦК более 1 млн руб. </a:t>
            </a:r>
            <a:r>
              <a:rPr lang="ru-RU" sz="1400" dirty="0"/>
              <a:t>нужно устанавливать дополнительные требования, если закупают:</a:t>
            </a:r>
          </a:p>
          <a:p>
            <a:endParaRPr lang="ru-RU" sz="1400" dirty="0"/>
          </a:p>
          <a:p>
            <a:pPr marL="285750" indent="-285750">
              <a:buFont typeface="Wingdings" panose="05000000000000000000" pitchFamily="2" charset="2"/>
              <a:buChar char="Ø"/>
            </a:pPr>
            <a:r>
              <a:rPr lang="ru-RU" sz="1400" dirty="0"/>
              <a:t>услуги по уборке зданий и территорий;</a:t>
            </a:r>
          </a:p>
          <a:p>
            <a:pPr marL="285750" indent="-285750">
              <a:buFont typeface="Wingdings" panose="05000000000000000000" pitchFamily="2" charset="2"/>
              <a:buChar char="Ø"/>
            </a:pPr>
            <a:r>
              <a:rPr lang="ru-RU" sz="1400" dirty="0"/>
              <a:t>работы по текущему ремонту зданий и сооружений;</a:t>
            </a:r>
          </a:p>
          <a:p>
            <a:pPr marL="285750" indent="-285750">
              <a:buFont typeface="Wingdings" panose="05000000000000000000" pitchFamily="2" charset="2"/>
              <a:buChar char="Ø"/>
            </a:pPr>
            <a:r>
              <a:rPr lang="ru-RU" sz="1400" dirty="0"/>
              <a:t>услуги по техобслуживанию зданий и сооружений.</a:t>
            </a:r>
            <a:endParaRPr lang="en-US" sz="1400" dirty="0"/>
          </a:p>
          <a:p>
            <a:pPr marL="285750" indent="-285750">
              <a:buFont typeface="Wingdings" panose="05000000000000000000" pitchFamily="2" charset="2"/>
              <a:buChar char="Ø"/>
            </a:pPr>
            <a:endParaRPr lang="ru-RU" sz="1400" dirty="0"/>
          </a:p>
          <a:p>
            <a:r>
              <a:rPr lang="ru-RU" sz="1400" dirty="0"/>
              <a:t>Стало меньше ситуаций, когда опыт можно подтвердить только госконтрактом или договором по Закону N 223-ФЗ. Так, при закупке работ по капитальному ремонту объекта капитального строительства (кроме линейного) участник может представить на выбор документы, подтверждающие опыт исполнения:</a:t>
            </a:r>
          </a:p>
          <a:p>
            <a:endParaRPr lang="ru-RU" sz="1400" dirty="0"/>
          </a:p>
          <a:p>
            <a:pPr marL="285750" indent="-285750">
              <a:buFont typeface="Wingdings" panose="05000000000000000000" pitchFamily="2" charset="2"/>
              <a:buChar char="q"/>
            </a:pPr>
            <a:r>
              <a:rPr lang="ru-RU" sz="1400" dirty="0"/>
              <a:t>госконтракта или договора по Закону N 223-ФЗ на капремонт объекта капстроительства;</a:t>
            </a:r>
          </a:p>
          <a:p>
            <a:pPr marL="285750" indent="-285750">
              <a:buFont typeface="Wingdings" panose="05000000000000000000" pitchFamily="2" charset="2"/>
              <a:buChar char="q"/>
            </a:pPr>
            <a:r>
              <a:rPr lang="ru-RU" sz="1400" dirty="0"/>
              <a:t>договора на строительство, реконструкцию объекта капстроительства;</a:t>
            </a:r>
          </a:p>
          <a:p>
            <a:pPr marL="285750" indent="-285750">
              <a:buFont typeface="Wingdings" panose="05000000000000000000" pitchFamily="2" charset="2"/>
              <a:buChar char="q"/>
            </a:pPr>
            <a:r>
              <a:rPr lang="ru-RU" sz="1400" dirty="0"/>
              <a:t>договора на строительство, реконструкцию объекта капстроительства в качестве застройщика.</a:t>
            </a:r>
            <a:endParaRPr lang="en-US" sz="1400" dirty="0"/>
          </a:p>
          <a:p>
            <a:pPr marL="285750" indent="-285750">
              <a:buFont typeface="Wingdings" panose="05000000000000000000" pitchFamily="2" charset="2"/>
              <a:buChar char="q"/>
            </a:pPr>
            <a:endParaRPr lang="en-US" sz="1400" dirty="0"/>
          </a:p>
          <a:p>
            <a:r>
              <a:rPr lang="ru-RU" sz="1400" dirty="0"/>
              <a:t>При приобретении позиций в сфере культуры и культурного наследия установить дополнительные требования надо </a:t>
            </a:r>
            <a:r>
              <a:rPr lang="ru-RU" sz="1400" b="1" dirty="0"/>
              <a:t>при цене контракта выше 500 тыс. руб. </a:t>
            </a:r>
            <a:r>
              <a:rPr lang="ru-RU" sz="1400" b="1" dirty="0">
                <a:solidFill>
                  <a:srgbClr val="FF0000"/>
                </a:solidFill>
              </a:rPr>
              <a:t>Ранее этого порога по НМЦК не было.</a:t>
            </a:r>
          </a:p>
          <a:p>
            <a:r>
              <a:rPr lang="ru-RU" sz="1400" dirty="0"/>
              <a:t>При противоречии информации в ЕИС и в документах УЗ – приоритет ЕИС. Значит - важна корректность сведений об исполнении контракта в ЕИС</a:t>
            </a:r>
          </a:p>
          <a:p>
            <a:r>
              <a:rPr lang="ru-RU" sz="1400" dirty="0"/>
              <a:t>Для закупок по единичным расценкам вместо НМЦК – максимальное значение цены контракта</a:t>
            </a:r>
          </a:p>
          <a:p>
            <a:r>
              <a:rPr lang="ru-RU" sz="1400" dirty="0"/>
              <a:t>Для совместного аукциона или конкурса – применяется к сумме НМЦК</a:t>
            </a:r>
          </a:p>
        </p:txBody>
      </p:sp>
    </p:spTree>
    <p:extLst>
      <p:ext uri="{BB962C8B-B14F-4D97-AF65-F5344CB8AC3E}">
        <p14:creationId xmlns:p14="http://schemas.microsoft.com/office/powerpoint/2010/main" val="2128122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D06B6D26-CFB3-4A2B-A6CE-E4DE72244C37}"/>
              </a:ext>
            </a:extLst>
          </p:cNvPr>
          <p:cNvSpPr>
            <a:spLocks noGrp="1"/>
          </p:cNvSpPr>
          <p:nvPr>
            <p:ph type="sldNum" sz="quarter" idx="12"/>
          </p:nvPr>
        </p:nvSpPr>
        <p:spPr/>
        <p:txBody>
          <a:bodyPr/>
          <a:lstStyle/>
          <a:p>
            <a:fld id="{2066355A-084C-D24E-9AD2-7E4FC41EA627}" type="slidenum">
              <a:rPr lang="en-US" smtClean="0"/>
              <a:pPr/>
              <a:t>11</a:t>
            </a:fld>
            <a:endParaRPr lang="en-US" dirty="0"/>
          </a:p>
        </p:txBody>
      </p:sp>
      <p:sp>
        <p:nvSpPr>
          <p:cNvPr id="6" name="TextBox 5">
            <a:extLst>
              <a:ext uri="{FF2B5EF4-FFF2-40B4-BE49-F238E27FC236}">
                <a16:creationId xmlns:a16="http://schemas.microsoft.com/office/drawing/2014/main" id="{184284BD-BBD9-4A8F-BBBE-10A885E6A8A6}"/>
              </a:ext>
            </a:extLst>
          </p:cNvPr>
          <p:cNvSpPr txBox="1"/>
          <p:nvPr/>
        </p:nvSpPr>
        <p:spPr>
          <a:xfrm>
            <a:off x="2286000" y="1298976"/>
            <a:ext cx="4572000" cy="2308324"/>
          </a:xfrm>
          <a:prstGeom prst="rect">
            <a:avLst/>
          </a:prstGeom>
          <a:noFill/>
          <a:ln w="38100">
            <a:solidFill>
              <a:srgbClr val="2182A5"/>
            </a:solidFill>
            <a:prstDash val="dash"/>
          </a:ln>
        </p:spPr>
        <p:txBody>
          <a:bodyPr wrap="square">
            <a:spAutoFit/>
          </a:bodyPr>
          <a:lstStyle/>
          <a:p>
            <a:pPr algn="ctr"/>
            <a:r>
              <a:rPr lang="ru-RU" b="1" dirty="0"/>
              <a:t>Внесение исправлений в документ о приемке</a:t>
            </a:r>
            <a:r>
              <a:rPr lang="ru-RU" dirty="0"/>
              <a:t> осуществляется путем формирования, подписания усиленными электронными подписями лиц, имеющих право действовать от имени поставщика (подрядчика, исполнителя), заказчика, и размещения в ЕИС исправленного документа о приемке.</a:t>
            </a:r>
          </a:p>
        </p:txBody>
      </p:sp>
    </p:spTree>
    <p:extLst>
      <p:ext uri="{BB962C8B-B14F-4D97-AF65-F5344CB8AC3E}">
        <p14:creationId xmlns:p14="http://schemas.microsoft.com/office/powerpoint/2010/main" val="41313624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110</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5" y="184666"/>
            <a:ext cx="6603667" cy="369332"/>
          </a:xfrm>
          <a:prstGeom prst="rect">
            <a:avLst/>
          </a:prstGeom>
          <a:noFill/>
        </p:spPr>
        <p:txBody>
          <a:bodyPr wrap="square" anchor="ctr">
            <a:spAutoFit/>
          </a:bodyPr>
          <a:lstStyle/>
          <a:p>
            <a:pPr algn="ctr"/>
            <a:r>
              <a:rPr lang="ru-RU" sz="18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Таким образом</a:t>
            </a:r>
            <a:endParaRPr lang="ru-RU" dirty="0">
              <a:solidFill>
                <a:srgbClr val="2182A5"/>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CE84A81F-E573-4655-8A37-5516C42B4107}"/>
              </a:ext>
            </a:extLst>
          </p:cNvPr>
          <p:cNvSpPr txBox="1"/>
          <p:nvPr/>
        </p:nvSpPr>
        <p:spPr>
          <a:xfrm>
            <a:off x="358835" y="742295"/>
            <a:ext cx="8785165" cy="3970318"/>
          </a:xfrm>
          <a:prstGeom prst="rect">
            <a:avLst/>
          </a:prstGeom>
          <a:noFill/>
        </p:spPr>
        <p:txBody>
          <a:bodyPr wrap="square" rtlCol="0">
            <a:spAutoFit/>
          </a:bodyPr>
          <a:lstStyle/>
          <a:p>
            <a:r>
              <a:rPr lang="ru-RU" sz="1400" dirty="0"/>
              <a:t>При закупке работ по капремонту объекта капстроительства (кроме линейного) участники подтвердят по выбору:</a:t>
            </a:r>
          </a:p>
          <a:p>
            <a:endParaRPr lang="ru-RU" sz="1400" dirty="0"/>
          </a:p>
          <a:p>
            <a:pPr marL="285750" indent="-285750">
              <a:buFont typeface="Wingdings" panose="05000000000000000000" pitchFamily="2" charset="2"/>
              <a:buChar char="Ø"/>
            </a:pPr>
            <a:r>
              <a:rPr lang="ru-RU" sz="1400" dirty="0"/>
              <a:t>наличие за 5 лет до окончания срока подачи заявок опыта исполнения договора на работы по капремонту объекта капстроительства (кроме линейного). Подтвердить его нужно исполненным госконтрактом или договором по Закону N 223-ФЗ, актом выполненных работ;</a:t>
            </a:r>
          </a:p>
          <a:p>
            <a:pPr marL="285750" indent="-285750">
              <a:buFont typeface="Wingdings" panose="05000000000000000000" pitchFamily="2" charset="2"/>
              <a:buChar char="Ø"/>
            </a:pPr>
            <a:endParaRPr lang="ru-RU" sz="1400" dirty="0"/>
          </a:p>
          <a:p>
            <a:pPr marL="285750" indent="-285750">
              <a:buFont typeface="Wingdings" panose="05000000000000000000" pitchFamily="2" charset="2"/>
              <a:buChar char="Ø"/>
            </a:pPr>
            <a:r>
              <a:rPr lang="ru-RU" sz="1400" dirty="0"/>
              <a:t>наличие за 5 лет до окончания срока подачи заявок опыта исполнения подрядного договора на работы по строительству, реконструкции объекта капстроительства (кроме линейного). Подтвердить его надо любым исполненным договором, актом приемки объекта капстроительства (если в этом документе нет цены, то актом выполненных работ) и разрешением на ввод такого объекта в эксплуатацию (если его выдают);</a:t>
            </a:r>
          </a:p>
          <a:p>
            <a:pPr marL="285750" indent="-285750">
              <a:buFont typeface="Wingdings" panose="05000000000000000000" pitchFamily="2" charset="2"/>
              <a:buChar char="Ø"/>
            </a:pPr>
            <a:endParaRPr lang="ru-RU" sz="1400" dirty="0"/>
          </a:p>
          <a:p>
            <a:pPr marL="285750" indent="-285750">
              <a:buFont typeface="Wingdings" panose="05000000000000000000" pitchFamily="2" charset="2"/>
              <a:buChar char="Ø"/>
            </a:pPr>
            <a:r>
              <a:rPr lang="ru-RU" sz="1400" dirty="0"/>
              <a:t>опыт выполнения работ по строительству, реконструкции объекта капстроительства (кроме линейного). Подтвердить его надо сметой на строительство объектов капстроительства из разд. 11 проектной документации и разрешением на ввод такого объекта в эксплуатацию.</a:t>
            </a:r>
          </a:p>
          <a:p>
            <a:pPr marL="285750" indent="-285750">
              <a:buFont typeface="Wingdings" panose="05000000000000000000" pitchFamily="2" charset="2"/>
              <a:buChar char="Ø"/>
            </a:pPr>
            <a:endParaRPr lang="ru-RU" sz="1400" dirty="0"/>
          </a:p>
          <a:p>
            <a:r>
              <a:rPr lang="ru-RU" sz="1400" dirty="0"/>
              <a:t>Позиция приложения применяется в случае, если объект закупки включает один или несколько закупаемых товаров, работ, услуг, указанных в приложении.</a:t>
            </a:r>
          </a:p>
        </p:txBody>
      </p:sp>
    </p:spTree>
    <p:extLst>
      <p:ext uri="{BB962C8B-B14F-4D97-AF65-F5344CB8AC3E}">
        <p14:creationId xmlns:p14="http://schemas.microsoft.com/office/powerpoint/2010/main" val="286183144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E80428C-28D3-4FE7-B5E8-5F986676E843}"/>
              </a:ext>
            </a:extLst>
          </p:cNvPr>
          <p:cNvSpPr>
            <a:spLocks noGrp="1"/>
          </p:cNvSpPr>
          <p:nvPr>
            <p:ph type="sldNum" sz="quarter" idx="12"/>
          </p:nvPr>
        </p:nvSpPr>
        <p:spPr/>
        <p:txBody>
          <a:bodyPr/>
          <a:lstStyle/>
          <a:p>
            <a:fld id="{2066355A-084C-D24E-9AD2-7E4FC41EA627}" type="slidenum">
              <a:rPr lang="en-US" smtClean="0"/>
              <a:pPr/>
              <a:t>111</a:t>
            </a:fld>
            <a:endParaRPr lang="en-US" dirty="0"/>
          </a:p>
        </p:txBody>
      </p:sp>
      <p:sp>
        <p:nvSpPr>
          <p:cNvPr id="3" name="TextBox 2">
            <a:extLst>
              <a:ext uri="{FF2B5EF4-FFF2-40B4-BE49-F238E27FC236}">
                <a16:creationId xmlns:a16="http://schemas.microsoft.com/office/drawing/2014/main" id="{E2572541-3F56-4338-998F-48C47E039B97}"/>
              </a:ext>
            </a:extLst>
          </p:cNvPr>
          <p:cNvSpPr txBox="1"/>
          <p:nvPr/>
        </p:nvSpPr>
        <p:spPr>
          <a:xfrm>
            <a:off x="3282002" y="1676201"/>
            <a:ext cx="5357769" cy="1384995"/>
          </a:xfrm>
          <a:prstGeom prst="rect">
            <a:avLst/>
          </a:prstGeom>
          <a:noFill/>
        </p:spPr>
        <p:txBody>
          <a:bodyPr wrap="square">
            <a:spAutoFit/>
          </a:bodyPr>
          <a:lstStyle/>
          <a:p>
            <a:r>
              <a:rPr lang="ru-RU" sz="2800" b="1" dirty="0">
                <a:solidFill>
                  <a:srgbClr val="0E779D"/>
                </a:solidFill>
                <a:cs typeface="Arial" panose="020B0604020202020204" pitchFamily="34" charset="0"/>
              </a:rPr>
              <a:t>Дополнительные требования по ч. 2.1 ст. 31</a:t>
            </a:r>
            <a:r>
              <a:rPr lang="en-US" sz="2800" b="1" dirty="0">
                <a:solidFill>
                  <a:srgbClr val="0E779D"/>
                </a:solidFill>
                <a:cs typeface="Arial" panose="020B0604020202020204" pitchFamily="34" charset="0"/>
              </a:rPr>
              <a:t> </a:t>
            </a:r>
            <a:r>
              <a:rPr lang="ru-RU" sz="2800" b="1" dirty="0">
                <a:solidFill>
                  <a:srgbClr val="0E779D"/>
                </a:solidFill>
                <a:cs typeface="Arial" panose="020B0604020202020204" pitchFamily="34" charset="0"/>
              </a:rPr>
              <a:t>«Универсальная </a:t>
            </a:r>
            <a:r>
              <a:rPr lang="ru-RU" sz="2800" b="1" dirty="0" err="1">
                <a:solidFill>
                  <a:srgbClr val="0E779D"/>
                </a:solidFill>
                <a:cs typeface="Arial" panose="020B0604020202020204" pitchFamily="34" charset="0"/>
              </a:rPr>
              <a:t>предквалификация</a:t>
            </a:r>
            <a:r>
              <a:rPr lang="ru-RU" sz="2800" b="1" dirty="0">
                <a:solidFill>
                  <a:srgbClr val="0E779D"/>
                </a:solidFill>
                <a:cs typeface="Arial" panose="020B0604020202020204" pitchFamily="34" charset="0"/>
              </a:rPr>
              <a:t>»</a:t>
            </a:r>
          </a:p>
        </p:txBody>
      </p:sp>
      <p:pic>
        <p:nvPicPr>
          <p:cNvPr id="5" name="Рисунок 4" descr="Деньги контур">
            <a:extLst>
              <a:ext uri="{FF2B5EF4-FFF2-40B4-BE49-F238E27FC236}">
                <a16:creationId xmlns:a16="http://schemas.microsoft.com/office/drawing/2014/main" id="{CDDE0FCD-220D-4463-9A7F-42B467EF185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404" y="2041200"/>
            <a:ext cx="914400" cy="914400"/>
          </a:xfrm>
          <a:prstGeom prst="rect">
            <a:avLst/>
          </a:prstGeom>
        </p:spPr>
      </p:pic>
      <p:pic>
        <p:nvPicPr>
          <p:cNvPr id="7" name="Рисунок 6" descr="Контракт контур">
            <a:extLst>
              <a:ext uri="{FF2B5EF4-FFF2-40B4-BE49-F238E27FC236}">
                <a16:creationId xmlns:a16="http://schemas.microsoft.com/office/drawing/2014/main" id="{6F57D383-98F9-42E2-BE08-5FA2F46997C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80289" y="1087890"/>
            <a:ext cx="1410510" cy="1410510"/>
          </a:xfrm>
          <a:prstGeom prst="rect">
            <a:avLst/>
          </a:prstGeom>
        </p:spPr>
      </p:pic>
    </p:spTree>
    <p:extLst>
      <p:ext uri="{BB962C8B-B14F-4D97-AF65-F5344CB8AC3E}">
        <p14:creationId xmlns:p14="http://schemas.microsoft.com/office/powerpoint/2010/main" val="164474530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11CDB46A-B934-4572-AC27-48670E13A032}"/>
              </a:ext>
            </a:extLst>
          </p:cNvPr>
          <p:cNvSpPr>
            <a:spLocks noGrp="1"/>
          </p:cNvSpPr>
          <p:nvPr>
            <p:ph type="sldNum" sz="quarter" idx="12"/>
          </p:nvPr>
        </p:nvSpPr>
        <p:spPr/>
        <p:txBody>
          <a:bodyPr/>
          <a:lstStyle/>
          <a:p>
            <a:fld id="{2066355A-084C-D24E-9AD2-7E4FC41EA627}" type="slidenum">
              <a:rPr lang="en-US" smtClean="0"/>
              <a:pPr/>
              <a:t>112</a:t>
            </a:fld>
            <a:endParaRPr lang="en-US" dirty="0"/>
          </a:p>
        </p:txBody>
      </p:sp>
      <p:sp>
        <p:nvSpPr>
          <p:cNvPr id="4" name="TextBox 3">
            <a:extLst>
              <a:ext uri="{FF2B5EF4-FFF2-40B4-BE49-F238E27FC236}">
                <a16:creationId xmlns:a16="http://schemas.microsoft.com/office/drawing/2014/main" id="{9AA83245-E72D-4801-88C7-72B6151256DE}"/>
              </a:ext>
            </a:extLst>
          </p:cNvPr>
          <p:cNvSpPr txBox="1"/>
          <p:nvPr/>
        </p:nvSpPr>
        <p:spPr>
          <a:xfrm>
            <a:off x="496110" y="813489"/>
            <a:ext cx="8151779" cy="4292970"/>
          </a:xfrm>
          <a:prstGeom prst="rect">
            <a:avLst/>
          </a:prstGeom>
          <a:noFill/>
        </p:spPr>
        <p:txBody>
          <a:bodyPr wrap="square">
            <a:spAutoFit/>
          </a:bodyPr>
          <a:lstStyle/>
          <a:p>
            <a:pPr>
              <a:lnSpc>
                <a:spcPct val="106000"/>
              </a:lnSpc>
              <a:spcAft>
                <a:spcPts val="800"/>
              </a:spcAft>
            </a:pPr>
            <a:r>
              <a:rPr lang="ru-RU" sz="1800" b="1" kern="1200" dirty="0">
                <a:solidFill>
                  <a:srgbClr val="FF0000"/>
                </a:solidFill>
                <a:effectLst/>
                <a:latin typeface="+mj-lt"/>
                <a:ea typeface="Calibri" panose="020F0502020204030204" pitchFamily="34" charset="0"/>
              </a:rPr>
              <a:t>«Универсальная </a:t>
            </a:r>
            <a:r>
              <a:rPr lang="ru-RU" sz="1800" b="1" kern="1200" dirty="0" err="1">
                <a:solidFill>
                  <a:srgbClr val="FF0000"/>
                </a:solidFill>
                <a:effectLst/>
                <a:latin typeface="+mj-lt"/>
                <a:ea typeface="Calibri" panose="020F0502020204030204" pitchFamily="34" charset="0"/>
              </a:rPr>
              <a:t>предквалификация</a:t>
            </a:r>
            <a:r>
              <a:rPr lang="ru-RU" sz="1800" b="1" kern="1200" dirty="0">
                <a:solidFill>
                  <a:srgbClr val="FF0000"/>
                </a:solidFill>
                <a:effectLst/>
                <a:latin typeface="+mj-lt"/>
                <a:ea typeface="Calibri" panose="020F0502020204030204" pitchFamily="34" charset="0"/>
              </a:rPr>
              <a:t>» </a:t>
            </a:r>
            <a:r>
              <a:rPr lang="ru-RU" sz="1800" kern="1200" dirty="0">
                <a:effectLst/>
                <a:latin typeface="+mj-lt"/>
                <a:ea typeface="Calibri" panose="020F0502020204030204" pitchFamily="34" charset="0"/>
              </a:rPr>
              <a:t>устанавливается</a:t>
            </a:r>
            <a:r>
              <a:rPr lang="ru-RU" sz="1800" b="1" kern="1200" dirty="0">
                <a:solidFill>
                  <a:srgbClr val="FF0000"/>
                </a:solidFill>
                <a:effectLst/>
                <a:latin typeface="+mj-lt"/>
                <a:ea typeface="Calibri" panose="020F0502020204030204" pitchFamily="34" charset="0"/>
              </a:rPr>
              <a:t> </a:t>
            </a:r>
            <a:r>
              <a:rPr lang="ru-RU" sz="1800" kern="1200" dirty="0">
                <a:solidFill>
                  <a:srgbClr val="000000"/>
                </a:solidFill>
                <a:effectLst/>
                <a:latin typeface="+mj-lt"/>
                <a:ea typeface="Calibri" panose="020F0502020204030204" pitchFamily="34" charset="0"/>
              </a:rPr>
              <a:t>частью </a:t>
            </a:r>
            <a:r>
              <a:rPr lang="ru-RU" sz="1800" b="1" kern="1200" dirty="0">
                <a:solidFill>
                  <a:srgbClr val="000000"/>
                </a:solidFill>
                <a:effectLst/>
                <a:latin typeface="+mj-lt"/>
                <a:ea typeface="Calibri" panose="020F0502020204030204" pitchFamily="34" charset="0"/>
              </a:rPr>
              <a:t>2.1</a:t>
            </a:r>
            <a:r>
              <a:rPr lang="ru-RU" sz="1800" kern="1200" dirty="0">
                <a:solidFill>
                  <a:srgbClr val="000000"/>
                </a:solidFill>
                <a:effectLst/>
                <a:latin typeface="+mj-lt"/>
                <a:ea typeface="Calibri" panose="020F0502020204030204" pitchFamily="34" charset="0"/>
              </a:rPr>
              <a:t> статьи </a:t>
            </a:r>
            <a:r>
              <a:rPr lang="ru-RU" sz="1800" b="1" kern="1200" dirty="0">
                <a:solidFill>
                  <a:srgbClr val="000000"/>
                </a:solidFill>
                <a:effectLst/>
                <a:latin typeface="+mj-lt"/>
                <a:ea typeface="Calibri" panose="020F0502020204030204" pitchFamily="34" charset="0"/>
              </a:rPr>
              <a:t>31</a:t>
            </a:r>
            <a:r>
              <a:rPr lang="ru-RU" sz="1800" kern="1200" dirty="0">
                <a:solidFill>
                  <a:srgbClr val="000000"/>
                </a:solidFill>
                <a:effectLst/>
                <a:latin typeface="+mj-lt"/>
                <a:ea typeface="Calibri" panose="020F0502020204030204" pitchFamily="34" charset="0"/>
              </a:rPr>
              <a:t> Закона №44-ФЗ и представляет из себя следующую формулировку:</a:t>
            </a:r>
            <a:endParaRPr lang="ru-RU" sz="1800" dirty="0">
              <a:effectLst/>
              <a:latin typeface="+mj-lt"/>
              <a:ea typeface="Calibri" panose="020F0502020204030204" pitchFamily="34" charset="0"/>
            </a:endParaRPr>
          </a:p>
          <a:p>
            <a:pPr>
              <a:lnSpc>
                <a:spcPct val="106000"/>
              </a:lnSpc>
              <a:spcAft>
                <a:spcPts val="800"/>
              </a:spcAft>
            </a:pPr>
            <a:r>
              <a:rPr lang="ru-RU" sz="1800" kern="1200" dirty="0">
                <a:solidFill>
                  <a:srgbClr val="000000"/>
                </a:solidFill>
                <a:effectLst/>
                <a:latin typeface="+mj-lt"/>
                <a:ea typeface="Calibri" panose="020F0502020204030204" pitchFamily="34" charset="0"/>
              </a:rPr>
              <a:t>«</a:t>
            </a:r>
            <a:r>
              <a:rPr lang="ru-RU" sz="1800" i="1" kern="1200" dirty="0">
                <a:solidFill>
                  <a:srgbClr val="000000"/>
                </a:solidFill>
                <a:effectLst/>
                <a:latin typeface="+mj-lt"/>
                <a:ea typeface="Calibri" panose="020F0502020204030204" pitchFamily="34" charset="0"/>
              </a:rPr>
              <a:t>Если при применении конкурентных способов НМЦК, сумма начальных (максимальных) цен контрактов (в случае проведения совместного конкурса или аукциона) составляет </a:t>
            </a:r>
            <a:r>
              <a:rPr lang="ru-RU" sz="1800" b="1" i="1" kern="1200" dirty="0">
                <a:solidFill>
                  <a:srgbClr val="000000"/>
                </a:solidFill>
                <a:effectLst/>
                <a:latin typeface="+mj-lt"/>
                <a:ea typeface="Calibri" panose="020F0502020204030204" pitchFamily="34" charset="0"/>
              </a:rPr>
              <a:t>20 млн. руб. и более</a:t>
            </a:r>
            <a:r>
              <a:rPr lang="ru-RU" sz="1800" i="1" kern="1200" dirty="0">
                <a:solidFill>
                  <a:srgbClr val="000000"/>
                </a:solidFill>
                <a:effectLst/>
                <a:latin typeface="+mj-lt"/>
                <a:ea typeface="Calibri" panose="020F0502020204030204" pitchFamily="34" charset="0"/>
              </a:rPr>
              <a:t>, заказчик (</a:t>
            </a:r>
            <a:r>
              <a:rPr lang="ru-RU" sz="1800" b="1" i="1" kern="1200" dirty="0">
                <a:solidFill>
                  <a:srgbClr val="000000"/>
                </a:solidFill>
                <a:effectLst/>
                <a:latin typeface="+mj-lt"/>
                <a:ea typeface="Calibri" panose="020F0502020204030204" pitchFamily="34" charset="0"/>
              </a:rPr>
              <a:t>за исключением случая установления дополнительных требований по части 2 статьи 31</a:t>
            </a:r>
            <a:r>
              <a:rPr lang="ru-RU" sz="1800" i="1" kern="1200" dirty="0">
                <a:solidFill>
                  <a:srgbClr val="000000"/>
                </a:solidFill>
                <a:effectLst/>
                <a:latin typeface="+mj-lt"/>
                <a:ea typeface="Calibri" panose="020F0502020204030204" pitchFamily="34" charset="0"/>
              </a:rPr>
              <a:t>) устанавливает дополнительное требование </a:t>
            </a:r>
            <a:r>
              <a:rPr lang="ru-RU" sz="1800" i="1" kern="1200" dirty="0">
                <a:solidFill>
                  <a:srgbClr val="FF0000"/>
                </a:solidFill>
                <a:effectLst/>
                <a:latin typeface="+mj-lt"/>
                <a:ea typeface="Calibri" panose="020F0502020204030204" pitchFamily="34" charset="0"/>
              </a:rPr>
              <a:t>об исполнении</a:t>
            </a:r>
            <a:r>
              <a:rPr lang="ru-RU" sz="1800" i="1" kern="1200" dirty="0">
                <a:solidFill>
                  <a:srgbClr val="000000"/>
                </a:solidFill>
                <a:effectLst/>
                <a:latin typeface="+mj-lt"/>
                <a:ea typeface="Calibri" panose="020F0502020204030204" pitchFamily="34" charset="0"/>
              </a:rPr>
              <a:t> участником закупки (с учетом правопреемства) в течение 3-х лет до даты подачи заявки на участие в закупке контракта или договора, заключенного в соответствии с Законом №223-ФЗ  при условии исполнения таким участником закупки требований об уплате неустоек (штрафов, пеней), предъявленных при исполнении таких контракта, договора. </a:t>
            </a:r>
            <a:r>
              <a:rPr lang="ru-RU" sz="1800" i="1" kern="1200" dirty="0">
                <a:solidFill>
                  <a:srgbClr val="FF0000"/>
                </a:solidFill>
                <a:effectLst/>
                <a:latin typeface="+mj-lt"/>
                <a:ea typeface="Calibri" panose="020F0502020204030204" pitchFamily="34" charset="0"/>
              </a:rPr>
              <a:t>Стоимость исполненных обязательств по таким контракту, договору должна составлять не менее</a:t>
            </a:r>
            <a:r>
              <a:rPr lang="ru-RU" sz="1800" i="1" kern="1200" dirty="0">
                <a:solidFill>
                  <a:srgbClr val="000000"/>
                </a:solidFill>
                <a:effectLst/>
                <a:latin typeface="+mj-lt"/>
                <a:ea typeface="Calibri" panose="020F0502020204030204" pitchFamily="34" charset="0"/>
              </a:rPr>
              <a:t> </a:t>
            </a:r>
            <a:r>
              <a:rPr lang="ru-RU" sz="1800" b="1" i="1" kern="1200" dirty="0">
                <a:solidFill>
                  <a:srgbClr val="000000"/>
                </a:solidFill>
                <a:effectLst/>
                <a:latin typeface="+mj-lt"/>
                <a:ea typeface="Calibri" panose="020F0502020204030204" pitchFamily="34" charset="0"/>
              </a:rPr>
              <a:t>20%</a:t>
            </a:r>
            <a:r>
              <a:rPr lang="ru-RU" sz="1800" i="1" kern="1200" dirty="0">
                <a:solidFill>
                  <a:srgbClr val="000000"/>
                </a:solidFill>
                <a:effectLst/>
                <a:latin typeface="+mj-lt"/>
                <a:ea typeface="Calibri" panose="020F0502020204030204" pitchFamily="34" charset="0"/>
              </a:rPr>
              <a:t> НМЦК.</a:t>
            </a:r>
            <a:r>
              <a:rPr lang="ru-RU" sz="1800" kern="1200" dirty="0">
                <a:solidFill>
                  <a:srgbClr val="000000"/>
                </a:solidFill>
                <a:effectLst/>
                <a:latin typeface="+mj-lt"/>
                <a:ea typeface="Calibri" panose="020F0502020204030204" pitchFamily="34" charset="0"/>
              </a:rPr>
              <a:t>»</a:t>
            </a:r>
            <a:endParaRPr lang="ru-RU" sz="1800" dirty="0">
              <a:effectLst/>
              <a:latin typeface="+mj-lt"/>
              <a:ea typeface="Calibri" panose="020F0502020204030204" pitchFamily="34" charset="0"/>
            </a:endParaRPr>
          </a:p>
        </p:txBody>
      </p:sp>
    </p:spTree>
    <p:extLst>
      <p:ext uri="{BB962C8B-B14F-4D97-AF65-F5344CB8AC3E}">
        <p14:creationId xmlns:p14="http://schemas.microsoft.com/office/powerpoint/2010/main" val="267949194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8F64C2A-7322-48B1-B487-857E7B29CDEB}"/>
              </a:ext>
            </a:extLst>
          </p:cNvPr>
          <p:cNvSpPr>
            <a:spLocks noGrp="1"/>
          </p:cNvSpPr>
          <p:nvPr>
            <p:ph type="sldNum" sz="quarter" idx="12"/>
          </p:nvPr>
        </p:nvSpPr>
        <p:spPr/>
        <p:txBody>
          <a:bodyPr/>
          <a:lstStyle/>
          <a:p>
            <a:fld id="{2066355A-084C-D24E-9AD2-7E4FC41EA627}" type="slidenum">
              <a:rPr lang="en-US" smtClean="0"/>
              <a:pPr/>
              <a:t>113</a:t>
            </a:fld>
            <a:endParaRPr lang="en-US" dirty="0"/>
          </a:p>
        </p:txBody>
      </p:sp>
      <p:sp>
        <p:nvSpPr>
          <p:cNvPr id="8" name="TextBox 7">
            <a:extLst>
              <a:ext uri="{FF2B5EF4-FFF2-40B4-BE49-F238E27FC236}">
                <a16:creationId xmlns:a16="http://schemas.microsoft.com/office/drawing/2014/main" id="{BE3B65DF-D53F-4994-8E2C-138D1699AB45}"/>
              </a:ext>
            </a:extLst>
          </p:cNvPr>
          <p:cNvSpPr txBox="1"/>
          <p:nvPr/>
        </p:nvSpPr>
        <p:spPr>
          <a:xfrm>
            <a:off x="358836" y="909756"/>
            <a:ext cx="8717280" cy="3970318"/>
          </a:xfrm>
          <a:prstGeom prst="rect">
            <a:avLst/>
          </a:prstGeom>
          <a:noFill/>
        </p:spPr>
        <p:txBody>
          <a:bodyPr wrap="square">
            <a:spAutoFit/>
          </a:bodyPr>
          <a:lstStyle/>
          <a:p>
            <a:pPr algn="l"/>
            <a:r>
              <a:rPr lang="ru-RU" sz="1400" b="0" i="0" dirty="0">
                <a:solidFill>
                  <a:srgbClr val="333333"/>
                </a:solidFill>
                <a:effectLst/>
                <a:latin typeface="Arial" panose="020B0604020202020204" pitchFamily="34" charset="0"/>
              </a:rPr>
              <a:t>Установить, что информацией и документами, подтверждающими соответствие участника закупки дополнительному требованию, установленному в соответствии с частью 2.1статьи 31 Закона о контрактной системе, являются:</a:t>
            </a:r>
          </a:p>
          <a:p>
            <a:pPr algn="l"/>
            <a:endParaRPr lang="ru-RU" sz="1400" b="0" i="0" dirty="0">
              <a:solidFill>
                <a:srgbClr val="333333"/>
              </a:solidFill>
              <a:effectLst/>
              <a:latin typeface="Arial" panose="020B0604020202020204" pitchFamily="34" charset="0"/>
            </a:endParaRPr>
          </a:p>
          <a:p>
            <a:pPr algn="l"/>
            <a:r>
              <a:rPr lang="ru-RU" sz="1400" b="0" i="0" dirty="0">
                <a:solidFill>
                  <a:srgbClr val="333333"/>
                </a:solidFill>
                <a:effectLst/>
                <a:latin typeface="Arial" panose="020B0604020202020204" pitchFamily="34" charset="0"/>
              </a:rPr>
              <a:t>а) номер реестровой записи в предусмотренном Законом о контрактной системе реестре контрактов, заключенных заказчиками (в случае исполнения участником закупки контракта, информация и документы в отношении которого включены в установленном порядке в такой реестр и размещены на официальном сайте единой информационной системы в информационно-телекоммуникационной сети "Интернет");</a:t>
            </a:r>
          </a:p>
          <a:p>
            <a:pPr algn="l"/>
            <a:endParaRPr lang="ru-RU" sz="1400" b="0" i="0" dirty="0">
              <a:solidFill>
                <a:srgbClr val="333333"/>
              </a:solidFill>
              <a:effectLst/>
              <a:latin typeface="Arial" panose="020B0604020202020204" pitchFamily="34" charset="0"/>
            </a:endParaRPr>
          </a:p>
          <a:p>
            <a:pPr algn="l"/>
            <a:r>
              <a:rPr lang="ru-RU" sz="1400" b="0" i="0" dirty="0">
                <a:solidFill>
                  <a:srgbClr val="333333"/>
                </a:solidFill>
                <a:effectLst/>
                <a:latin typeface="Arial" panose="020B0604020202020204" pitchFamily="34" charset="0"/>
              </a:rPr>
              <a:t>б) выписка из предусмотренного Законом о контрактной системе реестра контрактов, содержащего сведения, составляющие государственную тайну (в случае исполнения участником закупки контракта, информация о котором включена в установленном порядке в такой реестр);</a:t>
            </a:r>
          </a:p>
          <a:p>
            <a:pPr algn="l"/>
            <a:endParaRPr lang="ru-RU" sz="1400" b="0" i="0" dirty="0">
              <a:solidFill>
                <a:srgbClr val="333333"/>
              </a:solidFill>
              <a:effectLst/>
              <a:latin typeface="Arial" panose="020B0604020202020204" pitchFamily="34" charset="0"/>
            </a:endParaRPr>
          </a:p>
          <a:p>
            <a:pPr algn="l"/>
            <a:r>
              <a:rPr lang="ru-RU" sz="1400" b="0" i="0" dirty="0">
                <a:solidFill>
                  <a:srgbClr val="333333"/>
                </a:solidFill>
                <a:effectLst/>
                <a:latin typeface="Arial" panose="020B0604020202020204" pitchFamily="34" charset="0"/>
              </a:rPr>
              <a:t>в) исполненный контракт, заключенный в соответствии с Законом о контрактной системе, или договор, заключенный в соответствии с Федеральным законом "О закупках товаров, работ, услуг отдельными видами юридических лиц", а также акт приемки поставленных товаров, выполненных работ, оказанных услуг, подтверждающий цену поставленных товаров, выполненных работ, оказанных услуг.</a:t>
            </a:r>
          </a:p>
        </p:txBody>
      </p:sp>
      <p:sp>
        <p:nvSpPr>
          <p:cNvPr id="6" name="TextBox 5">
            <a:extLst>
              <a:ext uri="{FF2B5EF4-FFF2-40B4-BE49-F238E27FC236}">
                <a16:creationId xmlns:a16="http://schemas.microsoft.com/office/drawing/2014/main" id="{33E908E7-14C5-4FAB-9D7E-A69720F60A7A}"/>
              </a:ext>
            </a:extLst>
          </p:cNvPr>
          <p:cNvSpPr txBox="1"/>
          <p:nvPr/>
        </p:nvSpPr>
        <p:spPr>
          <a:xfrm>
            <a:off x="358836" y="187211"/>
            <a:ext cx="2600960" cy="369332"/>
          </a:xfrm>
          <a:prstGeom prst="rect">
            <a:avLst/>
          </a:prstGeom>
          <a:noFill/>
        </p:spPr>
        <p:txBody>
          <a:bodyPr wrap="square" rtlCol="0">
            <a:spAutoFit/>
          </a:bodyPr>
          <a:lstStyle/>
          <a:p>
            <a:r>
              <a:rPr lang="ru-RU" b="1" dirty="0"/>
              <a:t>ПП РФ №2571</a:t>
            </a:r>
          </a:p>
        </p:txBody>
      </p:sp>
    </p:spTree>
    <p:extLst>
      <p:ext uri="{BB962C8B-B14F-4D97-AF65-F5344CB8AC3E}">
        <p14:creationId xmlns:p14="http://schemas.microsoft.com/office/powerpoint/2010/main" val="327267504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азвание 1">
            <a:extLst>
              <a:ext uri="{FF2B5EF4-FFF2-40B4-BE49-F238E27FC236}">
                <a16:creationId xmlns:a16="http://schemas.microsoft.com/office/drawing/2014/main" id="{E315950A-DE4F-44D4-9DD2-66767B109FF6}"/>
              </a:ext>
            </a:extLst>
          </p:cNvPr>
          <p:cNvSpPr txBox="1">
            <a:spLocks/>
          </p:cNvSpPr>
          <p:nvPr/>
        </p:nvSpPr>
        <p:spPr>
          <a:xfrm>
            <a:off x="629070" y="0"/>
            <a:ext cx="6390497" cy="752399"/>
          </a:xfrm>
          <a:prstGeom prst="rect">
            <a:avLst/>
          </a:prstGeom>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ru-RU" sz="1600" dirty="0"/>
          </a:p>
        </p:txBody>
      </p:sp>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114</a:t>
            </a:fld>
            <a:endParaRPr lang="en-US" dirty="0"/>
          </a:p>
        </p:txBody>
      </p:sp>
      <p:sp>
        <p:nvSpPr>
          <p:cNvPr id="18" name="Прямоугольник 17">
            <a:extLst>
              <a:ext uri="{FF2B5EF4-FFF2-40B4-BE49-F238E27FC236}">
                <a16:creationId xmlns:a16="http://schemas.microsoft.com/office/drawing/2014/main" id="{93C2583B-FD23-4F5A-A267-1CB840D36232}"/>
              </a:ext>
            </a:extLst>
          </p:cNvPr>
          <p:cNvSpPr/>
          <p:nvPr/>
        </p:nvSpPr>
        <p:spPr>
          <a:xfrm>
            <a:off x="1536454" y="2084969"/>
            <a:ext cx="6457164" cy="584775"/>
          </a:xfrm>
          <a:prstGeom prst="rect">
            <a:avLst/>
          </a:prstGeom>
        </p:spPr>
        <p:txBody>
          <a:bodyPr wrap="square">
            <a:spAutoFit/>
          </a:bodyPr>
          <a:lstStyle/>
          <a:p>
            <a:pPr lvl="0" algn="ctr">
              <a:spcBef>
                <a:spcPct val="20000"/>
              </a:spcBef>
              <a:spcAft>
                <a:spcPts val="600"/>
              </a:spcAft>
            </a:pPr>
            <a:r>
              <a:rPr lang="ru-RU" sz="3200" b="1" dirty="0">
                <a:solidFill>
                  <a:srgbClr val="0E779D"/>
                </a:solidFill>
                <a:cs typeface="Arial" panose="020B0604020202020204" pitchFamily="34" charset="0"/>
              </a:rPr>
              <a:t>Спасибо за внимание</a:t>
            </a:r>
          </a:p>
        </p:txBody>
      </p:sp>
      <p:pic>
        <p:nvPicPr>
          <p:cNvPr id="10" name="Рисунок 9" descr="Молоток судьи">
            <a:extLst>
              <a:ext uri="{FF2B5EF4-FFF2-40B4-BE49-F238E27FC236}">
                <a16:creationId xmlns:a16="http://schemas.microsoft.com/office/drawing/2014/main" id="{BA575B93-970E-4A88-8785-6DC4709D72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pic>
        <p:nvPicPr>
          <p:cNvPr id="6" name="Рисунок 5" descr="Лектор">
            <a:extLst>
              <a:ext uri="{FF2B5EF4-FFF2-40B4-BE49-F238E27FC236}">
                <a16:creationId xmlns:a16="http://schemas.microsoft.com/office/drawing/2014/main" id="{A724AB96-5FDB-4111-ACB5-15C7E0AC8BE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11977" y="1137373"/>
            <a:ext cx="914400" cy="914400"/>
          </a:xfrm>
          <a:prstGeom prst="rect">
            <a:avLst/>
          </a:prstGeom>
        </p:spPr>
      </p:pic>
      <p:sp>
        <p:nvSpPr>
          <p:cNvPr id="8" name="Прямоугольник 7">
            <a:extLst>
              <a:ext uri="{FF2B5EF4-FFF2-40B4-BE49-F238E27FC236}">
                <a16:creationId xmlns:a16="http://schemas.microsoft.com/office/drawing/2014/main" id="{85F744F6-BBAF-42C8-834A-4DC5FC1B342E}"/>
              </a:ext>
            </a:extLst>
          </p:cNvPr>
          <p:cNvSpPr/>
          <p:nvPr/>
        </p:nvSpPr>
        <p:spPr>
          <a:xfrm>
            <a:off x="358836" y="0"/>
            <a:ext cx="6734114" cy="914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1" name="Прямоугольник 10">
            <a:extLst>
              <a:ext uri="{FF2B5EF4-FFF2-40B4-BE49-F238E27FC236}">
                <a16:creationId xmlns:a16="http://schemas.microsoft.com/office/drawing/2014/main" id="{222BCDBA-0328-4CD7-9C4F-6DA470ED65AD}"/>
              </a:ext>
            </a:extLst>
          </p:cNvPr>
          <p:cNvSpPr/>
          <p:nvPr/>
        </p:nvSpPr>
        <p:spPr>
          <a:xfrm>
            <a:off x="2409886" y="0"/>
            <a:ext cx="6734114" cy="914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03572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F3DD212-FB31-4F3B-9FF0-20C34DB9C4CF}"/>
              </a:ext>
            </a:extLst>
          </p:cNvPr>
          <p:cNvSpPr>
            <a:spLocks noGrp="1"/>
          </p:cNvSpPr>
          <p:nvPr>
            <p:ph type="sldNum" sz="quarter" idx="12"/>
          </p:nvPr>
        </p:nvSpPr>
        <p:spPr/>
        <p:txBody>
          <a:bodyPr/>
          <a:lstStyle/>
          <a:p>
            <a:fld id="{2066355A-084C-D24E-9AD2-7E4FC41EA627}" type="slidenum">
              <a:rPr lang="en-US" smtClean="0"/>
              <a:pPr/>
              <a:t>12</a:t>
            </a:fld>
            <a:endParaRPr lang="en-US" dirty="0"/>
          </a:p>
        </p:txBody>
      </p:sp>
      <p:sp>
        <p:nvSpPr>
          <p:cNvPr id="3" name="Номер слайда 1">
            <a:extLst>
              <a:ext uri="{FF2B5EF4-FFF2-40B4-BE49-F238E27FC236}">
                <a16:creationId xmlns:a16="http://schemas.microsoft.com/office/drawing/2014/main" id="{086997CD-5529-4704-91C2-279A7A6E6DA1}"/>
              </a:ext>
            </a:extLst>
          </p:cNvPr>
          <p:cNvSpPr txBox="1">
            <a:spLocks/>
          </p:cNvSpPr>
          <p:nvPr/>
        </p:nvSpPr>
        <p:spPr>
          <a:xfrm>
            <a:off x="0" y="4793069"/>
            <a:ext cx="358836" cy="273844"/>
          </a:xfrm>
          <a:prstGeom prst="rect">
            <a:avLst/>
          </a:prstGeom>
        </p:spPr>
        <p:txBody>
          <a:bodyPr/>
          <a:lstStyle>
            <a:defPPr>
              <a:defRPr lang="en-US"/>
            </a:defPPr>
            <a:lvl1pPr marL="0" algn="ctr" defTabSz="457200" rtl="0" eaLnBrk="1" latinLnBrk="0" hangingPunct="1">
              <a:defRPr sz="11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12</a:t>
            </a:fld>
            <a:endParaRPr lang="en-US" dirty="0"/>
          </a:p>
        </p:txBody>
      </p:sp>
      <p:sp>
        <p:nvSpPr>
          <p:cNvPr id="4" name="TextBox 3">
            <a:extLst>
              <a:ext uri="{FF2B5EF4-FFF2-40B4-BE49-F238E27FC236}">
                <a16:creationId xmlns:a16="http://schemas.microsoft.com/office/drawing/2014/main" id="{4095FF99-120E-4A95-A86D-D7F9F49ABFEF}"/>
              </a:ext>
            </a:extLst>
          </p:cNvPr>
          <p:cNvSpPr txBox="1"/>
          <p:nvPr/>
        </p:nvSpPr>
        <p:spPr>
          <a:xfrm>
            <a:off x="282021" y="0"/>
            <a:ext cx="1659484" cy="369332"/>
          </a:xfrm>
          <a:prstGeom prst="rect">
            <a:avLst/>
          </a:prstGeom>
          <a:noFill/>
        </p:spPr>
        <p:txBody>
          <a:bodyPr wrap="square" anchor="ctr">
            <a:spAutoFit/>
          </a:bodyPr>
          <a:lstStyle/>
          <a:p>
            <a:pPr algn="ctr"/>
            <a:r>
              <a:rPr lang="ru-RU" b="1" dirty="0">
                <a:solidFill>
                  <a:srgbClr val="2182A5"/>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Исполнитель</a:t>
            </a:r>
            <a:endParaRPr lang="ru-RU" dirty="0">
              <a:solidFill>
                <a:srgbClr val="2182A5"/>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pic>
        <p:nvPicPr>
          <p:cNvPr id="5" name="Рисунок 4" descr="Коробка контур">
            <a:extLst>
              <a:ext uri="{FF2B5EF4-FFF2-40B4-BE49-F238E27FC236}">
                <a16:creationId xmlns:a16="http://schemas.microsoft.com/office/drawing/2014/main" id="{B606F938-64EF-46CB-BF68-208AC8FF18B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7556557">
            <a:off x="486562" y="289307"/>
            <a:ext cx="1188248" cy="1188248"/>
          </a:xfrm>
          <a:prstGeom prst="rect">
            <a:avLst/>
          </a:prstGeom>
        </p:spPr>
      </p:pic>
      <p:pic>
        <p:nvPicPr>
          <p:cNvPr id="6" name="Рисунок 5" descr="Запасы контур">
            <a:extLst>
              <a:ext uri="{FF2B5EF4-FFF2-40B4-BE49-F238E27FC236}">
                <a16:creationId xmlns:a16="http://schemas.microsoft.com/office/drawing/2014/main" id="{56AFF533-0AA9-45C6-B189-8BED857062A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9144" y="1324531"/>
            <a:ext cx="1077686" cy="1077686"/>
          </a:xfrm>
          <a:prstGeom prst="rect">
            <a:avLst/>
          </a:prstGeom>
        </p:spPr>
      </p:pic>
      <p:pic>
        <p:nvPicPr>
          <p:cNvPr id="7" name="Рисунок 6" descr="Инструменты контур">
            <a:extLst>
              <a:ext uri="{FF2B5EF4-FFF2-40B4-BE49-F238E27FC236}">
                <a16:creationId xmlns:a16="http://schemas.microsoft.com/office/drawing/2014/main" id="{D2257CCE-DDB9-455A-8336-C85F0474304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23486" y="2507407"/>
            <a:ext cx="914400" cy="914400"/>
          </a:xfrm>
          <a:prstGeom prst="rect">
            <a:avLst/>
          </a:prstGeom>
        </p:spPr>
      </p:pic>
      <p:sp>
        <p:nvSpPr>
          <p:cNvPr id="8" name="TextBox 7">
            <a:extLst>
              <a:ext uri="{FF2B5EF4-FFF2-40B4-BE49-F238E27FC236}">
                <a16:creationId xmlns:a16="http://schemas.microsoft.com/office/drawing/2014/main" id="{BD77226B-7A54-44F7-946D-CBE2854A1BA0}"/>
              </a:ext>
            </a:extLst>
          </p:cNvPr>
          <p:cNvSpPr txBox="1"/>
          <p:nvPr/>
        </p:nvSpPr>
        <p:spPr>
          <a:xfrm>
            <a:off x="779250" y="483927"/>
            <a:ext cx="757788" cy="307777"/>
          </a:xfrm>
          <a:prstGeom prst="rect">
            <a:avLst/>
          </a:prstGeom>
          <a:noFill/>
        </p:spPr>
        <p:txBody>
          <a:bodyPr wrap="square" rtlCol="0">
            <a:spAutoFit/>
          </a:bodyPr>
          <a:lstStyle/>
          <a:p>
            <a:r>
              <a:rPr lang="ru-RU" sz="1400" b="1" dirty="0"/>
              <a:t>Товар</a:t>
            </a:r>
            <a:endParaRPr lang="ru-RU" sz="1100" b="1" dirty="0"/>
          </a:p>
        </p:txBody>
      </p:sp>
      <p:sp>
        <p:nvSpPr>
          <p:cNvPr id="9" name="TextBox 8">
            <a:extLst>
              <a:ext uri="{FF2B5EF4-FFF2-40B4-BE49-F238E27FC236}">
                <a16:creationId xmlns:a16="http://schemas.microsoft.com/office/drawing/2014/main" id="{200FE906-694D-4C57-AB4C-0799FCE9D2F7}"/>
              </a:ext>
            </a:extLst>
          </p:cNvPr>
          <p:cNvSpPr txBox="1"/>
          <p:nvPr/>
        </p:nvSpPr>
        <p:spPr>
          <a:xfrm>
            <a:off x="700298" y="2243759"/>
            <a:ext cx="1177536" cy="307777"/>
          </a:xfrm>
          <a:prstGeom prst="rect">
            <a:avLst/>
          </a:prstGeom>
          <a:noFill/>
        </p:spPr>
        <p:txBody>
          <a:bodyPr wrap="square" rtlCol="0">
            <a:spAutoFit/>
          </a:bodyPr>
          <a:lstStyle/>
          <a:p>
            <a:r>
              <a:rPr lang="ru-RU" sz="1400" dirty="0"/>
              <a:t>Товары</a:t>
            </a:r>
            <a:endParaRPr lang="ru-RU" dirty="0"/>
          </a:p>
        </p:txBody>
      </p:sp>
      <p:sp>
        <p:nvSpPr>
          <p:cNvPr id="10" name="TextBox 9">
            <a:extLst>
              <a:ext uri="{FF2B5EF4-FFF2-40B4-BE49-F238E27FC236}">
                <a16:creationId xmlns:a16="http://schemas.microsoft.com/office/drawing/2014/main" id="{D47B12E3-D3CE-40FA-BBFA-8567A96CDFE8}"/>
              </a:ext>
            </a:extLst>
          </p:cNvPr>
          <p:cNvSpPr txBox="1"/>
          <p:nvPr/>
        </p:nvSpPr>
        <p:spPr>
          <a:xfrm>
            <a:off x="713312" y="3283483"/>
            <a:ext cx="1177536" cy="307777"/>
          </a:xfrm>
          <a:prstGeom prst="rect">
            <a:avLst/>
          </a:prstGeom>
          <a:noFill/>
        </p:spPr>
        <p:txBody>
          <a:bodyPr wrap="square" rtlCol="0">
            <a:spAutoFit/>
          </a:bodyPr>
          <a:lstStyle/>
          <a:p>
            <a:r>
              <a:rPr lang="ru-RU" sz="1400" dirty="0"/>
              <a:t>Работы</a:t>
            </a:r>
            <a:endParaRPr lang="ru-RU" sz="1600" dirty="0"/>
          </a:p>
        </p:txBody>
      </p:sp>
      <p:pic>
        <p:nvPicPr>
          <p:cNvPr id="11" name="Рисунок 10" descr="Контракт контур">
            <a:extLst>
              <a:ext uri="{FF2B5EF4-FFF2-40B4-BE49-F238E27FC236}">
                <a16:creationId xmlns:a16="http://schemas.microsoft.com/office/drawing/2014/main" id="{8FC2A7BA-3097-4A5B-B5D5-5DF368EE62C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50406" y="3523121"/>
            <a:ext cx="914400" cy="914400"/>
          </a:xfrm>
          <a:prstGeom prst="rect">
            <a:avLst/>
          </a:prstGeom>
        </p:spPr>
      </p:pic>
      <p:sp>
        <p:nvSpPr>
          <p:cNvPr id="12" name="TextBox 11">
            <a:extLst>
              <a:ext uri="{FF2B5EF4-FFF2-40B4-BE49-F238E27FC236}">
                <a16:creationId xmlns:a16="http://schemas.microsoft.com/office/drawing/2014/main" id="{B9170003-780E-4704-98C0-A9B8D3D4BA41}"/>
              </a:ext>
            </a:extLst>
          </p:cNvPr>
          <p:cNvSpPr txBox="1"/>
          <p:nvPr/>
        </p:nvSpPr>
        <p:spPr>
          <a:xfrm>
            <a:off x="780259" y="4351542"/>
            <a:ext cx="1043642" cy="307777"/>
          </a:xfrm>
          <a:prstGeom prst="rect">
            <a:avLst/>
          </a:prstGeom>
          <a:noFill/>
        </p:spPr>
        <p:txBody>
          <a:bodyPr wrap="square" rtlCol="0">
            <a:spAutoFit/>
          </a:bodyPr>
          <a:lstStyle/>
          <a:p>
            <a:r>
              <a:rPr lang="ru-RU" sz="1400" dirty="0"/>
              <a:t>Услуги</a:t>
            </a:r>
          </a:p>
        </p:txBody>
      </p:sp>
      <p:sp>
        <p:nvSpPr>
          <p:cNvPr id="13" name="Правая фигурная скобка 12">
            <a:extLst>
              <a:ext uri="{FF2B5EF4-FFF2-40B4-BE49-F238E27FC236}">
                <a16:creationId xmlns:a16="http://schemas.microsoft.com/office/drawing/2014/main" id="{3CCC194D-3589-45BC-82F5-458C59F2F568}"/>
              </a:ext>
            </a:extLst>
          </p:cNvPr>
          <p:cNvSpPr/>
          <p:nvPr/>
        </p:nvSpPr>
        <p:spPr>
          <a:xfrm>
            <a:off x="1864690" y="396654"/>
            <a:ext cx="1289990" cy="4417567"/>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ru-RU"/>
          </a:p>
        </p:txBody>
      </p:sp>
      <p:sp>
        <p:nvSpPr>
          <p:cNvPr id="14" name="TextBox 13">
            <a:extLst>
              <a:ext uri="{FF2B5EF4-FFF2-40B4-BE49-F238E27FC236}">
                <a16:creationId xmlns:a16="http://schemas.microsoft.com/office/drawing/2014/main" id="{681860F3-0E41-4357-84E4-85B7CE73F3E3}"/>
              </a:ext>
            </a:extLst>
          </p:cNvPr>
          <p:cNvSpPr txBox="1"/>
          <p:nvPr/>
        </p:nvSpPr>
        <p:spPr>
          <a:xfrm flipH="1">
            <a:off x="2014925" y="1243485"/>
            <a:ext cx="76531" cy="2308324"/>
          </a:xfrm>
          <a:prstGeom prst="rect">
            <a:avLst/>
          </a:prstGeom>
          <a:noFill/>
        </p:spPr>
        <p:txBody>
          <a:bodyPr wrap="square">
            <a:spAutoFit/>
          </a:bodyPr>
          <a:lstStyle/>
          <a:p>
            <a:r>
              <a:rPr lang="ru-RU" sz="3600" b="1" dirty="0"/>
              <a:t>Этап</a:t>
            </a:r>
            <a:endParaRPr lang="ru-RU" dirty="0"/>
          </a:p>
        </p:txBody>
      </p:sp>
      <p:cxnSp>
        <p:nvCxnSpPr>
          <p:cNvPr id="15" name="Прямая соединительная линия 14">
            <a:extLst>
              <a:ext uri="{FF2B5EF4-FFF2-40B4-BE49-F238E27FC236}">
                <a16:creationId xmlns:a16="http://schemas.microsoft.com/office/drawing/2014/main" id="{50E1B8ED-107B-4820-9606-42D1BCBC80B5}"/>
              </a:ext>
            </a:extLst>
          </p:cNvPr>
          <p:cNvCxnSpPr>
            <a:cxnSpLocks/>
            <a:stCxn id="13" idx="0"/>
            <a:endCxn id="13" idx="2"/>
          </p:cNvCxnSpPr>
          <p:nvPr/>
        </p:nvCxnSpPr>
        <p:spPr>
          <a:xfrm>
            <a:off x="1864690" y="396654"/>
            <a:ext cx="0" cy="44175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id="{0A28BF16-D079-4305-B297-AC70F13160B4}"/>
              </a:ext>
            </a:extLst>
          </p:cNvPr>
          <p:cNvCxnSpPr>
            <a:cxnSpLocks/>
          </p:cNvCxnSpPr>
          <p:nvPr/>
        </p:nvCxnSpPr>
        <p:spPr>
          <a:xfrm>
            <a:off x="358836" y="395458"/>
            <a:ext cx="150585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B0C24B20-0B59-4E22-A583-52C5099FE832}"/>
              </a:ext>
            </a:extLst>
          </p:cNvPr>
          <p:cNvCxnSpPr>
            <a:endCxn id="13" idx="2"/>
          </p:cNvCxnSpPr>
          <p:nvPr/>
        </p:nvCxnSpPr>
        <p:spPr>
          <a:xfrm flipV="1">
            <a:off x="358836" y="4808634"/>
            <a:ext cx="1505854" cy="5587"/>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C3356D26-556A-4BCA-9AFB-17FF2D466172}"/>
              </a:ext>
            </a:extLst>
          </p:cNvPr>
          <p:cNvSpPr txBox="1"/>
          <p:nvPr/>
        </p:nvSpPr>
        <p:spPr>
          <a:xfrm>
            <a:off x="2553807" y="702123"/>
            <a:ext cx="1152780" cy="769441"/>
          </a:xfrm>
          <a:prstGeom prst="rect">
            <a:avLst/>
          </a:prstGeom>
          <a:noFill/>
        </p:spPr>
        <p:txBody>
          <a:bodyPr wrap="square" rtlCol="0">
            <a:spAutoFit/>
          </a:bodyPr>
          <a:lstStyle/>
          <a:p>
            <a:r>
              <a:rPr lang="ru-RU" sz="1100" dirty="0"/>
              <a:t>Срок установленный для исполнения контракта</a:t>
            </a:r>
          </a:p>
        </p:txBody>
      </p:sp>
      <p:sp>
        <p:nvSpPr>
          <p:cNvPr id="19" name="TextBox 18">
            <a:extLst>
              <a:ext uri="{FF2B5EF4-FFF2-40B4-BE49-F238E27FC236}">
                <a16:creationId xmlns:a16="http://schemas.microsoft.com/office/drawing/2014/main" id="{7D81B044-B57B-4611-B590-47B289860FDA}"/>
              </a:ext>
            </a:extLst>
          </p:cNvPr>
          <p:cNvSpPr txBox="1"/>
          <p:nvPr/>
        </p:nvSpPr>
        <p:spPr>
          <a:xfrm>
            <a:off x="2418261" y="3025605"/>
            <a:ext cx="1430381" cy="646331"/>
          </a:xfrm>
          <a:prstGeom prst="rect">
            <a:avLst/>
          </a:prstGeom>
          <a:noFill/>
        </p:spPr>
        <p:txBody>
          <a:bodyPr wrap="square" rtlCol="0">
            <a:spAutoFit/>
          </a:bodyPr>
          <a:lstStyle/>
          <a:p>
            <a:pPr marL="285750" indent="-285750">
              <a:buFont typeface="Wingdings" panose="05000000000000000000" pitchFamily="2" charset="2"/>
              <a:buChar char="Ø"/>
            </a:pPr>
            <a:r>
              <a:rPr lang="ru-RU" sz="1200" dirty="0"/>
              <a:t>Передача</a:t>
            </a:r>
          </a:p>
          <a:p>
            <a:pPr marL="285750" indent="-285750">
              <a:buFont typeface="Wingdings" panose="05000000000000000000" pitchFamily="2" charset="2"/>
              <a:buChar char="Ø"/>
            </a:pPr>
            <a:r>
              <a:rPr lang="ru-RU" sz="1200" dirty="0"/>
              <a:t>Осмотр</a:t>
            </a:r>
          </a:p>
          <a:p>
            <a:pPr marL="285750" indent="-285750">
              <a:buFont typeface="Wingdings" panose="05000000000000000000" pitchFamily="2" charset="2"/>
              <a:buChar char="Ø"/>
            </a:pPr>
            <a:r>
              <a:rPr lang="ru-RU" sz="1200" dirty="0"/>
              <a:t>Приемка</a:t>
            </a:r>
          </a:p>
        </p:txBody>
      </p:sp>
      <p:sp>
        <p:nvSpPr>
          <p:cNvPr id="20" name="TextBox 19">
            <a:extLst>
              <a:ext uri="{FF2B5EF4-FFF2-40B4-BE49-F238E27FC236}">
                <a16:creationId xmlns:a16="http://schemas.microsoft.com/office/drawing/2014/main" id="{13820B94-86D9-4349-A405-9E124941EFAA}"/>
              </a:ext>
            </a:extLst>
          </p:cNvPr>
          <p:cNvSpPr txBox="1"/>
          <p:nvPr/>
        </p:nvSpPr>
        <p:spPr>
          <a:xfrm>
            <a:off x="3322813" y="2143772"/>
            <a:ext cx="1539572" cy="92333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dirty="0"/>
              <a:t>Электронный документ о приемке</a:t>
            </a:r>
          </a:p>
        </p:txBody>
      </p:sp>
      <p:sp>
        <p:nvSpPr>
          <p:cNvPr id="21" name="TextBox 20">
            <a:extLst>
              <a:ext uri="{FF2B5EF4-FFF2-40B4-BE49-F238E27FC236}">
                <a16:creationId xmlns:a16="http://schemas.microsoft.com/office/drawing/2014/main" id="{569BBB1C-227E-42E8-9E4B-57E985C9198B}"/>
              </a:ext>
            </a:extLst>
          </p:cNvPr>
          <p:cNvSpPr txBox="1"/>
          <p:nvPr/>
        </p:nvSpPr>
        <p:spPr>
          <a:xfrm>
            <a:off x="3454564" y="3298992"/>
            <a:ext cx="1763486" cy="1107996"/>
          </a:xfrm>
          <a:prstGeom prst="rect">
            <a:avLst/>
          </a:prstGeom>
          <a:noFill/>
        </p:spPr>
        <p:txBody>
          <a:bodyPr wrap="square" rtlCol="0">
            <a:spAutoFit/>
          </a:bodyPr>
          <a:lstStyle/>
          <a:p>
            <a:pPr marL="285750" indent="-285750">
              <a:buFont typeface="Wingdings" panose="05000000000000000000" pitchFamily="2" charset="2"/>
              <a:buChar char="q"/>
            </a:pPr>
            <a:r>
              <a:rPr lang="ru-RU" sz="1100" dirty="0"/>
              <a:t>Подтверждает выполнение обязательств по контракту</a:t>
            </a:r>
          </a:p>
          <a:p>
            <a:pPr marL="285750" indent="-285750">
              <a:buFont typeface="Wingdings" panose="05000000000000000000" pitchFamily="2" charset="2"/>
              <a:buChar char="q"/>
            </a:pPr>
            <a:r>
              <a:rPr lang="ru-RU" sz="1100" dirty="0"/>
              <a:t>После подписания будет оплата</a:t>
            </a:r>
          </a:p>
        </p:txBody>
      </p:sp>
      <p:sp>
        <p:nvSpPr>
          <p:cNvPr id="22" name="Стрелка: вправо 21" descr="Не более 20 р.д.">
            <a:extLst>
              <a:ext uri="{FF2B5EF4-FFF2-40B4-BE49-F238E27FC236}">
                <a16:creationId xmlns:a16="http://schemas.microsoft.com/office/drawing/2014/main" id="{E8CC4A70-AB6C-41D4-AB17-50B187947428}"/>
              </a:ext>
            </a:extLst>
          </p:cNvPr>
          <p:cNvSpPr/>
          <p:nvPr/>
        </p:nvSpPr>
        <p:spPr>
          <a:xfrm>
            <a:off x="4911635" y="2293357"/>
            <a:ext cx="894806" cy="62416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050" dirty="0"/>
              <a:t>Не более 20р.д</a:t>
            </a:r>
          </a:p>
        </p:txBody>
      </p:sp>
      <p:sp>
        <p:nvSpPr>
          <p:cNvPr id="23" name="TextBox 22">
            <a:extLst>
              <a:ext uri="{FF2B5EF4-FFF2-40B4-BE49-F238E27FC236}">
                <a16:creationId xmlns:a16="http://schemas.microsoft.com/office/drawing/2014/main" id="{E8DB1ABD-DF82-4D21-A3F1-F1F3A6C41426}"/>
              </a:ext>
            </a:extLst>
          </p:cNvPr>
          <p:cNvSpPr txBox="1"/>
          <p:nvPr/>
        </p:nvSpPr>
        <p:spPr>
          <a:xfrm>
            <a:off x="3719075" y="1664620"/>
            <a:ext cx="1031965" cy="369332"/>
          </a:xfrm>
          <a:prstGeom prst="rect">
            <a:avLst/>
          </a:prstGeom>
          <a:noFill/>
        </p:spPr>
        <p:txBody>
          <a:bodyPr wrap="square" rtlCol="0">
            <a:spAutoFit/>
          </a:bodyPr>
          <a:lstStyle/>
          <a:p>
            <a:r>
              <a:rPr lang="ru-RU" b="1" dirty="0">
                <a:solidFill>
                  <a:srgbClr val="2182A5"/>
                </a:solidFill>
                <a:effectLst>
                  <a:outerShdw blurRad="38100" dist="38100" dir="2700000" algn="tl">
                    <a:srgbClr val="000000">
                      <a:alpha val="43137"/>
                    </a:srgbClr>
                  </a:outerShdw>
                </a:effectLst>
              </a:rPr>
              <a:t>ЕИС</a:t>
            </a:r>
          </a:p>
        </p:txBody>
      </p:sp>
      <p:sp>
        <p:nvSpPr>
          <p:cNvPr id="24" name="TextBox 23">
            <a:extLst>
              <a:ext uri="{FF2B5EF4-FFF2-40B4-BE49-F238E27FC236}">
                <a16:creationId xmlns:a16="http://schemas.microsoft.com/office/drawing/2014/main" id="{BF611D14-C0EB-42F5-A1FD-7EAE57D57ABF}"/>
              </a:ext>
            </a:extLst>
          </p:cNvPr>
          <p:cNvSpPr txBox="1"/>
          <p:nvPr/>
        </p:nvSpPr>
        <p:spPr>
          <a:xfrm>
            <a:off x="5989322" y="1816842"/>
            <a:ext cx="1345473" cy="369332"/>
          </a:xfrm>
          <a:prstGeom prst="rect">
            <a:avLst/>
          </a:prstGeom>
          <a:noFill/>
        </p:spPr>
        <p:txBody>
          <a:bodyPr wrap="square" rtlCol="0">
            <a:spAutoFit/>
          </a:bodyPr>
          <a:lstStyle/>
          <a:p>
            <a:r>
              <a:rPr lang="ru-RU" b="1" dirty="0">
                <a:solidFill>
                  <a:srgbClr val="0E779D"/>
                </a:solidFill>
                <a:effectLst>
                  <a:outerShdw blurRad="38100" dist="38100" dir="2700000" algn="tl">
                    <a:srgbClr val="000000">
                      <a:alpha val="43137"/>
                    </a:srgbClr>
                  </a:outerShdw>
                </a:effectLst>
              </a:rPr>
              <a:t>Заказчик</a:t>
            </a:r>
          </a:p>
        </p:txBody>
      </p:sp>
      <p:sp>
        <p:nvSpPr>
          <p:cNvPr id="25" name="TextBox 24">
            <a:extLst>
              <a:ext uri="{FF2B5EF4-FFF2-40B4-BE49-F238E27FC236}">
                <a16:creationId xmlns:a16="http://schemas.microsoft.com/office/drawing/2014/main" id="{7D5B21F0-3AF7-491B-AAA4-E07DF8A792D9}"/>
              </a:ext>
            </a:extLst>
          </p:cNvPr>
          <p:cNvSpPr txBox="1"/>
          <p:nvPr/>
        </p:nvSpPr>
        <p:spPr>
          <a:xfrm>
            <a:off x="5855691" y="2282271"/>
            <a:ext cx="14271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dirty="0"/>
              <a:t>Подписание заказчика</a:t>
            </a:r>
          </a:p>
        </p:txBody>
      </p:sp>
      <p:sp>
        <p:nvSpPr>
          <p:cNvPr id="26" name="TextBox 25">
            <a:extLst>
              <a:ext uri="{FF2B5EF4-FFF2-40B4-BE49-F238E27FC236}">
                <a16:creationId xmlns:a16="http://schemas.microsoft.com/office/drawing/2014/main" id="{825035C1-D3DE-4DF6-965B-C7C4D2AB26E4}"/>
              </a:ext>
            </a:extLst>
          </p:cNvPr>
          <p:cNvSpPr txBox="1"/>
          <p:nvPr/>
        </p:nvSpPr>
        <p:spPr>
          <a:xfrm>
            <a:off x="5783602" y="3024699"/>
            <a:ext cx="1539572" cy="1277273"/>
          </a:xfrm>
          <a:prstGeom prst="rect">
            <a:avLst/>
          </a:prstGeom>
          <a:noFill/>
        </p:spPr>
        <p:txBody>
          <a:bodyPr wrap="square" rtlCol="0">
            <a:spAutoFit/>
          </a:bodyPr>
          <a:lstStyle/>
          <a:p>
            <a:pPr marL="171450" indent="-171450">
              <a:buFont typeface="Wingdings" panose="05000000000000000000" pitchFamily="2" charset="2"/>
              <a:buChar char="q"/>
            </a:pPr>
            <a:r>
              <a:rPr lang="ru-RU" sz="1100" dirty="0"/>
              <a:t>Подтверждение факта исполнения</a:t>
            </a:r>
          </a:p>
          <a:p>
            <a:pPr marL="171450" indent="-171450">
              <a:buFont typeface="Wingdings" panose="05000000000000000000" pitchFamily="2" charset="2"/>
              <a:buChar char="q"/>
            </a:pPr>
            <a:r>
              <a:rPr lang="ru-RU" sz="1100" dirty="0"/>
              <a:t>Передача на оплату</a:t>
            </a:r>
          </a:p>
          <a:p>
            <a:pPr marL="171450" indent="-171450">
              <a:buFont typeface="Wingdings" panose="05000000000000000000" pitchFamily="2" charset="2"/>
              <a:buChar char="q"/>
            </a:pPr>
            <a:r>
              <a:rPr lang="ru-RU" sz="1100" dirty="0"/>
              <a:t>Формирование сведения об исполнении контракта</a:t>
            </a:r>
          </a:p>
        </p:txBody>
      </p:sp>
      <p:pic>
        <p:nvPicPr>
          <p:cNvPr id="27" name="Рисунок 26" descr="Офисный рабочий мужской контур">
            <a:extLst>
              <a:ext uri="{FF2B5EF4-FFF2-40B4-BE49-F238E27FC236}">
                <a16:creationId xmlns:a16="http://schemas.microsoft.com/office/drawing/2014/main" id="{B14A106B-4937-4A01-8556-CD317639F0B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733229" y="3892227"/>
            <a:ext cx="914400" cy="914400"/>
          </a:xfrm>
          <a:prstGeom prst="rect">
            <a:avLst/>
          </a:prstGeom>
        </p:spPr>
      </p:pic>
      <p:pic>
        <p:nvPicPr>
          <p:cNvPr id="28" name="Рисунок 27" descr="Деньги контур">
            <a:extLst>
              <a:ext uri="{FF2B5EF4-FFF2-40B4-BE49-F238E27FC236}">
                <a16:creationId xmlns:a16="http://schemas.microsoft.com/office/drawing/2014/main" id="{D2AAD765-B417-423B-AC39-2A288B92FA7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657600" y="4248033"/>
            <a:ext cx="914400" cy="914400"/>
          </a:xfrm>
          <a:prstGeom prst="rect">
            <a:avLst/>
          </a:prstGeom>
        </p:spPr>
      </p:pic>
      <p:sp>
        <p:nvSpPr>
          <p:cNvPr id="29" name="Стрелка: влево 28">
            <a:extLst>
              <a:ext uri="{FF2B5EF4-FFF2-40B4-BE49-F238E27FC236}">
                <a16:creationId xmlns:a16="http://schemas.microsoft.com/office/drawing/2014/main" id="{9635AB38-08FD-40FC-B9D3-ABCC952814A9}"/>
              </a:ext>
            </a:extLst>
          </p:cNvPr>
          <p:cNvSpPr/>
          <p:nvPr/>
        </p:nvSpPr>
        <p:spPr>
          <a:xfrm rot="666251">
            <a:off x="2592502" y="4285768"/>
            <a:ext cx="999920" cy="706221"/>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600" dirty="0"/>
              <a:t>Оплата</a:t>
            </a:r>
            <a:endParaRPr lang="ru-RU" dirty="0"/>
          </a:p>
        </p:txBody>
      </p:sp>
      <p:sp>
        <p:nvSpPr>
          <p:cNvPr id="30" name="Стрелка: влево 29">
            <a:extLst>
              <a:ext uri="{FF2B5EF4-FFF2-40B4-BE49-F238E27FC236}">
                <a16:creationId xmlns:a16="http://schemas.microsoft.com/office/drawing/2014/main" id="{54D98309-1E4A-4609-BDF7-34F93BBA3C78}"/>
              </a:ext>
            </a:extLst>
          </p:cNvPr>
          <p:cNvSpPr/>
          <p:nvPr/>
        </p:nvSpPr>
        <p:spPr>
          <a:xfrm rot="20581680">
            <a:off x="4545948" y="4174175"/>
            <a:ext cx="1358511" cy="67987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100" dirty="0">
                <a:solidFill>
                  <a:srgbClr val="FF0000"/>
                </a:solidFill>
                <a:effectLst>
                  <a:outerShdw blurRad="38100" dist="38100" dir="2700000" algn="tl">
                    <a:srgbClr val="000000">
                      <a:alpha val="43137"/>
                    </a:srgbClr>
                  </a:outerShdw>
                </a:effectLst>
              </a:rPr>
              <a:t>Не более 7 </a:t>
            </a:r>
            <a:r>
              <a:rPr lang="ru-RU" sz="1100" dirty="0" err="1">
                <a:solidFill>
                  <a:srgbClr val="FF0000"/>
                </a:solidFill>
                <a:effectLst>
                  <a:outerShdw blurRad="38100" dist="38100" dir="2700000" algn="tl">
                    <a:srgbClr val="000000">
                      <a:alpha val="43137"/>
                    </a:srgbClr>
                  </a:outerShdw>
                </a:effectLst>
              </a:rPr>
              <a:t>р.д</a:t>
            </a:r>
            <a:r>
              <a:rPr lang="ru-RU" sz="1100" dirty="0">
                <a:solidFill>
                  <a:srgbClr val="FF0000"/>
                </a:solidFill>
                <a:effectLst>
                  <a:outerShdw blurRad="38100" dist="38100" dir="2700000" algn="tl">
                    <a:srgbClr val="000000">
                      <a:alpha val="43137"/>
                    </a:srgbClr>
                  </a:outerShdw>
                </a:effectLst>
              </a:rPr>
              <a:t>. </a:t>
            </a:r>
          </a:p>
        </p:txBody>
      </p:sp>
      <p:sp>
        <p:nvSpPr>
          <p:cNvPr id="31" name="Стрелка: вправо 30">
            <a:extLst>
              <a:ext uri="{FF2B5EF4-FFF2-40B4-BE49-F238E27FC236}">
                <a16:creationId xmlns:a16="http://schemas.microsoft.com/office/drawing/2014/main" id="{AC51F0B4-13D4-4F53-A52D-041884EEF9FF}"/>
              </a:ext>
            </a:extLst>
          </p:cNvPr>
          <p:cNvSpPr/>
          <p:nvPr/>
        </p:nvSpPr>
        <p:spPr>
          <a:xfrm>
            <a:off x="7323174" y="2143772"/>
            <a:ext cx="688200" cy="923330"/>
          </a:xfrm>
          <a:prstGeom prst="rightArrow">
            <a:avLst>
              <a:gd name="adj1" fmla="val 50000"/>
              <a:gd name="adj2" fmla="val 4893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100" dirty="0">
                <a:solidFill>
                  <a:srgbClr val="FF0000"/>
                </a:solidFill>
                <a:effectLst>
                  <a:outerShdw blurRad="38100" dist="38100" dir="2700000" algn="tl">
                    <a:srgbClr val="000000">
                      <a:alpha val="43137"/>
                    </a:srgbClr>
                  </a:outerShdw>
                </a:effectLst>
              </a:rPr>
              <a:t>День в день</a:t>
            </a:r>
          </a:p>
        </p:txBody>
      </p:sp>
      <p:sp>
        <p:nvSpPr>
          <p:cNvPr id="32" name="TextBox 31">
            <a:extLst>
              <a:ext uri="{FF2B5EF4-FFF2-40B4-BE49-F238E27FC236}">
                <a16:creationId xmlns:a16="http://schemas.microsoft.com/office/drawing/2014/main" id="{58F31313-3D52-4A70-83CE-28F8435106BB}"/>
              </a:ext>
            </a:extLst>
          </p:cNvPr>
          <p:cNvSpPr txBox="1"/>
          <p:nvPr/>
        </p:nvSpPr>
        <p:spPr>
          <a:xfrm>
            <a:off x="8069491" y="1713173"/>
            <a:ext cx="983069" cy="1600438"/>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400" dirty="0"/>
              <a:t>Карточка контракта</a:t>
            </a:r>
          </a:p>
          <a:p>
            <a:endParaRPr lang="ru-RU" sz="1400" dirty="0"/>
          </a:p>
          <a:p>
            <a:endParaRPr lang="ru-RU" sz="1400" dirty="0"/>
          </a:p>
          <a:p>
            <a:endParaRPr lang="ru-RU" sz="1400" dirty="0"/>
          </a:p>
          <a:p>
            <a:endParaRPr lang="ru-RU" sz="1400" dirty="0"/>
          </a:p>
          <a:p>
            <a:r>
              <a:rPr lang="ru-RU" sz="1400" dirty="0"/>
              <a:t>          ____  </a:t>
            </a:r>
          </a:p>
        </p:txBody>
      </p:sp>
      <p:pic>
        <p:nvPicPr>
          <p:cNvPr id="33" name="Рисунок 32" descr="Подпись контур">
            <a:extLst>
              <a:ext uri="{FF2B5EF4-FFF2-40B4-BE49-F238E27FC236}">
                <a16:creationId xmlns:a16="http://schemas.microsoft.com/office/drawing/2014/main" id="{AC7170E9-E942-48EB-B025-3C893D8CD29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561026" y="2865908"/>
            <a:ext cx="367437" cy="367437"/>
          </a:xfrm>
          <a:prstGeom prst="rect">
            <a:avLst/>
          </a:prstGeom>
        </p:spPr>
      </p:pic>
    </p:spTree>
    <p:extLst>
      <p:ext uri="{BB962C8B-B14F-4D97-AF65-F5344CB8AC3E}">
        <p14:creationId xmlns:p14="http://schemas.microsoft.com/office/powerpoint/2010/main" val="1429173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0E917EA-1D9E-4FEE-9B37-E3FA7185FFBE}"/>
              </a:ext>
            </a:extLst>
          </p:cNvPr>
          <p:cNvSpPr>
            <a:spLocks noGrp="1"/>
          </p:cNvSpPr>
          <p:nvPr>
            <p:ph type="sldNum" sz="quarter" idx="12"/>
          </p:nvPr>
        </p:nvSpPr>
        <p:spPr/>
        <p:txBody>
          <a:bodyPr/>
          <a:lstStyle/>
          <a:p>
            <a:fld id="{2066355A-084C-D24E-9AD2-7E4FC41EA627}" type="slidenum">
              <a:rPr lang="en-US" smtClean="0"/>
              <a:pPr/>
              <a:t>13</a:t>
            </a:fld>
            <a:endParaRPr lang="en-US" dirty="0"/>
          </a:p>
        </p:txBody>
      </p:sp>
      <p:sp>
        <p:nvSpPr>
          <p:cNvPr id="4" name="TextBox 3">
            <a:extLst>
              <a:ext uri="{FF2B5EF4-FFF2-40B4-BE49-F238E27FC236}">
                <a16:creationId xmlns:a16="http://schemas.microsoft.com/office/drawing/2014/main" id="{F3957096-404E-4D3C-890E-3AE856A173CE}"/>
              </a:ext>
            </a:extLst>
          </p:cNvPr>
          <p:cNvSpPr txBox="1"/>
          <p:nvPr/>
        </p:nvSpPr>
        <p:spPr>
          <a:xfrm>
            <a:off x="358835" y="89267"/>
            <a:ext cx="6553139" cy="461665"/>
          </a:xfrm>
          <a:prstGeom prst="rect">
            <a:avLst/>
          </a:prstGeom>
          <a:noFill/>
        </p:spPr>
        <p:txBody>
          <a:bodyPr wrap="square">
            <a:spAutoFit/>
          </a:bodyPr>
          <a:lstStyle/>
          <a:p>
            <a:pPr algn="ctr">
              <a:spcAft>
                <a:spcPts val="1200"/>
              </a:spcAft>
            </a:pPr>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Оформление неустойки (штрафа, пени)</a:t>
            </a:r>
            <a:endParaRPr lang="ru-RU" sz="2400" dirty="0">
              <a:solidFill>
                <a:srgbClr val="2182A5"/>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0A029D8C-83F5-433D-A41D-6325D57E7293}"/>
              </a:ext>
            </a:extLst>
          </p:cNvPr>
          <p:cNvSpPr txBox="1"/>
          <p:nvPr/>
        </p:nvSpPr>
        <p:spPr>
          <a:xfrm>
            <a:off x="1126434" y="845309"/>
            <a:ext cx="7136641" cy="2308324"/>
          </a:xfrm>
          <a:prstGeom prst="rect">
            <a:avLst/>
          </a:prstGeom>
          <a:noFill/>
        </p:spPr>
        <p:txBody>
          <a:bodyPr wrap="square">
            <a:spAutoFit/>
          </a:bodyPr>
          <a:lstStyle/>
          <a:p>
            <a:pPr>
              <a:spcAft>
                <a:spcPts val="1200"/>
              </a:spcAft>
            </a:pPr>
            <a:r>
              <a:rPr lang="ru-RU" sz="1800" kern="1200" dirty="0">
                <a:solidFill>
                  <a:srgbClr val="000000"/>
                </a:solidFill>
                <a:effectLst/>
                <a:latin typeface="Times New Roman" panose="02020603050405020304" pitchFamily="18" charset="0"/>
                <a:ea typeface="Times New Roman" panose="02020603050405020304" pitchFamily="18" charset="0"/>
              </a:rPr>
              <a:t>В случае обмена документами при применении мер ответственности и совершении иных действий в случае нарушения поставщиком (подрядчиком, исполнителем) или заказчиком условий контракта, в отношении контракта, заключенного </a:t>
            </a:r>
            <a:r>
              <a:rPr lang="ru-RU" sz="1800" u="sng" kern="1200" dirty="0">
                <a:solidFill>
                  <a:srgbClr val="000000"/>
                </a:solidFill>
                <a:effectLst/>
                <a:latin typeface="Times New Roman" panose="02020603050405020304" pitchFamily="18" charset="0"/>
                <a:ea typeface="Times New Roman" panose="02020603050405020304" pitchFamily="18" charset="0"/>
              </a:rPr>
              <a:t>по результатам электронных процедур</a:t>
            </a:r>
            <a:r>
              <a:rPr lang="ru-RU" sz="1800" kern="1200" dirty="0">
                <a:solidFill>
                  <a:srgbClr val="000000"/>
                </a:solidFill>
                <a:effectLst/>
                <a:latin typeface="Times New Roman" panose="02020603050405020304" pitchFamily="18" charset="0"/>
                <a:ea typeface="Times New Roman" panose="02020603050405020304" pitchFamily="18" charset="0"/>
              </a:rPr>
              <a:t>, закрытых электронных процедур, обмен информацией осуществляется с использованием ЕИС путем направления электронных уведомлений, подписанных усиленной электронной подписью. </a:t>
            </a:r>
            <a:r>
              <a:rPr lang="ru-RU" sz="1800" b="1" kern="1200" dirty="0">
                <a:solidFill>
                  <a:srgbClr val="000000"/>
                </a:solidFill>
                <a:effectLst/>
                <a:latin typeface="Times New Roman" panose="02020603050405020304" pitchFamily="18" charset="0"/>
                <a:ea typeface="+mn-ea"/>
              </a:rPr>
              <a:t>(</a:t>
            </a:r>
            <a:r>
              <a:rPr lang="ru-RU" sz="1800" b="1" i="1" kern="1200" dirty="0">
                <a:solidFill>
                  <a:srgbClr val="000000"/>
                </a:solidFill>
                <a:effectLst/>
                <a:latin typeface="Times New Roman" panose="02020603050405020304" pitchFamily="18" charset="0"/>
                <a:ea typeface="+mn-ea"/>
              </a:rPr>
              <a:t>вступает в силу с 01.07.2022</a:t>
            </a:r>
            <a:r>
              <a:rPr lang="ru-RU" sz="1800" b="1" kern="1200" dirty="0">
                <a:solidFill>
                  <a:srgbClr val="000000"/>
                </a:solidFill>
                <a:effectLst/>
                <a:latin typeface="Times New Roman" panose="02020603050405020304" pitchFamily="18" charset="0"/>
                <a:ea typeface="+mn-ea"/>
              </a:rPr>
              <a:t>)</a:t>
            </a:r>
            <a:endParaRPr lang="ru-RU" sz="1800" b="1" dirty="0">
              <a:effectLst/>
              <a:latin typeface="Calibri" panose="020F0502020204030204" pitchFamily="34" charset="0"/>
              <a:ea typeface="Calibri" panose="020F0502020204030204" pitchFamily="34" charset="0"/>
            </a:endParaRPr>
          </a:p>
        </p:txBody>
      </p:sp>
      <p:pic>
        <p:nvPicPr>
          <p:cNvPr id="5" name="Рисунок 4" descr="Летающие деньги со сплошной заливкой">
            <a:extLst>
              <a:ext uri="{FF2B5EF4-FFF2-40B4-BE49-F238E27FC236}">
                <a16:creationId xmlns:a16="http://schemas.microsoft.com/office/drawing/2014/main" id="{67FE90DD-C656-42AF-893C-1197B9DDEF7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56382" y="3288947"/>
            <a:ext cx="1504122" cy="1504122"/>
          </a:xfrm>
          <a:prstGeom prst="rect">
            <a:avLst/>
          </a:prstGeom>
        </p:spPr>
      </p:pic>
    </p:spTree>
    <p:extLst>
      <p:ext uri="{BB962C8B-B14F-4D97-AF65-F5344CB8AC3E}">
        <p14:creationId xmlns:p14="http://schemas.microsoft.com/office/powerpoint/2010/main" val="3490076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0E917EA-1D9E-4FEE-9B37-E3FA7185FFBE}"/>
              </a:ext>
            </a:extLst>
          </p:cNvPr>
          <p:cNvSpPr>
            <a:spLocks noGrp="1"/>
          </p:cNvSpPr>
          <p:nvPr>
            <p:ph type="sldNum" sz="quarter" idx="12"/>
          </p:nvPr>
        </p:nvSpPr>
        <p:spPr/>
        <p:txBody>
          <a:bodyPr/>
          <a:lstStyle/>
          <a:p>
            <a:fld id="{2066355A-084C-D24E-9AD2-7E4FC41EA627}" type="slidenum">
              <a:rPr lang="en-US" smtClean="0"/>
              <a:pPr/>
              <a:t>14</a:t>
            </a:fld>
            <a:endParaRPr lang="en-US" dirty="0"/>
          </a:p>
        </p:txBody>
      </p:sp>
      <p:sp>
        <p:nvSpPr>
          <p:cNvPr id="4" name="TextBox 3">
            <a:extLst>
              <a:ext uri="{FF2B5EF4-FFF2-40B4-BE49-F238E27FC236}">
                <a16:creationId xmlns:a16="http://schemas.microsoft.com/office/drawing/2014/main" id="{F3957096-404E-4D3C-890E-3AE856A173CE}"/>
              </a:ext>
            </a:extLst>
          </p:cNvPr>
          <p:cNvSpPr txBox="1"/>
          <p:nvPr/>
        </p:nvSpPr>
        <p:spPr>
          <a:xfrm>
            <a:off x="358835" y="89267"/>
            <a:ext cx="6553139" cy="461665"/>
          </a:xfrm>
          <a:prstGeom prst="rect">
            <a:avLst/>
          </a:prstGeom>
          <a:noFill/>
        </p:spPr>
        <p:txBody>
          <a:bodyPr wrap="square">
            <a:spAutoFit/>
          </a:bodyPr>
          <a:lstStyle/>
          <a:p>
            <a:pPr algn="ctr">
              <a:spcAft>
                <a:spcPts val="1200"/>
              </a:spcAft>
            </a:pPr>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Расторжение контракта</a:t>
            </a:r>
            <a:endParaRPr lang="ru-RU" sz="2400" dirty="0">
              <a:solidFill>
                <a:srgbClr val="2182A5"/>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0A029D8C-83F5-433D-A41D-6325D57E7293}"/>
              </a:ext>
            </a:extLst>
          </p:cNvPr>
          <p:cNvSpPr txBox="1"/>
          <p:nvPr/>
        </p:nvSpPr>
        <p:spPr>
          <a:xfrm>
            <a:off x="358835" y="823823"/>
            <a:ext cx="8281928" cy="4103688"/>
          </a:xfrm>
          <a:prstGeom prst="rect">
            <a:avLst/>
          </a:prstGeom>
          <a:noFill/>
        </p:spPr>
        <p:txBody>
          <a:bodyPr wrap="square">
            <a:spAutoFit/>
          </a:bodyPr>
          <a:lstStyle/>
          <a:p>
            <a:pPr>
              <a:spcAft>
                <a:spcPts val="800"/>
              </a:spcAft>
            </a:pPr>
            <a:r>
              <a:rPr lang="ru-RU" sz="1800" kern="1200" dirty="0">
                <a:solidFill>
                  <a:srgbClr val="000000"/>
                </a:solidFill>
                <a:effectLst/>
                <a:latin typeface="Times New Roman" panose="02020603050405020304" pitchFamily="18" charset="0"/>
                <a:ea typeface="Times New Roman" panose="02020603050405020304" pitchFamily="18" charset="0"/>
              </a:rPr>
              <a:t>Односторонний отказ от исполнения контракта по результатам электронной процедуры направляется через ЕИС, в иных случаях – лично под расписку или только по почте.</a:t>
            </a:r>
            <a:endParaRPr lang="ru-RU" sz="1800" dirty="0">
              <a:effectLst/>
              <a:latin typeface="Calibri" panose="020F0502020204030204" pitchFamily="34" charset="0"/>
              <a:ea typeface="Calibri" panose="020F0502020204030204" pitchFamily="34" charset="0"/>
            </a:endParaRPr>
          </a:p>
          <a:p>
            <a:pPr>
              <a:spcAft>
                <a:spcPts val="800"/>
              </a:spcAft>
            </a:pPr>
            <a:r>
              <a:rPr lang="ru-RU" sz="1800" b="1" kern="1200" dirty="0">
                <a:solidFill>
                  <a:srgbClr val="000000"/>
                </a:solidFill>
                <a:effectLst/>
                <a:latin typeface="Times New Roman" panose="02020603050405020304" pitchFamily="18" charset="0"/>
                <a:ea typeface="+mn-ea"/>
              </a:rPr>
              <a:t>(</a:t>
            </a:r>
            <a:r>
              <a:rPr lang="ru-RU" sz="1800" b="1" i="1" kern="1200" dirty="0">
                <a:solidFill>
                  <a:srgbClr val="000000"/>
                </a:solidFill>
                <a:effectLst/>
                <a:latin typeface="Times New Roman" panose="02020603050405020304" pitchFamily="18" charset="0"/>
                <a:ea typeface="+mn-ea"/>
              </a:rPr>
              <a:t>вступает в силу с 1 июля 2022 </a:t>
            </a:r>
            <a:r>
              <a:rPr lang="ru-RU" sz="1800" b="1" kern="1200" dirty="0">
                <a:solidFill>
                  <a:srgbClr val="000000"/>
                </a:solidFill>
                <a:effectLst/>
                <a:latin typeface="Times New Roman" panose="02020603050405020304" pitchFamily="18" charset="0"/>
                <a:ea typeface="+mn-ea"/>
              </a:rPr>
              <a:t>) </a:t>
            </a:r>
          </a:p>
          <a:p>
            <a:pPr>
              <a:spcAft>
                <a:spcPts val="800"/>
              </a:spcAft>
            </a:pPr>
            <a:r>
              <a:rPr lang="ru-RU" sz="1800" kern="1200" dirty="0">
                <a:solidFill>
                  <a:srgbClr val="000000"/>
                </a:solidFill>
                <a:effectLst/>
                <a:latin typeface="Times New Roman" panose="02020603050405020304" pitchFamily="18" charset="0"/>
                <a:ea typeface="+mn-ea"/>
              </a:rPr>
              <a:t>Соглашение о расторжении контракта, заключенного по результатам электронных процедур, закрытых электронных процедур, заключается с использованием единой информационной системы.</a:t>
            </a:r>
            <a:endParaRPr lang="ru-RU" sz="1800" dirty="0">
              <a:effectLst/>
              <a:latin typeface="Calibri" panose="020F0502020204030204" pitchFamily="34" charset="0"/>
              <a:ea typeface="Calibri" panose="020F0502020204030204" pitchFamily="34" charset="0"/>
            </a:endParaRPr>
          </a:p>
          <a:p>
            <a:pPr>
              <a:spcAft>
                <a:spcPts val="800"/>
              </a:spcAft>
            </a:pPr>
            <a:r>
              <a:rPr lang="ru-RU" sz="1800" b="1" kern="1200" dirty="0">
                <a:solidFill>
                  <a:srgbClr val="000000"/>
                </a:solidFill>
                <a:effectLst/>
                <a:latin typeface="Times New Roman" panose="02020603050405020304" pitchFamily="18" charset="0"/>
                <a:ea typeface="+mn-ea"/>
              </a:rPr>
              <a:t>(</a:t>
            </a:r>
            <a:r>
              <a:rPr lang="ru-RU" sz="1800" b="1" i="1" kern="1200" dirty="0">
                <a:solidFill>
                  <a:srgbClr val="000000"/>
                </a:solidFill>
                <a:effectLst/>
                <a:latin typeface="Times New Roman" panose="02020603050405020304" pitchFamily="18" charset="0"/>
                <a:ea typeface="+mn-ea"/>
              </a:rPr>
              <a:t>вступает в силу с 1 июля 2023</a:t>
            </a:r>
            <a:r>
              <a:rPr lang="ru-RU" sz="1800" b="1" kern="1200" dirty="0">
                <a:solidFill>
                  <a:srgbClr val="000000"/>
                </a:solidFill>
                <a:effectLst/>
                <a:latin typeface="Times New Roman" panose="02020603050405020304" pitchFamily="18" charset="0"/>
                <a:ea typeface="+mn-ea"/>
              </a:rPr>
              <a:t>) – </a:t>
            </a:r>
            <a:r>
              <a:rPr lang="ru-RU" sz="1800" b="1" kern="1200" dirty="0">
                <a:solidFill>
                  <a:srgbClr val="FF0000"/>
                </a:solidFill>
                <a:effectLst/>
                <a:latin typeface="Times New Roman" panose="02020603050405020304" pitchFamily="18" charset="0"/>
                <a:ea typeface="+mn-ea"/>
              </a:rPr>
              <a:t>перенесено на 01.01.2024</a:t>
            </a:r>
            <a:endParaRPr lang="ru-RU" sz="1800" b="1" dirty="0">
              <a:solidFill>
                <a:srgbClr val="FF0000"/>
              </a:solidFill>
              <a:effectLst/>
              <a:latin typeface="Calibri" panose="020F0502020204030204" pitchFamily="34" charset="0"/>
              <a:ea typeface="Calibri" panose="020F0502020204030204" pitchFamily="34" charset="0"/>
            </a:endParaRPr>
          </a:p>
          <a:p>
            <a:r>
              <a:rPr lang="ru-RU" sz="1800" kern="1200" dirty="0">
                <a:solidFill>
                  <a:srgbClr val="000000"/>
                </a:solidFill>
                <a:effectLst/>
                <a:latin typeface="Times New Roman" panose="02020603050405020304" pitchFamily="18" charset="0"/>
                <a:ea typeface="+mn-ea"/>
              </a:rPr>
              <a:t>Заключение контракта со вторым (или последующим) участником электронной закупки после расторжения контракта производится через электронную площадку (</a:t>
            </a:r>
            <a:r>
              <a:rPr lang="ru-RU" sz="1800" i="1" kern="1200" dirty="0">
                <a:solidFill>
                  <a:srgbClr val="000000"/>
                </a:solidFill>
                <a:effectLst/>
                <a:latin typeface="Times New Roman" panose="02020603050405020304" pitchFamily="18" charset="0"/>
                <a:ea typeface="+mn-ea"/>
              </a:rPr>
              <a:t>как с победителем</a:t>
            </a:r>
            <a:r>
              <a:rPr lang="ru-RU" sz="1800" kern="1200" dirty="0">
                <a:solidFill>
                  <a:srgbClr val="000000"/>
                </a:solidFill>
                <a:effectLst/>
                <a:latin typeface="Times New Roman" panose="02020603050405020304" pitchFamily="18" charset="0"/>
                <a:ea typeface="+mn-ea"/>
              </a:rPr>
              <a:t>).</a:t>
            </a:r>
            <a:endParaRPr lang="ru-RU" sz="1800" dirty="0">
              <a:effectLst/>
              <a:latin typeface="Calibri" panose="020F0502020204030204" pitchFamily="34" charset="0"/>
              <a:ea typeface="Calibri" panose="020F0502020204030204" pitchFamily="34" charset="0"/>
            </a:endParaRPr>
          </a:p>
          <a:p>
            <a:r>
              <a:rPr lang="ru-RU" sz="1800" b="1" kern="1200" dirty="0">
                <a:solidFill>
                  <a:srgbClr val="000000"/>
                </a:solidFill>
                <a:effectLst/>
                <a:latin typeface="Times New Roman" panose="02020603050405020304" pitchFamily="18" charset="0"/>
                <a:ea typeface="+mn-ea"/>
              </a:rPr>
              <a:t>(</a:t>
            </a:r>
            <a:r>
              <a:rPr lang="ru-RU" sz="1800" b="1" i="1" kern="1200" dirty="0">
                <a:solidFill>
                  <a:srgbClr val="000000"/>
                </a:solidFill>
                <a:effectLst/>
                <a:latin typeface="Times New Roman" panose="02020603050405020304" pitchFamily="18" charset="0"/>
                <a:ea typeface="+mn-ea"/>
              </a:rPr>
              <a:t>до 01.07.2022 заключение происходит по правилам установленных закрытых не электронных закупок</a:t>
            </a:r>
            <a:r>
              <a:rPr lang="ru-RU" sz="1800" b="1" kern="1200" dirty="0">
                <a:solidFill>
                  <a:srgbClr val="000000"/>
                </a:solidFill>
                <a:effectLst/>
                <a:latin typeface="Times New Roman" panose="02020603050405020304" pitchFamily="18" charset="0"/>
                <a:ea typeface="+mn-ea"/>
              </a:rPr>
              <a:t>)</a:t>
            </a:r>
            <a:endParaRPr lang="ru-RU"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92186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AC60382-3AD2-4F11-83EE-D94A9ED07ED5}"/>
              </a:ext>
            </a:extLst>
          </p:cNvPr>
          <p:cNvSpPr>
            <a:spLocks noGrp="1"/>
          </p:cNvSpPr>
          <p:nvPr>
            <p:ph type="sldNum" sz="quarter" idx="12"/>
          </p:nvPr>
        </p:nvSpPr>
        <p:spPr/>
        <p:txBody>
          <a:bodyPr/>
          <a:lstStyle/>
          <a:p>
            <a:fld id="{2066355A-084C-D24E-9AD2-7E4FC41EA627}" type="slidenum">
              <a:rPr lang="en-US" smtClean="0"/>
              <a:pPr/>
              <a:t>15</a:t>
            </a:fld>
            <a:endParaRPr lang="en-US" dirty="0"/>
          </a:p>
        </p:txBody>
      </p:sp>
      <p:sp>
        <p:nvSpPr>
          <p:cNvPr id="3" name="TextBox 2">
            <a:extLst>
              <a:ext uri="{FF2B5EF4-FFF2-40B4-BE49-F238E27FC236}">
                <a16:creationId xmlns:a16="http://schemas.microsoft.com/office/drawing/2014/main" id="{DE2FA786-02A5-4F54-9E32-9F5F86FF4CE8}"/>
              </a:ext>
            </a:extLst>
          </p:cNvPr>
          <p:cNvSpPr txBox="1"/>
          <p:nvPr/>
        </p:nvSpPr>
        <p:spPr>
          <a:xfrm>
            <a:off x="1828800" y="1565839"/>
            <a:ext cx="5946561" cy="2308324"/>
          </a:xfrm>
          <a:prstGeom prst="rect">
            <a:avLst/>
          </a:prstGeom>
          <a:noFill/>
        </p:spPr>
        <p:txBody>
          <a:bodyPr wrap="square">
            <a:spAutoFit/>
          </a:bodyPr>
          <a:lstStyle/>
          <a:p>
            <a:r>
              <a:rPr lang="ru-RU" sz="4800" b="1" dirty="0">
                <a:solidFill>
                  <a:srgbClr val="0E779D"/>
                </a:solidFill>
                <a:latin typeface="Trebuchet MS" panose="020B0603020202020204" pitchFamily="34" charset="0"/>
                <a:cs typeface="Arial" panose="020B0604020202020204" pitchFamily="34" charset="0"/>
              </a:rPr>
              <a:t>Антикризисные</a:t>
            </a:r>
          </a:p>
          <a:p>
            <a:r>
              <a:rPr lang="ru-RU" sz="4800" b="1" dirty="0">
                <a:solidFill>
                  <a:srgbClr val="0E779D"/>
                </a:solidFill>
                <a:latin typeface="Trebuchet MS" panose="020B0603020202020204" pitchFamily="34" charset="0"/>
                <a:cs typeface="Arial" panose="020B0604020202020204" pitchFamily="34" charset="0"/>
              </a:rPr>
              <a:t>		поправки в</a:t>
            </a:r>
          </a:p>
          <a:p>
            <a:r>
              <a:rPr lang="ru-RU" sz="4800" b="1" dirty="0">
                <a:solidFill>
                  <a:srgbClr val="0E779D"/>
                </a:solidFill>
                <a:latin typeface="Trebuchet MS" panose="020B0603020202020204" pitchFamily="34" charset="0"/>
                <a:cs typeface="Arial" panose="020B0604020202020204" pitchFamily="34" charset="0"/>
              </a:rPr>
              <a:t>		44-ФЗ</a:t>
            </a:r>
            <a:endParaRPr lang="ru-RU" sz="1400" b="1" dirty="0">
              <a:latin typeface="Trebuchet MS" panose="020B0603020202020204" pitchFamily="34" charset="0"/>
              <a:cs typeface="Arial" panose="020B0604020202020204" pitchFamily="34" charset="0"/>
            </a:endParaRPr>
          </a:p>
        </p:txBody>
      </p:sp>
      <p:pic>
        <p:nvPicPr>
          <p:cNvPr id="5" name="Рисунок 4" descr="Сердечно-легочная реанимация со сплошной заливкой">
            <a:extLst>
              <a:ext uri="{FF2B5EF4-FFF2-40B4-BE49-F238E27FC236}">
                <a16:creationId xmlns:a16="http://schemas.microsoft.com/office/drawing/2014/main" id="{16933350-C720-4033-867A-7EDC22CA4C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20521" y="2720001"/>
            <a:ext cx="914400" cy="914400"/>
          </a:xfrm>
          <a:prstGeom prst="rect">
            <a:avLst/>
          </a:prstGeom>
        </p:spPr>
      </p:pic>
    </p:spTree>
    <p:extLst>
      <p:ext uri="{BB962C8B-B14F-4D97-AF65-F5344CB8AC3E}">
        <p14:creationId xmlns:p14="http://schemas.microsoft.com/office/powerpoint/2010/main" val="2207619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16</a:t>
            </a:fld>
            <a:endParaRPr lang="en-US" dirty="0"/>
          </a:p>
        </p:txBody>
      </p:sp>
      <p:sp>
        <p:nvSpPr>
          <p:cNvPr id="3" name="TextBox 2">
            <a:extLst>
              <a:ext uri="{FF2B5EF4-FFF2-40B4-BE49-F238E27FC236}">
                <a16:creationId xmlns:a16="http://schemas.microsoft.com/office/drawing/2014/main" id="{68E5985D-0B5B-48B3-A0C6-E18C1B92AC67}"/>
              </a:ext>
            </a:extLst>
          </p:cNvPr>
          <p:cNvSpPr txBox="1"/>
          <p:nvPr/>
        </p:nvSpPr>
        <p:spPr>
          <a:xfrm>
            <a:off x="358836" y="687421"/>
            <a:ext cx="7127132" cy="861774"/>
          </a:xfrm>
          <a:prstGeom prst="rect">
            <a:avLst/>
          </a:prstGeom>
          <a:noFill/>
        </p:spPr>
        <p:txBody>
          <a:bodyPr wrap="square" rtlCol="0">
            <a:spAutoFit/>
          </a:bodyPr>
          <a:lstStyle/>
          <a:p>
            <a:r>
              <a:rPr lang="ru-RU" b="1" u="sng" dirty="0"/>
              <a:t>476-ФЗ от 30.12.2021</a:t>
            </a:r>
            <a:r>
              <a:rPr lang="ru-RU" b="1" dirty="0"/>
              <a:t> </a:t>
            </a:r>
            <a:r>
              <a:rPr lang="ru-RU" sz="1600" dirty="0"/>
              <a:t>– списание неустоек за 2021 год + п.8 ч.1 ст.95 применяется к контрактам сроком менее года (в случаях установленных Правительством РФ)</a:t>
            </a:r>
          </a:p>
        </p:txBody>
      </p:sp>
      <p:sp>
        <p:nvSpPr>
          <p:cNvPr id="5" name="TextBox 4">
            <a:extLst>
              <a:ext uri="{FF2B5EF4-FFF2-40B4-BE49-F238E27FC236}">
                <a16:creationId xmlns:a16="http://schemas.microsoft.com/office/drawing/2014/main" id="{5E970758-4D6E-4590-AC61-84D034CBB4F3}"/>
              </a:ext>
            </a:extLst>
          </p:cNvPr>
          <p:cNvSpPr txBox="1"/>
          <p:nvPr/>
        </p:nvSpPr>
        <p:spPr>
          <a:xfrm>
            <a:off x="358836" y="1825621"/>
            <a:ext cx="6820177" cy="1354217"/>
          </a:xfrm>
          <a:prstGeom prst="rect">
            <a:avLst/>
          </a:prstGeom>
          <a:noFill/>
        </p:spPr>
        <p:txBody>
          <a:bodyPr wrap="square" rtlCol="0">
            <a:spAutoFit/>
          </a:bodyPr>
          <a:lstStyle/>
          <a:p>
            <a:r>
              <a:rPr lang="ru-RU" b="1" u="sng" dirty="0"/>
              <a:t>ПП РФ №2594 от 31.12.2021</a:t>
            </a:r>
            <a:r>
              <a:rPr lang="ru-RU" b="1" dirty="0"/>
              <a:t> </a:t>
            </a:r>
            <a:r>
              <a:rPr lang="ru-RU" sz="1600" dirty="0"/>
              <a:t>– списание неустоек за 2021 год допустимо по строительным контрактам (причина: увеличение цен на строительные ресурсы) если исполнителем было предложено изменение условий контракта по ПП РФ №1315 от 09.08.2021. </a:t>
            </a:r>
            <a:r>
              <a:rPr lang="ru-RU" sz="1400" dirty="0"/>
              <a:t>(изменения в ПП РФ №783 от 04.07.2018)</a:t>
            </a:r>
            <a:endParaRPr lang="ru-RU" sz="1600" dirty="0"/>
          </a:p>
        </p:txBody>
      </p:sp>
      <p:sp>
        <p:nvSpPr>
          <p:cNvPr id="6" name="Крест 5">
            <a:extLst>
              <a:ext uri="{FF2B5EF4-FFF2-40B4-BE49-F238E27FC236}">
                <a16:creationId xmlns:a16="http://schemas.microsoft.com/office/drawing/2014/main" id="{394EEBFB-04F7-44AD-A539-A7B1F11914E3}"/>
              </a:ext>
            </a:extLst>
          </p:cNvPr>
          <p:cNvSpPr/>
          <p:nvPr/>
        </p:nvSpPr>
        <p:spPr>
          <a:xfrm>
            <a:off x="1292711" y="1543323"/>
            <a:ext cx="365321" cy="355571"/>
          </a:xfrm>
          <a:prstGeom prst="plus">
            <a:avLst>
              <a:gd name="adj" fmla="val 42089"/>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7" name="Правая фигурная скобка 6">
            <a:extLst>
              <a:ext uri="{FF2B5EF4-FFF2-40B4-BE49-F238E27FC236}">
                <a16:creationId xmlns:a16="http://schemas.microsoft.com/office/drawing/2014/main" id="{C1BC0321-55D4-45E1-BE3B-8B7A96A48EA6}"/>
              </a:ext>
            </a:extLst>
          </p:cNvPr>
          <p:cNvSpPr/>
          <p:nvPr/>
        </p:nvSpPr>
        <p:spPr>
          <a:xfrm>
            <a:off x="7036341" y="765243"/>
            <a:ext cx="311285" cy="2321668"/>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ru-RU"/>
          </a:p>
        </p:txBody>
      </p:sp>
      <p:sp>
        <p:nvSpPr>
          <p:cNvPr id="8" name="Прямоугольник 7">
            <a:extLst>
              <a:ext uri="{FF2B5EF4-FFF2-40B4-BE49-F238E27FC236}">
                <a16:creationId xmlns:a16="http://schemas.microsoft.com/office/drawing/2014/main" id="{978C938B-DC7A-4164-9F78-391C3AC2CC9A}"/>
              </a:ext>
            </a:extLst>
          </p:cNvPr>
          <p:cNvSpPr/>
          <p:nvPr/>
        </p:nvSpPr>
        <p:spPr>
          <a:xfrm>
            <a:off x="7426588" y="1610751"/>
            <a:ext cx="1598899" cy="584775"/>
          </a:xfrm>
          <a:prstGeom prst="rect">
            <a:avLst/>
          </a:prstGeom>
          <a:noFill/>
        </p:spPr>
        <p:txBody>
          <a:bodyPr wrap="none" lIns="91440" tIns="45720" rIns="91440" bIns="45720">
            <a:spAutoFit/>
          </a:bodyPr>
          <a:lstStyle/>
          <a:p>
            <a:pPr algn="ctr"/>
            <a:r>
              <a:rPr lang="ru-RU" sz="3200" b="0" cap="none" spc="0" dirty="0">
                <a:ln w="0"/>
                <a:solidFill>
                  <a:srgbClr val="0E779D"/>
                </a:solidFill>
                <a:effectLst>
                  <a:outerShdw blurRad="38100" dist="19050" dir="2700000" algn="tl" rotWithShape="0">
                    <a:schemeClr val="dk1">
                      <a:alpha val="40000"/>
                    </a:schemeClr>
                  </a:outerShdw>
                </a:effectLst>
              </a:rPr>
              <a:t>Стройка</a:t>
            </a:r>
          </a:p>
        </p:txBody>
      </p:sp>
      <p:cxnSp>
        <p:nvCxnSpPr>
          <p:cNvPr id="10" name="Прямая соединительная линия 9">
            <a:extLst>
              <a:ext uri="{FF2B5EF4-FFF2-40B4-BE49-F238E27FC236}">
                <a16:creationId xmlns:a16="http://schemas.microsoft.com/office/drawing/2014/main" id="{68330251-5BA2-457E-9669-EBFF32BF70D0}"/>
              </a:ext>
            </a:extLst>
          </p:cNvPr>
          <p:cNvCxnSpPr>
            <a:cxnSpLocks/>
            <a:endCxn id="7" idx="2"/>
          </p:cNvCxnSpPr>
          <p:nvPr/>
        </p:nvCxnSpPr>
        <p:spPr>
          <a:xfrm>
            <a:off x="352351" y="3086911"/>
            <a:ext cx="668399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a:extLst>
              <a:ext uri="{FF2B5EF4-FFF2-40B4-BE49-F238E27FC236}">
                <a16:creationId xmlns:a16="http://schemas.microsoft.com/office/drawing/2014/main" id="{E72EA09F-7FE4-4739-AF1B-F9A1B12D095D}"/>
              </a:ext>
            </a:extLst>
          </p:cNvPr>
          <p:cNvCxnSpPr>
            <a:cxnSpLocks/>
          </p:cNvCxnSpPr>
          <p:nvPr/>
        </p:nvCxnSpPr>
        <p:spPr>
          <a:xfrm>
            <a:off x="358836" y="765243"/>
            <a:ext cx="6683990" cy="0"/>
          </a:xfrm>
          <a:prstGeom prst="line">
            <a:avLst/>
          </a:prstGeom>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875D4651-17A8-4E1C-A3B0-A99E0D92D263}"/>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6483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17</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4" y="681863"/>
            <a:ext cx="8612222" cy="2616101"/>
          </a:xfrm>
          <a:prstGeom prst="rect">
            <a:avLst/>
          </a:prstGeom>
          <a:noFill/>
        </p:spPr>
        <p:txBody>
          <a:bodyPr wrap="square" rtlCol="0">
            <a:spAutoFit/>
          </a:bodyPr>
          <a:lstStyle/>
          <a:p>
            <a:r>
              <a:rPr lang="ru-RU" b="1" u="sng" dirty="0"/>
              <a:t>46-ФЗ от 08.03.2022</a:t>
            </a:r>
          </a:p>
          <a:p>
            <a:r>
              <a:rPr lang="ru-RU" b="1" dirty="0"/>
              <a:t>ст. 8</a:t>
            </a:r>
            <a:r>
              <a:rPr lang="ru-RU" dirty="0"/>
              <a:t> </a:t>
            </a:r>
            <a:r>
              <a:rPr lang="ru-RU" sz="1600" dirty="0"/>
              <a:t>– изменения в 44-ФЗ</a:t>
            </a:r>
          </a:p>
          <a:p>
            <a:pPr marL="285750" indent="-285750">
              <a:buClr>
                <a:srgbClr val="0E779D"/>
              </a:buClr>
              <a:buFont typeface="Wingdings" panose="05000000000000000000" pitchFamily="2" charset="2"/>
              <a:buChar char="Ø"/>
            </a:pPr>
            <a:r>
              <a:rPr lang="ru-RU" sz="1600" dirty="0"/>
              <a:t>Появляется возможность изменения любых существенных условий контракта по решению Правительства РФ, Правительства субъекта РФ или администрации (ч. 65.1 ст. 112 44-ФЗ).</a:t>
            </a:r>
          </a:p>
          <a:p>
            <a:pPr marL="285750" indent="-285750">
              <a:buClr>
                <a:srgbClr val="0E779D"/>
              </a:buClr>
              <a:buFont typeface="Wingdings" panose="05000000000000000000" pitchFamily="2" charset="2"/>
              <a:buChar char="Ø"/>
            </a:pPr>
            <a:r>
              <a:rPr lang="ru-RU" sz="1600" dirty="0"/>
              <a:t>Добавляются возможности закупок лекарственных средств и медицинских изделий (в части</a:t>
            </a:r>
            <a:r>
              <a:rPr lang="en-US" sz="1600" dirty="0"/>
              <a:t> </a:t>
            </a:r>
            <a:r>
              <a:rPr lang="ru-RU" sz="1600" dirty="0"/>
              <a:t>проведения запросов котировок и закупок у</a:t>
            </a:r>
            <a:r>
              <a:rPr lang="en-US" sz="1600" dirty="0"/>
              <a:t> </a:t>
            </a:r>
            <a:r>
              <a:rPr lang="ru-RU" sz="1600" dirty="0"/>
              <a:t>ЕП).</a:t>
            </a:r>
          </a:p>
          <a:p>
            <a:pPr marL="285750" indent="-285750">
              <a:buClr>
                <a:srgbClr val="0E779D"/>
              </a:buClr>
              <a:buFont typeface="Wingdings" panose="05000000000000000000" pitchFamily="2" charset="2"/>
              <a:buChar char="Ø"/>
            </a:pPr>
            <a:r>
              <a:rPr lang="ru-RU" sz="1600" dirty="0"/>
              <a:t>Добавляется право Правительства РФ установить случаи списания неустоек (ст. 34).</a:t>
            </a:r>
            <a:endParaRPr lang="en-US" sz="1600" dirty="0"/>
          </a:p>
          <a:p>
            <a:r>
              <a:rPr lang="ru-RU" sz="1600" b="1" dirty="0"/>
              <a:t>(Ст.15)</a:t>
            </a:r>
            <a:r>
              <a:rPr lang="ru-RU" sz="1600" dirty="0"/>
              <a:t> -  Правительство РФ и Правительство субъекта РФ вправе установить дополнительные случаи закупки у ЕП и правила таких закупок.</a:t>
            </a:r>
            <a:endParaRPr lang="en-US" sz="1600" dirty="0"/>
          </a:p>
          <a:p>
            <a:r>
              <a:rPr lang="ru-RU" sz="1600" dirty="0"/>
              <a:t>(</a:t>
            </a:r>
            <a:r>
              <a:rPr lang="ru-RU" sz="1600" b="1" dirty="0"/>
              <a:t>Ст. 18</a:t>
            </a:r>
            <a:r>
              <a:rPr lang="ru-RU" sz="1600" dirty="0"/>
              <a:t>) – Права на принятие решений Правительством РФ</a:t>
            </a:r>
          </a:p>
        </p:txBody>
      </p:sp>
      <p:sp>
        <p:nvSpPr>
          <p:cNvPr id="16" name="TextBox 15">
            <a:extLst>
              <a:ext uri="{FF2B5EF4-FFF2-40B4-BE49-F238E27FC236}">
                <a16:creationId xmlns:a16="http://schemas.microsoft.com/office/drawing/2014/main" id="{67AA0FE8-5DEC-4361-ADAE-05FD6A1F3496}"/>
              </a:ext>
            </a:extLst>
          </p:cNvPr>
          <p:cNvSpPr txBox="1"/>
          <p:nvPr/>
        </p:nvSpPr>
        <p:spPr>
          <a:xfrm>
            <a:off x="337223" y="3158151"/>
            <a:ext cx="8612221" cy="553998"/>
          </a:xfrm>
          <a:prstGeom prst="rect">
            <a:avLst/>
          </a:prstGeom>
          <a:noFill/>
        </p:spPr>
        <p:txBody>
          <a:bodyPr wrap="square">
            <a:spAutoFit/>
          </a:bodyPr>
          <a:lstStyle/>
          <a:p>
            <a:r>
              <a:rPr lang="ru-RU" sz="1600" b="1" u="sng" dirty="0"/>
              <a:t>ПП РФ от 06.03.2022 №297 </a:t>
            </a:r>
            <a:r>
              <a:rPr lang="ru-RU" sz="1400" dirty="0"/>
              <a:t>– установлена предельная цена и годовой объем на закупку </a:t>
            </a:r>
            <a:r>
              <a:rPr lang="ru-RU" sz="1400" dirty="0" err="1"/>
              <a:t>медизделий</a:t>
            </a:r>
            <a:r>
              <a:rPr lang="ru-RU" sz="1400" dirty="0"/>
              <a:t> путем проведения ЗК.</a:t>
            </a:r>
            <a:endParaRPr lang="ru-RU" sz="1600" dirty="0"/>
          </a:p>
        </p:txBody>
      </p:sp>
      <p:sp>
        <p:nvSpPr>
          <p:cNvPr id="13" name="TextBox 12">
            <a:extLst>
              <a:ext uri="{FF2B5EF4-FFF2-40B4-BE49-F238E27FC236}">
                <a16:creationId xmlns:a16="http://schemas.microsoft.com/office/drawing/2014/main" id="{E4210DF2-EBE2-4192-961F-C76E12A78274}"/>
              </a:ext>
            </a:extLst>
          </p:cNvPr>
          <p:cNvSpPr txBox="1"/>
          <p:nvPr/>
        </p:nvSpPr>
        <p:spPr>
          <a:xfrm>
            <a:off x="337224" y="4127326"/>
            <a:ext cx="8612221" cy="984885"/>
          </a:xfrm>
          <a:prstGeom prst="rect">
            <a:avLst/>
          </a:prstGeom>
          <a:noFill/>
        </p:spPr>
        <p:txBody>
          <a:bodyPr wrap="square">
            <a:spAutoFit/>
          </a:bodyPr>
          <a:lstStyle/>
          <a:p>
            <a:r>
              <a:rPr lang="ru-RU" sz="1600" b="1" u="sng" dirty="0"/>
              <a:t>ПП РФ от 10.03.2022 №339 </a:t>
            </a:r>
            <a:r>
              <a:rPr lang="ru-RU" sz="1400" dirty="0"/>
              <a:t>– утверждены дополнительные случаи осуществления закупок товаров, работ и услуг для государственных и муниципальных нужд у единственного поставщика, определенного актом Правительства РФ, актом высшего исполнительного органа субъекта РФ, актом местной администрации, а также порядок их осуществления, которые будут действовать до 31 декабря 2022 года.</a:t>
            </a:r>
            <a:endParaRPr lang="ru-RU" sz="1600"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C3A956C8-74FD-4C63-9F1B-83B57208890B}"/>
              </a:ext>
            </a:extLst>
          </p:cNvPr>
          <p:cNvSpPr txBox="1"/>
          <p:nvPr/>
        </p:nvSpPr>
        <p:spPr>
          <a:xfrm>
            <a:off x="337223" y="3645407"/>
            <a:ext cx="8612221" cy="553998"/>
          </a:xfrm>
          <a:prstGeom prst="rect">
            <a:avLst/>
          </a:prstGeom>
          <a:noFill/>
        </p:spPr>
        <p:txBody>
          <a:bodyPr wrap="square">
            <a:spAutoFit/>
          </a:bodyPr>
          <a:lstStyle/>
          <a:p>
            <a:r>
              <a:rPr lang="ru-RU" sz="1600" b="1" u="sng" dirty="0"/>
              <a:t>ПП РФ от </a:t>
            </a:r>
            <a:r>
              <a:rPr lang="en-US" sz="1600" b="1" u="sng" dirty="0"/>
              <a:t>10</a:t>
            </a:r>
            <a:r>
              <a:rPr lang="ru-RU" sz="1600" b="1" u="sng" dirty="0"/>
              <a:t>.03.2022 №</a:t>
            </a:r>
            <a:r>
              <a:rPr lang="en-US" sz="1600" b="1" u="sng" dirty="0"/>
              <a:t>340</a:t>
            </a:r>
            <a:r>
              <a:rPr lang="ru-RU" sz="1600" b="1" u="sng" dirty="0"/>
              <a:t> </a:t>
            </a:r>
            <a:r>
              <a:rPr lang="ru-RU" sz="1400" dirty="0"/>
              <a:t>– </a:t>
            </a:r>
            <a:r>
              <a:rPr lang="en-US" sz="1400" dirty="0"/>
              <a:t>(</a:t>
            </a:r>
            <a:r>
              <a:rPr lang="ru-RU" sz="1400" dirty="0"/>
              <a:t>Внесены изменения в ПП РФ №783) установлена возможность списания неустоек за любой год если неустойка возникла по независящим от сторон обстоятельств, </a:t>
            </a:r>
            <a:r>
              <a:rPr lang="ru-RU" sz="1400"/>
              <a:t>из-за санкций.</a:t>
            </a:r>
            <a:endParaRPr lang="ru-RU" sz="1600" dirty="0"/>
          </a:p>
        </p:txBody>
      </p:sp>
    </p:spTree>
    <p:extLst>
      <p:ext uri="{BB962C8B-B14F-4D97-AF65-F5344CB8AC3E}">
        <p14:creationId xmlns:p14="http://schemas.microsoft.com/office/powerpoint/2010/main" val="1159868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18</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4278094"/>
          </a:xfrm>
          <a:prstGeom prst="rect">
            <a:avLst/>
          </a:prstGeom>
          <a:noFill/>
        </p:spPr>
        <p:txBody>
          <a:bodyPr wrap="square" rtlCol="0">
            <a:spAutoFit/>
          </a:bodyPr>
          <a:lstStyle/>
          <a:p>
            <a:r>
              <a:rPr lang="ru-RU" b="1" u="sng" dirty="0"/>
              <a:t>46-ФЗ от 08.03.2022</a:t>
            </a:r>
          </a:p>
          <a:p>
            <a:r>
              <a:rPr lang="ru-RU" sz="1600" b="1" dirty="0"/>
              <a:t>ст. 8</a:t>
            </a:r>
            <a:r>
              <a:rPr lang="ru-RU" sz="1600" dirty="0"/>
              <a:t> – </a:t>
            </a:r>
            <a:r>
              <a:rPr lang="ru-RU" sz="1400" dirty="0"/>
              <a:t>изменения в 44-ФЗ в части закупок лекарств и медицинских изделий:</a:t>
            </a:r>
          </a:p>
          <a:p>
            <a:pPr algn="just"/>
            <a:r>
              <a:rPr lang="ru-RU" sz="1400" b="0" i="0" u="none" strike="noStrike" baseline="0" dirty="0">
                <a:latin typeface="Calibri" panose="020F0502020204030204" pitchFamily="34" charset="0"/>
              </a:rPr>
              <a:t>(ст. 24) Заказчик вправе проводить в соответствии с настоящим Федеральным законом электронный запрос котировок:</a:t>
            </a:r>
          </a:p>
          <a:p>
            <a:pPr algn="just"/>
            <a:r>
              <a:rPr lang="ru-RU" sz="1400" b="0" i="0" u="none" strike="noStrike" baseline="0" dirty="0">
                <a:latin typeface="Calibri" panose="020F0502020204030204" pitchFamily="34" charset="0"/>
              </a:rPr>
              <a:t>1) в случае, если при осуществлении закупки начальная (максимальная) цена контракта не превышает три миллиона рублей. При этом годовой объем закупок, осуществляемых путем проведения электронного запроса котировок, не должен превышать двадцать процентов совокупного годового объема закупок заказчика или сто миллионов рублей в отношении заказчика, совокупный годовой объем закупок которого в прошедшем календарном году составил менее пятисот миллионов рублей. </a:t>
            </a:r>
            <a:r>
              <a:rPr lang="ru-RU" sz="1400" b="0" i="0" u="none" strike="noStrike" baseline="0" dirty="0">
                <a:solidFill>
                  <a:srgbClr val="FF0000"/>
                </a:solidFill>
                <a:latin typeface="Calibri" panose="020F0502020204030204" pitchFamily="34" charset="0"/>
              </a:rPr>
              <a:t>Правительство Российской Федерации вправе принять решение об увеличении начальной (максимальной) цены контракта и годового объема закупок в целях закупки отдельных наименований медицинских изделий;</a:t>
            </a:r>
          </a:p>
          <a:p>
            <a:pPr algn="just"/>
            <a:r>
              <a:rPr lang="ru-RU" sz="1400" b="1" u="sng" dirty="0"/>
              <a:t>ПП РФ от 06.03.2022 №297 </a:t>
            </a:r>
            <a:r>
              <a:rPr lang="ru-RU" sz="1400" dirty="0"/>
              <a:t>- Установлено, что при закупке медицинских изделий в части медицинского оборудования, расходных материалов к нему и технических средств реабилитации инвалидов (за исключением медицинских изделий одноразового применения, адсорбирующего белья, подгузников, </a:t>
            </a:r>
            <a:r>
              <a:rPr lang="ru-RU" sz="1400" dirty="0" err="1"/>
              <a:t>противопролежневых</a:t>
            </a:r>
            <a:r>
              <a:rPr lang="ru-RU" sz="1400" dirty="0"/>
              <a:t> матрасов и подушек) заказчик вправе проводить электронный запрос котировок в случае, если при осуществлении закупки НМЦК не превышает 50 млн. рублей.</a:t>
            </a:r>
          </a:p>
          <a:p>
            <a:pPr algn="just"/>
            <a:r>
              <a:rPr lang="ru-RU" sz="1400" dirty="0"/>
              <a:t>При этом годовой объем закупок таких медицинских изделий, осуществляемых путем проведения электронного запроса котировок, не должен превышать 750 млн. рублей.</a:t>
            </a:r>
          </a:p>
          <a:p>
            <a:pPr algn="just"/>
            <a:r>
              <a:rPr lang="ru-RU" sz="1400" dirty="0"/>
              <a:t>Постановление вступило в силу 08.03.2022г. и действует до 01.08.2022г.</a:t>
            </a: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4960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19</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4278094"/>
          </a:xfrm>
          <a:prstGeom prst="rect">
            <a:avLst/>
          </a:prstGeom>
          <a:noFill/>
        </p:spPr>
        <p:txBody>
          <a:bodyPr wrap="square" rtlCol="0">
            <a:spAutoFit/>
          </a:bodyPr>
          <a:lstStyle/>
          <a:p>
            <a:r>
              <a:rPr lang="ru-RU" b="1" u="sng" dirty="0"/>
              <a:t>46-ФЗ от 08.03.2022</a:t>
            </a:r>
          </a:p>
          <a:p>
            <a:r>
              <a:rPr lang="ru-RU" sz="1600" b="1" dirty="0"/>
              <a:t>ст. 8</a:t>
            </a:r>
            <a:r>
              <a:rPr lang="ru-RU" sz="1600" dirty="0"/>
              <a:t> – </a:t>
            </a:r>
            <a:r>
              <a:rPr lang="ru-RU" sz="1400" dirty="0"/>
              <a:t>изменения в 44-ФЗ в части закупок лекарств и медицинских изделий:</a:t>
            </a:r>
          </a:p>
          <a:p>
            <a:pPr algn="just"/>
            <a:r>
              <a:rPr lang="ru-RU" sz="1400" b="0" i="0" u="none" strike="noStrike" baseline="0" dirty="0">
                <a:latin typeface="Calibri" panose="020F0502020204030204" pitchFamily="34" charset="0"/>
              </a:rPr>
              <a:t>(ч. 1 ст. 93)</a:t>
            </a:r>
          </a:p>
          <a:p>
            <a:pPr algn="just"/>
            <a:r>
              <a:rPr lang="ru-RU" sz="1400" b="0" i="0" u="none" strike="noStrike" baseline="0" dirty="0">
                <a:latin typeface="Calibri" panose="020F0502020204030204" pitchFamily="34" charset="0"/>
              </a:rPr>
              <a:t>п. 5.1) осуществление закупки лекарственных препаратов, медицинских изделий и расходных материалов государственной или муниципальной медицинской организацией, если такая закупка осуществляется в электронной форме в отношении лекарственных препаратов, медицинских изделий и расходных материалов, произведенных единственным на территории Российской Федерации или территориях иностранных государств, не вводивших в отношении Российской Федерации ограничительных мер экономического характера, производителем, а также если разрешение на осуществление такой закупки медицинской организацией установлено решением учредителя данной медицинской организации. При этом годовой объем закупок, которые заказчик вправе осуществить на основании настоящего пункта, не должен превышать в отношении лекарственных препаратов или расходных материалов 50 миллионов рублей, а в отношении медицинских изделий - 250 миллионов рублей;</a:t>
            </a:r>
          </a:p>
          <a:p>
            <a:pPr algn="just"/>
            <a:endParaRPr lang="ru-RU" sz="1400" b="0" i="0" u="none" strike="noStrike" baseline="0" dirty="0">
              <a:latin typeface="Calibri" panose="020F0502020204030204" pitchFamily="34" charset="0"/>
            </a:endParaRPr>
          </a:p>
          <a:p>
            <a:pPr algn="just"/>
            <a:r>
              <a:rPr lang="ru-RU" sz="1400" b="0" i="0" u="none" strike="noStrike" baseline="0" dirty="0">
                <a:latin typeface="Calibri" panose="020F0502020204030204" pitchFamily="34" charset="0"/>
              </a:rPr>
              <a:t>5.2) осуществление закупки технических средств реабилитации и услуг Фондом социального страхования Российской Федерации, если такая закупка осуществляется в электронной форме в отношении технических средств реабилитации и услуг, произведенных (оказанных) на территории Российской Федерации или произведенных на территориях иностранных государств, не вводивших в отношении Российской Федерации ограничительных мер экономического характера;</a:t>
            </a: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8150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55A0A95-4737-4961-823F-E0D1F30E674C}"/>
              </a:ext>
            </a:extLst>
          </p:cNvPr>
          <p:cNvSpPr>
            <a:spLocks noGrp="1"/>
          </p:cNvSpPr>
          <p:nvPr>
            <p:ph type="sldNum" sz="quarter" idx="12"/>
          </p:nvPr>
        </p:nvSpPr>
        <p:spPr/>
        <p:txBody>
          <a:bodyPr/>
          <a:lstStyle/>
          <a:p>
            <a:fld id="{2066355A-084C-D24E-9AD2-7E4FC41EA627}" type="slidenum">
              <a:rPr lang="en-US" smtClean="0"/>
              <a:pPr/>
              <a:t>2</a:t>
            </a:fld>
            <a:endParaRPr lang="en-US" dirty="0"/>
          </a:p>
        </p:txBody>
      </p:sp>
      <p:sp>
        <p:nvSpPr>
          <p:cNvPr id="3" name="TextBox 2">
            <a:extLst>
              <a:ext uri="{FF2B5EF4-FFF2-40B4-BE49-F238E27FC236}">
                <a16:creationId xmlns:a16="http://schemas.microsoft.com/office/drawing/2014/main" id="{F6781E62-9BE6-4DFF-AF50-C45ECCA688AE}"/>
              </a:ext>
            </a:extLst>
          </p:cNvPr>
          <p:cNvSpPr txBox="1"/>
          <p:nvPr/>
        </p:nvSpPr>
        <p:spPr>
          <a:xfrm>
            <a:off x="863117" y="845517"/>
            <a:ext cx="7540337" cy="3046988"/>
          </a:xfrm>
          <a:prstGeom prst="rect">
            <a:avLst/>
          </a:prstGeom>
          <a:noFill/>
        </p:spPr>
        <p:txBody>
          <a:bodyPr wrap="square">
            <a:spAutoFit/>
          </a:bodyPr>
          <a:lstStyle/>
          <a:p>
            <a:pPr algn="ctr"/>
            <a:r>
              <a:rPr lang="ru-RU" sz="4800" b="1" dirty="0">
                <a:solidFill>
                  <a:srgbClr val="0E779D"/>
                </a:solidFill>
                <a:cs typeface="Arial" panose="020B0604020202020204" pitchFamily="34" charset="0"/>
              </a:rPr>
              <a:t>Некоторые</a:t>
            </a:r>
            <a:r>
              <a:rPr lang="en-US" sz="4800" b="1" dirty="0">
                <a:solidFill>
                  <a:srgbClr val="0E779D"/>
                </a:solidFill>
                <a:cs typeface="Arial" panose="020B0604020202020204" pitchFamily="34" charset="0"/>
              </a:rPr>
              <a:t> </a:t>
            </a:r>
            <a:r>
              <a:rPr lang="ru-RU" sz="4800" b="1" dirty="0">
                <a:solidFill>
                  <a:srgbClr val="0E779D"/>
                </a:solidFill>
                <a:cs typeface="Arial" panose="020B0604020202020204" pitchFamily="34" charset="0"/>
              </a:rPr>
              <a:t>изменения вносимые Федеральным законом №277-ФЗ от 0</a:t>
            </a:r>
            <a:r>
              <a:rPr lang="en-US" sz="4800" b="1" dirty="0">
                <a:solidFill>
                  <a:srgbClr val="0E779D"/>
                </a:solidFill>
                <a:cs typeface="Arial" panose="020B0604020202020204" pitchFamily="34" charset="0"/>
              </a:rPr>
              <a:t>1</a:t>
            </a:r>
            <a:r>
              <a:rPr lang="ru-RU" sz="4800" b="1" dirty="0">
                <a:solidFill>
                  <a:srgbClr val="0E779D"/>
                </a:solidFill>
                <a:cs typeface="Arial" panose="020B0604020202020204" pitchFamily="34" charset="0"/>
              </a:rPr>
              <a:t>.07.2021</a:t>
            </a:r>
            <a:endParaRPr lang="ru-RU" sz="1400" b="1" dirty="0"/>
          </a:p>
        </p:txBody>
      </p:sp>
    </p:spTree>
    <p:extLst>
      <p:ext uri="{BB962C8B-B14F-4D97-AF65-F5344CB8AC3E}">
        <p14:creationId xmlns:p14="http://schemas.microsoft.com/office/powerpoint/2010/main" val="3671638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20</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2339102"/>
          </a:xfrm>
          <a:prstGeom prst="rect">
            <a:avLst/>
          </a:prstGeom>
          <a:noFill/>
        </p:spPr>
        <p:txBody>
          <a:bodyPr wrap="square" rtlCol="0">
            <a:spAutoFit/>
          </a:bodyPr>
          <a:lstStyle/>
          <a:p>
            <a:r>
              <a:rPr lang="ru-RU" b="1" u="sng" dirty="0"/>
              <a:t>46-ФЗ от 08.03.2022</a:t>
            </a:r>
          </a:p>
          <a:p>
            <a:r>
              <a:rPr lang="ru-RU" sz="1600" b="1" dirty="0"/>
              <a:t>ст. 8</a:t>
            </a:r>
            <a:r>
              <a:rPr lang="ru-RU" sz="1600" dirty="0"/>
              <a:t> – </a:t>
            </a:r>
            <a:r>
              <a:rPr lang="ru-RU" sz="1400" dirty="0"/>
              <a:t>изменения в 44-ФЗ в части закупок лекарств и медицинских изделий:</a:t>
            </a:r>
          </a:p>
          <a:p>
            <a:pPr algn="just"/>
            <a:r>
              <a:rPr lang="ru-RU" sz="1400" b="0" i="0" u="none" strike="noStrike" baseline="0" dirty="0">
                <a:latin typeface="Calibri" panose="020F0502020204030204" pitchFamily="34" charset="0"/>
              </a:rPr>
              <a:t>(ч. 1 ст. 93)</a:t>
            </a:r>
          </a:p>
          <a:p>
            <a:pPr algn="just"/>
            <a:r>
              <a:rPr lang="ru-RU" sz="1400" b="0" i="0" u="none" strike="noStrike" baseline="0" dirty="0">
                <a:latin typeface="Calibri" panose="020F0502020204030204" pitchFamily="34" charset="0"/>
              </a:rPr>
              <a:t>28.1) заключение контракта на поставку лекарственных препаратов или медицинских изделий, которые не имеют российских аналогов и производство которых осуществляется единственным производителем, происходящим из иностранного государства, не вводившего в отношении Российской Федерации ограничительных мер экономического характера, с поставщиком таких лекарственных препаратов или медицинских изделий, включенным в реестр единственных поставщиков таких лекарственных препаратов и медицинских изделий. Порядок ведения указанного реестра устанавливается Правительством Российской Федерации;</a:t>
            </a: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021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21</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4062651"/>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r>
              <a:rPr lang="ru-RU" sz="1600" b="1" dirty="0"/>
              <a:t> – </a:t>
            </a:r>
            <a:r>
              <a:rPr lang="ru-RU" b="1" u="sng" dirty="0">
                <a:solidFill>
                  <a:srgbClr val="FF0000"/>
                </a:solidFill>
                <a:effectLst>
                  <a:outerShdw blurRad="38100" dist="38100" dir="2700000" algn="tl">
                    <a:srgbClr val="000000">
                      <a:alpha val="43137"/>
                    </a:srgbClr>
                  </a:outerShdw>
                </a:effectLst>
              </a:rPr>
              <a:t>с 01.04.2022 внесены изменения !!!!!!!!!!</a:t>
            </a:r>
            <a:endParaRPr lang="en-US" b="1" u="sng" dirty="0">
              <a:solidFill>
                <a:srgbClr val="FF0000"/>
              </a:solidFill>
              <a:effectLst>
                <a:outerShdw blurRad="38100" dist="38100" dir="2700000" algn="tl">
                  <a:srgbClr val="000000">
                    <a:alpha val="43137"/>
                  </a:srgbClr>
                </a:outerShdw>
              </a:effectLst>
            </a:endParaRPr>
          </a:p>
          <a:p>
            <a:r>
              <a:rPr lang="ru-RU" sz="1400" b="0" i="0" u="none" strike="noStrike" baseline="0" dirty="0">
                <a:latin typeface="Calibri" panose="020F0502020204030204" pitchFamily="34" charset="0"/>
              </a:rPr>
              <a:t>1. Установить, что в период до 31 декабря 2022 года включительно </a:t>
            </a:r>
            <a:r>
              <a:rPr lang="ru-RU" sz="1400" b="1" i="0" u="none" strike="noStrike" baseline="0" dirty="0">
                <a:latin typeface="Calibri" panose="020F0502020204030204" pitchFamily="34" charset="0"/>
              </a:rPr>
              <a:t>Правительство Российской Федерации</a:t>
            </a:r>
            <a:r>
              <a:rPr lang="ru-RU" sz="1400" b="0" i="0" u="none" strike="noStrike" baseline="0" dirty="0">
                <a:latin typeface="Calibri" panose="020F0502020204030204" pitchFamily="34" charset="0"/>
              </a:rPr>
              <a:t>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sz="1400" b="1" i="0" u="none" strike="noStrike" baseline="0" dirty="0">
                <a:latin typeface="Calibri" panose="020F0502020204030204" pitchFamily="34" charset="0"/>
              </a:rPr>
              <a:t>вправе устанавливать иные случаи</a:t>
            </a:r>
            <a:r>
              <a:rPr lang="ru-RU" sz="1400" b="0" i="0" u="none" strike="noStrike" baseline="0" dirty="0">
                <a:latin typeface="Calibri" panose="020F0502020204030204" pitchFamily="34" charset="0"/>
              </a:rPr>
              <a:t> </a:t>
            </a:r>
            <a:r>
              <a:rPr lang="ru-RU" sz="1400" b="1" i="0" u="none" strike="noStrike" baseline="0" dirty="0">
                <a:latin typeface="Calibri" panose="020F0502020204030204" pitchFamily="34" charset="0"/>
              </a:rPr>
              <a:t>осуществления закупок </a:t>
            </a:r>
            <a:r>
              <a:rPr lang="ru-RU" sz="1400" b="0" i="0" u="none" strike="noStrike" baseline="0" dirty="0">
                <a:latin typeface="Calibri" panose="020F0502020204030204" pitchFamily="34" charset="0"/>
              </a:rPr>
              <a:t>товаров, работ, услуг </a:t>
            </a:r>
            <a:r>
              <a:rPr lang="ru-RU" sz="1400" b="1" i="0" u="none" strike="noStrike" baseline="0" dirty="0">
                <a:solidFill>
                  <a:srgbClr val="FF0000"/>
                </a:solidFill>
                <a:effectLst>
                  <a:outerShdw blurRad="38100" dist="38100" dir="2700000" algn="tl">
                    <a:srgbClr val="000000">
                      <a:alpha val="43137"/>
                    </a:srgbClr>
                  </a:outerShdw>
                </a:effectLst>
                <a:latin typeface="Calibri" panose="020F0502020204030204" pitchFamily="34" charset="0"/>
              </a:rPr>
              <a:t>для государственных и (или) муниципальных нужд </a:t>
            </a:r>
            <a:r>
              <a:rPr lang="ru-RU" sz="1400" b="1" i="0" u="none" strike="noStrike" baseline="0" dirty="0">
                <a:latin typeface="Calibri" panose="020F0502020204030204" pitchFamily="34" charset="0"/>
              </a:rPr>
              <a:t>у единственного поставщика</a:t>
            </a:r>
            <a:r>
              <a:rPr lang="ru-RU" sz="1400" b="0" i="0" u="none" strike="noStrike" baseline="0" dirty="0">
                <a:latin typeface="Calibri" panose="020F0502020204030204" pitchFamily="34" charset="0"/>
              </a:rPr>
              <a:t> (подрядчика, исполнителя), </a:t>
            </a:r>
            <a:r>
              <a:rPr lang="ru-RU" sz="1400" b="1" i="0" u="none" strike="noStrike" baseline="0" dirty="0">
                <a:latin typeface="Calibri" panose="020F0502020204030204" pitchFamily="34" charset="0"/>
              </a:rPr>
              <a:t>а также определять порядок осуществления закупок в таких случаях</a:t>
            </a:r>
            <a:r>
              <a:rPr lang="ru-RU" sz="1400" b="0" i="0" u="none" strike="noStrike" baseline="0" dirty="0">
                <a:latin typeface="Calibri" panose="020F0502020204030204" pitchFamily="34" charset="0"/>
              </a:rPr>
              <a:t>.</a:t>
            </a:r>
          </a:p>
          <a:p>
            <a:endParaRPr lang="en-US" sz="1400" b="0" i="0" u="none" strike="noStrike" baseline="0" dirty="0">
              <a:latin typeface="Calibri" panose="020F0502020204030204" pitchFamily="34" charset="0"/>
            </a:endParaRPr>
          </a:p>
          <a:p>
            <a:r>
              <a:rPr lang="ru-RU" sz="1400" b="0" i="0" u="none" strike="noStrike" baseline="0" dirty="0">
                <a:latin typeface="Calibri" panose="020F0502020204030204" pitchFamily="34" charset="0"/>
              </a:rPr>
              <a:t>2. Установить, что в период до 31 декабря 2022 года включительно </a:t>
            </a:r>
            <a:r>
              <a:rPr lang="ru-RU" sz="1400" b="1" i="0" u="none" strike="noStrike" baseline="0" dirty="0">
                <a:latin typeface="Calibri" panose="020F0502020204030204" pitchFamily="34" charset="0"/>
              </a:rPr>
              <a:t>решением </a:t>
            </a:r>
            <a:r>
              <a:rPr lang="ru-RU" sz="1400" b="1" i="0" u="none" strike="noStrike" baseline="0" dirty="0">
                <a:solidFill>
                  <a:srgbClr val="FF0000"/>
                </a:solidFill>
                <a:latin typeface="Calibri" panose="020F0502020204030204" pitchFamily="34" charset="0"/>
              </a:rPr>
              <a:t>высшего исполнительного органа государственной власти субъекта </a:t>
            </a:r>
            <a:r>
              <a:rPr lang="ru-RU" sz="1400" b="1" i="0" u="none" strike="noStrike" baseline="0" dirty="0">
                <a:latin typeface="Calibri" panose="020F0502020204030204" pitchFamily="34" charset="0"/>
              </a:rPr>
              <a:t>Российской Федерации </a:t>
            </a:r>
            <a:r>
              <a:rPr lang="ru-RU" sz="1400" b="0" i="0" u="none" strike="noStrike" baseline="0" dirty="0">
                <a:latin typeface="Calibri" panose="020F0502020204030204" pitchFamily="34" charset="0"/>
              </a:rPr>
              <a:t>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sz="1400" b="1" i="0" u="none" strike="noStrike" baseline="0" dirty="0">
                <a:latin typeface="Calibri" panose="020F0502020204030204" pitchFamily="34" charset="0"/>
              </a:rPr>
              <a:t>могут быть установлены иные случаи осуществления закупок товаров, работ, услуг для государственных и (или) муниципальных нужд у единственного поставщика </a:t>
            </a:r>
            <a:r>
              <a:rPr lang="ru-RU" sz="1400" b="0" i="0" u="none" strike="noStrike" baseline="0" dirty="0">
                <a:latin typeface="Calibri" panose="020F0502020204030204" pitchFamily="34" charset="0"/>
              </a:rPr>
              <a:t>(подрядчика, исполнителя) </a:t>
            </a:r>
            <a:r>
              <a:rPr lang="ru-RU" sz="1400" b="1" i="0" u="none" strike="noStrike" baseline="0" dirty="0">
                <a:latin typeface="Calibri" panose="020F0502020204030204" pitchFamily="34" charset="0"/>
              </a:rPr>
              <a:t>в целях обеспечения </a:t>
            </a:r>
            <a:r>
              <a:rPr lang="ru-RU" sz="1400" b="1" i="0" u="none" strike="noStrike" baseline="0" dirty="0">
                <a:solidFill>
                  <a:srgbClr val="FF0000"/>
                </a:solidFill>
                <a:latin typeface="Calibri" panose="020F0502020204030204" pitchFamily="34" charset="0"/>
              </a:rPr>
              <a:t>нужд соответствующего субъекта</a:t>
            </a:r>
            <a:r>
              <a:rPr lang="ru-RU" sz="1400" b="1" i="0" u="none" strike="noStrike" baseline="0" dirty="0">
                <a:latin typeface="Calibri" panose="020F0502020204030204" pitchFamily="34" charset="0"/>
              </a:rPr>
              <a:t> Российской Федерации</a:t>
            </a:r>
            <a:r>
              <a:rPr lang="ru-RU" sz="1400" b="0" i="0" u="none" strike="noStrike" baseline="0" dirty="0">
                <a:latin typeface="Calibri" panose="020F0502020204030204" pitchFamily="34" charset="0"/>
              </a:rPr>
              <a:t>, а также определен порядок осуществления закупок в таких случаях.</a:t>
            </a:r>
          </a:p>
          <a:p>
            <a:endParaRPr lang="ru-RU" sz="1400" b="0" i="0"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3272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22</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723549"/>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p>
          <a:p>
            <a:pPr algn="just"/>
            <a:r>
              <a:rPr lang="ru-RU" sz="1800" b="1" u="none" strike="noStrike" baseline="0" dirty="0">
                <a:latin typeface="Arial" panose="020B0604020202020204" pitchFamily="34" charset="0"/>
              </a:rPr>
              <a:t>Постановление Правительства РФ от 10.03.2022 N 339 </a:t>
            </a:r>
            <a:r>
              <a:rPr lang="ru-RU" sz="1800" i="1" u="none" strike="noStrike" baseline="0" dirty="0">
                <a:latin typeface="Arial" panose="020B0604020202020204" pitchFamily="34" charset="0"/>
              </a:rPr>
              <a:t>"О случаях осуществления закупок товаров, работ, услуг для государственных и (или) муниципальных нужд у единственного поставщика (подрядчика, исполнителя) и порядке их осуществления"</a:t>
            </a:r>
            <a:endParaRPr lang="ru-RU" sz="1400" i="1"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212443B8-0ECA-477F-AFDC-EE2ABDC481F7}"/>
              </a:ext>
            </a:extLst>
          </p:cNvPr>
          <p:cNvSpPr txBox="1"/>
          <p:nvPr/>
        </p:nvSpPr>
        <p:spPr>
          <a:xfrm>
            <a:off x="358835" y="2793926"/>
            <a:ext cx="8612223" cy="2308324"/>
          </a:xfrm>
          <a:prstGeom prst="rect">
            <a:avLst/>
          </a:prstGeom>
          <a:noFill/>
        </p:spPr>
        <p:txBody>
          <a:bodyPr wrap="square">
            <a:spAutoFit/>
          </a:bodyPr>
          <a:lstStyle/>
          <a:p>
            <a:pPr algn="just"/>
            <a:r>
              <a:rPr lang="ru-RU" dirty="0">
                <a:latin typeface="Arial" panose="020B0604020202020204" pitchFamily="34" charset="0"/>
              </a:rPr>
              <a:t>Д</a:t>
            </a:r>
            <a:r>
              <a:rPr lang="ru-RU" sz="1800" b="0" i="0" u="none" strike="noStrike" baseline="0" dirty="0">
                <a:latin typeface="Arial" panose="020B0604020202020204" pitchFamily="34" charset="0"/>
              </a:rPr>
              <a:t>о 31 декабря 2022 г. включительно </a:t>
            </a:r>
            <a:r>
              <a:rPr lang="ru-RU" sz="1800" b="1" i="0" u="none" strike="noStrike" baseline="0" dirty="0">
                <a:latin typeface="Arial" panose="020B0604020202020204" pitchFamily="34" charset="0"/>
              </a:rPr>
              <a:t>заказчик вправе осуществить закупку</a:t>
            </a:r>
          </a:p>
          <a:p>
            <a:pPr algn="just"/>
            <a:r>
              <a:rPr lang="ru-RU" sz="1800" b="0" i="0" u="none" strike="noStrike" baseline="0" dirty="0">
                <a:latin typeface="Arial" panose="020B0604020202020204" pitchFamily="34" charset="0"/>
              </a:rPr>
              <a:t>для обеспечения федеральных нужд, нужд субъекта Российской Федерации, муниципальных нужд </a:t>
            </a:r>
            <a:r>
              <a:rPr lang="ru-RU" sz="1800" b="1" i="0" u="none" strike="noStrike" baseline="0" dirty="0">
                <a:latin typeface="Arial" panose="020B0604020202020204" pitchFamily="34" charset="0"/>
              </a:rPr>
              <a:t>у единственного поставщика</a:t>
            </a:r>
            <a:r>
              <a:rPr lang="ru-RU" sz="1800" b="0" i="0" u="none" strike="noStrike" baseline="0" dirty="0">
                <a:latin typeface="Arial" panose="020B0604020202020204" pitchFamily="34" charset="0"/>
              </a:rPr>
              <a:t> </a:t>
            </a:r>
            <a:r>
              <a:rPr lang="ru-RU" sz="1800" b="1" i="0" u="none" strike="noStrike" baseline="0" dirty="0">
                <a:solidFill>
                  <a:srgbClr val="FF0000"/>
                </a:solidFill>
                <a:latin typeface="Arial" panose="020B0604020202020204" pitchFamily="34" charset="0"/>
              </a:rPr>
              <a:t>определенного</a:t>
            </a:r>
            <a:r>
              <a:rPr lang="ru-RU" sz="1800" b="1" i="0" u="none" strike="noStrike" baseline="0" dirty="0">
                <a:latin typeface="Arial" panose="020B0604020202020204" pitchFamily="34" charset="0"/>
              </a:rPr>
              <a:t> соответственно </a:t>
            </a:r>
            <a:r>
              <a:rPr lang="ru-RU" sz="1800" b="1" i="0" u="none" strike="noStrike" baseline="0" dirty="0">
                <a:solidFill>
                  <a:srgbClr val="FF0000"/>
                </a:solidFill>
                <a:latin typeface="Arial" panose="020B0604020202020204" pitchFamily="34" charset="0"/>
              </a:rPr>
              <a:t>актом</a:t>
            </a:r>
            <a:r>
              <a:rPr lang="ru-RU" sz="1800" b="0" i="0" u="none" strike="noStrike" baseline="0" dirty="0">
                <a:latin typeface="Arial" panose="020B0604020202020204" pitchFamily="34" charset="0"/>
              </a:rPr>
              <a:t> Правительства Российского Федерации, актом высшего исполнительного органа государственной власти субъекта Российской Федерации, муниципальным правовым актом местной администрации, изданными в соответствии с настоящим постановлением.</a:t>
            </a:r>
          </a:p>
          <a:p>
            <a:pPr algn="just"/>
            <a:endParaRPr lang="ru-RU" sz="1800" b="0" i="0" u="none" strike="noStrike" baseline="0" dirty="0">
              <a:latin typeface="Arial" panose="020B0604020202020204" pitchFamily="34" charset="0"/>
            </a:endParaRPr>
          </a:p>
        </p:txBody>
      </p:sp>
    </p:spTree>
    <p:extLst>
      <p:ext uri="{BB962C8B-B14F-4D97-AF65-F5344CB8AC3E}">
        <p14:creationId xmlns:p14="http://schemas.microsoft.com/office/powerpoint/2010/main" val="2676080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23</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261884"/>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p>
          <a:p>
            <a:pPr algn="just"/>
            <a:r>
              <a:rPr lang="ru-RU" sz="1400" b="1" u="none" strike="noStrike" baseline="0" dirty="0">
                <a:latin typeface="Arial" panose="020B0604020202020204" pitchFamily="34" charset="0"/>
              </a:rPr>
              <a:t>Постановление Правительства РФ от 10.03.2022 N 339 </a:t>
            </a:r>
            <a:r>
              <a:rPr lang="ru-RU" sz="1400" i="1" u="none" strike="noStrike" baseline="0" dirty="0">
                <a:latin typeface="Arial" panose="020B0604020202020204" pitchFamily="34" charset="0"/>
              </a:rPr>
              <a:t>"О случаях осуществления закупок товаров, работ, услуг для государственных и (или) муниципальных нужд у единственного поставщика (подрядчика, исполнителя) и порядке их осуществления"</a:t>
            </a:r>
            <a:endParaRPr lang="ru-RU" sz="1400" i="1"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212443B8-0ECA-477F-AFDC-EE2ABDC481F7}"/>
              </a:ext>
            </a:extLst>
          </p:cNvPr>
          <p:cNvSpPr txBox="1"/>
          <p:nvPr/>
        </p:nvSpPr>
        <p:spPr>
          <a:xfrm>
            <a:off x="358835" y="2327154"/>
            <a:ext cx="8612223" cy="2585323"/>
          </a:xfrm>
          <a:prstGeom prst="rect">
            <a:avLst/>
          </a:prstGeom>
          <a:noFill/>
        </p:spPr>
        <p:txBody>
          <a:bodyPr wrap="square">
            <a:spAutoFit/>
          </a:bodyPr>
          <a:lstStyle/>
          <a:p>
            <a:pPr algn="just"/>
            <a:r>
              <a:rPr lang="ru-RU" sz="1600" b="0" i="0" u="none" strike="noStrike" baseline="0" dirty="0">
                <a:latin typeface="Arial" panose="020B0604020202020204" pitchFamily="34" charset="0"/>
              </a:rPr>
              <a:t>Определены случаи подготовки актов.</a:t>
            </a:r>
          </a:p>
          <a:p>
            <a:pPr algn="just"/>
            <a:endParaRPr lang="ru-RU" sz="1600" b="0" i="0" u="none" strike="noStrike" baseline="0" dirty="0">
              <a:latin typeface="Arial" panose="020B0604020202020204" pitchFamily="34" charset="0"/>
            </a:endParaRPr>
          </a:p>
          <a:p>
            <a:pPr algn="just"/>
            <a:r>
              <a:rPr lang="ru-RU" sz="1600" b="0" i="0" u="none" strike="noStrike" baseline="0" dirty="0">
                <a:latin typeface="Arial" panose="020B0604020202020204" pitchFamily="34" charset="0"/>
              </a:rPr>
              <a:t>Требования к содержанию актов. (запрет на субподряд, возможность требовать обеспечение)</a:t>
            </a:r>
          </a:p>
          <a:p>
            <a:pPr algn="just"/>
            <a:endParaRPr lang="ru-RU" sz="1600" b="0" i="0" u="none" strike="noStrike" baseline="0" dirty="0">
              <a:latin typeface="Arial" panose="020B0604020202020204" pitchFamily="34" charset="0"/>
            </a:endParaRPr>
          </a:p>
          <a:p>
            <a:pPr algn="just"/>
            <a:r>
              <a:rPr lang="ru-RU" sz="1600" dirty="0">
                <a:latin typeface="Arial" panose="020B0604020202020204" pitchFamily="34" charset="0"/>
              </a:rPr>
              <a:t>Требования к заключаемым контрактам:</a:t>
            </a:r>
          </a:p>
          <a:p>
            <a:pPr marL="285750" indent="-285750" algn="just">
              <a:buFontTx/>
              <a:buChar char="-"/>
            </a:pPr>
            <a:r>
              <a:rPr lang="ru-RU" sz="1600" i="1" dirty="0">
                <a:latin typeface="Arial" panose="020B0604020202020204" pitchFamily="34" charset="0"/>
              </a:rPr>
              <a:t>Указание основания для акта</a:t>
            </a:r>
          </a:p>
          <a:p>
            <a:pPr marL="285750" indent="-285750" algn="just">
              <a:buFontTx/>
              <a:buChar char="-"/>
            </a:pPr>
            <a:r>
              <a:rPr lang="ru-RU" sz="1600" b="0" i="1" u="none" strike="noStrike" baseline="0" dirty="0">
                <a:latin typeface="Arial" panose="020B0604020202020204" pitchFamily="34" charset="0"/>
              </a:rPr>
              <a:t>Включается обоснование цены</a:t>
            </a:r>
          </a:p>
          <a:p>
            <a:pPr marL="285750" indent="-285750" algn="just">
              <a:buFontTx/>
              <a:buChar char="-"/>
            </a:pPr>
            <a:r>
              <a:rPr lang="ru-RU" sz="1600" i="1" dirty="0">
                <a:latin typeface="Arial" panose="020B0604020202020204" pitchFamily="34" charset="0"/>
              </a:rPr>
              <a:t>Включение в реестр контрактов</a:t>
            </a:r>
          </a:p>
          <a:p>
            <a:pPr marL="285750" indent="-285750" algn="just">
              <a:buFontTx/>
              <a:buChar char="-"/>
            </a:pPr>
            <a:r>
              <a:rPr lang="ru-RU" sz="1600" b="0" i="1" u="none" strike="noStrike" baseline="0" dirty="0">
                <a:latin typeface="Arial" panose="020B0604020202020204" pitchFamily="34" charset="0"/>
              </a:rPr>
              <a:t>Уведомление контрольного органа (3 </a:t>
            </a:r>
            <a:r>
              <a:rPr lang="ru-RU" sz="1600" b="0" i="1" u="none" strike="noStrike" baseline="0" dirty="0" err="1">
                <a:latin typeface="Arial" panose="020B0604020202020204" pitchFamily="34" charset="0"/>
              </a:rPr>
              <a:t>р.д</a:t>
            </a:r>
            <a:r>
              <a:rPr lang="ru-RU" sz="1600" b="0" i="1" u="none" strike="noStrike" baseline="0" dirty="0">
                <a:latin typeface="Arial" panose="020B0604020202020204" pitchFamily="34" charset="0"/>
              </a:rPr>
              <a:t>.)</a:t>
            </a:r>
          </a:p>
        </p:txBody>
      </p:sp>
    </p:spTree>
    <p:extLst>
      <p:ext uri="{BB962C8B-B14F-4D97-AF65-F5344CB8AC3E}">
        <p14:creationId xmlns:p14="http://schemas.microsoft.com/office/powerpoint/2010/main" val="2667723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24</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877437"/>
          </a:xfrm>
          <a:prstGeom prst="rect">
            <a:avLst/>
          </a:prstGeom>
          <a:noFill/>
        </p:spPr>
        <p:txBody>
          <a:bodyPr wrap="square" rtlCol="0">
            <a:spAutoFit/>
          </a:bodyPr>
          <a:lstStyle/>
          <a:p>
            <a:r>
              <a:rPr lang="ru-RU" b="1" u="sng" dirty="0"/>
              <a:t>26.03.2022г. официально опубликован Федеральный закон от 26.03.2022 №64-ФЗ</a:t>
            </a:r>
          </a:p>
          <a:p>
            <a:endParaRPr lang="ru-RU" sz="1400" b="1" i="0" u="sng" strike="noStrike" baseline="0" dirty="0">
              <a:latin typeface="Calibri" panose="020F0502020204030204" pitchFamily="34" charset="0"/>
            </a:endParaRPr>
          </a:p>
          <a:p>
            <a:r>
              <a:rPr lang="ru-RU" sz="1400" b="1" dirty="0">
                <a:latin typeface="Calibri" panose="020F0502020204030204" pitchFamily="34" charset="0"/>
              </a:rPr>
              <a:t>В ст. 112 добавлена часть </a:t>
            </a:r>
            <a:r>
              <a:rPr lang="ru-RU" sz="1400" b="1" i="0" dirty="0">
                <a:solidFill>
                  <a:srgbClr val="000000"/>
                </a:solidFill>
                <a:effectLst/>
                <a:latin typeface="Times New Roman" panose="02020603050405020304" pitchFamily="18" charset="0"/>
              </a:rPr>
              <a:t>71. </a:t>
            </a:r>
            <a:r>
              <a:rPr lang="ru-RU" sz="1400" b="0" i="0" dirty="0">
                <a:solidFill>
                  <a:srgbClr val="000000"/>
                </a:solidFill>
                <a:effectLst/>
                <a:latin typeface="Times New Roman" panose="02020603050405020304" pitchFamily="18" charset="0"/>
              </a:rPr>
              <a:t>«Установить, что в 2022 и 2023 годах при определении заказчиками из числа федеральных органов исполнительной власти или органов исполнительной власти субъектов Российской Федерации, подведомственных им государственных учреждений или государственных унитарных предприятий, а также муниципальных медицинских организаций объема закупок, предусмотренного частью 1 статьи 30 настоящего Федерального закона, в расчет совокупного годового объема закупок не включаются закупки лекарственных препаратов для медицинского применения и медицинских изделий.»</a:t>
            </a:r>
            <a:endParaRPr lang="ru-RU" sz="1400" b="0" i="0"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0556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25</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098F82F0-3E84-4B7C-9630-F8E4967960A7}"/>
              </a:ext>
            </a:extLst>
          </p:cNvPr>
          <p:cNvSpPr txBox="1"/>
          <p:nvPr/>
        </p:nvSpPr>
        <p:spPr>
          <a:xfrm>
            <a:off x="358836" y="986700"/>
            <a:ext cx="8785165" cy="3170099"/>
          </a:xfrm>
          <a:prstGeom prst="rect">
            <a:avLst/>
          </a:prstGeom>
          <a:noFill/>
        </p:spPr>
        <p:txBody>
          <a:bodyPr wrap="square">
            <a:spAutoFit/>
          </a:bodyPr>
          <a:lstStyle/>
          <a:p>
            <a:pPr marL="342900" lvl="0" indent="-342900" algn="just">
              <a:spcAft>
                <a:spcPts val="825"/>
              </a:spcAft>
              <a:tabLst>
                <a:tab pos="457200" algn="l"/>
              </a:tabLst>
            </a:pPr>
            <a:r>
              <a:rPr lang="ru-RU" sz="1800" b="1" dirty="0">
                <a:effectLst/>
                <a:latin typeface="Times New Roman" panose="02020603050405020304" pitchFamily="18" charset="0"/>
                <a:ea typeface="Times New Roman" panose="02020603050405020304" pitchFamily="18" charset="0"/>
              </a:rPr>
              <a:t>24.03.2022г. официально опубликовано Постановление Правительства РФ от 23.03.2022 №443</a:t>
            </a:r>
            <a:endParaRPr lang="ru-RU" sz="1800" b="1" dirty="0">
              <a:effectLst/>
              <a:latin typeface="Times New Roman" panose="02020603050405020304" pitchFamily="18" charset="0"/>
              <a:ea typeface="Calibri" panose="020F0502020204030204" pitchFamily="34" charset="0"/>
            </a:endParaRPr>
          </a:p>
          <a:p>
            <a:pPr algn="just">
              <a:spcAft>
                <a:spcPts val="825"/>
              </a:spcAft>
            </a:pPr>
            <a:r>
              <a:rPr lang="ru-RU" sz="1800" dirty="0">
                <a:effectLst/>
                <a:latin typeface="Times New Roman" panose="02020603050405020304" pitchFamily="18" charset="0"/>
                <a:ea typeface="Calibri" panose="020F0502020204030204" pitchFamily="34" charset="0"/>
              </a:rPr>
              <a:t>В соответствии с п. 28.1 ч.1 ст. 93 44-ФЗ Правительством РФ утверждено Положение о ведении реестра единственных поставщиков лекарственных препаратов для медицинского применения и медицинских изделий, которые не имеют аналогов в Российской Федерации и производство которых осуществляется производителями, происходящими из иностранного государства, не вводившего в отношении Российской Федерации ограничительных мер экономического характера.</a:t>
            </a:r>
          </a:p>
          <a:p>
            <a:pPr algn="just">
              <a:spcAft>
                <a:spcPts val="825"/>
              </a:spcAft>
            </a:pPr>
            <a:r>
              <a:rPr lang="ru-RU" sz="1800" b="1" dirty="0">
                <a:effectLst/>
                <a:latin typeface="Times New Roman" panose="02020603050405020304" pitchFamily="18" charset="0"/>
                <a:ea typeface="Calibri" panose="020F0502020204030204" pitchFamily="34" charset="0"/>
              </a:rPr>
              <a:t>Ведение Реестра осуществляется Минпромторгом России.</a:t>
            </a:r>
          </a:p>
          <a:p>
            <a:pPr algn="just">
              <a:spcAft>
                <a:spcPts val="825"/>
              </a:spcAft>
            </a:pPr>
            <a:r>
              <a:rPr lang="ru-RU" sz="1800" b="1" dirty="0">
                <a:effectLst/>
                <a:latin typeface="Times New Roman" panose="02020603050405020304" pitchFamily="18" charset="0"/>
                <a:ea typeface="Calibri" panose="020F0502020204030204" pitchFamily="34" charset="0"/>
              </a:rPr>
              <a:t>Постановление вступило в силу с 24.03.2022г. и действует до 01.08.2022г.</a:t>
            </a:r>
          </a:p>
        </p:txBody>
      </p:sp>
    </p:spTree>
    <p:extLst>
      <p:ext uri="{BB962C8B-B14F-4D97-AF65-F5344CB8AC3E}">
        <p14:creationId xmlns:p14="http://schemas.microsoft.com/office/powerpoint/2010/main" val="3295812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26</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91964BE7-2A58-434B-BEE0-43A32F53F295}"/>
              </a:ext>
            </a:extLst>
          </p:cNvPr>
          <p:cNvSpPr txBox="1"/>
          <p:nvPr/>
        </p:nvSpPr>
        <p:spPr>
          <a:xfrm>
            <a:off x="358836" y="915472"/>
            <a:ext cx="8785165" cy="3600986"/>
          </a:xfrm>
          <a:prstGeom prst="rect">
            <a:avLst/>
          </a:prstGeom>
          <a:noFill/>
        </p:spPr>
        <p:txBody>
          <a:bodyPr wrap="square">
            <a:spAutoFit/>
          </a:bodyPr>
          <a:lstStyle/>
          <a:p>
            <a:pPr lvl="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24.03.2022г. официально опубликовано Постановление Правительства РФ от 23.03.2022 №439</a:t>
            </a:r>
            <a:endParaRPr lang="ru-RU" sz="1600" b="1" dirty="0">
              <a:effectLst/>
              <a:latin typeface="Times New Roman" panose="02020603050405020304" pitchFamily="18" charset="0"/>
              <a:ea typeface="Calibri" panose="020F0502020204030204" pitchFamily="34" charset="0"/>
            </a:endParaRPr>
          </a:p>
          <a:p>
            <a:pPr algn="just">
              <a:spcAft>
                <a:spcPts val="825"/>
              </a:spcAft>
            </a:pPr>
            <a:r>
              <a:rPr lang="ru-RU" sz="1600" dirty="0">
                <a:effectLst/>
                <a:latin typeface="Times New Roman" panose="02020603050405020304" pitchFamily="18" charset="0"/>
                <a:ea typeface="Calibri" panose="020F0502020204030204" pitchFamily="34" charset="0"/>
              </a:rPr>
              <a:t>Постановлением внесены следующие изменения:</a:t>
            </a:r>
          </a:p>
          <a:p>
            <a:pPr algn="just">
              <a:spcAft>
                <a:spcPts val="825"/>
              </a:spcAft>
            </a:pPr>
            <a:r>
              <a:rPr lang="ru-RU" sz="1600" dirty="0">
                <a:effectLst/>
                <a:latin typeface="Times New Roman" panose="02020603050405020304" pitchFamily="18" charset="0"/>
                <a:ea typeface="Calibri" panose="020F0502020204030204" pitchFamily="34" charset="0"/>
              </a:rPr>
              <a:t>- положения о повторной государственной экспертизе проектной документации в части проверки достоверности определения сметной стоимости в случае увеличения цены контракта по решению органа исполнительной власти распространяются теперь на контракты, заключенные до 31.12.2022г. (изменения в Постановление Правительства РФ от 05.03.2007 №145);</a:t>
            </a:r>
          </a:p>
          <a:p>
            <a:pPr algn="just">
              <a:spcAft>
                <a:spcPts val="825"/>
              </a:spcAft>
            </a:pPr>
            <a:r>
              <a:rPr lang="ru-RU" sz="1600" dirty="0">
                <a:effectLst/>
                <a:latin typeface="Times New Roman" panose="02020603050405020304" pitchFamily="18" charset="0"/>
                <a:ea typeface="Calibri" panose="020F0502020204030204" pitchFamily="34" charset="0"/>
              </a:rPr>
              <a:t>- положения об изменении существенных условий контракта, предметом которого является выполнение 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применяются к контрактам, заключенным до 31.12.2022г., ранее применялись к контрактам, заключенным до 01.01.2022г. (изменения в Постановление Правительства РФ от 19.12.2013 №1186);</a:t>
            </a:r>
          </a:p>
        </p:txBody>
      </p:sp>
    </p:spTree>
    <p:extLst>
      <p:ext uri="{BB962C8B-B14F-4D97-AF65-F5344CB8AC3E}">
        <p14:creationId xmlns:p14="http://schemas.microsoft.com/office/powerpoint/2010/main" val="115743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27</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91964BE7-2A58-434B-BEE0-43A32F53F295}"/>
              </a:ext>
            </a:extLst>
          </p:cNvPr>
          <p:cNvSpPr txBox="1"/>
          <p:nvPr/>
        </p:nvSpPr>
        <p:spPr>
          <a:xfrm>
            <a:off x="358836" y="915472"/>
            <a:ext cx="8785165" cy="3211135"/>
          </a:xfrm>
          <a:prstGeom prst="rect">
            <a:avLst/>
          </a:prstGeom>
          <a:noFill/>
        </p:spPr>
        <p:txBody>
          <a:bodyPr wrap="square">
            <a:spAutoFit/>
          </a:bodyPr>
          <a:lstStyle/>
          <a:p>
            <a:pPr lvl="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24.03.2022г. официально опубликовано Постановление Правительства РФ от 23.03.2022 №439</a:t>
            </a:r>
            <a:endParaRPr lang="ru-RU" sz="1600" b="1" dirty="0">
              <a:effectLst/>
              <a:latin typeface="Times New Roman" panose="02020603050405020304" pitchFamily="18" charset="0"/>
              <a:ea typeface="Calibri" panose="020F0502020204030204" pitchFamily="34" charset="0"/>
            </a:endParaRPr>
          </a:p>
          <a:p>
            <a:pPr algn="just">
              <a:spcAft>
                <a:spcPts val="825"/>
              </a:spcAft>
            </a:pPr>
            <a:r>
              <a:rPr lang="ru-RU" sz="1600" dirty="0">
                <a:effectLst/>
                <a:latin typeface="Times New Roman" panose="02020603050405020304" pitchFamily="18" charset="0"/>
                <a:ea typeface="Calibri" panose="020F0502020204030204" pitchFamily="34" charset="0"/>
              </a:rPr>
              <a:t>Постановлением внесены следующие изменения:</a:t>
            </a:r>
          </a:p>
          <a:p>
            <a:pPr algn="just">
              <a:spcAft>
                <a:spcPts val="825"/>
              </a:spcAft>
            </a:pPr>
            <a:r>
              <a:rPr lang="ru-RU" sz="1600" dirty="0">
                <a:effectLst/>
                <a:latin typeface="Times New Roman" panose="02020603050405020304" pitchFamily="18" charset="0"/>
                <a:ea typeface="Calibri" panose="020F0502020204030204" pitchFamily="34" charset="0"/>
              </a:rPr>
              <a:t>- списание начисленных и неуплаченных сумм неустоек теперь осуществляется и по контрактам, обязательства по которым не были исполнены в полном объеме в связи с существенным увеличением в 2022 году цен на строительные ресурсы (изменения в Постановление Правительства РФ от 04.07.2018 №783);</a:t>
            </a:r>
          </a:p>
          <a:p>
            <a:pPr algn="just">
              <a:spcAft>
                <a:spcPts val="825"/>
              </a:spcAft>
            </a:pPr>
            <a:r>
              <a:rPr lang="ru-RU" sz="1600" dirty="0">
                <a:effectLst/>
                <a:latin typeface="Times New Roman" panose="02020603050405020304" pitchFamily="18" charset="0"/>
                <a:ea typeface="Calibri" panose="020F0502020204030204" pitchFamily="34" charset="0"/>
              </a:rPr>
              <a:t>- специальные положения по изменению существенных условий контрактов, введенные Постановлением Правительства РФ от 09.08.2021 №1315, в связи с существенным увеличением в 2021г. цен на строительные ресурсы теперь распространяются и на 2022г.</a:t>
            </a:r>
          </a:p>
          <a:p>
            <a:r>
              <a:rPr lang="ru-RU" sz="1600" b="1" dirty="0">
                <a:effectLst/>
                <a:latin typeface="Times New Roman" panose="02020603050405020304" pitchFamily="18" charset="0"/>
                <a:ea typeface="Calibri" panose="020F0502020204030204" pitchFamily="34" charset="0"/>
              </a:rPr>
              <a:t>Постановление вступило в силу с 24.03.2022г.</a:t>
            </a:r>
            <a:endParaRPr lang="ru-RU" sz="1600" b="1" dirty="0"/>
          </a:p>
        </p:txBody>
      </p:sp>
    </p:spTree>
    <p:extLst>
      <p:ext uri="{BB962C8B-B14F-4D97-AF65-F5344CB8AC3E}">
        <p14:creationId xmlns:p14="http://schemas.microsoft.com/office/powerpoint/2010/main" val="19199597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28</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91964BE7-2A58-434B-BEE0-43A32F53F295}"/>
              </a:ext>
            </a:extLst>
          </p:cNvPr>
          <p:cNvSpPr txBox="1"/>
          <p:nvPr/>
        </p:nvSpPr>
        <p:spPr>
          <a:xfrm>
            <a:off x="358836" y="915472"/>
            <a:ext cx="8785165" cy="2021066"/>
          </a:xfrm>
          <a:prstGeom prst="rect">
            <a:avLst/>
          </a:prstGeom>
          <a:noFill/>
        </p:spPr>
        <p:txBody>
          <a:bodyPr wrap="square">
            <a:spAutoFit/>
          </a:bodyPr>
          <a:lstStyle/>
          <a:p>
            <a:pPr lvl="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Постановление Правительства Российской Федерации от 16.04.2022 № 680 </a:t>
            </a:r>
            <a:r>
              <a:rPr lang="ru-RU" sz="1600" i="1" dirty="0">
                <a:effectLst/>
                <a:latin typeface="Times New Roman" panose="02020603050405020304" pitchFamily="18" charset="0"/>
                <a:ea typeface="Times New Roman" panose="02020603050405020304" pitchFamily="18" charset="0"/>
              </a:rPr>
              <a:t>«Об установлении порядка и случаев изменения существенных условий государственных и муниципальных контрактов, предметом которых является выполнение работ по строительству, реконструкции, капитальному ремонту, сносу объекта капитального строительства, проведение работ по сохранению объектов культурного наследия»</a:t>
            </a:r>
          </a:p>
          <a:p>
            <a:pPr lvl="0" algn="just">
              <a:spcAft>
                <a:spcPts val="825"/>
              </a:spcAft>
              <a:tabLst>
                <a:tab pos="457200" algn="l"/>
              </a:tabLst>
            </a:pPr>
            <a:endParaRPr lang="ru-RU" sz="1600" dirty="0">
              <a:latin typeface="Times New Roman" panose="02020603050405020304" pitchFamily="18" charset="0"/>
            </a:endParaRPr>
          </a:p>
          <a:p>
            <a:pPr lvl="0" algn="just">
              <a:spcAft>
                <a:spcPts val="825"/>
              </a:spcAft>
              <a:tabLst>
                <a:tab pos="457200" algn="l"/>
              </a:tabLst>
            </a:pPr>
            <a:r>
              <a:rPr lang="ru-RU" sz="1600" dirty="0">
                <a:latin typeface="Times New Roman" panose="02020603050405020304" pitchFamily="18" charset="0"/>
              </a:rPr>
              <a:t>Устанавливается перечень возможных изменений в строительные контракты.</a:t>
            </a:r>
            <a:endParaRPr lang="ru-RU" sz="1600" dirty="0"/>
          </a:p>
        </p:txBody>
      </p:sp>
    </p:spTree>
    <p:extLst>
      <p:ext uri="{BB962C8B-B14F-4D97-AF65-F5344CB8AC3E}">
        <p14:creationId xmlns:p14="http://schemas.microsoft.com/office/powerpoint/2010/main" val="1047824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29</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CD52B3EB-B3BD-4300-9E63-1F3CC23D7654}"/>
              </a:ext>
            </a:extLst>
          </p:cNvPr>
          <p:cNvSpPr txBox="1"/>
          <p:nvPr/>
        </p:nvSpPr>
        <p:spPr>
          <a:xfrm>
            <a:off x="358835" y="739088"/>
            <a:ext cx="8785165" cy="2995692"/>
          </a:xfrm>
          <a:prstGeom prst="rect">
            <a:avLst/>
          </a:prstGeom>
          <a:noFill/>
        </p:spPr>
        <p:txBody>
          <a:bodyPr wrap="square">
            <a:spAutoFit/>
          </a:bodyPr>
          <a:lstStyle/>
          <a:p>
            <a:pPr marL="342900" lvl="0" indent="-34290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30.03.2022г. официально опубликовано Постановление Правительства РФ от 29.03.2022 №505</a:t>
            </a:r>
            <a:r>
              <a:rPr lang="ru-RU" sz="1600" dirty="0">
                <a:effectLst/>
                <a:latin typeface="Times New Roman" panose="02020603050405020304" pitchFamily="18" charset="0"/>
                <a:ea typeface="Times New Roman" panose="02020603050405020304" pitchFamily="18" charset="0"/>
              </a:rPr>
              <a:t> «О приостановлении действия отдельных положений некоторых актов Правительства Российской Федерации и установлении размеров авансовых платежей при заключении государственных (муниципальных) контрактов в 2022 году».</a:t>
            </a:r>
            <a:endParaRPr lang="ru-RU" sz="1600" dirty="0">
              <a:effectLst/>
              <a:latin typeface="Times New Roman" panose="02020603050405020304" pitchFamily="18" charset="0"/>
              <a:ea typeface="Calibri" panose="020F0502020204030204" pitchFamily="34" charset="0"/>
            </a:endParaRPr>
          </a:p>
          <a:p>
            <a:pPr algn="just">
              <a:spcAft>
                <a:spcPts val="825"/>
              </a:spcAft>
            </a:pPr>
            <a:r>
              <a:rPr lang="ru-RU" sz="1400" dirty="0">
                <a:effectLst/>
                <a:latin typeface="Times New Roman" panose="02020603050405020304" pitchFamily="18" charset="0"/>
                <a:ea typeface="Calibri" panose="020F0502020204030204" pitchFamily="34" charset="0"/>
              </a:rPr>
              <a:t>До 31.12.2022г. приостановлено действие следующих положений нормативных правовых актов Правительства РФ:</a:t>
            </a:r>
          </a:p>
          <a:p>
            <a:pPr marL="285750" indent="-285750" algn="just">
              <a:spcAft>
                <a:spcPts val="825"/>
              </a:spcAft>
              <a:buFontTx/>
              <a:buChar char="-"/>
            </a:pPr>
            <a:r>
              <a:rPr lang="ru-RU" sz="1400" dirty="0">
                <a:effectLst/>
                <a:latin typeface="Times New Roman" panose="02020603050405020304" pitchFamily="18" charset="0"/>
                <a:ea typeface="Calibri" panose="020F0502020204030204" pitchFamily="34" charset="0"/>
              </a:rPr>
              <a:t>устанавливающих право заказчиков предусматривать в государственных контрактах, финансируемых из федерального бюджета, авансовые платежи.</a:t>
            </a:r>
          </a:p>
          <a:p>
            <a:pPr marL="285750" indent="-285750" algn="just">
              <a:spcAft>
                <a:spcPts val="825"/>
              </a:spcAft>
              <a:buFontTx/>
              <a:buChar char="-"/>
            </a:pPr>
            <a:r>
              <a:rPr lang="ru-RU" sz="1400" dirty="0">
                <a:effectLst/>
                <a:latin typeface="Times New Roman" panose="02020603050405020304" pitchFamily="18" charset="0"/>
                <a:ea typeface="Calibri" panose="020F0502020204030204" pitchFamily="34" charset="0"/>
              </a:rPr>
              <a:t>Региональным заказчикам рекомендовано применять аналогичные правила в части авансовых платежей.</a:t>
            </a:r>
          </a:p>
          <a:p>
            <a:r>
              <a:rPr lang="ru-RU" sz="1400" dirty="0">
                <a:effectLst/>
                <a:latin typeface="Times New Roman" panose="02020603050405020304" pitchFamily="18" charset="0"/>
                <a:ea typeface="Calibri" panose="020F0502020204030204" pitchFamily="34" charset="0"/>
              </a:rPr>
              <a:t>Федеральные заказчики в соответствии с данным Постановлением вправе внести изменения в уже заключенные соглашения в части авансовых платежей.</a:t>
            </a:r>
            <a:endParaRPr lang="ru-RU" sz="1400" dirty="0"/>
          </a:p>
        </p:txBody>
      </p:sp>
    </p:spTree>
    <p:extLst>
      <p:ext uri="{BB962C8B-B14F-4D97-AF65-F5344CB8AC3E}">
        <p14:creationId xmlns:p14="http://schemas.microsoft.com/office/powerpoint/2010/main" val="3105804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8F64C2A-7322-48B1-B487-857E7B29CDEB}"/>
              </a:ext>
            </a:extLst>
          </p:cNvPr>
          <p:cNvSpPr>
            <a:spLocks noGrp="1"/>
          </p:cNvSpPr>
          <p:nvPr>
            <p:ph type="sldNum" sz="quarter" idx="12"/>
          </p:nvPr>
        </p:nvSpPr>
        <p:spPr/>
        <p:txBody>
          <a:bodyPr/>
          <a:lstStyle/>
          <a:p>
            <a:fld id="{2066355A-084C-D24E-9AD2-7E4FC41EA627}" type="slidenum">
              <a:rPr lang="en-US" smtClean="0"/>
              <a:pPr/>
              <a:t>3</a:t>
            </a:fld>
            <a:endParaRPr lang="en-US" dirty="0"/>
          </a:p>
        </p:txBody>
      </p:sp>
      <p:sp>
        <p:nvSpPr>
          <p:cNvPr id="3" name="TextBox 2">
            <a:extLst>
              <a:ext uri="{FF2B5EF4-FFF2-40B4-BE49-F238E27FC236}">
                <a16:creationId xmlns:a16="http://schemas.microsoft.com/office/drawing/2014/main" id="{C097DEB9-7BE0-46D1-AFBA-8C2680CEB6B0}"/>
              </a:ext>
            </a:extLst>
          </p:cNvPr>
          <p:cNvSpPr txBox="1"/>
          <p:nvPr/>
        </p:nvSpPr>
        <p:spPr>
          <a:xfrm>
            <a:off x="2308860" y="1200029"/>
            <a:ext cx="4526280" cy="400110"/>
          </a:xfrm>
          <a:prstGeom prst="rect">
            <a:avLst/>
          </a:prstGeom>
          <a:noFill/>
          <a:ln w="38100">
            <a:solidFill>
              <a:srgbClr val="2182A5"/>
            </a:solidFill>
          </a:ln>
        </p:spPr>
        <p:txBody>
          <a:bodyPr wrap="square" rtlCol="0">
            <a:spAutoFit/>
          </a:bodyPr>
          <a:lstStyle/>
          <a:p>
            <a:r>
              <a:rPr lang="ru-RU" dirty="0"/>
              <a:t>Объем закупок у СМП с 01.01.2022 г. – </a:t>
            </a:r>
            <a:r>
              <a:rPr lang="ru-RU" sz="2000" b="1" dirty="0">
                <a:solidFill>
                  <a:srgbClr val="FF0000"/>
                </a:solidFill>
                <a:effectLst>
                  <a:outerShdw blurRad="38100" dist="38100" dir="2700000" algn="tl">
                    <a:srgbClr val="000000">
                      <a:alpha val="43137"/>
                    </a:srgbClr>
                  </a:outerShdw>
                </a:effectLst>
              </a:rPr>
              <a:t>25%</a:t>
            </a:r>
            <a:endParaRPr lang="ru-RU" b="1" dirty="0">
              <a:solidFill>
                <a:srgbClr val="FF0000"/>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1F2E3581-B2A0-4CF4-ADE4-E6E777799781}"/>
              </a:ext>
            </a:extLst>
          </p:cNvPr>
          <p:cNvSpPr txBox="1"/>
          <p:nvPr/>
        </p:nvSpPr>
        <p:spPr>
          <a:xfrm>
            <a:off x="829175" y="2027139"/>
            <a:ext cx="7811588" cy="2308324"/>
          </a:xfrm>
          <a:prstGeom prst="rect">
            <a:avLst/>
          </a:prstGeom>
          <a:noFill/>
        </p:spPr>
        <p:txBody>
          <a:bodyPr wrap="square" numCol="1">
            <a:spAutoFit/>
          </a:bodyPr>
          <a:lstStyle/>
          <a:p>
            <a:pPr algn="ctr"/>
            <a:r>
              <a:rPr lang="ru-RU" b="1" dirty="0">
                <a:solidFill>
                  <a:srgbClr val="FF0000"/>
                </a:solidFill>
                <a:effectLst>
                  <a:outerShdw blurRad="38100" dist="38100" dir="2700000" algn="tl">
                    <a:srgbClr val="000000">
                      <a:alpha val="43137"/>
                    </a:srgbClr>
                  </a:outerShdw>
                </a:effectLst>
              </a:rPr>
              <a:t>Сроки оплаты по контракту</a:t>
            </a:r>
          </a:p>
          <a:p>
            <a:endParaRPr lang="ru-RU" dirty="0"/>
          </a:p>
          <a:p>
            <a:r>
              <a:rPr lang="ru-RU" dirty="0"/>
              <a:t>			</a:t>
            </a:r>
            <a:r>
              <a:rPr lang="ru-RU" i="1" u="sng" dirty="0"/>
              <a:t>с 01.01.2022 до 01.01.2023</a:t>
            </a:r>
            <a:r>
              <a:rPr lang="ru-RU" dirty="0"/>
              <a:t>		</a:t>
            </a:r>
            <a:r>
              <a:rPr lang="ru-RU" i="1" u="sng" dirty="0"/>
              <a:t>начиная с 01.01.2023</a:t>
            </a:r>
          </a:p>
          <a:p>
            <a:endParaRPr lang="ru-RU" dirty="0"/>
          </a:p>
          <a:p>
            <a:r>
              <a:rPr lang="ru-RU" b="1" dirty="0"/>
              <a:t>СМП и СОНО </a:t>
            </a:r>
            <a:r>
              <a:rPr lang="ru-RU" dirty="0"/>
              <a:t>		– 10 рабочих дней			- 7 рабочих дней</a:t>
            </a:r>
          </a:p>
          <a:p>
            <a:r>
              <a:rPr lang="ru-RU" b="1" dirty="0"/>
              <a:t>Общий случай </a:t>
            </a:r>
            <a:r>
              <a:rPr lang="ru-RU" dirty="0"/>
              <a:t>	– 15 рабочих дней			- 10 рабочих дней</a:t>
            </a:r>
          </a:p>
          <a:p>
            <a:r>
              <a:rPr lang="ru-RU" sz="1400" i="1" dirty="0">
                <a:effectLst>
                  <a:outerShdw blurRad="38100" dist="38100" dir="2700000" algn="tl">
                    <a:srgbClr val="000000">
                      <a:alpha val="43137"/>
                    </a:srgbClr>
                  </a:outerShdw>
                </a:effectLst>
              </a:rPr>
              <a:t>(При размещенном извещении)</a:t>
            </a:r>
          </a:p>
          <a:p>
            <a:endParaRPr lang="ru-RU" dirty="0"/>
          </a:p>
        </p:txBody>
      </p:sp>
      <p:pic>
        <p:nvPicPr>
          <p:cNvPr id="7" name="Рисунок 6" descr="Кредит контур">
            <a:extLst>
              <a:ext uri="{FF2B5EF4-FFF2-40B4-BE49-F238E27FC236}">
                <a16:creationId xmlns:a16="http://schemas.microsoft.com/office/drawing/2014/main" id="{B3E10769-8DE6-4234-B7BD-F866E74C5CE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0749" y="2106386"/>
            <a:ext cx="914400" cy="914400"/>
          </a:xfrm>
          <a:prstGeom prst="rect">
            <a:avLst/>
          </a:prstGeom>
        </p:spPr>
      </p:pic>
      <p:sp>
        <p:nvSpPr>
          <p:cNvPr id="4" name="Знак умножения 3">
            <a:extLst>
              <a:ext uri="{FF2B5EF4-FFF2-40B4-BE49-F238E27FC236}">
                <a16:creationId xmlns:a16="http://schemas.microsoft.com/office/drawing/2014/main" id="{8EF1A558-F149-65A3-9198-73C96DB30B64}"/>
              </a:ext>
            </a:extLst>
          </p:cNvPr>
          <p:cNvSpPr/>
          <p:nvPr/>
        </p:nvSpPr>
        <p:spPr>
          <a:xfrm>
            <a:off x="503237" y="1600139"/>
            <a:ext cx="7811588" cy="3322496"/>
          </a:xfrm>
          <a:prstGeom prst="mathMultiply">
            <a:avLst>
              <a:gd name="adj1" fmla="val 3448"/>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19628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DB1A120-10E0-4099-AF0C-AB877C9F2398}"/>
              </a:ext>
            </a:extLst>
          </p:cNvPr>
          <p:cNvSpPr>
            <a:spLocks noGrp="1"/>
          </p:cNvSpPr>
          <p:nvPr>
            <p:ph type="sldNum" sz="quarter" idx="12"/>
          </p:nvPr>
        </p:nvSpPr>
        <p:spPr/>
        <p:txBody>
          <a:bodyPr/>
          <a:lstStyle/>
          <a:p>
            <a:fld id="{2066355A-084C-D24E-9AD2-7E4FC41EA627}" type="slidenum">
              <a:rPr lang="en-US" smtClean="0"/>
              <a:pPr/>
              <a:t>30</a:t>
            </a:fld>
            <a:endParaRPr lang="en-US" dirty="0"/>
          </a:p>
        </p:txBody>
      </p:sp>
      <p:sp>
        <p:nvSpPr>
          <p:cNvPr id="4" name="TextBox 3">
            <a:extLst>
              <a:ext uri="{FF2B5EF4-FFF2-40B4-BE49-F238E27FC236}">
                <a16:creationId xmlns:a16="http://schemas.microsoft.com/office/drawing/2014/main" id="{FD7BFF91-5340-408D-9872-82FDCD28E9EE}"/>
              </a:ext>
            </a:extLst>
          </p:cNvPr>
          <p:cNvSpPr txBox="1"/>
          <p:nvPr/>
        </p:nvSpPr>
        <p:spPr>
          <a:xfrm>
            <a:off x="2286000" y="1265686"/>
            <a:ext cx="4572000" cy="2308324"/>
          </a:xfrm>
          <a:prstGeom prst="rect">
            <a:avLst/>
          </a:prstGeom>
          <a:noFill/>
        </p:spPr>
        <p:txBody>
          <a:bodyPr wrap="square">
            <a:spAutoFit/>
          </a:bodyPr>
          <a:lstStyle/>
          <a:p>
            <a:pPr algn="ctr"/>
            <a:r>
              <a:rPr lang="ru-RU"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Очередные оптимизационные изменения</a:t>
            </a:r>
            <a:endParaRPr lang="en-US"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endParaRPr>
          </a:p>
          <a:p>
            <a:pPr algn="ctr"/>
            <a:endParaRPr lang="en-US"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endParaRPr>
          </a:p>
          <a:p>
            <a:pPr algn="ctr"/>
            <a:r>
              <a:rPr lang="ru-RU"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Федеральный закон №</a:t>
            </a:r>
            <a:r>
              <a:rPr lang="en-US"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104-</a:t>
            </a:r>
            <a:r>
              <a:rPr lang="ru-RU"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ФЗ от 16.04.2022</a:t>
            </a:r>
          </a:p>
          <a:p>
            <a:pPr algn="ctr"/>
            <a:endParaRPr lang="ru-RU"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endParaRPr>
          </a:p>
          <a:p>
            <a:pPr algn="ctr"/>
            <a:r>
              <a:rPr lang="ru-RU" sz="1800" b="1" i="1" dirty="0">
                <a:solidFill>
                  <a:srgbClr val="0E779D"/>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(вступает в силу со дня опубликования – 16.04.2022)</a:t>
            </a:r>
            <a:endParaRPr lang="en-US" sz="1800" b="1" i="1" dirty="0">
              <a:solidFill>
                <a:srgbClr val="0E779D"/>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25331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31</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5" y="804208"/>
            <a:ext cx="7141995" cy="4524315"/>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Новое указание на </a:t>
            </a:r>
            <a:r>
              <a:rPr lang="ru-RU" sz="1800" b="1" dirty="0">
                <a:effectLst/>
                <a:latin typeface="Times New Roman" panose="02020603050405020304" pitchFamily="18" charset="0"/>
                <a:ea typeface="Times New Roman" panose="02020603050405020304" pitchFamily="18" charset="0"/>
              </a:rPr>
              <a:t>офшоры </a:t>
            </a:r>
            <a:r>
              <a:rPr lang="ru-RU" sz="1800" dirty="0">
                <a:effectLst/>
                <a:latin typeface="Times New Roman" panose="02020603050405020304" pitchFamily="18" charset="0"/>
                <a:ea typeface="Times New Roman" panose="02020603050405020304" pitchFamily="18" charset="0"/>
              </a:rPr>
              <a:t>в определении участника </a:t>
            </a:r>
            <a:r>
              <a:rPr lang="ru-RU" sz="1800" b="1" dirty="0">
                <a:effectLst/>
                <a:highlight>
                  <a:srgbClr val="FFFF00"/>
                </a:highlight>
                <a:latin typeface="Times New Roman" panose="02020603050405020304" pitchFamily="18" charset="0"/>
                <a:ea typeface="Times New Roman" panose="02020603050405020304" pitchFamily="18" charset="0"/>
              </a:rPr>
              <a:t>(с 01.01.2023)</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Дополнение к понятию контракта на поставку </a:t>
            </a:r>
            <a:r>
              <a:rPr lang="ru-RU" sz="1800" b="1" dirty="0">
                <a:effectLst/>
                <a:latin typeface="Times New Roman" panose="02020603050405020304" pitchFamily="18" charset="0"/>
                <a:ea typeface="Times New Roman" panose="02020603050405020304" pitchFamily="18" charset="0"/>
              </a:rPr>
              <a:t>товаров,</a:t>
            </a:r>
            <a:r>
              <a:rPr lang="ru-RU" sz="1800" b="1" dirty="0">
                <a:solidFill>
                  <a:srgbClr val="000000"/>
                </a:solidFill>
                <a:effectLst/>
                <a:latin typeface="Times New Roman" panose="02020603050405020304" pitchFamily="18" charset="0"/>
                <a:ea typeface="Times New Roman" panose="02020603050405020304" pitchFamily="18" charset="0"/>
              </a:rPr>
              <a:t> </a:t>
            </a:r>
            <a:r>
              <a:rPr lang="ru-RU" sz="1800" b="1" dirty="0">
                <a:effectLst/>
                <a:latin typeface="Times New Roman" panose="02020603050405020304" pitchFamily="18" charset="0"/>
                <a:ea typeface="Times New Roman" panose="02020603050405020304" pitchFamily="18" charset="0"/>
              </a:rPr>
              <a:t>необходимых для нормального жизнеобеспечения граждан</a:t>
            </a:r>
            <a:r>
              <a:rPr lang="ru-RU" sz="1800" dirty="0">
                <a:effectLst/>
                <a:latin typeface="Times New Roman" panose="02020603050405020304" pitchFamily="18" charset="0"/>
                <a:ea typeface="Times New Roman" panose="02020603050405020304" pitchFamily="18" charset="0"/>
              </a:rPr>
              <a:t> – </a:t>
            </a:r>
            <a:r>
              <a:rPr lang="ru-RU" sz="1800" i="1" dirty="0">
                <a:effectLst/>
                <a:latin typeface="Times New Roman" panose="02020603050405020304" pitchFamily="18" charset="0"/>
                <a:ea typeface="Times New Roman" panose="02020603050405020304" pitchFamily="18" charset="0"/>
              </a:rPr>
              <a:t>медицинские средства и технические средства реабилитации.</a:t>
            </a:r>
          </a:p>
          <a:p>
            <a:endParaRPr lang="ru-RU" dirty="0">
              <a:latin typeface="Times New Roman" panose="02020603050405020304" pitchFamily="18" charset="0"/>
              <a:ea typeface="Times New Roman" panose="02020603050405020304" pitchFamily="18" charset="0"/>
            </a:endParaRPr>
          </a:p>
          <a:p>
            <a:r>
              <a:rPr lang="ru-RU" sz="1800" b="1" dirty="0">
                <a:effectLst/>
                <a:latin typeface="Times New Roman" panose="02020603050405020304" pitchFamily="18" charset="0"/>
                <a:ea typeface="Times New Roman" panose="02020603050405020304" pitchFamily="18" charset="0"/>
              </a:rPr>
              <a:t>Независимый регистратор </a:t>
            </a:r>
            <a:r>
              <a:rPr lang="ru-RU" sz="1800" dirty="0">
                <a:effectLst/>
                <a:latin typeface="Times New Roman" panose="02020603050405020304" pitchFamily="18" charset="0"/>
                <a:ea typeface="Times New Roman" panose="02020603050405020304" pitchFamily="18" charset="0"/>
              </a:rPr>
              <a:t>будет работать на </a:t>
            </a:r>
            <a:r>
              <a:rPr lang="ru-RU" sz="1800" i="1" dirty="0">
                <a:effectLst/>
                <a:latin typeface="Times New Roman" panose="02020603050405020304" pitchFamily="18" charset="0"/>
                <a:ea typeface="Times New Roman" panose="02020603050405020304" pitchFamily="18" charset="0"/>
              </a:rPr>
              <a:t>специализированной площадке</a:t>
            </a:r>
            <a:r>
              <a:rPr lang="ru-RU" sz="1800" dirty="0">
                <a:effectLst/>
                <a:latin typeface="Times New Roman" panose="02020603050405020304" pitchFamily="18" charset="0"/>
                <a:ea typeface="Times New Roman" panose="02020603050405020304" pitchFamily="18" charset="0"/>
              </a:rPr>
              <a:t>. </a:t>
            </a:r>
            <a:r>
              <a:rPr lang="ru-RU" sz="1800" b="1" dirty="0">
                <a:effectLst/>
                <a:highlight>
                  <a:srgbClr val="FFFF00"/>
                </a:highlight>
                <a:latin typeface="Times New Roman" panose="02020603050405020304" pitchFamily="18" charset="0"/>
                <a:ea typeface="Times New Roman" panose="02020603050405020304" pitchFamily="18" charset="0"/>
              </a:rPr>
              <a:t>(с 01.01.2024)</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Информация о котировках с иностранных бирж </a:t>
            </a:r>
            <a:r>
              <a:rPr lang="ru-RU" sz="1800" dirty="0">
                <a:effectLst/>
                <a:latin typeface="Times New Roman" panose="02020603050405020304" pitchFamily="18" charset="0"/>
                <a:ea typeface="Times New Roman" panose="02020603050405020304" pitchFamily="18" charset="0"/>
              </a:rPr>
              <a:t>не применяется для обоснования НМЦК.</a:t>
            </a:r>
          </a:p>
          <a:p>
            <a:endParaRPr lang="en-US" sz="1800" i="1" dirty="0">
              <a:effectLst/>
              <a:latin typeface="Times New Roman" panose="02020603050405020304" pitchFamily="18" charset="0"/>
              <a:ea typeface="Times New Roman" panose="02020603050405020304" pitchFamily="18" charset="0"/>
            </a:endParaRPr>
          </a:p>
          <a:p>
            <a:r>
              <a:rPr lang="ru-RU" sz="1800" i="1" dirty="0">
                <a:effectLst/>
                <a:latin typeface="Times New Roman" panose="02020603050405020304" pitchFamily="18" charset="0"/>
                <a:ea typeface="Times New Roman" panose="02020603050405020304" pitchFamily="18" charset="0"/>
              </a:rPr>
              <a:t>Обоснование НМЦК, ЦК с использованием иностранной валюты не допустимо</a:t>
            </a:r>
            <a:r>
              <a:rPr lang="ru-RU" sz="1800" dirty="0">
                <a:effectLst/>
                <a:latin typeface="Times New Roman" panose="02020603050405020304" pitchFamily="18" charset="0"/>
                <a:ea typeface="Times New Roman" panose="02020603050405020304" pitchFamily="18" charset="0"/>
              </a:rPr>
              <a:t>, кроме заказчиков, действующих на территории иностранного государства (при обосновании). </a:t>
            </a:r>
            <a:r>
              <a:rPr lang="ru-RU" sz="1800" b="1" dirty="0">
                <a:effectLst/>
                <a:highlight>
                  <a:srgbClr val="FFFF00"/>
                </a:highlight>
                <a:latin typeface="Times New Roman" panose="02020603050405020304" pitchFamily="18" charset="0"/>
                <a:ea typeface="Times New Roman" panose="02020603050405020304" pitchFamily="18" charset="0"/>
              </a:rPr>
              <a:t>(с 01.04.2023)</a:t>
            </a:r>
          </a:p>
          <a:p>
            <a:endParaRPr lang="ru-RU" sz="1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312729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32</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5" y="804208"/>
            <a:ext cx="7141995" cy="2585323"/>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Запрос котировок можно проводить без лимита</a:t>
            </a:r>
            <a:r>
              <a:rPr lang="ru-RU" sz="1800" dirty="0">
                <a:effectLst/>
                <a:latin typeface="Times New Roman" panose="02020603050405020304" pitchFamily="18" charset="0"/>
                <a:ea typeface="Times New Roman" panose="02020603050405020304" pitchFamily="18" charset="0"/>
              </a:rPr>
              <a:t> на поставку товаров,</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необходимых </a:t>
            </a:r>
            <a:r>
              <a:rPr lang="ru-RU" sz="1800" i="1" dirty="0">
                <a:effectLst/>
                <a:latin typeface="Times New Roman" panose="02020603050405020304" pitchFamily="18" charset="0"/>
                <a:ea typeface="Times New Roman" panose="02020603050405020304" pitchFamily="18" charset="0"/>
              </a:rPr>
              <a:t>для нормального жизнеобеспечения </a:t>
            </a:r>
            <a:r>
              <a:rPr lang="ru-RU" sz="1800" b="1" i="1" dirty="0">
                <a:effectLst/>
                <a:latin typeface="Times New Roman" panose="02020603050405020304" pitchFamily="18" charset="0"/>
                <a:ea typeface="Times New Roman" panose="02020603050405020304" pitchFamily="18" charset="0"/>
              </a:rPr>
              <a:t>граждан </a:t>
            </a:r>
            <a:r>
              <a:rPr lang="ru-RU" sz="1800" b="1" dirty="0">
                <a:effectLst/>
                <a:latin typeface="Times New Roman" panose="02020603050405020304" pitchFamily="18" charset="0"/>
                <a:ea typeface="Times New Roman" panose="02020603050405020304" pitchFamily="18" charset="0"/>
              </a:rPr>
              <a:t>в любых случаях </a:t>
            </a:r>
            <a:r>
              <a:rPr lang="ru-RU" sz="1800" dirty="0">
                <a:effectLst/>
                <a:latin typeface="Times New Roman" panose="02020603050405020304" pitchFamily="18" charset="0"/>
                <a:ea typeface="Times New Roman" panose="02020603050405020304" pitchFamily="18" charset="0"/>
              </a:rPr>
              <a:t>(ранее были прописаны условия, когда были проблемы с таким контрактом).</a:t>
            </a:r>
          </a:p>
          <a:p>
            <a:r>
              <a:rPr lang="ru-RU" sz="1800" dirty="0">
                <a:effectLst/>
                <a:latin typeface="Times New Roman" panose="02020603050405020304" pitchFamily="18" charset="0"/>
                <a:ea typeface="Times New Roman" panose="02020603050405020304" pitchFamily="18" charset="0"/>
              </a:rPr>
              <a:t> </a:t>
            </a:r>
          </a:p>
          <a:p>
            <a:r>
              <a:rPr lang="ru-RU" sz="1800" b="1" dirty="0">
                <a:solidFill>
                  <a:srgbClr val="FF0000"/>
                </a:solidFill>
                <a:effectLst/>
                <a:latin typeface="Times New Roman" panose="02020603050405020304" pitchFamily="18" charset="0"/>
                <a:ea typeface="Times New Roman" panose="02020603050405020304" pitchFamily="18" charset="0"/>
              </a:rPr>
              <a:t>п. 5 ч. 11 ст. 24 </a:t>
            </a:r>
            <a:r>
              <a:rPr lang="ru-RU" sz="1800" dirty="0">
                <a:effectLst/>
                <a:latin typeface="Times New Roman" panose="02020603050405020304" pitchFamily="18" charset="0"/>
                <a:ea typeface="Times New Roman" panose="02020603050405020304" pitchFamily="18" charset="0"/>
              </a:rPr>
              <a:t>Закрытые закупки осуществляют заказчики, в отношении свершаются недружественные действия иностранными государствами и введены санкции. </a:t>
            </a:r>
            <a:r>
              <a:rPr lang="ru-RU" sz="1800" b="1" dirty="0">
                <a:solidFill>
                  <a:srgbClr val="FF0000"/>
                </a:solidFill>
                <a:effectLst/>
                <a:latin typeface="Times New Roman" panose="02020603050405020304" pitchFamily="18" charset="0"/>
                <a:ea typeface="Times New Roman" panose="02020603050405020304" pitchFamily="18" charset="0"/>
              </a:rPr>
              <a:t>Заказчики, предусмотренные этим пунктом, не составляют отчет о закупках у СМП и СОНО</a:t>
            </a:r>
          </a:p>
        </p:txBody>
      </p:sp>
      <p:sp>
        <p:nvSpPr>
          <p:cNvPr id="7" name="TextBox 6">
            <a:extLst>
              <a:ext uri="{FF2B5EF4-FFF2-40B4-BE49-F238E27FC236}">
                <a16:creationId xmlns:a16="http://schemas.microsoft.com/office/drawing/2014/main" id="{E3B4E45E-703A-42E0-9369-9052172D832B}"/>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3639755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33</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5" y="804208"/>
            <a:ext cx="7141995" cy="1477328"/>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Исправлена неточность в совместных закупах, вынуждавшая всех заключать контракт (даже организатора, осуществляющего исключительно полномочия по отбору победителя). </a:t>
            </a:r>
            <a:r>
              <a:rPr lang="ru-RU" sz="1800" dirty="0">
                <a:effectLst/>
                <a:highlight>
                  <a:srgbClr val="FFFF00"/>
                </a:highlight>
                <a:latin typeface="Times New Roman" panose="02020603050405020304" pitchFamily="18" charset="0"/>
                <a:ea typeface="Times New Roman" panose="02020603050405020304" pitchFamily="18" charset="0"/>
              </a:rPr>
              <a:t>(с 01.01.2023)</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Поправили изменение существенных условий контракта по </a:t>
            </a:r>
            <a:r>
              <a:rPr lang="ru-RU" sz="1800" b="1" dirty="0">
                <a:solidFill>
                  <a:srgbClr val="FF0000"/>
                </a:solidFill>
                <a:effectLst/>
                <a:latin typeface="Times New Roman" panose="02020603050405020304" pitchFamily="18" charset="0"/>
                <a:ea typeface="Times New Roman" panose="02020603050405020304" pitchFamily="18" charset="0"/>
              </a:rPr>
              <a:t>ч. 2 ст. 34</a:t>
            </a:r>
          </a:p>
        </p:txBody>
      </p:sp>
      <p:sp>
        <p:nvSpPr>
          <p:cNvPr id="4" name="TextBox 3">
            <a:extLst>
              <a:ext uri="{FF2B5EF4-FFF2-40B4-BE49-F238E27FC236}">
                <a16:creationId xmlns:a16="http://schemas.microsoft.com/office/drawing/2014/main" id="{4128A0CD-AB81-4A83-8DA6-117BEF87A13E}"/>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1574838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34</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55152"/>
            <a:ext cx="8785164" cy="2585323"/>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При применении антидемпинговых мер – </a:t>
            </a:r>
            <a:r>
              <a:rPr lang="ru-RU" sz="1800" i="1" u="sng" dirty="0">
                <a:effectLst/>
                <a:latin typeface="Times New Roman" panose="02020603050405020304" pitchFamily="18" charset="0"/>
                <a:ea typeface="Times New Roman" panose="02020603050405020304" pitchFamily="18" charset="0"/>
              </a:rPr>
              <a:t>убрали протокол решения комиссии </a:t>
            </a:r>
            <a:r>
              <a:rPr lang="ru-RU" sz="1800" dirty="0">
                <a:effectLst/>
                <a:latin typeface="Times New Roman" panose="02020603050405020304" pitchFamily="18" charset="0"/>
                <a:ea typeface="Times New Roman" panose="02020603050405020304" pitchFamily="18" charset="0"/>
              </a:rPr>
              <a:t>по осуществлению закупок о признании уклонистом при невыполнении антидемпинговых требований из </a:t>
            </a:r>
            <a:r>
              <a:rPr lang="ru-RU" sz="1800" b="1" dirty="0">
                <a:solidFill>
                  <a:srgbClr val="FF0000"/>
                </a:solidFill>
                <a:effectLst/>
                <a:latin typeface="Times New Roman" panose="02020603050405020304" pitchFamily="18" charset="0"/>
                <a:ea typeface="Times New Roman" panose="02020603050405020304" pitchFamily="18" charset="0"/>
              </a:rPr>
              <a:t>части 5 статьи 37</a:t>
            </a:r>
            <a:r>
              <a:rPr lang="ru-RU" sz="1800" dirty="0">
                <a:effectLst/>
                <a:latin typeface="Times New Roman" panose="02020603050405020304" pitchFamily="18" charset="0"/>
                <a:ea typeface="Times New Roman" panose="02020603050405020304" pitchFamily="18" charset="0"/>
              </a:rPr>
              <a:t>. </a:t>
            </a:r>
            <a:r>
              <a:rPr lang="ru-RU" sz="1800" dirty="0">
                <a:effectLst/>
                <a:highlight>
                  <a:srgbClr val="FFFF00"/>
                </a:highlight>
                <a:latin typeface="Times New Roman" panose="02020603050405020304" pitchFamily="18" charset="0"/>
                <a:ea typeface="Times New Roman" panose="02020603050405020304" pitchFamily="18" charset="0"/>
              </a:rPr>
              <a:t>(с 01.01.2023)</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В извещении </a:t>
            </a:r>
            <a:r>
              <a:rPr lang="ru-RU" sz="1800" dirty="0">
                <a:effectLst/>
                <a:latin typeface="Times New Roman" panose="02020603050405020304" pitchFamily="18" charset="0"/>
                <a:ea typeface="Times New Roman" panose="02020603050405020304" pitchFamily="18" charset="0"/>
              </a:rPr>
              <a:t>заменили требования к участнику по </a:t>
            </a:r>
            <a:r>
              <a:rPr lang="ru-RU" sz="1800" b="1" dirty="0">
                <a:solidFill>
                  <a:srgbClr val="FF0000"/>
                </a:solidFill>
                <a:effectLst/>
                <a:latin typeface="Times New Roman" panose="02020603050405020304" pitchFamily="18" charset="0"/>
                <a:ea typeface="Times New Roman" panose="02020603050405020304" pitchFamily="18" charset="0"/>
              </a:rPr>
              <a:t>п. 1 ч. 1 ст. 31</a:t>
            </a:r>
            <a:r>
              <a:rPr lang="ru-RU" sz="1800" dirty="0">
                <a:solidFill>
                  <a:srgbClr val="FF0000"/>
                </a:solidFill>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на требования по </a:t>
            </a:r>
            <a:r>
              <a:rPr lang="ru-RU" sz="1800" b="1" dirty="0">
                <a:solidFill>
                  <a:srgbClr val="FF0000"/>
                </a:solidFill>
                <a:effectLst/>
                <a:latin typeface="Times New Roman" panose="02020603050405020304" pitchFamily="18" charset="0"/>
                <a:ea typeface="Times New Roman" panose="02020603050405020304" pitchFamily="18" charset="0"/>
              </a:rPr>
              <a:t>части 1 статьи 31 </a:t>
            </a:r>
            <a:r>
              <a:rPr lang="ru-RU" sz="1800" dirty="0">
                <a:effectLst/>
                <a:latin typeface="Times New Roman" panose="02020603050405020304" pitchFamily="18" charset="0"/>
                <a:ea typeface="Times New Roman" panose="02020603050405020304" pitchFamily="18" charset="0"/>
              </a:rPr>
              <a:t>и добавили </a:t>
            </a:r>
            <a:r>
              <a:rPr lang="ru-RU" sz="1800" i="1" u="sng" dirty="0">
                <a:effectLst/>
                <a:latin typeface="Times New Roman" panose="02020603050405020304" pitchFamily="18" charset="0"/>
                <a:ea typeface="Times New Roman" panose="02020603050405020304" pitchFamily="18" charset="0"/>
              </a:rPr>
              <a:t>указание на казначейское сопровождение </a:t>
            </a:r>
            <a:r>
              <a:rPr lang="ru-RU" sz="1800" dirty="0">
                <a:effectLst/>
                <a:latin typeface="Times New Roman" panose="02020603050405020304" pitchFamily="18" charset="0"/>
                <a:ea typeface="Times New Roman" panose="02020603050405020304" pitchFamily="18" charset="0"/>
              </a:rPr>
              <a:t>(было только банковское).</a:t>
            </a:r>
          </a:p>
          <a:p>
            <a:r>
              <a:rPr lang="ru-RU" sz="1800" dirty="0">
                <a:effectLst/>
                <a:latin typeface="Times New Roman" panose="02020603050405020304" pitchFamily="18" charset="0"/>
                <a:ea typeface="Times New Roman" panose="02020603050405020304" pitchFamily="18" charset="0"/>
              </a:rPr>
              <a:t> </a:t>
            </a:r>
          </a:p>
          <a:p>
            <a:endParaRPr lang="ru-RU" sz="1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51F77816-088B-4354-BC52-835D1EE07371}"/>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3815475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35</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55152"/>
            <a:ext cx="8785164" cy="2862322"/>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В составе заявки</a:t>
            </a:r>
            <a:r>
              <a:rPr lang="ru-RU" sz="1800" dirty="0">
                <a:effectLst/>
                <a:latin typeface="Times New Roman" panose="02020603050405020304" pitchFamily="18" charset="0"/>
                <a:ea typeface="Times New Roman" panose="02020603050405020304" pitchFamily="18" charset="0"/>
              </a:rPr>
              <a:t> заменили информацию, указанную в </a:t>
            </a:r>
            <a:r>
              <a:rPr lang="ru-RU" sz="1800" b="1" dirty="0">
                <a:solidFill>
                  <a:srgbClr val="FF0000"/>
                </a:solidFill>
                <a:effectLst/>
                <a:latin typeface="Times New Roman" panose="02020603050405020304" pitchFamily="18" charset="0"/>
                <a:ea typeface="Times New Roman" panose="02020603050405020304" pitchFamily="18" charset="0"/>
              </a:rPr>
              <a:t>п. 2 и 3 ч. 3 ст. 104 </a:t>
            </a:r>
            <a:r>
              <a:rPr lang="ru-RU" sz="1800" dirty="0">
                <a:effectLst/>
                <a:latin typeface="Times New Roman" panose="02020603050405020304" pitchFamily="18" charset="0"/>
                <a:ea typeface="Times New Roman" panose="02020603050405020304" pitchFamily="18" charset="0"/>
              </a:rPr>
              <a:t>на текстовое описание.</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При </a:t>
            </a:r>
            <a:r>
              <a:rPr lang="ru-RU" sz="1800" i="1" u="sng" dirty="0">
                <a:effectLst/>
                <a:latin typeface="Times New Roman" panose="02020603050405020304" pitchFamily="18" charset="0"/>
                <a:ea typeface="Times New Roman" panose="02020603050405020304" pitchFamily="18" charset="0"/>
              </a:rPr>
              <a:t>третьем отклонении в квартал </a:t>
            </a:r>
            <a:r>
              <a:rPr lang="ru-RU" sz="1800" dirty="0">
                <a:effectLst/>
                <a:latin typeface="Times New Roman" panose="02020603050405020304" pitchFamily="18" charset="0"/>
                <a:ea typeface="Times New Roman" panose="02020603050405020304" pitchFamily="18" charset="0"/>
              </a:rPr>
              <a:t>на одной площадке – обеспечение заявки изымается </a:t>
            </a:r>
            <a:r>
              <a:rPr lang="ru-RU" sz="1800" b="1" dirty="0">
                <a:solidFill>
                  <a:srgbClr val="FF0000"/>
                </a:solidFill>
                <a:effectLst/>
                <a:latin typeface="Times New Roman" panose="02020603050405020304" pitchFamily="18" charset="0"/>
                <a:ea typeface="Times New Roman" panose="02020603050405020304" pitchFamily="18" charset="0"/>
              </a:rPr>
              <a:t>через 15 дней </a:t>
            </a:r>
            <a:r>
              <a:rPr lang="ru-RU" sz="1800" dirty="0">
                <a:effectLst/>
                <a:latin typeface="Times New Roman" panose="02020603050405020304" pitchFamily="18" charset="0"/>
                <a:ea typeface="Times New Roman" panose="02020603050405020304" pitchFamily="18" charset="0"/>
              </a:rPr>
              <a:t>(независимая гарантия, гарантия должна содержать такое условие). </a:t>
            </a:r>
            <a:r>
              <a:rPr lang="ru-RU" sz="1800" dirty="0">
                <a:effectLst/>
                <a:highlight>
                  <a:srgbClr val="FFFF00"/>
                </a:highlight>
                <a:latin typeface="Times New Roman" panose="02020603050405020304" pitchFamily="18" charset="0"/>
                <a:ea typeface="Times New Roman" panose="02020603050405020304" pitchFamily="18" charset="0"/>
              </a:rPr>
              <a:t>(с 01.01.2023)</a:t>
            </a:r>
          </a:p>
          <a:p>
            <a:endParaRPr lang="ru-RU" sz="1800" dirty="0">
              <a:effectLst/>
              <a:highlight>
                <a:srgbClr val="FFFF00"/>
              </a:highligh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Информация о жалобах и проверках в части закрытых процедур не размещается на ОС и СМИ</a:t>
            </a:r>
            <a:r>
              <a:rPr lang="ru-RU" sz="1800" dirty="0">
                <a:effectLst/>
                <a:highlight>
                  <a:srgbClr val="FFFF00"/>
                </a:highlight>
                <a:latin typeface="Times New Roman" panose="02020603050405020304" pitchFamily="18" charset="0"/>
                <a:ea typeface="Times New Roman" panose="02020603050405020304" pitchFamily="18" charset="0"/>
              </a:rPr>
              <a:t> (с 01.04.2023)</a:t>
            </a:r>
          </a:p>
          <a:p>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79223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36</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75777"/>
            <a:ext cx="8785164" cy="4247317"/>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Срок оплаты контракта по результатам закупки, извещение о которой было размещено в ЕИС</a:t>
            </a:r>
            <a:r>
              <a:rPr lang="ru-RU" sz="1800" dirty="0">
                <a:effectLst/>
                <a:latin typeface="Times New Roman" panose="02020603050405020304" pitchFamily="18" charset="0"/>
                <a:ea typeface="Times New Roman" panose="02020603050405020304" pitchFamily="18" charset="0"/>
              </a:rPr>
              <a:t> </a:t>
            </a:r>
            <a:r>
              <a:rPr lang="ru-RU" sz="1800" b="1" dirty="0">
                <a:effectLst/>
                <a:highlight>
                  <a:srgbClr val="FFFF00"/>
                </a:highlight>
                <a:latin typeface="Times New Roman" panose="02020603050405020304" pitchFamily="18" charset="0"/>
                <a:ea typeface="Times New Roman" panose="02020603050405020304" pitchFamily="18" charset="0"/>
              </a:rPr>
              <a:t>с 1 мая 2022</a:t>
            </a:r>
            <a:r>
              <a:rPr lang="ru-RU" sz="1800" b="1" dirty="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 </a:t>
            </a:r>
            <a:r>
              <a:rPr lang="ru-RU" sz="1800" b="1" u="sng" dirty="0">
                <a:solidFill>
                  <a:srgbClr val="FF0000"/>
                </a:solidFill>
                <a:effectLst/>
                <a:latin typeface="Times New Roman" panose="02020603050405020304" pitchFamily="18" charset="0"/>
                <a:ea typeface="Times New Roman" panose="02020603050405020304" pitchFamily="18" charset="0"/>
              </a:rPr>
              <a:t>не более 7 </a:t>
            </a:r>
            <a:r>
              <a:rPr lang="ru-RU" sz="1800" b="1" u="sng" dirty="0" err="1">
                <a:solidFill>
                  <a:srgbClr val="FF0000"/>
                </a:solidFill>
                <a:effectLst/>
                <a:latin typeface="Times New Roman" panose="02020603050405020304" pitchFamily="18" charset="0"/>
                <a:ea typeface="Times New Roman" panose="02020603050405020304" pitchFamily="18" charset="0"/>
              </a:rPr>
              <a:t>р.д</a:t>
            </a:r>
            <a:r>
              <a:rPr lang="ru-RU" sz="1800" b="1" u="sng" dirty="0">
                <a:solidFill>
                  <a:srgbClr val="FF0000"/>
                </a:solidFill>
                <a:effectLst/>
                <a:latin typeface="Times New Roman" panose="02020603050405020304" pitchFamily="18" charset="0"/>
                <a:ea typeface="Times New Roman" panose="02020603050405020304" pitchFamily="18" charset="0"/>
              </a:rPr>
              <a:t>.</a:t>
            </a:r>
            <a:r>
              <a:rPr lang="ru-RU" sz="1800" dirty="0">
                <a:solidFill>
                  <a:srgbClr val="FF0000"/>
                </a:solidFill>
                <a:effectLst/>
                <a:latin typeface="Times New Roman" panose="02020603050405020304" pitchFamily="18" charset="0"/>
                <a:ea typeface="Times New Roman" panose="02020603050405020304" pitchFamily="18" charset="0"/>
              </a:rPr>
              <a:t> </a:t>
            </a:r>
            <a:r>
              <a:rPr lang="ru-RU" sz="1800" i="1" dirty="0">
                <a:effectLst/>
                <a:latin typeface="Times New Roman" panose="02020603050405020304" pitchFamily="18" charset="0"/>
                <a:ea typeface="Times New Roman" panose="02020603050405020304" pitchFamily="18" charset="0"/>
              </a:rPr>
              <a:t>(применяются в отношении заказчиков, </a:t>
            </a:r>
            <a:r>
              <a:rPr lang="ru-RU" sz="1800" i="1" u="sng" dirty="0">
                <a:effectLst/>
                <a:latin typeface="Times New Roman" panose="02020603050405020304" pitchFamily="18" charset="0"/>
                <a:ea typeface="Times New Roman" panose="02020603050405020304" pitchFamily="18" charset="0"/>
              </a:rPr>
              <a:t>не являющихся федеральными органами </a:t>
            </a:r>
            <a:r>
              <a:rPr lang="ru-RU" sz="1800" i="1" dirty="0">
                <a:effectLst/>
                <a:latin typeface="Times New Roman" panose="02020603050405020304" pitchFamily="18" charset="0"/>
                <a:ea typeface="Times New Roman" panose="02020603050405020304" pitchFamily="18" charset="0"/>
              </a:rPr>
              <a:t>исполнительной власти, автономными и бюджетными учреждениями, </a:t>
            </a:r>
            <a:r>
              <a:rPr lang="ru-RU" sz="1800" b="1" i="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созданными</a:t>
            </a:r>
            <a:r>
              <a:rPr lang="ru-RU" sz="1800" i="1" dirty="0">
                <a:effectLst/>
                <a:latin typeface="Times New Roman" panose="02020603050405020304" pitchFamily="18" charset="0"/>
                <a:ea typeface="Times New Roman" panose="02020603050405020304" pitchFamily="18" charset="0"/>
              </a:rPr>
              <a:t> Российской Федерацией</a:t>
            </a:r>
            <a:r>
              <a:rPr lang="ru-RU" sz="1800" i="1" dirty="0">
                <a:effectLst/>
                <a:highlight>
                  <a:srgbClr val="FFFF00"/>
                </a:highlight>
                <a:latin typeface="Times New Roman" panose="02020603050405020304" pitchFamily="18" charset="0"/>
                <a:ea typeface="Times New Roman" panose="02020603050405020304" pitchFamily="18" charset="0"/>
              </a:rPr>
              <a:t>, с 1 июля 2022 года </a:t>
            </a:r>
            <a:r>
              <a:rPr lang="ru-RU" sz="1800" i="1" dirty="0">
                <a:effectLst/>
                <a:latin typeface="Times New Roman" panose="02020603050405020304" pitchFamily="18" charset="0"/>
                <a:ea typeface="Times New Roman" panose="02020603050405020304" pitchFamily="18" charset="0"/>
              </a:rPr>
              <a:t>при определении такими заказчиками поставщиков (подрядчиков, исполнителей), если извещения об осуществлении закупок размещены в единой информационной системе либо приглашения принять участие в закупках направлены с </a:t>
            </a:r>
            <a:r>
              <a:rPr lang="ru-RU" sz="1800" i="1" dirty="0">
                <a:effectLst/>
                <a:highlight>
                  <a:srgbClr val="FFFF00"/>
                </a:highlight>
                <a:latin typeface="Times New Roman" panose="02020603050405020304" pitchFamily="18" charset="0"/>
                <a:ea typeface="Times New Roman" panose="02020603050405020304" pitchFamily="18" charset="0"/>
              </a:rPr>
              <a:t>1 июля 2022 года</a:t>
            </a:r>
            <a:r>
              <a:rPr lang="ru-RU" sz="1800" i="1" dirty="0">
                <a:effectLst/>
                <a:latin typeface="Times New Roman" panose="02020603050405020304" pitchFamily="18" charset="0"/>
                <a:ea typeface="Times New Roman" panose="02020603050405020304" pitchFamily="18" charset="0"/>
              </a:rPr>
              <a:t>, или при заключении такими заказчиками </a:t>
            </a:r>
            <a:r>
              <a:rPr lang="ru-RU" sz="1800" i="1" dirty="0">
                <a:effectLst/>
                <a:highlight>
                  <a:srgbClr val="FFFF00"/>
                </a:highlight>
                <a:latin typeface="Times New Roman" panose="02020603050405020304" pitchFamily="18" charset="0"/>
                <a:ea typeface="Times New Roman" panose="02020603050405020304" pitchFamily="18" charset="0"/>
              </a:rPr>
              <a:t>с 1 июля 2022 года </a:t>
            </a:r>
            <a:r>
              <a:rPr lang="ru-RU" sz="1800" i="1" dirty="0">
                <a:effectLst/>
                <a:latin typeface="Times New Roman" panose="02020603050405020304" pitchFamily="18" charset="0"/>
                <a:ea typeface="Times New Roman" panose="02020603050405020304" pitchFamily="18" charset="0"/>
              </a:rPr>
              <a:t>контрактов с единственными поставщиками (подрядчиками, исполнителями))</a:t>
            </a:r>
            <a:r>
              <a:rPr lang="ru-RU" sz="1800" dirty="0">
                <a:effectLst/>
                <a:latin typeface="Times New Roman" panose="02020603050405020304" pitchFamily="18" charset="0"/>
                <a:ea typeface="Times New Roman" panose="02020603050405020304" pitchFamily="18" charset="0"/>
              </a:rPr>
              <a:t> кроме:</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Иной срок установлен законодательством РФ</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Документ о приемке не оформляется через ЕИС – оплата не более </a:t>
            </a:r>
            <a:r>
              <a:rPr lang="ru-RU" sz="1800" b="1" dirty="0">
                <a:solidFill>
                  <a:srgbClr val="FF0000"/>
                </a:solidFill>
                <a:effectLst/>
                <a:latin typeface="Times New Roman" panose="02020603050405020304" pitchFamily="18" charset="0"/>
                <a:ea typeface="Times New Roman" panose="02020603050405020304" pitchFamily="18" charset="0"/>
              </a:rPr>
              <a:t>10 </a:t>
            </a:r>
            <a:r>
              <a:rPr lang="ru-RU" sz="1800" b="1" dirty="0" err="1">
                <a:solidFill>
                  <a:srgbClr val="FF0000"/>
                </a:solidFill>
                <a:effectLst/>
                <a:latin typeface="Times New Roman" panose="02020603050405020304" pitchFamily="18" charset="0"/>
                <a:ea typeface="Times New Roman" panose="02020603050405020304" pitchFamily="18" charset="0"/>
              </a:rPr>
              <a:t>р.д</a:t>
            </a:r>
            <a:r>
              <a:rPr lang="ru-RU" sz="1800" b="1" dirty="0">
                <a:solidFill>
                  <a:srgbClr val="FF0000"/>
                </a:solidFill>
                <a:effectLst/>
                <a:latin typeface="Times New Roman" panose="02020603050405020304" pitchFamily="18" charset="0"/>
                <a:ea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rPr>
              <a:t> в таком случае</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Если предусмотрено казначейское сопровождение в том числе в части авансирования – оплата не более </a:t>
            </a:r>
            <a:r>
              <a:rPr lang="ru-RU" sz="1800" b="1" dirty="0">
                <a:solidFill>
                  <a:srgbClr val="FF0000"/>
                </a:solidFill>
                <a:effectLst/>
                <a:latin typeface="Times New Roman" panose="02020603050405020304" pitchFamily="18" charset="0"/>
                <a:ea typeface="Times New Roman" panose="02020603050405020304" pitchFamily="18" charset="0"/>
              </a:rPr>
              <a:t>10 </a:t>
            </a:r>
            <a:r>
              <a:rPr lang="ru-RU" sz="1800" b="1" dirty="0" err="1">
                <a:solidFill>
                  <a:srgbClr val="FF0000"/>
                </a:solidFill>
                <a:effectLst/>
                <a:latin typeface="Times New Roman" panose="02020603050405020304" pitchFamily="18" charset="0"/>
                <a:ea typeface="Times New Roman" panose="02020603050405020304" pitchFamily="18" charset="0"/>
              </a:rPr>
              <a:t>р.д</a:t>
            </a:r>
            <a:r>
              <a:rPr lang="ru-RU" sz="1800" b="1" dirty="0">
                <a:solidFill>
                  <a:srgbClr val="FF0000"/>
                </a:solidFill>
                <a:effectLst/>
                <a:latin typeface="Times New Roman" panose="02020603050405020304" pitchFamily="18" charset="0"/>
                <a:ea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rPr>
              <a:t> в таком случае</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Правительством установлен иной срок</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lvl="0" algn="ctr">
              <a:spcBef>
                <a:spcPct val="20000"/>
              </a:spcBef>
              <a:spcAft>
                <a:spcPts val="600"/>
              </a:spcAft>
            </a:pPr>
            <a:r>
              <a:rPr lang="ru-RU" sz="3200" b="1" i="1" dirty="0">
                <a:solidFill>
                  <a:srgbClr val="0E779D"/>
                </a:solidFill>
                <a:effectLst>
                  <a:outerShdw blurRad="38100" dist="38100" dir="2700000" algn="tl">
                    <a:srgbClr val="000000">
                      <a:alpha val="43137"/>
                    </a:srgbClr>
                  </a:outerShdw>
                </a:effectLst>
                <a:cs typeface="Arial" panose="020B0604020202020204" pitchFamily="34" charset="0"/>
              </a:rPr>
              <a:t>Сроки оплаты контрактов </a:t>
            </a:r>
          </a:p>
        </p:txBody>
      </p:sp>
    </p:spTree>
    <p:extLst>
      <p:ext uri="{BB962C8B-B14F-4D97-AF65-F5344CB8AC3E}">
        <p14:creationId xmlns:p14="http://schemas.microsoft.com/office/powerpoint/2010/main" val="11467821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37</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730779"/>
            <a:ext cx="8785164" cy="3416320"/>
          </a:xfrm>
          <a:prstGeom prst="rect">
            <a:avLst/>
          </a:prstGeom>
          <a:noFill/>
        </p:spPr>
        <p:txBody>
          <a:bodyPr wrap="square">
            <a:spAutoFit/>
          </a:bodyPr>
          <a:lstStyle/>
          <a:p>
            <a:pPr algn="ctr"/>
            <a:r>
              <a:rPr lang="ru-RU" sz="1800" b="1" dirty="0">
                <a:effectLst/>
                <a:latin typeface="Times New Roman" panose="02020603050405020304" pitchFamily="18" charset="0"/>
                <a:ea typeface="Times New Roman" panose="02020603050405020304" pitchFamily="18" charset="0"/>
              </a:rPr>
              <a:t>Срок оплаты контракта по закупкам у СМП и СОНО</a:t>
            </a:r>
            <a:r>
              <a:rPr lang="ru-RU" sz="1800" dirty="0">
                <a:effectLst/>
                <a:latin typeface="Times New Roman" panose="02020603050405020304" pitchFamily="18" charset="0"/>
                <a:ea typeface="Times New Roman" panose="02020603050405020304" pitchFamily="18" charset="0"/>
              </a:rPr>
              <a:t> </a:t>
            </a:r>
            <a:r>
              <a:rPr lang="ru-RU" sz="1800" dirty="0">
                <a:solidFill>
                  <a:srgbClr val="FF0000"/>
                </a:solidFill>
                <a:effectLst/>
                <a:latin typeface="Times New Roman" panose="02020603050405020304" pitchFamily="18" charset="0"/>
                <a:ea typeface="Times New Roman" panose="02020603050405020304" pitchFamily="18" charset="0"/>
              </a:rPr>
              <a:t>(ч. 8 ст. 30 ) </a:t>
            </a:r>
            <a:r>
              <a:rPr lang="ru-RU" sz="1800" dirty="0">
                <a:effectLst/>
                <a:latin typeface="Times New Roman" panose="02020603050405020304" pitchFamily="18" charset="0"/>
                <a:ea typeface="Times New Roman" panose="02020603050405020304" pitchFamily="18" charset="0"/>
              </a:rPr>
              <a:t>– утрачивает силу </a:t>
            </a:r>
            <a:r>
              <a:rPr lang="ru-RU" sz="1800" dirty="0">
                <a:effectLst/>
                <a:highlight>
                  <a:srgbClr val="FFFF00"/>
                </a:highlight>
                <a:latin typeface="Times New Roman" panose="02020603050405020304" pitchFamily="18" charset="0"/>
                <a:ea typeface="Times New Roman" panose="02020603050405020304" pitchFamily="18" charset="0"/>
              </a:rPr>
              <a:t>с 1 мая 2022 </a:t>
            </a:r>
          </a:p>
          <a:p>
            <a:endParaRPr lang="ru-RU" dirty="0">
              <a:latin typeface="Times New Roman" panose="02020603050405020304" pitchFamily="18" charset="0"/>
              <a:ea typeface="Times New Roman" panose="02020603050405020304" pitchFamily="18" charset="0"/>
            </a:endParaRPr>
          </a:p>
          <a:p>
            <a:pPr algn="just"/>
            <a:r>
              <a:rPr lang="ru-RU" sz="1800" b="1" dirty="0">
                <a:effectLst/>
                <a:latin typeface="Times New Roman" panose="02020603050405020304" pitchFamily="18" charset="0"/>
                <a:ea typeface="Times New Roman" panose="02020603050405020304" pitchFamily="18" charset="0"/>
              </a:rPr>
              <a:t>Срок оплаты по контрактам у ЕП</a:t>
            </a:r>
            <a:r>
              <a:rPr lang="ru-RU" sz="1800" dirty="0">
                <a:effectLst/>
                <a:latin typeface="Times New Roman" panose="02020603050405020304" pitchFamily="18" charset="0"/>
                <a:ea typeface="Times New Roman" panose="02020603050405020304" pitchFamily="18" charset="0"/>
              </a:rPr>
              <a:t> </a:t>
            </a:r>
            <a:r>
              <a:rPr lang="ru-RU" sz="1800" dirty="0">
                <a:solidFill>
                  <a:srgbClr val="FF0000"/>
                </a:solidFill>
                <a:effectLst/>
                <a:latin typeface="Times New Roman" panose="02020603050405020304" pitchFamily="18" charset="0"/>
                <a:ea typeface="Times New Roman" panose="02020603050405020304" pitchFamily="18" charset="0"/>
              </a:rPr>
              <a:t>(в рамках ст.6 ч.12 104-ФЗ) </a:t>
            </a:r>
            <a:r>
              <a:rPr lang="ru-RU" sz="1800" dirty="0">
                <a:effectLst/>
                <a:latin typeface="Times New Roman" panose="02020603050405020304" pitchFamily="18" charset="0"/>
                <a:ea typeface="Times New Roman" panose="02020603050405020304" pitchFamily="18" charset="0"/>
              </a:rPr>
              <a:t>(кроме заказчиков, не являющихся федеральными органами исполнительной власти, автономными и бюджетными учреждениями, созданными Российской Федерацией) </a:t>
            </a:r>
            <a:r>
              <a:rPr lang="ru-RU" sz="1800" dirty="0">
                <a:effectLst/>
                <a:highlight>
                  <a:srgbClr val="FFFF00"/>
                </a:highlight>
                <a:latin typeface="Times New Roman" panose="02020603050405020304" pitchFamily="18" charset="0"/>
                <a:ea typeface="Times New Roman" panose="02020603050405020304" pitchFamily="18" charset="0"/>
              </a:rPr>
              <a:t>с 1 мая по 30 июня 2022 года включительно</a:t>
            </a:r>
          </a:p>
          <a:p>
            <a:pPr algn="just"/>
            <a:r>
              <a:rPr lang="ru-RU" sz="1800" dirty="0">
                <a:effectLst/>
                <a:latin typeface="Times New Roman" panose="02020603050405020304" pitchFamily="18" charset="0"/>
                <a:ea typeface="Times New Roman" panose="02020603050405020304" pitchFamily="18" charset="0"/>
              </a:rPr>
              <a:t> – </a:t>
            </a:r>
            <a:r>
              <a:rPr lang="ru-RU" sz="1800" i="1" dirty="0">
                <a:effectLst/>
                <a:latin typeface="Times New Roman" panose="02020603050405020304" pitchFamily="18" charset="0"/>
                <a:ea typeface="Times New Roman" panose="02020603050405020304" pitchFamily="18" charset="0"/>
              </a:rPr>
              <a:t>не более 15 рабочих дней</a:t>
            </a:r>
            <a:r>
              <a:rPr lang="ru-RU" sz="1800" dirty="0">
                <a:effectLst/>
                <a:latin typeface="Times New Roman" panose="02020603050405020304" pitchFamily="18" charset="0"/>
                <a:ea typeface="Times New Roman" panose="02020603050405020304" pitchFamily="18" charset="0"/>
              </a:rPr>
              <a:t>. (кроме иных сроков, установленных законодательством; применения электронного актирования и по результатам закупки у СМП и СОНО – </a:t>
            </a:r>
            <a:r>
              <a:rPr lang="ru-RU" sz="1800" i="1" dirty="0">
                <a:effectLst/>
                <a:latin typeface="Times New Roman" panose="02020603050405020304" pitchFamily="18" charset="0"/>
                <a:ea typeface="Times New Roman" panose="02020603050405020304" pitchFamily="18" charset="0"/>
              </a:rPr>
              <a:t>10 р</a:t>
            </a:r>
            <a:r>
              <a:rPr lang="ru-RU" i="1" dirty="0">
                <a:latin typeface="Times New Roman" panose="02020603050405020304" pitchFamily="18" charset="0"/>
                <a:ea typeface="Times New Roman" panose="02020603050405020304" pitchFamily="18" charset="0"/>
              </a:rPr>
              <a:t>абочих </a:t>
            </a:r>
            <a:r>
              <a:rPr lang="ru-RU" sz="1800" i="1" dirty="0">
                <a:effectLst/>
                <a:latin typeface="Times New Roman" panose="02020603050405020304" pitchFamily="18" charset="0"/>
                <a:ea typeface="Times New Roman" panose="02020603050405020304" pitchFamily="18" charset="0"/>
              </a:rPr>
              <a:t>дней</a:t>
            </a:r>
            <a:r>
              <a:rPr lang="ru-RU" sz="1800" dirty="0">
                <a:effectLst/>
                <a:latin typeface="Times New Roman" panose="02020603050405020304" pitchFamily="18" charset="0"/>
                <a:ea typeface="Times New Roman" panose="02020603050405020304" pitchFamily="18" charset="0"/>
              </a:rPr>
              <a:t>)</a:t>
            </a:r>
          </a:p>
          <a:p>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lvl="0" algn="ctr">
              <a:spcBef>
                <a:spcPct val="20000"/>
              </a:spcBef>
              <a:spcAft>
                <a:spcPts val="600"/>
              </a:spcAft>
            </a:pPr>
            <a:r>
              <a:rPr lang="ru-RU" sz="3200" b="1" i="1" dirty="0">
                <a:solidFill>
                  <a:srgbClr val="0E779D"/>
                </a:solidFill>
                <a:effectLst>
                  <a:outerShdw blurRad="38100" dist="38100" dir="2700000" algn="tl">
                    <a:srgbClr val="000000">
                      <a:alpha val="43137"/>
                    </a:srgbClr>
                  </a:outerShdw>
                </a:effectLst>
                <a:cs typeface="Arial" panose="020B0604020202020204" pitchFamily="34" charset="0"/>
              </a:rPr>
              <a:t>Сроки оплаты контрактов </a:t>
            </a:r>
          </a:p>
        </p:txBody>
      </p:sp>
    </p:spTree>
    <p:extLst>
      <p:ext uri="{BB962C8B-B14F-4D97-AF65-F5344CB8AC3E}">
        <p14:creationId xmlns:p14="http://schemas.microsoft.com/office/powerpoint/2010/main" val="16860837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38</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3139321"/>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Электронный конкурс</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С 16.04.2022:</a:t>
            </a:r>
          </a:p>
          <a:p>
            <a:r>
              <a:rPr lang="ru-RU" sz="1800" dirty="0">
                <a:effectLst/>
                <a:latin typeface="Times New Roman" panose="02020603050405020304" pitchFamily="18" charset="0"/>
                <a:ea typeface="Times New Roman" panose="02020603050405020304" pitchFamily="18" charset="0"/>
              </a:rPr>
              <a:t>Если первые части заявок не оценивается (кроме стройки), то </a:t>
            </a:r>
            <a:r>
              <a:rPr lang="ru-RU" sz="1800" b="1" dirty="0">
                <a:effectLst/>
                <a:latin typeface="Times New Roman" panose="02020603050405020304" pitchFamily="18" charset="0"/>
                <a:ea typeface="Times New Roman" panose="02020603050405020304" pitchFamily="18" charset="0"/>
              </a:rPr>
              <a:t>вторая часть заявки содержит характеристики объекта закупки и его страну происхождения </a:t>
            </a:r>
            <a:r>
              <a:rPr lang="ru-RU" sz="1800" dirty="0">
                <a:effectLst/>
                <a:latin typeface="Times New Roman" panose="02020603050405020304" pitchFamily="18" charset="0"/>
                <a:ea typeface="Times New Roman" panose="02020603050405020304" pitchFamily="18" charset="0"/>
              </a:rPr>
              <a:t>(для товара).</a:t>
            </a:r>
          </a:p>
          <a:p>
            <a:r>
              <a:rPr lang="ru-RU" sz="1800" dirty="0">
                <a:effectLst/>
                <a:latin typeface="Times New Roman" panose="02020603050405020304" pitchFamily="18" charset="0"/>
                <a:ea typeface="Times New Roman" panose="02020603050405020304" pitchFamily="18" charset="0"/>
              </a:rPr>
              <a:t> </a:t>
            </a:r>
          </a:p>
          <a:p>
            <a:r>
              <a:rPr lang="ru-RU" sz="1800" dirty="0">
                <a:effectLst/>
                <a:highlight>
                  <a:srgbClr val="FFFF00"/>
                </a:highlight>
                <a:latin typeface="Times New Roman" panose="02020603050405020304" pitchFamily="18" charset="0"/>
                <a:ea typeface="Times New Roman" panose="02020603050405020304" pitchFamily="18" charset="0"/>
              </a:rPr>
              <a:t>С 1 января 2023 года</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Указывается возможность подать ЦП ниже нуля – предложение платы за право заключения контракта (указывается в качестве цены контракта).</a:t>
            </a:r>
          </a:p>
          <a:p>
            <a:r>
              <a:rPr lang="ru-RU" sz="1800" dirty="0">
                <a:effectLst/>
                <a:latin typeface="Times New Roman" panose="02020603050405020304" pitchFamily="18" charset="0"/>
                <a:ea typeface="Times New Roman" panose="02020603050405020304" pitchFamily="18" charset="0"/>
              </a:rPr>
              <a:t>В причинах отклонения за непредоставление документов участником в составе заявки – исключены слова о направлении таких документов оператору площадки.</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39012955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39</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92333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Электронный аукцион</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С </a:t>
            </a:r>
            <a:r>
              <a:rPr lang="ru-RU" sz="1800" dirty="0">
                <a:effectLst/>
                <a:highlight>
                  <a:srgbClr val="FFFF00"/>
                </a:highlight>
                <a:latin typeface="Times New Roman" panose="02020603050405020304" pitchFamily="18" charset="0"/>
                <a:ea typeface="Times New Roman" panose="02020603050405020304" pitchFamily="18" charset="0"/>
              </a:rPr>
              <a:t>1 января 2023 </a:t>
            </a:r>
            <a:r>
              <a:rPr lang="ru-RU" sz="1800" dirty="0">
                <a:effectLst/>
                <a:latin typeface="Times New Roman" panose="02020603050405020304" pitchFamily="18" charset="0"/>
                <a:ea typeface="Times New Roman" panose="02020603050405020304" pitchFamily="18" charset="0"/>
              </a:rPr>
              <a:t>года:</a:t>
            </a:r>
          </a:p>
          <a:p>
            <a:r>
              <a:rPr lang="ru-RU" sz="1800" dirty="0">
                <a:effectLst/>
                <a:latin typeface="Times New Roman" panose="02020603050405020304" pitchFamily="18" charset="0"/>
                <a:ea typeface="Times New Roman" panose="02020603050405020304" pitchFamily="18" charset="0"/>
              </a:rPr>
              <a:t>Торги на повышение – без лимита в 100 млн. руб.</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1639885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55A0A95-4737-4961-823F-E0D1F30E674C}"/>
              </a:ext>
            </a:extLst>
          </p:cNvPr>
          <p:cNvSpPr>
            <a:spLocks noGrp="1"/>
          </p:cNvSpPr>
          <p:nvPr>
            <p:ph type="sldNum" sz="quarter" idx="12"/>
          </p:nvPr>
        </p:nvSpPr>
        <p:spPr/>
        <p:txBody>
          <a:bodyPr/>
          <a:lstStyle/>
          <a:p>
            <a:fld id="{2066355A-084C-D24E-9AD2-7E4FC41EA627}" type="slidenum">
              <a:rPr lang="en-US" smtClean="0"/>
              <a:pPr/>
              <a:t>4</a:t>
            </a:fld>
            <a:endParaRPr lang="en-US" dirty="0"/>
          </a:p>
        </p:txBody>
      </p:sp>
      <p:sp>
        <p:nvSpPr>
          <p:cNvPr id="3" name="TextBox 2">
            <a:extLst>
              <a:ext uri="{FF2B5EF4-FFF2-40B4-BE49-F238E27FC236}">
                <a16:creationId xmlns:a16="http://schemas.microsoft.com/office/drawing/2014/main" id="{F6781E62-9BE6-4DFF-AF50-C45ECCA688AE}"/>
              </a:ext>
            </a:extLst>
          </p:cNvPr>
          <p:cNvSpPr txBox="1"/>
          <p:nvPr/>
        </p:nvSpPr>
        <p:spPr>
          <a:xfrm>
            <a:off x="684213" y="1203325"/>
            <a:ext cx="7540337" cy="2862322"/>
          </a:xfrm>
          <a:prstGeom prst="rect">
            <a:avLst/>
          </a:prstGeom>
          <a:noFill/>
        </p:spPr>
        <p:txBody>
          <a:bodyPr wrap="square">
            <a:spAutoFit/>
          </a:bodyPr>
          <a:lstStyle/>
          <a:p>
            <a:pPr algn="ctr"/>
            <a:r>
              <a:rPr lang="ru-RU" sz="6000" b="1" dirty="0">
                <a:solidFill>
                  <a:srgbClr val="0E779D"/>
                </a:solidFill>
                <a:cs typeface="Arial" panose="020B0604020202020204" pitchFamily="34" charset="0"/>
              </a:rPr>
              <a:t>Федеральный закон №360-ФЗ от 02.07.2021</a:t>
            </a:r>
            <a:endParaRPr lang="ru-RU" b="1" dirty="0"/>
          </a:p>
        </p:txBody>
      </p:sp>
    </p:spTree>
    <p:extLst>
      <p:ext uri="{BB962C8B-B14F-4D97-AF65-F5344CB8AC3E}">
        <p14:creationId xmlns:p14="http://schemas.microsoft.com/office/powerpoint/2010/main" val="6066518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40</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92333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Электронный запрос котировок</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С </a:t>
            </a:r>
            <a:r>
              <a:rPr lang="ru-RU" sz="1800" dirty="0">
                <a:effectLst/>
                <a:highlight>
                  <a:srgbClr val="FFFF00"/>
                </a:highlight>
                <a:latin typeface="Times New Roman" panose="02020603050405020304" pitchFamily="18" charset="0"/>
                <a:ea typeface="Times New Roman" panose="02020603050405020304" pitchFamily="18" charset="0"/>
              </a:rPr>
              <a:t>16.04.2022</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Направление проекта контракта победителю – не позднее 1 рабочего дня после итогов.</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3121829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41</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2308324"/>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Закупках у единственного поставщика</a:t>
            </a:r>
          </a:p>
          <a:p>
            <a:r>
              <a:rPr lang="ru-RU" sz="1800" dirty="0">
                <a:effectLst/>
                <a:latin typeface="Times New Roman" panose="02020603050405020304" pitchFamily="18" charset="0"/>
                <a:ea typeface="Times New Roman" panose="02020603050405020304" pitchFamily="18" charset="0"/>
              </a:rPr>
              <a:t>Скорректирован пункт 25</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В части 12 (закупка с полки) убрали возможность указания валюты для формирования цены контракта.</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Новый пункт с </a:t>
            </a:r>
            <a:r>
              <a:rPr lang="ru-RU" sz="1800" dirty="0">
                <a:effectLst/>
                <a:highlight>
                  <a:srgbClr val="FFFF00"/>
                </a:highlight>
                <a:latin typeface="Times New Roman" panose="02020603050405020304" pitchFamily="18" charset="0"/>
                <a:ea typeface="Times New Roman" panose="02020603050405020304" pitchFamily="18" charset="0"/>
              </a:rPr>
              <a:t>01.01.2023</a:t>
            </a:r>
          </a:p>
          <a:p>
            <a:r>
              <a:rPr lang="ru-RU" sz="1800" dirty="0">
                <a:effectLst/>
                <a:latin typeface="Times New Roman" panose="02020603050405020304" pitchFamily="18" charset="0"/>
                <a:ea typeface="Times New Roman" panose="02020603050405020304" pitchFamily="18" charset="0"/>
              </a:rPr>
              <a:t>61) Подготовка космонавтов и запуск космических кораблей и техники.</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32851279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42</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55152"/>
            <a:ext cx="8785164" cy="2308324"/>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случае одностороннего расторжения контракта заказчиком – сведения в РНП направляются не позднее </a:t>
            </a:r>
            <a:r>
              <a:rPr lang="ru-RU" sz="1800" b="1" dirty="0">
                <a:solidFill>
                  <a:srgbClr val="FF0000"/>
                </a:solidFill>
                <a:effectLst/>
                <a:latin typeface="Times New Roman" panose="02020603050405020304" pitchFamily="18" charset="0"/>
                <a:ea typeface="Times New Roman" panose="02020603050405020304" pitchFamily="18" charset="0"/>
              </a:rPr>
              <a:t>2х рабочих дней </a:t>
            </a:r>
            <a:r>
              <a:rPr lang="ru-RU" sz="1800" dirty="0">
                <a:effectLst/>
                <a:latin typeface="Times New Roman" panose="02020603050405020304" pitchFamily="18" charset="0"/>
                <a:ea typeface="Times New Roman" panose="02020603050405020304" pitchFamily="18" charset="0"/>
              </a:rPr>
              <a:t>с момента вступления в силу решения о расторжении.</a:t>
            </a:r>
          </a:p>
          <a:p>
            <a:endParaRPr lang="ru-RU" sz="1800" dirty="0">
              <a:effectLst/>
              <a:latin typeface="Times New Roman" panose="02020603050405020304" pitchFamily="18" charset="0"/>
              <a:ea typeface="Times New Roman" panose="02020603050405020304" pitchFamily="18" charset="0"/>
            </a:endParaRPr>
          </a:p>
          <a:p>
            <a:r>
              <a:rPr lang="ru-RU" sz="1800" dirty="0">
                <a:effectLst/>
                <a:highlight>
                  <a:srgbClr val="FFFF00"/>
                </a:highlight>
                <a:latin typeface="Times New Roman" panose="02020603050405020304" pitchFamily="18" charset="0"/>
                <a:ea typeface="Times New Roman" panose="02020603050405020304" pitchFamily="18" charset="0"/>
              </a:rPr>
              <a:t>С 01.07.2022:</a:t>
            </a:r>
          </a:p>
          <a:p>
            <a:r>
              <a:rPr lang="ru-RU" sz="1800" dirty="0">
                <a:effectLst/>
                <a:latin typeface="Times New Roman" panose="02020603050405020304" pitchFamily="18" charset="0"/>
                <a:ea typeface="Times New Roman" panose="02020603050405020304" pitchFamily="18" charset="0"/>
              </a:rPr>
              <a:t>В случае одностороннего расторжения контракта </a:t>
            </a:r>
            <a:r>
              <a:rPr lang="ru-RU" sz="1800" b="1" dirty="0">
                <a:effectLst/>
                <a:latin typeface="Times New Roman" panose="02020603050405020304" pitchFamily="18" charset="0"/>
                <a:ea typeface="Times New Roman" panose="02020603050405020304" pitchFamily="18" charset="0"/>
              </a:rPr>
              <a:t>исполнителем</a:t>
            </a:r>
            <a:r>
              <a:rPr lang="ru-RU" sz="1800" dirty="0">
                <a:effectLst/>
                <a:latin typeface="Times New Roman" panose="02020603050405020304" pitchFamily="18" charset="0"/>
                <a:ea typeface="Times New Roman" panose="02020603050405020304" pitchFamily="18" charset="0"/>
              </a:rPr>
              <a:t> – сведения в РНП направляются не позднее </a:t>
            </a:r>
            <a:r>
              <a:rPr lang="ru-RU" sz="1800" b="1" dirty="0">
                <a:solidFill>
                  <a:srgbClr val="FF0000"/>
                </a:solidFill>
                <a:effectLst/>
                <a:latin typeface="Times New Roman" panose="02020603050405020304" pitchFamily="18" charset="0"/>
                <a:ea typeface="Times New Roman" panose="02020603050405020304" pitchFamily="18" charset="0"/>
              </a:rPr>
              <a:t>2х рабочих дней </a:t>
            </a:r>
            <a:r>
              <a:rPr lang="ru-RU" sz="1800" dirty="0">
                <a:effectLst/>
                <a:latin typeface="Times New Roman" panose="02020603050405020304" pitchFamily="18" charset="0"/>
                <a:ea typeface="Times New Roman" panose="02020603050405020304" pitchFamily="18" charset="0"/>
              </a:rPr>
              <a:t>с момента вступления в силу решения о расторжении.</a:t>
            </a:r>
          </a:p>
        </p:txBody>
      </p:sp>
    </p:spTree>
    <p:extLst>
      <p:ext uri="{BB962C8B-B14F-4D97-AF65-F5344CB8AC3E}">
        <p14:creationId xmlns:p14="http://schemas.microsoft.com/office/powerpoint/2010/main" val="1668010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43</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41632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В части ведения реестра контракта.</a:t>
            </a:r>
            <a:endParaRPr lang="ru-RU" sz="1800" dirty="0">
              <a:effectLst/>
              <a:latin typeface="Times New Roman" panose="02020603050405020304" pitchFamily="18" charset="0"/>
              <a:ea typeface="Times New Roman" panose="02020603050405020304" pitchFamily="18" charset="0"/>
            </a:endParaRPr>
          </a:p>
          <a:p>
            <a:pPr algn="ctr"/>
            <a:r>
              <a:rPr lang="ru-RU" sz="1800" i="1" u="sng" dirty="0">
                <a:effectLst/>
                <a:latin typeface="Times New Roman" panose="02020603050405020304" pitchFamily="18" charset="0"/>
                <a:ea typeface="Times New Roman" panose="02020603050405020304" pitchFamily="18" charset="0"/>
              </a:rPr>
              <a:t>Не включается фирменное наименование в реестр</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Информация о приемке направляется в реестр не позднее </a:t>
            </a:r>
            <a:r>
              <a:rPr lang="ru-RU" sz="1800" b="1" dirty="0">
                <a:solidFill>
                  <a:srgbClr val="FF0000"/>
                </a:solidFill>
                <a:effectLst/>
                <a:latin typeface="Times New Roman" panose="02020603050405020304" pitchFamily="18" charset="0"/>
                <a:ea typeface="Times New Roman" panose="02020603050405020304" pitchFamily="18" charset="0"/>
              </a:rPr>
              <a:t>1 рабочего дня со дня подписания</a:t>
            </a:r>
            <a:r>
              <a:rPr lang="ru-RU" sz="1800" dirty="0">
                <a:effectLst/>
                <a:latin typeface="Times New Roman" panose="02020603050405020304" pitchFamily="18" charset="0"/>
                <a:ea typeface="Times New Roman" panose="02020603050405020304" pitchFamily="18" charset="0"/>
              </a:rPr>
              <a:t>. А если документ о приемке подписан через ЕИС – то </a:t>
            </a:r>
            <a:r>
              <a:rPr lang="ru-RU" sz="1800" b="1" dirty="0">
                <a:solidFill>
                  <a:srgbClr val="FF0000"/>
                </a:solidFill>
                <a:effectLst/>
                <a:latin typeface="Times New Roman" panose="02020603050405020304" pitchFamily="18" charset="0"/>
                <a:ea typeface="Times New Roman" panose="02020603050405020304" pitchFamily="18" charset="0"/>
              </a:rPr>
              <a:t>день в день</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В части РНП </a:t>
            </a:r>
            <a:r>
              <a:rPr lang="ru-RU" sz="1800" dirty="0">
                <a:effectLst/>
                <a:highlight>
                  <a:srgbClr val="FFFF00"/>
                </a:highlight>
                <a:latin typeface="Times New Roman" panose="02020603050405020304" pitchFamily="18" charset="0"/>
                <a:ea typeface="Times New Roman" panose="02020603050405020304" pitchFamily="18" charset="0"/>
              </a:rPr>
              <a:t>с 01.07.2022:</a:t>
            </a:r>
          </a:p>
          <a:p>
            <a:r>
              <a:rPr lang="ru-RU" sz="1800" dirty="0">
                <a:effectLst/>
                <a:latin typeface="Times New Roman" panose="02020603050405020304" pitchFamily="18" charset="0"/>
                <a:ea typeface="Times New Roman" panose="02020603050405020304" pitchFamily="18" charset="0"/>
              </a:rPr>
              <a:t>Причина для включения в РНП – неисполнение или ненадлежащее исполнение обязательств, предусмотренных контрактом. (убирается упоминание суда или односторонний отказ заказчика)</a:t>
            </a:r>
          </a:p>
          <a:p>
            <a:r>
              <a:rPr lang="ru-RU" sz="1800" dirty="0">
                <a:effectLst/>
                <a:latin typeface="Times New Roman" panose="02020603050405020304" pitchFamily="18" charset="0"/>
                <a:ea typeface="Times New Roman" panose="02020603050405020304" pitchFamily="18" charset="0"/>
              </a:rPr>
              <a:t>Уточняются сроки направления сведений в РНП (</a:t>
            </a:r>
            <a:r>
              <a:rPr lang="ru-RU" sz="1800" b="1" dirty="0">
                <a:solidFill>
                  <a:srgbClr val="FF0000"/>
                </a:solidFill>
                <a:effectLst/>
                <a:latin typeface="Times New Roman" panose="02020603050405020304" pitchFamily="18" charset="0"/>
                <a:ea typeface="Times New Roman" panose="02020603050405020304" pitchFamily="18" charset="0"/>
              </a:rPr>
              <a:t>1 рабочий день</a:t>
            </a:r>
            <a:r>
              <a:rPr lang="ru-RU" sz="1800" dirty="0">
                <a:effectLst/>
                <a:latin typeface="Times New Roman" panose="02020603050405020304" pitchFamily="18" charset="0"/>
                <a:ea typeface="Times New Roman" panose="02020603050405020304" pitchFamily="18" charset="0"/>
              </a:rPr>
              <a:t> при признании уклонистом, </a:t>
            </a:r>
            <a:r>
              <a:rPr lang="ru-RU" sz="1800" b="1" dirty="0">
                <a:solidFill>
                  <a:srgbClr val="FF0000"/>
                </a:solidFill>
                <a:effectLst/>
                <a:latin typeface="Times New Roman" panose="02020603050405020304" pitchFamily="18" charset="0"/>
                <a:ea typeface="Times New Roman" panose="02020603050405020304" pitchFamily="18" charset="0"/>
              </a:rPr>
              <a:t>2 рабочих дня </a:t>
            </a:r>
            <a:r>
              <a:rPr lang="ru-RU" sz="1800" dirty="0">
                <a:effectLst/>
                <a:latin typeface="Times New Roman" panose="02020603050405020304" pitchFamily="18" charset="0"/>
                <a:ea typeface="Times New Roman" panose="02020603050405020304" pitchFamily="18" charset="0"/>
              </a:rPr>
              <a:t>от решения суда или вступления в силу отказа от исполнения)</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Ведение реестра контрактов</a:t>
            </a:r>
          </a:p>
        </p:txBody>
      </p:sp>
    </p:spTree>
    <p:extLst>
      <p:ext uri="{BB962C8B-B14F-4D97-AF65-F5344CB8AC3E}">
        <p14:creationId xmlns:p14="http://schemas.microsoft.com/office/powerpoint/2010/main" val="32573914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44</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4247317"/>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части обжалования действий субъекта контроля – жалоба на действия оператора площадки, специализированной площадки распространяется и на направление заявки на участие в закупке.</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Жалоба на заключение контракта (до момента заключения) подается также, участником, признанным уклонившимся.</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Изменения в статье 112:</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Часть 55 </a:t>
            </a:r>
            <a:r>
              <a:rPr lang="ru-RU" sz="1800" dirty="0">
                <a:effectLst/>
                <a:latin typeface="Times New Roman" panose="02020603050405020304" pitchFamily="18" charset="0"/>
                <a:ea typeface="Times New Roman" panose="02020603050405020304" pitchFamily="18" charset="0"/>
              </a:rPr>
              <a:t>– утратила силу (о возможности утверждения перечня ОКС, при которых возможно проектирование и строительство.</a:t>
            </a:r>
          </a:p>
          <a:p>
            <a:r>
              <a:rPr lang="ru-RU" sz="1800" b="1" dirty="0">
                <a:effectLst/>
                <a:latin typeface="Times New Roman" panose="02020603050405020304" pitchFamily="18" charset="0"/>
                <a:ea typeface="Times New Roman" panose="02020603050405020304" pitchFamily="18" charset="0"/>
              </a:rPr>
              <a:t>Часть 56 </a:t>
            </a:r>
            <a:r>
              <a:rPr lang="ru-RU" sz="1800" dirty="0">
                <a:effectLst/>
                <a:latin typeface="Times New Roman" panose="02020603050405020304" pitchFamily="18" charset="0"/>
                <a:ea typeface="Times New Roman" panose="02020603050405020304" pitchFamily="18" charset="0"/>
              </a:rPr>
              <a:t>– дает указание, что </a:t>
            </a:r>
            <a:r>
              <a:rPr lang="ru-RU" sz="1800" dirty="0">
                <a:effectLst/>
                <a:highlight>
                  <a:srgbClr val="FFFF00"/>
                </a:highlight>
                <a:latin typeface="Times New Roman" panose="02020603050405020304" pitchFamily="18" charset="0"/>
                <a:ea typeface="Times New Roman" panose="02020603050405020304" pitchFamily="18" charset="0"/>
              </a:rPr>
              <a:t>до 1 января 2024 </a:t>
            </a:r>
            <a:r>
              <a:rPr lang="ru-RU" sz="1800" dirty="0">
                <a:effectLst/>
                <a:latin typeface="Times New Roman" panose="02020603050405020304" pitchFamily="18" charset="0"/>
                <a:ea typeface="Times New Roman" panose="02020603050405020304" pitchFamily="18" charset="0"/>
              </a:rPr>
              <a:t>предметом контракта может быть одновременно подготовка проектной документации и (или) выполнение инженерных изысканий, выполнение работ по строительству, реконструкции и (или) капитальному ремонту объекта капитального строительства</a:t>
            </a:r>
          </a:p>
        </p:txBody>
      </p:sp>
    </p:spTree>
    <p:extLst>
      <p:ext uri="{BB962C8B-B14F-4D97-AF65-F5344CB8AC3E}">
        <p14:creationId xmlns:p14="http://schemas.microsoft.com/office/powerpoint/2010/main" val="3249775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45</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724096"/>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Добавляется часть 63.1</a:t>
            </a:r>
          </a:p>
          <a:p>
            <a:pPr algn="just"/>
            <a:r>
              <a:rPr lang="ru-RU" sz="1800" dirty="0">
                <a:effectLst/>
                <a:highlight>
                  <a:srgbClr val="FFFF00"/>
                </a:highlight>
                <a:latin typeface="Times New Roman" panose="02020603050405020304" pitchFamily="18" charset="0"/>
                <a:ea typeface="Times New Roman" panose="02020603050405020304" pitchFamily="18" charset="0"/>
              </a:rPr>
              <a:t>До 1 января 2024 года </a:t>
            </a:r>
            <a:r>
              <a:rPr lang="ru-RU" sz="1800" dirty="0">
                <a:effectLst/>
                <a:latin typeface="Times New Roman" panose="02020603050405020304" pitchFamily="18" charset="0"/>
                <a:ea typeface="Times New Roman" panose="02020603050405020304" pitchFamily="18" charset="0"/>
              </a:rPr>
              <a:t>в случае, если проектной документацией объекта капитального строительства предусмотрено оборудование, необходимое для обеспечения эксплуатации такого объекта, предметом контракта наряду с выполнением работ по строительству, реконструкции и (или) капитальному ремонту объекта капитального строительства может являться поставка данного оборудования. В контракте должны быть указаны раздельно:</a:t>
            </a:r>
          </a:p>
          <a:p>
            <a:pPr algn="just">
              <a:spcBef>
                <a:spcPts val="1200"/>
              </a:spcBef>
            </a:pPr>
            <a:r>
              <a:rPr lang="ru-RU" sz="1800" dirty="0">
                <a:effectLst/>
                <a:latin typeface="Times New Roman" panose="02020603050405020304" pitchFamily="18" charset="0"/>
                <a:ea typeface="Times New Roman" panose="02020603050405020304" pitchFamily="18" charset="0"/>
              </a:rPr>
              <a:t>1) </a:t>
            </a:r>
            <a:r>
              <a:rPr lang="ru-RU" sz="1800" b="1" dirty="0">
                <a:effectLst/>
                <a:latin typeface="Times New Roman" panose="02020603050405020304" pitchFamily="18" charset="0"/>
                <a:ea typeface="Times New Roman" panose="02020603050405020304" pitchFamily="18" charset="0"/>
              </a:rPr>
              <a:t>стоимость работ </a:t>
            </a:r>
            <a:r>
              <a:rPr lang="ru-RU" sz="1800" dirty="0">
                <a:effectLst/>
                <a:latin typeface="Times New Roman" panose="02020603050405020304" pitchFamily="18" charset="0"/>
                <a:ea typeface="Times New Roman" panose="02020603050405020304" pitchFamily="18" charset="0"/>
              </a:rPr>
              <a:t>по строительству, реконструкции и (или) капитальному ремонту объекта капитального строительства;</a:t>
            </a:r>
          </a:p>
          <a:p>
            <a:pPr algn="just">
              <a:spcBef>
                <a:spcPts val="1200"/>
              </a:spcBef>
            </a:pPr>
            <a:r>
              <a:rPr lang="ru-RU" sz="1800" dirty="0">
                <a:effectLst/>
                <a:latin typeface="Times New Roman" panose="02020603050405020304" pitchFamily="18" charset="0"/>
                <a:ea typeface="Times New Roman" panose="02020603050405020304" pitchFamily="18" charset="0"/>
              </a:rPr>
              <a:t>2) </a:t>
            </a:r>
            <a:r>
              <a:rPr lang="ru-RU" sz="1800" b="1" dirty="0">
                <a:effectLst/>
                <a:latin typeface="Times New Roman" panose="02020603050405020304" pitchFamily="18" charset="0"/>
                <a:ea typeface="Times New Roman" panose="02020603050405020304" pitchFamily="18" charset="0"/>
              </a:rPr>
              <a:t>стоимость поставки </a:t>
            </a:r>
            <a:r>
              <a:rPr lang="ru-RU" sz="1800" dirty="0">
                <a:effectLst/>
                <a:latin typeface="Times New Roman" panose="02020603050405020304" pitchFamily="18" charset="0"/>
                <a:ea typeface="Times New Roman" panose="02020603050405020304" pitchFamily="18" charset="0"/>
              </a:rPr>
              <a:t>предусмотренного проектной документацией объекта капитального строительства оборудования, необходимого для обеспечения эксплуатации такого объекта капитального строительства.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В статье 112 44-ФЗ</a:t>
            </a:r>
          </a:p>
        </p:txBody>
      </p:sp>
    </p:spTree>
    <p:extLst>
      <p:ext uri="{BB962C8B-B14F-4D97-AF65-F5344CB8AC3E}">
        <p14:creationId xmlns:p14="http://schemas.microsoft.com/office/powerpoint/2010/main" val="36515752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46</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139321"/>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Добавляется часть 64.1</a:t>
            </a:r>
          </a:p>
          <a:p>
            <a:r>
              <a:rPr lang="ru-RU" sz="1800" dirty="0">
                <a:effectLst/>
                <a:latin typeface="Times New Roman" panose="02020603050405020304" pitchFamily="18" charset="0"/>
                <a:ea typeface="Times New Roman" panose="02020603050405020304" pitchFamily="18" charset="0"/>
              </a:rPr>
              <a:t> </a:t>
            </a:r>
          </a:p>
          <a:p>
            <a:pPr algn="just"/>
            <a:r>
              <a:rPr lang="ru-RU" sz="1800" dirty="0">
                <a:effectLst/>
                <a:highlight>
                  <a:srgbClr val="FFFF00"/>
                </a:highlight>
                <a:latin typeface="Times New Roman" panose="02020603050405020304" pitchFamily="18" charset="0"/>
                <a:ea typeface="Times New Roman" panose="02020603050405020304" pitchFamily="18" charset="0"/>
              </a:rPr>
              <a:t>До 31 декабря 2022 года </a:t>
            </a:r>
            <a:r>
              <a:rPr lang="ru-RU" sz="1800" dirty="0">
                <a:effectLst/>
                <a:latin typeface="Times New Roman" panose="02020603050405020304" pitchFamily="18" charset="0"/>
                <a:ea typeface="Times New Roman" panose="02020603050405020304" pitchFamily="18" charset="0"/>
              </a:rPr>
              <a:t>заказчик вправе </a:t>
            </a:r>
            <a:r>
              <a:rPr lang="ru-RU" b="1" u="sng" dirty="0">
                <a:effectLst/>
                <a:latin typeface="Times New Roman" panose="02020603050405020304" pitchFamily="18" charset="0"/>
                <a:ea typeface="Times New Roman" panose="02020603050405020304" pitchFamily="18" charset="0"/>
              </a:rPr>
              <a:t>не</a:t>
            </a:r>
            <a:r>
              <a:rPr lang="ru-RU" sz="1800" b="1" dirty="0">
                <a:effectLst/>
                <a:latin typeface="Times New Roman" panose="02020603050405020304" pitchFamily="18" charset="0"/>
                <a:ea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rPr>
              <a:t>устанавливать</a:t>
            </a:r>
            <a:r>
              <a:rPr lang="ru-RU" sz="1800" b="1" dirty="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требование обеспечения исполнения контракта, обеспечения гарантийных обязательств в извещении об осуществлении закупки, приглашении, документации о закупке (в случае, если настоящим Федеральным законом предусмотрена документация о закупке), проекте контракта. </a:t>
            </a:r>
          </a:p>
          <a:p>
            <a:pPr algn="just"/>
            <a:endParaRPr lang="ru-RU" dirty="0">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Положения настоящей части не применяются, если контрактом предусмотрена выплата аванса и при этом расчеты в части аванса не подлежат казначейскому сопровождению.</a:t>
            </a:r>
          </a:p>
          <a:p>
            <a:pPr algn="ctr"/>
            <a:r>
              <a:rPr lang="ru-RU" sz="1800" i="1" dirty="0">
                <a:effectLst/>
                <a:latin typeface="Times New Roman" panose="02020603050405020304" pitchFamily="18" charset="0"/>
                <a:ea typeface="Times New Roman" panose="02020603050405020304" pitchFamily="18" charset="0"/>
              </a:rPr>
              <a:t> </a:t>
            </a:r>
          </a:p>
        </p:txBody>
      </p:sp>
      <p:sp>
        <p:nvSpPr>
          <p:cNvPr id="8" name="TextBox 7">
            <a:extLst>
              <a:ext uri="{FF2B5EF4-FFF2-40B4-BE49-F238E27FC236}">
                <a16:creationId xmlns:a16="http://schemas.microsoft.com/office/drawing/2014/main" id="{0A08A123-EAA4-4E50-BAC0-D853C745C7DA}"/>
              </a:ext>
            </a:extLst>
          </p:cNvPr>
          <p:cNvSpPr txBox="1"/>
          <p:nvPr/>
        </p:nvSpPr>
        <p:spPr>
          <a:xfrm>
            <a:off x="358835" y="0"/>
            <a:ext cx="6110545" cy="584775"/>
          </a:xfrm>
          <a:prstGeom prst="rect">
            <a:avLst/>
          </a:prstGeom>
          <a:noFill/>
        </p:spPr>
        <p:txBody>
          <a:bodyPr wrap="square">
            <a:spAutoFit/>
          </a:bodyPr>
          <a:lstStyle/>
          <a:p>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В статье 112 44-ФЗ</a:t>
            </a:r>
          </a:p>
        </p:txBody>
      </p:sp>
    </p:spTree>
    <p:extLst>
      <p:ext uri="{BB962C8B-B14F-4D97-AF65-F5344CB8AC3E}">
        <p14:creationId xmlns:p14="http://schemas.microsoft.com/office/powerpoint/2010/main" val="26104307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47</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4154984"/>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Изменения в 247-ФЗ от 31.07.2020</a:t>
            </a:r>
          </a:p>
          <a:p>
            <a:r>
              <a:rPr lang="ru-RU" sz="1800" dirty="0">
                <a:effectLst/>
                <a:latin typeface="Times New Roman" panose="02020603050405020304" pitchFamily="18" charset="0"/>
                <a:ea typeface="Times New Roman" panose="02020603050405020304" pitchFamily="18" charset="0"/>
              </a:rPr>
              <a:t>Из-под действия контроля выводится контрактная система.</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Изменения в 360-ФЗ (появятся позже в 44-ФЗ)</a:t>
            </a:r>
          </a:p>
          <a:p>
            <a:r>
              <a:rPr lang="ru-RU" sz="1600" u="sng" dirty="0">
                <a:effectLst/>
                <a:latin typeface="Times New Roman" panose="02020603050405020304" pitchFamily="18" charset="0"/>
                <a:ea typeface="Times New Roman" panose="02020603050405020304" pitchFamily="18" charset="0"/>
              </a:rPr>
              <a:t>Ст. 93 дополняется частью 14 </a:t>
            </a:r>
            <a:r>
              <a:rPr lang="ru-RU" sz="1600" dirty="0">
                <a:effectLst/>
                <a:highlight>
                  <a:srgbClr val="FFFF00"/>
                </a:highlight>
                <a:latin typeface="Times New Roman" panose="02020603050405020304" pitchFamily="18" charset="0"/>
                <a:ea typeface="Times New Roman" panose="02020603050405020304" pitchFamily="18" charset="0"/>
              </a:rPr>
              <a:t>с 01.07.2023</a:t>
            </a:r>
          </a:p>
          <a:p>
            <a:pPr algn="just"/>
            <a:r>
              <a:rPr lang="ru-RU" sz="1600" dirty="0">
                <a:effectLst/>
                <a:latin typeface="Times New Roman" panose="02020603050405020304" pitchFamily="18" charset="0"/>
                <a:ea typeface="Times New Roman" panose="02020603050405020304" pitchFamily="18" charset="0"/>
              </a:rPr>
              <a:t>В случаях, предусмотренных пунктами 1 - 3, 5.2, 6 - 22, 26, 28 - 41, 45, 47 - 61 части 1 настоящей статьи, допускается заключение контракта с использованием единой информационной системы в порядке, установленном пунктом 3 части 5 настоящей статьи. В иных предусмотренных частью 1 настоящей статьи случаях закупки у единственного поставщика (подрядчика, исполнителя), за исключением случаев, указанных в пунктах 4, 5, 23 - 25, 42, 44 и 46 (в части контрактов, заключаемых с физическими лицами) части 1 настоящей статьи, заключение контракта осуществляется в порядке, установленном пунктом 3 части 5 настоящей статьи. При включении информации и документов о контракте, заключенном в порядке, установленном пунктом 3 части 5 настоящей статьи, в реестр контрактов, заключенных заказчиками, и при исполнении такого контракта применяются положения настоящего Федерального закона, касающиеся контракта, заключенного по результатам проведения электронной процедуры.</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иные ФЗ</a:t>
            </a:r>
          </a:p>
        </p:txBody>
      </p:sp>
    </p:spTree>
    <p:extLst>
      <p:ext uri="{BB962C8B-B14F-4D97-AF65-F5344CB8AC3E}">
        <p14:creationId xmlns:p14="http://schemas.microsoft.com/office/powerpoint/2010/main" val="8886728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48</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970318"/>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Изменения в ст.8 360-ФЗ</a:t>
            </a:r>
          </a:p>
          <a:p>
            <a:r>
              <a:rPr lang="ru-RU" sz="1800" dirty="0">
                <a:effectLst/>
                <a:latin typeface="Times New Roman" panose="02020603050405020304" pitchFamily="18" charset="0"/>
                <a:ea typeface="Times New Roman" panose="02020603050405020304" pitchFamily="18" charset="0"/>
              </a:rPr>
              <a:t>При заключении контракта по пунктам 24 и 25 (без участника на площадке) контракт заключается с использованием ЕИС </a:t>
            </a:r>
            <a:r>
              <a:rPr lang="ru-RU" sz="1800" b="1" dirty="0">
                <a:effectLst/>
                <a:latin typeface="Times New Roman" panose="02020603050405020304" pitchFamily="18" charset="0"/>
                <a:ea typeface="Times New Roman" panose="02020603050405020304" pitchFamily="18" charset="0"/>
              </a:rPr>
              <a:t>с 01.07.2023</a:t>
            </a:r>
            <a:r>
              <a:rPr lang="ru-RU" sz="1800" dirty="0">
                <a:effectLst/>
                <a:latin typeface="Times New Roman" panose="02020603050405020304" pitchFamily="18" charset="0"/>
                <a:ea typeface="Times New Roman" panose="02020603050405020304" pitchFamily="18" charset="0"/>
              </a:rPr>
              <a:t> (ранее </a:t>
            </a:r>
            <a:r>
              <a:rPr lang="ru-RU" sz="1800" b="1" dirty="0">
                <a:solidFill>
                  <a:srgbClr val="FF0000"/>
                </a:solidFill>
                <a:effectLst/>
                <a:latin typeface="Times New Roman" panose="02020603050405020304" pitchFamily="18" charset="0"/>
                <a:ea typeface="Times New Roman" panose="02020603050405020304" pitchFamily="18" charset="0"/>
              </a:rPr>
              <a:t>01.04.2023</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С 1 января 2022 года </a:t>
            </a:r>
            <a:r>
              <a:rPr lang="ru-RU" sz="1800" b="1" dirty="0">
                <a:effectLst/>
                <a:latin typeface="Times New Roman" panose="02020603050405020304" pitchFamily="18" charset="0"/>
                <a:ea typeface="Times New Roman" panose="02020603050405020304" pitchFamily="18" charset="0"/>
              </a:rPr>
              <a:t>до 1 апреля 2023 года </a:t>
            </a:r>
            <a:r>
              <a:rPr lang="ru-RU" sz="1800" dirty="0">
                <a:effectLst/>
                <a:latin typeface="Times New Roman" panose="02020603050405020304" pitchFamily="18" charset="0"/>
                <a:ea typeface="Times New Roman" panose="02020603050405020304" pitchFamily="18" charset="0"/>
              </a:rPr>
              <a:t>заказчик включает в проект контракта информацию, предусмотренную подпунктами "а" и "б" (в части, касающейся цены каждого отдельного этапа исполнения контракта), подпунктом "в" (в части, касающейся цены единицы товара, работы, услуги) и подпунктом "д" пункта 1 части 2 статьи 51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редакции настоящего Федерального закона), без использования единой информационной системы в сфере закупок.</a:t>
            </a:r>
          </a:p>
          <a:p>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иные ФЗ</a:t>
            </a:r>
          </a:p>
        </p:txBody>
      </p:sp>
    </p:spTree>
    <p:extLst>
      <p:ext uri="{BB962C8B-B14F-4D97-AF65-F5344CB8AC3E}">
        <p14:creationId xmlns:p14="http://schemas.microsoft.com/office/powerpoint/2010/main" val="30525218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49</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308324"/>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отношении закупок, извещения об осуществлении которых размещены в единой информационной системе в сфере закупок, приглашения принять участие в которых направлены с 1 </a:t>
            </a:r>
            <a:r>
              <a:rPr lang="ru-RU" sz="1800" b="1" dirty="0">
                <a:effectLst/>
                <a:latin typeface="Times New Roman" panose="02020603050405020304" pitchFamily="18" charset="0"/>
                <a:ea typeface="Times New Roman" panose="02020603050405020304" pitchFamily="18" charset="0"/>
              </a:rPr>
              <a:t>апреля 2022 года до 1 июля 2023</a:t>
            </a:r>
            <a:r>
              <a:rPr lang="ru-RU" sz="1800" dirty="0">
                <a:effectLst/>
                <a:latin typeface="Times New Roman" panose="02020603050405020304" pitchFamily="18" charset="0"/>
                <a:ea typeface="Times New Roman" panose="02020603050405020304" pitchFamily="18" charset="0"/>
              </a:rPr>
              <a:t> года, заказчики вправе осуществлять предусмотренное пунктом 1 части 2 статьи 51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редакции настоящего Федерального закона) формирование проекта контракта без использования единой информационной системы в сфере закупок.</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a:t>
            </a:r>
            <a:r>
              <a:rPr lang="en-US"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360-</a:t>
            </a: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ФЗ</a:t>
            </a:r>
          </a:p>
        </p:txBody>
      </p:sp>
    </p:spTree>
    <p:extLst>
      <p:ext uri="{BB962C8B-B14F-4D97-AF65-F5344CB8AC3E}">
        <p14:creationId xmlns:p14="http://schemas.microsoft.com/office/powerpoint/2010/main" val="349816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29427"/>
            <a:ext cx="8785164" cy="3939540"/>
          </a:xfrm>
          <a:prstGeom prst="rect">
            <a:avLst/>
          </a:prstGeom>
          <a:noFill/>
        </p:spPr>
        <p:txBody>
          <a:bodyPr wrap="square">
            <a:spAutoFit/>
          </a:bodyPr>
          <a:lstStyle/>
          <a:p>
            <a:pPr marL="285750" indent="-285750">
              <a:spcAft>
                <a:spcPts val="1200"/>
              </a:spcAft>
              <a:buClr>
                <a:srgbClr val="0E779D"/>
              </a:buClr>
              <a:buFont typeface="Wingdings" panose="05000000000000000000" pitchFamily="2" charset="2"/>
              <a:buChar char="Ø"/>
            </a:pPr>
            <a:endParaRPr lang="en-US" sz="1800" kern="1200" dirty="0">
              <a:effectLst/>
              <a:latin typeface="Times New Roman" panose="02020603050405020304" pitchFamily="18" charset="0"/>
              <a:ea typeface="Times New Roman" panose="02020603050405020304" pitchFamily="18" charset="0"/>
            </a:endParaRPr>
          </a:p>
          <a:p>
            <a:pPr marL="285750" indent="-285750">
              <a:spcAft>
                <a:spcPts val="1200"/>
              </a:spcAft>
              <a:buClr>
                <a:srgbClr val="0E779D"/>
              </a:buClr>
              <a:buFont typeface="Wingdings" panose="05000000000000000000" pitchFamily="2" charset="2"/>
              <a:buChar char="Ø"/>
            </a:pPr>
            <a:r>
              <a:rPr lang="ru-RU" sz="1800" kern="1200" dirty="0">
                <a:effectLst/>
                <a:latin typeface="Times New Roman" panose="02020603050405020304" pitchFamily="18" charset="0"/>
                <a:ea typeface="Times New Roman" panose="02020603050405020304" pitchFamily="18" charset="0"/>
              </a:rPr>
              <a:t>Цифровизация документооборота</a:t>
            </a:r>
          </a:p>
          <a:p>
            <a:pPr marL="285750" indent="-285750">
              <a:spcAft>
                <a:spcPts val="1200"/>
              </a:spcAft>
              <a:buClr>
                <a:srgbClr val="0E779D"/>
              </a:buClr>
              <a:buFont typeface="Wingdings" panose="05000000000000000000" pitchFamily="2" charset="2"/>
              <a:buChar char="Ø"/>
            </a:pPr>
            <a:r>
              <a:rPr lang="ru-RU" dirty="0">
                <a:latin typeface="Times New Roman" panose="02020603050405020304" pitchFamily="18" charset="0"/>
                <a:ea typeface="Calibri" panose="020F0502020204030204" pitchFamily="34" charset="0"/>
              </a:rPr>
              <a:t>Сокращены способы определения поставщиков (подрядчиков, исполнителей)</a:t>
            </a:r>
          </a:p>
          <a:p>
            <a:pPr marL="285750" indent="-285750">
              <a:spcAft>
                <a:spcPts val="1200"/>
              </a:spcAft>
              <a:buClr>
                <a:srgbClr val="0E779D"/>
              </a:buClr>
              <a:buFont typeface="Wingdings" panose="05000000000000000000" pitchFamily="2" charset="2"/>
              <a:buChar char="Ø"/>
            </a:pPr>
            <a:r>
              <a:rPr lang="ru-RU" sz="1800" dirty="0">
                <a:effectLst/>
                <a:latin typeface="Times New Roman" panose="02020603050405020304" pitchFamily="18" charset="0"/>
                <a:ea typeface="Calibri" panose="020F0502020204030204" pitchFamily="34" charset="0"/>
              </a:rPr>
              <a:t>Установлены новые сроки заключения контракта</a:t>
            </a:r>
          </a:p>
          <a:p>
            <a:pPr marL="285750" indent="-285750">
              <a:spcAft>
                <a:spcPts val="1200"/>
              </a:spcAft>
              <a:buClr>
                <a:srgbClr val="0E779D"/>
              </a:buClr>
              <a:buFont typeface="Wingdings" panose="05000000000000000000" pitchFamily="2" charset="2"/>
              <a:buChar char="Ø"/>
            </a:pPr>
            <a:r>
              <a:rPr lang="ru-RU" dirty="0">
                <a:latin typeface="Times New Roman" panose="02020603050405020304" pitchFamily="18" charset="0"/>
                <a:ea typeface="Calibri" panose="020F0502020204030204" pitchFamily="34" charset="0"/>
              </a:rPr>
              <a:t>Появилась обязанность заключать контракт с иными участниками, в случае уклонения победителя</a:t>
            </a:r>
            <a:endParaRPr lang="ru-RU" sz="1800" dirty="0">
              <a:effectLst/>
              <a:latin typeface="Times New Roman" panose="02020603050405020304" pitchFamily="18" charset="0"/>
              <a:ea typeface="Calibri" panose="020F0502020204030204" pitchFamily="34" charset="0"/>
            </a:endParaRPr>
          </a:p>
          <a:p>
            <a:pPr marL="285750" indent="-285750">
              <a:spcAft>
                <a:spcPts val="1200"/>
              </a:spcAft>
              <a:buClr>
                <a:srgbClr val="0E779D"/>
              </a:buClr>
              <a:buFont typeface="Wingdings" panose="05000000000000000000" pitchFamily="2" charset="2"/>
              <a:buChar char="Ø"/>
            </a:pPr>
            <a:r>
              <a:rPr lang="ru-RU" dirty="0">
                <a:latin typeface="Times New Roman" panose="02020603050405020304" pitchFamily="18" charset="0"/>
                <a:ea typeface="Calibri" panose="020F0502020204030204" pitchFamily="34" charset="0"/>
              </a:rPr>
              <a:t>Изменен подход к несостоявшимся закупкам</a:t>
            </a:r>
          </a:p>
          <a:p>
            <a:pPr marL="285750" indent="-285750">
              <a:spcAft>
                <a:spcPts val="1200"/>
              </a:spcAft>
              <a:buClr>
                <a:srgbClr val="0E779D"/>
              </a:buClr>
              <a:buFont typeface="Wingdings" panose="05000000000000000000" pitchFamily="2" charset="2"/>
              <a:buChar char="Ø"/>
            </a:pPr>
            <a:r>
              <a:rPr lang="ru-RU" sz="1800" dirty="0">
                <a:effectLst/>
                <a:latin typeface="Times New Roman" panose="02020603050405020304" pitchFamily="18" charset="0"/>
                <a:ea typeface="Calibri" panose="020F0502020204030204" pitchFamily="34" charset="0"/>
              </a:rPr>
              <a:t>Создан единый под</a:t>
            </a:r>
            <a:r>
              <a:rPr lang="ru-RU" dirty="0">
                <a:latin typeface="Times New Roman" panose="02020603050405020304" pitchFamily="18" charset="0"/>
                <a:ea typeface="Calibri" panose="020F0502020204030204" pitchFamily="34" charset="0"/>
              </a:rPr>
              <a:t>ход к установлению требований и дополнительных к участникам закупки</a:t>
            </a:r>
          </a:p>
          <a:p>
            <a:pPr marL="285750" indent="-285750">
              <a:spcAft>
                <a:spcPts val="1200"/>
              </a:spcAft>
              <a:buClr>
                <a:srgbClr val="0E779D"/>
              </a:buClr>
              <a:buFont typeface="Wingdings" panose="05000000000000000000" pitchFamily="2" charset="2"/>
              <a:buChar char="Ø"/>
            </a:pPr>
            <a:r>
              <a:rPr lang="ru-RU" sz="1800" dirty="0">
                <a:effectLst/>
                <a:latin typeface="Times New Roman" panose="02020603050405020304" pitchFamily="18" charset="0"/>
                <a:ea typeface="Calibri" panose="020F0502020204030204" pitchFamily="34" charset="0"/>
              </a:rPr>
              <a:t>Унифицирован</a:t>
            </a:r>
            <a:r>
              <a:rPr lang="ru-RU" dirty="0">
                <a:latin typeface="Times New Roman" panose="02020603050405020304" pitchFamily="18" charset="0"/>
                <a:ea typeface="Calibri" panose="020F0502020204030204" pitchFamily="34" charset="0"/>
              </a:rPr>
              <a:t> состав заявки на участие в закупке</a:t>
            </a:r>
            <a:endParaRPr lang="ru-RU" sz="1800" dirty="0">
              <a:effectLst/>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D6368047-210D-4249-92C6-65D911432D09}"/>
              </a:ext>
            </a:extLst>
          </p:cNvPr>
          <p:cNvSpPr txBox="1"/>
          <p:nvPr/>
        </p:nvSpPr>
        <p:spPr>
          <a:xfrm>
            <a:off x="358836" y="-13013"/>
            <a:ext cx="6606207" cy="400110"/>
          </a:xfrm>
          <a:prstGeom prst="rect">
            <a:avLst/>
          </a:prstGeom>
          <a:noFill/>
        </p:spPr>
        <p:txBody>
          <a:bodyPr wrap="square">
            <a:spAutoFit/>
          </a:bodyPr>
          <a:lstStyle/>
          <a:p>
            <a:pPr algn="ctr">
              <a:spcAft>
                <a:spcPts val="1200"/>
              </a:spcAft>
            </a:pPr>
            <a:r>
              <a:rPr lang="ru-RU" sz="2000" b="1" kern="1200" dirty="0">
                <a:solidFill>
                  <a:srgbClr val="0E779D"/>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Общие изменения</a:t>
            </a:r>
            <a:endParaRPr lang="ru-RU" sz="1200" dirty="0">
              <a:solidFill>
                <a:srgbClr val="0E779D"/>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746707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50</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585323"/>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отношении закупок, извещения об осуществлении которых размещены в единой информационной системе в сфере закупок, приглашения принять участие в которых направлены с 1 января 2022 года до </a:t>
            </a:r>
            <a:r>
              <a:rPr lang="ru-RU" sz="1800" b="1" dirty="0">
                <a:effectLst/>
                <a:latin typeface="Times New Roman" panose="02020603050405020304" pitchFamily="18" charset="0"/>
                <a:ea typeface="Times New Roman" panose="02020603050405020304" pitchFamily="18" charset="0"/>
              </a:rPr>
              <a:t>1 июля 2023 </a:t>
            </a:r>
            <a:r>
              <a:rPr lang="ru-RU" sz="1800" dirty="0">
                <a:effectLst/>
                <a:latin typeface="Times New Roman" panose="02020603050405020304" pitchFamily="18" charset="0"/>
                <a:ea typeface="Times New Roman" panose="02020603050405020304" pitchFamily="18" charset="0"/>
              </a:rPr>
              <a:t>года, положения частей 2 и 4 статьи 51, касающиеся неразмещения информации и документов на официальном сайте, положения части 3 статьи 103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редакции настоящего Федерального закона), касающиеся направления контракта с использованием единой информационной системы в сфере закупок, не применяются.</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a:t>
            </a:r>
            <a:r>
              <a:rPr lang="en-US"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360-</a:t>
            </a: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ФЗ</a:t>
            </a:r>
          </a:p>
        </p:txBody>
      </p:sp>
    </p:spTree>
    <p:extLst>
      <p:ext uri="{BB962C8B-B14F-4D97-AF65-F5344CB8AC3E}">
        <p14:creationId xmlns:p14="http://schemas.microsoft.com/office/powerpoint/2010/main" val="130572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51</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139321"/>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Новая часть 13.</a:t>
            </a:r>
          </a:p>
          <a:p>
            <a:r>
              <a:rPr lang="ru-RU" sz="1800" dirty="0">
                <a:effectLst/>
                <a:latin typeface="Times New Roman" panose="02020603050405020304" pitchFamily="18" charset="0"/>
                <a:ea typeface="Times New Roman" panose="02020603050405020304" pitchFamily="18" charset="0"/>
              </a:rPr>
              <a:t>В отношении закупок, извещения об осуществлении которых размещены в единой информационной системе в сфере закупок либо приглашения принять участие в которых направлены </a:t>
            </a:r>
            <a:r>
              <a:rPr lang="ru-RU" sz="1800" b="1" dirty="0">
                <a:effectLst/>
                <a:latin typeface="Times New Roman" panose="02020603050405020304" pitchFamily="18" charset="0"/>
                <a:ea typeface="Times New Roman" panose="02020603050405020304" pitchFamily="18" charset="0"/>
              </a:rPr>
              <a:t>до 1 января 2024 года</a:t>
            </a:r>
            <a:r>
              <a:rPr lang="ru-RU" sz="1800" dirty="0">
                <a:effectLst/>
                <a:latin typeface="Times New Roman" panose="02020603050405020304" pitchFamily="18" charset="0"/>
                <a:ea typeface="Times New Roman" panose="02020603050405020304" pitchFamily="18" charset="0"/>
              </a:rPr>
              <a:t>, положения частей 1.7 и 8.1 статьи 95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не применяются.</a:t>
            </a:r>
          </a:p>
          <a:p>
            <a:r>
              <a:rPr lang="ru-RU" sz="1800" dirty="0">
                <a:effectLst/>
                <a:latin typeface="Times New Roman" panose="02020603050405020304" pitchFamily="18" charset="0"/>
                <a:ea typeface="Times New Roman" panose="02020603050405020304" pitchFamily="18" charset="0"/>
              </a:rPr>
              <a:t>(заключение дополнительных соглашений, в том числе и о расторжении через ЕИС)</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Изменены сроки вступления в силу некоторых положений.</a:t>
            </a: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иные ФЗ</a:t>
            </a:r>
          </a:p>
        </p:txBody>
      </p:sp>
    </p:spTree>
    <p:extLst>
      <p:ext uri="{BB962C8B-B14F-4D97-AF65-F5344CB8AC3E}">
        <p14:creationId xmlns:p14="http://schemas.microsoft.com/office/powerpoint/2010/main" val="36155963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52</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862322"/>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1. Установить, что в период до 31 декабря 2022 года включительно Правительство Российской Федерации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вправе устанавливать иные случаи осуществления закупок товаров, работ, услуг для государственных и (или) муниципальных нужд у единственного поставщика (подрядчика, исполнителя), а также определять порядок осуществления закупок в таких случаях.</a:t>
            </a: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статье 15 46-ФЗ</a:t>
            </a:r>
          </a:p>
        </p:txBody>
      </p:sp>
    </p:spTree>
    <p:extLst>
      <p:ext uri="{BB962C8B-B14F-4D97-AF65-F5344CB8AC3E}">
        <p14:creationId xmlns:p14="http://schemas.microsoft.com/office/powerpoint/2010/main" val="10152518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53</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139321"/>
          </a:xfrm>
          <a:prstGeom prst="rect">
            <a:avLst/>
          </a:prstGeom>
          <a:noFill/>
        </p:spPr>
        <p:txBody>
          <a:bodyPr wrap="square">
            <a:spAutoFit/>
          </a:bodyPr>
          <a:lstStyle/>
          <a:p>
            <a:pPr algn="just"/>
            <a:r>
              <a:rPr lang="ru-RU" sz="1800" dirty="0">
                <a:effectLst/>
                <a:latin typeface="Times New Roman" panose="02020603050405020304" pitchFamily="18" charset="0"/>
                <a:ea typeface="Times New Roman" panose="02020603050405020304" pitchFamily="18" charset="0"/>
              </a:rPr>
              <a:t>2. Установить, что в период до 31 декабря 2022 года включительно решением высшего исполнительного органа государственной власти субъекта Российской Федерации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могут быть установлены иные случаи осуществления закупок товаров, работ, услуг для государственных и (или) муниципальных нужд у единственного поставщика (подрядчика, исполнителя) в целях обеспечения нужд соответствующего субъекта Российской Федерации </a:t>
            </a:r>
            <a:r>
              <a:rPr lang="ru-RU" sz="1800" b="1" dirty="0">
                <a:effectLst/>
                <a:latin typeface="Times New Roman" panose="02020603050405020304" pitchFamily="18" charset="0"/>
                <a:ea typeface="Times New Roman" panose="02020603050405020304" pitchFamily="18" charset="0"/>
              </a:rPr>
              <a:t>и муниципальных нужд муниципальных образований, находящихся на его территории</a:t>
            </a:r>
            <a:r>
              <a:rPr lang="ru-RU" sz="1800" dirty="0">
                <a:effectLst/>
                <a:latin typeface="Times New Roman" panose="02020603050405020304" pitchFamily="18" charset="0"/>
                <a:ea typeface="Times New Roman" panose="02020603050405020304" pitchFamily="18" charset="0"/>
              </a:rPr>
              <a:t>, а также определен порядок осуществления закупок в таких случаях.</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статье 15 46-ФЗ</a:t>
            </a:r>
          </a:p>
        </p:txBody>
      </p:sp>
    </p:spTree>
    <p:extLst>
      <p:ext uri="{BB962C8B-B14F-4D97-AF65-F5344CB8AC3E}">
        <p14:creationId xmlns:p14="http://schemas.microsoft.com/office/powerpoint/2010/main" val="39986211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54</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862322"/>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Новые части:</a:t>
            </a:r>
          </a:p>
          <a:p>
            <a:pPr algn="just"/>
            <a:endParaRPr lang="ru-RU" sz="1800" dirty="0">
              <a:effectLst/>
              <a:latin typeface="Times New Roman" panose="02020603050405020304" pitchFamily="18" charset="0"/>
              <a:ea typeface="Times New Roman" panose="02020603050405020304" pitchFamily="18" charset="0"/>
            </a:endParaRPr>
          </a:p>
          <a:p>
            <a:pPr algn="just"/>
            <a:r>
              <a:rPr lang="ru-RU" sz="1800" dirty="0">
                <a:effectLst/>
                <a:latin typeface="Times New Roman" panose="02020603050405020304" pitchFamily="18" charset="0"/>
                <a:ea typeface="Times New Roman" panose="02020603050405020304" pitchFamily="18" charset="0"/>
              </a:rPr>
              <a:t>3. При планировании закупок у единственного поставщика (подрядчика, исполнителя) в случаях, установленных в соответствии с частями 1 и 2 настоящей статьи, и при исполнении контрактов, заключенных при осуществлении таких закупок, применяются положения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касающиеся закупок, осуществляемых в соответствии с пунктом 2 части 1 статьи 93 указанного Федерального закона, с учетом положений частей 4 и 5 настоящей статьи.</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статье 15 46-ФЗ</a:t>
            </a:r>
          </a:p>
        </p:txBody>
      </p:sp>
    </p:spTree>
    <p:extLst>
      <p:ext uri="{BB962C8B-B14F-4D97-AF65-F5344CB8AC3E}">
        <p14:creationId xmlns:p14="http://schemas.microsoft.com/office/powerpoint/2010/main" val="17625361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55</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416320"/>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Новые части:</a:t>
            </a:r>
          </a:p>
          <a:p>
            <a:pPr algn="just"/>
            <a:endParaRPr lang="ru-RU" sz="1800" dirty="0">
              <a:effectLst/>
              <a:latin typeface="Times New Roman" panose="02020603050405020304" pitchFamily="18" charset="0"/>
              <a:ea typeface="Times New Roman" panose="02020603050405020304" pitchFamily="18" charset="0"/>
            </a:endParaRPr>
          </a:p>
          <a:p>
            <a:pPr algn="just"/>
            <a:r>
              <a:rPr lang="ru-RU" sz="1800" dirty="0">
                <a:effectLst/>
                <a:latin typeface="Times New Roman" panose="02020603050405020304" pitchFamily="18" charset="0"/>
                <a:ea typeface="Times New Roman" panose="02020603050405020304" pitchFamily="18" charset="0"/>
              </a:rPr>
              <a:t>4. Информация о контрактах, заключенных при осуществлении закупок у единственного поставщика (подрядчика, исполнителя) в случаях, установленных в соответствии с частями 1 и 2 настоящей статьи, включается в соответствующий реестр контрактов, заключенных заказчиками, предусмотренный статьей 103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Порядком, определенным в соответствии с частью 2 настоящей статьи, может быть установлено условие о размещении информации и документов в реестре контрактов, заключенных заказчиками, в порядке, установленном для заказчиков, предусмотренных пунктом 5 части 11 статьи 24 указанного Федерального закона.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статью 15 46-ФЗ</a:t>
            </a:r>
          </a:p>
        </p:txBody>
      </p:sp>
    </p:spTree>
    <p:extLst>
      <p:ext uri="{BB962C8B-B14F-4D97-AF65-F5344CB8AC3E}">
        <p14:creationId xmlns:p14="http://schemas.microsoft.com/office/powerpoint/2010/main" val="33930188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56</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139321"/>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Новые части:</a:t>
            </a:r>
          </a:p>
          <a:p>
            <a:pPr algn="just"/>
            <a:endParaRPr lang="ru-RU" sz="1800" b="1" dirty="0">
              <a:effectLst/>
              <a:latin typeface="Times New Roman" panose="02020603050405020304" pitchFamily="18" charset="0"/>
              <a:ea typeface="Times New Roman" panose="02020603050405020304" pitchFamily="18" charset="0"/>
            </a:endParaRPr>
          </a:p>
          <a:p>
            <a:pPr algn="just"/>
            <a:r>
              <a:rPr lang="ru-RU" sz="1800" dirty="0">
                <a:effectLst/>
                <a:latin typeface="Times New Roman" panose="02020603050405020304" pitchFamily="18" charset="0"/>
                <a:ea typeface="Times New Roman" panose="02020603050405020304" pitchFamily="18" charset="0"/>
              </a:rPr>
              <a:t>5. При исполнении контрактов, заключенных при осуществлении закупок у единственного поставщика (подрядчика, исполнителя) в случаях, установленных в соответствии с частями 1 и 2 настоящей статьи, применяются положения частей 13 и 14 статьи 94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случае установления предусмотренного частью 4 настоящей статьи условия о размещении информации и документов в реестре контрактов, заключенных заказчиками, применяются положения части 15 статьи 94 указанного Федерального закона.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статью 15 46-ФЗ</a:t>
            </a:r>
          </a:p>
        </p:txBody>
      </p:sp>
    </p:spTree>
    <p:extLst>
      <p:ext uri="{BB962C8B-B14F-4D97-AF65-F5344CB8AC3E}">
        <p14:creationId xmlns:p14="http://schemas.microsoft.com/office/powerpoint/2010/main" val="22849545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57</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031325"/>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В заключительных положениях добавлено:</a:t>
            </a:r>
          </a:p>
          <a:p>
            <a:pPr algn="just"/>
            <a:endParaRPr lang="ru-RU" sz="1800" dirty="0">
              <a:effectLst/>
              <a:latin typeface="Times New Roman" panose="02020603050405020304" pitchFamily="18" charset="0"/>
              <a:ea typeface="Times New Roman" panose="02020603050405020304" pitchFamily="18" charset="0"/>
            </a:endParaRPr>
          </a:p>
          <a:p>
            <a:pPr algn="just"/>
            <a:r>
              <a:rPr lang="ru-RU" sz="1800" dirty="0">
                <a:effectLst/>
                <a:latin typeface="Times New Roman" panose="02020603050405020304" pitchFamily="18" charset="0"/>
                <a:ea typeface="Times New Roman" panose="02020603050405020304" pitchFamily="18" charset="0"/>
              </a:rPr>
              <a:t>При исполнении контрактов, заключенных в соответствии с пунктом 5.1 части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применяются положения частей 13 и 14 статьи 94 указанного Федерального закона.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46-ФЗ</a:t>
            </a:r>
          </a:p>
        </p:txBody>
      </p:sp>
    </p:spTree>
    <p:extLst>
      <p:ext uri="{BB962C8B-B14F-4D97-AF65-F5344CB8AC3E}">
        <p14:creationId xmlns:p14="http://schemas.microsoft.com/office/powerpoint/2010/main" val="5296001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58</a:t>
            </a:fld>
            <a:endParaRPr lang="en-US" dirty="0"/>
          </a:p>
        </p:txBody>
      </p:sp>
      <p:sp>
        <p:nvSpPr>
          <p:cNvPr id="3" name="Прямоугольник 2">
            <a:extLst>
              <a:ext uri="{FF2B5EF4-FFF2-40B4-BE49-F238E27FC236}">
                <a16:creationId xmlns:a16="http://schemas.microsoft.com/office/drawing/2014/main" id="{4F859C9D-1150-44F2-B557-0017DCF40C4E}"/>
              </a:ext>
            </a:extLst>
          </p:cNvPr>
          <p:cNvSpPr/>
          <p:nvPr/>
        </p:nvSpPr>
        <p:spPr>
          <a:xfrm>
            <a:off x="971175" y="1048256"/>
            <a:ext cx="7201649" cy="2533001"/>
          </a:xfrm>
          <a:prstGeom prst="rect">
            <a:avLst/>
          </a:prstGeom>
        </p:spPr>
        <p:txBody>
          <a:bodyPr wrap="square">
            <a:spAutoFit/>
          </a:bodyPr>
          <a:lstStyle/>
          <a:p>
            <a:pPr indent="450215" algn="ctr">
              <a:spcBef>
                <a:spcPct val="20000"/>
              </a:spcBef>
              <a:spcAft>
                <a:spcPts val="600"/>
              </a:spcAft>
              <a:tabLst>
                <a:tab pos="90170" algn="l"/>
                <a:tab pos="630555" algn="l"/>
              </a:tabLst>
            </a:pPr>
            <a:r>
              <a:rPr lang="ru-RU" sz="4800" b="1" dirty="0">
                <a:solidFill>
                  <a:srgbClr val="0E779D"/>
                </a:solidFill>
                <a:cs typeface="Arial" panose="020B0604020202020204" pitchFamily="34" charset="0"/>
              </a:rPr>
              <a:t>Национальный режим</a:t>
            </a:r>
          </a:p>
          <a:p>
            <a:pPr indent="450215" algn="ctr">
              <a:spcBef>
                <a:spcPct val="20000"/>
              </a:spcBef>
              <a:spcAft>
                <a:spcPts val="600"/>
              </a:spcAft>
              <a:tabLst>
                <a:tab pos="90170" algn="l"/>
                <a:tab pos="630555" algn="l"/>
              </a:tabLst>
            </a:pPr>
            <a:r>
              <a:rPr lang="ru-RU" sz="4800" b="1" dirty="0">
                <a:solidFill>
                  <a:srgbClr val="0E779D"/>
                </a:solidFill>
                <a:ea typeface="Times New Roman" panose="02020603050405020304" pitchFamily="18" charset="0"/>
                <a:cs typeface="Arial" panose="020B0604020202020204" pitchFamily="34" charset="0"/>
              </a:rPr>
              <a:t>СТ. 14 Федерального закона №44-ФЗ</a:t>
            </a:r>
            <a:endParaRPr lang="ru-RU" sz="4800" b="1" dirty="0">
              <a:ea typeface="Times New Roman" panose="02020603050405020304" pitchFamily="18" charset="0"/>
            </a:endParaRPr>
          </a:p>
        </p:txBody>
      </p:sp>
    </p:spTree>
    <p:extLst>
      <p:ext uri="{BB962C8B-B14F-4D97-AF65-F5344CB8AC3E}">
        <p14:creationId xmlns:p14="http://schemas.microsoft.com/office/powerpoint/2010/main" val="25908926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59</a:t>
            </a:fld>
            <a:endParaRPr lang="en-US" dirty="0"/>
          </a:p>
        </p:txBody>
      </p:sp>
      <p:sp>
        <p:nvSpPr>
          <p:cNvPr id="3" name="Прямоугольник 2">
            <a:extLst>
              <a:ext uri="{FF2B5EF4-FFF2-40B4-BE49-F238E27FC236}">
                <a16:creationId xmlns:a16="http://schemas.microsoft.com/office/drawing/2014/main" id="{4F859C9D-1150-44F2-B557-0017DCF40C4E}"/>
              </a:ext>
            </a:extLst>
          </p:cNvPr>
          <p:cNvSpPr/>
          <p:nvPr/>
        </p:nvSpPr>
        <p:spPr>
          <a:xfrm>
            <a:off x="513975" y="618550"/>
            <a:ext cx="7201649" cy="584775"/>
          </a:xfrm>
          <a:prstGeom prst="rect">
            <a:avLst/>
          </a:prstGeom>
        </p:spPr>
        <p:txBody>
          <a:bodyPr wrap="square">
            <a:spAutoFit/>
          </a:bodyPr>
          <a:lstStyle/>
          <a:p>
            <a:pPr indent="450215">
              <a:spcBef>
                <a:spcPct val="20000"/>
              </a:spcBef>
              <a:spcAft>
                <a:spcPts val="600"/>
              </a:spcAft>
              <a:tabLst>
                <a:tab pos="90170" algn="l"/>
                <a:tab pos="630555" algn="l"/>
              </a:tabLst>
            </a:pPr>
            <a:r>
              <a:rPr lang="ru-RU" sz="1600" b="1" dirty="0">
                <a:solidFill>
                  <a:srgbClr val="0E779D"/>
                </a:solidFill>
                <a:cs typeface="Arial" panose="020B0604020202020204" pitchFamily="34" charset="0"/>
              </a:rPr>
              <a:t>В рамках национального режима в закупках устанавливаются следующие механизмы поддержки отечественных производителей:</a:t>
            </a:r>
            <a:endParaRPr lang="ru-RU" sz="1600" b="1" dirty="0">
              <a:ea typeface="Times New Roman" panose="02020603050405020304" pitchFamily="18" charset="0"/>
            </a:endParaRPr>
          </a:p>
        </p:txBody>
      </p:sp>
      <p:sp>
        <p:nvSpPr>
          <p:cNvPr id="4" name="TextBox 3">
            <a:extLst>
              <a:ext uri="{FF2B5EF4-FFF2-40B4-BE49-F238E27FC236}">
                <a16:creationId xmlns:a16="http://schemas.microsoft.com/office/drawing/2014/main" id="{343B446C-085D-46A2-95F0-EF39D6734C35}"/>
              </a:ext>
            </a:extLst>
          </p:cNvPr>
          <p:cNvSpPr txBox="1"/>
          <p:nvPr/>
        </p:nvSpPr>
        <p:spPr>
          <a:xfrm>
            <a:off x="684213" y="1781824"/>
            <a:ext cx="6279295" cy="1477328"/>
          </a:xfrm>
          <a:prstGeom prst="rect">
            <a:avLst/>
          </a:prstGeom>
          <a:noFill/>
        </p:spPr>
        <p:txBody>
          <a:bodyPr wrap="square" rtlCol="0">
            <a:spAutoFit/>
          </a:bodyPr>
          <a:lstStyle/>
          <a:p>
            <a:pPr marL="285750" indent="-285750">
              <a:buClr>
                <a:srgbClr val="0E779D"/>
              </a:buClr>
              <a:buFont typeface="Wingdings" panose="05000000000000000000" pitchFamily="2" charset="2"/>
              <a:buChar char="Ø"/>
            </a:pPr>
            <a:r>
              <a:rPr lang="ru-RU" b="1" dirty="0"/>
              <a:t>Условия</a:t>
            </a:r>
            <a:r>
              <a:rPr lang="ru-RU" dirty="0"/>
              <a:t> допуска иностранных ТРУ</a:t>
            </a:r>
          </a:p>
          <a:p>
            <a:pPr marL="285750" indent="-285750">
              <a:buClr>
                <a:srgbClr val="0E779D"/>
              </a:buClr>
              <a:buFont typeface="Wingdings" panose="05000000000000000000" pitchFamily="2" charset="2"/>
              <a:buChar char="Ø"/>
            </a:pPr>
            <a:r>
              <a:rPr lang="ru-RU" b="1" dirty="0"/>
              <a:t>Ограничения</a:t>
            </a:r>
            <a:r>
              <a:rPr lang="ru-RU" dirty="0"/>
              <a:t> допуска иностранных ТРУ</a:t>
            </a:r>
          </a:p>
          <a:p>
            <a:pPr marL="285750" indent="-285750">
              <a:buClr>
                <a:srgbClr val="0E779D"/>
              </a:buClr>
              <a:buFont typeface="Wingdings" panose="05000000000000000000" pitchFamily="2" charset="2"/>
              <a:buChar char="Ø"/>
            </a:pPr>
            <a:r>
              <a:rPr lang="ru-RU" b="1" dirty="0"/>
              <a:t>Запреты</a:t>
            </a:r>
            <a:r>
              <a:rPr lang="ru-RU" dirty="0"/>
              <a:t> на закупку иностранных ТРУ</a:t>
            </a:r>
          </a:p>
          <a:p>
            <a:pPr marL="285750" indent="-285750">
              <a:buClr>
                <a:srgbClr val="0E779D"/>
              </a:buClr>
              <a:buFont typeface="Wingdings" panose="05000000000000000000" pitchFamily="2" charset="2"/>
              <a:buChar char="Ø"/>
            </a:pPr>
            <a:endParaRPr lang="ru-RU" dirty="0"/>
          </a:p>
          <a:p>
            <a:pPr marL="285750" indent="-285750">
              <a:buClr>
                <a:srgbClr val="0E779D"/>
              </a:buClr>
              <a:buFont typeface="Wingdings" panose="05000000000000000000" pitchFamily="2" charset="2"/>
              <a:buChar char="Ø"/>
            </a:pPr>
            <a:r>
              <a:rPr lang="ru-RU" b="1" dirty="0"/>
              <a:t>Минимальная доля</a:t>
            </a:r>
            <a:r>
              <a:rPr lang="ru-RU" dirty="0"/>
              <a:t> закупки российских товаров</a:t>
            </a:r>
          </a:p>
        </p:txBody>
      </p:sp>
    </p:spTree>
    <p:extLst>
      <p:ext uri="{BB962C8B-B14F-4D97-AF65-F5344CB8AC3E}">
        <p14:creationId xmlns:p14="http://schemas.microsoft.com/office/powerpoint/2010/main" val="851527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6</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1094422"/>
            <a:ext cx="8785164" cy="3231654"/>
          </a:xfrm>
          <a:prstGeom prst="rect">
            <a:avLst/>
          </a:prstGeom>
          <a:noFill/>
        </p:spPr>
        <p:txBody>
          <a:bodyPr wrap="square">
            <a:spAutoFit/>
          </a:bodyPr>
          <a:lstStyle/>
          <a:p>
            <a:pPr marL="285750" indent="-285750">
              <a:spcAft>
                <a:spcPts val="1200"/>
              </a:spcAft>
              <a:buClr>
                <a:srgbClr val="0E779D"/>
              </a:buClr>
              <a:buFont typeface="Wingdings" panose="05000000000000000000" pitchFamily="2" charset="2"/>
              <a:buChar char="Ø"/>
            </a:pPr>
            <a:r>
              <a:rPr lang="ru-RU" sz="1800" kern="1200" dirty="0">
                <a:effectLst/>
                <a:latin typeface="Times New Roman" panose="02020603050405020304" pitchFamily="18" charset="0"/>
                <a:ea typeface="Times New Roman" panose="02020603050405020304" pitchFamily="18" charset="0"/>
              </a:rPr>
              <a:t>Установлены новые правила осуществления закрытых закупок</a:t>
            </a:r>
          </a:p>
          <a:p>
            <a:pPr marL="285750" indent="-285750">
              <a:spcAft>
                <a:spcPts val="1200"/>
              </a:spcAft>
              <a:buClr>
                <a:srgbClr val="0E779D"/>
              </a:buClr>
              <a:buFont typeface="Wingdings" panose="05000000000000000000" pitchFamily="2" charset="2"/>
              <a:buChar char="Ø"/>
            </a:pPr>
            <a:r>
              <a:rPr lang="ru-RU" dirty="0">
                <a:latin typeface="Times New Roman" panose="02020603050405020304" pitchFamily="18" charset="0"/>
                <a:ea typeface="Times New Roman" panose="02020603050405020304" pitchFamily="18" charset="0"/>
              </a:rPr>
              <a:t>Банковская гарантия заменена на независимую гарантию</a:t>
            </a:r>
            <a:endParaRPr lang="ru-RU" sz="1800" kern="1200" dirty="0">
              <a:effectLst/>
              <a:latin typeface="Times New Roman" panose="02020603050405020304" pitchFamily="18" charset="0"/>
              <a:ea typeface="Times New Roman" panose="02020603050405020304" pitchFamily="18" charset="0"/>
            </a:endParaRPr>
          </a:p>
          <a:p>
            <a:pPr marL="285750" indent="-285750">
              <a:spcAft>
                <a:spcPts val="1200"/>
              </a:spcAft>
              <a:buClr>
                <a:srgbClr val="0E779D"/>
              </a:buClr>
              <a:buFont typeface="Wingdings" panose="05000000000000000000" pitchFamily="2" charset="2"/>
              <a:buChar char="Ø"/>
            </a:pPr>
            <a:r>
              <a:rPr lang="ru-RU" sz="1800" kern="1200" dirty="0">
                <a:effectLst/>
                <a:latin typeface="Times New Roman" panose="02020603050405020304" pitchFamily="18" charset="0"/>
                <a:ea typeface="Times New Roman" panose="02020603050405020304" pitchFamily="18" charset="0"/>
              </a:rPr>
              <a:t>Добавлены новые сроки внесения некоторой информации в реестр контрактов</a:t>
            </a:r>
            <a:endParaRPr lang="en-US" sz="1800" kern="1200" dirty="0">
              <a:effectLst/>
              <a:latin typeface="Times New Roman" panose="02020603050405020304" pitchFamily="18" charset="0"/>
              <a:ea typeface="Times New Roman" panose="02020603050405020304" pitchFamily="18" charset="0"/>
            </a:endParaRPr>
          </a:p>
          <a:p>
            <a:pPr marL="285750" indent="-285750">
              <a:spcAft>
                <a:spcPts val="1200"/>
              </a:spcAft>
              <a:buClr>
                <a:srgbClr val="0E779D"/>
              </a:buClr>
              <a:buFont typeface="Wingdings" panose="05000000000000000000" pitchFamily="2" charset="2"/>
              <a:buChar char="Ø"/>
            </a:pPr>
            <a:r>
              <a:rPr lang="ru-RU" sz="1800" kern="1200" dirty="0">
                <a:effectLst/>
                <a:latin typeface="Times New Roman" panose="02020603050405020304" pitchFamily="18" charset="0"/>
                <a:ea typeface="Times New Roman" panose="02020603050405020304" pitchFamily="18" charset="0"/>
              </a:rPr>
              <a:t>Установлен новый порядок обжалования действий/бездействий субъектов контроля</a:t>
            </a:r>
          </a:p>
          <a:p>
            <a:pPr marL="285750" indent="-285750">
              <a:spcAft>
                <a:spcPts val="1200"/>
              </a:spcAft>
              <a:buClr>
                <a:srgbClr val="0E779D"/>
              </a:buClr>
              <a:buFont typeface="Wingdings" panose="05000000000000000000" pitchFamily="2" charset="2"/>
              <a:buChar char="Ø"/>
            </a:pPr>
            <a:r>
              <a:rPr lang="ru-RU" dirty="0">
                <a:latin typeface="Times New Roman" panose="02020603050405020304" pitchFamily="18" charset="0"/>
                <a:ea typeface="Times New Roman" panose="02020603050405020304" pitchFamily="18" charset="0"/>
              </a:rPr>
              <a:t>Внесены новые понятия, используемые в законе</a:t>
            </a:r>
          </a:p>
          <a:p>
            <a:pPr marL="285750" indent="-285750">
              <a:spcAft>
                <a:spcPts val="1200"/>
              </a:spcAft>
              <a:buClr>
                <a:srgbClr val="0E779D"/>
              </a:buClr>
              <a:buFont typeface="Wingdings" panose="05000000000000000000" pitchFamily="2" charset="2"/>
              <a:buChar char="Ø"/>
            </a:pPr>
            <a:r>
              <a:rPr lang="ru-RU" sz="1800" kern="1200" dirty="0">
                <a:effectLst/>
                <a:latin typeface="Times New Roman" panose="02020603050405020304" pitchFamily="18" charset="0"/>
                <a:ea typeface="Times New Roman" panose="02020603050405020304" pitchFamily="18" charset="0"/>
              </a:rPr>
              <a:t>Оптимизирован подход к обеспечению контрактов жизненного цикла и их изменению</a:t>
            </a:r>
          </a:p>
          <a:p>
            <a:pPr marL="285750" indent="-285750">
              <a:spcAft>
                <a:spcPts val="1200"/>
              </a:spcAft>
              <a:buClr>
                <a:srgbClr val="0E779D"/>
              </a:buClr>
              <a:buFont typeface="Wingdings" panose="05000000000000000000" pitchFamily="2" charset="2"/>
              <a:buChar char="Ø"/>
            </a:pPr>
            <a:endParaRPr lang="ru-RU" sz="1800" dirty="0">
              <a:effectLst/>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D6368047-210D-4249-92C6-65D911432D09}"/>
              </a:ext>
            </a:extLst>
          </p:cNvPr>
          <p:cNvSpPr txBox="1"/>
          <p:nvPr/>
        </p:nvSpPr>
        <p:spPr>
          <a:xfrm>
            <a:off x="358836" y="-13013"/>
            <a:ext cx="6606207" cy="400110"/>
          </a:xfrm>
          <a:prstGeom prst="rect">
            <a:avLst/>
          </a:prstGeom>
          <a:noFill/>
        </p:spPr>
        <p:txBody>
          <a:bodyPr wrap="square">
            <a:spAutoFit/>
          </a:bodyPr>
          <a:lstStyle/>
          <a:p>
            <a:pPr algn="ctr">
              <a:spcAft>
                <a:spcPts val="1200"/>
              </a:spcAft>
            </a:pPr>
            <a:r>
              <a:rPr lang="ru-RU" sz="2000" b="1" kern="1200" dirty="0">
                <a:solidFill>
                  <a:srgbClr val="0E779D"/>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Общие изменения</a:t>
            </a:r>
            <a:endParaRPr lang="ru-RU" sz="1200" dirty="0">
              <a:solidFill>
                <a:srgbClr val="0E779D"/>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4681666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770AF7B7-C55F-4173-BF2B-B250819DE5B6}"/>
              </a:ext>
            </a:extLst>
          </p:cNvPr>
          <p:cNvSpPr>
            <a:spLocks noGrp="1"/>
          </p:cNvSpPr>
          <p:nvPr>
            <p:ph type="sldNum" sz="quarter" idx="12"/>
          </p:nvPr>
        </p:nvSpPr>
        <p:spPr/>
        <p:txBody>
          <a:bodyPr/>
          <a:lstStyle/>
          <a:p>
            <a:fld id="{2066355A-084C-D24E-9AD2-7E4FC41EA627}" type="slidenum">
              <a:rPr lang="en-US" smtClean="0"/>
              <a:pPr/>
              <a:t>60</a:t>
            </a:fld>
            <a:endParaRPr lang="en-US" dirty="0"/>
          </a:p>
        </p:txBody>
      </p:sp>
      <p:sp>
        <p:nvSpPr>
          <p:cNvPr id="4" name="Прямоугольник 3">
            <a:extLst>
              <a:ext uri="{FF2B5EF4-FFF2-40B4-BE49-F238E27FC236}">
                <a16:creationId xmlns:a16="http://schemas.microsoft.com/office/drawing/2014/main" id="{9281A537-74DB-4245-B6B6-7DFA7951A977}"/>
              </a:ext>
            </a:extLst>
          </p:cNvPr>
          <p:cNvSpPr/>
          <p:nvPr/>
        </p:nvSpPr>
        <p:spPr>
          <a:xfrm>
            <a:off x="4907783" y="1673463"/>
            <a:ext cx="3698712" cy="2437588"/>
          </a:xfrm>
          <a:prstGeom prst="rect">
            <a:avLst/>
          </a:prstGeom>
          <a:solidFill>
            <a:schemeClr val="bg1"/>
          </a:solidFill>
          <a:ln>
            <a:solidFill>
              <a:srgbClr val="B6D6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dirty="0"/>
          </a:p>
        </p:txBody>
      </p:sp>
      <p:pic>
        <p:nvPicPr>
          <p:cNvPr id="6" name="Рисунок 5" descr="Молоток судьи">
            <a:extLst>
              <a:ext uri="{FF2B5EF4-FFF2-40B4-BE49-F238E27FC236}">
                <a16:creationId xmlns:a16="http://schemas.microsoft.com/office/drawing/2014/main" id="{603E9EED-68C7-462F-AC60-4F959FE2F3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667318" y="2487846"/>
            <a:ext cx="2437588" cy="2437588"/>
          </a:xfrm>
          <a:prstGeom prst="rect">
            <a:avLst/>
          </a:prstGeom>
        </p:spPr>
      </p:pic>
      <p:sp>
        <p:nvSpPr>
          <p:cNvPr id="8" name="Прямоугольник 7">
            <a:extLst>
              <a:ext uri="{FF2B5EF4-FFF2-40B4-BE49-F238E27FC236}">
                <a16:creationId xmlns:a16="http://schemas.microsoft.com/office/drawing/2014/main" id="{6E26AC05-08D9-44E4-9DE9-FA96554CBF13}"/>
              </a:ext>
            </a:extLst>
          </p:cNvPr>
          <p:cNvSpPr/>
          <p:nvPr/>
        </p:nvSpPr>
        <p:spPr>
          <a:xfrm>
            <a:off x="600592" y="1687937"/>
            <a:ext cx="3910565" cy="3105132"/>
          </a:xfrm>
          <a:prstGeom prst="rect">
            <a:avLst/>
          </a:prstGeom>
          <a:solidFill>
            <a:schemeClr val="bg1"/>
          </a:solidFill>
          <a:ln>
            <a:solidFill>
              <a:srgbClr val="B6D6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dirty="0"/>
          </a:p>
        </p:txBody>
      </p:sp>
      <p:sp>
        <p:nvSpPr>
          <p:cNvPr id="10" name="TextBox 9">
            <a:extLst>
              <a:ext uri="{FF2B5EF4-FFF2-40B4-BE49-F238E27FC236}">
                <a16:creationId xmlns:a16="http://schemas.microsoft.com/office/drawing/2014/main" id="{40D6E5D5-1548-428F-A383-415D3391243E}"/>
              </a:ext>
            </a:extLst>
          </p:cNvPr>
          <p:cNvSpPr txBox="1"/>
          <p:nvPr/>
        </p:nvSpPr>
        <p:spPr>
          <a:xfrm>
            <a:off x="738690" y="1794987"/>
            <a:ext cx="2882897" cy="338554"/>
          </a:xfrm>
          <a:prstGeom prst="rect">
            <a:avLst/>
          </a:prstGeom>
          <a:noFill/>
        </p:spPr>
        <p:txBody>
          <a:bodyPr wrap="square" rtlCol="0">
            <a:spAutoFit/>
          </a:bodyPr>
          <a:lstStyle/>
          <a:p>
            <a:r>
              <a:rPr lang="ru-RU" sz="1600" dirty="0">
                <a:solidFill>
                  <a:srgbClr val="FF0000"/>
                </a:solidFill>
              </a:rPr>
              <a:t>Ограничения   ПП РФ №</a:t>
            </a:r>
          </a:p>
        </p:txBody>
      </p:sp>
      <p:sp>
        <p:nvSpPr>
          <p:cNvPr id="12" name="TextBox 11">
            <a:extLst>
              <a:ext uri="{FF2B5EF4-FFF2-40B4-BE49-F238E27FC236}">
                <a16:creationId xmlns:a16="http://schemas.microsoft.com/office/drawing/2014/main" id="{341D620D-F9CC-43CE-8CA3-8AB159335E04}"/>
              </a:ext>
            </a:extLst>
          </p:cNvPr>
          <p:cNvSpPr txBox="1"/>
          <p:nvPr/>
        </p:nvSpPr>
        <p:spPr>
          <a:xfrm>
            <a:off x="5102938" y="1763780"/>
            <a:ext cx="3503557" cy="338554"/>
          </a:xfrm>
          <a:prstGeom prst="rect">
            <a:avLst/>
          </a:prstGeom>
          <a:noFill/>
        </p:spPr>
        <p:txBody>
          <a:bodyPr wrap="square" rtlCol="0">
            <a:spAutoFit/>
          </a:bodyPr>
          <a:lstStyle/>
          <a:p>
            <a:r>
              <a:rPr lang="ru-RU" sz="1600" dirty="0">
                <a:solidFill>
                  <a:srgbClr val="FF0000"/>
                </a:solidFill>
              </a:rPr>
              <a:t>Запреты   ПП РФ №</a:t>
            </a:r>
          </a:p>
        </p:txBody>
      </p:sp>
      <p:sp>
        <p:nvSpPr>
          <p:cNvPr id="14" name="Прямоугольник 13">
            <a:extLst>
              <a:ext uri="{FF2B5EF4-FFF2-40B4-BE49-F238E27FC236}">
                <a16:creationId xmlns:a16="http://schemas.microsoft.com/office/drawing/2014/main" id="{1EC665E2-3326-4CD5-A666-022A6D05EC47}"/>
              </a:ext>
            </a:extLst>
          </p:cNvPr>
          <p:cNvSpPr/>
          <p:nvPr/>
        </p:nvSpPr>
        <p:spPr>
          <a:xfrm>
            <a:off x="682564" y="2238523"/>
            <a:ext cx="3817359" cy="2554545"/>
          </a:xfrm>
          <a:prstGeom prst="rect">
            <a:avLst/>
          </a:prstGeom>
        </p:spPr>
        <p:txBody>
          <a:bodyPr wrap="square">
            <a:spAutoFit/>
          </a:bodyPr>
          <a:lstStyle/>
          <a:p>
            <a:pPr marL="285750" indent="-285750">
              <a:buClr>
                <a:srgbClr val="00B0F0"/>
              </a:buClr>
              <a:buFont typeface="Wingdings" panose="05000000000000000000" pitchFamily="2" charset="2"/>
              <a:buChar char="§"/>
            </a:pPr>
            <a:r>
              <a:rPr lang="ru-RU" sz="1600" b="1" dirty="0">
                <a:solidFill>
                  <a:srgbClr val="0E779D"/>
                </a:solidFill>
                <a:latin typeface="Trebuchet MS" panose="020B0603020202020204" pitchFamily="34" charset="0"/>
              </a:rPr>
              <a:t>102</a:t>
            </a:r>
            <a:r>
              <a:rPr lang="ru-RU" sz="1600" dirty="0">
                <a:latin typeface="Trebuchet MS" panose="020B0603020202020204" pitchFamily="34" charset="0"/>
              </a:rPr>
              <a:t>    Медицинские изделия </a:t>
            </a:r>
          </a:p>
          <a:p>
            <a:pPr marL="285750" indent="-285750">
              <a:buClr>
                <a:srgbClr val="00B0F0"/>
              </a:buClr>
              <a:buFont typeface="Wingdings" panose="05000000000000000000" pitchFamily="2" charset="2"/>
              <a:buChar char="§"/>
            </a:pPr>
            <a:r>
              <a:rPr lang="ru-RU" sz="1600" b="1" dirty="0">
                <a:solidFill>
                  <a:srgbClr val="0E779D"/>
                </a:solidFill>
                <a:latin typeface="Trebuchet MS" panose="020B0603020202020204" pitchFamily="34" charset="0"/>
              </a:rPr>
              <a:t>1289</a:t>
            </a:r>
            <a:r>
              <a:rPr lang="ru-RU" sz="1600" b="1" dirty="0">
                <a:latin typeface="Trebuchet MS" panose="020B0603020202020204" pitchFamily="34" charset="0"/>
              </a:rPr>
              <a:t>  </a:t>
            </a:r>
            <a:r>
              <a:rPr lang="ru-RU" sz="1600" dirty="0">
                <a:latin typeface="Trebuchet MS" panose="020B0603020202020204" pitchFamily="34" charset="0"/>
              </a:rPr>
              <a:t>Жизненно необходимые лекарственные препараты</a:t>
            </a:r>
          </a:p>
          <a:p>
            <a:pPr marL="285750" indent="-285750">
              <a:buClr>
                <a:srgbClr val="00B0F0"/>
              </a:buClr>
              <a:buFont typeface="Wingdings" panose="05000000000000000000" pitchFamily="2" charset="2"/>
              <a:buChar char="§"/>
            </a:pPr>
            <a:r>
              <a:rPr lang="ru-RU" sz="1600" b="1" dirty="0">
                <a:solidFill>
                  <a:srgbClr val="0E779D"/>
                </a:solidFill>
                <a:latin typeface="Trebuchet MS" panose="020B0603020202020204" pitchFamily="34" charset="0"/>
              </a:rPr>
              <a:t>832</a:t>
            </a:r>
            <a:r>
              <a:rPr lang="ru-RU" sz="1600" dirty="0">
                <a:latin typeface="Trebuchet MS" panose="020B0603020202020204" pitchFamily="34" charset="0"/>
              </a:rPr>
              <a:t>    Пищевые продукты</a:t>
            </a:r>
          </a:p>
          <a:p>
            <a:pPr marL="285750" indent="-285750">
              <a:buClr>
                <a:srgbClr val="00B0F0"/>
              </a:buClr>
              <a:buFont typeface="Wingdings" panose="05000000000000000000" pitchFamily="2" charset="2"/>
              <a:buChar char="§"/>
            </a:pPr>
            <a:r>
              <a:rPr lang="ru-RU" sz="1600" b="1" dirty="0">
                <a:solidFill>
                  <a:srgbClr val="0E779D"/>
                </a:solidFill>
                <a:latin typeface="Trebuchet MS" panose="020B0603020202020204" pitchFamily="34" charset="0"/>
              </a:rPr>
              <a:t>878</a:t>
            </a:r>
            <a:r>
              <a:rPr lang="ru-RU" sz="1600" b="1" dirty="0">
                <a:latin typeface="Trebuchet MS" panose="020B0603020202020204" pitchFamily="34" charset="0"/>
              </a:rPr>
              <a:t> </a:t>
            </a:r>
            <a:r>
              <a:rPr lang="ru-RU" sz="1600" dirty="0">
                <a:latin typeface="Trebuchet MS" panose="020B0603020202020204" pitchFamily="34" charset="0"/>
              </a:rPr>
              <a:t>   Радиоэлектронная продукция</a:t>
            </a:r>
          </a:p>
          <a:p>
            <a:pPr marL="285750" indent="-285750">
              <a:buClr>
                <a:srgbClr val="00B0F0"/>
              </a:buClr>
              <a:buFont typeface="Wingdings" panose="05000000000000000000" pitchFamily="2" charset="2"/>
              <a:buChar char="§"/>
            </a:pPr>
            <a:r>
              <a:rPr lang="ru-RU" sz="1600" b="1" strike="sngStrike" dirty="0">
                <a:solidFill>
                  <a:srgbClr val="777777"/>
                </a:solidFill>
                <a:latin typeface="Trebuchet MS" panose="020B0603020202020204" pitchFamily="34" charset="0"/>
              </a:rPr>
              <a:t>967</a:t>
            </a:r>
            <a:r>
              <a:rPr lang="ru-RU" sz="1600" strike="sngStrike" dirty="0">
                <a:solidFill>
                  <a:srgbClr val="777777"/>
                </a:solidFill>
                <a:latin typeface="Trebuchet MS" panose="020B0603020202020204" pitchFamily="34" charset="0"/>
              </a:rPr>
              <a:t>  </a:t>
            </a:r>
            <a:r>
              <a:rPr lang="ru-RU" sz="1600" strike="sngStrike" dirty="0" err="1">
                <a:solidFill>
                  <a:srgbClr val="777777"/>
                </a:solidFill>
                <a:latin typeface="Trebuchet MS" panose="020B0603020202020204" pitchFamily="34" charset="0"/>
              </a:rPr>
              <a:t>Медизделия</a:t>
            </a:r>
            <a:r>
              <a:rPr lang="ru-RU" sz="1600" strike="sngStrike" dirty="0">
                <a:solidFill>
                  <a:srgbClr val="777777"/>
                </a:solidFill>
                <a:latin typeface="Trebuchet MS" panose="020B0603020202020204" pitchFamily="34" charset="0"/>
              </a:rPr>
              <a:t> из </a:t>
            </a:r>
            <a:r>
              <a:rPr lang="ru-RU" sz="1600" strike="sngStrike" dirty="0" err="1">
                <a:solidFill>
                  <a:srgbClr val="777777"/>
                </a:solidFill>
                <a:latin typeface="Trebuchet MS" panose="020B0603020202020204" pitchFamily="34" charset="0"/>
              </a:rPr>
              <a:t>поливинилхлоридых</a:t>
            </a:r>
            <a:r>
              <a:rPr lang="ru-RU" sz="1600" strike="sngStrike" dirty="0">
                <a:solidFill>
                  <a:srgbClr val="777777"/>
                </a:solidFill>
                <a:latin typeface="Trebuchet MS" panose="020B0603020202020204" pitchFamily="34" charset="0"/>
              </a:rPr>
              <a:t> пластиков</a:t>
            </a:r>
            <a:endParaRPr lang="en-US" sz="1600" strike="sngStrike" dirty="0">
              <a:solidFill>
                <a:srgbClr val="777777"/>
              </a:solidFill>
              <a:latin typeface="Trebuchet MS" panose="020B0603020202020204" pitchFamily="34" charset="0"/>
            </a:endParaRPr>
          </a:p>
          <a:p>
            <a:pPr marL="285750" indent="-285750">
              <a:buClr>
                <a:srgbClr val="00B0F0"/>
              </a:buClr>
              <a:buFont typeface="Wingdings" panose="05000000000000000000" pitchFamily="2" charset="2"/>
              <a:buChar char="§"/>
            </a:pPr>
            <a:r>
              <a:rPr lang="en-US" sz="1600" b="1" dirty="0">
                <a:solidFill>
                  <a:srgbClr val="0E779D"/>
                </a:solidFill>
                <a:latin typeface="Trebuchet MS" panose="020B0603020202020204" pitchFamily="34" charset="0"/>
              </a:rPr>
              <a:t>617</a:t>
            </a:r>
            <a:r>
              <a:rPr lang="en-US" sz="1600" dirty="0">
                <a:latin typeface="Trebuchet MS" panose="020B0603020202020204" pitchFamily="34" charset="0"/>
              </a:rPr>
              <a:t> </a:t>
            </a:r>
            <a:r>
              <a:rPr lang="ru-RU" sz="1600" dirty="0">
                <a:latin typeface="Trebuchet MS" panose="020B0603020202020204" pitchFamily="34" charset="0"/>
              </a:rPr>
              <a:t>Отдельные виды промышленных товаров</a:t>
            </a:r>
          </a:p>
        </p:txBody>
      </p:sp>
      <p:sp>
        <p:nvSpPr>
          <p:cNvPr id="16" name="Прямоугольник 15">
            <a:extLst>
              <a:ext uri="{FF2B5EF4-FFF2-40B4-BE49-F238E27FC236}">
                <a16:creationId xmlns:a16="http://schemas.microsoft.com/office/drawing/2014/main" id="{7C762C80-8BF3-488D-8127-9F45CA4002B4}"/>
              </a:ext>
            </a:extLst>
          </p:cNvPr>
          <p:cNvSpPr/>
          <p:nvPr/>
        </p:nvSpPr>
        <p:spPr>
          <a:xfrm>
            <a:off x="4989101" y="2238523"/>
            <a:ext cx="3566548" cy="1569660"/>
          </a:xfrm>
          <a:prstGeom prst="rect">
            <a:avLst/>
          </a:prstGeom>
        </p:spPr>
        <p:txBody>
          <a:bodyPr wrap="square">
            <a:spAutoFit/>
          </a:bodyPr>
          <a:lstStyle/>
          <a:p>
            <a:pPr marL="285750" indent="-285750">
              <a:buClr>
                <a:srgbClr val="00B0F0"/>
              </a:buClr>
              <a:buFont typeface="Wingdings" panose="05000000000000000000" pitchFamily="2" charset="2"/>
              <a:buChar char="§"/>
            </a:pPr>
            <a:r>
              <a:rPr lang="ru-RU" sz="1600" b="1" dirty="0">
                <a:solidFill>
                  <a:srgbClr val="0E779D"/>
                </a:solidFill>
                <a:latin typeface="Trebuchet MS" panose="020B0603020202020204" pitchFamily="34" charset="0"/>
              </a:rPr>
              <a:t>1236</a:t>
            </a:r>
            <a:r>
              <a:rPr lang="ru-RU" sz="1600" dirty="0">
                <a:solidFill>
                  <a:srgbClr val="0E779D"/>
                </a:solidFill>
                <a:latin typeface="Trebuchet MS" panose="020B0603020202020204" pitchFamily="34" charset="0"/>
              </a:rPr>
              <a:t> </a:t>
            </a:r>
            <a:r>
              <a:rPr lang="ru-RU" sz="1600" dirty="0">
                <a:latin typeface="Trebuchet MS" panose="020B0603020202020204" pitchFamily="34" charset="0"/>
              </a:rPr>
              <a:t>  Программное обеспечение</a:t>
            </a:r>
          </a:p>
          <a:p>
            <a:pPr marL="285750" indent="-285750">
              <a:buClr>
                <a:srgbClr val="00B0F0"/>
              </a:buClr>
              <a:buFont typeface="Wingdings" panose="05000000000000000000" pitchFamily="2" charset="2"/>
              <a:buChar char="§"/>
            </a:pPr>
            <a:r>
              <a:rPr lang="ru-RU" sz="1600" b="1" dirty="0">
                <a:solidFill>
                  <a:srgbClr val="0E779D"/>
                </a:solidFill>
                <a:latin typeface="Trebuchet MS" panose="020B0603020202020204" pitchFamily="34" charset="0"/>
              </a:rPr>
              <a:t>616</a:t>
            </a:r>
            <a:r>
              <a:rPr lang="ru-RU" sz="1600" dirty="0">
                <a:latin typeface="Trebuchet MS" panose="020B0603020202020204" pitchFamily="34" charset="0"/>
              </a:rPr>
              <a:t> Промышленные товары</a:t>
            </a:r>
          </a:p>
          <a:p>
            <a:pPr marL="285750" indent="-285750">
              <a:buClr>
                <a:srgbClr val="00B0F0"/>
              </a:buClr>
              <a:buFont typeface="Wingdings" panose="05000000000000000000" pitchFamily="2" charset="2"/>
              <a:buChar char="§"/>
            </a:pPr>
            <a:r>
              <a:rPr lang="en-US" sz="1600" b="1" strike="sngStrike" dirty="0">
                <a:solidFill>
                  <a:srgbClr val="777777"/>
                </a:solidFill>
                <a:latin typeface="Trebuchet MS" panose="020B0603020202020204" pitchFamily="34" charset="0"/>
              </a:rPr>
              <a:t>1</a:t>
            </a:r>
            <a:r>
              <a:rPr lang="ru-RU" sz="1600" b="1" strike="sngStrike" dirty="0">
                <a:solidFill>
                  <a:srgbClr val="777777"/>
                </a:solidFill>
                <a:latin typeface="Trebuchet MS" panose="020B0603020202020204" pitchFamily="34" charset="0"/>
              </a:rPr>
              <a:t>746 </a:t>
            </a:r>
            <a:r>
              <a:rPr lang="ru-RU" sz="1600" strike="sngStrike" dirty="0">
                <a:solidFill>
                  <a:srgbClr val="777777"/>
                </a:solidFill>
                <a:latin typeface="Trebuchet MS" panose="020B0603020202020204" pitchFamily="34" charset="0"/>
              </a:rPr>
              <a:t>Программно-аппаратные комплексы систем хранения данных</a:t>
            </a:r>
          </a:p>
        </p:txBody>
      </p:sp>
      <p:sp>
        <p:nvSpPr>
          <p:cNvPr id="18" name="Прямоугольник 17">
            <a:extLst>
              <a:ext uri="{FF2B5EF4-FFF2-40B4-BE49-F238E27FC236}">
                <a16:creationId xmlns:a16="http://schemas.microsoft.com/office/drawing/2014/main" id="{24ECB1CE-2F29-4526-958C-18E80F5ECA3C}"/>
              </a:ext>
            </a:extLst>
          </p:cNvPr>
          <p:cNvSpPr/>
          <p:nvPr/>
        </p:nvSpPr>
        <p:spPr>
          <a:xfrm>
            <a:off x="600592" y="717321"/>
            <a:ext cx="8152980" cy="710964"/>
          </a:xfrm>
          <a:prstGeom prst="rect">
            <a:avLst/>
          </a:prstGeom>
        </p:spPr>
        <p:txBody>
          <a:bodyPr wrap="square">
            <a:spAutoFit/>
          </a:bodyPr>
          <a:lstStyle/>
          <a:p>
            <a:pPr lvl="0">
              <a:spcBef>
                <a:spcPct val="20000"/>
              </a:spcBef>
              <a:spcAft>
                <a:spcPts val="600"/>
              </a:spcAft>
            </a:pPr>
            <a:r>
              <a:rPr lang="ru-RU" sz="1600" b="1" dirty="0">
                <a:solidFill>
                  <a:srgbClr val="0E779D"/>
                </a:solidFill>
                <a:cs typeface="Arial" panose="020B0604020202020204" pitchFamily="34" charset="0"/>
              </a:rPr>
              <a:t>Условия</a:t>
            </a:r>
          </a:p>
          <a:p>
            <a:pPr lvl="0">
              <a:spcBef>
                <a:spcPct val="20000"/>
              </a:spcBef>
              <a:spcAft>
                <a:spcPts val="600"/>
              </a:spcAft>
            </a:pPr>
            <a:r>
              <a:rPr lang="ru-RU" sz="1600" b="1" dirty="0">
                <a:solidFill>
                  <a:srgbClr val="0E779D"/>
                </a:solidFill>
                <a:cs typeface="Arial" panose="020B0604020202020204" pitchFamily="34" charset="0"/>
              </a:rPr>
              <a:t>126н – Приказ Минфина от 04.06.2018</a:t>
            </a:r>
          </a:p>
        </p:txBody>
      </p:sp>
      <p:sp>
        <p:nvSpPr>
          <p:cNvPr id="20" name="Стрелка: шеврон 19">
            <a:extLst>
              <a:ext uri="{FF2B5EF4-FFF2-40B4-BE49-F238E27FC236}">
                <a16:creationId xmlns:a16="http://schemas.microsoft.com/office/drawing/2014/main" id="{0A97DB75-5683-4A93-A4A3-EF99191CF201}"/>
              </a:ext>
            </a:extLst>
          </p:cNvPr>
          <p:cNvSpPr/>
          <p:nvPr/>
        </p:nvSpPr>
        <p:spPr>
          <a:xfrm rot="5400000">
            <a:off x="2265056" y="1413937"/>
            <a:ext cx="414009" cy="559122"/>
          </a:xfrm>
          <a:prstGeom prst="chevron">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600" dirty="0">
              <a:solidFill>
                <a:srgbClr val="B6D6E1"/>
              </a:solidFill>
            </a:endParaRPr>
          </a:p>
        </p:txBody>
      </p:sp>
      <p:sp>
        <p:nvSpPr>
          <p:cNvPr id="22" name="Стрелка: шеврон 21">
            <a:extLst>
              <a:ext uri="{FF2B5EF4-FFF2-40B4-BE49-F238E27FC236}">
                <a16:creationId xmlns:a16="http://schemas.microsoft.com/office/drawing/2014/main" id="{5D3EF4CC-A3D8-4116-90EF-CB05FF879C12}"/>
              </a:ext>
            </a:extLst>
          </p:cNvPr>
          <p:cNvSpPr/>
          <p:nvPr/>
        </p:nvSpPr>
        <p:spPr>
          <a:xfrm rot="5400000">
            <a:off x="6620167" y="1382765"/>
            <a:ext cx="414009" cy="559122"/>
          </a:xfrm>
          <a:prstGeom prst="chevron">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600" dirty="0">
              <a:solidFill>
                <a:srgbClr val="B6D6E1"/>
              </a:solidFill>
            </a:endParaRPr>
          </a:p>
        </p:txBody>
      </p:sp>
      <p:pic>
        <p:nvPicPr>
          <p:cNvPr id="24" name="Рисунок 23" descr="Знак запрета">
            <a:extLst>
              <a:ext uri="{FF2B5EF4-FFF2-40B4-BE49-F238E27FC236}">
                <a16:creationId xmlns:a16="http://schemas.microsoft.com/office/drawing/2014/main" id="{BAD0E5C7-E571-4E1D-9CE2-8A5FAB13845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310" y="1856933"/>
            <a:ext cx="377669" cy="377669"/>
          </a:xfrm>
          <a:prstGeom prst="rect">
            <a:avLst/>
          </a:prstGeom>
        </p:spPr>
      </p:pic>
      <p:pic>
        <p:nvPicPr>
          <p:cNvPr id="26" name="Рисунок 25" descr="Восклицательный знак">
            <a:extLst>
              <a:ext uri="{FF2B5EF4-FFF2-40B4-BE49-F238E27FC236}">
                <a16:creationId xmlns:a16="http://schemas.microsoft.com/office/drawing/2014/main" id="{48EC6869-C69B-4B5A-B05F-545C9579CB7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10800000" flipV="1">
            <a:off x="4074511" y="1856933"/>
            <a:ext cx="461665" cy="461665"/>
          </a:xfrm>
          <a:prstGeom prst="rect">
            <a:avLst/>
          </a:prstGeom>
        </p:spPr>
      </p:pic>
      <p:sp>
        <p:nvSpPr>
          <p:cNvPr id="3" name="TextBox 2">
            <a:extLst>
              <a:ext uri="{FF2B5EF4-FFF2-40B4-BE49-F238E27FC236}">
                <a16:creationId xmlns:a16="http://schemas.microsoft.com/office/drawing/2014/main" id="{EBF54E17-256C-4682-AF0D-BB2872A8333C}"/>
              </a:ext>
            </a:extLst>
          </p:cNvPr>
          <p:cNvSpPr txBox="1"/>
          <p:nvPr/>
        </p:nvSpPr>
        <p:spPr>
          <a:xfrm>
            <a:off x="682564" y="76587"/>
            <a:ext cx="5763956" cy="369332"/>
          </a:xfrm>
          <a:prstGeom prst="rect">
            <a:avLst/>
          </a:prstGeom>
          <a:noFill/>
        </p:spPr>
        <p:txBody>
          <a:bodyPr wrap="square" rtlCol="0">
            <a:spAutoFit/>
          </a:bodyPr>
          <a:lstStyle/>
          <a:p>
            <a:r>
              <a:rPr lang="ru-RU" b="1" dirty="0"/>
              <a:t>Национальный режим в закупках</a:t>
            </a:r>
          </a:p>
        </p:txBody>
      </p:sp>
      <p:sp>
        <p:nvSpPr>
          <p:cNvPr id="17" name="Прямоугольник 16">
            <a:extLst>
              <a:ext uri="{FF2B5EF4-FFF2-40B4-BE49-F238E27FC236}">
                <a16:creationId xmlns:a16="http://schemas.microsoft.com/office/drawing/2014/main" id="{62474505-EDCD-4266-98D4-1F1C035B12E9}"/>
              </a:ext>
            </a:extLst>
          </p:cNvPr>
          <p:cNvSpPr/>
          <p:nvPr/>
        </p:nvSpPr>
        <p:spPr>
          <a:xfrm>
            <a:off x="4751388" y="4153796"/>
            <a:ext cx="4392612" cy="710964"/>
          </a:xfrm>
          <a:prstGeom prst="rect">
            <a:avLst/>
          </a:prstGeom>
        </p:spPr>
        <p:txBody>
          <a:bodyPr wrap="square">
            <a:spAutoFit/>
          </a:bodyPr>
          <a:lstStyle/>
          <a:p>
            <a:pPr lvl="0">
              <a:spcBef>
                <a:spcPct val="20000"/>
              </a:spcBef>
              <a:spcAft>
                <a:spcPts val="600"/>
              </a:spcAft>
            </a:pPr>
            <a:r>
              <a:rPr lang="ru-RU" sz="1600" b="1" dirty="0">
                <a:solidFill>
                  <a:srgbClr val="FF0000"/>
                </a:solidFill>
                <a:effectLst>
                  <a:outerShdw blurRad="38100" dist="38100" dir="2700000" algn="tl">
                    <a:srgbClr val="000000">
                      <a:alpha val="43137"/>
                    </a:srgbClr>
                  </a:outerShdw>
                </a:effectLst>
                <a:cs typeface="Arial" panose="020B0604020202020204" pitchFamily="34" charset="0"/>
              </a:rPr>
              <a:t>Минимальная доля закупок</a:t>
            </a:r>
          </a:p>
          <a:p>
            <a:pPr lvl="0">
              <a:spcBef>
                <a:spcPct val="20000"/>
              </a:spcBef>
              <a:spcAft>
                <a:spcPts val="600"/>
              </a:spcAft>
            </a:pPr>
            <a:r>
              <a:rPr lang="ru-RU" sz="1600" b="1" dirty="0">
                <a:solidFill>
                  <a:srgbClr val="0E779D"/>
                </a:solidFill>
                <a:cs typeface="Arial" panose="020B0604020202020204" pitchFamily="34" charset="0"/>
              </a:rPr>
              <a:t>ПП РФ №2014 от 03.12.2020</a:t>
            </a:r>
          </a:p>
        </p:txBody>
      </p:sp>
    </p:spTree>
    <p:extLst>
      <p:ext uri="{BB962C8B-B14F-4D97-AF65-F5344CB8AC3E}">
        <p14:creationId xmlns:p14="http://schemas.microsoft.com/office/powerpoint/2010/main" val="609359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61</a:t>
            </a:fld>
            <a:endParaRPr lang="en-US" dirty="0"/>
          </a:p>
        </p:txBody>
      </p:sp>
      <p:sp>
        <p:nvSpPr>
          <p:cNvPr id="3" name="Прямоугольник 2">
            <a:extLst>
              <a:ext uri="{FF2B5EF4-FFF2-40B4-BE49-F238E27FC236}">
                <a16:creationId xmlns:a16="http://schemas.microsoft.com/office/drawing/2014/main" id="{4F859C9D-1150-44F2-B557-0017DCF40C4E}"/>
              </a:ext>
            </a:extLst>
          </p:cNvPr>
          <p:cNvSpPr/>
          <p:nvPr/>
        </p:nvSpPr>
        <p:spPr>
          <a:xfrm>
            <a:off x="684213" y="2033141"/>
            <a:ext cx="7956550" cy="1077218"/>
          </a:xfrm>
          <a:prstGeom prst="rect">
            <a:avLst/>
          </a:prstGeom>
        </p:spPr>
        <p:txBody>
          <a:bodyPr wrap="square">
            <a:spAutoFit/>
          </a:bodyPr>
          <a:lstStyle/>
          <a:p>
            <a:pPr indent="450215" algn="ctr">
              <a:spcBef>
                <a:spcPct val="20000"/>
              </a:spcBef>
              <a:spcAft>
                <a:spcPts val="600"/>
              </a:spcAft>
              <a:tabLst>
                <a:tab pos="90170" algn="l"/>
                <a:tab pos="630555" algn="l"/>
              </a:tabLst>
            </a:pPr>
            <a:r>
              <a:rPr lang="ru-RU" sz="1600" b="1" dirty="0">
                <a:solidFill>
                  <a:srgbClr val="0E779D"/>
                </a:solidFill>
                <a:ea typeface="Times New Roman" panose="02020603050405020304" pitchFamily="18" charset="0"/>
                <a:cs typeface="Arial" panose="020B0604020202020204" pitchFamily="34" charset="0"/>
              </a:rPr>
              <a:t>Приказ Минфина России от 4 июня 2018 г. № </a:t>
            </a:r>
            <a:r>
              <a:rPr lang="ru-RU" sz="1600" b="1" dirty="0">
                <a:solidFill>
                  <a:srgbClr val="FF0000"/>
                </a:solidFill>
                <a:ea typeface="Times New Roman" panose="02020603050405020304" pitchFamily="18" charset="0"/>
                <a:cs typeface="Arial" panose="020B0604020202020204" pitchFamily="34" charset="0"/>
              </a:rPr>
              <a:t>126н</a:t>
            </a:r>
            <a:r>
              <a:rPr lang="ru-RU" sz="1600" b="1" dirty="0">
                <a:solidFill>
                  <a:srgbClr val="0E779D"/>
                </a:solidFill>
                <a:ea typeface="Times New Roman" panose="02020603050405020304" pitchFamily="18" charset="0"/>
                <a:cs typeface="Arial" panose="020B0604020202020204" pitchFamily="34" charset="0"/>
              </a:rPr>
              <a:t> </a:t>
            </a:r>
            <a:r>
              <a:rPr lang="ru-RU" sz="1600" dirty="0">
                <a:solidFill>
                  <a:srgbClr val="0E779D"/>
                </a:solidFill>
                <a:ea typeface="Times New Roman" panose="02020603050405020304" pitchFamily="18" charset="0"/>
                <a:cs typeface="Arial" panose="020B0604020202020204" pitchFamily="34" charset="0"/>
              </a:rPr>
              <a:t>"Об условиях допуска товаров, происходящих из иностранного государства или группы иностранных государств, для целей осуществления закупок товаров для обеспечения государственных и муниципальных нужд”</a:t>
            </a:r>
            <a:endParaRPr lang="ru-RU" sz="1600" b="1" dirty="0">
              <a:ea typeface="Times New Roman" panose="02020603050405020304" pitchFamily="18" charset="0"/>
            </a:endParaRPr>
          </a:p>
        </p:txBody>
      </p:sp>
    </p:spTree>
    <p:extLst>
      <p:ext uri="{BB962C8B-B14F-4D97-AF65-F5344CB8AC3E}">
        <p14:creationId xmlns:p14="http://schemas.microsoft.com/office/powerpoint/2010/main" val="7221373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770998A2-4A84-4C6C-9108-E35E361DAD03}"/>
              </a:ext>
            </a:extLst>
          </p:cNvPr>
          <p:cNvSpPr>
            <a:spLocks noGrp="1"/>
          </p:cNvSpPr>
          <p:nvPr>
            <p:ph type="sldNum" sz="quarter" idx="12"/>
          </p:nvPr>
        </p:nvSpPr>
        <p:spPr/>
        <p:txBody>
          <a:bodyPr/>
          <a:lstStyle/>
          <a:p>
            <a:fld id="{2066355A-084C-D24E-9AD2-7E4FC41EA627}" type="slidenum">
              <a:rPr lang="en-US" smtClean="0"/>
              <a:pPr/>
              <a:t>62</a:t>
            </a:fld>
            <a:endParaRPr lang="en-US" dirty="0"/>
          </a:p>
        </p:txBody>
      </p:sp>
      <p:sp>
        <p:nvSpPr>
          <p:cNvPr id="3" name="TextBox 2">
            <a:extLst>
              <a:ext uri="{FF2B5EF4-FFF2-40B4-BE49-F238E27FC236}">
                <a16:creationId xmlns:a16="http://schemas.microsoft.com/office/drawing/2014/main" id="{8197A19B-1FC7-45B1-B365-E28E7D2E2D2E}"/>
              </a:ext>
            </a:extLst>
          </p:cNvPr>
          <p:cNvSpPr txBox="1"/>
          <p:nvPr/>
        </p:nvSpPr>
        <p:spPr>
          <a:xfrm>
            <a:off x="534988" y="1007417"/>
            <a:ext cx="8432800" cy="3785652"/>
          </a:xfrm>
          <a:prstGeom prst="rect">
            <a:avLst/>
          </a:prstGeom>
          <a:noFill/>
        </p:spPr>
        <p:txBody>
          <a:bodyPr wrap="square" rtlCol="0">
            <a:spAutoFit/>
          </a:bodyPr>
          <a:lstStyle/>
          <a:p>
            <a:r>
              <a:rPr lang="ru-RU" sz="1600" dirty="0"/>
              <a:t>Установить следующие условия допуска товаров, происходящих из иностранного государства или группы иностранных государств, допускаемых на территорию Российской Федерации для целей осуществления закупок товаров для обеспечения государственных и муниципальных нужд, указанных в </a:t>
            </a:r>
            <a:r>
              <a:rPr lang="ru-RU" sz="1600" b="1" dirty="0"/>
              <a:t>приложении N 1</a:t>
            </a:r>
            <a:r>
              <a:rPr lang="ru-RU" sz="1600" dirty="0"/>
              <a:t>, </a:t>
            </a:r>
            <a:r>
              <a:rPr lang="ru-RU" sz="1600" b="1" dirty="0"/>
              <a:t>приложении N 2</a:t>
            </a:r>
            <a:r>
              <a:rPr lang="ru-RU" sz="1600" dirty="0"/>
              <a:t> к настоящему приказу (далее при совместном упоминании - Приложения):</a:t>
            </a:r>
          </a:p>
          <a:p>
            <a:endParaRPr lang="ru-RU" sz="1600" dirty="0"/>
          </a:p>
          <a:p>
            <a:r>
              <a:rPr lang="ru-RU" sz="1600" dirty="0"/>
              <a:t>1.1. При проведении конкурса, аукциона, запроса котировок, </a:t>
            </a:r>
            <a:r>
              <a:rPr lang="ru-RU" sz="1600" b="1" dirty="0"/>
              <a:t>преимущества в отношении цены контракта в размере 15 %</a:t>
            </a:r>
            <a:r>
              <a:rPr lang="ru-RU" sz="1600" dirty="0"/>
              <a:t> в отношении товаров, указанных в </a:t>
            </a:r>
            <a:r>
              <a:rPr lang="ru-RU" sz="1600" b="1" dirty="0"/>
              <a:t>приложении N 1</a:t>
            </a:r>
            <a:r>
              <a:rPr lang="ru-RU" sz="1600" dirty="0"/>
              <a:t>, в </a:t>
            </a:r>
            <a:r>
              <a:rPr lang="ru-RU" sz="1600" b="1" dirty="0">
                <a:solidFill>
                  <a:srgbClr val="FF0000"/>
                </a:solidFill>
              </a:rPr>
              <a:t>размере 20 %</a:t>
            </a:r>
            <a:r>
              <a:rPr lang="ru-RU" sz="1600" dirty="0"/>
              <a:t> в отношении товаров, указанных в </a:t>
            </a:r>
            <a:r>
              <a:rPr lang="ru-RU" sz="1600" b="1" dirty="0">
                <a:solidFill>
                  <a:srgbClr val="FF0000"/>
                </a:solidFill>
              </a:rPr>
              <a:t>приложении N 2</a:t>
            </a:r>
            <a:r>
              <a:rPr lang="ru-RU" sz="1600" dirty="0"/>
              <a:t> </a:t>
            </a:r>
            <a:r>
              <a:rPr lang="ru-RU" sz="1600" b="1" dirty="0">
                <a:solidFill>
                  <a:srgbClr val="FF0000"/>
                </a:solidFill>
                <a:effectLst>
                  <a:outerShdw blurRad="38100" dist="38100" dir="2700000" algn="tl">
                    <a:srgbClr val="000000">
                      <a:alpha val="43137"/>
                    </a:srgbClr>
                  </a:outerShdw>
                </a:effectLst>
              </a:rPr>
              <a:t>и</a:t>
            </a:r>
            <a:r>
              <a:rPr lang="ru-RU" sz="1600" dirty="0"/>
              <a:t> </a:t>
            </a:r>
            <a:r>
              <a:rPr lang="ru-RU" sz="1600" dirty="0">
                <a:solidFill>
                  <a:srgbClr val="FF0000"/>
                </a:solidFill>
              </a:rPr>
              <a:t>закупаемых при реализации национальных проектов (программ)</a:t>
            </a:r>
            <a:r>
              <a:rPr lang="ru-RU" sz="1600" dirty="0"/>
              <a:t>, в соответствии с подпунктами 1.2 и 1.3 пункта 1 приказа 126н предоставляются участникам закупки, заявки (окончательные предложения) которых признаны соответствующими требованиям документации о закупке, извещения о проведении запроса котировок и </a:t>
            </a:r>
            <a:r>
              <a:rPr lang="ru-RU" sz="1600" i="1" u="sng" dirty="0"/>
              <a:t>содержат </a:t>
            </a:r>
            <a:r>
              <a:rPr lang="ru-RU" sz="1600" b="1" i="1" u="sng" dirty="0">
                <a:effectLst>
                  <a:outerShdw blurRad="38100" dist="38100" dir="2700000" algn="tl">
                    <a:srgbClr val="000000">
                      <a:alpha val="43137"/>
                    </a:srgbClr>
                  </a:outerShdw>
                </a:effectLst>
              </a:rPr>
              <a:t>исключительно</a:t>
            </a:r>
            <a:r>
              <a:rPr lang="ru-RU" sz="1600" i="1" u="sng" dirty="0"/>
              <a:t> предложения о поставке товаров, происходящих из государств - членов Евразийского экономического союза.</a:t>
            </a:r>
            <a:r>
              <a:rPr lang="en-US" sz="1600" dirty="0"/>
              <a:t> (+ </a:t>
            </a:r>
            <a:r>
              <a:rPr lang="ru-RU" sz="1600" dirty="0"/>
              <a:t>ЛНР и</a:t>
            </a:r>
            <a:r>
              <a:rPr lang="en-US" sz="1600" dirty="0"/>
              <a:t> </a:t>
            </a:r>
            <a:r>
              <a:rPr lang="ru-RU" sz="1600" dirty="0"/>
              <a:t>ДНР)</a:t>
            </a:r>
            <a:endParaRPr lang="ru-RU" sz="1600" i="1" u="sng" dirty="0"/>
          </a:p>
        </p:txBody>
      </p:sp>
      <p:sp>
        <p:nvSpPr>
          <p:cNvPr id="4" name="TextBox 3">
            <a:extLst>
              <a:ext uri="{FF2B5EF4-FFF2-40B4-BE49-F238E27FC236}">
                <a16:creationId xmlns:a16="http://schemas.microsoft.com/office/drawing/2014/main" id="{228D7121-466E-4CCE-BFD9-A641D92E4801}"/>
              </a:ext>
            </a:extLst>
          </p:cNvPr>
          <p:cNvSpPr txBox="1"/>
          <p:nvPr/>
        </p:nvSpPr>
        <p:spPr>
          <a:xfrm>
            <a:off x="684212" y="165765"/>
            <a:ext cx="4802188" cy="461665"/>
          </a:xfrm>
          <a:prstGeom prst="rect">
            <a:avLst/>
          </a:prstGeom>
          <a:noFill/>
        </p:spPr>
        <p:txBody>
          <a:bodyPr wrap="square" rtlCol="0">
            <a:spAutoFit/>
          </a:bodyPr>
          <a:lstStyle/>
          <a:p>
            <a:r>
              <a:rPr lang="ru-RU" sz="2400" b="1" dirty="0">
                <a:solidFill>
                  <a:srgbClr val="FF0000"/>
                </a:solidFill>
                <a:effectLst>
                  <a:outerShdw blurRad="38100" dist="38100" dir="2700000" algn="tl">
                    <a:srgbClr val="000000">
                      <a:alpha val="43137"/>
                    </a:srgbClr>
                  </a:outerShdw>
                </a:effectLst>
              </a:rPr>
              <a:t>Приказ Минфина России №126н</a:t>
            </a:r>
          </a:p>
        </p:txBody>
      </p:sp>
    </p:spTree>
    <p:extLst>
      <p:ext uri="{BB962C8B-B14F-4D97-AF65-F5344CB8AC3E}">
        <p14:creationId xmlns:p14="http://schemas.microsoft.com/office/powerpoint/2010/main" val="18874128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92108644-C3A8-40F3-9451-7F7BE0BCC288}"/>
              </a:ext>
            </a:extLst>
          </p:cNvPr>
          <p:cNvSpPr>
            <a:spLocks noGrp="1"/>
          </p:cNvSpPr>
          <p:nvPr>
            <p:ph type="sldNum" sz="quarter" idx="12"/>
          </p:nvPr>
        </p:nvSpPr>
        <p:spPr/>
        <p:txBody>
          <a:bodyPr/>
          <a:lstStyle/>
          <a:p>
            <a:fld id="{2066355A-084C-D24E-9AD2-7E4FC41EA627}" type="slidenum">
              <a:rPr lang="en-US" smtClean="0"/>
              <a:pPr/>
              <a:t>63</a:t>
            </a:fld>
            <a:endParaRPr lang="en-US" dirty="0"/>
          </a:p>
        </p:txBody>
      </p:sp>
      <p:sp>
        <p:nvSpPr>
          <p:cNvPr id="3" name="Прямоугольник 2">
            <a:extLst>
              <a:ext uri="{FF2B5EF4-FFF2-40B4-BE49-F238E27FC236}">
                <a16:creationId xmlns:a16="http://schemas.microsoft.com/office/drawing/2014/main" id="{A3756F47-16C6-4462-B438-E2DFAA35F5BA}"/>
              </a:ext>
            </a:extLst>
          </p:cNvPr>
          <p:cNvSpPr/>
          <p:nvPr/>
        </p:nvSpPr>
        <p:spPr>
          <a:xfrm>
            <a:off x="703562" y="2033141"/>
            <a:ext cx="8095652" cy="1077218"/>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Изменения в приказ Минфина России №126н</a:t>
            </a:r>
          </a:p>
        </p:txBody>
      </p:sp>
    </p:spTree>
    <p:extLst>
      <p:ext uri="{BB962C8B-B14F-4D97-AF65-F5344CB8AC3E}">
        <p14:creationId xmlns:p14="http://schemas.microsoft.com/office/powerpoint/2010/main" val="24492717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0" y="4793069"/>
            <a:ext cx="358836" cy="273844"/>
          </a:xfrm>
          <a:prstGeom prst="rect">
            <a:avLst/>
          </a:prstGeom>
        </p:spPr>
        <p:txBody>
          <a:bodyPr/>
          <a:lstStyle/>
          <a:p>
            <a:fld id="{2066355A-084C-D24E-9AD2-7E4FC41EA627}" type="slidenum">
              <a:rPr lang="en-US" smtClean="0"/>
              <a:pPr/>
              <a:t>64</a:t>
            </a:fld>
            <a:endParaRPr lang="en-US" dirty="0"/>
          </a:p>
        </p:txBody>
      </p:sp>
      <p:sp>
        <p:nvSpPr>
          <p:cNvPr id="3" name="TextBox 2"/>
          <p:cNvSpPr txBox="1"/>
          <p:nvPr/>
        </p:nvSpPr>
        <p:spPr>
          <a:xfrm>
            <a:off x="358836" y="699629"/>
            <a:ext cx="8479536" cy="1831271"/>
          </a:xfrm>
          <a:prstGeom prst="rect">
            <a:avLst/>
          </a:prstGeom>
          <a:noFill/>
        </p:spPr>
        <p:txBody>
          <a:bodyPr wrap="square" rtlCol="0">
            <a:spAutoFit/>
          </a:bodyPr>
          <a:lstStyle/>
          <a:p>
            <a:pPr>
              <a:spcAft>
                <a:spcPts val="600"/>
              </a:spcAft>
              <a:buClr>
                <a:srgbClr val="0E779D"/>
              </a:buClr>
            </a:pPr>
            <a:r>
              <a:rPr lang="ru-RU" sz="1600" b="1" i="0" dirty="0">
                <a:solidFill>
                  <a:srgbClr val="22272F"/>
                </a:solidFill>
                <a:effectLst/>
                <a:latin typeface="PT Serif" panose="020A0603040505020204" pitchFamily="18" charset="-52"/>
              </a:rPr>
              <a:t>11.03.2022г. официально опубликован Приказ Министерства финансов РФ от 05.03.2022 №30н</a:t>
            </a:r>
          </a:p>
          <a:p>
            <a:pPr marL="285750" indent="-285750">
              <a:spcAft>
                <a:spcPts val="600"/>
              </a:spcAft>
              <a:buClr>
                <a:srgbClr val="0E779D"/>
              </a:buClr>
              <a:buFont typeface="Wingdings" panose="05000000000000000000" pitchFamily="2" charset="2"/>
              <a:buChar char="Ø"/>
            </a:pPr>
            <a:r>
              <a:rPr lang="ru-RU" sz="1600" b="1" dirty="0">
                <a:solidFill>
                  <a:srgbClr val="2182A5"/>
                </a:solidFill>
              </a:rPr>
              <a:t>Добавляет декларирование происхождение товара отдельных районов Донецкой и Луганской областей Украины. </a:t>
            </a:r>
          </a:p>
          <a:p>
            <a:pPr marL="285750" indent="-285750">
              <a:spcAft>
                <a:spcPts val="600"/>
              </a:spcAft>
              <a:buClr>
                <a:srgbClr val="0E779D"/>
              </a:buClr>
              <a:buFont typeface="Wingdings" panose="05000000000000000000" pitchFamily="2" charset="2"/>
              <a:buChar char="Ø"/>
            </a:pPr>
            <a:r>
              <a:rPr lang="ru-RU" sz="1600" b="1" dirty="0">
                <a:solidFill>
                  <a:srgbClr val="2182A5"/>
                </a:solidFill>
              </a:rPr>
              <a:t>Устанавливаются новые перечни товаров.</a:t>
            </a:r>
          </a:p>
          <a:p>
            <a:pPr marL="285750" indent="-285750">
              <a:spcAft>
                <a:spcPts val="600"/>
              </a:spcAft>
              <a:buClr>
                <a:srgbClr val="0E779D"/>
              </a:buClr>
              <a:buFont typeface="Wingdings" panose="05000000000000000000" pitchFamily="2" charset="2"/>
              <a:buChar char="Ø"/>
            </a:pPr>
            <a:endParaRPr lang="ru-RU" dirty="0"/>
          </a:p>
        </p:txBody>
      </p:sp>
    </p:spTree>
    <p:extLst>
      <p:ext uri="{BB962C8B-B14F-4D97-AF65-F5344CB8AC3E}">
        <p14:creationId xmlns:p14="http://schemas.microsoft.com/office/powerpoint/2010/main" val="22926389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65</a:t>
            </a:fld>
            <a:endParaRPr lang="en-US" dirty="0"/>
          </a:p>
        </p:txBody>
      </p:sp>
      <p:sp>
        <p:nvSpPr>
          <p:cNvPr id="5" name="Прямоугольник 4">
            <a:extLst>
              <a:ext uri="{FF2B5EF4-FFF2-40B4-BE49-F238E27FC236}">
                <a16:creationId xmlns:a16="http://schemas.microsoft.com/office/drawing/2014/main" id="{0565CBA5-4008-48F0-A993-774C8062FAB7}"/>
              </a:ext>
            </a:extLst>
          </p:cNvPr>
          <p:cNvSpPr/>
          <p:nvPr/>
        </p:nvSpPr>
        <p:spPr>
          <a:xfrm>
            <a:off x="703562" y="2033141"/>
            <a:ext cx="8095652" cy="1077218"/>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Постановление Правительства Российской Федерации№616 от 30.04.2020</a:t>
            </a:r>
          </a:p>
        </p:txBody>
      </p:sp>
      <p:sp>
        <p:nvSpPr>
          <p:cNvPr id="4" name="TextBox 3">
            <a:extLst>
              <a:ext uri="{FF2B5EF4-FFF2-40B4-BE49-F238E27FC236}">
                <a16:creationId xmlns:a16="http://schemas.microsoft.com/office/drawing/2014/main" id="{6478D141-BD5A-479F-80F4-9611893B1EA9}"/>
              </a:ext>
            </a:extLst>
          </p:cNvPr>
          <p:cNvSpPr txBox="1"/>
          <p:nvPr/>
        </p:nvSpPr>
        <p:spPr>
          <a:xfrm>
            <a:off x="2257866" y="1151373"/>
            <a:ext cx="4867422" cy="523220"/>
          </a:xfrm>
          <a:prstGeom prst="rect">
            <a:avLst/>
          </a:prstGeom>
          <a:noFill/>
        </p:spPr>
        <p:txBody>
          <a:bodyPr wrap="square" rtlCol="0">
            <a:spAutoFit/>
          </a:bodyPr>
          <a:lstStyle/>
          <a:p>
            <a:r>
              <a:rPr lang="ru-RU" sz="2800" b="1" dirty="0"/>
              <a:t>«Промышленные товары»</a:t>
            </a:r>
          </a:p>
        </p:txBody>
      </p:sp>
    </p:spTree>
    <p:extLst>
      <p:ext uri="{BB962C8B-B14F-4D97-AF65-F5344CB8AC3E}">
        <p14:creationId xmlns:p14="http://schemas.microsoft.com/office/powerpoint/2010/main" val="25013263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66</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5" y="1173057"/>
            <a:ext cx="8197938" cy="1600438"/>
          </a:xfrm>
          <a:prstGeom prst="rect">
            <a:avLst/>
          </a:prstGeom>
        </p:spPr>
        <p:txBody>
          <a:bodyPr wrap="square">
            <a:spAutoFit/>
          </a:bodyPr>
          <a:lstStyle/>
          <a:p>
            <a:pPr marL="285750" lvl="0" indent="-285750">
              <a:buClr>
                <a:srgbClr val="0E779D"/>
              </a:buClr>
              <a:buFont typeface="Wingdings" panose="05000000000000000000" pitchFamily="2" charset="2"/>
              <a:buChar char="q"/>
            </a:pPr>
            <a:r>
              <a:rPr lang="ru-RU" sz="1400" dirty="0"/>
              <a:t>Устанавливается запрет на закупку иностранных товаров по </a:t>
            </a:r>
            <a:r>
              <a:rPr lang="ru-RU" sz="1400" b="1" dirty="0"/>
              <a:t>перечню </a:t>
            </a:r>
            <a:r>
              <a:rPr lang="ru-RU" sz="1400" dirty="0"/>
              <a:t>в том числе поставляемых в результате выполнения работ или оказания услуг, </a:t>
            </a:r>
            <a:r>
              <a:rPr lang="ru-RU" sz="1400" b="1" dirty="0"/>
              <a:t>а также и лизинг</a:t>
            </a:r>
          </a:p>
          <a:p>
            <a:pPr marL="285750" lvl="0" indent="-285750">
              <a:buClr>
                <a:srgbClr val="0E779D"/>
              </a:buClr>
              <a:buFont typeface="Wingdings" panose="05000000000000000000" pitchFamily="2" charset="2"/>
              <a:buChar char="q"/>
            </a:pPr>
            <a:endParaRPr lang="ru-RU" sz="1400" dirty="0"/>
          </a:p>
          <a:p>
            <a:pPr marL="285750" lvl="0" indent="-285750">
              <a:buClr>
                <a:srgbClr val="0E779D"/>
              </a:buClr>
              <a:buFont typeface="Wingdings" panose="05000000000000000000" pitchFamily="2" charset="2"/>
              <a:buChar char="q"/>
            </a:pPr>
            <a:r>
              <a:rPr lang="ru-RU" sz="1400" dirty="0"/>
              <a:t>Запрет на иностранные товары, работы и услуги </a:t>
            </a:r>
            <a:r>
              <a:rPr lang="ru-RU" sz="1400" b="1" dirty="0"/>
              <a:t>для нужд обороны страны – это мы не будем рассматривать</a:t>
            </a:r>
          </a:p>
          <a:p>
            <a:pPr marL="285750" lvl="0" indent="-285750">
              <a:buClr>
                <a:srgbClr val="0E779D"/>
              </a:buClr>
              <a:buFont typeface="Wingdings" panose="05000000000000000000" pitchFamily="2" charset="2"/>
              <a:buChar char="q"/>
            </a:pPr>
            <a:endParaRPr lang="ru-RU" sz="1400" dirty="0"/>
          </a:p>
          <a:p>
            <a:pPr marL="285750" lvl="0" indent="-285750">
              <a:buClr>
                <a:srgbClr val="0E779D"/>
              </a:buClr>
              <a:buFont typeface="Wingdings" panose="05000000000000000000" pitchFamily="2" charset="2"/>
              <a:buChar char="q"/>
            </a:pPr>
            <a:r>
              <a:rPr lang="ru-RU" sz="1400" dirty="0"/>
              <a:t>Нельзя объединять в одну закупку товары, включенные и не включенные в перечень.</a:t>
            </a:r>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N 616 “Об установлении запрета на допуск промышленных товаров, происходящих из иностранных государств, для целей осуществления закупок для государственных и муниципальных нужд, а также промышленных товаров, происходящих из иностранных государств, работ (услуг), выполняемых (оказываемых) иностранными лицами, для целей осуществления закупок для нужд обороны страны и безопасности государства”</a:t>
            </a:r>
            <a:endParaRPr lang="ru-RU" sz="1800" dirty="0"/>
          </a:p>
        </p:txBody>
      </p:sp>
    </p:spTree>
    <p:extLst>
      <p:ext uri="{BB962C8B-B14F-4D97-AF65-F5344CB8AC3E}">
        <p14:creationId xmlns:p14="http://schemas.microsoft.com/office/powerpoint/2010/main" val="5762796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67</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446190" y="1038033"/>
            <a:ext cx="8197938" cy="3108543"/>
          </a:xfrm>
          <a:prstGeom prst="rect">
            <a:avLst/>
          </a:prstGeom>
        </p:spPr>
        <p:txBody>
          <a:bodyPr wrap="square">
            <a:spAutoFit/>
          </a:bodyPr>
          <a:lstStyle/>
          <a:p>
            <a:pPr lvl="0"/>
            <a:r>
              <a:rPr lang="ru-RU" sz="1400" dirty="0"/>
              <a:t>Запреты </a:t>
            </a:r>
            <a:r>
              <a:rPr lang="ru-RU" sz="1400" b="1" dirty="0"/>
              <a:t>не применяются</a:t>
            </a:r>
            <a:r>
              <a:rPr lang="ru-RU" sz="1400" dirty="0"/>
              <a:t>:</a:t>
            </a:r>
          </a:p>
          <a:p>
            <a:pPr lvl="0"/>
            <a:endParaRPr lang="ru-RU" sz="1400" dirty="0"/>
          </a:p>
          <a:p>
            <a:r>
              <a:rPr lang="ru-RU" sz="1400" b="1" dirty="0"/>
              <a:t>А)</a:t>
            </a:r>
            <a:r>
              <a:rPr lang="ru-RU" sz="1400" dirty="0"/>
              <a:t> если </a:t>
            </a:r>
            <a:r>
              <a:rPr lang="ru-RU" sz="1400" b="1" dirty="0"/>
              <a:t>отсутствует производство товара в России</a:t>
            </a:r>
            <a:r>
              <a:rPr lang="ru-RU" sz="1400" dirty="0"/>
              <a:t>, что подтверждается разрешением, выданным через Государственную Информационной Систему Промышленности (ГИСП - </a:t>
            </a:r>
            <a:r>
              <a:rPr lang="ru-RU" sz="1400" u="sng" dirty="0">
                <a:hlinkClick r:id="rId4"/>
              </a:rPr>
              <a:t>https://gisp.gov.ru/gisplk/</a:t>
            </a:r>
            <a:r>
              <a:rPr lang="ru-RU" sz="1400" dirty="0"/>
              <a:t>)в порядке, установленном Минпромторгом. (приказ Минпромторга России от 29.05.2020 №1755)</a:t>
            </a:r>
            <a:br>
              <a:rPr lang="ru-RU" sz="1400" dirty="0"/>
            </a:br>
            <a:r>
              <a:rPr lang="ru-RU" sz="1400" dirty="0">
                <a:solidFill>
                  <a:srgbClr val="0E779D"/>
                </a:solidFill>
              </a:rPr>
              <a:t>Если заказчик получил такое разрешение – то при проведении закупки и составлении ТЗ он должен указать те-же характеристики товара, которые он указывал для получения разрешения.</a:t>
            </a:r>
          </a:p>
          <a:p>
            <a:endParaRPr lang="ru-RU" sz="1400" dirty="0">
              <a:solidFill>
                <a:srgbClr val="C00000"/>
              </a:solidFill>
            </a:endParaRPr>
          </a:p>
          <a:p>
            <a:r>
              <a:rPr lang="ru-RU" sz="1400" b="1" dirty="0"/>
              <a:t>Б)</a:t>
            </a:r>
            <a:r>
              <a:rPr lang="ru-RU" sz="1400" dirty="0"/>
              <a:t> закупка </a:t>
            </a:r>
            <a:r>
              <a:rPr lang="ru-RU" sz="1400" b="1" dirty="0"/>
              <a:t>одной единицы товара</a:t>
            </a:r>
            <a:r>
              <a:rPr lang="ru-RU" sz="1400" dirty="0"/>
              <a:t>, стоимостью </a:t>
            </a:r>
            <a:r>
              <a:rPr lang="ru-RU" sz="1400" b="1" u="sng" dirty="0">
                <a:solidFill>
                  <a:srgbClr val="FF0000"/>
                </a:solidFill>
              </a:rPr>
              <a:t>не более 300 тыс. руб</a:t>
            </a:r>
            <a:r>
              <a:rPr lang="ru-RU" sz="1400" dirty="0"/>
              <a:t>., и закупки </a:t>
            </a:r>
            <a:r>
              <a:rPr lang="ru-RU" sz="1400" b="1" dirty="0"/>
              <a:t>совокупности таких товаров</a:t>
            </a:r>
            <a:r>
              <a:rPr lang="ru-RU" sz="1400" dirty="0"/>
              <a:t>, суммарная стоимость которых составляет </a:t>
            </a:r>
            <a:r>
              <a:rPr lang="ru-RU" sz="1400" b="1" dirty="0"/>
              <a:t>менее 1 млн. рублей </a:t>
            </a:r>
            <a:r>
              <a:rPr lang="ru-RU" sz="1400" dirty="0"/>
              <a:t>(</a:t>
            </a:r>
            <a:r>
              <a:rPr lang="ru-RU" sz="1400" b="1" dirty="0"/>
              <a:t>кроме</a:t>
            </a:r>
            <a:r>
              <a:rPr lang="ru-RU" sz="1400" dirty="0"/>
              <a:t> масок медицинских и инструментов)</a:t>
            </a:r>
          </a:p>
          <a:p>
            <a:endParaRPr lang="ru-RU" sz="1400" dirty="0"/>
          </a:p>
          <a:p>
            <a:r>
              <a:rPr lang="ru-RU" sz="1400" b="1" dirty="0"/>
              <a:t>В)</a:t>
            </a:r>
            <a:r>
              <a:rPr lang="ru-RU" sz="1400" dirty="0"/>
              <a:t> необходимость закупки товаров, которые </a:t>
            </a:r>
            <a:r>
              <a:rPr lang="ru-RU" sz="1400" b="1" dirty="0"/>
              <a:t>совместимы с товарами заказчика </a:t>
            </a:r>
            <a:r>
              <a:rPr lang="ru-RU" sz="1400" dirty="0"/>
              <a:t>(</a:t>
            </a:r>
            <a:r>
              <a:rPr lang="ru-RU" sz="1400" b="1" dirty="0"/>
              <a:t>кроме</a:t>
            </a:r>
            <a:r>
              <a:rPr lang="ru-RU" sz="1400" dirty="0"/>
              <a:t> некоторых позиций перечня)</a:t>
            </a:r>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N 616 “Об установлении запрета на допуск промышленных товаров, происходящих из иностранных государств, для целей осуществления закупок для государственных и муниципальных нужд, а также промышленных товаров, происходящих из иностранных государств, работ (услуг), выполняемых (оказываемых) иностранными лицами, для целей осуществления закупок для нужд обороны страны и безопасности государства”</a:t>
            </a:r>
            <a:endParaRPr lang="ru-RU" sz="1800" dirty="0"/>
          </a:p>
        </p:txBody>
      </p:sp>
    </p:spTree>
    <p:extLst>
      <p:ext uri="{BB962C8B-B14F-4D97-AF65-F5344CB8AC3E}">
        <p14:creationId xmlns:p14="http://schemas.microsoft.com/office/powerpoint/2010/main" val="26454804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68</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446190" y="1038033"/>
            <a:ext cx="8197938" cy="3323987"/>
          </a:xfrm>
          <a:prstGeom prst="rect">
            <a:avLst/>
          </a:prstGeom>
        </p:spPr>
        <p:txBody>
          <a:bodyPr wrap="square">
            <a:spAutoFit/>
          </a:bodyPr>
          <a:lstStyle/>
          <a:p>
            <a:pPr lvl="0"/>
            <a:r>
              <a:rPr lang="ru-RU" sz="1400" dirty="0"/>
              <a:t>Запреты </a:t>
            </a:r>
            <a:r>
              <a:rPr lang="ru-RU" sz="1400" b="1" dirty="0"/>
              <a:t>не применяются</a:t>
            </a:r>
            <a:r>
              <a:rPr lang="ru-RU" sz="1400" dirty="0"/>
              <a:t>:</a:t>
            </a:r>
          </a:p>
          <a:p>
            <a:r>
              <a:rPr lang="ru-RU" sz="1400" b="1" dirty="0"/>
              <a:t>Г)</a:t>
            </a:r>
            <a:r>
              <a:rPr lang="ru-RU" sz="1400" dirty="0"/>
              <a:t> </a:t>
            </a:r>
            <a:r>
              <a:rPr lang="ru-RU" sz="1400" b="1" dirty="0"/>
              <a:t>закупка запчастей и расходных материалов </a:t>
            </a:r>
            <a:r>
              <a:rPr lang="ru-RU" sz="1400" dirty="0"/>
              <a:t>к машинам и оборудованию, используемым заказчиком в соответствии с технической документацией на указанные машины и оборудование (</a:t>
            </a:r>
            <a:r>
              <a:rPr lang="ru-RU" sz="1400" b="1" dirty="0"/>
              <a:t>некоторые позиции перечня</a:t>
            </a:r>
            <a:r>
              <a:rPr lang="ru-RU" sz="1400" dirty="0"/>
              <a:t>)</a:t>
            </a:r>
          </a:p>
          <a:p>
            <a:endParaRPr lang="ru-RU" sz="1400" dirty="0"/>
          </a:p>
          <a:p>
            <a:r>
              <a:rPr lang="ru-RU" sz="1400" b="1" dirty="0"/>
              <a:t>Д)</a:t>
            </a:r>
            <a:r>
              <a:rPr lang="ru-RU" sz="1400" dirty="0"/>
              <a:t> закупки, осуществляемые </a:t>
            </a:r>
            <a:r>
              <a:rPr lang="ru-RU" sz="1400" b="1" dirty="0"/>
              <a:t>ФСБ, ФСО</a:t>
            </a:r>
            <a:r>
              <a:rPr lang="ru-RU" sz="1400" dirty="0"/>
              <a:t>, Службой внешней разведки Российской Федерации, органами внешней разведки Министерства обороны Российской Федерации, МВД, Федеральной службой войск национальной гвардии Российской Федерации, Управлением делами Президента Российской Федерации и Главным управлением специальных программ Президента Российской Федерации (</a:t>
            </a:r>
            <a:r>
              <a:rPr lang="ru-RU" sz="1400" b="1" dirty="0"/>
              <a:t>за исключением</a:t>
            </a:r>
            <a:r>
              <a:rPr lang="ru-RU" sz="1400" dirty="0"/>
              <a:t> закупок товаров, указанных в некоторых пунктах)</a:t>
            </a:r>
          </a:p>
          <a:p>
            <a:endParaRPr lang="ru-RU" sz="1400" dirty="0"/>
          </a:p>
          <a:p>
            <a:r>
              <a:rPr lang="ru-RU" sz="1400" b="1" dirty="0"/>
              <a:t>Е) </a:t>
            </a:r>
            <a:r>
              <a:rPr lang="ru-RU" sz="1400" dirty="0"/>
              <a:t>закупки товаров Федеральной службой охраны Российской Федерации, осуществляемые в целях реализации мер по осуществлению государственной охраны, а также закупки транспортных средств Министерством внутренних дел Российской Федерации для обеспечения безопасности объектов государственной охраны</a:t>
            </a:r>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N 616 “Об установлении запрета на допуск промышленных товаров, происходящих из иностранных государств, для целей осуществления закупок для государственных и муниципальных нужд, а также промышленных товаров, происходящих из иностранных государств, работ (услуг), выполняемых (оказываемых) иностранными лицами, для целей осуществления закупок для нужд обороны страны и безопасности государства”</a:t>
            </a:r>
            <a:endParaRPr lang="ru-RU" sz="1800" dirty="0"/>
          </a:p>
        </p:txBody>
      </p:sp>
    </p:spTree>
    <p:extLst>
      <p:ext uri="{BB962C8B-B14F-4D97-AF65-F5344CB8AC3E}">
        <p14:creationId xmlns:p14="http://schemas.microsoft.com/office/powerpoint/2010/main" val="2159404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69</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N 616 “Об установлении запрета на допуск промышленных товаров, происходящих из иностранных государств, для целей осуществления закупок для государственных и муниципальных нужд, а также промышленных товаров, происходящих из иностранных государств, работ (услуг), выполняемых (оказываемых) иностранными лицами, для целей осуществления закупок для нужд обороны страны и безопасности государства”</a:t>
            </a:r>
            <a:endParaRPr lang="ru-RU" sz="1800" dirty="0"/>
          </a:p>
        </p:txBody>
      </p:sp>
      <p:sp>
        <p:nvSpPr>
          <p:cNvPr id="8" name="TextBox 7">
            <a:extLst>
              <a:ext uri="{FF2B5EF4-FFF2-40B4-BE49-F238E27FC236}">
                <a16:creationId xmlns:a16="http://schemas.microsoft.com/office/drawing/2014/main" id="{1C285289-C264-415B-8FC7-A98CB4D820C6}"/>
              </a:ext>
            </a:extLst>
          </p:cNvPr>
          <p:cNvSpPr txBox="1"/>
          <p:nvPr/>
        </p:nvSpPr>
        <p:spPr>
          <a:xfrm>
            <a:off x="495300" y="1712234"/>
            <a:ext cx="7937499" cy="369332"/>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Запреты не действуют в случаях предусмотренных п. 9 ч. 1 ст. 93 44-ФЗ</a:t>
            </a:r>
            <a:endParaRPr lang="ru-RU" dirty="0"/>
          </a:p>
        </p:txBody>
      </p:sp>
    </p:spTree>
    <p:extLst>
      <p:ext uri="{BB962C8B-B14F-4D97-AF65-F5344CB8AC3E}">
        <p14:creationId xmlns:p14="http://schemas.microsoft.com/office/powerpoint/2010/main" val="3173791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3C514558-3E5D-4B75-8609-73E9858F426D}"/>
              </a:ext>
            </a:extLst>
          </p:cNvPr>
          <p:cNvSpPr>
            <a:spLocks noGrp="1"/>
          </p:cNvSpPr>
          <p:nvPr>
            <p:ph type="sldNum" sz="quarter" idx="12"/>
          </p:nvPr>
        </p:nvSpPr>
        <p:spPr/>
        <p:txBody>
          <a:bodyPr/>
          <a:lstStyle/>
          <a:p>
            <a:fld id="{2066355A-084C-D24E-9AD2-7E4FC41EA627}" type="slidenum">
              <a:rPr lang="en-US" smtClean="0"/>
              <a:pPr/>
              <a:t>7</a:t>
            </a:fld>
            <a:endParaRPr lang="en-US" dirty="0"/>
          </a:p>
        </p:txBody>
      </p:sp>
      <p:sp>
        <p:nvSpPr>
          <p:cNvPr id="3" name="TextBox 2">
            <a:extLst>
              <a:ext uri="{FF2B5EF4-FFF2-40B4-BE49-F238E27FC236}">
                <a16:creationId xmlns:a16="http://schemas.microsoft.com/office/drawing/2014/main" id="{3E6943AC-825E-4FE5-A683-195942C461FE}"/>
              </a:ext>
            </a:extLst>
          </p:cNvPr>
          <p:cNvSpPr txBox="1"/>
          <p:nvPr/>
        </p:nvSpPr>
        <p:spPr>
          <a:xfrm>
            <a:off x="1412384" y="825405"/>
            <a:ext cx="7540337" cy="1569660"/>
          </a:xfrm>
          <a:prstGeom prst="rect">
            <a:avLst/>
          </a:prstGeom>
          <a:noFill/>
        </p:spPr>
        <p:txBody>
          <a:bodyPr wrap="square">
            <a:spAutoFit/>
          </a:bodyPr>
          <a:lstStyle/>
          <a:p>
            <a:pPr algn="ctr"/>
            <a:r>
              <a:rPr lang="ru-RU" sz="4800" b="1" dirty="0">
                <a:solidFill>
                  <a:srgbClr val="0E779D"/>
                </a:solidFill>
                <a:latin typeface="Trebuchet MS" panose="020B0603020202020204" pitchFamily="34" charset="0"/>
                <a:cs typeface="Arial" panose="020B0604020202020204" pitchFamily="34" charset="0"/>
              </a:rPr>
              <a:t>Электронное актирование</a:t>
            </a:r>
            <a:endParaRPr lang="ru-RU" sz="1400" b="1" dirty="0">
              <a:latin typeface="Trebuchet MS" panose="020B0603020202020204" pitchFamily="34" charset="0"/>
              <a:cs typeface="Arial" panose="020B0604020202020204" pitchFamily="34" charset="0"/>
            </a:endParaRPr>
          </a:p>
        </p:txBody>
      </p:sp>
      <p:pic>
        <p:nvPicPr>
          <p:cNvPr id="5" name="Рисунок 4" descr="Компьютер контур">
            <a:extLst>
              <a:ext uri="{FF2B5EF4-FFF2-40B4-BE49-F238E27FC236}">
                <a16:creationId xmlns:a16="http://schemas.microsoft.com/office/drawing/2014/main" id="{9B8C5694-F8B4-4787-A7CC-782F8B9229A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217" y="723070"/>
            <a:ext cx="1928192" cy="1928192"/>
          </a:xfrm>
          <a:prstGeom prst="rect">
            <a:avLst/>
          </a:prstGeom>
        </p:spPr>
      </p:pic>
    </p:spTree>
    <p:extLst>
      <p:ext uri="{BB962C8B-B14F-4D97-AF65-F5344CB8AC3E}">
        <p14:creationId xmlns:p14="http://schemas.microsoft.com/office/powerpoint/2010/main" val="12831452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70</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7" y="959673"/>
            <a:ext cx="8197938" cy="1569660"/>
          </a:xfrm>
          <a:prstGeom prst="rect">
            <a:avLst/>
          </a:prstGeom>
        </p:spPr>
        <p:txBody>
          <a:bodyPr wrap="square">
            <a:spAutoFit/>
          </a:bodyPr>
          <a:lstStyle/>
          <a:p>
            <a:pPr lvl="0">
              <a:buClr>
                <a:srgbClr val="0E779D"/>
              </a:buClr>
            </a:pPr>
            <a:endParaRPr lang="ru-RU" sz="1600" dirty="0"/>
          </a:p>
          <a:p>
            <a:pPr marL="285750" lvl="0" indent="-285750">
              <a:buClr>
                <a:srgbClr val="0E779D"/>
              </a:buClr>
              <a:buFont typeface="Wingdings" panose="05000000000000000000" pitchFamily="2" charset="2"/>
              <a:buChar char="q"/>
            </a:pPr>
            <a:r>
              <a:rPr lang="ru-RU" sz="1600" b="1" dirty="0"/>
              <a:t>Подтверждение производства в России или ЕАЭС </a:t>
            </a:r>
            <a:r>
              <a:rPr lang="ru-RU" sz="1600" dirty="0"/>
              <a:t>– наличие записи в реестре российской (или евразийской) промышленной продукции или едином реестре российской радиоэлектронной продукции (позиции 22-27, 29)</a:t>
            </a:r>
          </a:p>
          <a:p>
            <a:pPr marL="285750" lvl="0" indent="-285750">
              <a:buClr>
                <a:srgbClr val="0E779D"/>
              </a:buClr>
              <a:buFont typeface="Wingdings" panose="05000000000000000000" pitchFamily="2" charset="2"/>
              <a:buChar char="q"/>
            </a:pPr>
            <a:r>
              <a:rPr lang="ru-RU" sz="1600" dirty="0">
                <a:latin typeface="Times New Roman" panose="02020603050405020304" pitchFamily="18" charset="0"/>
                <a:ea typeface="Times New Roman" panose="02020603050405020304" pitchFamily="18" charset="0"/>
              </a:rPr>
              <a:t>При исполнении контракта необходимо предоставить документы, на основании которых товар включается в реестры</a:t>
            </a:r>
            <a:endParaRPr lang="ru-RU" sz="1600" dirty="0"/>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N 616 “Об установлении запрета на допуск промышленных товаров, происходящих из иностранных государств, для целей осуществления закупок для государственных и муниципальных нужд, а также промышленных товаров, происходящих из иностранных государств, работ (услуг), выполняемых (оказываемых) иностранными лицами, для целей осуществления закупок для нужд обороны страны и безопасности государства”</a:t>
            </a:r>
            <a:endParaRPr lang="ru-RU" sz="1800" dirty="0"/>
          </a:p>
        </p:txBody>
      </p:sp>
    </p:spTree>
    <p:extLst>
      <p:ext uri="{BB962C8B-B14F-4D97-AF65-F5344CB8AC3E}">
        <p14:creationId xmlns:p14="http://schemas.microsoft.com/office/powerpoint/2010/main" val="15585609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71</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7" y="959673"/>
            <a:ext cx="8197938" cy="3046988"/>
          </a:xfrm>
          <a:prstGeom prst="rect">
            <a:avLst/>
          </a:prstGeom>
        </p:spPr>
        <p:txBody>
          <a:bodyPr wrap="square">
            <a:spAutoFit/>
          </a:bodyPr>
          <a:lstStyle/>
          <a:p>
            <a:pPr marL="285750" lvl="0" indent="-285750">
              <a:buClr>
                <a:srgbClr val="0E779D"/>
              </a:buClr>
              <a:buFont typeface="Wingdings" panose="05000000000000000000" pitchFamily="2" charset="2"/>
              <a:buChar char="q"/>
            </a:pPr>
            <a:r>
              <a:rPr lang="ru-RU" sz="1600" dirty="0"/>
              <a:t>Для подтверждения страны происхождения - </a:t>
            </a:r>
            <a:r>
              <a:rPr lang="ru-RU" sz="1600" b="1" dirty="0">
                <a:solidFill>
                  <a:srgbClr val="FF0000"/>
                </a:solidFill>
              </a:rPr>
              <a:t>участник декларирует заказчику номер из реестра с указанием </a:t>
            </a:r>
            <a:r>
              <a:rPr lang="ru-RU" sz="1600" dirty="0"/>
              <a:t>информации о совокупном количестве баллов за выполнение технологических операций (условий) на территории Российской Федерации, если такое предусмотрено постановлением Правительства Российской Федерации от 17 июля 2015 г. N 719 или ЕАЭС - </a:t>
            </a:r>
            <a:r>
              <a:rPr lang="ru-RU" sz="1600" dirty="0">
                <a:effectLst/>
                <a:latin typeface="Times New Roman" panose="02020603050405020304" pitchFamily="18" charset="0"/>
                <a:ea typeface="Times New Roman" panose="02020603050405020304" pitchFamily="18" charset="0"/>
              </a:rPr>
              <a:t>это предусмотрено решением Совета Евразийской экономической комиссии от 23.11.2020 №105</a:t>
            </a:r>
            <a:r>
              <a:rPr lang="ru-RU" sz="1600" dirty="0"/>
              <a:t>.</a:t>
            </a:r>
          </a:p>
          <a:p>
            <a:pPr marL="285750" lvl="0" indent="-285750">
              <a:buClr>
                <a:srgbClr val="0E779D"/>
              </a:buClr>
              <a:buFont typeface="Wingdings" panose="05000000000000000000" pitchFamily="2" charset="2"/>
              <a:buChar char="q"/>
            </a:pPr>
            <a:endParaRPr lang="ru-RU" sz="1600" dirty="0"/>
          </a:p>
          <a:p>
            <a:pPr marL="285750" lvl="0" indent="-285750">
              <a:buClr>
                <a:srgbClr val="0E779D"/>
              </a:buClr>
              <a:buFont typeface="Wingdings" panose="05000000000000000000" pitchFamily="2" charset="2"/>
              <a:buChar char="q"/>
            </a:pPr>
            <a:r>
              <a:rPr lang="ru-RU" sz="1600" b="1" dirty="0"/>
              <a:t>Информация о реестровых записях о товаре включается в контракт</a:t>
            </a:r>
            <a:r>
              <a:rPr lang="ru-RU" sz="1600" dirty="0"/>
              <a:t>. </a:t>
            </a:r>
          </a:p>
          <a:p>
            <a:pPr marL="285750" lvl="0" indent="-285750">
              <a:buClr>
                <a:srgbClr val="0E779D"/>
              </a:buClr>
              <a:buFont typeface="Wingdings" panose="05000000000000000000" pitchFamily="2" charset="2"/>
              <a:buChar char="q"/>
            </a:pPr>
            <a:endParaRPr lang="ru-RU" sz="1600" dirty="0"/>
          </a:p>
          <a:p>
            <a:pPr lvl="0">
              <a:buClr>
                <a:srgbClr val="0E779D"/>
              </a:buClr>
            </a:pPr>
            <a:endParaRPr lang="ru-RU" sz="1600" dirty="0"/>
          </a:p>
          <a:p>
            <a:pPr marL="285750" lvl="0" indent="-285750">
              <a:buClr>
                <a:srgbClr val="0E779D"/>
              </a:buClr>
              <a:buFont typeface="Wingdings" panose="05000000000000000000" pitchFamily="2" charset="2"/>
              <a:buChar char="q"/>
            </a:pPr>
            <a:r>
              <a:rPr lang="ru-RU" sz="1600" b="1" dirty="0">
                <a:solidFill>
                  <a:srgbClr val="0E779D"/>
                </a:solidFill>
              </a:rPr>
              <a:t>Замена товаров на иностранные (кроме ЕАЭС) при исполнении контракта не допустима</a:t>
            </a:r>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N 616 “Об установлении запрета на допуск промышленных товаров, происходящих из иностранных государств, для целей осуществления закупок для государственных и муниципальных нужд, а также промышленных товаров, происходящих из иностранных государств, работ (услуг), выполняемых (оказываемых) иностранными лицами, для целей осуществления закупок для нужд обороны страны и безопасности государства”</a:t>
            </a:r>
            <a:endParaRPr lang="ru-RU" sz="1800" dirty="0"/>
          </a:p>
        </p:txBody>
      </p:sp>
    </p:spTree>
    <p:extLst>
      <p:ext uri="{BB962C8B-B14F-4D97-AF65-F5344CB8AC3E}">
        <p14:creationId xmlns:p14="http://schemas.microsoft.com/office/powerpoint/2010/main" val="30820586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72</a:t>
            </a:fld>
            <a:endParaRPr lang="en-US" dirty="0"/>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596586" y="2946759"/>
            <a:ext cx="2437588" cy="2437588"/>
          </a:xfrm>
          <a:prstGeom prst="rect">
            <a:avLst/>
          </a:prstGeom>
        </p:spPr>
      </p:pic>
      <p:sp>
        <p:nvSpPr>
          <p:cNvPr id="8" name="TextBox 7">
            <a:extLst>
              <a:ext uri="{FF2B5EF4-FFF2-40B4-BE49-F238E27FC236}">
                <a16:creationId xmlns:a16="http://schemas.microsoft.com/office/drawing/2014/main" id="{29BD98C7-5F81-4945-91E7-8FC9869C8583}"/>
              </a:ext>
            </a:extLst>
          </p:cNvPr>
          <p:cNvSpPr txBox="1"/>
          <p:nvPr/>
        </p:nvSpPr>
        <p:spPr>
          <a:xfrm>
            <a:off x="358836" y="769797"/>
            <a:ext cx="8383087" cy="4385816"/>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Изменения, вносимые в постановлением Правительства Российской Федерации от 17.02.2022 №201 в ПП РФ №616</a:t>
            </a:r>
          </a:p>
          <a:p>
            <a:r>
              <a:rPr lang="ru-RU" sz="1800" b="1" dirty="0">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p>
            <a:pPr marL="342900" indent="-342900">
              <a:spcBef>
                <a:spcPts val="600"/>
              </a:spcBef>
              <a:buAutoNum type="arabicPeriod"/>
            </a:pPr>
            <a:r>
              <a:rPr lang="ru-RU" sz="1400" dirty="0">
                <a:effectLst/>
                <a:latin typeface="Times New Roman" panose="02020603050405020304" pitchFamily="18" charset="0"/>
                <a:ea typeface="Times New Roman" panose="02020603050405020304" pitchFamily="18" charset="0"/>
              </a:rPr>
              <a:t>Запреты не применяются к товарам, происходящим из отдельных районов Донецкой и Луганской областей Украины.</a:t>
            </a:r>
          </a:p>
          <a:p>
            <a:pPr marL="342900" indent="-342900">
              <a:spcBef>
                <a:spcPts val="600"/>
              </a:spcBef>
              <a:buAutoNum type="arabicPeriod"/>
            </a:pPr>
            <a:r>
              <a:rPr lang="ru-RU" sz="1400" dirty="0">
                <a:effectLst/>
                <a:latin typeface="Times New Roman" panose="02020603050405020304" pitchFamily="18" charset="0"/>
                <a:ea typeface="Times New Roman" panose="02020603050405020304" pitchFamily="18" charset="0"/>
              </a:rPr>
              <a:t>Подтверждением производства промышленной продукции на территориях отдельных районов Донецкой и Луганской областей Украины является наличие сведений о такой продукции в </a:t>
            </a:r>
            <a:r>
              <a:rPr lang="ru-RU" sz="1400" b="1" dirty="0">
                <a:effectLst/>
                <a:latin typeface="Times New Roman" panose="02020603050405020304" pitchFamily="18" charset="0"/>
                <a:ea typeface="Times New Roman" panose="02020603050405020304" pitchFamily="18" charset="0"/>
              </a:rPr>
              <a:t>реестре промышленной продукции, произведенной на территориях отдельных районов Донецкой и Луганской областей Украины</a:t>
            </a:r>
            <a:r>
              <a:rPr lang="ru-RU" sz="1400" dirty="0">
                <a:effectLst/>
                <a:latin typeface="Times New Roman" panose="02020603050405020304" pitchFamily="18" charset="0"/>
                <a:ea typeface="Times New Roman" panose="02020603050405020304" pitchFamily="18" charset="0"/>
              </a:rPr>
              <a:t>.</a:t>
            </a:r>
          </a:p>
          <a:p>
            <a:pPr marL="342900" indent="-342900">
              <a:spcBef>
                <a:spcPts val="600"/>
              </a:spcBef>
              <a:buAutoNum type="arabicPeriod"/>
            </a:pPr>
            <a:r>
              <a:rPr lang="ru-RU" sz="1400">
                <a:effectLst/>
                <a:latin typeface="Times New Roman" panose="02020603050405020304" pitchFamily="18" charset="0"/>
                <a:ea typeface="Times New Roman" panose="02020603050405020304" pitchFamily="18" charset="0"/>
              </a:rPr>
              <a:t>Основанием </a:t>
            </a:r>
            <a:r>
              <a:rPr lang="ru-RU" sz="1400" dirty="0">
                <a:effectLst/>
                <a:latin typeface="Times New Roman" panose="02020603050405020304" pitchFamily="18" charset="0"/>
                <a:ea typeface="Times New Roman" panose="02020603050405020304" pitchFamily="18" charset="0"/>
              </a:rPr>
              <a:t>для включения продукции в реестр, указанный выше, является акт экспертизы, выданный уполномоченными органами (организациями), фактически действующими на территориях отдельных районов Донецкой и Луганской областей Украины, о соответствии такой продукции требованиям, предусмотренным приложением к постановлению Правительства Российской Федерации от 17 июля 2015 г. N 719, с указанием информации о совокупном количестве баллов за выполнение (освоение) соответствующих операций (условий) на территориях отдельных районов Донецкой и Луганской областей Украины (для продукции, в отношении которой установлены требования о совокупном количестве баллов за выполнение (освоение) на территории Российской Федерации соответствующих операций (условий).</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89376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73</a:t>
            </a:fld>
            <a:endParaRPr lang="en-US" dirty="0"/>
          </a:p>
        </p:txBody>
      </p:sp>
      <p:sp>
        <p:nvSpPr>
          <p:cNvPr id="5" name="Прямоугольник 4">
            <a:extLst>
              <a:ext uri="{FF2B5EF4-FFF2-40B4-BE49-F238E27FC236}">
                <a16:creationId xmlns:a16="http://schemas.microsoft.com/office/drawing/2014/main" id="{757AB99E-B050-44E5-BDFD-BC1B2F57AAEC}"/>
              </a:ext>
            </a:extLst>
          </p:cNvPr>
          <p:cNvSpPr/>
          <p:nvPr/>
        </p:nvSpPr>
        <p:spPr>
          <a:xfrm>
            <a:off x="703562" y="2033141"/>
            <a:ext cx="8095652" cy="1077218"/>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Постановление Правительства Российской Федерации№617 от 30.04.2020</a:t>
            </a:r>
          </a:p>
        </p:txBody>
      </p:sp>
      <p:sp>
        <p:nvSpPr>
          <p:cNvPr id="4" name="TextBox 3">
            <a:extLst>
              <a:ext uri="{FF2B5EF4-FFF2-40B4-BE49-F238E27FC236}">
                <a16:creationId xmlns:a16="http://schemas.microsoft.com/office/drawing/2014/main" id="{E3343BF8-6BC8-4239-9FF9-9A66DB2D4451}"/>
              </a:ext>
            </a:extLst>
          </p:cNvPr>
          <p:cNvSpPr txBox="1"/>
          <p:nvPr/>
        </p:nvSpPr>
        <p:spPr>
          <a:xfrm>
            <a:off x="1181558" y="1208181"/>
            <a:ext cx="7617656" cy="523220"/>
          </a:xfrm>
          <a:prstGeom prst="rect">
            <a:avLst/>
          </a:prstGeom>
          <a:noFill/>
        </p:spPr>
        <p:txBody>
          <a:bodyPr wrap="square" rtlCol="0">
            <a:spAutoFit/>
          </a:bodyPr>
          <a:lstStyle/>
          <a:p>
            <a:r>
              <a:rPr lang="ru-RU" sz="2800" b="1" dirty="0"/>
              <a:t>«Отдельные виды промышленных товаров»</a:t>
            </a:r>
          </a:p>
        </p:txBody>
      </p:sp>
    </p:spTree>
    <p:extLst>
      <p:ext uri="{BB962C8B-B14F-4D97-AF65-F5344CB8AC3E}">
        <p14:creationId xmlns:p14="http://schemas.microsoft.com/office/powerpoint/2010/main" val="36819558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74</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7" y="959673"/>
            <a:ext cx="8197938" cy="3139321"/>
          </a:xfrm>
          <a:prstGeom prst="rect">
            <a:avLst/>
          </a:prstGeom>
        </p:spPr>
        <p:txBody>
          <a:bodyPr wrap="square">
            <a:spAutoFit/>
          </a:bodyPr>
          <a:lstStyle/>
          <a:p>
            <a:pPr marL="342900" lvl="0" indent="-342900">
              <a:buFont typeface="+mj-lt"/>
              <a:buAutoNum type="arabicPeriod"/>
            </a:pPr>
            <a:r>
              <a:rPr lang="ru-RU" dirty="0"/>
              <a:t>Устанавливается </a:t>
            </a:r>
            <a:r>
              <a:rPr lang="ru-RU" b="1" dirty="0"/>
              <a:t>ПЕРЕЧЕНЬ</a:t>
            </a:r>
            <a:r>
              <a:rPr lang="ru-RU" dirty="0"/>
              <a:t> </a:t>
            </a:r>
            <a:r>
              <a:rPr lang="ru-RU" b="1" dirty="0"/>
              <a:t>отдельных видов промышленных товаров</a:t>
            </a:r>
            <a:br>
              <a:rPr lang="ru-RU" b="1" dirty="0"/>
            </a:br>
            <a:endParaRPr lang="ru-RU" dirty="0"/>
          </a:p>
          <a:p>
            <a:pPr marL="342900" lvl="0" indent="-342900">
              <a:buFont typeface="+mj-lt"/>
              <a:buAutoNum type="arabicPeriod"/>
            </a:pPr>
            <a:r>
              <a:rPr lang="ru-RU" dirty="0"/>
              <a:t>Предметом одного контракта не могут быть товары из перечня и не из перечня.</a:t>
            </a:r>
            <a:br>
              <a:rPr lang="ru-RU" dirty="0"/>
            </a:br>
            <a:endParaRPr lang="ru-RU" dirty="0"/>
          </a:p>
          <a:p>
            <a:pPr marL="342900" lvl="0" indent="-342900">
              <a:buFont typeface="+mj-lt"/>
              <a:buAutoNum type="arabicPeriod"/>
            </a:pPr>
            <a:r>
              <a:rPr lang="ru-RU" u="sng" dirty="0"/>
              <a:t>Музыкальные инструменты</a:t>
            </a:r>
            <a:r>
              <a:rPr lang="ru-RU" dirty="0"/>
              <a:t> и </a:t>
            </a:r>
            <a:r>
              <a:rPr lang="ru-RU" u="sng" dirty="0"/>
              <a:t>звуковое оборудование</a:t>
            </a:r>
            <a:r>
              <a:rPr lang="ru-RU" dirty="0"/>
              <a:t>, </a:t>
            </a:r>
            <a:r>
              <a:rPr lang="ru-RU" b="1" dirty="0"/>
              <a:t>входящие в различные производственные группы</a:t>
            </a:r>
            <a:r>
              <a:rPr lang="ru-RU" dirty="0"/>
              <a:t>, </a:t>
            </a:r>
            <a:r>
              <a:rPr lang="ru-RU" u="sng" dirty="0"/>
              <a:t>а также другие отдельные виды промышленных</a:t>
            </a:r>
            <a:r>
              <a:rPr lang="ru-RU" dirty="0"/>
              <a:t> товаров не могут быть предметом одного контракта.</a:t>
            </a:r>
            <a:br>
              <a:rPr lang="ru-RU" dirty="0"/>
            </a:br>
            <a:endParaRPr lang="ru-RU" dirty="0"/>
          </a:p>
          <a:p>
            <a:pPr marL="342900" indent="-342900">
              <a:buFont typeface="+mj-lt"/>
              <a:buAutoNum type="arabicPeriod"/>
            </a:pPr>
            <a:r>
              <a:rPr lang="ru-RU" dirty="0"/>
              <a:t>Ограничения действуют на товары в том числе поставляемые в результате выполнения работ или оказании услуг.</a:t>
            </a:r>
            <a:endParaRPr lang="ru-RU" sz="1400" dirty="0"/>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 617 “Об ограничениях допуска отдельных видов промышленных товаров, происходящих из иностранных государств, для целей осуществления закупок для обеспечения государственных и муниципальных нужд”</a:t>
            </a:r>
            <a:endParaRPr lang="ru-RU" sz="1800" dirty="0"/>
          </a:p>
        </p:txBody>
      </p:sp>
    </p:spTree>
    <p:extLst>
      <p:ext uri="{BB962C8B-B14F-4D97-AF65-F5344CB8AC3E}">
        <p14:creationId xmlns:p14="http://schemas.microsoft.com/office/powerpoint/2010/main" val="336069132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75</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7" y="959673"/>
            <a:ext cx="8197938" cy="3785652"/>
          </a:xfrm>
          <a:prstGeom prst="rect">
            <a:avLst/>
          </a:prstGeom>
        </p:spPr>
        <p:txBody>
          <a:bodyPr wrap="square">
            <a:spAutoFit/>
          </a:bodyPr>
          <a:lstStyle/>
          <a:p>
            <a:pPr marL="342900" lvl="0" indent="-342900">
              <a:buFont typeface="+mj-lt"/>
              <a:buAutoNum type="arabicPeriod" startAt="5"/>
            </a:pPr>
            <a:r>
              <a:rPr lang="ru-RU" sz="1600" dirty="0"/>
              <a:t>При рассмотрении заявок применяется </a:t>
            </a:r>
            <a:r>
              <a:rPr lang="ru-RU" sz="1600" b="1" dirty="0"/>
              <a:t>правило 3-й лишний. (Отклоняются все заявки, содержащие иностранный товар или приравненные к таким если не подтверждена страна происхождения хотя бы одного товара из заявки если среди всех заявок присутствуют не менее 2х, которые предлагают товары из ЕАЭС и производители ВСЕХ товаров у каждой заявки разные)</a:t>
            </a:r>
            <a:br>
              <a:rPr lang="ru-RU" sz="1600" b="1" dirty="0"/>
            </a:br>
            <a:endParaRPr lang="ru-RU" sz="1600" dirty="0"/>
          </a:p>
          <a:p>
            <a:pPr marL="342900" lvl="0" indent="-342900">
              <a:buFont typeface="+mj-lt"/>
              <a:buAutoNum type="arabicPeriod" startAt="5"/>
            </a:pPr>
            <a:r>
              <a:rPr lang="ru-RU" sz="1600" b="1" dirty="0"/>
              <a:t>Если применено правило «третий лишний» (отклонены заявки) – замена товаров по контракту не допустимо кроме товаров из стран ЕАЭС.</a:t>
            </a:r>
            <a:br>
              <a:rPr lang="ru-RU" sz="1600" b="1" dirty="0"/>
            </a:br>
            <a:endParaRPr lang="ru-RU" sz="1600" dirty="0"/>
          </a:p>
          <a:p>
            <a:pPr marL="342900" indent="-342900">
              <a:buFont typeface="+mj-lt"/>
              <a:buAutoNum type="arabicPeriod" startAt="5"/>
            </a:pPr>
            <a:r>
              <a:rPr lang="ru-RU" sz="1600" dirty="0"/>
              <a:t>Если невозможно применить правило 3-й лишний, то применяется 126н (при этом возникает вопрос – как быть если закупаемые товары не содержаться в перечне 126н? письмо Минфина России от 05.08.2019 N 24-01-08/58632 – говорит о том, что 126н применяется ИСКЛЮЧИТЕЛЬНО к товарам из перечня. Соответственно можно делать вывод, о том, что 126н применяется только при совпадении ОКПД2 из приказа Минфина и постановления №617)</a:t>
            </a:r>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 617 “Об ограничениях допуска отдельных видов промышленных товаров, происходящих из иностранных государств, для целей осуществления закупок для обеспечения государственных и муниципальных нужд”</a:t>
            </a:r>
            <a:endParaRPr lang="ru-RU" sz="1800" dirty="0"/>
          </a:p>
        </p:txBody>
      </p:sp>
    </p:spTree>
    <p:extLst>
      <p:ext uri="{BB962C8B-B14F-4D97-AF65-F5344CB8AC3E}">
        <p14:creationId xmlns:p14="http://schemas.microsoft.com/office/powerpoint/2010/main" val="5527468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76</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7" y="959673"/>
            <a:ext cx="8197938" cy="2031325"/>
          </a:xfrm>
          <a:prstGeom prst="rect">
            <a:avLst/>
          </a:prstGeom>
        </p:spPr>
        <p:txBody>
          <a:bodyPr wrap="square">
            <a:spAutoFit/>
          </a:bodyPr>
          <a:lstStyle/>
          <a:p>
            <a:pPr lvl="0"/>
            <a:r>
              <a:rPr lang="ru-RU" dirty="0"/>
              <a:t>8. Подтверждением страны происхождения товаров является одно из следующих условий:</a:t>
            </a:r>
          </a:p>
          <a:p>
            <a:r>
              <a:rPr lang="ru-RU" dirty="0"/>
              <a:t>А) наличие сведений об отдельных видах промышленных товаров </a:t>
            </a:r>
            <a:r>
              <a:rPr lang="ru-RU" b="1" dirty="0"/>
              <a:t>в реестре </a:t>
            </a:r>
            <a:r>
              <a:rPr lang="ru-RU" b="1" u="sng" dirty="0"/>
              <a:t>российской</a:t>
            </a:r>
            <a:r>
              <a:rPr lang="ru-RU" b="1" dirty="0"/>
              <a:t> промышленной продукции или евразийском реестре промышленных товаров</a:t>
            </a:r>
            <a:endParaRPr lang="ru-RU" dirty="0"/>
          </a:p>
          <a:p>
            <a:r>
              <a:rPr lang="ru-RU" dirty="0"/>
              <a:t>Б) наличие сертификата СТ-1, если сведения о товаре отсутствуют в </a:t>
            </a:r>
            <a:r>
              <a:rPr lang="ru-RU" b="1" dirty="0"/>
              <a:t>евразийском реестре промышленных товаров</a:t>
            </a:r>
            <a:r>
              <a:rPr lang="ru-RU" dirty="0"/>
              <a:t>.</a:t>
            </a:r>
            <a:endParaRPr lang="ru-RU" sz="1600" dirty="0"/>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 617 “Об ограничениях допуска отдельных видов промышленных товаров, происходящих из иностранных государств, для целей осуществления закупок для обеспечения государственных и муниципальных нужд”</a:t>
            </a:r>
            <a:endParaRPr lang="ru-RU" sz="1800" dirty="0"/>
          </a:p>
        </p:txBody>
      </p:sp>
    </p:spTree>
    <p:extLst>
      <p:ext uri="{BB962C8B-B14F-4D97-AF65-F5344CB8AC3E}">
        <p14:creationId xmlns:p14="http://schemas.microsoft.com/office/powerpoint/2010/main" val="32115224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77</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7" y="959673"/>
            <a:ext cx="8197938" cy="3139321"/>
          </a:xfrm>
          <a:prstGeom prst="rect">
            <a:avLst/>
          </a:prstGeom>
        </p:spPr>
        <p:txBody>
          <a:bodyPr wrap="square">
            <a:spAutoFit/>
          </a:bodyPr>
          <a:lstStyle/>
          <a:p>
            <a:pPr marL="342900" lvl="0" indent="-342900">
              <a:buFont typeface="+mj-lt"/>
              <a:buAutoNum type="arabicPeriod" startAt="9"/>
            </a:pPr>
            <a:r>
              <a:rPr lang="ru-RU" dirty="0"/>
              <a:t>В составе заявки </a:t>
            </a:r>
            <a:r>
              <a:rPr lang="ru-RU" b="1" dirty="0"/>
              <a:t>участник предоставляет информацию (номер) из реестра российской или евразийской промышленной продукции</a:t>
            </a:r>
            <a:r>
              <a:rPr lang="ru-RU" dirty="0"/>
              <a:t>, а также о совокупном количестве баллов за выполнение технологических операций (условий).</a:t>
            </a:r>
            <a:br>
              <a:rPr lang="ru-RU" dirty="0"/>
            </a:br>
            <a:r>
              <a:rPr lang="ru-RU" b="1" dirty="0"/>
              <a:t>Информация о реестровой записи об отдельном виде промышленного товара включается в контракт</a:t>
            </a:r>
            <a:r>
              <a:rPr lang="ru-RU" dirty="0"/>
              <a:t>.</a:t>
            </a:r>
            <a:br>
              <a:rPr lang="ru-RU" dirty="0"/>
            </a:br>
            <a:endParaRPr lang="ru-RU" dirty="0"/>
          </a:p>
          <a:p>
            <a:pPr marL="342900" lvl="0" indent="-342900">
              <a:buFont typeface="+mj-lt"/>
              <a:buAutoNum type="arabicPeriod" startAt="9"/>
            </a:pPr>
            <a:r>
              <a:rPr lang="ru-RU" b="1" dirty="0"/>
              <a:t>Если в составе заявки предлагается товар, производства страны ЕАЭС</a:t>
            </a:r>
            <a:r>
              <a:rPr lang="ru-RU" dirty="0"/>
              <a:t> отсутствующий в реестре, то подтверждением страны происхождения является СТ-1</a:t>
            </a:r>
            <a:br>
              <a:rPr lang="ru-RU" dirty="0"/>
            </a:br>
            <a:endParaRPr lang="ru-RU" dirty="0"/>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 617 “Об ограничениях допуска отдельных видов промышленных товаров, происходящих из иностранных государств, для целей осуществления закупок для обеспечения государственных и муниципальных нужд”</a:t>
            </a:r>
            <a:endParaRPr lang="ru-RU" sz="1800" dirty="0"/>
          </a:p>
        </p:txBody>
      </p:sp>
    </p:spTree>
    <p:extLst>
      <p:ext uri="{BB962C8B-B14F-4D97-AF65-F5344CB8AC3E}">
        <p14:creationId xmlns:p14="http://schemas.microsoft.com/office/powerpoint/2010/main" val="15843633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78</a:t>
            </a:fld>
            <a:endParaRPr lang="en-US" dirty="0"/>
          </a:p>
        </p:txBody>
      </p:sp>
      <p:sp>
        <p:nvSpPr>
          <p:cNvPr id="6" name="Прямоугольник 5">
            <a:extLst>
              <a:ext uri="{FF2B5EF4-FFF2-40B4-BE49-F238E27FC236}">
                <a16:creationId xmlns:a16="http://schemas.microsoft.com/office/drawing/2014/main" id="{6A2EEA7C-8BEB-4207-AB5F-24BDAC7FFEAE}"/>
              </a:ext>
            </a:extLst>
          </p:cNvPr>
          <p:cNvSpPr/>
          <p:nvPr/>
        </p:nvSpPr>
        <p:spPr>
          <a:xfrm>
            <a:off x="358837" y="730256"/>
            <a:ext cx="1921068" cy="307777"/>
          </a:xfrm>
          <a:prstGeom prst="rect">
            <a:avLst/>
          </a:prstGeom>
        </p:spPr>
        <p:txBody>
          <a:bodyPr wrap="square">
            <a:spAutoFit/>
          </a:bodyPr>
          <a:lstStyle/>
          <a:p>
            <a:pPr lvl="0">
              <a:spcBef>
                <a:spcPct val="20000"/>
              </a:spcBef>
              <a:spcAft>
                <a:spcPts val="600"/>
              </a:spcAft>
            </a:pPr>
            <a:r>
              <a:rPr lang="ru-RU" sz="1400" b="1" dirty="0">
                <a:solidFill>
                  <a:srgbClr val="0E779D"/>
                </a:solidFill>
                <a:cs typeface="Arial" panose="020B0604020202020204" pitchFamily="34" charset="0"/>
              </a:rPr>
              <a:t>Краткая справка:</a:t>
            </a:r>
          </a:p>
        </p:txBody>
      </p:sp>
      <p:pic>
        <p:nvPicPr>
          <p:cNvPr id="7" name="Рисунок 6" descr="Молоток судьи">
            <a:extLst>
              <a:ext uri="{FF2B5EF4-FFF2-40B4-BE49-F238E27FC236}">
                <a16:creationId xmlns:a16="http://schemas.microsoft.com/office/drawing/2014/main" id="{AE6FCB53-F33F-4659-BD79-A06DF7508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sp>
        <p:nvSpPr>
          <p:cNvPr id="2" name="Прямоугольник 1">
            <a:extLst>
              <a:ext uri="{FF2B5EF4-FFF2-40B4-BE49-F238E27FC236}">
                <a16:creationId xmlns:a16="http://schemas.microsoft.com/office/drawing/2014/main" id="{122B2C21-8397-437D-9D1F-483EAEBF2FFA}"/>
              </a:ext>
            </a:extLst>
          </p:cNvPr>
          <p:cNvSpPr/>
          <p:nvPr/>
        </p:nvSpPr>
        <p:spPr>
          <a:xfrm>
            <a:off x="358837" y="959673"/>
            <a:ext cx="8197938" cy="1477328"/>
          </a:xfrm>
          <a:prstGeom prst="rect">
            <a:avLst/>
          </a:prstGeom>
        </p:spPr>
        <p:txBody>
          <a:bodyPr wrap="square">
            <a:spAutoFit/>
          </a:bodyPr>
          <a:lstStyle/>
          <a:p>
            <a:pPr marL="342900" lvl="0" indent="-342900">
              <a:buFont typeface="+mj-lt"/>
              <a:buAutoNum type="arabicPeriod" startAt="11"/>
            </a:pPr>
            <a:r>
              <a:rPr lang="ru-RU" dirty="0"/>
              <a:t>На этапе исполнения контракта участник закупки представляет </a:t>
            </a:r>
            <a:r>
              <a:rPr lang="ru-RU" b="1" dirty="0">
                <a:solidFill>
                  <a:srgbClr val="FF0000"/>
                </a:solidFill>
              </a:rPr>
              <a:t>выписку из реестра российской промышленной продукции</a:t>
            </a:r>
            <a:r>
              <a:rPr lang="ru-RU" dirty="0"/>
              <a:t>, формируемую посредством государственной информационной системы промышленности, или </a:t>
            </a:r>
            <a:r>
              <a:rPr lang="ru-RU" b="1" dirty="0"/>
              <a:t>копию сертификата</a:t>
            </a:r>
            <a:r>
              <a:rPr lang="ru-RU" dirty="0"/>
              <a:t> СТ-1.</a:t>
            </a:r>
            <a:br>
              <a:rPr lang="ru-RU" dirty="0"/>
            </a:br>
            <a:endParaRPr lang="ru-RU" dirty="0"/>
          </a:p>
        </p:txBody>
      </p:sp>
      <p:sp>
        <p:nvSpPr>
          <p:cNvPr id="10" name="Название 1">
            <a:extLst>
              <a:ext uri="{FF2B5EF4-FFF2-40B4-BE49-F238E27FC236}">
                <a16:creationId xmlns:a16="http://schemas.microsoft.com/office/drawing/2014/main" id="{B2A9502C-D915-4EA7-84A4-3212D46CE781}"/>
              </a:ext>
            </a:extLst>
          </p:cNvPr>
          <p:cNvSpPr txBox="1">
            <a:spLocks/>
          </p:cNvSpPr>
          <p:nvPr/>
        </p:nvSpPr>
        <p:spPr>
          <a:xfrm>
            <a:off x="358836" y="-67056"/>
            <a:ext cx="6596700" cy="981978"/>
          </a:xfrm>
          <a:prstGeom prst="rect">
            <a:avLst/>
          </a:prstGeom>
        </p:spPr>
        <p:txBody>
          <a:bodyPr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b="1" dirty="0"/>
              <a:t>Постановление Правительства РФ от 30 апреля 2020 г. № 617 “Об ограничениях допуска отдельных видов промышленных товаров, происходящих из иностранных государств, для целей осуществления закупок для обеспечения государственных и муниципальных нужд”</a:t>
            </a:r>
            <a:endParaRPr lang="ru-RU" sz="1800" dirty="0"/>
          </a:p>
        </p:txBody>
      </p:sp>
    </p:spTree>
    <p:extLst>
      <p:ext uri="{BB962C8B-B14F-4D97-AF65-F5344CB8AC3E}">
        <p14:creationId xmlns:p14="http://schemas.microsoft.com/office/powerpoint/2010/main" val="33345178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92108644-C3A8-40F3-9451-7F7BE0BCC288}"/>
              </a:ext>
            </a:extLst>
          </p:cNvPr>
          <p:cNvSpPr>
            <a:spLocks noGrp="1"/>
          </p:cNvSpPr>
          <p:nvPr>
            <p:ph type="sldNum" sz="quarter" idx="12"/>
          </p:nvPr>
        </p:nvSpPr>
        <p:spPr/>
        <p:txBody>
          <a:bodyPr/>
          <a:lstStyle/>
          <a:p>
            <a:fld id="{2066355A-084C-D24E-9AD2-7E4FC41EA627}" type="slidenum">
              <a:rPr lang="en-US" smtClean="0"/>
              <a:pPr/>
              <a:t>79</a:t>
            </a:fld>
            <a:endParaRPr lang="en-US" dirty="0"/>
          </a:p>
        </p:txBody>
      </p:sp>
      <p:sp>
        <p:nvSpPr>
          <p:cNvPr id="3" name="Прямоугольник 2">
            <a:extLst>
              <a:ext uri="{FF2B5EF4-FFF2-40B4-BE49-F238E27FC236}">
                <a16:creationId xmlns:a16="http://schemas.microsoft.com/office/drawing/2014/main" id="{A3756F47-16C6-4462-B438-E2DFAA35F5BA}"/>
              </a:ext>
            </a:extLst>
          </p:cNvPr>
          <p:cNvSpPr/>
          <p:nvPr/>
        </p:nvSpPr>
        <p:spPr>
          <a:xfrm>
            <a:off x="703562" y="2033141"/>
            <a:ext cx="8095652" cy="584775"/>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Изменения в ПП РФ №</a:t>
            </a:r>
            <a:r>
              <a:rPr lang="en-US" sz="3200" b="1" dirty="0">
                <a:solidFill>
                  <a:srgbClr val="0E779D"/>
                </a:solidFill>
                <a:latin typeface="Times New Roman" panose="02020603050405020304" pitchFamily="18" charset="0"/>
                <a:cs typeface="Times New Roman" panose="02020603050405020304" pitchFamily="18" charset="0"/>
              </a:rPr>
              <a:t>617</a:t>
            </a:r>
            <a:endParaRPr lang="ru-RU" sz="3200" b="1" dirty="0">
              <a:solidFill>
                <a:srgbClr val="0E779D"/>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19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DE30A8D9-4343-448A-B3B6-E3FF1F2D8A21}"/>
              </a:ext>
            </a:extLst>
          </p:cNvPr>
          <p:cNvSpPr>
            <a:spLocks noGrp="1"/>
          </p:cNvSpPr>
          <p:nvPr>
            <p:ph type="sldNum" sz="quarter" idx="12"/>
          </p:nvPr>
        </p:nvSpPr>
        <p:spPr/>
        <p:txBody>
          <a:bodyPr/>
          <a:lstStyle/>
          <a:p>
            <a:fld id="{2066355A-084C-D24E-9AD2-7E4FC41EA627}" type="slidenum">
              <a:rPr lang="en-US" smtClean="0"/>
              <a:pPr/>
              <a:t>8</a:t>
            </a:fld>
            <a:endParaRPr lang="en-US" dirty="0"/>
          </a:p>
        </p:txBody>
      </p:sp>
      <p:sp>
        <p:nvSpPr>
          <p:cNvPr id="4" name="TextBox 3">
            <a:extLst>
              <a:ext uri="{FF2B5EF4-FFF2-40B4-BE49-F238E27FC236}">
                <a16:creationId xmlns:a16="http://schemas.microsoft.com/office/drawing/2014/main" id="{0543951D-8554-4F13-8419-A3DE62FF614F}"/>
              </a:ext>
            </a:extLst>
          </p:cNvPr>
          <p:cNvSpPr txBox="1"/>
          <p:nvPr/>
        </p:nvSpPr>
        <p:spPr>
          <a:xfrm>
            <a:off x="358836" y="95964"/>
            <a:ext cx="6585303" cy="461665"/>
          </a:xfrm>
          <a:prstGeom prst="rect">
            <a:avLst/>
          </a:prstGeom>
          <a:noFill/>
        </p:spPr>
        <p:txBody>
          <a:bodyPr wrap="square">
            <a:spAutoFit/>
          </a:bodyPr>
          <a:lstStyle/>
          <a:p>
            <a:pPr algn="ctr"/>
            <a:r>
              <a:rPr lang="ru-RU" sz="2400" b="1" kern="1200" dirty="0">
                <a:solidFill>
                  <a:srgbClr val="0E779D"/>
                </a:solidFill>
                <a:effectLst>
                  <a:outerShdw blurRad="38100" dist="38100" dir="2700000" algn="tl">
                    <a:srgbClr val="000000">
                      <a:alpha val="43137"/>
                    </a:srgbClr>
                  </a:outerShdw>
                </a:effectLst>
                <a:latin typeface="Times New Roman" panose="02020603050405020304" pitchFamily="18" charset="0"/>
              </a:rPr>
              <a:t>Электронное актирование</a:t>
            </a:r>
            <a:endParaRPr lang="ru-RU" sz="2400" dirty="0">
              <a:solidFill>
                <a:srgbClr val="0E779D"/>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12F9132C-62E6-4A09-B829-EBD3648D1CDD}"/>
              </a:ext>
            </a:extLst>
          </p:cNvPr>
          <p:cNvSpPr txBox="1"/>
          <p:nvPr/>
        </p:nvSpPr>
        <p:spPr>
          <a:xfrm>
            <a:off x="684213" y="1205013"/>
            <a:ext cx="7739380" cy="3570208"/>
          </a:xfrm>
          <a:prstGeom prst="rect">
            <a:avLst/>
          </a:prstGeom>
          <a:noFill/>
          <a:ln w="28575">
            <a:solidFill>
              <a:srgbClr val="2182A5"/>
            </a:solidFill>
          </a:ln>
        </p:spPr>
        <p:txBody>
          <a:bodyPr wrap="square">
            <a:spAutoFit/>
          </a:bodyPr>
          <a:lstStyle/>
          <a:p>
            <a:pPr>
              <a:spcBef>
                <a:spcPts val="1200"/>
              </a:spcBef>
              <a:spcAft>
                <a:spcPts val="1200"/>
              </a:spcAft>
            </a:pPr>
            <a:r>
              <a:rPr lang="ru-RU" sz="1800" b="1" kern="1200" dirty="0">
                <a:solidFill>
                  <a:srgbClr val="000000"/>
                </a:solidFill>
                <a:effectLst/>
                <a:latin typeface="Times New Roman" panose="02020603050405020304" pitchFamily="18" charset="0"/>
                <a:ea typeface="Times New Roman" panose="02020603050405020304" pitchFamily="18" charset="0"/>
              </a:rPr>
              <a:t>В статью 94 Федерального закона №44-ФЗ добавлена новая часть 13, которая предусматривает формирование документа о приемке в электронной форме </a:t>
            </a:r>
            <a:r>
              <a:rPr lang="ru-RU" sz="1800" i="1" kern="1200" dirty="0">
                <a:solidFill>
                  <a:srgbClr val="000000"/>
                </a:solidFill>
                <a:effectLst/>
                <a:latin typeface="Times New Roman" panose="02020603050405020304" pitchFamily="18" charset="0"/>
                <a:ea typeface="Times New Roman" panose="02020603050405020304" pitchFamily="18" charset="0"/>
              </a:rPr>
              <a:t>(электронное актирование).</a:t>
            </a:r>
            <a:endParaRPr lang="ru-RU" sz="1800" dirty="0">
              <a:effectLst/>
              <a:latin typeface="Calibri" panose="020F0502020204030204" pitchFamily="34" charset="0"/>
              <a:ea typeface="Calibri" panose="020F0502020204030204" pitchFamily="34" charset="0"/>
            </a:endParaRPr>
          </a:p>
          <a:p>
            <a:pPr marL="342900" lvl="0" indent="-342900">
              <a:buFont typeface="Wingdings" panose="05000000000000000000" pitchFamily="2" charset="2"/>
              <a:buChar char=""/>
            </a:pPr>
            <a:r>
              <a:rPr lang="ru-RU" sz="1800" kern="1200" dirty="0">
                <a:solidFill>
                  <a:srgbClr val="000000"/>
                </a:solidFill>
                <a:effectLst/>
                <a:latin typeface="Times New Roman" panose="02020603050405020304" pitchFamily="18" charset="0"/>
                <a:ea typeface="Times New Roman" panose="02020603050405020304" pitchFamily="18" charset="0"/>
              </a:rPr>
              <a:t>Поставщик формирует в личном кабинете ЕРУЗ документ о приемке и может приложить к нему иные документы, которые будут являться неотъемлемой частью такого документа.</a:t>
            </a:r>
            <a:endParaRPr lang="en-US" sz="1800" kern="1200" dirty="0">
              <a:solidFill>
                <a:srgbClr val="000000"/>
              </a:solidFill>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pPr>
            <a:r>
              <a:rPr lang="ru-RU" sz="1800" kern="1200" dirty="0">
                <a:solidFill>
                  <a:srgbClr val="000000"/>
                </a:solidFill>
                <a:effectLst/>
                <a:latin typeface="Times New Roman" panose="02020603050405020304" pitchFamily="18" charset="0"/>
                <a:ea typeface="Times New Roman" panose="02020603050405020304" pitchFamily="18" charset="0"/>
              </a:rPr>
              <a:t>При этом если есть расхождение информации между прикрепленными документами и информации, сформированной через ЕИС – приоритет отдается документу, сформированному через ЕИС.</a:t>
            </a:r>
            <a:endParaRPr lang="en-US" sz="1800" kern="1200" dirty="0">
              <a:solidFill>
                <a:srgbClr val="000000"/>
              </a:solidFill>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pPr>
            <a:r>
              <a:rPr lang="ru-RU" sz="1800" b="1" kern="1200" dirty="0">
                <a:solidFill>
                  <a:srgbClr val="000000"/>
                </a:solidFill>
                <a:effectLst/>
                <a:latin typeface="Times New Roman" panose="02020603050405020304" pitchFamily="18" charset="0"/>
                <a:ea typeface="Times New Roman" panose="02020603050405020304" pitchFamily="18" charset="0"/>
              </a:rPr>
              <a:t>Срок формирования </a:t>
            </a:r>
            <a:r>
              <a:rPr lang="ru-RU" sz="1800" kern="1200" dirty="0">
                <a:solidFill>
                  <a:srgbClr val="000000"/>
                </a:solidFill>
                <a:effectLst/>
                <a:latin typeface="Times New Roman" panose="02020603050405020304" pitchFamily="18" charset="0"/>
                <a:ea typeface="Times New Roman" panose="02020603050405020304" pitchFamily="18" charset="0"/>
              </a:rPr>
              <a:t>документа о приемке и направления его заказчику устанавливается в контракте</a:t>
            </a:r>
            <a:r>
              <a:rPr lang="en-US" sz="1800" kern="1200" dirty="0">
                <a:solidFill>
                  <a:srgbClr val="000000"/>
                </a:solidFill>
                <a:effectLst/>
                <a:latin typeface="Times New Roman" panose="02020603050405020304" pitchFamily="18" charset="0"/>
                <a:ea typeface="Times New Roman" panose="02020603050405020304" pitchFamily="18" charset="0"/>
              </a:rPr>
              <a:t> </a:t>
            </a:r>
            <a:r>
              <a:rPr lang="ru-RU" sz="1800" kern="1200" dirty="0">
                <a:solidFill>
                  <a:srgbClr val="000000"/>
                </a:solidFill>
                <a:effectLst/>
                <a:latin typeface="Times New Roman" panose="02020603050405020304" pitchFamily="18" charset="0"/>
                <a:ea typeface="Times New Roman" panose="02020603050405020304" pitchFamily="18" charset="0"/>
              </a:rPr>
              <a:t>в</a:t>
            </a:r>
            <a:r>
              <a:rPr lang="en-US" sz="1800" kern="1200" dirty="0">
                <a:solidFill>
                  <a:srgbClr val="000000"/>
                </a:solidFill>
                <a:effectLst/>
                <a:latin typeface="Times New Roman" panose="02020603050405020304" pitchFamily="18" charset="0"/>
                <a:ea typeface="Times New Roman" panose="02020603050405020304" pitchFamily="18" charset="0"/>
              </a:rPr>
              <a:t> </a:t>
            </a:r>
            <a:r>
              <a:rPr lang="ru-RU" sz="1800" kern="1200" dirty="0">
                <a:solidFill>
                  <a:srgbClr val="000000"/>
                </a:solidFill>
                <a:effectLst/>
                <a:latin typeface="Times New Roman" panose="02020603050405020304" pitchFamily="18" charset="0"/>
                <a:ea typeface="Times New Roman" panose="02020603050405020304" pitchFamily="18" charset="0"/>
              </a:rPr>
              <a:t>качестве </a:t>
            </a:r>
            <a:r>
              <a:rPr lang="ru-RU" sz="1800" b="1" kern="1200" dirty="0">
                <a:solidFill>
                  <a:srgbClr val="000000"/>
                </a:solidFill>
                <a:effectLst/>
                <a:latin typeface="Times New Roman" panose="02020603050405020304" pitchFamily="18" charset="0"/>
                <a:ea typeface="Times New Roman" panose="02020603050405020304" pitchFamily="18" charset="0"/>
              </a:rPr>
              <a:t>срока исполнения контракта (отдельного этапа контракта).</a:t>
            </a:r>
            <a:endParaRPr lang="ru-RU"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057544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0" y="4793069"/>
            <a:ext cx="358836" cy="273844"/>
          </a:xfrm>
          <a:prstGeom prst="rect">
            <a:avLst/>
          </a:prstGeom>
        </p:spPr>
        <p:txBody>
          <a:bodyPr/>
          <a:lstStyle/>
          <a:p>
            <a:fld id="{2066355A-084C-D24E-9AD2-7E4FC41EA627}" type="slidenum">
              <a:rPr lang="en-US" smtClean="0"/>
              <a:pPr/>
              <a:t>80</a:t>
            </a:fld>
            <a:endParaRPr lang="en-US" dirty="0"/>
          </a:p>
        </p:txBody>
      </p:sp>
      <p:sp>
        <p:nvSpPr>
          <p:cNvPr id="3" name="TextBox 2"/>
          <p:cNvSpPr txBox="1"/>
          <p:nvPr/>
        </p:nvSpPr>
        <p:spPr>
          <a:xfrm>
            <a:off x="358836" y="699629"/>
            <a:ext cx="8479536" cy="4693593"/>
          </a:xfrm>
          <a:prstGeom prst="rect">
            <a:avLst/>
          </a:prstGeom>
          <a:noFill/>
        </p:spPr>
        <p:txBody>
          <a:bodyPr wrap="square" rtlCol="0">
            <a:spAutoFit/>
          </a:bodyPr>
          <a:lstStyle/>
          <a:p>
            <a:pPr>
              <a:spcAft>
                <a:spcPts val="600"/>
              </a:spcAft>
              <a:buClr>
                <a:srgbClr val="0E779D"/>
              </a:buClr>
            </a:pPr>
            <a:r>
              <a:rPr lang="ru-RU" sz="1600" b="1" i="0" dirty="0">
                <a:solidFill>
                  <a:srgbClr val="22272F"/>
                </a:solidFill>
                <a:effectLst/>
                <a:latin typeface="PT Serif" panose="020A0603040505020204" pitchFamily="18" charset="-52"/>
              </a:rPr>
              <a:t>Постановление Правительства РФ от 04.12.2021 N 2201</a:t>
            </a:r>
          </a:p>
          <a:p>
            <a:pPr marL="285750" indent="-285750">
              <a:spcAft>
                <a:spcPts val="600"/>
              </a:spcAft>
              <a:buClr>
                <a:srgbClr val="0E779D"/>
              </a:buClr>
              <a:buFont typeface="Wingdings" panose="05000000000000000000" pitchFamily="2" charset="2"/>
              <a:buChar char="Ø"/>
            </a:pPr>
            <a:r>
              <a:rPr lang="ru-RU" sz="1600" b="1" dirty="0">
                <a:solidFill>
                  <a:srgbClr val="2182A5"/>
                </a:solidFill>
              </a:rPr>
              <a:t>Добавляет декларирование происхождение товара из ЕАЭС путем указания номера из евразийского реестра промышленных товаров и совокупного количества баллов. (номер включается в контракт)</a:t>
            </a:r>
          </a:p>
          <a:p>
            <a:pPr marL="285750" indent="-285750">
              <a:spcAft>
                <a:spcPts val="600"/>
              </a:spcAft>
              <a:buClr>
                <a:srgbClr val="0E779D"/>
              </a:buClr>
              <a:buFont typeface="Wingdings" panose="05000000000000000000" pitchFamily="2" charset="2"/>
              <a:buChar char="Ø"/>
            </a:pPr>
            <a:r>
              <a:rPr lang="ru-RU" sz="1600" b="1" dirty="0">
                <a:solidFill>
                  <a:srgbClr val="2182A5"/>
                </a:solidFill>
              </a:rPr>
              <a:t>В случае отсутствия товара в евразийском реестре промышленных товаров или в реестре российской промышленной продукции - предоставляется сертификат СТ-1 в составе заявки, номер которого включается в контракт.</a:t>
            </a:r>
          </a:p>
          <a:p>
            <a:pPr marL="285750" indent="-285750">
              <a:spcAft>
                <a:spcPts val="600"/>
              </a:spcAft>
              <a:buClr>
                <a:srgbClr val="0E779D"/>
              </a:buClr>
              <a:buFont typeface="Wingdings" panose="05000000000000000000" pitchFamily="2" charset="2"/>
              <a:buChar char="Ø"/>
            </a:pPr>
            <a:r>
              <a:rPr lang="ru-RU" sz="1600" b="1" dirty="0">
                <a:solidFill>
                  <a:srgbClr val="2182A5"/>
                </a:solidFill>
              </a:rPr>
              <a:t>Появляется новое подтверждение: наличие сертификата о происхождении отдельного вида промышленного товара, выдаваемого уполномоченными органами (организациями), фактически действующими на территориях отдельных районов Донецкой и Луганской областей Украины.</a:t>
            </a:r>
          </a:p>
          <a:p>
            <a:pPr marL="285750" indent="-285750">
              <a:spcAft>
                <a:spcPts val="600"/>
              </a:spcAft>
              <a:buClr>
                <a:srgbClr val="0E779D"/>
              </a:buClr>
              <a:buFont typeface="Wingdings" panose="05000000000000000000" pitchFamily="2" charset="2"/>
              <a:buChar char="Ø"/>
            </a:pPr>
            <a:r>
              <a:rPr lang="ru-RU" sz="1400" b="1" dirty="0"/>
              <a:t>Ограничения также не применяются в случаях:</a:t>
            </a:r>
          </a:p>
          <a:p>
            <a:pPr marL="285750" indent="-285750">
              <a:spcAft>
                <a:spcPts val="600"/>
              </a:spcAft>
              <a:buClr>
                <a:srgbClr val="0E779D"/>
              </a:buClr>
              <a:buFont typeface="Wingdings" panose="05000000000000000000" pitchFamily="2" charset="2"/>
              <a:buChar char="Ø"/>
            </a:pPr>
            <a:r>
              <a:rPr lang="ru-RU" sz="1400" dirty="0"/>
              <a:t>а) необходимость обеспечения взаимодействия товаров с товарами, используемыми заказчиком, ввиду их несовместимости с товарами, имеющими другие товарные знаки;</a:t>
            </a:r>
          </a:p>
          <a:p>
            <a:pPr marL="285750" indent="-285750">
              <a:spcAft>
                <a:spcPts val="600"/>
              </a:spcAft>
              <a:buClr>
                <a:srgbClr val="0E779D"/>
              </a:buClr>
              <a:buFont typeface="Wingdings" panose="05000000000000000000" pitchFamily="2" charset="2"/>
              <a:buChar char="Ø"/>
            </a:pPr>
            <a:r>
              <a:rPr lang="ru-RU" sz="1400" dirty="0"/>
              <a:t>б) закупка запасных частей и расходных материалов к машинам и оборудованию, используемым заказчиком в соответствии с технической документацией на указанные машины и оборудование</a:t>
            </a:r>
          </a:p>
          <a:p>
            <a:pPr marL="285750" indent="-285750">
              <a:spcAft>
                <a:spcPts val="600"/>
              </a:spcAft>
              <a:buClr>
                <a:srgbClr val="0E779D"/>
              </a:buClr>
              <a:buFont typeface="Wingdings" panose="05000000000000000000" pitchFamily="2" charset="2"/>
              <a:buChar char="Ø"/>
            </a:pPr>
            <a:endParaRPr lang="ru-RU" dirty="0"/>
          </a:p>
        </p:txBody>
      </p:sp>
    </p:spTree>
    <p:extLst>
      <p:ext uri="{BB962C8B-B14F-4D97-AF65-F5344CB8AC3E}">
        <p14:creationId xmlns:p14="http://schemas.microsoft.com/office/powerpoint/2010/main" val="13381024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81</a:t>
            </a:fld>
            <a:endParaRPr lang="en-US" dirty="0"/>
          </a:p>
        </p:txBody>
      </p:sp>
      <p:sp>
        <p:nvSpPr>
          <p:cNvPr id="5" name="Прямоугольник 4">
            <a:extLst>
              <a:ext uri="{FF2B5EF4-FFF2-40B4-BE49-F238E27FC236}">
                <a16:creationId xmlns:a16="http://schemas.microsoft.com/office/drawing/2014/main" id="{0565CBA5-4008-48F0-A993-774C8062FAB7}"/>
              </a:ext>
            </a:extLst>
          </p:cNvPr>
          <p:cNvSpPr/>
          <p:nvPr/>
        </p:nvSpPr>
        <p:spPr>
          <a:xfrm>
            <a:off x="703562" y="2033141"/>
            <a:ext cx="8095652" cy="1077218"/>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Постановление Правительства Российской Федерации№</a:t>
            </a:r>
            <a:r>
              <a:rPr lang="en-US" sz="3200" b="1" dirty="0">
                <a:solidFill>
                  <a:srgbClr val="0E779D"/>
                </a:solidFill>
                <a:latin typeface="Times New Roman" panose="02020603050405020304" pitchFamily="18" charset="0"/>
                <a:cs typeface="Times New Roman" panose="02020603050405020304" pitchFamily="18" charset="0"/>
              </a:rPr>
              <a:t>102</a:t>
            </a:r>
            <a:r>
              <a:rPr lang="ru-RU" sz="3200" b="1" dirty="0">
                <a:solidFill>
                  <a:srgbClr val="0E779D"/>
                </a:solidFill>
                <a:latin typeface="Times New Roman" panose="02020603050405020304" pitchFamily="18" charset="0"/>
                <a:cs typeface="Times New Roman" panose="02020603050405020304" pitchFamily="18" charset="0"/>
              </a:rPr>
              <a:t> от </a:t>
            </a:r>
            <a:r>
              <a:rPr lang="en-US" sz="3200" b="1" dirty="0">
                <a:solidFill>
                  <a:srgbClr val="0E779D"/>
                </a:solidFill>
                <a:latin typeface="Times New Roman" panose="02020603050405020304" pitchFamily="18" charset="0"/>
                <a:cs typeface="Times New Roman" panose="02020603050405020304" pitchFamily="18" charset="0"/>
              </a:rPr>
              <a:t>05</a:t>
            </a:r>
            <a:r>
              <a:rPr lang="ru-RU" sz="3200" b="1" dirty="0">
                <a:solidFill>
                  <a:srgbClr val="0E779D"/>
                </a:solidFill>
                <a:latin typeface="Times New Roman" panose="02020603050405020304" pitchFamily="18" charset="0"/>
                <a:cs typeface="Times New Roman" panose="02020603050405020304" pitchFamily="18" charset="0"/>
              </a:rPr>
              <a:t>.0</a:t>
            </a:r>
            <a:r>
              <a:rPr lang="en-US" sz="3200" b="1" dirty="0">
                <a:solidFill>
                  <a:srgbClr val="0E779D"/>
                </a:solidFill>
                <a:latin typeface="Times New Roman" panose="02020603050405020304" pitchFamily="18" charset="0"/>
                <a:cs typeface="Times New Roman" panose="02020603050405020304" pitchFamily="18" charset="0"/>
              </a:rPr>
              <a:t>2</a:t>
            </a:r>
            <a:r>
              <a:rPr lang="ru-RU" sz="3200" b="1" dirty="0">
                <a:solidFill>
                  <a:srgbClr val="0E779D"/>
                </a:solidFill>
                <a:latin typeface="Times New Roman" panose="02020603050405020304" pitchFamily="18" charset="0"/>
                <a:cs typeface="Times New Roman" panose="02020603050405020304" pitchFamily="18" charset="0"/>
              </a:rPr>
              <a:t>.20</a:t>
            </a:r>
            <a:r>
              <a:rPr lang="en-US" sz="3200" b="1" dirty="0">
                <a:solidFill>
                  <a:srgbClr val="0E779D"/>
                </a:solidFill>
                <a:latin typeface="Times New Roman" panose="02020603050405020304" pitchFamily="18" charset="0"/>
                <a:cs typeface="Times New Roman" panose="02020603050405020304" pitchFamily="18" charset="0"/>
              </a:rPr>
              <a:t>15</a:t>
            </a:r>
            <a:endParaRPr lang="ru-RU" sz="3200" b="1" dirty="0">
              <a:solidFill>
                <a:srgbClr val="0E779D"/>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DBA6A5D7-C815-4808-8F7D-54B07D71922A}"/>
              </a:ext>
            </a:extLst>
          </p:cNvPr>
          <p:cNvSpPr txBox="1"/>
          <p:nvPr/>
        </p:nvSpPr>
        <p:spPr>
          <a:xfrm>
            <a:off x="2517751" y="687676"/>
            <a:ext cx="4867422" cy="523220"/>
          </a:xfrm>
          <a:prstGeom prst="rect">
            <a:avLst/>
          </a:prstGeom>
          <a:noFill/>
        </p:spPr>
        <p:txBody>
          <a:bodyPr wrap="square" rtlCol="0">
            <a:spAutoFit/>
          </a:bodyPr>
          <a:lstStyle/>
          <a:p>
            <a:r>
              <a:rPr lang="ru-RU" sz="2800" b="1" dirty="0"/>
              <a:t>«Медицинские изделия»</a:t>
            </a:r>
          </a:p>
        </p:txBody>
      </p:sp>
    </p:spTree>
    <p:extLst>
      <p:ext uri="{BB962C8B-B14F-4D97-AF65-F5344CB8AC3E}">
        <p14:creationId xmlns:p14="http://schemas.microsoft.com/office/powerpoint/2010/main" val="29666640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82</a:t>
            </a:fld>
            <a:endParaRPr lang="en-US" dirty="0"/>
          </a:p>
        </p:txBody>
      </p:sp>
      <p:sp>
        <p:nvSpPr>
          <p:cNvPr id="3" name="Прямоугольник 2">
            <a:extLst>
              <a:ext uri="{FF2B5EF4-FFF2-40B4-BE49-F238E27FC236}">
                <a16:creationId xmlns:a16="http://schemas.microsoft.com/office/drawing/2014/main" id="{0565CBA5-4008-48F0-A993-774C8062FAB7}"/>
              </a:ext>
            </a:extLst>
          </p:cNvPr>
          <p:cNvSpPr/>
          <p:nvPr/>
        </p:nvSpPr>
        <p:spPr>
          <a:xfrm>
            <a:off x="703562" y="2033141"/>
            <a:ext cx="8095652" cy="1077218"/>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Постановление Правительства Российской Федерации№832 от 22.08.20</a:t>
            </a:r>
            <a:r>
              <a:rPr lang="en-US" sz="3200" b="1" dirty="0">
                <a:solidFill>
                  <a:srgbClr val="0E779D"/>
                </a:solidFill>
                <a:latin typeface="Times New Roman" panose="02020603050405020304" pitchFamily="18" charset="0"/>
                <a:cs typeface="Times New Roman" panose="02020603050405020304" pitchFamily="18" charset="0"/>
              </a:rPr>
              <a:t>1</a:t>
            </a:r>
            <a:r>
              <a:rPr lang="ru-RU" sz="3200" b="1" dirty="0">
                <a:solidFill>
                  <a:srgbClr val="0E779D"/>
                </a:solidFill>
                <a:latin typeface="Times New Roman" panose="02020603050405020304" pitchFamily="18" charset="0"/>
                <a:cs typeface="Times New Roman" panose="02020603050405020304" pitchFamily="18" charset="0"/>
              </a:rPr>
              <a:t>6</a:t>
            </a:r>
          </a:p>
        </p:txBody>
      </p:sp>
      <p:sp>
        <p:nvSpPr>
          <p:cNvPr id="4" name="TextBox 3">
            <a:extLst>
              <a:ext uri="{FF2B5EF4-FFF2-40B4-BE49-F238E27FC236}">
                <a16:creationId xmlns:a16="http://schemas.microsoft.com/office/drawing/2014/main" id="{57E526FA-E1B6-4B75-B847-3BC554076E4F}"/>
              </a:ext>
            </a:extLst>
          </p:cNvPr>
          <p:cNvSpPr txBox="1"/>
          <p:nvPr/>
        </p:nvSpPr>
        <p:spPr>
          <a:xfrm>
            <a:off x="1486816" y="1243350"/>
            <a:ext cx="6529143" cy="523220"/>
          </a:xfrm>
          <a:prstGeom prst="rect">
            <a:avLst/>
          </a:prstGeom>
          <a:noFill/>
        </p:spPr>
        <p:txBody>
          <a:bodyPr wrap="square" rtlCol="0">
            <a:spAutoFit/>
          </a:bodyPr>
          <a:lstStyle/>
          <a:p>
            <a:r>
              <a:rPr lang="ru-RU" sz="2800" b="1" dirty="0"/>
              <a:t>«Отдельные виды пищевых продуктов»</a:t>
            </a:r>
          </a:p>
        </p:txBody>
      </p:sp>
    </p:spTree>
    <p:extLst>
      <p:ext uri="{BB962C8B-B14F-4D97-AF65-F5344CB8AC3E}">
        <p14:creationId xmlns:p14="http://schemas.microsoft.com/office/powerpoint/2010/main" val="405441187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75952E33-17E5-42EC-A6C3-91A2C5619871}"/>
              </a:ext>
            </a:extLst>
          </p:cNvPr>
          <p:cNvSpPr>
            <a:spLocks noGrp="1"/>
          </p:cNvSpPr>
          <p:nvPr>
            <p:ph type="sldNum" sz="quarter" idx="12"/>
          </p:nvPr>
        </p:nvSpPr>
        <p:spPr/>
        <p:txBody>
          <a:bodyPr/>
          <a:lstStyle/>
          <a:p>
            <a:fld id="{2066355A-084C-D24E-9AD2-7E4FC41EA627}" type="slidenum">
              <a:rPr lang="en-US" smtClean="0"/>
              <a:pPr/>
              <a:t>83</a:t>
            </a:fld>
            <a:endParaRPr lang="en-US" dirty="0"/>
          </a:p>
        </p:txBody>
      </p:sp>
      <p:sp>
        <p:nvSpPr>
          <p:cNvPr id="6" name="TextBox 5">
            <a:extLst>
              <a:ext uri="{FF2B5EF4-FFF2-40B4-BE49-F238E27FC236}">
                <a16:creationId xmlns:a16="http://schemas.microsoft.com/office/drawing/2014/main" id="{205CEDD4-A6E6-4037-B9C2-17620332C260}"/>
              </a:ext>
            </a:extLst>
          </p:cNvPr>
          <p:cNvSpPr txBox="1"/>
          <p:nvPr/>
        </p:nvSpPr>
        <p:spPr>
          <a:xfrm>
            <a:off x="350868" y="712023"/>
            <a:ext cx="8442264" cy="2554545"/>
          </a:xfrm>
          <a:prstGeom prst="rect">
            <a:avLst/>
          </a:prstGeom>
          <a:noFill/>
        </p:spPr>
        <p:txBody>
          <a:bodyPr wrap="square">
            <a:spAutoFit/>
          </a:bodyPr>
          <a:lstStyle/>
          <a:p>
            <a:r>
              <a:rPr lang="ru-RU" sz="1600" dirty="0"/>
              <a:t> Установить, что для целей осуществления закупок отдельных видов пищевых продуктов, включенных в перечень, </a:t>
            </a:r>
            <a:r>
              <a:rPr lang="ru-RU" sz="1600" b="1" dirty="0"/>
              <a:t>заказчик отклоняет от участия </a:t>
            </a:r>
            <a:r>
              <a:rPr lang="ru-RU" sz="1600" dirty="0"/>
              <a:t>в конкурентных способах определения поставщиков </a:t>
            </a:r>
            <a:r>
              <a:rPr lang="ru-RU" sz="1600" b="1" dirty="0"/>
              <a:t>все заявки</a:t>
            </a:r>
            <a:r>
              <a:rPr lang="ru-RU" sz="1600" dirty="0"/>
              <a:t> на участие в определении поставщика (далее - заявка), содержащие предложения о поставке пищевых продуктов, </a:t>
            </a:r>
            <a:r>
              <a:rPr lang="ru-RU" sz="1600" b="1" dirty="0"/>
              <a:t>происходящих из иностранных государств </a:t>
            </a:r>
            <a:r>
              <a:rPr lang="ru-RU" sz="1600" dirty="0"/>
              <a:t>(за исключением государств - членов Евразийского экономического союза), при условии, что на участие в определении поставщика подано не менее 2 удовлетворяющих требованиям извещения об осуществлении закупки, документации о закупке (в случае если Федеральным законом "О контрактной системе в сфере закупок товаров, работ, услуг для обеспечения государственных и муниципальных нужд" предусмотрена документация о закупке) заявок, которые одновременно:</a:t>
            </a:r>
          </a:p>
        </p:txBody>
      </p:sp>
      <p:sp>
        <p:nvSpPr>
          <p:cNvPr id="10" name="TextBox 9">
            <a:extLst>
              <a:ext uri="{FF2B5EF4-FFF2-40B4-BE49-F238E27FC236}">
                <a16:creationId xmlns:a16="http://schemas.microsoft.com/office/drawing/2014/main" id="{268A985C-FA5A-4FC9-BD89-A7388467D31F}"/>
              </a:ext>
            </a:extLst>
          </p:cNvPr>
          <p:cNvSpPr txBox="1"/>
          <p:nvPr/>
        </p:nvSpPr>
        <p:spPr>
          <a:xfrm>
            <a:off x="514349" y="3389174"/>
            <a:ext cx="8086725" cy="1569660"/>
          </a:xfrm>
          <a:prstGeom prst="rect">
            <a:avLst/>
          </a:prstGeom>
          <a:noFill/>
        </p:spPr>
        <p:txBody>
          <a:bodyPr wrap="square">
            <a:spAutoFit/>
          </a:bodyPr>
          <a:lstStyle/>
          <a:p>
            <a:pPr marL="285750" indent="-285750">
              <a:buClr>
                <a:srgbClr val="00B050"/>
              </a:buClr>
              <a:buFont typeface="Wingdings" panose="05000000000000000000" pitchFamily="2" charset="2"/>
              <a:buChar char="ü"/>
            </a:pPr>
            <a:r>
              <a:rPr lang="ru-RU" sz="1600" dirty="0"/>
              <a:t>содержат предложения о поставке видов пищевых продуктов, являющихся объектом закупки и включенных в перечень, страной происхождения которых являются государства - члены Евразийского экономического союза;</a:t>
            </a:r>
          </a:p>
          <a:p>
            <a:pPr marL="285750" indent="-285750">
              <a:buClr>
                <a:srgbClr val="00B050"/>
              </a:buClr>
              <a:buFont typeface="Wingdings" panose="05000000000000000000" pitchFamily="2" charset="2"/>
              <a:buChar char="ü"/>
            </a:pPr>
            <a:endParaRPr lang="ru-RU" sz="1600" dirty="0"/>
          </a:p>
          <a:p>
            <a:pPr marL="285750" indent="-285750">
              <a:buClr>
                <a:srgbClr val="00B050"/>
              </a:buClr>
              <a:buFont typeface="Wingdings" panose="05000000000000000000" pitchFamily="2" charset="2"/>
              <a:buChar char="ü"/>
            </a:pPr>
            <a:r>
              <a:rPr lang="ru-RU" sz="1600" dirty="0"/>
              <a:t>не содержат предложений о поставке одного и того же вида пищевых продуктов одного производителя.</a:t>
            </a:r>
          </a:p>
        </p:txBody>
      </p:sp>
    </p:spTree>
    <p:extLst>
      <p:ext uri="{BB962C8B-B14F-4D97-AF65-F5344CB8AC3E}">
        <p14:creationId xmlns:p14="http://schemas.microsoft.com/office/powerpoint/2010/main" val="33107854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80AB98-FD4A-49DF-A067-4E72C3279393}"/>
              </a:ext>
            </a:extLst>
          </p:cNvPr>
          <p:cNvSpPr>
            <a:spLocks noGrp="1"/>
          </p:cNvSpPr>
          <p:nvPr>
            <p:ph type="sldNum" sz="quarter" idx="12"/>
          </p:nvPr>
        </p:nvSpPr>
        <p:spPr/>
        <p:txBody>
          <a:bodyPr/>
          <a:lstStyle/>
          <a:p>
            <a:fld id="{2066355A-084C-D24E-9AD2-7E4FC41EA627}" type="slidenum">
              <a:rPr lang="en-US" smtClean="0"/>
              <a:pPr/>
              <a:t>84</a:t>
            </a:fld>
            <a:endParaRPr lang="en-US" dirty="0"/>
          </a:p>
        </p:txBody>
      </p:sp>
      <p:sp>
        <p:nvSpPr>
          <p:cNvPr id="6" name="TextBox 5">
            <a:extLst>
              <a:ext uri="{FF2B5EF4-FFF2-40B4-BE49-F238E27FC236}">
                <a16:creationId xmlns:a16="http://schemas.microsoft.com/office/drawing/2014/main" id="{7EEDCB6D-FA7F-4DBA-9733-E1EE3134E3B6}"/>
              </a:ext>
            </a:extLst>
          </p:cNvPr>
          <p:cNvSpPr txBox="1"/>
          <p:nvPr/>
        </p:nvSpPr>
        <p:spPr>
          <a:xfrm>
            <a:off x="619125" y="1109693"/>
            <a:ext cx="7781925" cy="2862322"/>
          </a:xfrm>
          <a:prstGeom prst="rect">
            <a:avLst/>
          </a:prstGeom>
          <a:noFill/>
        </p:spPr>
        <p:txBody>
          <a:bodyPr wrap="square">
            <a:spAutoFit/>
          </a:bodyPr>
          <a:lstStyle/>
          <a:p>
            <a:r>
              <a:rPr lang="ru-RU" dirty="0"/>
              <a:t>Подтверждением страны происхождения товаров (пищевых продуктов), включенных в перечень, является указание (</a:t>
            </a:r>
            <a:r>
              <a:rPr lang="ru-RU" b="1" dirty="0"/>
              <a:t>декларирование</a:t>
            </a:r>
            <a:r>
              <a:rPr lang="ru-RU" dirty="0"/>
              <a:t>) участником закупки в заявке в соответствии с Федеральным законом "О контрактной системе в сфере закупок товаров, работ, услуг для обеспечения государственных и муниципальных нужд" </a:t>
            </a:r>
            <a:r>
              <a:rPr lang="ru-RU" b="1" dirty="0"/>
              <a:t>наименования страны происхождения</a:t>
            </a:r>
            <a:r>
              <a:rPr lang="ru-RU" dirty="0"/>
              <a:t> и </a:t>
            </a:r>
            <a:r>
              <a:rPr lang="ru-RU" b="1" dirty="0"/>
              <a:t>производителя пищевых продуктов</a:t>
            </a:r>
            <a:r>
              <a:rPr lang="ru-RU" dirty="0"/>
              <a:t>, включенных в перечень.</a:t>
            </a:r>
          </a:p>
          <a:p>
            <a:endParaRPr lang="ru-RU" dirty="0"/>
          </a:p>
          <a:p>
            <a:r>
              <a:rPr lang="ru-RU" dirty="0"/>
              <a:t>Наименование страны происхождения товаров (пищевых продуктов) указывается в соответствии с Общероссийским классификатором стран мира.</a:t>
            </a:r>
          </a:p>
        </p:txBody>
      </p:sp>
    </p:spTree>
    <p:extLst>
      <p:ext uri="{BB962C8B-B14F-4D97-AF65-F5344CB8AC3E}">
        <p14:creationId xmlns:p14="http://schemas.microsoft.com/office/powerpoint/2010/main" val="19650251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78B77BA-F40D-4481-B373-2B71DA8739E6}"/>
              </a:ext>
            </a:extLst>
          </p:cNvPr>
          <p:cNvSpPr>
            <a:spLocks noGrp="1"/>
          </p:cNvSpPr>
          <p:nvPr>
            <p:ph type="sldNum" sz="quarter" idx="12"/>
          </p:nvPr>
        </p:nvSpPr>
        <p:spPr/>
        <p:txBody>
          <a:bodyPr/>
          <a:lstStyle/>
          <a:p>
            <a:fld id="{2066355A-084C-D24E-9AD2-7E4FC41EA627}" type="slidenum">
              <a:rPr lang="en-US" smtClean="0"/>
              <a:pPr/>
              <a:t>85</a:t>
            </a:fld>
            <a:endParaRPr lang="en-US" dirty="0"/>
          </a:p>
        </p:txBody>
      </p:sp>
      <p:sp>
        <p:nvSpPr>
          <p:cNvPr id="4" name="TextBox 3">
            <a:extLst>
              <a:ext uri="{FF2B5EF4-FFF2-40B4-BE49-F238E27FC236}">
                <a16:creationId xmlns:a16="http://schemas.microsoft.com/office/drawing/2014/main" id="{72B39374-33BC-4ABE-A754-2F264BAC638C}"/>
              </a:ext>
            </a:extLst>
          </p:cNvPr>
          <p:cNvSpPr txBox="1"/>
          <p:nvPr/>
        </p:nvSpPr>
        <p:spPr>
          <a:xfrm>
            <a:off x="595312" y="1514505"/>
            <a:ext cx="7953375" cy="2862322"/>
          </a:xfrm>
          <a:prstGeom prst="rect">
            <a:avLst/>
          </a:prstGeom>
          <a:noFill/>
        </p:spPr>
        <p:txBody>
          <a:bodyPr wrap="square">
            <a:spAutoFit/>
          </a:bodyPr>
          <a:lstStyle/>
          <a:p>
            <a:pPr algn="just"/>
            <a:r>
              <a:rPr lang="ru-RU" sz="1800" b="1" i="0" u="none" strike="noStrike" baseline="0" dirty="0">
                <a:latin typeface="Calibri" panose="020F0502020204030204" pitchFamily="34" charset="0"/>
              </a:rPr>
              <a:t>Указанные в настоящем постановлении ограничения допуска для целей осуществления закупок для обеспечения государственных и муниципальных нужд не применяются к товарам, происходящим из отдельных районов Донецкой и Луганской областей Украины.</a:t>
            </a:r>
          </a:p>
          <a:p>
            <a:pPr algn="just"/>
            <a:endParaRPr lang="ru-RU" sz="1800" b="1" i="0" u="none" strike="noStrike" baseline="0" dirty="0">
              <a:latin typeface="Calibri" panose="020F0502020204030204" pitchFamily="34" charset="0"/>
            </a:endParaRPr>
          </a:p>
          <a:p>
            <a:pPr algn="just"/>
            <a:r>
              <a:rPr lang="ru-RU" sz="1800" b="1" i="0" u="none" strike="noStrike" baseline="0" dirty="0">
                <a:latin typeface="Calibri" panose="020F0502020204030204" pitchFamily="34" charset="0"/>
              </a:rPr>
              <a:t>Происхождение товаров из отдельных районов Донецкой и Луганской областей Украины подтверждается сертификатами о происхождении товара, выдаваемыми уполномоченными органами (организациями), фактически действующими на территориях отдельных районов Донецкой и Луганской областей Украины.</a:t>
            </a:r>
          </a:p>
        </p:txBody>
      </p:sp>
    </p:spTree>
    <p:extLst>
      <p:ext uri="{BB962C8B-B14F-4D97-AF65-F5344CB8AC3E}">
        <p14:creationId xmlns:p14="http://schemas.microsoft.com/office/powerpoint/2010/main" val="14446757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86</a:t>
            </a:fld>
            <a:endParaRPr lang="en-US" dirty="0"/>
          </a:p>
        </p:txBody>
      </p:sp>
      <p:sp>
        <p:nvSpPr>
          <p:cNvPr id="3" name="Прямоугольник 2">
            <a:extLst>
              <a:ext uri="{FF2B5EF4-FFF2-40B4-BE49-F238E27FC236}">
                <a16:creationId xmlns:a16="http://schemas.microsoft.com/office/drawing/2014/main" id="{0565CBA5-4008-48F0-A993-774C8062FAB7}"/>
              </a:ext>
            </a:extLst>
          </p:cNvPr>
          <p:cNvSpPr/>
          <p:nvPr/>
        </p:nvSpPr>
        <p:spPr>
          <a:xfrm>
            <a:off x="703562" y="2033141"/>
            <a:ext cx="8095652" cy="1077218"/>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Постановление Правительства Российской Федерации№878 от </a:t>
            </a:r>
            <a:r>
              <a:rPr lang="en-US" sz="3200" b="1" dirty="0">
                <a:solidFill>
                  <a:srgbClr val="0E779D"/>
                </a:solidFill>
                <a:latin typeface="Times New Roman" panose="02020603050405020304" pitchFamily="18" charset="0"/>
                <a:cs typeface="Times New Roman" panose="02020603050405020304" pitchFamily="18" charset="0"/>
              </a:rPr>
              <a:t>1</a:t>
            </a:r>
            <a:r>
              <a:rPr lang="ru-RU" sz="3200" b="1" dirty="0">
                <a:solidFill>
                  <a:srgbClr val="0E779D"/>
                </a:solidFill>
                <a:latin typeface="Times New Roman" panose="02020603050405020304" pitchFamily="18" charset="0"/>
                <a:cs typeface="Times New Roman" panose="02020603050405020304" pitchFamily="18" charset="0"/>
              </a:rPr>
              <a:t>0.0</a:t>
            </a:r>
            <a:r>
              <a:rPr lang="en-US" sz="3200" b="1" dirty="0">
                <a:solidFill>
                  <a:srgbClr val="0E779D"/>
                </a:solidFill>
                <a:latin typeface="Times New Roman" panose="02020603050405020304" pitchFamily="18" charset="0"/>
                <a:cs typeface="Times New Roman" panose="02020603050405020304" pitchFamily="18" charset="0"/>
              </a:rPr>
              <a:t>7</a:t>
            </a:r>
            <a:r>
              <a:rPr lang="ru-RU" sz="3200" b="1" dirty="0">
                <a:solidFill>
                  <a:srgbClr val="0E779D"/>
                </a:solidFill>
                <a:latin typeface="Times New Roman" panose="02020603050405020304" pitchFamily="18" charset="0"/>
                <a:cs typeface="Times New Roman" panose="02020603050405020304" pitchFamily="18" charset="0"/>
              </a:rPr>
              <a:t>.20</a:t>
            </a:r>
            <a:r>
              <a:rPr lang="en-US" sz="3200" b="1" dirty="0">
                <a:solidFill>
                  <a:srgbClr val="0E779D"/>
                </a:solidFill>
                <a:latin typeface="Times New Roman" panose="02020603050405020304" pitchFamily="18" charset="0"/>
                <a:cs typeface="Times New Roman" panose="02020603050405020304" pitchFamily="18" charset="0"/>
              </a:rPr>
              <a:t>19</a:t>
            </a:r>
            <a:endParaRPr lang="ru-RU" sz="3200" b="1" dirty="0">
              <a:solidFill>
                <a:srgbClr val="0E779D"/>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7E526FA-E1B6-4B75-B847-3BC554076E4F}"/>
              </a:ext>
            </a:extLst>
          </p:cNvPr>
          <p:cNvSpPr txBox="1"/>
          <p:nvPr/>
        </p:nvSpPr>
        <p:spPr>
          <a:xfrm>
            <a:off x="2332283" y="720130"/>
            <a:ext cx="5416060" cy="523220"/>
          </a:xfrm>
          <a:prstGeom prst="rect">
            <a:avLst/>
          </a:prstGeom>
          <a:noFill/>
        </p:spPr>
        <p:txBody>
          <a:bodyPr wrap="square" rtlCol="0">
            <a:spAutoFit/>
          </a:bodyPr>
          <a:lstStyle/>
          <a:p>
            <a:r>
              <a:rPr lang="ru-RU" sz="2800" b="1" dirty="0"/>
              <a:t>«Радиоэлектронная продукция»</a:t>
            </a:r>
          </a:p>
        </p:txBody>
      </p:sp>
    </p:spTree>
    <p:extLst>
      <p:ext uri="{BB962C8B-B14F-4D97-AF65-F5344CB8AC3E}">
        <p14:creationId xmlns:p14="http://schemas.microsoft.com/office/powerpoint/2010/main" val="77448900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070003A-7FF5-4EAC-BE35-ABFE7C19DC10}"/>
              </a:ext>
            </a:extLst>
          </p:cNvPr>
          <p:cNvSpPr>
            <a:spLocks noGrp="1"/>
          </p:cNvSpPr>
          <p:nvPr>
            <p:ph type="sldNum" sz="quarter" idx="12"/>
          </p:nvPr>
        </p:nvSpPr>
        <p:spPr/>
        <p:txBody>
          <a:bodyPr/>
          <a:lstStyle/>
          <a:p>
            <a:fld id="{2066355A-084C-D24E-9AD2-7E4FC41EA627}" type="slidenum">
              <a:rPr lang="en-US" smtClean="0"/>
              <a:pPr/>
              <a:t>87</a:t>
            </a:fld>
            <a:endParaRPr lang="en-US" dirty="0"/>
          </a:p>
        </p:txBody>
      </p:sp>
      <p:sp>
        <p:nvSpPr>
          <p:cNvPr id="3" name="TextBox 2">
            <a:extLst>
              <a:ext uri="{FF2B5EF4-FFF2-40B4-BE49-F238E27FC236}">
                <a16:creationId xmlns:a16="http://schemas.microsoft.com/office/drawing/2014/main" id="{091A5757-0A12-4447-8E6F-35E9134932F3}"/>
              </a:ext>
            </a:extLst>
          </p:cNvPr>
          <p:cNvSpPr txBox="1"/>
          <p:nvPr/>
        </p:nvSpPr>
        <p:spPr>
          <a:xfrm>
            <a:off x="472953" y="787791"/>
            <a:ext cx="7728512" cy="3139321"/>
          </a:xfrm>
          <a:prstGeom prst="rect">
            <a:avLst/>
          </a:prstGeom>
          <a:noFill/>
        </p:spPr>
        <p:txBody>
          <a:bodyPr wrap="square" rtlCol="0">
            <a:spAutoFit/>
          </a:bodyPr>
          <a:lstStyle/>
          <a:p>
            <a:r>
              <a:rPr lang="ru-RU" sz="1800" b="1" dirty="0">
                <a:effectLst/>
                <a:latin typeface="Times New Roman" panose="02020603050405020304" pitchFamily="18" charset="0"/>
                <a:ea typeface="Times New Roman" panose="02020603050405020304" pitchFamily="18" charset="0"/>
              </a:rPr>
              <a:t>Изменения, вносимые в постановление Правительства Российской Федерации от 10.07.2019 №878 (далее - ПП РФ №878)</a:t>
            </a:r>
          </a:p>
          <a:p>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 При применении ограничений, при закупке радиоэлектронной продукции, входящей в перечень, установленный ПП РФ №878, применяется правило </a:t>
            </a:r>
            <a:r>
              <a:rPr lang="ru-RU" sz="18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«второй лишний»</a:t>
            </a:r>
            <a:r>
              <a:rPr lang="ru-RU" sz="1800" dirty="0">
                <a:effectLst/>
                <a:latin typeface="Times New Roman" panose="02020603050405020304" pitchFamily="18" charset="0"/>
                <a:ea typeface="Times New Roman" panose="02020603050405020304" pitchFamily="18" charset="0"/>
              </a:rPr>
              <a:t>, в рамках которого отстранению подлежат все участники закупки, предлагающие к поставке продукцию иностранного производства, если среди участников есть хотя бы </a:t>
            </a:r>
            <a:r>
              <a:rPr lang="ru-RU" sz="1800" b="1" dirty="0">
                <a:solidFill>
                  <a:srgbClr val="FF0000"/>
                </a:solidFill>
                <a:effectLst/>
                <a:latin typeface="Times New Roman" panose="02020603050405020304" pitchFamily="18" charset="0"/>
                <a:ea typeface="Times New Roman" panose="02020603050405020304" pitchFamily="18" charset="0"/>
              </a:rPr>
              <a:t>ОДНА</a:t>
            </a:r>
            <a:r>
              <a:rPr lang="ru-RU" sz="1800" dirty="0">
                <a:effectLst/>
                <a:latin typeface="Times New Roman" panose="02020603050405020304" pitchFamily="18" charset="0"/>
                <a:ea typeface="Times New Roman" panose="02020603050405020304" pitchFamily="18" charset="0"/>
              </a:rPr>
              <a:t> заявка, соответствующая требованиям документации и извещения и предлагающая  продукцию Российского или Евразийского происхождения (с подтверждением страны происхождения).</a:t>
            </a:r>
          </a:p>
        </p:txBody>
      </p:sp>
    </p:spTree>
    <p:extLst>
      <p:ext uri="{BB962C8B-B14F-4D97-AF65-F5344CB8AC3E}">
        <p14:creationId xmlns:p14="http://schemas.microsoft.com/office/powerpoint/2010/main" val="14083132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070003A-7FF5-4EAC-BE35-ABFE7C19DC10}"/>
              </a:ext>
            </a:extLst>
          </p:cNvPr>
          <p:cNvSpPr>
            <a:spLocks noGrp="1"/>
          </p:cNvSpPr>
          <p:nvPr>
            <p:ph type="sldNum" sz="quarter" idx="12"/>
          </p:nvPr>
        </p:nvSpPr>
        <p:spPr/>
        <p:txBody>
          <a:bodyPr/>
          <a:lstStyle/>
          <a:p>
            <a:fld id="{2066355A-084C-D24E-9AD2-7E4FC41EA627}" type="slidenum">
              <a:rPr lang="en-US" smtClean="0"/>
              <a:pPr/>
              <a:t>88</a:t>
            </a:fld>
            <a:endParaRPr lang="en-US" dirty="0"/>
          </a:p>
        </p:txBody>
      </p:sp>
      <p:sp>
        <p:nvSpPr>
          <p:cNvPr id="3" name="TextBox 2">
            <a:extLst>
              <a:ext uri="{FF2B5EF4-FFF2-40B4-BE49-F238E27FC236}">
                <a16:creationId xmlns:a16="http://schemas.microsoft.com/office/drawing/2014/main" id="{091A5757-0A12-4447-8E6F-35E9134932F3}"/>
              </a:ext>
            </a:extLst>
          </p:cNvPr>
          <p:cNvSpPr txBox="1"/>
          <p:nvPr/>
        </p:nvSpPr>
        <p:spPr>
          <a:xfrm>
            <a:off x="358836" y="830407"/>
            <a:ext cx="7728512" cy="4216539"/>
          </a:xfrm>
          <a:prstGeom prst="rect">
            <a:avLst/>
          </a:prstGeom>
          <a:noFill/>
        </p:spPr>
        <p:txBody>
          <a:bodyPr wrap="square" rtlCol="0">
            <a:spAutoFit/>
          </a:bodyPr>
          <a:lstStyle/>
          <a:p>
            <a:pPr>
              <a:spcBef>
                <a:spcPts val="1200"/>
              </a:spcBef>
            </a:pPr>
            <a:r>
              <a:rPr lang="ru-RU" sz="18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Подтверждением страны происхождения </a:t>
            </a:r>
            <a:r>
              <a:rPr lang="ru-RU" sz="1800" dirty="0">
                <a:effectLst/>
                <a:latin typeface="Times New Roman" panose="02020603050405020304" pitchFamily="18" charset="0"/>
                <a:ea typeface="Times New Roman" panose="02020603050405020304" pitchFamily="18" charset="0"/>
              </a:rPr>
              <a:t>является указание (декларирование) в составе заявки реестрового номера и (если требуется) указания совокупного количества баллов за выполнение технологических операций (условий):</a:t>
            </a:r>
          </a:p>
          <a:p>
            <a:pPr>
              <a:spcBef>
                <a:spcPts val="1200"/>
              </a:spcBef>
            </a:pPr>
            <a:r>
              <a:rPr lang="ru-RU" sz="1600" dirty="0">
                <a:effectLst/>
                <a:latin typeface="Times New Roman" panose="02020603050405020304" pitchFamily="18" charset="0"/>
                <a:ea typeface="Times New Roman" panose="02020603050405020304" pitchFamily="18" charset="0"/>
              </a:rPr>
              <a:t>1) Если страна происхождения – </a:t>
            </a:r>
            <a:r>
              <a:rPr lang="ru-RU" sz="16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Россия</a:t>
            </a:r>
            <a:r>
              <a:rPr lang="ru-RU" sz="1600" dirty="0">
                <a:effectLst/>
                <a:latin typeface="Times New Roman" panose="02020603050405020304" pitchFamily="18" charset="0"/>
                <a:ea typeface="Times New Roman" panose="02020603050405020304" pitchFamily="18" charset="0"/>
              </a:rPr>
              <a:t>, то указывается реестровый номер из </a:t>
            </a:r>
            <a:r>
              <a:rPr lang="ru-RU" sz="1600" b="1" dirty="0">
                <a:effectLst/>
                <a:latin typeface="Times New Roman" panose="02020603050405020304" pitchFamily="18" charset="0"/>
                <a:ea typeface="Times New Roman" panose="02020603050405020304" pitchFamily="18" charset="0"/>
              </a:rPr>
              <a:t>единого реестра российской радиоэлектронной продукции</a:t>
            </a:r>
            <a:r>
              <a:rPr lang="ru-RU" sz="1600" dirty="0">
                <a:effectLst/>
                <a:latin typeface="Times New Roman" panose="02020603050405020304" pitchFamily="18" charset="0"/>
                <a:ea typeface="Times New Roman" panose="02020603050405020304" pitchFamily="18" charset="0"/>
              </a:rPr>
              <a:t> (далее – реестр) и совокупное количество баллов за выполнение технологических операций (условий) на территории РФ, </a:t>
            </a:r>
            <a:r>
              <a:rPr lang="ru-RU" sz="1600" b="1" dirty="0">
                <a:solidFill>
                  <a:srgbClr val="FF0000"/>
                </a:solidFill>
                <a:effectLst/>
                <a:latin typeface="Times New Roman" panose="02020603050405020304" pitchFamily="18" charset="0"/>
                <a:ea typeface="Times New Roman" panose="02020603050405020304" pitchFamily="18" charset="0"/>
              </a:rPr>
              <a:t>ЕСЛИ</a:t>
            </a:r>
            <a:r>
              <a:rPr lang="ru-RU" sz="1600" dirty="0">
                <a:effectLst/>
                <a:latin typeface="Times New Roman" panose="02020603050405020304" pitchFamily="18" charset="0"/>
                <a:ea typeface="Times New Roman" panose="02020603050405020304" pitchFamily="18" charset="0"/>
              </a:rPr>
              <a:t> такое предусмотрено постановлением Правительства РФ от 17.07.2015 №719 (далее - ПП РФ №719).</a:t>
            </a:r>
          </a:p>
          <a:p>
            <a:pPr>
              <a:spcBef>
                <a:spcPts val="1200"/>
              </a:spcBef>
            </a:pPr>
            <a:r>
              <a:rPr lang="ru-RU" sz="1600" dirty="0">
                <a:effectLst/>
                <a:latin typeface="Times New Roman" panose="02020603050405020304" pitchFamily="18" charset="0"/>
                <a:ea typeface="Times New Roman" panose="02020603050405020304" pitchFamily="18" charset="0"/>
              </a:rPr>
              <a:t>2) Если страна происхождения – </a:t>
            </a:r>
            <a:r>
              <a:rPr lang="ru-RU" sz="16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член Евразийского экономического союза</a:t>
            </a:r>
            <a:r>
              <a:rPr lang="ru-RU" sz="1600" dirty="0">
                <a:effectLst/>
                <a:latin typeface="Times New Roman" panose="02020603050405020304" pitchFamily="18" charset="0"/>
                <a:ea typeface="Times New Roman" panose="02020603050405020304" pitchFamily="18" charset="0"/>
              </a:rPr>
              <a:t> (далее ЕАЭС) (за исключением РФ), то указывается реестровый номер из </a:t>
            </a:r>
            <a:r>
              <a:rPr lang="ru-RU" sz="1600" b="1" dirty="0">
                <a:effectLst/>
                <a:latin typeface="Times New Roman" panose="02020603050405020304" pitchFamily="18" charset="0"/>
                <a:ea typeface="Times New Roman" panose="02020603050405020304" pitchFamily="18" charset="0"/>
              </a:rPr>
              <a:t>евразийского реестра промышленных товаров</a:t>
            </a:r>
            <a:r>
              <a:rPr lang="ru-RU" sz="1600" dirty="0">
                <a:effectLst/>
                <a:latin typeface="Times New Roman" panose="02020603050405020304" pitchFamily="18" charset="0"/>
                <a:ea typeface="Times New Roman" panose="02020603050405020304" pitchFamily="18" charset="0"/>
              </a:rPr>
              <a:t> и совокупное количество баллов за выполнение технологических операций (условий) на территории ЕАЭС, </a:t>
            </a:r>
            <a:r>
              <a:rPr lang="ru-RU" sz="1600" b="1" dirty="0">
                <a:solidFill>
                  <a:srgbClr val="FF0000"/>
                </a:solidFill>
                <a:effectLst/>
                <a:latin typeface="Times New Roman" panose="02020603050405020304" pitchFamily="18" charset="0"/>
                <a:ea typeface="Times New Roman" panose="02020603050405020304" pitchFamily="18" charset="0"/>
              </a:rPr>
              <a:t>ЕСЛИ</a:t>
            </a:r>
            <a:r>
              <a:rPr lang="ru-RU" sz="1600" dirty="0">
                <a:effectLst/>
                <a:latin typeface="Times New Roman" panose="02020603050405020304" pitchFamily="18" charset="0"/>
                <a:ea typeface="Times New Roman" panose="02020603050405020304" pitchFamily="18" charset="0"/>
              </a:rPr>
              <a:t> это предусмотрено решением Совета Евразийской экономической комиссии от 23.11.2020 №105 (далее – решение №105).</a:t>
            </a:r>
          </a:p>
        </p:txBody>
      </p:sp>
    </p:spTree>
    <p:extLst>
      <p:ext uri="{BB962C8B-B14F-4D97-AF65-F5344CB8AC3E}">
        <p14:creationId xmlns:p14="http://schemas.microsoft.com/office/powerpoint/2010/main" val="41278793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070003A-7FF5-4EAC-BE35-ABFE7C19DC10}"/>
              </a:ext>
            </a:extLst>
          </p:cNvPr>
          <p:cNvSpPr>
            <a:spLocks noGrp="1"/>
          </p:cNvSpPr>
          <p:nvPr>
            <p:ph type="sldNum" sz="quarter" idx="12"/>
          </p:nvPr>
        </p:nvSpPr>
        <p:spPr/>
        <p:txBody>
          <a:bodyPr/>
          <a:lstStyle/>
          <a:p>
            <a:fld id="{2066355A-084C-D24E-9AD2-7E4FC41EA627}" type="slidenum">
              <a:rPr lang="en-US" smtClean="0"/>
              <a:pPr/>
              <a:t>89</a:t>
            </a:fld>
            <a:endParaRPr lang="en-US" dirty="0"/>
          </a:p>
        </p:txBody>
      </p:sp>
      <p:sp>
        <p:nvSpPr>
          <p:cNvPr id="3" name="TextBox 2">
            <a:extLst>
              <a:ext uri="{FF2B5EF4-FFF2-40B4-BE49-F238E27FC236}">
                <a16:creationId xmlns:a16="http://schemas.microsoft.com/office/drawing/2014/main" id="{091A5757-0A12-4447-8E6F-35E9134932F3}"/>
              </a:ext>
            </a:extLst>
          </p:cNvPr>
          <p:cNvSpPr txBox="1"/>
          <p:nvPr/>
        </p:nvSpPr>
        <p:spPr>
          <a:xfrm>
            <a:off x="1058593" y="1203325"/>
            <a:ext cx="7026813" cy="923330"/>
          </a:xfrm>
          <a:prstGeom prst="rect">
            <a:avLst/>
          </a:prstGeom>
          <a:noFill/>
          <a:ln w="57150">
            <a:solidFill>
              <a:srgbClr val="2182A5"/>
            </a:solidFill>
          </a:ln>
        </p:spPr>
        <p:txBody>
          <a:bodyPr wrap="square" rtlCol="0">
            <a:spAutoFit/>
          </a:bodyPr>
          <a:lstStyle/>
          <a:p>
            <a:pPr algn="ctr"/>
            <a:r>
              <a:rPr lang="ru-RU" b="1" dirty="0">
                <a:solidFill>
                  <a:srgbClr val="FF0000"/>
                </a:solidFill>
                <a:effectLst>
                  <a:outerShdw blurRad="38100" dist="38100" dir="2700000" algn="tl">
                    <a:srgbClr val="000000">
                      <a:alpha val="43137"/>
                    </a:srgbClr>
                  </a:outerShdw>
                </a:effectLst>
              </a:rPr>
              <a:t>В случае отсутствия (при необходимости) или неверного указания совокупного количества баллов в заявке – заявка приравнивается к предлагающей иностранные товары.</a:t>
            </a:r>
            <a:endParaRPr lang="ru-RU" dirty="0">
              <a:solidFill>
                <a:srgbClr val="FF0000"/>
              </a:solidFill>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DE6361C0-9B56-4B7A-9F41-7CB00265C517}"/>
              </a:ext>
            </a:extLst>
          </p:cNvPr>
          <p:cNvSpPr txBox="1"/>
          <p:nvPr/>
        </p:nvSpPr>
        <p:spPr>
          <a:xfrm>
            <a:off x="1058593" y="2877380"/>
            <a:ext cx="7026813" cy="369332"/>
          </a:xfrm>
          <a:prstGeom prst="rect">
            <a:avLst/>
          </a:prstGeom>
          <a:noFill/>
          <a:ln w="57150">
            <a:solidFill>
              <a:srgbClr val="2182A5"/>
            </a:solidFill>
          </a:ln>
        </p:spPr>
        <p:txBody>
          <a:bodyPr wrap="square" rtlCol="0">
            <a:spAutoFit/>
          </a:bodyPr>
          <a:lstStyle/>
          <a:p>
            <a:pPr algn="ctr"/>
            <a:r>
              <a:rPr lang="ru-RU" sz="1800" dirty="0">
                <a:effectLst/>
                <a:latin typeface="Times New Roman" panose="02020603050405020304" pitchFamily="18" charset="0"/>
                <a:ea typeface="Times New Roman" panose="02020603050405020304" pitchFamily="18" charset="0"/>
              </a:rPr>
              <a:t>Информация о реестровых записях включается в контракт.</a:t>
            </a:r>
            <a:endParaRPr lang="ru-RU"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120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8E1FA1B-2CD2-4616-A822-569330347663}"/>
              </a:ext>
            </a:extLst>
          </p:cNvPr>
          <p:cNvSpPr>
            <a:spLocks noGrp="1"/>
          </p:cNvSpPr>
          <p:nvPr>
            <p:ph type="sldNum" sz="quarter" idx="12"/>
          </p:nvPr>
        </p:nvSpPr>
        <p:spPr/>
        <p:txBody>
          <a:bodyPr/>
          <a:lstStyle/>
          <a:p>
            <a:fld id="{2066355A-084C-D24E-9AD2-7E4FC41EA627}" type="slidenum">
              <a:rPr lang="en-US" smtClean="0"/>
              <a:pPr/>
              <a:t>9</a:t>
            </a:fld>
            <a:endParaRPr lang="en-US" dirty="0"/>
          </a:p>
        </p:txBody>
      </p:sp>
      <p:sp>
        <p:nvSpPr>
          <p:cNvPr id="8" name="TextBox 7">
            <a:extLst>
              <a:ext uri="{FF2B5EF4-FFF2-40B4-BE49-F238E27FC236}">
                <a16:creationId xmlns:a16="http://schemas.microsoft.com/office/drawing/2014/main" id="{8207C73E-3983-46BF-82F3-FB9055459E13}"/>
              </a:ext>
            </a:extLst>
          </p:cNvPr>
          <p:cNvSpPr txBox="1"/>
          <p:nvPr/>
        </p:nvSpPr>
        <p:spPr>
          <a:xfrm>
            <a:off x="921068" y="1214985"/>
            <a:ext cx="7660640" cy="1477328"/>
          </a:xfrm>
          <a:prstGeom prst="rect">
            <a:avLst/>
          </a:prstGeom>
          <a:noFill/>
          <a:ln w="28575">
            <a:solidFill>
              <a:schemeClr val="accent1"/>
            </a:solidFill>
          </a:ln>
        </p:spPr>
        <p:txBody>
          <a:bodyPr wrap="square">
            <a:spAutoFit/>
          </a:bodyPr>
          <a:lstStyle/>
          <a:p>
            <a:r>
              <a:rPr lang="ru-RU" sz="1800" b="1" dirty="0">
                <a:effectLst/>
                <a:latin typeface="Calibri" panose="020F0502020204030204" pitchFamily="34" charset="0"/>
                <a:ea typeface="Calibri" panose="020F0502020204030204" pitchFamily="34" charset="0"/>
                <a:cs typeface="Times New Roman" panose="02020603050405020304" pitchFamily="18" charset="0"/>
              </a:rPr>
              <a:t>Отдельный этап исполнения контракта </a:t>
            </a:r>
            <a:r>
              <a:rPr lang="ru-RU" sz="1800" dirty="0">
                <a:effectLst/>
                <a:latin typeface="Calibri" panose="020F0502020204030204" pitchFamily="34" charset="0"/>
                <a:ea typeface="Calibri" panose="020F0502020204030204" pitchFamily="34" charset="0"/>
                <a:cs typeface="Times New Roman" panose="02020603050405020304" pitchFamily="18" charset="0"/>
              </a:rPr>
              <a:t>- часть обязательства поставщика (подрядчика, исполнителя), в отношении которого контрактом установлена обязанность заказчика обеспечить приемку (с оформлением в соответствии с Законом №44-ФЗ документа о приемке) и оплату поставленного товара, выполненной работы, оказанной услуги.</a:t>
            </a:r>
            <a:endParaRPr lang="ru-RU" dirty="0"/>
          </a:p>
        </p:txBody>
      </p:sp>
      <p:sp>
        <p:nvSpPr>
          <p:cNvPr id="5" name="TextBox 4">
            <a:extLst>
              <a:ext uri="{FF2B5EF4-FFF2-40B4-BE49-F238E27FC236}">
                <a16:creationId xmlns:a16="http://schemas.microsoft.com/office/drawing/2014/main" id="{3F251996-BFF2-4F3F-ACDD-80C4CBCCC0AF}"/>
              </a:ext>
            </a:extLst>
          </p:cNvPr>
          <p:cNvSpPr txBox="1"/>
          <p:nvPr/>
        </p:nvSpPr>
        <p:spPr>
          <a:xfrm>
            <a:off x="358836" y="-22804"/>
            <a:ext cx="6572051" cy="470000"/>
          </a:xfrm>
          <a:prstGeom prst="rect">
            <a:avLst/>
          </a:prstGeom>
          <a:noFill/>
        </p:spPr>
        <p:txBody>
          <a:bodyPr wrap="square" rtlCol="0">
            <a:spAutoFit/>
          </a:bodyPr>
          <a:lstStyle/>
          <a:p>
            <a:pPr>
              <a:lnSpc>
                <a:spcPct val="107000"/>
              </a:lnSpc>
              <a:spcAft>
                <a:spcPts val="800"/>
              </a:spcAft>
            </a:pPr>
            <a:r>
              <a:rPr lang="ru-RU" sz="2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Новое определение в законе 44-ФЗ</a:t>
            </a:r>
          </a:p>
        </p:txBody>
      </p:sp>
      <p:pic>
        <p:nvPicPr>
          <p:cNvPr id="4" name="Рисунок 3" descr="Иерархия со сплошной заливкой">
            <a:extLst>
              <a:ext uri="{FF2B5EF4-FFF2-40B4-BE49-F238E27FC236}">
                <a16:creationId xmlns:a16="http://schemas.microsoft.com/office/drawing/2014/main" id="{17A6A99C-A165-43B8-9502-41946D9A8F9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46443" y="3310414"/>
            <a:ext cx="1676401" cy="1676401"/>
          </a:xfrm>
          <a:prstGeom prst="rect">
            <a:avLst/>
          </a:prstGeom>
        </p:spPr>
      </p:pic>
      <p:sp>
        <p:nvSpPr>
          <p:cNvPr id="6" name="TextBox 5">
            <a:extLst>
              <a:ext uri="{FF2B5EF4-FFF2-40B4-BE49-F238E27FC236}">
                <a16:creationId xmlns:a16="http://schemas.microsoft.com/office/drawing/2014/main" id="{3B9EBD8F-F325-4B79-BE0D-4A408D13C96B}"/>
              </a:ext>
            </a:extLst>
          </p:cNvPr>
          <p:cNvSpPr txBox="1"/>
          <p:nvPr/>
        </p:nvSpPr>
        <p:spPr>
          <a:xfrm>
            <a:off x="468313" y="2728186"/>
            <a:ext cx="4572000" cy="1200329"/>
          </a:xfrm>
          <a:prstGeom prst="rect">
            <a:avLst/>
          </a:prstGeom>
          <a:noFill/>
        </p:spPr>
        <p:txBody>
          <a:bodyPr wrap="square">
            <a:spAutoFit/>
          </a:bodyPr>
          <a:lstStyle/>
          <a:p>
            <a:r>
              <a:rPr lang="ru-RU" b="1" dirty="0">
                <a:solidFill>
                  <a:schemeClr val="bg1">
                    <a:lumMod val="50000"/>
                  </a:schemeClr>
                </a:solidFill>
              </a:rPr>
              <a:t>Письмо Минфина России от 25 октября 2021 г. № 24-06-06/86152</a:t>
            </a:r>
            <a:r>
              <a:rPr lang="en-US" b="1" dirty="0">
                <a:solidFill>
                  <a:schemeClr val="bg1">
                    <a:lumMod val="50000"/>
                  </a:schemeClr>
                </a:solidFill>
              </a:rPr>
              <a:t> </a:t>
            </a:r>
            <a:r>
              <a:rPr lang="ru-RU" b="1" dirty="0">
                <a:solidFill>
                  <a:schemeClr val="bg1">
                    <a:lumMod val="50000"/>
                  </a:schemeClr>
                </a:solidFill>
              </a:rPr>
              <a:t>и</a:t>
            </a:r>
            <a:endParaRPr lang="en-US" b="1" dirty="0">
              <a:solidFill>
                <a:schemeClr val="bg1">
                  <a:lumMod val="50000"/>
                </a:schemeClr>
              </a:solidFill>
            </a:endParaRPr>
          </a:p>
          <a:p>
            <a:r>
              <a:rPr lang="ru-RU" b="1" dirty="0">
                <a:solidFill>
                  <a:schemeClr val="bg1">
                    <a:lumMod val="50000"/>
                  </a:schemeClr>
                </a:solidFill>
              </a:rPr>
              <a:t>от 21 октября 2021 г. N 24-06-08/85106</a:t>
            </a:r>
          </a:p>
          <a:p>
            <a:endParaRPr lang="ru-RU" dirty="0"/>
          </a:p>
        </p:txBody>
      </p:sp>
    </p:spTree>
    <p:extLst>
      <p:ext uri="{BB962C8B-B14F-4D97-AF65-F5344CB8AC3E}">
        <p14:creationId xmlns:p14="http://schemas.microsoft.com/office/powerpoint/2010/main" val="240294709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BF60DE5-9E62-4ACD-BF1B-3A9CBEBAE17A}"/>
              </a:ext>
            </a:extLst>
          </p:cNvPr>
          <p:cNvSpPr>
            <a:spLocks noGrp="1"/>
          </p:cNvSpPr>
          <p:nvPr>
            <p:ph type="sldNum" sz="quarter" idx="12"/>
          </p:nvPr>
        </p:nvSpPr>
        <p:spPr/>
        <p:txBody>
          <a:bodyPr/>
          <a:lstStyle/>
          <a:p>
            <a:fld id="{2066355A-084C-D24E-9AD2-7E4FC41EA627}" type="slidenum">
              <a:rPr lang="en-US" smtClean="0"/>
              <a:pPr/>
              <a:t>90</a:t>
            </a:fld>
            <a:endParaRPr lang="en-US" dirty="0"/>
          </a:p>
        </p:txBody>
      </p:sp>
      <p:sp>
        <p:nvSpPr>
          <p:cNvPr id="6" name="TextBox 5">
            <a:extLst>
              <a:ext uri="{FF2B5EF4-FFF2-40B4-BE49-F238E27FC236}">
                <a16:creationId xmlns:a16="http://schemas.microsoft.com/office/drawing/2014/main" id="{D1E81605-2885-4840-A880-227EAD9DE498}"/>
              </a:ext>
            </a:extLst>
          </p:cNvPr>
          <p:cNvSpPr txBox="1"/>
          <p:nvPr/>
        </p:nvSpPr>
        <p:spPr>
          <a:xfrm>
            <a:off x="607423" y="678924"/>
            <a:ext cx="8144691" cy="1323439"/>
          </a:xfrm>
          <a:prstGeom prst="rect">
            <a:avLst/>
          </a:prstGeom>
          <a:noFill/>
          <a:ln w="57150">
            <a:solidFill>
              <a:srgbClr val="FF0000"/>
            </a:solidFill>
          </a:ln>
        </p:spPr>
        <p:txBody>
          <a:bodyPr wrap="square">
            <a:spAutoFit/>
          </a:bodyPr>
          <a:lstStyle/>
          <a:p>
            <a:pPr algn="ctr"/>
            <a:r>
              <a:rPr lang="ru-RU" sz="2000" dirty="0"/>
              <a:t>На этапе исполнения контракта </a:t>
            </a:r>
            <a:r>
              <a:rPr lang="ru-RU" sz="2000" b="1" dirty="0"/>
              <a:t>поставщик</a:t>
            </a:r>
            <a:r>
              <a:rPr lang="ru-RU" sz="2000" dirty="0"/>
              <a:t> при передаче товара </a:t>
            </a:r>
            <a:r>
              <a:rPr lang="ru-RU" sz="2000" b="1" dirty="0"/>
              <a:t>обязан представить заказчику документы</a:t>
            </a:r>
            <a:r>
              <a:rPr lang="ru-RU" sz="2000" dirty="0"/>
              <a:t>, подтверждающие страну происхождения, </a:t>
            </a:r>
            <a:r>
              <a:rPr lang="ru-RU" sz="2000" b="1" dirty="0"/>
              <a:t>на основании которых осуществляется включение продукции в реестр или евразийский реестр промышленных товаров</a:t>
            </a:r>
            <a:r>
              <a:rPr lang="ru-RU" sz="2000" dirty="0"/>
              <a:t>.</a:t>
            </a:r>
          </a:p>
        </p:txBody>
      </p:sp>
      <p:sp>
        <p:nvSpPr>
          <p:cNvPr id="7" name="TextBox 6">
            <a:extLst>
              <a:ext uri="{FF2B5EF4-FFF2-40B4-BE49-F238E27FC236}">
                <a16:creationId xmlns:a16="http://schemas.microsoft.com/office/drawing/2014/main" id="{B2F69EEE-8B6D-4D85-B84A-6EF6CD33E225}"/>
              </a:ext>
            </a:extLst>
          </p:cNvPr>
          <p:cNvSpPr txBox="1"/>
          <p:nvPr/>
        </p:nvSpPr>
        <p:spPr>
          <a:xfrm>
            <a:off x="607422" y="2290178"/>
            <a:ext cx="8144691" cy="1200329"/>
          </a:xfrm>
          <a:prstGeom prst="rect">
            <a:avLst/>
          </a:prstGeom>
          <a:noFill/>
          <a:ln w="19050">
            <a:solidFill>
              <a:srgbClr val="C00000"/>
            </a:solidFill>
          </a:ln>
        </p:spPr>
        <p:txBody>
          <a:bodyPr wrap="square">
            <a:spAutoFit/>
          </a:bodyPr>
          <a:lstStyle/>
          <a:p>
            <a:pPr algn="ctr"/>
            <a:r>
              <a:rPr lang="ru-RU" sz="1800" dirty="0">
                <a:effectLst/>
                <a:latin typeface="Times New Roman" panose="02020603050405020304" pitchFamily="18" charset="0"/>
                <a:ea typeface="Times New Roman" panose="02020603050405020304" pitchFamily="18" charset="0"/>
              </a:rPr>
              <a:t>Подавая заявку, </a:t>
            </a:r>
            <a:r>
              <a:rPr lang="ru-RU" sz="1800" b="1" dirty="0">
                <a:effectLst/>
                <a:latin typeface="Times New Roman" panose="02020603050405020304" pitchFamily="18" charset="0"/>
                <a:ea typeface="Times New Roman" panose="02020603050405020304" pitchFamily="18" charset="0"/>
              </a:rPr>
              <a:t>участник закупки соглашается с условием о внесении сведений о таком товаре в реестр или евразийский реестр промышленных товаров</a:t>
            </a:r>
            <a:r>
              <a:rPr lang="ru-RU" sz="1800" dirty="0">
                <a:effectLst/>
                <a:latin typeface="Times New Roman" panose="02020603050405020304" pitchFamily="18" charset="0"/>
                <a:ea typeface="Times New Roman" panose="02020603050405020304" pitchFamily="18" charset="0"/>
              </a:rPr>
              <a:t>, а также о необходимости представить на стадии исполнения контракта сведения и документы, указанные выше.</a:t>
            </a:r>
            <a:endParaRPr lang="ru-RU" sz="2000" dirty="0"/>
          </a:p>
        </p:txBody>
      </p:sp>
      <p:sp>
        <p:nvSpPr>
          <p:cNvPr id="5" name="TextBox 4">
            <a:extLst>
              <a:ext uri="{FF2B5EF4-FFF2-40B4-BE49-F238E27FC236}">
                <a16:creationId xmlns:a16="http://schemas.microsoft.com/office/drawing/2014/main" id="{86B4F00A-C2E0-41A8-AE58-CF67A255E822}"/>
              </a:ext>
            </a:extLst>
          </p:cNvPr>
          <p:cNvSpPr txBox="1"/>
          <p:nvPr/>
        </p:nvSpPr>
        <p:spPr>
          <a:xfrm>
            <a:off x="607422" y="3639121"/>
            <a:ext cx="8144691" cy="923330"/>
          </a:xfrm>
          <a:prstGeom prst="rect">
            <a:avLst/>
          </a:prstGeom>
          <a:noFill/>
          <a:ln w="19050">
            <a:solidFill>
              <a:srgbClr val="C00000"/>
            </a:solidFill>
          </a:ln>
        </p:spPr>
        <p:txBody>
          <a:bodyPr wrap="square">
            <a:spAutoFit/>
          </a:bodyPr>
          <a:lstStyle/>
          <a:p>
            <a:pPr algn="ctr"/>
            <a:r>
              <a:rPr lang="ru-RU" sz="1800" dirty="0">
                <a:effectLst/>
                <a:latin typeface="Times New Roman" panose="02020603050405020304" pitchFamily="18" charset="0"/>
                <a:ea typeface="Times New Roman" panose="02020603050405020304" pitchFamily="18" charset="0"/>
              </a:rPr>
              <a:t>Документом подтверждающим страну происхождения и являющимся основанием для включения в реестр – является заключение Минпромторга выданное на основании экспертизы ТПП </a:t>
            </a:r>
            <a:r>
              <a:rPr lang="ru-RU" sz="1400" dirty="0">
                <a:effectLst/>
                <a:latin typeface="Times New Roman" panose="02020603050405020304" pitchFamily="18" charset="0"/>
                <a:ea typeface="Times New Roman" panose="02020603050405020304" pitchFamily="18" charset="0"/>
              </a:rPr>
              <a:t>(ПП РФ №719 от 03.09.2021)</a:t>
            </a:r>
            <a:r>
              <a:rPr lang="ru-RU" sz="1800" dirty="0">
                <a:effectLst/>
                <a:latin typeface="Times New Roman" panose="02020603050405020304" pitchFamily="18" charset="0"/>
                <a:ea typeface="Times New Roman" panose="02020603050405020304" pitchFamily="18" charset="0"/>
              </a:rPr>
              <a:t>.</a:t>
            </a:r>
            <a:endParaRPr lang="ru-RU" sz="2000" dirty="0"/>
          </a:p>
        </p:txBody>
      </p:sp>
    </p:spTree>
    <p:extLst>
      <p:ext uri="{BB962C8B-B14F-4D97-AF65-F5344CB8AC3E}">
        <p14:creationId xmlns:p14="http://schemas.microsoft.com/office/powerpoint/2010/main" val="17887145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8004503B-3277-489D-B651-5200BD114E1C}"/>
              </a:ext>
            </a:extLst>
          </p:cNvPr>
          <p:cNvSpPr>
            <a:spLocks noGrp="1"/>
          </p:cNvSpPr>
          <p:nvPr>
            <p:ph type="sldNum" sz="quarter" idx="12"/>
          </p:nvPr>
        </p:nvSpPr>
        <p:spPr/>
        <p:txBody>
          <a:bodyPr/>
          <a:lstStyle/>
          <a:p>
            <a:fld id="{2066355A-084C-D24E-9AD2-7E4FC41EA627}" type="slidenum">
              <a:rPr lang="en-US" smtClean="0"/>
              <a:pPr/>
              <a:t>91</a:t>
            </a:fld>
            <a:endParaRPr lang="en-US" dirty="0"/>
          </a:p>
        </p:txBody>
      </p:sp>
      <p:sp>
        <p:nvSpPr>
          <p:cNvPr id="3" name="Прямоугольник 2">
            <a:extLst>
              <a:ext uri="{FF2B5EF4-FFF2-40B4-BE49-F238E27FC236}">
                <a16:creationId xmlns:a16="http://schemas.microsoft.com/office/drawing/2014/main" id="{A184D2AD-32FE-4E9C-B67B-F7559AC39102}"/>
              </a:ext>
            </a:extLst>
          </p:cNvPr>
          <p:cNvSpPr/>
          <p:nvPr/>
        </p:nvSpPr>
        <p:spPr>
          <a:xfrm>
            <a:off x="956508" y="493443"/>
            <a:ext cx="6457164" cy="2908489"/>
          </a:xfrm>
          <a:prstGeom prst="rect">
            <a:avLst/>
          </a:prstGeom>
        </p:spPr>
        <p:txBody>
          <a:bodyPr wrap="square">
            <a:spAutoFit/>
          </a:bodyPr>
          <a:lstStyle/>
          <a:p>
            <a:pPr lvl="0" algn="ctr">
              <a:spcBef>
                <a:spcPct val="20000"/>
              </a:spcBef>
              <a:spcAft>
                <a:spcPts val="600"/>
              </a:spcAft>
            </a:pPr>
            <a:r>
              <a:rPr lang="ru-RU" sz="4800" b="1" dirty="0">
                <a:solidFill>
                  <a:srgbClr val="0E779D"/>
                </a:solidFill>
                <a:cs typeface="Arial" panose="020B0604020202020204" pitchFamily="34" charset="0"/>
              </a:rPr>
              <a:t>Постановление Правительства РФ №2213 от 06.12.2021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7" name="Рисунок 6" descr="Контракт контур">
            <a:extLst>
              <a:ext uri="{FF2B5EF4-FFF2-40B4-BE49-F238E27FC236}">
                <a16:creationId xmlns:a16="http://schemas.microsoft.com/office/drawing/2014/main" id="{A923FB12-6E92-46E6-BCA7-74E6DD86A5A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8148" y="675980"/>
            <a:ext cx="1596637" cy="1596637"/>
          </a:xfrm>
          <a:prstGeom prst="rect">
            <a:avLst/>
          </a:prstGeom>
        </p:spPr>
      </p:pic>
    </p:spTree>
    <p:extLst>
      <p:ext uri="{BB962C8B-B14F-4D97-AF65-F5344CB8AC3E}">
        <p14:creationId xmlns:p14="http://schemas.microsoft.com/office/powerpoint/2010/main" val="2008627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1CCCEF0A-C9D0-46A8-9E28-8B17B6F9D556}"/>
              </a:ext>
            </a:extLst>
          </p:cNvPr>
          <p:cNvSpPr>
            <a:spLocks noGrp="1"/>
          </p:cNvSpPr>
          <p:nvPr>
            <p:ph type="sldNum" sz="quarter" idx="12"/>
          </p:nvPr>
        </p:nvSpPr>
        <p:spPr/>
        <p:txBody>
          <a:bodyPr/>
          <a:lstStyle/>
          <a:p>
            <a:fld id="{2066355A-084C-D24E-9AD2-7E4FC41EA627}" type="slidenum">
              <a:rPr lang="en-US" smtClean="0"/>
              <a:pPr/>
              <a:t>92</a:t>
            </a:fld>
            <a:endParaRPr lang="en-US" dirty="0"/>
          </a:p>
        </p:txBody>
      </p:sp>
      <p:sp>
        <p:nvSpPr>
          <p:cNvPr id="4" name="TextBox 3">
            <a:extLst>
              <a:ext uri="{FF2B5EF4-FFF2-40B4-BE49-F238E27FC236}">
                <a16:creationId xmlns:a16="http://schemas.microsoft.com/office/drawing/2014/main" id="{0EEEE29D-7727-4BCF-92F7-1C71D4C60A0D}"/>
              </a:ext>
            </a:extLst>
          </p:cNvPr>
          <p:cNvSpPr txBox="1"/>
          <p:nvPr/>
        </p:nvSpPr>
        <p:spPr>
          <a:xfrm>
            <a:off x="358775" y="774199"/>
            <a:ext cx="8028818" cy="3970318"/>
          </a:xfrm>
          <a:prstGeom prst="rect">
            <a:avLst/>
          </a:prstGeom>
          <a:noFill/>
        </p:spPr>
        <p:txBody>
          <a:bodyPr wrap="square" rtlCol="0">
            <a:spAutoFit/>
          </a:bodyPr>
          <a:lstStyle/>
          <a:p>
            <a:r>
              <a:rPr lang="ru-RU" dirty="0"/>
              <a:t>Изменения в части ПП РФ №878:</a:t>
            </a:r>
          </a:p>
          <a:p>
            <a:endParaRPr lang="ru-RU" dirty="0"/>
          </a:p>
          <a:p>
            <a:r>
              <a:rPr lang="ru-RU" dirty="0"/>
              <a:t>Отдельно выделяется радиоэлектронная продукция медицинского назначения.</a:t>
            </a:r>
          </a:p>
          <a:p>
            <a:pPr marL="285750" indent="-285750">
              <a:buFontTx/>
              <a:buChar char="-"/>
            </a:pPr>
            <a:r>
              <a:rPr lang="ru-RU" dirty="0"/>
              <a:t>Подтверждением производства радиоэлектронной продукции из ЕАЭС до 30.07.2022 – Может быть сертификат СТ-1. (кроме Российской Федерации)</a:t>
            </a:r>
          </a:p>
          <a:p>
            <a:pPr marL="285750" indent="-285750">
              <a:buFontTx/>
              <a:buChar char="-"/>
            </a:pPr>
            <a:endParaRPr lang="en-US" dirty="0"/>
          </a:p>
          <a:p>
            <a:pPr marL="285750" indent="-285750">
              <a:buFontTx/>
              <a:buChar char="-"/>
            </a:pPr>
            <a:r>
              <a:rPr lang="ru-RU" dirty="0"/>
              <a:t>Подтверждением производства радиоэлектронной продукции</a:t>
            </a:r>
            <a:r>
              <a:rPr lang="en-US" dirty="0"/>
              <a:t> </a:t>
            </a:r>
            <a:r>
              <a:rPr lang="ru-RU" dirty="0"/>
              <a:t>медицинского назначения из ЕАЭС до 31.12.2022 – может быть сертификат СТ-1. (в т.ч. Российская Федерация)</a:t>
            </a:r>
          </a:p>
          <a:p>
            <a:pPr marL="285750" indent="-285750">
              <a:buFontTx/>
              <a:buChar char="-"/>
            </a:pPr>
            <a:endParaRPr lang="ru-RU" dirty="0"/>
          </a:p>
          <a:p>
            <a:pPr marL="285750" indent="-285750">
              <a:buFontTx/>
              <a:buChar char="-"/>
            </a:pPr>
            <a:r>
              <a:rPr lang="ru-RU" dirty="0"/>
              <a:t>Обоснование неприменения ограничений – исключается.</a:t>
            </a:r>
          </a:p>
          <a:p>
            <a:endParaRPr lang="ru-RU" dirty="0"/>
          </a:p>
          <a:p>
            <a:endParaRPr lang="ru-RU" dirty="0"/>
          </a:p>
          <a:p>
            <a:endParaRPr lang="ru-RU" dirty="0"/>
          </a:p>
        </p:txBody>
      </p:sp>
    </p:spTree>
    <p:extLst>
      <p:ext uri="{BB962C8B-B14F-4D97-AF65-F5344CB8AC3E}">
        <p14:creationId xmlns:p14="http://schemas.microsoft.com/office/powerpoint/2010/main" val="9455396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93</a:t>
            </a:fld>
            <a:endParaRPr lang="en-US" dirty="0"/>
          </a:p>
        </p:txBody>
      </p:sp>
      <p:sp>
        <p:nvSpPr>
          <p:cNvPr id="3" name="Прямоугольник 2">
            <a:extLst>
              <a:ext uri="{FF2B5EF4-FFF2-40B4-BE49-F238E27FC236}">
                <a16:creationId xmlns:a16="http://schemas.microsoft.com/office/drawing/2014/main" id="{0565CBA5-4008-48F0-A993-774C8062FAB7}"/>
              </a:ext>
            </a:extLst>
          </p:cNvPr>
          <p:cNvSpPr/>
          <p:nvPr/>
        </p:nvSpPr>
        <p:spPr>
          <a:xfrm>
            <a:off x="703562" y="2033141"/>
            <a:ext cx="8095652" cy="1077218"/>
          </a:xfrm>
          <a:prstGeom prst="rect">
            <a:avLst/>
          </a:prstGeom>
        </p:spPr>
        <p:txBody>
          <a:bodyPr wrap="square">
            <a:spAutoFit/>
          </a:bodyPr>
          <a:lstStyle/>
          <a:p>
            <a:pPr lvl="0" algn="ctr">
              <a:spcBef>
                <a:spcPct val="20000"/>
              </a:spcBef>
              <a:spcAft>
                <a:spcPts val="600"/>
              </a:spcAft>
            </a:pPr>
            <a:r>
              <a:rPr lang="ru-RU" sz="3200" b="1" dirty="0">
                <a:solidFill>
                  <a:srgbClr val="0E779D"/>
                </a:solidFill>
                <a:latin typeface="Times New Roman" panose="02020603050405020304" pitchFamily="18" charset="0"/>
                <a:cs typeface="Times New Roman" panose="02020603050405020304" pitchFamily="18" charset="0"/>
              </a:rPr>
              <a:t>Постановление Правительства Российской Федерации№</a:t>
            </a:r>
            <a:r>
              <a:rPr lang="en-US" sz="3200" b="1" dirty="0">
                <a:solidFill>
                  <a:srgbClr val="0E779D"/>
                </a:solidFill>
                <a:latin typeface="Times New Roman" panose="02020603050405020304" pitchFamily="18" charset="0"/>
                <a:cs typeface="Times New Roman" panose="02020603050405020304" pitchFamily="18" charset="0"/>
              </a:rPr>
              <a:t>1289</a:t>
            </a:r>
            <a:r>
              <a:rPr lang="ru-RU" sz="3200" b="1" dirty="0">
                <a:solidFill>
                  <a:srgbClr val="0E779D"/>
                </a:solidFill>
                <a:latin typeface="Times New Roman" panose="02020603050405020304" pitchFamily="18" charset="0"/>
                <a:cs typeface="Times New Roman" panose="02020603050405020304" pitchFamily="18" charset="0"/>
              </a:rPr>
              <a:t> от </a:t>
            </a:r>
            <a:r>
              <a:rPr lang="en-US" sz="3200" b="1" dirty="0">
                <a:solidFill>
                  <a:srgbClr val="0E779D"/>
                </a:solidFill>
                <a:latin typeface="Times New Roman" panose="02020603050405020304" pitchFamily="18" charset="0"/>
                <a:cs typeface="Times New Roman" panose="02020603050405020304" pitchFamily="18" charset="0"/>
              </a:rPr>
              <a:t>30</a:t>
            </a:r>
            <a:r>
              <a:rPr lang="ru-RU" sz="3200" b="1" dirty="0">
                <a:solidFill>
                  <a:srgbClr val="0E779D"/>
                </a:solidFill>
                <a:latin typeface="Times New Roman" panose="02020603050405020304" pitchFamily="18" charset="0"/>
                <a:cs typeface="Times New Roman" panose="02020603050405020304" pitchFamily="18" charset="0"/>
              </a:rPr>
              <a:t>.</a:t>
            </a:r>
            <a:r>
              <a:rPr lang="en-US" sz="3200" b="1" dirty="0">
                <a:solidFill>
                  <a:srgbClr val="0E779D"/>
                </a:solidFill>
                <a:latin typeface="Times New Roman" panose="02020603050405020304" pitchFamily="18" charset="0"/>
                <a:cs typeface="Times New Roman" panose="02020603050405020304" pitchFamily="18" charset="0"/>
              </a:rPr>
              <a:t>11</a:t>
            </a:r>
            <a:r>
              <a:rPr lang="ru-RU" sz="3200" b="1" dirty="0">
                <a:solidFill>
                  <a:srgbClr val="0E779D"/>
                </a:solidFill>
                <a:latin typeface="Times New Roman" panose="02020603050405020304" pitchFamily="18" charset="0"/>
                <a:cs typeface="Times New Roman" panose="02020603050405020304" pitchFamily="18" charset="0"/>
              </a:rPr>
              <a:t>.20</a:t>
            </a:r>
            <a:r>
              <a:rPr lang="en-US" sz="3200" b="1" dirty="0">
                <a:solidFill>
                  <a:srgbClr val="0E779D"/>
                </a:solidFill>
                <a:latin typeface="Times New Roman" panose="02020603050405020304" pitchFamily="18" charset="0"/>
                <a:cs typeface="Times New Roman" panose="02020603050405020304" pitchFamily="18" charset="0"/>
              </a:rPr>
              <a:t>15</a:t>
            </a:r>
            <a:endParaRPr lang="ru-RU" sz="3200" b="1" dirty="0">
              <a:solidFill>
                <a:srgbClr val="0E779D"/>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C906C99-9827-4AD0-8A06-EF228AA7C8CC}"/>
              </a:ext>
            </a:extLst>
          </p:cNvPr>
          <p:cNvSpPr txBox="1"/>
          <p:nvPr/>
        </p:nvSpPr>
        <p:spPr>
          <a:xfrm>
            <a:off x="3773341" y="941715"/>
            <a:ext cx="4867422" cy="523220"/>
          </a:xfrm>
          <a:prstGeom prst="rect">
            <a:avLst/>
          </a:prstGeom>
          <a:noFill/>
        </p:spPr>
        <p:txBody>
          <a:bodyPr wrap="square" rtlCol="0">
            <a:spAutoFit/>
          </a:bodyPr>
          <a:lstStyle/>
          <a:p>
            <a:r>
              <a:rPr lang="ru-RU" sz="2800" b="1" dirty="0"/>
              <a:t>«Лекарства»</a:t>
            </a:r>
          </a:p>
        </p:txBody>
      </p:sp>
    </p:spTree>
    <p:extLst>
      <p:ext uri="{BB962C8B-B14F-4D97-AF65-F5344CB8AC3E}">
        <p14:creationId xmlns:p14="http://schemas.microsoft.com/office/powerpoint/2010/main" val="280562215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94</a:t>
            </a:fld>
            <a:endParaRPr lang="en-US" dirty="0"/>
          </a:p>
        </p:txBody>
      </p:sp>
      <p:sp>
        <p:nvSpPr>
          <p:cNvPr id="4" name="TextBox 3">
            <a:extLst>
              <a:ext uri="{FF2B5EF4-FFF2-40B4-BE49-F238E27FC236}">
                <a16:creationId xmlns:a16="http://schemas.microsoft.com/office/drawing/2014/main" id="{228D7121-466E-4CCE-BFD9-A641D92E4801}"/>
              </a:ext>
            </a:extLst>
          </p:cNvPr>
          <p:cNvSpPr txBox="1"/>
          <p:nvPr/>
        </p:nvSpPr>
        <p:spPr>
          <a:xfrm>
            <a:off x="684212" y="165765"/>
            <a:ext cx="4802188" cy="461665"/>
          </a:xfrm>
          <a:prstGeom prst="rect">
            <a:avLst/>
          </a:prstGeom>
          <a:noFill/>
        </p:spPr>
        <p:txBody>
          <a:bodyPr wrap="square" rtlCol="0">
            <a:spAutoFit/>
          </a:bodyPr>
          <a:lstStyle/>
          <a:p>
            <a:r>
              <a:rPr lang="ru-RU" sz="2400" b="1" dirty="0">
                <a:solidFill>
                  <a:srgbClr val="FF0000"/>
                </a:solidFill>
                <a:effectLst>
                  <a:outerShdw blurRad="38100" dist="38100" dir="2700000" algn="tl">
                    <a:srgbClr val="000000">
                      <a:alpha val="43137"/>
                    </a:srgbClr>
                  </a:outerShdw>
                </a:effectLst>
              </a:rPr>
              <a:t>ПП РФ №</a:t>
            </a:r>
            <a:r>
              <a:rPr lang="en-US" sz="2400" b="1" dirty="0">
                <a:solidFill>
                  <a:srgbClr val="FF0000"/>
                </a:solidFill>
                <a:effectLst>
                  <a:outerShdw blurRad="38100" dist="38100" dir="2700000" algn="tl">
                    <a:srgbClr val="000000">
                      <a:alpha val="43137"/>
                    </a:srgbClr>
                  </a:outerShdw>
                </a:effectLst>
              </a:rPr>
              <a:t>1289</a:t>
            </a:r>
            <a:endParaRPr lang="ru-RU" sz="2400" b="1" dirty="0">
              <a:solidFill>
                <a:srgbClr val="FF0000"/>
              </a:solidFill>
              <a:effectLst>
                <a:outerShdw blurRad="38100" dist="38100" dir="2700000" algn="tl">
                  <a:srgbClr val="000000">
                    <a:alpha val="43137"/>
                  </a:srgbClr>
                </a:outerShdw>
              </a:effectLst>
            </a:endParaRPr>
          </a:p>
        </p:txBody>
      </p:sp>
      <p:sp>
        <p:nvSpPr>
          <p:cNvPr id="6" name="Объект 3">
            <a:extLst>
              <a:ext uri="{FF2B5EF4-FFF2-40B4-BE49-F238E27FC236}">
                <a16:creationId xmlns:a16="http://schemas.microsoft.com/office/drawing/2014/main" id="{4E6C185B-3191-45DD-B34F-C88C710A9EB1}"/>
              </a:ext>
            </a:extLst>
          </p:cNvPr>
          <p:cNvSpPr txBox="1">
            <a:spLocks/>
          </p:cNvSpPr>
          <p:nvPr/>
        </p:nvSpPr>
        <p:spPr>
          <a:xfrm>
            <a:off x="358836" y="680358"/>
            <a:ext cx="8785164" cy="4495800"/>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ru-RU" sz="1600" dirty="0"/>
              <a:t>Установить, что для целей осуществления закупок </a:t>
            </a:r>
            <a:r>
              <a:rPr lang="ru-RU" sz="1600" b="1" dirty="0">
                <a:solidFill>
                  <a:srgbClr val="FF0000"/>
                </a:solidFill>
                <a:effectLst>
                  <a:outerShdw blurRad="38100" dist="38100" dir="2700000" algn="tl">
                    <a:srgbClr val="000000">
                      <a:alpha val="43137"/>
                    </a:srgbClr>
                  </a:outerShdw>
                </a:effectLst>
              </a:rPr>
              <a:t>лекарственного препарата</a:t>
            </a:r>
            <a:r>
              <a:rPr lang="ru-RU" sz="1600" dirty="0"/>
              <a:t>, включенного в перечень жизненно необходимых и важнейших лекарственных препаратов (далее - </a:t>
            </a:r>
            <a:r>
              <a:rPr lang="ru-RU" sz="1600" b="1" dirty="0">
                <a:solidFill>
                  <a:srgbClr val="FF0000"/>
                </a:solidFill>
                <a:effectLst>
                  <a:outerShdw blurRad="38100" dist="38100" dir="2700000" algn="tl">
                    <a:srgbClr val="000000">
                      <a:alpha val="43137"/>
                    </a:srgbClr>
                  </a:outerShdw>
                </a:effectLst>
              </a:rPr>
              <a:t>лекарственный препарат</a:t>
            </a:r>
            <a:r>
              <a:rPr lang="ru-RU" sz="1600" dirty="0"/>
              <a:t>), для обеспечения государственных и муниципальных нужд (</a:t>
            </a:r>
            <a:r>
              <a:rPr lang="ru-RU" sz="1600" b="1" u="sng" dirty="0">
                <a:solidFill>
                  <a:srgbClr val="FF0000"/>
                </a:solidFill>
                <a:effectLst>
                  <a:outerShdw blurRad="38100" dist="38100" dir="2700000" algn="tl">
                    <a:srgbClr val="000000">
                      <a:alpha val="43137"/>
                    </a:srgbClr>
                  </a:outerShdw>
                </a:effectLst>
              </a:rPr>
              <a:t>с одним</a:t>
            </a:r>
            <a:r>
              <a:rPr lang="ru-RU" sz="1600" dirty="0"/>
              <a:t> </a:t>
            </a:r>
            <a:r>
              <a:rPr lang="ru-RU" sz="1600" b="1" u="sng" dirty="0">
                <a:solidFill>
                  <a:srgbClr val="FF0000"/>
                </a:solidFill>
                <a:effectLst>
                  <a:outerShdw blurRad="38100" dist="38100" dir="2700000" algn="tl">
                    <a:srgbClr val="000000">
                      <a:alpha val="43137"/>
                    </a:srgbClr>
                  </a:outerShdw>
                </a:effectLst>
              </a:rPr>
              <a:t>МНН</a:t>
            </a:r>
            <a:r>
              <a:rPr lang="ru-RU" sz="1600" dirty="0"/>
              <a:t> или при отсутствии такого наименования - с химическим или группировочным наименованием), являющегося предметом одного контракта (одного лота), заказчик отклоняет все заявки (окончательные предложения), содержащие предложения о поставке лекарственных препаратов, происходящих из иностранных государств (за исключением государств - членов Евразийского экономического союза и территорий отдельных районов </a:t>
            </a:r>
            <a:r>
              <a:rPr lang="ru-RU" sz="1600" b="1" dirty="0"/>
              <a:t>Донецкой и Луганской областей Украины</a:t>
            </a:r>
            <a:r>
              <a:rPr lang="ru-RU" sz="1600" dirty="0"/>
              <a:t>), в том числе о поставке 2 и более лекарственных препаратов, страной происхождения хотя бы одного из которых не является государство - член Евразийского экономического союза и </a:t>
            </a:r>
            <a:r>
              <a:rPr lang="ru-RU" sz="1600" b="1" dirty="0"/>
              <a:t>ДНР и ЛНР</a:t>
            </a:r>
            <a:r>
              <a:rPr lang="ru-RU" sz="1600" dirty="0"/>
              <a:t>, при условии, что на участие в определении поставщика </a:t>
            </a:r>
            <a:r>
              <a:rPr lang="ru-RU" sz="1600" b="1" dirty="0"/>
              <a:t>подано не менее 2 заявок </a:t>
            </a:r>
            <a:r>
              <a:rPr lang="ru-RU" sz="1600" dirty="0"/>
              <a:t>(окончательных предложений), которые удовлетворяют требованиям извещения об осуществлении закупки и (или) документации о закупке и </a:t>
            </a:r>
            <a:r>
              <a:rPr lang="ru-RU" sz="1600" b="1" dirty="0"/>
              <a:t>которые одновременно</a:t>
            </a:r>
            <a:r>
              <a:rPr lang="ru-RU" sz="1600" dirty="0"/>
              <a:t>:</a:t>
            </a:r>
          </a:p>
          <a:p>
            <a:pPr>
              <a:buClr>
                <a:srgbClr val="00B050"/>
              </a:buClr>
              <a:buFont typeface="Wingdings" panose="05000000000000000000" pitchFamily="2" charset="2"/>
              <a:buChar char="ü"/>
            </a:pPr>
            <a:r>
              <a:rPr lang="ru-RU" sz="1600" dirty="0"/>
              <a:t>содержат предложения о поставке лекарственных препаратов, страной происхождения которых являются государства - члены Евразийского экономического союза и ДНР и ЛНР;</a:t>
            </a:r>
          </a:p>
          <a:p>
            <a:pPr>
              <a:buClr>
                <a:srgbClr val="00B050"/>
              </a:buClr>
              <a:buFont typeface="Wingdings" panose="05000000000000000000" pitchFamily="2" charset="2"/>
              <a:buChar char="ü"/>
            </a:pPr>
            <a:r>
              <a:rPr lang="ru-RU" sz="1600" dirty="0"/>
              <a:t>не содержат предложений о поставке лекарственных препаратов одного и того же производителя либо производителей, входящих в одну группу лиц, соответствующую признакам, предусмотренным статьей 9 Федерального закона "О защите конкуренции", при сопоставлении этих заявок (окончательных предложений).</a:t>
            </a:r>
          </a:p>
        </p:txBody>
      </p:sp>
    </p:spTree>
    <p:extLst>
      <p:ext uri="{BB962C8B-B14F-4D97-AF65-F5344CB8AC3E}">
        <p14:creationId xmlns:p14="http://schemas.microsoft.com/office/powerpoint/2010/main" val="19054328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066355A-084C-D24E-9AD2-7E4FC41EA627}" type="slidenum">
              <a:rPr lang="en-US" smtClean="0"/>
              <a:pPr/>
              <a:t>95</a:t>
            </a:fld>
            <a:endParaRPr lang="en-US" dirty="0"/>
          </a:p>
        </p:txBody>
      </p:sp>
      <p:sp>
        <p:nvSpPr>
          <p:cNvPr id="4" name="TextBox 3">
            <a:extLst>
              <a:ext uri="{FF2B5EF4-FFF2-40B4-BE49-F238E27FC236}">
                <a16:creationId xmlns:a16="http://schemas.microsoft.com/office/drawing/2014/main" id="{228D7121-466E-4CCE-BFD9-A641D92E4801}"/>
              </a:ext>
            </a:extLst>
          </p:cNvPr>
          <p:cNvSpPr txBox="1"/>
          <p:nvPr/>
        </p:nvSpPr>
        <p:spPr>
          <a:xfrm>
            <a:off x="684212" y="165765"/>
            <a:ext cx="4802188" cy="461665"/>
          </a:xfrm>
          <a:prstGeom prst="rect">
            <a:avLst/>
          </a:prstGeom>
          <a:noFill/>
        </p:spPr>
        <p:txBody>
          <a:bodyPr wrap="square" rtlCol="0">
            <a:spAutoFit/>
          </a:bodyPr>
          <a:lstStyle/>
          <a:p>
            <a:r>
              <a:rPr lang="ru-RU" sz="2400" b="1" dirty="0">
                <a:solidFill>
                  <a:srgbClr val="FF0000"/>
                </a:solidFill>
                <a:effectLst>
                  <a:outerShdw blurRad="38100" dist="38100" dir="2700000" algn="tl">
                    <a:srgbClr val="000000">
                      <a:alpha val="43137"/>
                    </a:srgbClr>
                  </a:outerShdw>
                </a:effectLst>
              </a:rPr>
              <a:t>ПП РФ №</a:t>
            </a:r>
            <a:r>
              <a:rPr lang="en-US" sz="2400" b="1" dirty="0">
                <a:solidFill>
                  <a:srgbClr val="FF0000"/>
                </a:solidFill>
                <a:effectLst>
                  <a:outerShdw blurRad="38100" dist="38100" dir="2700000" algn="tl">
                    <a:srgbClr val="000000">
                      <a:alpha val="43137"/>
                    </a:srgbClr>
                  </a:outerShdw>
                </a:effectLst>
              </a:rPr>
              <a:t>1289</a:t>
            </a:r>
            <a:endParaRPr lang="ru-RU" sz="2400" b="1" dirty="0">
              <a:solidFill>
                <a:srgbClr val="FF0000"/>
              </a:solidFill>
              <a:effectLst>
                <a:outerShdw blurRad="38100" dist="38100" dir="2700000" algn="tl">
                  <a:srgbClr val="000000">
                    <a:alpha val="43137"/>
                  </a:srgbClr>
                </a:outerShdw>
              </a:effectLst>
            </a:endParaRPr>
          </a:p>
        </p:txBody>
      </p:sp>
      <p:sp>
        <p:nvSpPr>
          <p:cNvPr id="5" name="Объект 3">
            <a:extLst>
              <a:ext uri="{FF2B5EF4-FFF2-40B4-BE49-F238E27FC236}">
                <a16:creationId xmlns:a16="http://schemas.microsoft.com/office/drawing/2014/main" id="{4E6C185B-3191-45DD-B34F-C88C710A9EB1}"/>
              </a:ext>
            </a:extLst>
          </p:cNvPr>
          <p:cNvSpPr txBox="1">
            <a:spLocks/>
          </p:cNvSpPr>
          <p:nvPr/>
        </p:nvSpPr>
        <p:spPr>
          <a:xfrm>
            <a:off x="292161" y="730703"/>
            <a:ext cx="8785164" cy="4495800"/>
          </a:xfrm>
          <a:prstGeom prst="rect">
            <a:avLst/>
          </a:prstGeom>
        </p:spPr>
        <p:txBody>
          <a:bodyPr>
            <a:normAutofit fontScale="850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ru-RU" sz="1800" dirty="0"/>
              <a:t>Подтверждением страны происхождения лекарственного препарата является </a:t>
            </a:r>
            <a:r>
              <a:rPr lang="ru-RU" sz="1800" b="1" dirty="0">
                <a:solidFill>
                  <a:srgbClr val="FF0000"/>
                </a:solidFill>
              </a:rPr>
              <a:t>один из </a:t>
            </a:r>
            <a:r>
              <a:rPr lang="ru-RU" sz="1800" dirty="0"/>
              <a:t>следующих документов:</a:t>
            </a:r>
          </a:p>
          <a:p>
            <a:pPr marL="0" indent="0">
              <a:buFont typeface="Arial"/>
              <a:buNone/>
            </a:pPr>
            <a:r>
              <a:rPr lang="ru-RU" sz="1800" dirty="0"/>
              <a:t>а) </a:t>
            </a:r>
            <a:r>
              <a:rPr lang="ru-RU" sz="1800" b="1" dirty="0"/>
              <a:t>сертификат о происхождении товара</a:t>
            </a:r>
            <a:r>
              <a:rPr lang="ru-RU" sz="1800" dirty="0"/>
              <a:t>, выдаваемый уполномоченным органом (организацией) государства - члена Евразийского экономического союза по форме, установленной Правилами определения страны происхождения товаров, являющимися неотъемлемой частью Соглашения о Правилах определения страны происхождения товаров в Содружестве Независимых Государств от 20 ноября 2009 г., и в соответствии с критериями определения страны происхождения товаров, предусмотренными указанными Правилами;</a:t>
            </a:r>
          </a:p>
          <a:p>
            <a:pPr marL="0" indent="0">
              <a:buFont typeface="Arial"/>
              <a:buNone/>
            </a:pPr>
            <a:r>
              <a:rPr lang="ru-RU" sz="1800" dirty="0"/>
              <a:t>б) </a:t>
            </a:r>
            <a:r>
              <a:rPr lang="ru-RU" sz="1800" b="1" dirty="0"/>
              <a:t>заключение о подтверждении производства</a:t>
            </a:r>
            <a:r>
              <a:rPr lang="ru-RU" sz="1800" dirty="0"/>
              <a:t> промышленной продукции на территории Российской Федерации, выдаваемое Министерством промышленности и торговли Российской Федерации в соответствии с Правилами выдачи заключения о подтверждении производства промышленной продукции на территории Российской Федерации, утвержденными постановлением Правительства Российской Федерации от 17 июля 2015 г. N 719 "О подтверждении производства промышленной продукции на территории Российской Федерации".</a:t>
            </a:r>
          </a:p>
          <a:p>
            <a:pPr marL="0" indent="0">
              <a:buFont typeface="Arial"/>
              <a:buNone/>
            </a:pPr>
            <a:r>
              <a:rPr lang="ru-RU" sz="1800" dirty="0"/>
              <a:t>в) сертификат о происхождении товара, выдаваемый уполномоченными органами (организациями), фактически действующими на территориях отдельных районов Донецкой и Луганской областей Украины, по форме, установленной Правилами определения страны происхождения товаров, являющимися неотъемлемой частью Соглашения о Правилах определения страны происхождения товаров в Содружестве Независимых Государств от 20 ноября 2009 г., и в соответствии с критериями определения страны происхождения товаров, предусмотренными указанными Правилами.</a:t>
            </a:r>
          </a:p>
        </p:txBody>
      </p:sp>
    </p:spTree>
    <p:extLst>
      <p:ext uri="{BB962C8B-B14F-4D97-AF65-F5344CB8AC3E}">
        <p14:creationId xmlns:p14="http://schemas.microsoft.com/office/powerpoint/2010/main" val="340008338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75DA0FA0-2585-4651-82E4-89156FB1D023}"/>
              </a:ext>
            </a:extLst>
          </p:cNvPr>
          <p:cNvSpPr>
            <a:spLocks noGrp="1"/>
          </p:cNvSpPr>
          <p:nvPr>
            <p:ph type="sldNum" sz="quarter" idx="12"/>
          </p:nvPr>
        </p:nvSpPr>
        <p:spPr/>
        <p:txBody>
          <a:bodyPr/>
          <a:lstStyle/>
          <a:p>
            <a:fld id="{2066355A-084C-D24E-9AD2-7E4FC41EA627}" type="slidenum">
              <a:rPr lang="en-US" smtClean="0"/>
              <a:pPr/>
              <a:t>96</a:t>
            </a:fld>
            <a:endParaRPr lang="en-US" dirty="0"/>
          </a:p>
        </p:txBody>
      </p:sp>
      <p:sp>
        <p:nvSpPr>
          <p:cNvPr id="4" name="TextBox 3">
            <a:extLst>
              <a:ext uri="{FF2B5EF4-FFF2-40B4-BE49-F238E27FC236}">
                <a16:creationId xmlns:a16="http://schemas.microsoft.com/office/drawing/2014/main" id="{FAABD002-D231-47CE-B2D9-D18EE9CBB1AD}"/>
              </a:ext>
            </a:extLst>
          </p:cNvPr>
          <p:cNvSpPr txBox="1"/>
          <p:nvPr/>
        </p:nvSpPr>
        <p:spPr>
          <a:xfrm>
            <a:off x="3282002" y="1676201"/>
            <a:ext cx="5357769" cy="954107"/>
          </a:xfrm>
          <a:prstGeom prst="rect">
            <a:avLst/>
          </a:prstGeom>
          <a:noFill/>
        </p:spPr>
        <p:txBody>
          <a:bodyPr wrap="square">
            <a:spAutoFit/>
          </a:bodyPr>
          <a:lstStyle/>
          <a:p>
            <a:r>
              <a:rPr lang="ru-RU" sz="2800" b="1" dirty="0">
                <a:solidFill>
                  <a:srgbClr val="0E779D"/>
                </a:solidFill>
                <a:cs typeface="Arial" panose="020B0604020202020204" pitchFamily="34" charset="0"/>
              </a:rPr>
              <a:t>Дополнительные требования по ч. 2 ст. 31</a:t>
            </a:r>
          </a:p>
        </p:txBody>
      </p:sp>
      <p:pic>
        <p:nvPicPr>
          <p:cNvPr id="6" name="Рисунок 5" descr="Строитель, парень, мужской контур">
            <a:extLst>
              <a:ext uri="{FF2B5EF4-FFF2-40B4-BE49-F238E27FC236}">
                <a16:creationId xmlns:a16="http://schemas.microsoft.com/office/drawing/2014/main" id="{69F874A2-9C95-488C-908C-90F8F3B7CF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2338" y="1676201"/>
            <a:ext cx="914400" cy="914400"/>
          </a:xfrm>
          <a:prstGeom prst="rect">
            <a:avLst/>
          </a:prstGeom>
        </p:spPr>
      </p:pic>
      <p:pic>
        <p:nvPicPr>
          <p:cNvPr id="8" name="Рисунок 7" descr="Контракт контур">
            <a:extLst>
              <a:ext uri="{FF2B5EF4-FFF2-40B4-BE49-F238E27FC236}">
                <a16:creationId xmlns:a16="http://schemas.microsoft.com/office/drawing/2014/main" id="{CB8FD299-D2B4-4A50-A84F-A9AAA6E150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93617" y="493852"/>
            <a:ext cx="914400" cy="914400"/>
          </a:xfrm>
          <a:prstGeom prst="rect">
            <a:avLst/>
          </a:prstGeom>
        </p:spPr>
      </p:pic>
      <p:pic>
        <p:nvPicPr>
          <p:cNvPr id="10" name="Рисунок 9" descr="Подъемный механизм контур">
            <a:extLst>
              <a:ext uri="{FF2B5EF4-FFF2-40B4-BE49-F238E27FC236}">
                <a16:creationId xmlns:a16="http://schemas.microsoft.com/office/drawing/2014/main" id="{49B4D675-E45E-4B9B-98BB-FCFBF313978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2338" y="477838"/>
            <a:ext cx="914400" cy="914400"/>
          </a:xfrm>
          <a:prstGeom prst="rect">
            <a:avLst/>
          </a:prstGeom>
        </p:spPr>
      </p:pic>
      <p:pic>
        <p:nvPicPr>
          <p:cNvPr id="5" name="Рисунок 4" descr="Дорога со сплошной заливкой">
            <a:extLst>
              <a:ext uri="{FF2B5EF4-FFF2-40B4-BE49-F238E27FC236}">
                <a16:creationId xmlns:a16="http://schemas.microsoft.com/office/drawing/2014/main" id="{D427768C-5E05-44F7-AFC5-4DA45B906F1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52338" y="2836863"/>
            <a:ext cx="914400" cy="914400"/>
          </a:xfrm>
          <a:prstGeom prst="rect">
            <a:avLst/>
          </a:prstGeom>
        </p:spPr>
      </p:pic>
      <p:pic>
        <p:nvPicPr>
          <p:cNvPr id="13" name="Рисунок 12" descr="Контракт контур">
            <a:extLst>
              <a:ext uri="{FF2B5EF4-FFF2-40B4-BE49-F238E27FC236}">
                <a16:creationId xmlns:a16="http://schemas.microsoft.com/office/drawing/2014/main" id="{0172123D-DFBE-4E9F-89CC-31CB587671E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93617" y="1676201"/>
            <a:ext cx="914400" cy="914400"/>
          </a:xfrm>
          <a:prstGeom prst="rect">
            <a:avLst/>
          </a:prstGeom>
        </p:spPr>
      </p:pic>
      <p:pic>
        <p:nvPicPr>
          <p:cNvPr id="15" name="Рисунок 14" descr="Контракт контур">
            <a:extLst>
              <a:ext uri="{FF2B5EF4-FFF2-40B4-BE49-F238E27FC236}">
                <a16:creationId xmlns:a16="http://schemas.microsoft.com/office/drawing/2014/main" id="{8D357CE5-EFE9-4EB3-87CE-4F3F9C5BCA0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93617" y="2836863"/>
            <a:ext cx="914400" cy="914400"/>
          </a:xfrm>
          <a:prstGeom prst="rect">
            <a:avLst/>
          </a:prstGeom>
        </p:spPr>
      </p:pic>
    </p:spTree>
    <p:extLst>
      <p:ext uri="{BB962C8B-B14F-4D97-AF65-F5344CB8AC3E}">
        <p14:creationId xmlns:p14="http://schemas.microsoft.com/office/powerpoint/2010/main" val="41874469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3A5005DC-BDC1-46EA-95A0-3C6BF0E22586}"/>
              </a:ext>
            </a:extLst>
          </p:cNvPr>
          <p:cNvSpPr>
            <a:spLocks noGrp="1"/>
          </p:cNvSpPr>
          <p:nvPr>
            <p:ph type="sldNum" sz="quarter" idx="12"/>
          </p:nvPr>
        </p:nvSpPr>
        <p:spPr/>
        <p:txBody>
          <a:bodyPr/>
          <a:lstStyle/>
          <a:p>
            <a:fld id="{2066355A-084C-D24E-9AD2-7E4FC41EA627}" type="slidenum">
              <a:rPr lang="en-US" smtClean="0"/>
              <a:pPr/>
              <a:t>97</a:t>
            </a:fld>
            <a:endParaRPr lang="en-US" dirty="0"/>
          </a:p>
        </p:txBody>
      </p:sp>
      <p:sp>
        <p:nvSpPr>
          <p:cNvPr id="4" name="TextBox 3">
            <a:extLst>
              <a:ext uri="{FF2B5EF4-FFF2-40B4-BE49-F238E27FC236}">
                <a16:creationId xmlns:a16="http://schemas.microsoft.com/office/drawing/2014/main" id="{E59BAB77-7645-4FB3-98C5-CB3574F0AFFF}"/>
              </a:ext>
            </a:extLst>
          </p:cNvPr>
          <p:cNvSpPr txBox="1"/>
          <p:nvPr/>
        </p:nvSpPr>
        <p:spPr>
          <a:xfrm>
            <a:off x="619328" y="175257"/>
            <a:ext cx="4572000" cy="369332"/>
          </a:xfrm>
          <a:prstGeom prst="rect">
            <a:avLst/>
          </a:prstGeom>
          <a:noFill/>
        </p:spPr>
        <p:txBody>
          <a:bodyPr wrap="square">
            <a:spAutoFit/>
          </a:bodyPr>
          <a:lstStyle/>
          <a:p>
            <a:r>
              <a:rPr lang="ru-RU" sz="1800" b="1" dirty="0">
                <a:solidFill>
                  <a:srgbClr val="0E779D"/>
                </a:solidFill>
                <a:cs typeface="Arial" panose="020B0604020202020204" pitchFamily="34" charset="0"/>
              </a:rPr>
              <a:t>ч. 2 ст. 31 Закона №44-ФЗ</a:t>
            </a:r>
            <a:endParaRPr lang="ru-RU" dirty="0"/>
          </a:p>
        </p:txBody>
      </p:sp>
      <p:sp>
        <p:nvSpPr>
          <p:cNvPr id="8" name="TextBox 7">
            <a:extLst>
              <a:ext uri="{FF2B5EF4-FFF2-40B4-BE49-F238E27FC236}">
                <a16:creationId xmlns:a16="http://schemas.microsoft.com/office/drawing/2014/main" id="{5425E187-F29B-4F6B-AB3A-239EAA5311E8}"/>
              </a:ext>
            </a:extLst>
          </p:cNvPr>
          <p:cNvSpPr txBox="1"/>
          <p:nvPr/>
        </p:nvSpPr>
        <p:spPr>
          <a:xfrm>
            <a:off x="470171" y="901049"/>
            <a:ext cx="8433880" cy="3693319"/>
          </a:xfrm>
          <a:prstGeom prst="rect">
            <a:avLst/>
          </a:prstGeom>
          <a:noFill/>
        </p:spPr>
        <p:txBody>
          <a:bodyPr wrap="square">
            <a:spAutoFit/>
          </a:bodyPr>
          <a:lstStyle/>
          <a:p>
            <a:r>
              <a:rPr lang="ru-RU" b="1" dirty="0"/>
              <a:t>Правительство Российской Федерации вправе устанавливать</a:t>
            </a:r>
            <a:r>
              <a:rPr lang="ru-RU" dirty="0"/>
              <a:t> к участникам закупок отдельных видов товаров, работ, услуг </a:t>
            </a:r>
            <a:r>
              <a:rPr lang="ru-RU" b="1" dirty="0">
                <a:solidFill>
                  <a:srgbClr val="FF0000"/>
                </a:solidFill>
                <a:effectLst>
                  <a:outerShdw blurRad="38100" dist="38100" dir="2700000" algn="tl">
                    <a:srgbClr val="000000">
                      <a:alpha val="43137"/>
                    </a:srgbClr>
                  </a:outerShdw>
                </a:effectLst>
              </a:rPr>
              <a:t>дополнительные требования</a:t>
            </a:r>
            <a:r>
              <a:rPr lang="ru-RU" dirty="0"/>
              <a:t>, в том числе к наличию:</a:t>
            </a:r>
          </a:p>
          <a:p>
            <a:endParaRPr lang="ru-RU" dirty="0"/>
          </a:p>
          <a:p>
            <a:r>
              <a:rPr lang="ru-RU" b="1" dirty="0"/>
              <a:t>1) финансовых ресурсов для исполнения контракта;</a:t>
            </a:r>
          </a:p>
          <a:p>
            <a:endParaRPr lang="ru-RU" b="1" dirty="0"/>
          </a:p>
          <a:p>
            <a:r>
              <a:rPr lang="ru-RU" b="1" dirty="0"/>
              <a:t>2) на праве собственности или ином законном основании оборудования и других материальных ресурсов для исполнения контракта;</a:t>
            </a:r>
          </a:p>
          <a:p>
            <a:endParaRPr lang="ru-RU" b="1" dirty="0"/>
          </a:p>
          <a:p>
            <a:r>
              <a:rPr lang="ru-RU" b="1" dirty="0"/>
              <a:t>3) опыта работы, связанного с предметом контракта, и деловой репутации;</a:t>
            </a:r>
          </a:p>
          <a:p>
            <a:endParaRPr lang="ru-RU" b="1" dirty="0"/>
          </a:p>
          <a:p>
            <a:r>
              <a:rPr lang="ru-RU" b="1" dirty="0"/>
              <a:t>4) необходимого количества специалистов и иных работников определенного уровня квалификации для исполнения контракта.</a:t>
            </a:r>
          </a:p>
        </p:txBody>
      </p:sp>
    </p:spTree>
    <p:extLst>
      <p:ext uri="{BB962C8B-B14F-4D97-AF65-F5344CB8AC3E}">
        <p14:creationId xmlns:p14="http://schemas.microsoft.com/office/powerpoint/2010/main" val="39590305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3A5005DC-BDC1-46EA-95A0-3C6BF0E22586}"/>
              </a:ext>
            </a:extLst>
          </p:cNvPr>
          <p:cNvSpPr>
            <a:spLocks noGrp="1"/>
          </p:cNvSpPr>
          <p:nvPr>
            <p:ph type="sldNum" sz="quarter" idx="12"/>
          </p:nvPr>
        </p:nvSpPr>
        <p:spPr/>
        <p:txBody>
          <a:bodyPr/>
          <a:lstStyle/>
          <a:p>
            <a:fld id="{2066355A-084C-D24E-9AD2-7E4FC41EA627}" type="slidenum">
              <a:rPr lang="en-US" smtClean="0"/>
              <a:pPr/>
              <a:t>98</a:t>
            </a:fld>
            <a:endParaRPr lang="en-US" dirty="0"/>
          </a:p>
        </p:txBody>
      </p:sp>
      <p:sp>
        <p:nvSpPr>
          <p:cNvPr id="4" name="TextBox 3">
            <a:extLst>
              <a:ext uri="{FF2B5EF4-FFF2-40B4-BE49-F238E27FC236}">
                <a16:creationId xmlns:a16="http://schemas.microsoft.com/office/drawing/2014/main" id="{E59BAB77-7645-4FB3-98C5-CB3574F0AFFF}"/>
              </a:ext>
            </a:extLst>
          </p:cNvPr>
          <p:cNvSpPr txBox="1"/>
          <p:nvPr/>
        </p:nvSpPr>
        <p:spPr>
          <a:xfrm>
            <a:off x="619328" y="175257"/>
            <a:ext cx="4572000" cy="369332"/>
          </a:xfrm>
          <a:prstGeom prst="rect">
            <a:avLst/>
          </a:prstGeom>
          <a:noFill/>
        </p:spPr>
        <p:txBody>
          <a:bodyPr wrap="square">
            <a:spAutoFit/>
          </a:bodyPr>
          <a:lstStyle/>
          <a:p>
            <a:r>
              <a:rPr lang="ru-RU" sz="1800" b="1" dirty="0">
                <a:solidFill>
                  <a:srgbClr val="0E779D"/>
                </a:solidFill>
                <a:cs typeface="Arial" panose="020B0604020202020204" pitchFamily="34" charset="0"/>
              </a:rPr>
              <a:t>ч. 2 ст. 31 Закона №44-ФЗ</a:t>
            </a:r>
            <a:endParaRPr lang="ru-RU" dirty="0"/>
          </a:p>
        </p:txBody>
      </p:sp>
      <p:sp>
        <p:nvSpPr>
          <p:cNvPr id="8" name="TextBox 7">
            <a:extLst>
              <a:ext uri="{FF2B5EF4-FFF2-40B4-BE49-F238E27FC236}">
                <a16:creationId xmlns:a16="http://schemas.microsoft.com/office/drawing/2014/main" id="{5425E187-F29B-4F6B-AB3A-239EAA5311E8}"/>
              </a:ext>
            </a:extLst>
          </p:cNvPr>
          <p:cNvSpPr txBox="1"/>
          <p:nvPr/>
        </p:nvSpPr>
        <p:spPr>
          <a:xfrm>
            <a:off x="476656" y="1848475"/>
            <a:ext cx="8433880" cy="1446550"/>
          </a:xfrm>
          <a:prstGeom prst="rect">
            <a:avLst/>
          </a:prstGeom>
          <a:noFill/>
        </p:spPr>
        <p:txBody>
          <a:bodyPr wrap="square">
            <a:spAutoFit/>
          </a:bodyPr>
          <a:lstStyle/>
          <a:p>
            <a:pPr algn="ctr"/>
            <a:r>
              <a:rPr lang="ru-RU" sz="2000" b="1" dirty="0">
                <a:solidFill>
                  <a:srgbClr val="0E779D"/>
                </a:solidFill>
                <a:effectLst>
                  <a:outerShdw blurRad="38100" dist="38100" dir="2700000" algn="tl">
                    <a:srgbClr val="000000">
                      <a:alpha val="43137"/>
                    </a:srgbClr>
                  </a:outerShdw>
                </a:effectLst>
              </a:rPr>
              <a:t>Постановление Правительства Российской Федерации от 29.12.2021 №2571</a:t>
            </a:r>
          </a:p>
          <a:p>
            <a:pPr algn="ctr"/>
            <a:r>
              <a:rPr lang="ru-RU" sz="1200" b="1" i="0" dirty="0">
                <a:solidFill>
                  <a:srgbClr val="22272F"/>
                </a:solidFill>
                <a:effectLst/>
              </a:rPr>
              <a:t>"О дополнительных требованиях к участникам закупки отдельных видов товаров, работ, услуг для обеспечения государственных и муниципальных нужд, а также об информации и документах, подтверждающих соответствие участников закупки указанным дополнительным требованиям, и признании утратившими силу некоторых актов и отдельных положений актов Правительства Российской Федерации"</a:t>
            </a:r>
          </a:p>
        </p:txBody>
      </p:sp>
    </p:spTree>
    <p:extLst>
      <p:ext uri="{BB962C8B-B14F-4D97-AF65-F5344CB8AC3E}">
        <p14:creationId xmlns:p14="http://schemas.microsoft.com/office/powerpoint/2010/main" val="43389158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694080C-3973-461D-A6DD-CB03FC5724BB}"/>
              </a:ext>
            </a:extLst>
          </p:cNvPr>
          <p:cNvSpPr>
            <a:spLocks noGrp="1"/>
          </p:cNvSpPr>
          <p:nvPr>
            <p:ph type="sldNum" sz="quarter" idx="12"/>
          </p:nvPr>
        </p:nvSpPr>
        <p:spPr/>
        <p:txBody>
          <a:bodyPr/>
          <a:lstStyle/>
          <a:p>
            <a:fld id="{2066355A-084C-D24E-9AD2-7E4FC41EA627}" type="slidenum">
              <a:rPr lang="en-US" smtClean="0"/>
              <a:pPr/>
              <a:t>99</a:t>
            </a:fld>
            <a:endParaRPr lang="en-US" dirty="0"/>
          </a:p>
        </p:txBody>
      </p:sp>
      <p:sp>
        <p:nvSpPr>
          <p:cNvPr id="5" name="TextBox 4">
            <a:extLst>
              <a:ext uri="{FF2B5EF4-FFF2-40B4-BE49-F238E27FC236}">
                <a16:creationId xmlns:a16="http://schemas.microsoft.com/office/drawing/2014/main" id="{5E6648DF-D24C-409D-9286-BD2040DF0587}"/>
              </a:ext>
            </a:extLst>
          </p:cNvPr>
          <p:cNvSpPr txBox="1"/>
          <p:nvPr/>
        </p:nvSpPr>
        <p:spPr>
          <a:xfrm>
            <a:off x="358836" y="184666"/>
            <a:ext cx="6603667" cy="369332"/>
          </a:xfrm>
          <a:prstGeom prst="rect">
            <a:avLst/>
          </a:prstGeom>
          <a:noFill/>
        </p:spPr>
        <p:txBody>
          <a:bodyPr wrap="square" anchor="ctr">
            <a:spAutoFit/>
          </a:bodyPr>
          <a:lstStyle/>
          <a:p>
            <a:pPr algn="ctr"/>
            <a:r>
              <a:rPr lang="ru-RU" sz="18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Постановление Правительства РФ от 29.12.2021 </a:t>
            </a:r>
            <a:r>
              <a:rPr lang="ru-RU" sz="1800" b="1" dirty="0">
                <a:solidFill>
                  <a:srgbClr val="FF0000"/>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N 2571</a:t>
            </a:r>
            <a:endParaRPr lang="ru-RU" dirty="0">
              <a:solidFill>
                <a:srgbClr val="2182A5"/>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BA3ECC68-7F6D-4549-BFB8-CD4787E0228A}"/>
              </a:ext>
            </a:extLst>
          </p:cNvPr>
          <p:cNvSpPr txBox="1"/>
          <p:nvPr/>
        </p:nvSpPr>
        <p:spPr>
          <a:xfrm>
            <a:off x="783772" y="1127542"/>
            <a:ext cx="6067698" cy="944660"/>
          </a:xfrm>
          <a:prstGeom prst="rect">
            <a:avLst/>
          </a:prstGeom>
          <a:noFill/>
          <a:ln w="57150">
            <a:solidFill>
              <a:srgbClr val="FF0000"/>
            </a:solidFill>
          </a:ln>
        </p:spPr>
        <p:txBody>
          <a:bodyPr wrap="square" rtlCol="0">
            <a:spAutoFit/>
          </a:bodyPr>
          <a:lstStyle/>
          <a:p>
            <a:pPr marL="285750" indent="-285750">
              <a:buFont typeface="Arial" panose="020B0604020202020204" pitchFamily="34" charset="0"/>
              <a:buChar char="•"/>
            </a:pPr>
            <a:endParaRPr lang="en-US" sz="1400" b="0" i="0" u="none" strike="noStrike" baseline="0" dirty="0"/>
          </a:p>
          <a:p>
            <a:pPr marL="285750" indent="-285750">
              <a:buFont typeface="Arial" panose="020B0604020202020204" pitchFamily="34" charset="0"/>
              <a:buChar char="•"/>
            </a:pPr>
            <a:r>
              <a:rPr lang="ru-RU" sz="1400" b="0" i="0" u="none" strike="noStrike" baseline="0" dirty="0"/>
              <a:t>Различные </a:t>
            </a:r>
            <a:r>
              <a:rPr lang="ru-RU" sz="1400" b="1" i="0" u="none" strike="noStrike" baseline="0" dirty="0">
                <a:solidFill>
                  <a:srgbClr val="FF0000"/>
                </a:solidFill>
              </a:rPr>
              <a:t>пункты постановлений </a:t>
            </a:r>
            <a:r>
              <a:rPr lang="ru-RU" sz="1400" b="0" i="0" u="none" strike="noStrike" baseline="0" dirty="0"/>
              <a:t>(</a:t>
            </a:r>
            <a:r>
              <a:rPr lang="en-US" sz="1400" b="0" i="0" u="none" strike="noStrike" baseline="0" dirty="0"/>
              <a:t>N 1250</a:t>
            </a:r>
            <a:r>
              <a:rPr lang="ru-RU" sz="1400" b="0" i="0" u="none" strike="noStrike" baseline="0" dirty="0"/>
              <a:t>, </a:t>
            </a:r>
            <a:r>
              <a:rPr lang="en-US" sz="1400" b="0" i="0" u="none" strike="noStrike" baseline="0" dirty="0"/>
              <a:t>N 1333</a:t>
            </a:r>
            <a:r>
              <a:rPr lang="ru-RU" sz="1400" b="0" i="0" u="none" strike="noStrike" baseline="0" dirty="0"/>
              <a:t>, </a:t>
            </a:r>
            <a:r>
              <a:rPr lang="en-US" sz="1400" b="0" i="0" u="none" strike="noStrike" baseline="0" dirty="0"/>
              <a:t>N 973</a:t>
            </a:r>
            <a:r>
              <a:rPr lang="ru-RU" sz="1400" b="0" i="0" u="none" strike="noStrike" baseline="0" dirty="0"/>
              <a:t>, </a:t>
            </a:r>
            <a:r>
              <a:rPr lang="en-US" sz="1400" b="0" i="0" u="none" strike="noStrike" baseline="0" dirty="0"/>
              <a:t>N 921</a:t>
            </a:r>
            <a:r>
              <a:rPr lang="ru-RU" sz="1400" b="0" i="0" u="none" strike="noStrike" baseline="0" dirty="0"/>
              <a:t>, </a:t>
            </a:r>
            <a:r>
              <a:rPr lang="en-US" sz="1400" b="0" i="0" u="none" strike="noStrike" baseline="0" dirty="0"/>
              <a:t>N 1017</a:t>
            </a:r>
            <a:r>
              <a:rPr lang="ru-RU" sz="1400" b="0" i="0" u="none" strike="noStrike" baseline="0" dirty="0"/>
              <a:t>, </a:t>
            </a:r>
            <a:r>
              <a:rPr lang="en-US" sz="1400" b="0" i="0" u="none" strike="noStrike" baseline="0" dirty="0"/>
              <a:t>N 1193</a:t>
            </a:r>
            <a:r>
              <a:rPr lang="ru-RU" sz="1400" b="0" i="0" u="none" strike="noStrike" baseline="0" dirty="0"/>
              <a:t>, </a:t>
            </a:r>
            <a:r>
              <a:rPr lang="en-US" sz="1400" b="0" i="0" u="none" strike="noStrike" baseline="0" dirty="0"/>
              <a:t>N 779</a:t>
            </a:r>
            <a:r>
              <a:rPr lang="ru-RU" sz="1400" b="0" i="0" u="none" strike="noStrike" baseline="0" dirty="0"/>
              <a:t>, </a:t>
            </a:r>
            <a:r>
              <a:rPr lang="en-US" sz="1400" b="0" i="0" u="none" strike="noStrike" baseline="0" dirty="0"/>
              <a:t>N 919</a:t>
            </a:r>
            <a:r>
              <a:rPr lang="ru-RU" sz="1400" b="0" i="0" u="none" strike="noStrike" baseline="0" dirty="0"/>
              <a:t>) также </a:t>
            </a:r>
            <a:r>
              <a:rPr lang="ru-RU" sz="1400" b="1" i="0" u="none" strike="noStrike" baseline="0" dirty="0">
                <a:solidFill>
                  <a:srgbClr val="FF0000"/>
                </a:solidFill>
              </a:rPr>
              <a:t>утратили силу</a:t>
            </a:r>
            <a:r>
              <a:rPr lang="ru-RU" sz="1400" b="0" i="0" u="none" strike="noStrike" baseline="0" dirty="0"/>
              <a:t>.</a:t>
            </a:r>
          </a:p>
          <a:p>
            <a:pPr marL="285750" indent="-285750">
              <a:buFont typeface="Arial" panose="020B0604020202020204" pitchFamily="34" charset="0"/>
              <a:buChar char="•"/>
            </a:pPr>
            <a:endParaRPr lang="ru-RU" sz="1400" b="0" i="0" u="none" strike="noStrike" baseline="0" dirty="0"/>
          </a:p>
        </p:txBody>
      </p:sp>
      <p:pic>
        <p:nvPicPr>
          <p:cNvPr id="8" name="Рисунок 7" descr="Закрыть со сплошной заливкой">
            <a:extLst>
              <a:ext uri="{FF2B5EF4-FFF2-40B4-BE49-F238E27FC236}">
                <a16:creationId xmlns:a16="http://schemas.microsoft.com/office/drawing/2014/main" id="{4F913308-48A3-4667-8FDF-B954034726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77820" y="838400"/>
            <a:ext cx="1522944" cy="1522944"/>
          </a:xfrm>
          <a:prstGeom prst="rect">
            <a:avLst/>
          </a:prstGeom>
        </p:spPr>
      </p:pic>
      <p:sp>
        <p:nvSpPr>
          <p:cNvPr id="9" name="TextBox 8" descr="!">
            <a:extLst>
              <a:ext uri="{FF2B5EF4-FFF2-40B4-BE49-F238E27FC236}">
                <a16:creationId xmlns:a16="http://schemas.microsoft.com/office/drawing/2014/main" id="{44C3B716-7728-4822-96F4-0C7B8AACEBA1}"/>
              </a:ext>
            </a:extLst>
          </p:cNvPr>
          <p:cNvSpPr txBox="1"/>
          <p:nvPr/>
        </p:nvSpPr>
        <p:spPr>
          <a:xfrm>
            <a:off x="783772" y="2958371"/>
            <a:ext cx="6067698" cy="1384995"/>
          </a:xfrm>
          <a:prstGeom prst="rect">
            <a:avLst/>
          </a:prstGeom>
          <a:noFill/>
          <a:ln w="57150">
            <a:solidFill>
              <a:schemeClr val="accent3">
                <a:lumMod val="75000"/>
              </a:schemeClr>
            </a:solidFill>
          </a:ln>
        </p:spPr>
        <p:txBody>
          <a:bodyPr wrap="square" rtlCol="0">
            <a:spAutoFit/>
          </a:bodyPr>
          <a:lstStyle/>
          <a:p>
            <a:pPr marL="285750" indent="-285750">
              <a:buFont typeface="Arial" panose="020B0604020202020204" pitchFamily="34" charset="0"/>
              <a:buChar char="•"/>
            </a:pPr>
            <a:endParaRPr lang="en-US" sz="1400" b="0" i="0" u="none" strike="noStrike" baseline="0" dirty="0"/>
          </a:p>
          <a:p>
            <a:r>
              <a:rPr lang="ru-RU" sz="1400" b="1" i="0" u="none" strike="noStrike" baseline="0" dirty="0"/>
              <a:t> Определяет:</a:t>
            </a:r>
          </a:p>
          <a:p>
            <a:pPr marL="285750" indent="-285750">
              <a:buFontTx/>
              <a:buChar char="-"/>
            </a:pPr>
            <a:r>
              <a:rPr lang="ru-RU" sz="1400" dirty="0"/>
              <a:t>Случаи установления дополнительных требований</a:t>
            </a:r>
          </a:p>
          <a:p>
            <a:pPr marL="285750" indent="-285750">
              <a:buFontTx/>
              <a:buChar char="-"/>
            </a:pPr>
            <a:r>
              <a:rPr lang="ru-RU" sz="1400" b="0" i="0" u="none" strike="noStrike" baseline="0" dirty="0"/>
              <a:t>Требования к участникам</a:t>
            </a:r>
          </a:p>
          <a:p>
            <a:pPr marL="285750" indent="-285750">
              <a:buFontTx/>
              <a:buChar char="-"/>
            </a:pPr>
            <a:r>
              <a:rPr lang="ru-RU" sz="1400" dirty="0"/>
              <a:t>Перечень документов, подтверждающих соответствие требованиям</a:t>
            </a:r>
            <a:endParaRPr lang="ru-RU" sz="1400" b="0" i="0" u="none" strike="noStrike" baseline="0" dirty="0"/>
          </a:p>
          <a:p>
            <a:pPr marL="285750" indent="-285750">
              <a:buFont typeface="Arial" panose="020B0604020202020204" pitchFamily="34" charset="0"/>
              <a:buChar char="•"/>
            </a:pPr>
            <a:endParaRPr lang="ru-RU" sz="1400" b="0" i="0" u="none" strike="noStrike" baseline="0" dirty="0"/>
          </a:p>
        </p:txBody>
      </p:sp>
      <p:pic>
        <p:nvPicPr>
          <p:cNvPr id="10" name="Рисунок 9" descr="Флажок со сплошной заливкой">
            <a:extLst>
              <a:ext uri="{FF2B5EF4-FFF2-40B4-BE49-F238E27FC236}">
                <a16:creationId xmlns:a16="http://schemas.microsoft.com/office/drawing/2014/main" id="{8113D9D0-39B5-4843-B1F8-F28995355897}"/>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7177820" y="2669229"/>
            <a:ext cx="1522944" cy="1522944"/>
          </a:xfrm>
          <a:prstGeom prst="rect">
            <a:avLst/>
          </a:prstGeom>
        </p:spPr>
      </p:pic>
    </p:spTree>
    <p:extLst>
      <p:ext uri="{BB962C8B-B14F-4D97-AF65-F5344CB8AC3E}">
        <p14:creationId xmlns:p14="http://schemas.microsoft.com/office/powerpoint/2010/main" val="4200239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F234D57DC5BCA94C9524E988D38C7DCD" ma:contentTypeVersion="5" ma:contentTypeDescription="Создание документа." ma:contentTypeScope="" ma:versionID="39a538572ee1d045977648b632b7b767">
  <xsd:schema xmlns:xsd="http://www.w3.org/2001/XMLSchema" xmlns:xs="http://www.w3.org/2001/XMLSchema" xmlns:p="http://schemas.microsoft.com/office/2006/metadata/properties" xmlns:ns3="21b517fd-8158-473b-8291-8b7a8f0ee724" targetNamespace="http://schemas.microsoft.com/office/2006/metadata/properties" ma:root="true" ma:fieldsID="bab9c734b243e2fb3e938a8aa7065fd5" ns3:_="">
    <xsd:import namespace="21b517fd-8158-473b-8291-8b7a8f0ee72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b517fd-8158-473b-8291-8b7a8f0ee7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6F2769-7194-4217-93D3-3AF3A4742282}">
  <ds:schemaRefs>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21b517fd-8158-473b-8291-8b7a8f0ee724"/>
    <ds:schemaRef ds:uri="http://www.w3.org/XML/1998/namespace"/>
    <ds:schemaRef ds:uri="http://purl.org/dc/dcmitype/"/>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132F892-3B7D-4319-8A64-DF6A93622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b517fd-8158-473b-8291-8b7a8f0ee7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50557</TotalTime>
  <Words>11066</Words>
  <Application>Microsoft Office PowerPoint</Application>
  <PresentationFormat>Экран (16:9)</PresentationFormat>
  <Paragraphs>794</Paragraphs>
  <Slides>114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114</vt:i4>
      </vt:variant>
    </vt:vector>
  </HeadingPairs>
  <TitlesOfParts>
    <vt:vector size="121" baseType="lpstr">
      <vt:lpstr>Arial</vt:lpstr>
      <vt:lpstr>Calibri</vt:lpstr>
      <vt:lpstr>PT Serif</vt:lpstr>
      <vt:lpstr>Times New Roman</vt:lpstr>
      <vt:lpstr>Trebuchet MS</vt:lpstr>
      <vt:lpstr>Wingdings</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Василий Некрасов</dc:creator>
  <cp:lastModifiedBy>Некрасов Василий</cp:lastModifiedBy>
  <cp:revision>1771</cp:revision>
  <cp:lastPrinted>2020-01-15T07:29:06Z</cp:lastPrinted>
  <dcterms:created xsi:type="dcterms:W3CDTF">2010-04-12T23:12:02Z</dcterms:created>
  <dcterms:modified xsi:type="dcterms:W3CDTF">2022-05-11T16:43:03Z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0x010100F234D57DC5BCA94C9524E988D38C7DCD</vt:lpwstr>
  </property>
</Properties>
</file>