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76" r:id="rId14"/>
    <p:sldId id="277" r:id="rId15"/>
    <p:sldId id="278" r:id="rId16"/>
    <p:sldId id="280" r:id="rId17"/>
    <p:sldId id="269" r:id="rId18"/>
    <p:sldId id="279" r:id="rId19"/>
    <p:sldId id="270" r:id="rId20"/>
    <p:sldId id="271" r:id="rId21"/>
    <p:sldId id="265" r:id="rId22"/>
    <p:sldId id="272" r:id="rId23"/>
    <p:sldId id="267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3300"/>
    <a:srgbClr val="0D235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93" autoAdjust="0"/>
    <p:restoredTop sz="86437" autoAdjust="0"/>
  </p:normalViewPr>
  <p:slideViewPr>
    <p:cSldViewPr>
      <p:cViewPr>
        <p:scale>
          <a:sx n="90" d="100"/>
          <a:sy n="90" d="100"/>
        </p:scale>
        <p:origin x="-224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1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5720" y="214290"/>
            <a:ext cx="2214578" cy="200026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сектор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уголовно-исполнительной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</a:t>
            </a:r>
            <a:b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г.</a:t>
            </a:r>
            <a:r>
              <a:rPr lang="en-US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Самара</a:t>
            </a:r>
            <a:endParaRPr kumimoji="0" lang="ru-RU" sz="2800" b="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43042" y="214290"/>
            <a:ext cx="721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 с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ТрансЭКО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и Администрацией Красноглинского района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357298"/>
            <a:ext cx="42148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№6 сотрудничало с ООО «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ТрансЭКО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по изготовлению контейнеров для сбора пластиковой тары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 descr="C:\Users\dolgov.d.v\Downloads\tild3962-6331-4465-a533-663735353536__eco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786454"/>
            <a:ext cx="2468790" cy="1071546"/>
          </a:xfrm>
          <a:prstGeom prst="rect">
            <a:avLst/>
          </a:prstGeom>
          <a:noFill/>
        </p:spPr>
      </p:pic>
      <p:pic>
        <p:nvPicPr>
          <p:cNvPr id="11" name="Picture 2" descr="C:\Users\User\Desktop\Весь хлам с рабочего стола\Для печати\муссорные ба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714620"/>
            <a:ext cx="2714644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357686" y="1357298"/>
            <a:ext cx="4786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сотрудничало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Администрацией Алексеевского района по изготовлению контейнеров для сбора твердых коммунальных  отходов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1464459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:\20201215_110624-1536x1152.jpg"/>
          <p:cNvPicPr>
            <a:picLocks noChangeAspect="1" noChangeArrowheads="1"/>
          </p:cNvPicPr>
          <p:nvPr/>
        </p:nvPicPr>
        <p:blipFill>
          <a:blip r:embed="rId5" cstate="print"/>
          <a:srcRect l="52747" t="4396"/>
          <a:stretch>
            <a:fillRect/>
          </a:stretch>
        </p:blipFill>
        <p:spPr bwMode="auto">
          <a:xfrm flipH="1">
            <a:off x="857224" y="2428868"/>
            <a:ext cx="2643206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ownloads\d_aleks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5857892"/>
            <a:ext cx="2623630" cy="798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«Чапаевский пансионат для ветеранов труда»,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6 сотрудничало с ГБУ СО «Чапаевский пансионат для ветеранов труда», ГБУ СО «Самарский молодежный пансионат для инвалидов по изготовлению сока яблочного 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 descr="C:\Users\User\Desktop\log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500702"/>
            <a:ext cx="1143008" cy="1071570"/>
          </a:xfrm>
          <a:prstGeom prst="rect">
            <a:avLst/>
          </a:prstGeom>
          <a:noFill/>
        </p:spPr>
      </p:pic>
      <p:pic>
        <p:nvPicPr>
          <p:cNvPr id="1030" name="Picture 6" descr="C:\Users\User\Downloads\IMG_5609-18-04-22-09-50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003021"/>
            <a:ext cx="3643338" cy="4854979"/>
          </a:xfrm>
          <a:prstGeom prst="rect">
            <a:avLst/>
          </a:prstGeom>
          <a:noFill/>
        </p:spPr>
      </p:pic>
      <p:pic>
        <p:nvPicPr>
          <p:cNvPr id="1031" name="Picture 7" descr="C:\Users\User\Downloads\6886052d71786e185c80055831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643050"/>
            <a:ext cx="297319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8596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4414" y="142852"/>
            <a:ext cx="7929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и ГКУ СО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14422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 6 изготовило для нужд  ГБУ СО «Чапаевский пансионат для ветеранов труда», ГБУ СО «Владимирский пансионат для инвалидов», ГКУ СО «Реабилитационный центр для детей с ограниченными возможностями», ГКУ СО «Реабилитационный центр для детей «Надежда» чистящих и моющих средств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3" descr="C:\Users\User\Downloads\image-removebg-preview 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286124"/>
            <a:ext cx="7231768" cy="4071941"/>
          </a:xfrm>
          <a:prstGeom prst="rect">
            <a:avLst/>
          </a:prstGeom>
          <a:noFill/>
        </p:spPr>
      </p:pic>
      <p:pic>
        <p:nvPicPr>
          <p:cNvPr id="17" name="Picture 7" descr="C:\Users\User\Downloads\image-removebg-preview (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7166"/>
            <a:ext cx="7866181" cy="4429156"/>
          </a:xfrm>
          <a:prstGeom prst="rect">
            <a:avLst/>
          </a:prstGeom>
          <a:noFill/>
        </p:spPr>
      </p:pic>
      <p:pic>
        <p:nvPicPr>
          <p:cNvPr id="18" name="Picture 6" descr="C:\Users\User\Downloads\ZFj_cjxiUqA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1371892" cy="1584315"/>
          </a:xfrm>
          <a:prstGeom prst="rect">
            <a:avLst/>
          </a:prstGeom>
          <a:noFill/>
        </p:spPr>
      </p:pic>
      <p:pic>
        <p:nvPicPr>
          <p:cNvPr id="2058" name="Picture 10" descr="C:\Users\User\Downloads\SAM_1563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2928934"/>
            <a:ext cx="5000660" cy="375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МБУ ДЗСОЦ «Волжанин»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6 изготовило для нужд МБУ ДЗСОЦ «Волжанин»  офисную мебель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Picture 3" descr="C:\Users\User\Downloads\image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857365"/>
            <a:ext cx="6470569" cy="3643338"/>
          </a:xfrm>
          <a:prstGeom prst="rect">
            <a:avLst/>
          </a:prstGeom>
          <a:noFill/>
        </p:spPr>
      </p:pic>
      <p:pic>
        <p:nvPicPr>
          <p:cNvPr id="23" name="Picture 6" descr="C:\Users\User\Downloads\image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1714488"/>
            <a:ext cx="7358687" cy="4143404"/>
          </a:xfrm>
          <a:prstGeom prst="rect">
            <a:avLst/>
          </a:prstGeom>
          <a:noFill/>
        </p:spPr>
      </p:pic>
      <p:pic>
        <p:nvPicPr>
          <p:cNvPr id="24" name="Picture 8" descr="C:\Users\User\Downloads\image-removebg-preview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86114" y="3071810"/>
            <a:ext cx="8055349" cy="4535669"/>
          </a:xfrm>
          <a:prstGeom prst="rect">
            <a:avLst/>
          </a:prstGeom>
          <a:noFill/>
        </p:spPr>
      </p:pic>
      <p:pic>
        <p:nvPicPr>
          <p:cNvPr id="25" name="Picture 9" descr="C:\Users\User\Downloads\image-removebg-preview (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785794"/>
            <a:ext cx="7706731" cy="4339376"/>
          </a:xfrm>
          <a:prstGeom prst="rect">
            <a:avLst/>
          </a:prstGeom>
          <a:noFill/>
        </p:spPr>
      </p:pic>
      <p:pic>
        <p:nvPicPr>
          <p:cNvPr id="26" name="Picture 10" descr="C:\Users\User\Downloads\image-removebg-preview (5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2928934"/>
            <a:ext cx="8715468" cy="4907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214422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16 сотрудничало с ГБУ СО «Самарский молодежный пансионат для инвалидов» по изготовлению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крупп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IMG_20220415_142802_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207170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User\Downloads\IMG_20220415_142808_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933056"/>
            <a:ext cx="247134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User\Downloads\IMG_20220415_142754_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14554"/>
            <a:ext cx="1785950" cy="200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User\Downloads\IMG_20220415_142806_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429132"/>
            <a:ext cx="2177707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User\Downloads\IMG_20220415_142800_3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User\Downloads\IMG_20220415_142751_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4" name="Picture 10" descr="C:\Users\User\Downloads\IMG_20220415_142734_9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1196752"/>
            <a:ext cx="2230000" cy="25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инвалидов»,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Шенталинский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пансионат для ветеранов труда»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15 сотрудничало с ГБУ СО «Самарский молодежный пансионат для инвалидов», ГБУ СО «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Шенталинский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пансионат для ветеранов труда» по изготовлению вещевого имущества (постельные принадлежности, нательное белье, полотенца) </a:t>
            </a:r>
          </a:p>
        </p:txBody>
      </p:sp>
      <p:pic>
        <p:nvPicPr>
          <p:cNvPr id="2050" name="Picture 2" descr="C:\Users\User\Downloads\КОМПЛЕКТ ПОСТЕЛЬНОГО БЕЛЬ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643050"/>
            <a:ext cx="228601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214686"/>
            <a:ext cx="2390773" cy="2390773"/>
          </a:xfrm>
          <a:prstGeom prst="rect">
            <a:avLst/>
          </a:prstGeom>
          <a:noFill/>
        </p:spPr>
      </p:pic>
      <p:pic>
        <p:nvPicPr>
          <p:cNvPr id="2052" name="Picture 4" descr="C:\Users\User\Downloads\ПЕЛЕНКА_ФЛАНЕЛЬ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071942"/>
            <a:ext cx="2444733" cy="2444733"/>
          </a:xfrm>
          <a:prstGeom prst="rect">
            <a:avLst/>
          </a:prstGeom>
          <a:noFill/>
        </p:spPr>
      </p:pic>
      <p:pic>
        <p:nvPicPr>
          <p:cNvPr id="2053" name="Picture 5" descr="C:\Users\User\Downloads\ПОЛОТЕНЦЕ_МАХРОВОЕ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928934"/>
            <a:ext cx="2670169" cy="2670169"/>
          </a:xfrm>
          <a:prstGeom prst="rect">
            <a:avLst/>
          </a:prstGeom>
          <a:noFill/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357166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медицинских изделий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User\Downloads\image-removebg-preview (1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571744"/>
            <a:ext cx="8715436" cy="4643470"/>
          </a:xfrm>
          <a:prstGeom prst="rect">
            <a:avLst/>
          </a:prstGeom>
          <a:noFill/>
        </p:spPr>
      </p:pic>
      <p:pic>
        <p:nvPicPr>
          <p:cNvPr id="13" name="Picture 3" descr="C:\Users\User\Downloads\image-removebg-preview (1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28726" y="2714620"/>
            <a:ext cx="8453688" cy="4429156"/>
          </a:xfrm>
          <a:prstGeom prst="rect">
            <a:avLst/>
          </a:prstGeom>
          <a:noFill/>
        </p:spPr>
      </p:pic>
      <p:pic>
        <p:nvPicPr>
          <p:cNvPr id="14" name="Picture 4" descr="C:\Users\User\Downloads\image-removebg-preview (1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357618" y="2571744"/>
            <a:ext cx="9144063" cy="492922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5720" y="1357298"/>
            <a:ext cx="6357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1.Комплект одежды медицинской одноразовой;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2.Комбинезон одноразового использования;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3.Комплект одежды защитной;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4.Маска медицинская одноразовая.</a:t>
            </a:r>
          </a:p>
        </p:txBody>
      </p:sp>
      <p:pic>
        <p:nvPicPr>
          <p:cNvPr id="2050" name="Picture 2" descr="C:\Users\User\Downloads\png-transparent-symbol-emergency-medical-services-pharmacy-miscellaneous-blue-logo-removebg-preview (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1285860"/>
            <a:ext cx="3601511" cy="2005020"/>
          </a:xfrm>
          <a:prstGeom prst="rect">
            <a:avLst/>
          </a:prstGeom>
          <a:noFill/>
        </p:spPr>
      </p:pic>
      <p:pic>
        <p:nvPicPr>
          <p:cNvPr id="1026" name="Picture 2" descr="C:\Users\User\Downloads\1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143248"/>
            <a:ext cx="264320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Сертификация на изготовление медицинских изделий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ownloads\image-removebg-preview (10).png"/>
          <p:cNvPicPr>
            <a:picLocks noChangeAspect="1" noChangeArrowheads="1"/>
          </p:cNvPicPr>
          <p:nvPr/>
        </p:nvPicPr>
        <p:blipFill>
          <a:blip r:embed="rId3"/>
          <a:srcRect l="24834" t="9068" r="40465" b="4978"/>
          <a:stretch>
            <a:fillRect/>
          </a:stretch>
        </p:blipFill>
        <p:spPr bwMode="auto">
          <a:xfrm>
            <a:off x="7000892" y="2786058"/>
            <a:ext cx="192882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4107" t="9524" r="41071" b="3174"/>
          <a:stretch>
            <a:fillRect/>
          </a:stretch>
        </p:blipFill>
        <p:spPr bwMode="auto">
          <a:xfrm>
            <a:off x="4929190" y="2786058"/>
            <a:ext cx="192882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4561" t="8434" r="41228" b="3614"/>
          <a:stretch>
            <a:fillRect/>
          </a:stretch>
        </p:blipFill>
        <p:spPr bwMode="auto">
          <a:xfrm>
            <a:off x="2714612" y="2786058"/>
            <a:ext cx="200026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34375" t="10416" r="32813" b="4861"/>
          <a:stretch>
            <a:fillRect/>
          </a:stretch>
        </p:blipFill>
        <p:spPr bwMode="auto">
          <a:xfrm>
            <a:off x="285720" y="2786058"/>
            <a:ext cx="2213407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357158" y="1571612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Регистрационное удостоверение  на медицинское изделие от 11 июня 2020 года 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№РЗН 2020/10819;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2143116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Сертификат соответствия.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взаимодействия УФСИН России по Самарской области с медицинскими учреждениями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44" y="0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85728"/>
            <a:ext cx="87868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Освоено производство новых изделий, получены необходимые  сертификаты и удостоверения на изготовление. </a:t>
            </a:r>
            <a:endParaRPr lang="en-US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Всего исполнено 7 государственных контрактов для внутрисистемных нужд, изготовлено более 120 000 комплектов средств индивидуальной защиты (комплекты медицинской одежды, комбинезоны гигиенические, бахилы, халаты медицинские). </a:t>
            </a:r>
          </a:p>
          <a:p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Учреждениями в полном объеме выполнены договорные обязательства </a:t>
            </a:r>
            <a:b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ООО «</a:t>
            </a:r>
            <a:r>
              <a:rPr lang="ru-RU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Дельрус</a:t>
            </a:r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по изготовлению марлевых медицинских масок в количестве </a:t>
            </a:r>
            <a:b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2 141 260 шт. </a:t>
            </a:r>
            <a:endParaRPr lang="en-US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Для государственных, муниципальных и сторонних заказчиков изготовлено  более 29 000 шт. медицинских масок, более 20 000 комплектов медицинской одежды,  более 13 000 шт. медицинских масок реализовано населению.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2019 году учреждения УФСИН России по Самарской области изготовили 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продукцию для медицинских учреждений на  сумму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свыше 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рублей.</a:t>
            </a:r>
          </a:p>
        </p:txBody>
      </p:sp>
      <p:pic>
        <p:nvPicPr>
          <p:cNvPr id="18" name="Picture 3" descr="C:\Users\User\Downloads\logo-removebg-preview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214290"/>
            <a:ext cx="792543" cy="831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мебели для дома и офиса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0" name="Picture 13" descr="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071546"/>
            <a:ext cx="3816350" cy="2862262"/>
          </a:xfrm>
          <a:prstGeom prst="rect">
            <a:avLst/>
          </a:prstGeom>
        </p:spPr>
      </p:pic>
      <p:pic>
        <p:nvPicPr>
          <p:cNvPr id="11" name="Picture 9" descr="IMAG02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1285860"/>
            <a:ext cx="3929090" cy="218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 descr="IMAG02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596" y="4071942"/>
            <a:ext cx="3865563" cy="2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SCN36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60032" y="3717032"/>
            <a:ext cx="3960813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Спиридоновка (ИК-13, ИК-26)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материалов, ЖБИ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стеновых блоков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4" name="Picture 6" descr="C:\Users\User\Desktop\2020\Прайсы\для презентации\f13b8426539de4ab71865502b8e3c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191000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1196752"/>
            <a:ext cx="421322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7" descr="готовая продукция- лест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2" y="3861048"/>
            <a:ext cx="4214842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1" descr="large_3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572000" y="3861048"/>
            <a:ext cx="421484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59632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и положительные стороны сотрудничества с 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2918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и муниципальные заказчики могут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размещать заказы в подразделениях УИС как у единственного поставщика, </a:t>
            </a: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ПРОВЕДЕНИЯ КОНКУРСНЫХ ПРОЦЕДУР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перечню товаров (работ, услуг), утвержденному постановлением Правительства РФ от  09.06.2021 № 1292 </a:t>
            </a:r>
            <a:r>
              <a:rPr lang="ru-RU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 редакции Федерального закона от 30.12.2 0 №539-ФЗ)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defRPr/>
            </a:pP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Сумма государственных контрактов, заключенных </a:t>
            </a:r>
            <a:b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учреждениями УИС, как с единственным поставщиком,</a:t>
            </a:r>
          </a:p>
          <a:p>
            <a:pPr algn="just">
              <a:defRPr/>
            </a:pP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ПРЕВЫШАТЬ 600 ТЫСЯЧ РУБЛЕЙ</a:t>
            </a:r>
            <a:b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(пп.4,11 ч.1 ст.93);</a:t>
            </a:r>
          </a:p>
          <a:p>
            <a:pPr algn="just"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Цена за единицу товара в среднем ниже, чем при аналогичных условиях размещения производства вне территории исправительного учреждения. Кроме того, чем больше объем заказа, тем цена единицы товара меньше;</a:t>
            </a:r>
          </a:p>
          <a:p>
            <a:pPr algn="just"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Суммы заключенных государственных контрактов не входят в 5% размера средств совокупного годового объема закупок (или 2 млн.руб.), (пп.4,11 ч.1 ст.93).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ownloads\Gerb_22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500174"/>
            <a:ext cx="1080120" cy="1295669"/>
          </a:xfrm>
          <a:prstGeom prst="rect">
            <a:avLst/>
          </a:prstGeom>
          <a:noFill/>
        </p:spPr>
      </p:pic>
      <p:pic>
        <p:nvPicPr>
          <p:cNvPr id="1031" name="Picture 7" descr="C:\Users\Admin\Downloads\89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3143248"/>
            <a:ext cx="1150988" cy="1214446"/>
          </a:xfrm>
          <a:prstGeom prst="rect">
            <a:avLst/>
          </a:prstGeom>
          <a:noFill/>
        </p:spPr>
      </p:pic>
      <p:pic>
        <p:nvPicPr>
          <p:cNvPr id="1033" name="Picture 9" descr="C:\Users\Admin\Downloads\1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5000636"/>
            <a:ext cx="1300116" cy="13001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0" y="1285860"/>
            <a:ext cx="7715272" cy="378621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2910" y="42860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Приглашение к сотрудничеству  </a:t>
            </a:r>
          </a:p>
          <a:p>
            <a:pPr algn="ctr">
              <a:defRPr/>
            </a:pPr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979468"/>
            <a:ext cx="68580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выпускаемой продукции постоянно расширяется. Развитая инфраструктура, профессиональный штат технического персонала,  обученных рабочих обеспечат своевременное, качественное и недорогое исполнение Вашего заказа. Мы будем рады рассмотреть предложения по взаимовыгодному сотрудничеству с организациями и предприятиями различного профиля независимо от форм собственности.</a:t>
            </a:r>
          </a:p>
          <a:p>
            <a:pPr algn="ctr">
              <a:defRPr/>
            </a:pPr>
            <a:r>
              <a:rPr lang="ru-RU" sz="4400" b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рады сотрудничеству!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2" descr="C:\Users\User\Desktop\2020\Прайсы\для презентации\Opera Снимок_2020-01-30_104611_www.63.fsin.s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00174"/>
            <a:ext cx="58326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2357422" y="6143644"/>
            <a:ext cx="1213866" cy="428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43306" y="1071546"/>
            <a:ext cx="2426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www.63.fsin.su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59632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полковник внутренней службы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Лепилин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Александр Александрович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339-38-02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Начальник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полковник внутренней службы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Бурлакова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Светлана Николаевна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339-38-74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omts_gufsin@mail.ru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производственной деятельности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142984"/>
            <a:ext cx="7715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металлических ограждений, металлоконструкций и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кованных изделий любой сложности;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58" y="71414"/>
            <a:ext cx="1107262" cy="1000108"/>
          </a:xfrm>
          <a:prstGeom prst="rect">
            <a:avLst/>
          </a:prstGeom>
        </p:spPr>
      </p:pic>
      <p:pic>
        <p:nvPicPr>
          <p:cNvPr id="1026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214950"/>
            <a:ext cx="937483" cy="928694"/>
          </a:xfrm>
          <a:prstGeom prst="rect">
            <a:avLst/>
          </a:prstGeom>
          <a:noFill/>
        </p:spPr>
      </p:pic>
      <p:pic>
        <p:nvPicPr>
          <p:cNvPr id="1027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143512"/>
            <a:ext cx="999509" cy="990868"/>
          </a:xfrm>
          <a:prstGeom prst="rect">
            <a:avLst/>
          </a:prstGeom>
          <a:noFill/>
        </p:spPr>
      </p:pic>
      <p:pic>
        <p:nvPicPr>
          <p:cNvPr id="1028" name="Picture 4" descr="C:\Users\dolgov.d.v\Desktop\262-2629143_clip-art-wor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143116"/>
            <a:ext cx="2000232" cy="1428760"/>
          </a:xfrm>
          <a:prstGeom prst="rect">
            <a:avLst/>
          </a:prstGeom>
          <a:noFill/>
        </p:spPr>
      </p:pic>
      <p:pic>
        <p:nvPicPr>
          <p:cNvPr id="1029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5143512"/>
            <a:ext cx="1143008" cy="1047757"/>
          </a:xfrm>
          <a:prstGeom prst="rect">
            <a:avLst/>
          </a:prstGeom>
          <a:noFill/>
        </p:spPr>
      </p:pic>
      <p:pic>
        <p:nvPicPr>
          <p:cNvPr id="1031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5072074"/>
            <a:ext cx="1108359" cy="1143008"/>
          </a:xfrm>
          <a:prstGeom prst="rect">
            <a:avLst/>
          </a:prstGeom>
          <a:noFill/>
        </p:spPr>
      </p:pic>
      <p:pic>
        <p:nvPicPr>
          <p:cNvPr id="103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857760"/>
            <a:ext cx="1571636" cy="157163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14282" y="285749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малых архитектурных форм для оформления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территорий;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71448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пиломатериалов и продукции деревообработки;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2000240"/>
            <a:ext cx="379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офисной мебели;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228599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Производство строительных материалов, железобетонных    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конструкций, стеновых блоков;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3429000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остановочных павильонов;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71475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муки, круп и консервированной продукции;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000504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чистящих и моющих средств;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286256"/>
            <a:ext cx="700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Изготовление постельных принадлежностей и спецодежды,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том числе форменной</a:t>
            </a:r>
            <a:endParaRPr lang="ru-RU" sz="2000" dirty="0"/>
          </a:p>
        </p:txBody>
      </p:sp>
      <p:pic>
        <p:nvPicPr>
          <p:cNvPr id="2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5072074"/>
            <a:ext cx="1000132" cy="1000132"/>
          </a:xfrm>
          <a:prstGeom prst="rect">
            <a:avLst/>
          </a:prstGeom>
          <a:noFill/>
        </p:spPr>
      </p:pic>
      <p:pic>
        <p:nvPicPr>
          <p:cNvPr id="4" name="Picture 4" descr="C:\Users\User\Desktop\Icon2-768x76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072074"/>
            <a:ext cx="1000132" cy="1000132"/>
          </a:xfrm>
          <a:prstGeom prst="rect">
            <a:avLst/>
          </a:prstGeom>
          <a:noFill/>
        </p:spPr>
      </p:pic>
      <p:pic>
        <p:nvPicPr>
          <p:cNvPr id="5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31334" y="5143512"/>
            <a:ext cx="1112666" cy="949910"/>
          </a:xfrm>
          <a:prstGeom prst="rect">
            <a:avLst/>
          </a:prstGeom>
          <a:noFill/>
        </p:spPr>
      </p:pic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214290"/>
            <a:ext cx="764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взаимодействия УФСИН России по Самарской области с государственными и муниципальными структурами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857364"/>
            <a:ext cx="6929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в рамках организации взаимодействия с государственными и муниципальными учреждениями Самарской области на производственных площадях исправительных учреждений выполнено 37 государственных заказов на общую сумму 16,088 млн.рублей, что позволило привлечь к труду 153 осужденных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dolgov.d.v\Downloads\168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3071810"/>
            <a:ext cx="3443065" cy="2286016"/>
          </a:xfrm>
          <a:prstGeom prst="rect">
            <a:avLst/>
          </a:prstGeom>
          <a:noFill/>
        </p:spPr>
      </p:pic>
      <p:pic>
        <p:nvPicPr>
          <p:cNvPr id="3077" name="Picture 5" descr="C:\Users\dolgov.d.v\Downloads\XWvpVu0lzV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857760"/>
            <a:ext cx="1296498" cy="1390642"/>
          </a:xfrm>
          <a:prstGeom prst="rect">
            <a:avLst/>
          </a:prstGeom>
          <a:noFill/>
        </p:spPr>
      </p:pic>
      <p:pic>
        <p:nvPicPr>
          <p:cNvPr id="3078" name="Picture 6" descr="C:\Users\dolgov.d.v\Downloads\d9319a28d3eb6081f040a7c13b779915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86190"/>
            <a:ext cx="2450208" cy="1006217"/>
          </a:xfrm>
          <a:prstGeom prst="rect">
            <a:avLst/>
          </a:prstGeom>
          <a:noFill/>
        </p:spPr>
      </p:pic>
      <p:pic>
        <p:nvPicPr>
          <p:cNvPr id="3079" name="Picture 7" descr="C:\Users\dolgov.d.v\Downloads\tild3962-6331-4465-a533-663735353536__eco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2486" y="4857760"/>
            <a:ext cx="2761514" cy="1198599"/>
          </a:xfrm>
          <a:prstGeom prst="rect">
            <a:avLst/>
          </a:prstGeom>
          <a:noFill/>
        </p:spPr>
      </p:pic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44" y="0"/>
            <a:ext cx="1107262" cy="1071546"/>
          </a:xfrm>
          <a:prstGeom prst="rect">
            <a:avLst/>
          </a:prstGeom>
        </p:spPr>
      </p:pic>
      <p:pic>
        <p:nvPicPr>
          <p:cNvPr id="19" name="Picture 6" descr="C:\Users\dolgov.d.v\Desktop\yemblema-MBU-DO-CDO-Krasnoglinskiy-1024x4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857760"/>
            <a:ext cx="2039254" cy="1071570"/>
          </a:xfrm>
          <a:prstGeom prst="rect">
            <a:avLst/>
          </a:prstGeom>
          <a:noFill/>
        </p:spPr>
      </p:pic>
      <p:pic>
        <p:nvPicPr>
          <p:cNvPr id="2050" name="Picture 2" descr="C:\Users\User\Desktop\log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3645024"/>
            <a:ext cx="1143008" cy="1071570"/>
          </a:xfrm>
          <a:prstGeom prst="rect">
            <a:avLst/>
          </a:prstGeom>
          <a:noFill/>
        </p:spPr>
      </p:pic>
      <p:pic>
        <p:nvPicPr>
          <p:cNvPr id="2051" name="Picture 3" descr="C:\Users\User\Downloads\logo-removebg-preview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3714752"/>
            <a:ext cx="1357322" cy="1234448"/>
          </a:xfrm>
          <a:prstGeom prst="rect">
            <a:avLst/>
          </a:prstGeom>
          <a:noFill/>
        </p:spPr>
      </p:pic>
      <p:pic>
        <p:nvPicPr>
          <p:cNvPr id="2052" name="Picture 4" descr="C:\Users\User\Downloads\ЛОГО1-1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857760"/>
            <a:ext cx="2000264" cy="1500198"/>
          </a:xfrm>
          <a:prstGeom prst="rect">
            <a:avLst/>
          </a:prstGeom>
          <a:noFill/>
        </p:spPr>
      </p:pic>
      <p:pic>
        <p:nvPicPr>
          <p:cNvPr id="2054" name="Picture 6" descr="C:\Users\User\Downloads\ZFj_cjxiUqA-removebg-preview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2" y="4786322"/>
            <a:ext cx="1371892" cy="1584315"/>
          </a:xfrm>
          <a:prstGeom prst="rect">
            <a:avLst/>
          </a:prstGeom>
          <a:noFill/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сельского поселения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Домашка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3528" y="0"/>
            <a:ext cx="1107262" cy="10527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Исправительная колония 26 изготовила для нужд Администрации сельского поселения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Домашка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малые архитектурные формы для благоустройства парковой территории (стела, металлическая арка и информационный стенд)</a:t>
            </a:r>
          </a:p>
        </p:txBody>
      </p:sp>
      <p:pic>
        <p:nvPicPr>
          <p:cNvPr id="4098" name="Picture 2" descr="C:\Users\DOLGOV~1.V\AppData\Local\Temp\Rar$DR14.960\7WiAa4a5gt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428736"/>
            <a:ext cx="271464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DOLGOV~1.V\AppData\Local\Temp\Rar$DR95.960\IHM7sTSBVV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429000"/>
            <a:ext cx="2928958" cy="301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DOLGOV~1.V\AppData\Local\Temp\Rar$DR72.960\sxqYalDIq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2500330" cy="302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C:\Users\dolgov.d.v\Downloads\d9319a28d3eb6081f040a7c13b779915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797152"/>
            <a:ext cx="2664522" cy="1291969"/>
          </a:xfrm>
          <a:prstGeom prst="rect">
            <a:avLst/>
          </a:prstGeom>
          <a:noFill/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Ленинского района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1357298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10 сотрудничало с Администрацией Ленинского района городского округа Самара по изготовлению  малых архитектурных форм (Вазон, урна). Наши учреждения изготавливают огромный ассортимент Вазонов.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:\Урны и вазоны\Фотки\IMG-0c1851cfc1e4090fce08df0e0acf421f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l="37412" t="22949" r="2437" b="36272"/>
          <a:stretch/>
        </p:blipFill>
        <p:spPr bwMode="auto">
          <a:xfrm>
            <a:off x="214282" y="4786322"/>
            <a:ext cx="1857388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5122" name="Picture 2" descr="C:\Users\dolgov.d.v\Downloads\7c54e464006c0496428bf9e08154a079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429132"/>
            <a:ext cx="2714644" cy="1214446"/>
          </a:xfrm>
          <a:prstGeom prst="rect">
            <a:avLst/>
          </a:prstGeom>
          <a:noFill/>
        </p:spPr>
      </p:pic>
      <p:pic>
        <p:nvPicPr>
          <p:cNvPr id="2054" name="Picture 6" descr="C:\Users\dolgov.d.v\Downloads\IMG-145bf6cfed6321c402e9f886a223e90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786322"/>
            <a:ext cx="2000264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 descr="C:\Users\dolgov.d.v\Downloads\IMG-7e2a79d5b7a5b46925813decf7e2e785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357298"/>
            <a:ext cx="1928826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7" name="Picture 9" descr="C:\Users\dolgov.d.v\Downloads\IMG-bd50d285d1f7db1e52f59a2de587082c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928934"/>
            <a:ext cx="2000264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8" name="Picture 10" descr="C:\Users\dolgov.d.v\Downloads\IMG-cf67c24e5db5bc16e38dc6561219af57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94791" y="2748425"/>
            <a:ext cx="1567808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 descr="C:\Users\dolgov.d.v\Downloads\IMG-7bf6693f5d9c7546f502289d8613705b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786322"/>
            <a:ext cx="1857388" cy="185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0" name="Picture 12" descr="C:\Users\dolgov.d.v\Downloads\IMG-f073ae556420a986bb64a2136412a1aa-V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928934"/>
            <a:ext cx="1822381" cy="1588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г.о. Новокуйбышевск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1340768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для нужд Администрации  г.о. Новокуйбышевск изготовило и установило остановочные павильоны 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143372" cy="35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DOLGOV~1.V\AppData\Local\Temp\Rar$DR66.072\IMG-34590f6fd6a29c434aee71c3fefa774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714744" cy="35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dolgov.d.v\Downloads\novokuybyshevsk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6673"/>
            <a:ext cx="4104456" cy="2736304"/>
          </a:xfrm>
          <a:prstGeom prst="rect">
            <a:avLst/>
          </a:prstGeom>
          <a:noFill/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МБУ Красноглинское 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6 сотрудничало с  МБУ Красноглинское по изготовлению малых архитектурных форм  (газонные ограждения, урны) для нужд   МБУ Красноглинское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DOLGOV~1.V\AppData\Local\Temp\Rar$DR90.480\1646913086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1973682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C:\Users\dolgov.d.v\Desktop\yemblema-MBU-DO-CDO-Krasnoglinskiy-1024x4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13" y="5143512"/>
            <a:ext cx="2743187" cy="1178713"/>
          </a:xfrm>
          <a:prstGeom prst="rect">
            <a:avLst/>
          </a:prstGeom>
          <a:noFill/>
        </p:spPr>
      </p:pic>
      <p:pic>
        <p:nvPicPr>
          <p:cNvPr id="1028" name="Рисунок 1" descr="C:\Users\dolgov.d.v\Desktop\моя\Прайс-лист\изделия ИК-5\20170801_094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786058"/>
            <a:ext cx="3146425" cy="2611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C:\Users\dolgov.d.v\Downloads\ограждение-removebg-preview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5072074"/>
            <a:ext cx="3672075" cy="2067610"/>
          </a:xfrm>
          <a:prstGeom prst="rect">
            <a:avLst/>
          </a:prstGeom>
          <a:noFill/>
        </p:spPr>
      </p:pic>
      <p:pic>
        <p:nvPicPr>
          <p:cNvPr id="1031" name="Picture 7" descr="C:\Users\dolgov.d.v\Downloads\урна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5376860"/>
            <a:ext cx="1357322" cy="1357322"/>
          </a:xfrm>
          <a:prstGeom prst="rect">
            <a:avLst/>
          </a:prstGeom>
          <a:noFill/>
        </p:spPr>
      </p:pic>
      <p:pic>
        <p:nvPicPr>
          <p:cNvPr id="1033" name="Picture 9" descr="IMG_20170801_1000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1428736"/>
            <a:ext cx="2662238" cy="35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ГБУЗ СО «СГКСП №1»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6 сотрудничало с ГБУЗ СО «СГКСП №1» по изготовлению малых архитектурных форм (ограждения, скамьи)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C:\Users\dolgov.d.v\Downloads\XWvpVu0lzV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286388"/>
            <a:ext cx="1224651" cy="1285884"/>
          </a:xfrm>
          <a:prstGeom prst="rect">
            <a:avLst/>
          </a:prstGeom>
          <a:noFill/>
        </p:spPr>
      </p:pic>
      <p:pic>
        <p:nvPicPr>
          <p:cNvPr id="13" name="Picture 4" descr="C:\Users\User\Desktop\Весь хлам с рабочего стола\Для печати\745913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77072"/>
            <a:ext cx="2286016" cy="216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dolgov.d.v\Downloads\IMG_5424-15-03-22-12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071678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3" descr="C:\Users\dolgov.d.v\Downloads\IMG_5425-15-03-22-12-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85860"/>
            <a:ext cx="321471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dolgov.d.v\Downloads\IMG_5427-15-03-22-12-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071678"/>
            <a:ext cx="2428892" cy="243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dolgov.d.v\Downloads\IMG_5426-15-03-22-12-55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643446"/>
            <a:ext cx="4000528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29417</TotalTime>
  <Words>939</Words>
  <Application>Microsoft Office PowerPoint</Application>
  <PresentationFormat>Экран (4:3)</PresentationFormat>
  <Paragraphs>160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УПРАВЛЕНИЕ ФЕДЕРАЛЬНОЙ СЛУЖБЫ ИСПОЛНЕНИЯ НАКАЗАНИЙ  ПО САМАРСКОЙ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User</cp:lastModifiedBy>
  <cp:revision>324</cp:revision>
  <dcterms:created xsi:type="dcterms:W3CDTF">2022-03-11T09:10:07Z</dcterms:created>
  <dcterms:modified xsi:type="dcterms:W3CDTF">2022-04-25T10:41:41Z</dcterms:modified>
</cp:coreProperties>
</file>