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288" r:id="rId3"/>
    <p:sldId id="284" r:id="rId4"/>
    <p:sldId id="291" r:id="rId5"/>
    <p:sldId id="297" r:id="rId6"/>
    <p:sldId id="298" r:id="rId7"/>
    <p:sldId id="294" r:id="rId8"/>
    <p:sldId id="295" r:id="rId9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C5E0B4"/>
    <a:srgbClr val="5FC5BF"/>
    <a:srgbClr val="A1B296"/>
    <a:srgbClr val="D2DEEF"/>
    <a:srgbClr val="FFC000"/>
    <a:srgbClr val="367AB9"/>
    <a:srgbClr val="B7AE79"/>
    <a:srgbClr val="EAE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1D8874-44D1-434F-A9D9-BF449D1E8B8E}">
      <dgm:prSet custT="1"/>
      <dgm:spPr/>
      <dgm:t>
        <a:bodyPr/>
        <a:lstStyle/>
        <a:p>
          <a:endParaRPr lang="ru-RU" sz="2000" b="1" dirty="0" smtClean="0">
            <a:solidFill>
              <a:schemeClr val="tx2">
                <a:lumMod val="75000"/>
              </a:schemeClr>
            </a:solidFill>
          </a:endParaRPr>
        </a:p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Изменение существенных условий контрактов 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27014CC0-C61F-4642-9C2D-B7C2B48ED526}" type="parTrans" cxnId="{E5FF68A1-40CA-4028-8D60-68C3FF6D7998}">
      <dgm:prSet/>
      <dgm:spPr/>
      <dgm:t>
        <a:bodyPr/>
        <a:lstStyle/>
        <a:p>
          <a:endParaRPr lang="ru-RU"/>
        </a:p>
      </dgm:t>
    </dgm:pt>
    <dgm:pt modelId="{C47BD4E3-7C81-4B1B-A57E-759F661CF9FA}" type="sibTrans" cxnId="{E5FF68A1-40CA-4028-8D60-68C3FF6D7998}">
      <dgm:prSet/>
      <dgm:spPr/>
      <dgm:t>
        <a:bodyPr/>
        <a:lstStyle/>
        <a:p>
          <a:endParaRPr lang="ru-RU"/>
        </a:p>
      </dgm:t>
    </dgm:pt>
    <dgm:pt modelId="{DEFA60E0-A298-4C32-A170-C4738D84B724}">
      <dgm:prSet custT="1"/>
      <dgm:spPr/>
      <dgm:t>
        <a:bodyPr/>
        <a:lstStyle/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Закупки у ед. поставщика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A4B2CA37-3EEF-4189-9A54-97ABA0F9DF82}" type="parTrans" cxnId="{29C2FCBD-B50D-45C1-84FB-B03DF5A48B4D}">
      <dgm:prSet/>
      <dgm:spPr/>
      <dgm:t>
        <a:bodyPr/>
        <a:lstStyle/>
        <a:p>
          <a:endParaRPr lang="ru-RU"/>
        </a:p>
      </dgm:t>
    </dgm:pt>
    <dgm:pt modelId="{308865D7-847F-4010-BAF8-0B8171DDF9EA}" type="sibTrans" cxnId="{29C2FCBD-B50D-45C1-84FB-B03DF5A48B4D}">
      <dgm:prSet/>
      <dgm:spPr/>
      <dgm:t>
        <a:bodyPr/>
        <a:lstStyle/>
        <a:p>
          <a:endParaRPr lang="ru-RU"/>
        </a:p>
      </dgm:t>
    </dgm:pt>
    <dgm:pt modelId="{7E17A9F0-53E5-4381-85D1-DB001FAEDFB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13.04.2022 № 250                  «Об отдельных особенностях изменения существенных условий контрактов на закупку товаров, работ, услуг для нужд Самарской области»                                                                                                                  </a:t>
          </a:r>
          <a:r>
            <a:rPr lang="ru-RU" sz="2000" b="1" dirty="0" smtClean="0">
              <a:solidFill>
                <a:srgbClr val="FF0000"/>
              </a:solidFill>
            </a:rPr>
            <a:t>ВАЖНО: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                                                                                                                Обращение поставщика + обосновывающие документы                                             </a:t>
          </a:r>
          <a:r>
            <a:rPr lang="ru-RU" sz="2000" b="1" dirty="0" smtClean="0">
              <a:solidFill>
                <a:srgbClr val="FF0000"/>
              </a:solidFill>
            </a:rPr>
            <a:t>Обоснование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необходимости изменений за </a:t>
          </a:r>
          <a:r>
            <a:rPr lang="ru-RU" sz="2000" b="1" dirty="0" smtClean="0">
              <a:solidFill>
                <a:srgbClr val="FF0000"/>
              </a:solidFill>
            </a:rPr>
            <a:t>подписью руководителя заказчика                                                                                                                Обращение в ГРБС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для проверки пакета документов и </a:t>
          </a:r>
          <a:r>
            <a:rPr lang="ru-RU" sz="2000" b="1" dirty="0" smtClean="0">
              <a:solidFill>
                <a:srgbClr val="FF0000"/>
              </a:solidFill>
            </a:rPr>
            <a:t>подготовки акта                                                                   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Итог – заключение дополнительного соглашения</a:t>
          </a:r>
          <a:endParaRPr lang="ru-RU" sz="2000" b="1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1A1E02CA-0CE5-4458-81A3-A59EC39F1039}" type="parTrans" cxnId="{FC010A2E-F576-4293-87C5-DF3AB0B73A36}">
      <dgm:prSet/>
      <dgm:spPr/>
      <dgm:t>
        <a:bodyPr/>
        <a:lstStyle/>
        <a:p>
          <a:endParaRPr lang="ru-RU"/>
        </a:p>
      </dgm:t>
    </dgm:pt>
    <dgm:pt modelId="{A0B310D0-51E6-4002-B604-75624A0A047F}" type="sibTrans" cxnId="{FC010A2E-F576-4293-87C5-DF3AB0B73A36}">
      <dgm:prSet/>
      <dgm:spPr/>
      <dgm:t>
        <a:bodyPr/>
        <a:lstStyle/>
        <a:p>
          <a:endParaRPr lang="ru-RU"/>
        </a:p>
      </dgm:t>
    </dgm:pt>
    <dgm:pt modelId="{1E89008A-EE22-4A35-8226-3A90FEB399B3}">
      <dgm:prSet custT="1"/>
      <dgm:spPr/>
      <dgm:t>
        <a:bodyPr/>
        <a:lstStyle/>
        <a:p>
          <a:pPr marL="0" indent="0"/>
          <a:endParaRPr lang="ru-RU" sz="1800" b="1" dirty="0">
            <a:solidFill>
              <a:srgbClr val="FF0000"/>
            </a:solidFill>
          </a:endParaRPr>
        </a:p>
      </dgm:t>
    </dgm:pt>
    <dgm:pt modelId="{908485EC-EC1F-414A-95FE-522E3AD7DFF9}" type="parTrans" cxnId="{7EC28C98-DED0-4DC1-91E8-90EA8B89C5DD}">
      <dgm:prSet/>
      <dgm:spPr/>
      <dgm:t>
        <a:bodyPr/>
        <a:lstStyle/>
        <a:p>
          <a:endParaRPr lang="ru-RU"/>
        </a:p>
      </dgm:t>
    </dgm:pt>
    <dgm:pt modelId="{B28F33EE-66A0-45D1-9886-2D554CA746F6}" type="sibTrans" cxnId="{7EC28C98-DED0-4DC1-91E8-90EA8B89C5DD}">
      <dgm:prSet/>
      <dgm:spPr/>
      <dgm:t>
        <a:bodyPr/>
        <a:lstStyle/>
        <a:p>
          <a:endParaRPr lang="ru-RU"/>
        </a:p>
      </dgm:t>
    </dgm:pt>
    <dgm:pt modelId="{8F2B6D14-EFD7-40E0-B5DF-8D0E96BCBBB4}">
      <dgm:prSet custT="1"/>
      <dgm:spPr/>
      <dgm:t>
        <a:bodyPr/>
        <a:lstStyle/>
        <a:p>
          <a:r>
            <a:rPr lang="ru-RU" sz="2000" b="1" dirty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 от 15.03.2022 №139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«</a:t>
          </a:r>
          <a:r>
            <a:rPr lang="ru-RU" sz="2000" b="1" dirty="0">
              <a:solidFill>
                <a:schemeClr val="accent1">
                  <a:lumMod val="50000"/>
                </a:schemeClr>
              </a:solidFill>
            </a:rPr>
            <a:t>О случаях осуществления закупок товаров, работ, услуг для государственных и (или) муниципальных нужд у единственного поставщика (подрядчика, исполнителя)» 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497107D2-4D81-4DB3-BBCF-E429A7F6EC89}" type="parTrans" cxnId="{D94FF0E6-5555-45C6-9596-26295F6EEAF1}">
      <dgm:prSet/>
      <dgm:spPr/>
      <dgm:t>
        <a:bodyPr/>
        <a:lstStyle/>
        <a:p>
          <a:endParaRPr lang="ru-RU"/>
        </a:p>
      </dgm:t>
    </dgm:pt>
    <dgm:pt modelId="{ADB050D5-76B1-4DAB-9701-6ED2ABA63B05}" type="sibTrans" cxnId="{D94FF0E6-5555-45C6-9596-26295F6EEAF1}">
      <dgm:prSet/>
      <dgm:spPr/>
      <dgm:t>
        <a:bodyPr/>
        <a:lstStyle/>
        <a:p>
          <a:endParaRPr lang="ru-RU"/>
        </a:p>
      </dgm:t>
    </dgm:pt>
    <dgm:pt modelId="{CC82E0FB-F9C6-4402-A265-EF8C4588EEE6}">
      <dgm:prSet custT="1"/>
      <dgm:spPr/>
      <dgm:t>
        <a:bodyPr/>
        <a:lstStyle/>
        <a:p>
          <a:endParaRPr lang="ru-RU" sz="1800" b="1" dirty="0">
            <a:solidFill>
              <a:srgbClr val="FF0000"/>
            </a:solidFill>
          </a:endParaRPr>
        </a:p>
      </dgm:t>
    </dgm:pt>
    <dgm:pt modelId="{9946079B-3F3F-41EF-B4B7-3AB23791642D}" type="parTrans" cxnId="{4EC1B74F-1D55-4164-92A9-0D45284AF62E}">
      <dgm:prSet/>
      <dgm:spPr/>
      <dgm:t>
        <a:bodyPr/>
        <a:lstStyle/>
        <a:p>
          <a:endParaRPr lang="ru-RU"/>
        </a:p>
      </dgm:t>
    </dgm:pt>
    <dgm:pt modelId="{6967D1C6-2E16-4E92-9750-C940E5AC75DC}" type="sibTrans" cxnId="{4EC1B74F-1D55-4164-92A9-0D45284AF62E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FA69B-4C22-468C-B6AF-9116061FD67C}" type="pres">
      <dgm:prSet presAssocID="{FB1D8874-44D1-434F-A9D9-BF449D1E8B8E}" presName="composite" presStyleCnt="0"/>
      <dgm:spPr/>
    </dgm:pt>
    <dgm:pt modelId="{CE6FBC77-E2A8-4DF0-82F1-55551382D4C1}" type="pres">
      <dgm:prSet presAssocID="{FB1D8874-44D1-434F-A9D9-BF449D1E8B8E}" presName="parentText" presStyleLbl="alignNode1" presStyleIdx="0" presStyleCnt="2" custLinFactNeighborX="-887" custLinFactNeighborY="-120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98CB8-6343-45F4-95D2-1E313E5AA6C7}" type="pres">
      <dgm:prSet presAssocID="{FB1D8874-44D1-434F-A9D9-BF449D1E8B8E}" presName="descendantText" presStyleLbl="alignAcc1" presStyleIdx="0" presStyleCnt="2" custScaleY="196738" custLinFactNeighborX="0" custLinFactNeighborY="-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804B5-88E7-4684-B43C-1ADB03D5C8E4}" type="pres">
      <dgm:prSet presAssocID="{C47BD4E3-7C81-4B1B-A57E-759F661CF9FA}" presName="sp" presStyleCnt="0"/>
      <dgm:spPr/>
    </dgm:pt>
    <dgm:pt modelId="{D5E975E0-39DF-4BE8-B704-CEC0478F0B41}" type="pres">
      <dgm:prSet presAssocID="{DEFA60E0-A298-4C32-A170-C4738D84B724}" presName="composite" presStyleCnt="0"/>
      <dgm:spPr/>
    </dgm:pt>
    <dgm:pt modelId="{852BBC5C-6A99-4775-BB97-8B919B6F36BE}" type="pres">
      <dgm:prSet presAssocID="{DEFA60E0-A298-4C32-A170-C4738D84B724}" presName="parentText" presStyleLbl="alignNode1" presStyleIdx="1" presStyleCnt="2" custLinFactNeighborX="-3102" custLinFactNeighborY="2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47FCA-590C-4F7D-9DAF-17B3964C93B0}" type="pres">
      <dgm:prSet presAssocID="{DEFA60E0-A298-4C32-A170-C4738D84B724}" presName="descendantText" presStyleLbl="alignAcc1" presStyleIdx="1" presStyleCnt="2" custLinFactNeighborX="-124" custLinFactNeighborY="14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919275-0DAA-4F27-B0DB-E3601A385BC9}" type="presOf" srcId="{CC82E0FB-F9C6-4402-A265-EF8C4588EEE6}" destId="{57647FCA-590C-4F7D-9DAF-17B3964C93B0}" srcOrd="0" destOrd="2" presId="urn:microsoft.com/office/officeart/2005/8/layout/chevron2"/>
    <dgm:cxn modelId="{5981CBD4-5AEE-41C2-8BE0-F4D063E0448C}" type="presOf" srcId="{7E17A9F0-53E5-4381-85D1-DB001FAEDFB1}" destId="{75D98CB8-6343-45F4-95D2-1E313E5AA6C7}" srcOrd="0" destOrd="0" presId="urn:microsoft.com/office/officeart/2005/8/layout/chevron2"/>
    <dgm:cxn modelId="{E5FF68A1-40CA-4028-8D60-68C3FF6D7998}" srcId="{09CF0E75-F998-4FE8-8A55-C88BDF03DF57}" destId="{FB1D8874-44D1-434F-A9D9-BF449D1E8B8E}" srcOrd="0" destOrd="0" parTransId="{27014CC0-C61F-4642-9C2D-B7C2B48ED526}" sibTransId="{C47BD4E3-7C81-4B1B-A57E-759F661CF9FA}"/>
    <dgm:cxn modelId="{FC010A2E-F576-4293-87C5-DF3AB0B73A36}" srcId="{FB1D8874-44D1-434F-A9D9-BF449D1E8B8E}" destId="{7E17A9F0-53E5-4381-85D1-DB001FAEDFB1}" srcOrd="0" destOrd="0" parTransId="{1A1E02CA-0CE5-4458-81A3-A59EC39F1039}" sibTransId="{A0B310D0-51E6-4002-B604-75624A0A047F}"/>
    <dgm:cxn modelId="{4EC1B74F-1D55-4164-92A9-0D45284AF62E}" srcId="{DEFA60E0-A298-4C32-A170-C4738D84B724}" destId="{CC82E0FB-F9C6-4402-A265-EF8C4588EEE6}" srcOrd="2" destOrd="0" parTransId="{9946079B-3F3F-41EF-B4B7-3AB23791642D}" sibTransId="{6967D1C6-2E16-4E92-9750-C940E5AC75DC}"/>
    <dgm:cxn modelId="{29C2FCBD-B50D-45C1-84FB-B03DF5A48B4D}" srcId="{09CF0E75-F998-4FE8-8A55-C88BDF03DF57}" destId="{DEFA60E0-A298-4C32-A170-C4738D84B724}" srcOrd="1" destOrd="0" parTransId="{A4B2CA37-3EEF-4189-9A54-97ABA0F9DF82}" sibTransId="{308865D7-847F-4010-BAF8-0B8171DDF9EA}"/>
    <dgm:cxn modelId="{D94FF0E6-5555-45C6-9596-26295F6EEAF1}" srcId="{DEFA60E0-A298-4C32-A170-C4738D84B724}" destId="{8F2B6D14-EFD7-40E0-B5DF-8D0E96BCBBB4}" srcOrd="1" destOrd="0" parTransId="{497107D2-4D81-4DB3-BBCF-E429A7F6EC89}" sibTransId="{ADB050D5-76B1-4DAB-9701-6ED2ABA63B05}"/>
    <dgm:cxn modelId="{6BFF37D1-A092-47F9-B2AC-CED617CF4954}" type="presOf" srcId="{8F2B6D14-EFD7-40E0-B5DF-8D0E96BCBBB4}" destId="{57647FCA-590C-4F7D-9DAF-17B3964C93B0}" srcOrd="0" destOrd="1" presId="urn:microsoft.com/office/officeart/2005/8/layout/chevron2"/>
    <dgm:cxn modelId="{20120F98-D520-4E77-9872-10FD5B3D3C68}" type="presOf" srcId="{09CF0E75-F998-4FE8-8A55-C88BDF03DF57}" destId="{5015E31E-DD2D-48D2-8158-648D128EBD00}" srcOrd="0" destOrd="0" presId="urn:microsoft.com/office/officeart/2005/8/layout/chevron2"/>
    <dgm:cxn modelId="{7EC28C98-DED0-4DC1-91E8-90EA8B89C5DD}" srcId="{DEFA60E0-A298-4C32-A170-C4738D84B724}" destId="{1E89008A-EE22-4A35-8226-3A90FEB399B3}" srcOrd="0" destOrd="0" parTransId="{908485EC-EC1F-414A-95FE-522E3AD7DFF9}" sibTransId="{B28F33EE-66A0-45D1-9886-2D554CA746F6}"/>
    <dgm:cxn modelId="{E25565EB-F388-4F64-BA48-502A9293C57B}" type="presOf" srcId="{1E89008A-EE22-4A35-8226-3A90FEB399B3}" destId="{57647FCA-590C-4F7D-9DAF-17B3964C93B0}" srcOrd="0" destOrd="0" presId="urn:microsoft.com/office/officeart/2005/8/layout/chevron2"/>
    <dgm:cxn modelId="{38E92FDF-E07F-4FE0-B2F6-123CE10B23C9}" type="presOf" srcId="{FB1D8874-44D1-434F-A9D9-BF449D1E8B8E}" destId="{CE6FBC77-E2A8-4DF0-82F1-55551382D4C1}" srcOrd="0" destOrd="0" presId="urn:microsoft.com/office/officeart/2005/8/layout/chevron2"/>
    <dgm:cxn modelId="{BC80DFB2-CC0C-430D-BC46-1C7D746D5890}" type="presOf" srcId="{DEFA60E0-A298-4C32-A170-C4738D84B724}" destId="{852BBC5C-6A99-4775-BB97-8B919B6F36BE}" srcOrd="0" destOrd="0" presId="urn:microsoft.com/office/officeart/2005/8/layout/chevron2"/>
    <dgm:cxn modelId="{93B6D1AF-6BDE-41C6-9227-D7F6B99E92B0}" type="presParOf" srcId="{5015E31E-DD2D-48D2-8158-648D128EBD00}" destId="{462FA69B-4C22-468C-B6AF-9116061FD67C}" srcOrd="0" destOrd="0" presId="urn:microsoft.com/office/officeart/2005/8/layout/chevron2"/>
    <dgm:cxn modelId="{0AB0D770-9B0C-4983-8ECA-0E7185506D58}" type="presParOf" srcId="{462FA69B-4C22-468C-B6AF-9116061FD67C}" destId="{CE6FBC77-E2A8-4DF0-82F1-55551382D4C1}" srcOrd="0" destOrd="0" presId="urn:microsoft.com/office/officeart/2005/8/layout/chevron2"/>
    <dgm:cxn modelId="{7BF12850-35DF-4BDE-A469-76377012F434}" type="presParOf" srcId="{462FA69B-4C22-468C-B6AF-9116061FD67C}" destId="{75D98CB8-6343-45F4-95D2-1E313E5AA6C7}" srcOrd="1" destOrd="0" presId="urn:microsoft.com/office/officeart/2005/8/layout/chevron2"/>
    <dgm:cxn modelId="{11325829-2942-480D-AEC6-6BEEFEEF4F2A}" type="presParOf" srcId="{5015E31E-DD2D-48D2-8158-648D128EBD00}" destId="{FE2804B5-88E7-4684-B43C-1ADB03D5C8E4}" srcOrd="1" destOrd="0" presId="urn:microsoft.com/office/officeart/2005/8/layout/chevron2"/>
    <dgm:cxn modelId="{975690BD-3B6D-41B1-BCD3-B3E33B7704B6}" type="presParOf" srcId="{5015E31E-DD2D-48D2-8158-648D128EBD00}" destId="{D5E975E0-39DF-4BE8-B704-CEC0478F0B41}" srcOrd="2" destOrd="0" presId="urn:microsoft.com/office/officeart/2005/8/layout/chevron2"/>
    <dgm:cxn modelId="{B6547DCE-7CE1-4946-B124-8156CA2FC927}" type="presParOf" srcId="{D5E975E0-39DF-4BE8-B704-CEC0478F0B41}" destId="{852BBC5C-6A99-4775-BB97-8B919B6F36BE}" srcOrd="0" destOrd="0" presId="urn:microsoft.com/office/officeart/2005/8/layout/chevron2"/>
    <dgm:cxn modelId="{2F439CED-4C3F-482C-8A58-94D8B95FFA59}" type="presParOf" srcId="{D5E975E0-39DF-4BE8-B704-CEC0478F0B41}" destId="{57647FCA-590C-4F7D-9DAF-17B3964C93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1D8874-44D1-434F-A9D9-BF449D1E8B8E}">
      <dgm:prSet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</a:rPr>
            <a:t>Нормирование </a:t>
          </a:r>
          <a:endParaRPr lang="ru-RU" sz="2000" b="1" dirty="0">
            <a:solidFill>
              <a:schemeClr val="tx2">
                <a:lumMod val="75000"/>
              </a:schemeClr>
            </a:solidFill>
          </a:endParaRPr>
        </a:p>
      </dgm:t>
    </dgm:pt>
    <dgm:pt modelId="{27014CC0-C61F-4642-9C2D-B7C2B48ED526}" type="parTrans" cxnId="{E5FF68A1-40CA-4028-8D60-68C3FF6D7998}">
      <dgm:prSet/>
      <dgm:spPr/>
      <dgm:t>
        <a:bodyPr/>
        <a:lstStyle/>
        <a:p>
          <a:endParaRPr lang="ru-RU"/>
        </a:p>
      </dgm:t>
    </dgm:pt>
    <dgm:pt modelId="{C47BD4E3-7C81-4B1B-A57E-759F661CF9FA}" type="sibTrans" cxnId="{E5FF68A1-40CA-4028-8D60-68C3FF6D7998}">
      <dgm:prSet/>
      <dgm:spPr/>
      <dgm:t>
        <a:bodyPr/>
        <a:lstStyle/>
        <a:p>
          <a:endParaRPr lang="ru-RU"/>
        </a:p>
      </dgm:t>
    </dgm:pt>
    <dgm:pt modelId="{DEFA60E0-A298-4C32-A170-C4738D84B724}">
      <dgm:prSet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</a:rPr>
            <a:t>Авансирование</a:t>
          </a:r>
          <a:endParaRPr lang="ru-RU" sz="2000" b="1" dirty="0">
            <a:solidFill>
              <a:schemeClr val="tx2">
                <a:lumMod val="75000"/>
              </a:schemeClr>
            </a:solidFill>
          </a:endParaRPr>
        </a:p>
      </dgm:t>
    </dgm:pt>
    <dgm:pt modelId="{A4B2CA37-3EEF-4189-9A54-97ABA0F9DF82}" type="parTrans" cxnId="{29C2FCBD-B50D-45C1-84FB-B03DF5A48B4D}">
      <dgm:prSet/>
      <dgm:spPr/>
      <dgm:t>
        <a:bodyPr/>
        <a:lstStyle/>
        <a:p>
          <a:endParaRPr lang="ru-RU"/>
        </a:p>
      </dgm:t>
    </dgm:pt>
    <dgm:pt modelId="{308865D7-847F-4010-BAF8-0B8171DDF9EA}" type="sibTrans" cxnId="{29C2FCBD-B50D-45C1-84FB-B03DF5A48B4D}">
      <dgm:prSet/>
      <dgm:spPr/>
      <dgm:t>
        <a:bodyPr/>
        <a:lstStyle/>
        <a:p>
          <a:endParaRPr lang="ru-RU"/>
        </a:p>
      </dgm:t>
    </dgm:pt>
    <dgm:pt modelId="{7E17A9F0-53E5-4381-85D1-DB001FAEDFB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Приостановка </a:t>
          </a:r>
          <a:r>
            <a:rPr lang="ru-RU" sz="2000" b="1" dirty="0" smtClean="0">
              <a:solidFill>
                <a:srgbClr val="FF0000"/>
              </a:solidFill>
            </a:rPr>
            <a:t>до 31.12.2022 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действия </a:t>
          </a:r>
          <a:r>
            <a:rPr lang="ru-RU" sz="2000" b="1" dirty="0" smtClean="0">
              <a:solidFill>
                <a:srgbClr val="FF0000"/>
              </a:solidFill>
            </a:rPr>
            <a:t>постановление Правительства</a:t>
          </a:r>
          <a:endParaRPr lang="ru-RU" sz="7200" b="1" dirty="0" smtClean="0">
            <a:solidFill>
              <a:srgbClr val="FF0000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FF0000"/>
              </a:solidFill>
            </a:rPr>
            <a:t>Самарской области от 29.12.2015 N 895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«Об определении требований к закупаемым государственными органами Самарской области, органами управления территориальными государственными внебюджетными фондами и подведомственными им казенными и бюджетными учреждениями, унитарными предприятиями Самарской области отдельным видам товаров, работ, услуг (в том числе предельных цен товаров, работ, услуг)»</a:t>
          </a:r>
          <a:endParaRPr lang="ru-RU" sz="7200" b="1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1A1E02CA-0CE5-4458-81A3-A59EC39F1039}" type="parTrans" cxnId="{FC010A2E-F576-4293-87C5-DF3AB0B73A36}">
      <dgm:prSet/>
      <dgm:spPr/>
      <dgm:t>
        <a:bodyPr/>
        <a:lstStyle/>
        <a:p>
          <a:endParaRPr lang="ru-RU"/>
        </a:p>
      </dgm:t>
    </dgm:pt>
    <dgm:pt modelId="{A0B310D0-51E6-4002-B604-75624A0A047F}" type="sibTrans" cxnId="{FC010A2E-F576-4293-87C5-DF3AB0B73A36}">
      <dgm:prSet/>
      <dgm:spPr/>
      <dgm:t>
        <a:bodyPr/>
        <a:lstStyle/>
        <a:p>
          <a:endParaRPr lang="ru-RU"/>
        </a:p>
      </dgm:t>
    </dgm:pt>
    <dgm:pt modelId="{1E89008A-EE22-4A35-8226-3A90FEB399B3}">
      <dgm:prSet custT="1"/>
      <dgm:spPr/>
      <dgm:t>
        <a:bodyPr/>
        <a:lstStyle/>
        <a:p>
          <a:pPr marL="0" indent="0"/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14.04.2022 N 259 «Об особенностях установления размеров авансовых платежей при исполнении областного бюджета на 2022 год и на плановый период 2023 и 2024 годов»:                                                                                                                                            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                    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аванс </a:t>
          </a:r>
          <a:r>
            <a:rPr lang="ru-RU" sz="2000" b="1" dirty="0" smtClean="0">
              <a:solidFill>
                <a:srgbClr val="FF0000"/>
              </a:solidFill>
            </a:rPr>
            <a:t>до 50% </a:t>
          </a:r>
          <a:r>
            <a:rPr lang="ru-RU" sz="2000" b="0" dirty="0" smtClean="0">
              <a:solidFill>
                <a:schemeClr val="accent1">
                  <a:lumMod val="50000"/>
                </a:schemeClr>
              </a:solidFill>
            </a:rPr>
            <a:t>=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dirty="0" smtClean="0">
              <a:solidFill>
                <a:srgbClr val="FF0000"/>
              </a:solidFill>
            </a:rPr>
            <a:t>право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Заказчика                                                                             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аванс </a:t>
          </a:r>
          <a:r>
            <a:rPr lang="ru-RU" sz="2000" b="1" dirty="0" smtClean="0">
              <a:solidFill>
                <a:srgbClr val="FF0000"/>
              </a:solidFill>
            </a:rPr>
            <a:t>от 50% до 90%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= </a:t>
          </a:r>
          <a:r>
            <a:rPr lang="ru-RU" sz="2000" b="1" dirty="0" smtClean="0">
              <a:solidFill>
                <a:srgbClr val="FF0000"/>
              </a:solidFill>
            </a:rPr>
            <a:t>казначейское сопровождение</a:t>
          </a:r>
          <a:endParaRPr lang="ru-RU" sz="2000" b="1" dirty="0">
            <a:solidFill>
              <a:srgbClr val="FF0000"/>
            </a:solidFill>
          </a:endParaRPr>
        </a:p>
      </dgm:t>
    </dgm:pt>
    <dgm:pt modelId="{908485EC-EC1F-414A-95FE-522E3AD7DFF9}" type="parTrans" cxnId="{7EC28C98-DED0-4DC1-91E8-90EA8B89C5DD}">
      <dgm:prSet/>
      <dgm:spPr/>
      <dgm:t>
        <a:bodyPr/>
        <a:lstStyle/>
        <a:p>
          <a:endParaRPr lang="ru-RU"/>
        </a:p>
      </dgm:t>
    </dgm:pt>
    <dgm:pt modelId="{B28F33EE-66A0-45D1-9886-2D554CA746F6}" type="sibTrans" cxnId="{7EC28C98-DED0-4DC1-91E8-90EA8B89C5DD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FA69B-4C22-468C-B6AF-9116061FD67C}" type="pres">
      <dgm:prSet presAssocID="{FB1D8874-44D1-434F-A9D9-BF449D1E8B8E}" presName="composite" presStyleCnt="0"/>
      <dgm:spPr/>
    </dgm:pt>
    <dgm:pt modelId="{CE6FBC77-E2A8-4DF0-82F1-55551382D4C1}" type="pres">
      <dgm:prSet presAssocID="{FB1D8874-44D1-434F-A9D9-BF449D1E8B8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98CB8-6343-45F4-95D2-1E313E5AA6C7}" type="pres">
      <dgm:prSet presAssocID="{FB1D8874-44D1-434F-A9D9-BF449D1E8B8E}" presName="descendantText" presStyleLbl="alignAcc1" presStyleIdx="0" presStyleCnt="2" custScaleY="150643" custLinFactNeighborX="0" custLinFactNeighborY="-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804B5-88E7-4684-B43C-1ADB03D5C8E4}" type="pres">
      <dgm:prSet presAssocID="{C47BD4E3-7C81-4B1B-A57E-759F661CF9FA}" presName="sp" presStyleCnt="0"/>
      <dgm:spPr/>
    </dgm:pt>
    <dgm:pt modelId="{D5E975E0-39DF-4BE8-B704-CEC0478F0B41}" type="pres">
      <dgm:prSet presAssocID="{DEFA60E0-A298-4C32-A170-C4738D84B724}" presName="composite" presStyleCnt="0"/>
      <dgm:spPr/>
    </dgm:pt>
    <dgm:pt modelId="{852BBC5C-6A99-4775-BB97-8B919B6F36BE}" type="pres">
      <dgm:prSet presAssocID="{DEFA60E0-A298-4C32-A170-C4738D84B724}" presName="parentText" presStyleLbl="alignNode1" presStyleIdx="1" presStyleCnt="2" custLinFactNeighborX="452" custLinFactNeighborY="-18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47FCA-590C-4F7D-9DAF-17B3964C93B0}" type="pres">
      <dgm:prSet presAssocID="{DEFA60E0-A298-4C32-A170-C4738D84B724}" presName="descendantText" presStyleLbl="alignAcc1" presStyleIdx="1" presStyleCnt="2" custLinFactNeighborX="-43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FF68A1-40CA-4028-8D60-68C3FF6D7998}" srcId="{09CF0E75-F998-4FE8-8A55-C88BDF03DF57}" destId="{FB1D8874-44D1-434F-A9D9-BF449D1E8B8E}" srcOrd="0" destOrd="0" parTransId="{27014CC0-C61F-4642-9C2D-B7C2B48ED526}" sibTransId="{C47BD4E3-7C81-4B1B-A57E-759F661CF9FA}"/>
    <dgm:cxn modelId="{29C2FCBD-B50D-45C1-84FB-B03DF5A48B4D}" srcId="{09CF0E75-F998-4FE8-8A55-C88BDF03DF57}" destId="{DEFA60E0-A298-4C32-A170-C4738D84B724}" srcOrd="1" destOrd="0" parTransId="{A4B2CA37-3EEF-4189-9A54-97ABA0F9DF82}" sibTransId="{308865D7-847F-4010-BAF8-0B8171DDF9EA}"/>
    <dgm:cxn modelId="{62463D9D-5922-482C-9976-E54EBB1F292C}" type="presOf" srcId="{DEFA60E0-A298-4C32-A170-C4738D84B724}" destId="{852BBC5C-6A99-4775-BB97-8B919B6F36BE}" srcOrd="0" destOrd="0" presId="urn:microsoft.com/office/officeart/2005/8/layout/chevron2"/>
    <dgm:cxn modelId="{74027E21-1B85-470A-9C96-60CA08F6927B}" type="presOf" srcId="{7E17A9F0-53E5-4381-85D1-DB001FAEDFB1}" destId="{75D98CB8-6343-45F4-95D2-1E313E5AA6C7}" srcOrd="0" destOrd="0" presId="urn:microsoft.com/office/officeart/2005/8/layout/chevron2"/>
    <dgm:cxn modelId="{34931FAC-C814-4C54-B963-C05BBDFA0C2C}" type="presOf" srcId="{1E89008A-EE22-4A35-8226-3A90FEB399B3}" destId="{57647FCA-590C-4F7D-9DAF-17B3964C93B0}" srcOrd="0" destOrd="0" presId="urn:microsoft.com/office/officeart/2005/8/layout/chevron2"/>
    <dgm:cxn modelId="{7EC28C98-DED0-4DC1-91E8-90EA8B89C5DD}" srcId="{DEFA60E0-A298-4C32-A170-C4738D84B724}" destId="{1E89008A-EE22-4A35-8226-3A90FEB399B3}" srcOrd="0" destOrd="0" parTransId="{908485EC-EC1F-414A-95FE-522E3AD7DFF9}" sibTransId="{B28F33EE-66A0-45D1-9886-2D554CA746F6}"/>
    <dgm:cxn modelId="{7AD9B342-3F6F-457B-A99E-C64FAA96C175}" type="presOf" srcId="{09CF0E75-F998-4FE8-8A55-C88BDF03DF57}" destId="{5015E31E-DD2D-48D2-8158-648D128EBD00}" srcOrd="0" destOrd="0" presId="urn:microsoft.com/office/officeart/2005/8/layout/chevron2"/>
    <dgm:cxn modelId="{FC010A2E-F576-4293-87C5-DF3AB0B73A36}" srcId="{FB1D8874-44D1-434F-A9D9-BF449D1E8B8E}" destId="{7E17A9F0-53E5-4381-85D1-DB001FAEDFB1}" srcOrd="0" destOrd="0" parTransId="{1A1E02CA-0CE5-4458-81A3-A59EC39F1039}" sibTransId="{A0B310D0-51E6-4002-B604-75624A0A047F}"/>
    <dgm:cxn modelId="{DB8D9973-5B2A-4497-88E2-056B2696F1E9}" type="presOf" srcId="{FB1D8874-44D1-434F-A9D9-BF449D1E8B8E}" destId="{CE6FBC77-E2A8-4DF0-82F1-55551382D4C1}" srcOrd="0" destOrd="0" presId="urn:microsoft.com/office/officeart/2005/8/layout/chevron2"/>
    <dgm:cxn modelId="{C0F80A3A-EA8E-45EB-9F03-759DE51003E2}" type="presParOf" srcId="{5015E31E-DD2D-48D2-8158-648D128EBD00}" destId="{462FA69B-4C22-468C-B6AF-9116061FD67C}" srcOrd="0" destOrd="0" presId="urn:microsoft.com/office/officeart/2005/8/layout/chevron2"/>
    <dgm:cxn modelId="{8DBAF8D8-1063-4DEB-B17F-72F656B94744}" type="presParOf" srcId="{462FA69B-4C22-468C-B6AF-9116061FD67C}" destId="{CE6FBC77-E2A8-4DF0-82F1-55551382D4C1}" srcOrd="0" destOrd="0" presId="urn:microsoft.com/office/officeart/2005/8/layout/chevron2"/>
    <dgm:cxn modelId="{5BAC2CA3-EFAE-4DF2-BA78-5696824D7682}" type="presParOf" srcId="{462FA69B-4C22-468C-B6AF-9116061FD67C}" destId="{75D98CB8-6343-45F4-95D2-1E313E5AA6C7}" srcOrd="1" destOrd="0" presId="urn:microsoft.com/office/officeart/2005/8/layout/chevron2"/>
    <dgm:cxn modelId="{0459436B-2A5A-4E14-96E5-838436D9560A}" type="presParOf" srcId="{5015E31E-DD2D-48D2-8158-648D128EBD00}" destId="{FE2804B5-88E7-4684-B43C-1ADB03D5C8E4}" srcOrd="1" destOrd="0" presId="urn:microsoft.com/office/officeart/2005/8/layout/chevron2"/>
    <dgm:cxn modelId="{D3C1AB19-E364-4789-AA49-A6934012CDD5}" type="presParOf" srcId="{5015E31E-DD2D-48D2-8158-648D128EBD00}" destId="{D5E975E0-39DF-4BE8-B704-CEC0478F0B41}" srcOrd="2" destOrd="0" presId="urn:microsoft.com/office/officeart/2005/8/layout/chevron2"/>
    <dgm:cxn modelId="{EE51296C-971F-42E1-B57F-505D647E2A28}" type="presParOf" srcId="{D5E975E0-39DF-4BE8-B704-CEC0478F0B41}" destId="{852BBC5C-6A99-4775-BB97-8B919B6F36BE}" srcOrd="0" destOrd="0" presId="urn:microsoft.com/office/officeart/2005/8/layout/chevron2"/>
    <dgm:cxn modelId="{66EDE8E0-0C04-4965-AD9E-563C4594D1F5}" type="presParOf" srcId="{D5E975E0-39DF-4BE8-B704-CEC0478F0B41}" destId="{57647FCA-590C-4F7D-9DAF-17B3964C93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1D8874-44D1-434F-A9D9-BF449D1E8B8E}">
      <dgm:prSet custT="1"/>
      <dgm:spPr/>
      <dgm:t>
        <a:bodyPr/>
        <a:lstStyle/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Согласование заявок 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27014CC0-C61F-4642-9C2D-B7C2B48ED526}" type="parTrans" cxnId="{E5FF68A1-40CA-4028-8D60-68C3FF6D7998}">
      <dgm:prSet/>
      <dgm:spPr/>
      <dgm:t>
        <a:bodyPr/>
        <a:lstStyle/>
        <a:p>
          <a:endParaRPr lang="ru-RU"/>
        </a:p>
      </dgm:t>
    </dgm:pt>
    <dgm:pt modelId="{C47BD4E3-7C81-4B1B-A57E-759F661CF9FA}" type="sibTrans" cxnId="{E5FF68A1-40CA-4028-8D60-68C3FF6D7998}">
      <dgm:prSet/>
      <dgm:spPr/>
      <dgm:t>
        <a:bodyPr/>
        <a:lstStyle/>
        <a:p>
          <a:endParaRPr lang="ru-RU"/>
        </a:p>
      </dgm:t>
    </dgm:pt>
    <dgm:pt modelId="{DEFA60E0-A298-4C32-A170-C4738D84B724}">
      <dgm:prSet custT="1"/>
      <dgm:spPr/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Изменение</a:t>
          </a:r>
          <a:r>
            <a:rPr lang="ru-RU" sz="1800" b="1" baseline="0" dirty="0" smtClean="0">
              <a:solidFill>
                <a:schemeClr val="accent1">
                  <a:lumMod val="50000"/>
                </a:schemeClr>
              </a:solidFill>
            </a:rPr>
            <a:t> КБК в реестре контрактов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A4B2CA37-3EEF-4189-9A54-97ABA0F9DF82}" type="parTrans" cxnId="{29C2FCBD-B50D-45C1-84FB-B03DF5A48B4D}">
      <dgm:prSet/>
      <dgm:spPr/>
      <dgm:t>
        <a:bodyPr/>
        <a:lstStyle/>
        <a:p>
          <a:endParaRPr lang="ru-RU"/>
        </a:p>
      </dgm:t>
    </dgm:pt>
    <dgm:pt modelId="{308865D7-847F-4010-BAF8-0B8171DDF9EA}" type="sibTrans" cxnId="{29C2FCBD-B50D-45C1-84FB-B03DF5A48B4D}">
      <dgm:prSet/>
      <dgm:spPr/>
      <dgm:t>
        <a:bodyPr/>
        <a:lstStyle/>
        <a:p>
          <a:endParaRPr lang="ru-RU"/>
        </a:p>
      </dgm:t>
    </dgm:pt>
    <dgm:pt modelId="{7E17A9F0-53E5-4381-85D1-DB001FAEDFB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С </a:t>
          </a:r>
          <a:r>
            <a:rPr lang="ru-RU" sz="2000" b="1" dirty="0" smtClean="0">
              <a:solidFill>
                <a:srgbClr val="FF0000"/>
              </a:solidFill>
            </a:rPr>
            <a:t>23.03.2022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согласование с Департаментом информационных технологий заявок на закупку компьютерной техники и программного обеспечения (в системе ГИС «Госзаказ»)</a:t>
          </a:r>
          <a:endParaRPr lang="ru-RU" sz="7200" b="1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1A1E02CA-0CE5-4458-81A3-A59EC39F1039}" type="parTrans" cxnId="{FC010A2E-F576-4293-87C5-DF3AB0B73A36}">
      <dgm:prSet/>
      <dgm:spPr/>
      <dgm:t>
        <a:bodyPr/>
        <a:lstStyle/>
        <a:p>
          <a:endParaRPr lang="ru-RU"/>
        </a:p>
      </dgm:t>
    </dgm:pt>
    <dgm:pt modelId="{A0B310D0-51E6-4002-B604-75624A0A047F}" type="sibTrans" cxnId="{FC010A2E-F576-4293-87C5-DF3AB0B73A36}">
      <dgm:prSet/>
      <dgm:spPr/>
      <dgm:t>
        <a:bodyPr/>
        <a:lstStyle/>
        <a:p>
          <a:endParaRPr lang="ru-RU"/>
        </a:p>
      </dgm:t>
    </dgm:pt>
    <dgm:pt modelId="{1E89008A-EE22-4A35-8226-3A90FEB399B3}">
      <dgm:prSet custT="1"/>
      <dgm:spPr/>
      <dgm:t>
        <a:bodyPr/>
        <a:lstStyle/>
        <a:p>
          <a:pPr marL="0" indent="0"/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Подготовлены методические рекомендации для заказчиков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908485EC-EC1F-414A-95FE-522E3AD7DFF9}" type="parTrans" cxnId="{7EC28C98-DED0-4DC1-91E8-90EA8B89C5DD}">
      <dgm:prSet/>
      <dgm:spPr/>
      <dgm:t>
        <a:bodyPr/>
        <a:lstStyle/>
        <a:p>
          <a:endParaRPr lang="ru-RU"/>
        </a:p>
      </dgm:t>
    </dgm:pt>
    <dgm:pt modelId="{B28F33EE-66A0-45D1-9886-2D554CA746F6}" type="sibTrans" cxnId="{7EC28C98-DED0-4DC1-91E8-90EA8B89C5DD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FA69B-4C22-468C-B6AF-9116061FD67C}" type="pres">
      <dgm:prSet presAssocID="{FB1D8874-44D1-434F-A9D9-BF449D1E8B8E}" presName="composite" presStyleCnt="0"/>
      <dgm:spPr/>
    </dgm:pt>
    <dgm:pt modelId="{CE6FBC77-E2A8-4DF0-82F1-55551382D4C1}" type="pres">
      <dgm:prSet presAssocID="{FB1D8874-44D1-434F-A9D9-BF449D1E8B8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98CB8-6343-45F4-95D2-1E313E5AA6C7}" type="pres">
      <dgm:prSet presAssocID="{FB1D8874-44D1-434F-A9D9-BF449D1E8B8E}" presName="descendantText" presStyleLbl="alignAcc1" presStyleIdx="0" presStyleCnt="2" custScaleY="150643" custLinFactNeighborX="0" custLinFactNeighborY="-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804B5-88E7-4684-B43C-1ADB03D5C8E4}" type="pres">
      <dgm:prSet presAssocID="{C47BD4E3-7C81-4B1B-A57E-759F661CF9FA}" presName="sp" presStyleCnt="0"/>
      <dgm:spPr/>
    </dgm:pt>
    <dgm:pt modelId="{D5E975E0-39DF-4BE8-B704-CEC0478F0B41}" type="pres">
      <dgm:prSet presAssocID="{DEFA60E0-A298-4C32-A170-C4738D84B724}" presName="composite" presStyleCnt="0"/>
      <dgm:spPr/>
    </dgm:pt>
    <dgm:pt modelId="{852BBC5C-6A99-4775-BB97-8B919B6F36BE}" type="pres">
      <dgm:prSet presAssocID="{DEFA60E0-A298-4C32-A170-C4738D84B724}" presName="parentText" presStyleLbl="alignNode1" presStyleIdx="1" presStyleCnt="2" custLinFactNeighborX="452" custLinFactNeighborY="-18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47FCA-590C-4F7D-9DAF-17B3964C93B0}" type="pres">
      <dgm:prSet presAssocID="{DEFA60E0-A298-4C32-A170-C4738D84B724}" presName="descendantText" presStyleLbl="alignAcc1" presStyleIdx="1" presStyleCnt="2" custLinFactNeighborX="-43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852D97-6887-4B7D-9B16-35537671DFAE}" type="presOf" srcId="{1E89008A-EE22-4A35-8226-3A90FEB399B3}" destId="{57647FCA-590C-4F7D-9DAF-17B3964C93B0}" srcOrd="0" destOrd="0" presId="urn:microsoft.com/office/officeart/2005/8/layout/chevron2"/>
    <dgm:cxn modelId="{7EC28C98-DED0-4DC1-91E8-90EA8B89C5DD}" srcId="{DEFA60E0-A298-4C32-A170-C4738D84B724}" destId="{1E89008A-EE22-4A35-8226-3A90FEB399B3}" srcOrd="0" destOrd="0" parTransId="{908485EC-EC1F-414A-95FE-522E3AD7DFF9}" sibTransId="{B28F33EE-66A0-45D1-9886-2D554CA746F6}"/>
    <dgm:cxn modelId="{2C65CE9B-766B-4A34-A45D-975A9084DDFA}" type="presOf" srcId="{09CF0E75-F998-4FE8-8A55-C88BDF03DF57}" destId="{5015E31E-DD2D-48D2-8158-648D128EBD00}" srcOrd="0" destOrd="0" presId="urn:microsoft.com/office/officeart/2005/8/layout/chevron2"/>
    <dgm:cxn modelId="{E5FF68A1-40CA-4028-8D60-68C3FF6D7998}" srcId="{09CF0E75-F998-4FE8-8A55-C88BDF03DF57}" destId="{FB1D8874-44D1-434F-A9D9-BF449D1E8B8E}" srcOrd="0" destOrd="0" parTransId="{27014CC0-C61F-4642-9C2D-B7C2B48ED526}" sibTransId="{C47BD4E3-7C81-4B1B-A57E-759F661CF9FA}"/>
    <dgm:cxn modelId="{FC010A2E-F576-4293-87C5-DF3AB0B73A36}" srcId="{FB1D8874-44D1-434F-A9D9-BF449D1E8B8E}" destId="{7E17A9F0-53E5-4381-85D1-DB001FAEDFB1}" srcOrd="0" destOrd="0" parTransId="{1A1E02CA-0CE5-4458-81A3-A59EC39F1039}" sibTransId="{A0B310D0-51E6-4002-B604-75624A0A047F}"/>
    <dgm:cxn modelId="{29C2FCBD-B50D-45C1-84FB-B03DF5A48B4D}" srcId="{09CF0E75-F998-4FE8-8A55-C88BDF03DF57}" destId="{DEFA60E0-A298-4C32-A170-C4738D84B724}" srcOrd="1" destOrd="0" parTransId="{A4B2CA37-3EEF-4189-9A54-97ABA0F9DF82}" sibTransId="{308865D7-847F-4010-BAF8-0B8171DDF9EA}"/>
    <dgm:cxn modelId="{EAA1EF31-BDD3-4C4C-BFA1-BC4CB22D6FCB}" type="presOf" srcId="{DEFA60E0-A298-4C32-A170-C4738D84B724}" destId="{852BBC5C-6A99-4775-BB97-8B919B6F36BE}" srcOrd="0" destOrd="0" presId="urn:microsoft.com/office/officeart/2005/8/layout/chevron2"/>
    <dgm:cxn modelId="{0B8D44B9-C0B2-4BF2-A098-BFD100DE7C23}" type="presOf" srcId="{7E17A9F0-53E5-4381-85D1-DB001FAEDFB1}" destId="{75D98CB8-6343-45F4-95D2-1E313E5AA6C7}" srcOrd="0" destOrd="0" presId="urn:microsoft.com/office/officeart/2005/8/layout/chevron2"/>
    <dgm:cxn modelId="{D2890C20-42A2-433D-82FB-56D35A0DAB35}" type="presOf" srcId="{FB1D8874-44D1-434F-A9D9-BF449D1E8B8E}" destId="{CE6FBC77-E2A8-4DF0-82F1-55551382D4C1}" srcOrd="0" destOrd="0" presId="urn:microsoft.com/office/officeart/2005/8/layout/chevron2"/>
    <dgm:cxn modelId="{6239EF58-0D62-4D1A-8860-8F426928015D}" type="presParOf" srcId="{5015E31E-DD2D-48D2-8158-648D128EBD00}" destId="{462FA69B-4C22-468C-B6AF-9116061FD67C}" srcOrd="0" destOrd="0" presId="urn:microsoft.com/office/officeart/2005/8/layout/chevron2"/>
    <dgm:cxn modelId="{F1F2CECE-2703-4555-8EC8-F593A1ED490E}" type="presParOf" srcId="{462FA69B-4C22-468C-B6AF-9116061FD67C}" destId="{CE6FBC77-E2A8-4DF0-82F1-55551382D4C1}" srcOrd="0" destOrd="0" presId="urn:microsoft.com/office/officeart/2005/8/layout/chevron2"/>
    <dgm:cxn modelId="{EADA7556-F1E1-452B-B799-1C7306408696}" type="presParOf" srcId="{462FA69B-4C22-468C-B6AF-9116061FD67C}" destId="{75D98CB8-6343-45F4-95D2-1E313E5AA6C7}" srcOrd="1" destOrd="0" presId="urn:microsoft.com/office/officeart/2005/8/layout/chevron2"/>
    <dgm:cxn modelId="{AF6E69C6-A397-4F6C-BB42-3C044A29FB26}" type="presParOf" srcId="{5015E31E-DD2D-48D2-8158-648D128EBD00}" destId="{FE2804B5-88E7-4684-B43C-1ADB03D5C8E4}" srcOrd="1" destOrd="0" presId="urn:microsoft.com/office/officeart/2005/8/layout/chevron2"/>
    <dgm:cxn modelId="{7DCDCB93-1F22-417E-9D65-060F110E7E29}" type="presParOf" srcId="{5015E31E-DD2D-48D2-8158-648D128EBD00}" destId="{D5E975E0-39DF-4BE8-B704-CEC0478F0B41}" srcOrd="2" destOrd="0" presId="urn:microsoft.com/office/officeart/2005/8/layout/chevron2"/>
    <dgm:cxn modelId="{7266B3A3-3276-4A7C-B07E-FBBEF2ED0873}" type="presParOf" srcId="{D5E975E0-39DF-4BE8-B704-CEC0478F0B41}" destId="{852BBC5C-6A99-4775-BB97-8B919B6F36BE}" srcOrd="0" destOrd="0" presId="urn:microsoft.com/office/officeart/2005/8/layout/chevron2"/>
    <dgm:cxn modelId="{ADAFFAEB-941C-4865-AC35-01B0AE79393F}" type="presParOf" srcId="{D5E975E0-39DF-4BE8-B704-CEC0478F0B41}" destId="{57647FCA-590C-4F7D-9DAF-17B3964C93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BC77-E2A8-4DF0-82F1-55551382D4C1}">
      <dsp:nvSpPr>
        <dsp:cNvPr id="0" name=""/>
        <dsp:cNvSpPr/>
      </dsp:nvSpPr>
      <dsp:spPr>
        <a:xfrm rot="5400000">
          <a:off x="-392138" y="903730"/>
          <a:ext cx="2614258" cy="182998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tx2">
                <a:lumMod val="75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Изменение существенных условий контрактов 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1426581"/>
        <a:ext cx="1829980" cy="784278"/>
      </dsp:txXfrm>
    </dsp:sp>
    <dsp:sp modelId="{75D98CB8-6343-45F4-95D2-1E313E5AA6C7}">
      <dsp:nvSpPr>
        <dsp:cNvPr id="0" name=""/>
        <dsp:cNvSpPr/>
      </dsp:nvSpPr>
      <dsp:spPr>
        <a:xfrm rot="5400000">
          <a:off x="4377591" y="-2547610"/>
          <a:ext cx="3344863" cy="84400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13.04.2022 № 250                  «Об отдельных особенностях изменения существенных условий контрактов на закупку товаров, работ, услуг для нужд Самарской области»                                                                                                                  </a:t>
          </a:r>
          <a:r>
            <a:rPr lang="ru-RU" sz="2000" b="1" kern="1200" dirty="0" smtClean="0">
              <a:solidFill>
                <a:srgbClr val="FF0000"/>
              </a:solidFill>
            </a:rPr>
            <a:t>ВАЖНО: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                                                                                                                Обращение поставщика + обосновывающие документы                                             </a:t>
          </a:r>
          <a:r>
            <a:rPr lang="ru-RU" sz="2000" b="1" kern="1200" dirty="0" smtClean="0">
              <a:solidFill>
                <a:srgbClr val="FF0000"/>
              </a:solidFill>
            </a:rPr>
            <a:t>Обоснование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необходимости изменений за </a:t>
          </a:r>
          <a:r>
            <a:rPr lang="ru-RU" sz="2000" b="1" kern="1200" dirty="0" smtClean="0">
              <a:solidFill>
                <a:srgbClr val="FF0000"/>
              </a:solidFill>
            </a:rPr>
            <a:t>подписью руководителя заказчика                                                                                                                Обращение в ГРБС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для проверки пакета документов и </a:t>
          </a:r>
          <a:r>
            <a:rPr lang="ru-RU" sz="2000" b="1" kern="1200" dirty="0" smtClean="0">
              <a:solidFill>
                <a:srgbClr val="FF0000"/>
              </a:solidFill>
            </a:rPr>
            <a:t>подготовки акта                                                                   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Итог – заключение дополнительного соглашения</a:t>
          </a:r>
          <a:endParaRPr lang="ru-RU" sz="2000" b="1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829981" y="163283"/>
        <a:ext cx="8276802" cy="3018297"/>
      </dsp:txXfrm>
    </dsp:sp>
    <dsp:sp modelId="{852BBC5C-6A99-4775-BB97-8B919B6F36BE}">
      <dsp:nvSpPr>
        <dsp:cNvPr id="0" name=""/>
        <dsp:cNvSpPr/>
      </dsp:nvSpPr>
      <dsp:spPr>
        <a:xfrm rot="5400000">
          <a:off x="-392138" y="3596810"/>
          <a:ext cx="2614258" cy="182998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Закупки у ед. поставщика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4119661"/>
        <a:ext cx="1829980" cy="784278"/>
      </dsp:txXfrm>
    </dsp:sp>
    <dsp:sp modelId="{57647FCA-590C-4F7D-9DAF-17B3964C93B0}">
      <dsp:nvSpPr>
        <dsp:cNvPr id="0" name=""/>
        <dsp:cNvSpPr/>
      </dsp:nvSpPr>
      <dsp:spPr>
        <a:xfrm rot="5400000">
          <a:off x="5189923" y="77364"/>
          <a:ext cx="1699267" cy="84400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 от 15.03.2022 №139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«</a:t>
          </a:r>
          <a:r>
            <a:rPr lang="ru-RU" sz="2000" b="1" kern="1200" dirty="0">
              <a:solidFill>
                <a:schemeClr val="accent1">
                  <a:lumMod val="50000"/>
                </a:schemeClr>
              </a:solidFill>
            </a:rPr>
            <a:t>О случаях осуществления закупок товаров, работ, услуг для государственных и (или) муниципальных нужд у единственного поставщика (подрядчика, исполнителя)» 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>
            <a:solidFill>
              <a:srgbClr val="FF0000"/>
            </a:solidFill>
          </a:endParaRPr>
        </a:p>
      </dsp:txBody>
      <dsp:txXfrm rot="-5400000">
        <a:off x="1819515" y="3530724"/>
        <a:ext cx="8357134" cy="1533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BC77-E2A8-4DF0-82F1-55551382D4C1}">
      <dsp:nvSpPr>
        <dsp:cNvPr id="0" name=""/>
        <dsp:cNvSpPr/>
      </dsp:nvSpPr>
      <dsp:spPr>
        <a:xfrm rot="5400000">
          <a:off x="-414689" y="874823"/>
          <a:ext cx="2764599" cy="19352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</a:rPr>
            <a:t>Нормирование </a:t>
          </a:r>
          <a:endParaRPr lang="ru-RU" sz="2000" b="1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2" y="1427743"/>
        <a:ext cx="1935219" cy="829380"/>
      </dsp:txXfrm>
    </dsp:sp>
    <dsp:sp modelId="{75D98CB8-6343-45F4-95D2-1E313E5AA6C7}">
      <dsp:nvSpPr>
        <dsp:cNvPr id="0" name=""/>
        <dsp:cNvSpPr/>
      </dsp:nvSpPr>
      <dsp:spPr>
        <a:xfrm rot="5400000">
          <a:off x="4795630" y="-2860410"/>
          <a:ext cx="2707038" cy="84278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Приостановка </a:t>
          </a:r>
          <a:r>
            <a:rPr lang="ru-RU" sz="2000" b="1" kern="1200" dirty="0" smtClean="0">
              <a:solidFill>
                <a:srgbClr val="FF0000"/>
              </a:solidFill>
            </a:rPr>
            <a:t>до 31.12.2022 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действия </a:t>
          </a:r>
          <a:r>
            <a:rPr lang="ru-RU" sz="2000" b="1" kern="1200" dirty="0" smtClean="0">
              <a:solidFill>
                <a:srgbClr val="FF0000"/>
              </a:solidFill>
            </a:rPr>
            <a:t>постановление Правительства</a:t>
          </a:r>
          <a:endParaRPr lang="ru-RU" sz="7200" b="1" kern="1200" dirty="0" smtClean="0">
            <a:solidFill>
              <a:srgbClr val="FF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rgbClr val="FF0000"/>
              </a:solidFill>
            </a:rPr>
            <a:t>Самарской области от 29.12.2015 N 895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«Об определении требований к закупаемым государственными органами Самарской области, органами управления территориальными государственными внебюджетными фондами и подведомственными им казенными и бюджетными учреждениями, унитарными предприятиями Самарской области отдельным видам товаров, работ, услуг (в том числе предельных цен товаров, работ, услуг)»</a:t>
          </a:r>
          <a:endParaRPr lang="ru-RU" sz="7200" b="1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935220" y="132147"/>
        <a:ext cx="8295713" cy="2442744"/>
      </dsp:txXfrm>
    </dsp:sp>
    <dsp:sp modelId="{852BBC5C-6A99-4775-BB97-8B919B6F36BE}">
      <dsp:nvSpPr>
        <dsp:cNvPr id="0" name=""/>
        <dsp:cNvSpPr/>
      </dsp:nvSpPr>
      <dsp:spPr>
        <a:xfrm rot="5400000">
          <a:off x="-405942" y="3328778"/>
          <a:ext cx="2764599" cy="19352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</a:rPr>
            <a:t>Авансирование</a:t>
          </a:r>
          <a:endParaRPr lang="ru-RU" sz="2000" b="1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8749" y="3881698"/>
        <a:ext cx="1935219" cy="829380"/>
      </dsp:txXfrm>
    </dsp:sp>
    <dsp:sp modelId="{57647FCA-590C-4F7D-9DAF-17B3964C93B0}">
      <dsp:nvSpPr>
        <dsp:cNvPr id="0" name=""/>
        <dsp:cNvSpPr/>
      </dsp:nvSpPr>
      <dsp:spPr>
        <a:xfrm rot="5400000">
          <a:off x="5213656" y="-348874"/>
          <a:ext cx="1796989" cy="84278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14.04.2022 N 259 «Об особенностях установления размеров авансовых платежей при исполнении областного бюджета на 2022 год и на плановый период 2023 и 2024 годов»:                                                                                                                                            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                    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аванс </a:t>
          </a:r>
          <a:r>
            <a:rPr lang="ru-RU" sz="2000" b="1" kern="1200" dirty="0" smtClean="0">
              <a:solidFill>
                <a:srgbClr val="FF0000"/>
              </a:solidFill>
            </a:rPr>
            <a:t>до 50% </a:t>
          </a:r>
          <a:r>
            <a:rPr lang="ru-RU" sz="2000" b="0" kern="1200" dirty="0" smtClean="0">
              <a:solidFill>
                <a:schemeClr val="accent1">
                  <a:lumMod val="50000"/>
                </a:schemeClr>
              </a:solidFill>
            </a:rPr>
            <a:t>=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kern="1200" dirty="0" smtClean="0">
              <a:solidFill>
                <a:srgbClr val="FF0000"/>
              </a:solidFill>
            </a:rPr>
            <a:t>право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Заказчика                                                                             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аванс </a:t>
          </a:r>
          <a:r>
            <a:rPr lang="ru-RU" sz="2000" b="1" kern="1200" dirty="0" smtClean="0">
              <a:solidFill>
                <a:srgbClr val="FF0000"/>
              </a:solidFill>
            </a:rPr>
            <a:t>от 50% до 90%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= </a:t>
          </a:r>
          <a:r>
            <a:rPr lang="ru-RU" sz="2000" b="1" kern="1200" dirty="0" smtClean="0">
              <a:solidFill>
                <a:srgbClr val="FF0000"/>
              </a:solidFill>
            </a:rPr>
            <a:t>казначейское сопровождение</a:t>
          </a:r>
          <a:endParaRPr lang="ru-RU" sz="2000" b="1" kern="1200" dirty="0">
            <a:solidFill>
              <a:srgbClr val="FF0000"/>
            </a:solidFill>
          </a:endParaRPr>
        </a:p>
      </dsp:txBody>
      <dsp:txXfrm rot="-5400000">
        <a:off x="1898221" y="3054283"/>
        <a:ext cx="8340138" cy="16215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BC77-E2A8-4DF0-82F1-55551382D4C1}">
      <dsp:nvSpPr>
        <dsp:cNvPr id="0" name=""/>
        <dsp:cNvSpPr/>
      </dsp:nvSpPr>
      <dsp:spPr>
        <a:xfrm rot="5400000">
          <a:off x="-415095" y="872874"/>
          <a:ext cx="2767301" cy="193711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Согласование заявок 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1426335"/>
        <a:ext cx="1937111" cy="830190"/>
      </dsp:txXfrm>
    </dsp:sp>
    <dsp:sp modelId="{75D98CB8-6343-45F4-95D2-1E313E5AA6C7}">
      <dsp:nvSpPr>
        <dsp:cNvPr id="0" name=""/>
        <dsp:cNvSpPr/>
      </dsp:nvSpPr>
      <dsp:spPr>
        <a:xfrm rot="5400000">
          <a:off x="4795253" y="-2858141"/>
          <a:ext cx="2709685" cy="84259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С </a:t>
          </a:r>
          <a:r>
            <a:rPr lang="ru-RU" sz="2000" b="1" kern="1200" dirty="0" smtClean="0">
              <a:solidFill>
                <a:srgbClr val="FF0000"/>
              </a:solidFill>
            </a:rPr>
            <a:t>23.03.2022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согласование с Департаментом информационных технологий заявок на закупку компьютерной техники и программного обеспечения (в системе ГИС «Госзаказ»)</a:t>
          </a:r>
          <a:endParaRPr lang="ru-RU" sz="7200" b="1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937112" y="132276"/>
        <a:ext cx="8293692" cy="2445133"/>
      </dsp:txXfrm>
    </dsp:sp>
    <dsp:sp modelId="{852BBC5C-6A99-4775-BB97-8B919B6F36BE}">
      <dsp:nvSpPr>
        <dsp:cNvPr id="0" name=""/>
        <dsp:cNvSpPr/>
      </dsp:nvSpPr>
      <dsp:spPr>
        <a:xfrm rot="5400000">
          <a:off x="-406339" y="3329229"/>
          <a:ext cx="2767301" cy="193711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Изменение</a:t>
          </a:r>
          <a:r>
            <a:rPr lang="ru-RU" sz="1800" b="1" kern="1200" baseline="0" dirty="0" smtClean="0">
              <a:solidFill>
                <a:schemeClr val="accent1">
                  <a:lumMod val="50000"/>
                </a:schemeClr>
              </a:solidFill>
            </a:rPr>
            <a:t> КБК в реестре контрактов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8757" y="3882690"/>
        <a:ext cx="1937111" cy="830190"/>
      </dsp:txXfrm>
    </dsp:sp>
    <dsp:sp modelId="{57647FCA-590C-4F7D-9DAF-17B3964C93B0}">
      <dsp:nvSpPr>
        <dsp:cNvPr id="0" name=""/>
        <dsp:cNvSpPr/>
      </dsp:nvSpPr>
      <dsp:spPr>
        <a:xfrm rot="5400000">
          <a:off x="5213732" y="-346954"/>
          <a:ext cx="1798746" cy="84259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Подготовлены методические рекомендации для заказчиков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900121" y="3054465"/>
        <a:ext cx="8338160" cy="1623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r">
              <a:defRPr sz="1200"/>
            </a:lvl1pPr>
          </a:lstStyle>
          <a:p>
            <a:fld id="{E29B9E60-7785-4C37-BBBC-99466D7442A6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816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31816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r">
              <a:defRPr sz="1200"/>
            </a:lvl1pPr>
          </a:lstStyle>
          <a:p>
            <a:fld id="{5FA759DF-4700-4831-8D1C-766FD1564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51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571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571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r">
              <a:defRPr sz="1200"/>
            </a:lvl1pPr>
          </a:lstStyle>
          <a:p>
            <a:fld id="{63BB6905-5DF7-4C0D-BF5F-186B69A20D45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1" tIns="45870" rIns="91741" bIns="458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622"/>
            <a:ext cx="5438775" cy="4469135"/>
          </a:xfrm>
          <a:prstGeom prst="rect">
            <a:avLst/>
          </a:prstGeom>
        </p:spPr>
        <p:txBody>
          <a:bodyPr vert="horz" lIns="91741" tIns="45870" rIns="91741" bIns="4587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6400" cy="496570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646"/>
            <a:ext cx="2946400" cy="496570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r">
              <a:defRPr sz="1200"/>
            </a:lvl1pPr>
          </a:lstStyle>
          <a:p>
            <a:fld id="{581E5700-CFC4-4D66-A574-3FDF0F166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88063" cy="3425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4372-06BA-4F22-B848-1B2EF4B454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AC7F-2E2A-4A21-AEE2-0EC193FA005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54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77825" y="684213"/>
            <a:ext cx="6086475" cy="34242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4372-06BA-4F22-B848-1B2EF4B454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8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DFDF-0360-4F1B-A9A9-FF587ADFE6A6}" type="datetime1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4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F6A9-F19F-4BA1-A28B-3233932EDF05}" type="datetime1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5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C8DA5-D884-40FD-B48D-968EF9274C4E}" type="datetime1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89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151F-5ABC-4F66-9204-89CDFEAF1A31}" type="datetime1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6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B0E4-E721-45A1-B8AA-6AD2C68F9325}" type="datetime1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85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5DFC-3D8E-46BA-A5DD-76C4B558BD4A}" type="datetime1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0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2B3D-368B-49F4-B5F7-FECE23640F0C}" type="datetime1">
              <a:rPr lang="ru-RU" smtClean="0"/>
              <a:t>25.04.2022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7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98D7-F0CD-4D22-9C51-8AC032898B7F}" type="datetime1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30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E5E7-C3DA-48F2-9000-A487BB261E44}" type="datetime1">
              <a:rPr lang="ru-RU" smtClean="0"/>
              <a:t>25.04.2022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72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1EAF-F3D4-4957-AA9B-8DDBEAD37C26}" type="datetime1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2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B198-6766-43E2-953B-14BFAF475676}" type="datetime1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1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C1D5-EBA0-4A3F-A3D3-DD666990A2D2}" type="datetime1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23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араллелограмм 4"/>
          <p:cNvSpPr/>
          <p:nvPr/>
        </p:nvSpPr>
        <p:spPr>
          <a:xfrm rot="10800000">
            <a:off x="0" y="6273389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3670444" y="6273389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4"/>
          <p:cNvSpPr/>
          <p:nvPr/>
        </p:nvSpPr>
        <p:spPr>
          <a:xfrm>
            <a:off x="8489711" y="26124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4"/>
          <p:cNvSpPr/>
          <p:nvPr/>
        </p:nvSpPr>
        <p:spPr>
          <a:xfrm>
            <a:off x="7257116" y="26123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sharapovir\Desktop\Samarskaya oblast.723b5d6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1783" y="-21253"/>
            <a:ext cx="1023295" cy="103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Параллелограмм 4"/>
          <p:cNvSpPr/>
          <p:nvPr/>
        </p:nvSpPr>
        <p:spPr>
          <a:xfrm>
            <a:off x="-1" y="388359"/>
            <a:ext cx="7577667" cy="78553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Меры обеспечения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безопасности в условиях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COVID-19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1</a:t>
            </a:fld>
            <a:endParaRPr lang="ru-RU"/>
          </a:p>
        </p:txBody>
      </p:sp>
      <p:pic>
        <p:nvPicPr>
          <p:cNvPr id="5" name="Picture 2" descr="Защитная медицинская маска на прозрачном фоне в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337" y="1707489"/>
            <a:ext cx="3730525" cy="223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бъект 2"/>
          <p:cNvSpPr txBox="1">
            <a:spLocks/>
          </p:cNvSpPr>
          <p:nvPr/>
        </p:nvSpPr>
        <p:spPr>
          <a:xfrm>
            <a:off x="5682706" y="2963842"/>
            <a:ext cx="5760818" cy="9382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609600" y="4470552"/>
            <a:ext cx="11150600" cy="1497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Наденьте маску и оставайтесь в ней до конца мероприятия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3611253" y="3188763"/>
            <a:ext cx="1030006" cy="423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5638988" y="4624118"/>
            <a:ext cx="6061524" cy="470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34" name="Picture 10" descr="Минус коронавирус - Правительство Ленинградской област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062" y="1506957"/>
            <a:ext cx="3437138" cy="243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0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араллелограмм 2"/>
          <p:cNvSpPr/>
          <p:nvPr/>
        </p:nvSpPr>
        <p:spPr>
          <a:xfrm>
            <a:off x="-659" y="2314699"/>
            <a:ext cx="9361021" cy="2698479"/>
          </a:xfrm>
          <a:custGeom>
            <a:avLst/>
            <a:gdLst>
              <a:gd name="connsiteX0" fmla="*/ 0 w 7020272"/>
              <a:gd name="connsiteY0" fmla="*/ 2664296 h 2664296"/>
              <a:gd name="connsiteX1" fmla="*/ 982273 w 7020272"/>
              <a:gd name="connsiteY1" fmla="*/ 0 h 2664296"/>
              <a:gd name="connsiteX2" fmla="*/ 7020272 w 7020272"/>
              <a:gd name="connsiteY2" fmla="*/ 0 h 2664296"/>
              <a:gd name="connsiteX3" fmla="*/ 6037999 w 7020272"/>
              <a:gd name="connsiteY3" fmla="*/ 2664296 h 2664296"/>
              <a:gd name="connsiteX4" fmla="*/ 0 w 7020272"/>
              <a:gd name="connsiteY4" fmla="*/ 2664296 h 2664296"/>
              <a:gd name="connsiteX0" fmla="*/ 494 w 7020766"/>
              <a:gd name="connsiteY0" fmla="*/ 2698479 h 2698479"/>
              <a:gd name="connsiteX1" fmla="*/ 0 w 7020766"/>
              <a:gd name="connsiteY1" fmla="*/ 0 h 2698479"/>
              <a:gd name="connsiteX2" fmla="*/ 7020766 w 7020766"/>
              <a:gd name="connsiteY2" fmla="*/ 34183 h 2698479"/>
              <a:gd name="connsiteX3" fmla="*/ 6038493 w 7020766"/>
              <a:gd name="connsiteY3" fmla="*/ 2698479 h 2698479"/>
              <a:gd name="connsiteX4" fmla="*/ 494 w 7020766"/>
              <a:gd name="connsiteY4" fmla="*/ 2698479 h 269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0766" h="2698479">
                <a:moveTo>
                  <a:pt x="494" y="2698479"/>
                </a:moveTo>
                <a:cubicBezTo>
                  <a:pt x="329" y="1798986"/>
                  <a:pt x="165" y="899493"/>
                  <a:pt x="0" y="0"/>
                </a:cubicBezTo>
                <a:lnTo>
                  <a:pt x="7020766" y="34183"/>
                </a:lnTo>
                <a:lnTo>
                  <a:pt x="6038493" y="2698479"/>
                </a:lnTo>
                <a:lnTo>
                  <a:pt x="494" y="2698479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4" name="Параллелограмм 3"/>
          <p:cNvSpPr/>
          <p:nvPr/>
        </p:nvSpPr>
        <p:spPr>
          <a:xfrm>
            <a:off x="8496272" y="2348880"/>
            <a:ext cx="3702033" cy="2664296"/>
          </a:xfrm>
          <a:custGeom>
            <a:avLst/>
            <a:gdLst>
              <a:gd name="connsiteX0" fmla="*/ 0 w 2339752"/>
              <a:gd name="connsiteY0" fmla="*/ 2664296 h 2664296"/>
              <a:gd name="connsiteX1" fmla="*/ 1012224 w 2339752"/>
              <a:gd name="connsiteY1" fmla="*/ 0 h 2664296"/>
              <a:gd name="connsiteX2" fmla="*/ 2339752 w 2339752"/>
              <a:gd name="connsiteY2" fmla="*/ 0 h 2664296"/>
              <a:gd name="connsiteX3" fmla="*/ 1327528 w 2339752"/>
              <a:gd name="connsiteY3" fmla="*/ 2664296 h 2664296"/>
              <a:gd name="connsiteX4" fmla="*/ 0 w 2339752"/>
              <a:gd name="connsiteY4" fmla="*/ 2664296 h 2664296"/>
              <a:gd name="connsiteX0" fmla="*/ 0 w 2344477"/>
              <a:gd name="connsiteY0" fmla="*/ 2664296 h 2664296"/>
              <a:gd name="connsiteX1" fmla="*/ 1012224 w 2344477"/>
              <a:gd name="connsiteY1" fmla="*/ 0 h 2664296"/>
              <a:gd name="connsiteX2" fmla="*/ 2339752 w 2344477"/>
              <a:gd name="connsiteY2" fmla="*/ 0 h 2664296"/>
              <a:gd name="connsiteX3" fmla="*/ 2344477 w 2344477"/>
              <a:gd name="connsiteY3" fmla="*/ 2664296 h 2664296"/>
              <a:gd name="connsiteX4" fmla="*/ 0 w 2344477"/>
              <a:gd name="connsiteY4" fmla="*/ 2664296 h 2664296"/>
              <a:gd name="connsiteX0" fmla="*/ 0 w 2344477"/>
              <a:gd name="connsiteY0" fmla="*/ 2664296 h 2664296"/>
              <a:gd name="connsiteX1" fmla="*/ 867904 w 2344477"/>
              <a:gd name="connsiteY1" fmla="*/ 0 h 2664296"/>
              <a:gd name="connsiteX2" fmla="*/ 2339752 w 2344477"/>
              <a:gd name="connsiteY2" fmla="*/ 0 h 2664296"/>
              <a:gd name="connsiteX3" fmla="*/ 2344477 w 2344477"/>
              <a:gd name="connsiteY3" fmla="*/ 2664296 h 2664296"/>
              <a:gd name="connsiteX4" fmla="*/ 0 w 2344477"/>
              <a:gd name="connsiteY4" fmla="*/ 2664296 h 266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4477" h="2664296">
                <a:moveTo>
                  <a:pt x="0" y="2664296"/>
                </a:moveTo>
                <a:lnTo>
                  <a:pt x="867904" y="0"/>
                </a:lnTo>
                <a:lnTo>
                  <a:pt x="2339752" y="0"/>
                </a:lnTo>
                <a:lnTo>
                  <a:pt x="2344477" y="2664296"/>
                </a:lnTo>
                <a:lnTo>
                  <a:pt x="0" y="2664296"/>
                </a:lnTo>
                <a:close/>
              </a:path>
            </a:pathLst>
          </a:cu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5" name="Параллелограмм 4"/>
          <p:cNvSpPr/>
          <p:nvPr/>
        </p:nvSpPr>
        <p:spPr>
          <a:xfrm>
            <a:off x="8483189" y="1694728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8" name="Параллелограмм 4"/>
          <p:cNvSpPr/>
          <p:nvPr/>
        </p:nvSpPr>
        <p:spPr>
          <a:xfrm rot="10800000">
            <a:off x="-659" y="5048538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3557949" y="5048537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1" name="Прямоугольник 20"/>
          <p:cNvSpPr/>
          <p:nvPr/>
        </p:nvSpPr>
        <p:spPr>
          <a:xfrm>
            <a:off x="4943872" y="6135615"/>
            <a:ext cx="1923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26.04.2022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Параллелограмм 4"/>
          <p:cNvSpPr/>
          <p:nvPr/>
        </p:nvSpPr>
        <p:spPr>
          <a:xfrm>
            <a:off x="7344139" y="1689900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4" name="Прямоугольник 23"/>
          <p:cNvSpPr/>
          <p:nvPr/>
        </p:nvSpPr>
        <p:spPr>
          <a:xfrm>
            <a:off x="7344139" y="164005"/>
            <a:ext cx="3651421" cy="10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33" b="1" dirty="0">
                <a:solidFill>
                  <a:schemeClr val="accent1">
                    <a:lumMod val="50000"/>
                  </a:schemeClr>
                </a:solidFill>
              </a:rPr>
              <a:t>Главное управление организации торгов Самарской области</a:t>
            </a:r>
          </a:p>
        </p:txBody>
      </p:sp>
      <p:pic>
        <p:nvPicPr>
          <p:cNvPr id="1026" name="Picture 2" descr="C:\Users\sharapovir\Desktop\Samarskaya oblast.723b5d68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67" y="1"/>
            <a:ext cx="1503605" cy="151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6014" y="501555"/>
            <a:ext cx="64444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Обучающий семинар для заказчиков Самарской области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Реализация действующего законодательства о контрактной системе»»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60843" y="5622016"/>
            <a:ext cx="3131157" cy="12359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647266"/>
            <a:ext cx="1210733" cy="121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араллелограмм 4"/>
          <p:cNvSpPr/>
          <p:nvPr/>
        </p:nvSpPr>
        <p:spPr>
          <a:xfrm>
            <a:off x="8489711" y="26124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4"/>
          <p:cNvSpPr/>
          <p:nvPr/>
        </p:nvSpPr>
        <p:spPr>
          <a:xfrm>
            <a:off x="7257116" y="26123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29" name="Параллелограмм 4"/>
          <p:cNvSpPr/>
          <p:nvPr/>
        </p:nvSpPr>
        <p:spPr>
          <a:xfrm>
            <a:off x="207131" y="102206"/>
            <a:ext cx="6847295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Программа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обучающего мероприятия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3</a:t>
            </a:fld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6842760" y="1058683"/>
            <a:ext cx="5349240" cy="920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37054"/>
              </p:ext>
            </p:extLst>
          </p:nvPr>
        </p:nvGraphicFramePr>
        <p:xfrm>
          <a:off x="364066" y="658111"/>
          <a:ext cx="11058821" cy="592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7534"/>
                <a:gridCol w="8781287"/>
              </a:tblGrid>
              <a:tr h="4991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Время</a:t>
                      </a:r>
                      <a:endParaRPr lang="ru-RU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73" marR="4773" marT="47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Тема</a:t>
                      </a:r>
                      <a:endParaRPr lang="ru-RU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73" marR="4773" marT="47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328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10:00 – 10:20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Обзор региональных антикризисных мер по оптимизации закупочного процесса в условиях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санкционного</a:t>
                      </a: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давления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10:20 – 12:30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Изменения 44-ФЗ в контексте оптимизационного пакета.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Антикризисные меры в условиях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санкционного</a:t>
                      </a: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давления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9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12:30 – 13:00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применения мер административной ответственности за нарушения законодательства о контрактной системе. Обзор изменений к сфере контрольной деятельности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 – 14:00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Перерыв</a:t>
                      </a:r>
                      <a:r>
                        <a:rPr lang="ru-RU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Кофе-брейк 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14:00 – 14:40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Проблемные вопросы, возникающие при рассмотрении финансовым органом документов на оплату в рамках исполнения контрактов 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14:40 – 15:00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Электронное актирование результатов исполнения контракта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 – 15:30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закупка у единственного поставщика в порядке ч.12 ст.93 44-ФЗ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 – 16:00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Промышленный сектор учреждений уголовно-исполнительной системы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16:30</a:t>
                      </a:r>
                      <a:endParaRPr lang="ru-RU" sz="20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Ответы</a:t>
                      </a:r>
                      <a:r>
                        <a:rPr lang="ru-RU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вопросы</a:t>
                      </a:r>
                      <a:endParaRPr lang="ru-RU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sharapovir\Desktop\Samarskaya oblast.723b5d6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227" y="0"/>
            <a:ext cx="1023295" cy="103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92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52508328"/>
              </p:ext>
            </p:extLst>
          </p:nvPr>
        </p:nvGraphicFramePr>
        <p:xfrm>
          <a:off x="347134" y="372533"/>
          <a:ext cx="10270066" cy="581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4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25860925"/>
              </p:ext>
            </p:extLst>
          </p:nvPr>
        </p:nvGraphicFramePr>
        <p:xfrm>
          <a:off x="365760" y="620080"/>
          <a:ext cx="10363080" cy="5736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2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28086739"/>
              </p:ext>
            </p:extLst>
          </p:nvPr>
        </p:nvGraphicFramePr>
        <p:xfrm>
          <a:off x="365760" y="620080"/>
          <a:ext cx="10363080" cy="5736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83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07968" y="6240908"/>
            <a:ext cx="4781468" cy="617092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618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364067" y="191970"/>
            <a:ext cx="6843397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Рекомендации по снижению финансовой и административной нагрузки на участников контрактной системы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5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620" y="101601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3838" y="1254582"/>
            <a:ext cx="9887762" cy="529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При осуществлении закупочных процедур предусмотреть:</a:t>
            </a:r>
          </a:p>
          <a:p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950" indent="-36195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устанавливать минимальный размер обеспечения заявки и обеспечения исполнения контракта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производить оплату обязательств по контрактам в максимально короткие сроки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предусмотреть порядок расчетов по контрактам с учетом выплаты контрагенту авансовых платежей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отказаться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 расширенного казначейского сопровождения контрактов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обеспечить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направления в адрес поставщика заявок заблаговременно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формировать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заявку на закупку в объеме, не превышающем 3 – 6 месячную потребность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целях рационального использования бюджетных средств и сведения к минимуму случаев закупок товаров иностранного происхождения, в том числе  продукции растениеводства и животноводства (цитрусовые, бананы, киви и прочее),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пересмотреть номенклатуру закупаемых товаров в пользу товаров произведенных (выращенных) на территории Российской Федерации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обеспечить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списание начисленных поставщику (подрядчику, исполнителю), но не списанных заказчиком сумм неустоек (штрафов, пеней).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4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>
          <a:xfrm>
            <a:off x="7868653" y="6237313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8" name="Параллелограмм 4"/>
          <p:cNvSpPr/>
          <p:nvPr/>
        </p:nvSpPr>
        <p:spPr>
          <a:xfrm rot="10800000">
            <a:off x="1528624" y="6881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4192461" y="6882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1" name="Прямоугольник 20"/>
          <p:cNvSpPr/>
          <p:nvPr/>
        </p:nvSpPr>
        <p:spPr>
          <a:xfrm>
            <a:off x="2919428" y="2780928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Спасибо за внимание</a:t>
            </a:r>
          </a:p>
        </p:txBody>
      </p:sp>
      <p:sp>
        <p:nvSpPr>
          <p:cNvPr id="23" name="Параллелограмм 4"/>
          <p:cNvSpPr/>
          <p:nvPr/>
        </p:nvSpPr>
        <p:spPr>
          <a:xfrm>
            <a:off x="7032104" y="6237313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1" y="76348"/>
            <a:ext cx="1383977" cy="139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8565</TotalTime>
  <Words>560</Words>
  <Application>Microsoft Office PowerPoint</Application>
  <PresentationFormat>Широкоэкранный</PresentationFormat>
  <Paragraphs>65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Необходимость заполнения</dc:title>
  <dc:creator>kcht</dc:creator>
  <cp:lastModifiedBy>Орехова Анна Владимировна</cp:lastModifiedBy>
  <cp:revision>236</cp:revision>
  <cp:lastPrinted>2022-04-25T10:48:45Z</cp:lastPrinted>
  <dcterms:created xsi:type="dcterms:W3CDTF">2020-10-10T08:15:03Z</dcterms:created>
  <dcterms:modified xsi:type="dcterms:W3CDTF">2022-04-25T13:12:19Z</dcterms:modified>
</cp:coreProperties>
</file>