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handoutMasterIdLst>
    <p:handoutMasterId r:id="rId16"/>
  </p:handoutMasterIdLst>
  <p:sldIdLst>
    <p:sldId id="261" r:id="rId2"/>
    <p:sldId id="265" r:id="rId3"/>
    <p:sldId id="279" r:id="rId4"/>
    <p:sldId id="283" r:id="rId5"/>
    <p:sldId id="282" r:id="rId6"/>
    <p:sldId id="284" r:id="rId7"/>
    <p:sldId id="277" r:id="rId8"/>
    <p:sldId id="272" r:id="rId9"/>
    <p:sldId id="281" r:id="rId10"/>
    <p:sldId id="275" r:id="rId11"/>
    <p:sldId id="267" r:id="rId12"/>
    <p:sldId id="268" r:id="rId13"/>
    <p:sldId id="262" r:id="rId14"/>
  </p:sldIdLst>
  <p:sldSz cx="9144000" cy="6858000" type="screen4x3"/>
  <p:notesSz cx="6797675" cy="9929813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438" autoAdjust="0"/>
  </p:normalViewPr>
  <p:slideViewPr>
    <p:cSldViewPr>
      <p:cViewPr>
        <p:scale>
          <a:sx n="117" d="100"/>
          <a:sy n="117" d="100"/>
        </p:scale>
        <p:origin x="-1464" y="-6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9CF0E75-F998-4FE8-8A55-C88BDF03DF57}" type="doc">
      <dgm:prSet loTypeId="urn:microsoft.com/office/officeart/2005/8/layout/chevron2" loCatId="process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CF2F34E1-287D-4735-B849-B79402BAE478}">
      <dgm:prSet phldrT="[Текст]" custT="1"/>
      <dgm:spPr/>
      <dgm:t>
        <a:bodyPr/>
        <a:lstStyle/>
        <a:p>
          <a:r>
            <a:rPr lang="ru-RU" sz="2800" dirty="0" smtClean="0">
              <a:solidFill>
                <a:schemeClr val="accent1">
                  <a:lumMod val="50000"/>
                </a:schemeClr>
              </a:solidFill>
            </a:rPr>
            <a:t>1</a:t>
          </a:r>
          <a:endParaRPr lang="ru-RU" sz="2800" dirty="0">
            <a:solidFill>
              <a:schemeClr val="accent1">
                <a:lumMod val="50000"/>
              </a:schemeClr>
            </a:solidFill>
          </a:endParaRPr>
        </a:p>
      </dgm:t>
    </dgm:pt>
    <dgm:pt modelId="{71E3B2FC-36A1-472A-998D-1CF8EE65FFC5}" type="parTrans" cxnId="{5E123B99-A5D6-4842-A574-5B5F2B5A9AB5}">
      <dgm:prSet/>
      <dgm:spPr/>
      <dgm:t>
        <a:bodyPr/>
        <a:lstStyle/>
        <a:p>
          <a:endParaRPr lang="ru-RU"/>
        </a:p>
      </dgm:t>
    </dgm:pt>
    <dgm:pt modelId="{7FF9B9C4-9D8D-46B9-A6CD-FEC26A14DBAB}" type="sibTrans" cxnId="{5E123B99-A5D6-4842-A574-5B5F2B5A9AB5}">
      <dgm:prSet/>
      <dgm:spPr/>
      <dgm:t>
        <a:bodyPr/>
        <a:lstStyle/>
        <a:p>
          <a:endParaRPr lang="ru-RU"/>
        </a:p>
      </dgm:t>
    </dgm:pt>
    <dgm:pt modelId="{6DA7FE01-DA6E-489E-8690-0AF00B9349E3}">
      <dgm:prSet custT="1"/>
      <dgm:spPr/>
      <dgm:t>
        <a:bodyPr/>
        <a:lstStyle/>
        <a:p>
          <a:r>
            <a:rPr lang="ru-RU" sz="2800" b="0" dirty="0" smtClean="0">
              <a:solidFill>
                <a:schemeClr val="tx2">
                  <a:lumMod val="75000"/>
                </a:schemeClr>
              </a:solidFill>
            </a:rPr>
            <a:t>2</a:t>
          </a:r>
          <a:endParaRPr lang="ru-RU" sz="2800" b="0" dirty="0">
            <a:solidFill>
              <a:schemeClr val="tx2">
                <a:lumMod val="75000"/>
              </a:schemeClr>
            </a:solidFill>
          </a:endParaRPr>
        </a:p>
      </dgm:t>
    </dgm:pt>
    <dgm:pt modelId="{BF876FD3-E9A5-4EC0-9341-32AA92DD7E55}" type="parTrans" cxnId="{A7C2ABA8-346C-4851-9EAC-B4E5CD39FD73}">
      <dgm:prSet/>
      <dgm:spPr/>
      <dgm:t>
        <a:bodyPr/>
        <a:lstStyle/>
        <a:p>
          <a:endParaRPr lang="ru-RU"/>
        </a:p>
      </dgm:t>
    </dgm:pt>
    <dgm:pt modelId="{16C33DC9-C716-4CAE-930E-A99AACAFD965}" type="sibTrans" cxnId="{A7C2ABA8-346C-4851-9EAC-B4E5CD39FD73}">
      <dgm:prSet/>
      <dgm:spPr/>
      <dgm:t>
        <a:bodyPr/>
        <a:lstStyle/>
        <a:p>
          <a:endParaRPr lang="ru-RU"/>
        </a:p>
      </dgm:t>
    </dgm:pt>
    <dgm:pt modelId="{853DF4DF-B2B5-46D6-A6B7-4072C3DDDE62}">
      <dgm:prSet custT="1"/>
      <dgm:spPr/>
      <dgm:t>
        <a:bodyPr/>
        <a:lstStyle/>
        <a:p>
          <a:r>
            <a:rPr lang="ru-RU" sz="1600" b="1" dirty="0" smtClean="0">
              <a:solidFill>
                <a:schemeClr val="tx2">
                  <a:lumMod val="75000"/>
                </a:schemeClr>
              </a:solidFill>
            </a:rPr>
            <a:t>До </a:t>
          </a:r>
          <a:r>
            <a:rPr lang="ru-RU" sz="1600" b="1" dirty="0" smtClean="0">
              <a:solidFill>
                <a:srgbClr val="FF0000"/>
              </a:solidFill>
            </a:rPr>
            <a:t>1 января 2024 </a:t>
          </a:r>
          <a:r>
            <a:rPr lang="ru-RU" sz="1600" b="1" dirty="0" smtClean="0">
              <a:solidFill>
                <a:schemeClr val="tx2">
                  <a:lumMod val="75000"/>
                </a:schemeClr>
              </a:solidFill>
            </a:rPr>
            <a:t>года в случае, если проектной документацией объекта капитального строительства предусмотрено оборудование –  </a:t>
          </a:r>
          <a:r>
            <a:rPr lang="ru-RU" sz="1600" b="1" dirty="0" smtClean="0">
              <a:solidFill>
                <a:srgbClr val="FF0000"/>
              </a:solidFill>
            </a:rPr>
            <a:t>предмет контракта = СМР + поставка</a:t>
          </a:r>
          <a:r>
            <a:rPr lang="ru-RU" sz="1600" b="1" dirty="0" smtClean="0">
              <a:solidFill>
                <a:schemeClr val="tx2">
                  <a:lumMod val="75000"/>
                </a:schemeClr>
              </a:solidFill>
            </a:rPr>
            <a:t>                                                                                                                                                                                                  </a:t>
          </a:r>
          <a:r>
            <a:rPr lang="ru-RU" sz="1600" b="1" dirty="0" smtClean="0">
              <a:solidFill>
                <a:srgbClr val="FF0000"/>
              </a:solidFill>
            </a:rPr>
            <a:t>УСЛОВИЕ</a:t>
          </a:r>
          <a:r>
            <a:rPr lang="ru-RU" sz="1600" b="1" dirty="0" smtClean="0">
              <a:solidFill>
                <a:schemeClr val="tx2">
                  <a:lumMod val="75000"/>
                </a:schemeClr>
              </a:solidFill>
            </a:rPr>
            <a:t>: в контракте стоимость СМР и оборудования РАЗДЕЛЬНО</a:t>
          </a:r>
          <a:endParaRPr lang="ru-RU" sz="1600" b="1" dirty="0">
            <a:solidFill>
              <a:schemeClr val="tx2">
                <a:lumMod val="75000"/>
              </a:schemeClr>
            </a:solidFill>
          </a:endParaRPr>
        </a:p>
      </dgm:t>
    </dgm:pt>
    <dgm:pt modelId="{8671B0BE-4F28-48D5-95A1-38B32BC5A626}" type="parTrans" cxnId="{6607F92C-F9FB-45CC-B627-B821B0B5E33F}">
      <dgm:prSet/>
      <dgm:spPr/>
      <dgm:t>
        <a:bodyPr/>
        <a:lstStyle/>
        <a:p>
          <a:endParaRPr lang="ru-RU"/>
        </a:p>
      </dgm:t>
    </dgm:pt>
    <dgm:pt modelId="{E694E4DF-4293-4407-A839-D6CAC076BA9A}" type="sibTrans" cxnId="{6607F92C-F9FB-45CC-B627-B821B0B5E33F}">
      <dgm:prSet/>
      <dgm:spPr/>
      <dgm:t>
        <a:bodyPr/>
        <a:lstStyle/>
        <a:p>
          <a:endParaRPr lang="ru-RU"/>
        </a:p>
      </dgm:t>
    </dgm:pt>
    <dgm:pt modelId="{E4259366-CBAC-45E5-8B72-E7012F35034F}">
      <dgm:prSet/>
      <dgm:spPr/>
      <dgm:t>
        <a:bodyPr/>
        <a:lstStyle/>
        <a:p>
          <a:endParaRPr lang="ru-RU" sz="1000" dirty="0"/>
        </a:p>
      </dgm:t>
    </dgm:pt>
    <dgm:pt modelId="{F82565D7-568F-4C03-875C-9A08EE14710B}" type="parTrans" cxnId="{25B8AB8C-78B7-4739-961E-1BA35D1873B8}">
      <dgm:prSet/>
      <dgm:spPr/>
      <dgm:t>
        <a:bodyPr/>
        <a:lstStyle/>
        <a:p>
          <a:endParaRPr lang="ru-RU"/>
        </a:p>
      </dgm:t>
    </dgm:pt>
    <dgm:pt modelId="{416CF607-9F7F-4B7F-8C7E-D563330697EE}" type="sibTrans" cxnId="{25B8AB8C-78B7-4739-961E-1BA35D1873B8}">
      <dgm:prSet/>
      <dgm:spPr/>
      <dgm:t>
        <a:bodyPr/>
        <a:lstStyle/>
        <a:p>
          <a:endParaRPr lang="ru-RU"/>
        </a:p>
      </dgm:t>
    </dgm:pt>
    <dgm:pt modelId="{F34A7717-113E-43E1-B2E1-385AC32B4761}">
      <dgm:prSet custT="1"/>
      <dgm:spPr/>
      <dgm:t>
        <a:bodyPr/>
        <a:lstStyle/>
        <a:p>
          <a:endParaRPr lang="ru-RU" sz="1600" b="1" dirty="0">
            <a:solidFill>
              <a:schemeClr val="tx2">
                <a:lumMod val="75000"/>
              </a:schemeClr>
            </a:solidFill>
          </a:endParaRPr>
        </a:p>
      </dgm:t>
    </dgm:pt>
    <dgm:pt modelId="{4865A7B1-9E3A-4ADB-AE47-03E93F99CD1B}" type="parTrans" cxnId="{4C23C04F-6E1F-4A85-8BA9-EF5E7C5336FE}">
      <dgm:prSet/>
      <dgm:spPr/>
      <dgm:t>
        <a:bodyPr/>
        <a:lstStyle/>
        <a:p>
          <a:endParaRPr lang="ru-RU"/>
        </a:p>
      </dgm:t>
    </dgm:pt>
    <dgm:pt modelId="{8B6F075A-A9AD-4A7C-8AE9-44BAFB26B55B}" type="sibTrans" cxnId="{4C23C04F-6E1F-4A85-8BA9-EF5E7C5336FE}">
      <dgm:prSet/>
      <dgm:spPr/>
      <dgm:t>
        <a:bodyPr/>
        <a:lstStyle/>
        <a:p>
          <a:endParaRPr lang="ru-RU"/>
        </a:p>
      </dgm:t>
    </dgm:pt>
    <dgm:pt modelId="{99248337-4C39-4292-B28E-B8F23EFAD0C2}">
      <dgm:prSet custT="1"/>
      <dgm:spPr/>
      <dgm:t>
        <a:bodyPr/>
        <a:lstStyle/>
        <a:p>
          <a:r>
            <a:rPr lang="ru-RU" sz="1600" b="1" dirty="0" smtClean="0">
              <a:solidFill>
                <a:schemeClr val="accent1">
                  <a:lumMod val="50000"/>
                </a:schemeClr>
              </a:solidFill>
            </a:rPr>
            <a:t>Контракт «для нормального жизнеобеспечения граждан» - поставка товаров, необходимых для оказания скорой, в том числе скорой специализированной, медицинской помощи в экстренной или неотложной форме, лекарственных средств, топлива </a:t>
          </a:r>
          <a:r>
            <a:rPr lang="ru-RU" sz="1600" b="1" dirty="0" smtClean="0">
              <a:solidFill>
                <a:srgbClr val="FF0000"/>
              </a:solidFill>
            </a:rPr>
            <a:t>+ мед. изделия, ТСР.                                                        </a:t>
          </a:r>
          <a:r>
            <a:rPr lang="en-US" sz="1600" b="1" dirty="0" smtClean="0">
              <a:solidFill>
                <a:srgbClr val="FF0000"/>
              </a:solidFill>
            </a:rPr>
            <a:t>                                          </a:t>
          </a:r>
          <a:r>
            <a:rPr lang="ru-RU" sz="1600" b="1" dirty="0" smtClean="0">
              <a:solidFill>
                <a:srgbClr val="FF0000"/>
              </a:solidFill>
            </a:rPr>
            <a:t> НМЦК и СГОЗ не ограничены                                                                                                                                                                           ДЕМПИНГ  =  необходимость подтвердить наличие товара</a:t>
          </a:r>
          <a:endParaRPr lang="ru-RU" sz="1600" b="1" dirty="0">
            <a:solidFill>
              <a:srgbClr val="FF0000"/>
            </a:solidFill>
          </a:endParaRPr>
        </a:p>
      </dgm:t>
    </dgm:pt>
    <dgm:pt modelId="{29D1A4E8-2938-42CB-B271-1986F6F5A2D8}" type="parTrans" cxnId="{97FA4163-2DCE-4839-ACBB-640C5EF1B7F3}">
      <dgm:prSet/>
      <dgm:spPr/>
      <dgm:t>
        <a:bodyPr/>
        <a:lstStyle/>
        <a:p>
          <a:endParaRPr lang="ru-RU"/>
        </a:p>
      </dgm:t>
    </dgm:pt>
    <dgm:pt modelId="{E49795B7-A286-40F2-A2A4-F80CCA99BA09}" type="sibTrans" cxnId="{97FA4163-2DCE-4839-ACBB-640C5EF1B7F3}">
      <dgm:prSet/>
      <dgm:spPr/>
      <dgm:t>
        <a:bodyPr/>
        <a:lstStyle/>
        <a:p>
          <a:endParaRPr lang="ru-RU"/>
        </a:p>
      </dgm:t>
    </dgm:pt>
    <dgm:pt modelId="{87338ED0-E667-48CE-90CE-47351EAB7814}">
      <dgm:prSet custT="1"/>
      <dgm:spPr/>
      <dgm:t>
        <a:bodyPr/>
        <a:lstStyle/>
        <a:p>
          <a:r>
            <a:rPr lang="ru-RU" sz="2800" dirty="0" smtClean="0"/>
            <a:t>3</a:t>
          </a:r>
          <a:endParaRPr lang="ru-RU" sz="2800" dirty="0"/>
        </a:p>
      </dgm:t>
    </dgm:pt>
    <dgm:pt modelId="{0FED1FC1-3F57-4953-90EC-F4B3E6C8FED7}" type="parTrans" cxnId="{DA483764-3C02-427A-A173-75EDD20F6B7B}">
      <dgm:prSet/>
      <dgm:spPr/>
      <dgm:t>
        <a:bodyPr/>
        <a:lstStyle/>
        <a:p>
          <a:endParaRPr lang="ru-RU"/>
        </a:p>
      </dgm:t>
    </dgm:pt>
    <dgm:pt modelId="{B09EF47A-2439-4B39-B1A7-055DBFF816C2}" type="sibTrans" cxnId="{DA483764-3C02-427A-A173-75EDD20F6B7B}">
      <dgm:prSet/>
      <dgm:spPr/>
      <dgm:t>
        <a:bodyPr/>
        <a:lstStyle/>
        <a:p>
          <a:endParaRPr lang="ru-RU"/>
        </a:p>
      </dgm:t>
    </dgm:pt>
    <dgm:pt modelId="{9463323B-F0DD-4607-A44C-AAEBBA2B2505}">
      <dgm:prSet custT="1"/>
      <dgm:spPr/>
      <dgm:t>
        <a:bodyPr/>
        <a:lstStyle/>
        <a:p>
          <a:r>
            <a:rPr lang="ru-RU" sz="1600" b="1" dirty="0" smtClean="0">
              <a:solidFill>
                <a:schemeClr val="tx2">
                  <a:lumMod val="75000"/>
                </a:schemeClr>
              </a:solidFill>
            </a:rPr>
            <a:t>Заявка на участие в электронном конкурсе должна содержать:                                                                        сведения о стране происхождения товара, </a:t>
          </a:r>
          <a:r>
            <a:rPr lang="ru-RU" sz="1600" b="1" dirty="0" smtClean="0">
              <a:solidFill>
                <a:srgbClr val="FF0000"/>
              </a:solidFill>
            </a:rPr>
            <a:t>технические характеристики товара.</a:t>
          </a:r>
          <a:r>
            <a:rPr lang="ru-RU" sz="1600" b="1" dirty="0" smtClean="0">
              <a:solidFill>
                <a:schemeClr val="tx2">
                  <a:lumMod val="75000"/>
                </a:schemeClr>
              </a:solidFill>
            </a:rPr>
            <a:t>                                                                                                   </a:t>
          </a:r>
          <a:r>
            <a:rPr lang="ru-RU" sz="1600" b="1" dirty="0" smtClean="0">
              <a:solidFill>
                <a:srgbClr val="FF0000"/>
              </a:solidFill>
            </a:rPr>
            <a:t>ИСКЛЮЧЕНИЕ:</a:t>
          </a:r>
          <a:r>
            <a:rPr lang="ru-RU" sz="1600" b="1" dirty="0" smtClean="0">
              <a:solidFill>
                <a:schemeClr val="tx2">
                  <a:lumMod val="75000"/>
                </a:schemeClr>
              </a:solidFill>
            </a:rPr>
            <a:t> наличие ПСД, сметной документации </a:t>
          </a:r>
          <a:endParaRPr lang="ru-RU" sz="1600" b="1" dirty="0">
            <a:solidFill>
              <a:schemeClr val="tx2">
                <a:lumMod val="75000"/>
              </a:schemeClr>
            </a:solidFill>
          </a:endParaRPr>
        </a:p>
      </dgm:t>
    </dgm:pt>
    <dgm:pt modelId="{D8FBF25B-F4F1-4A64-88DA-797C594B0D1D}" type="parTrans" cxnId="{EF1F2B06-EFB9-4A2B-A252-494456709E5D}">
      <dgm:prSet/>
      <dgm:spPr/>
      <dgm:t>
        <a:bodyPr/>
        <a:lstStyle/>
        <a:p>
          <a:endParaRPr lang="ru-RU"/>
        </a:p>
      </dgm:t>
    </dgm:pt>
    <dgm:pt modelId="{6BC02A4F-69D4-45D8-AC69-167749B3B934}" type="sibTrans" cxnId="{EF1F2B06-EFB9-4A2B-A252-494456709E5D}">
      <dgm:prSet/>
      <dgm:spPr/>
      <dgm:t>
        <a:bodyPr/>
        <a:lstStyle/>
        <a:p>
          <a:endParaRPr lang="ru-RU"/>
        </a:p>
      </dgm:t>
    </dgm:pt>
    <dgm:pt modelId="{4A8148E4-910B-4315-AC2C-823476A6395D}">
      <dgm:prSet/>
      <dgm:spPr/>
      <dgm:t>
        <a:bodyPr/>
        <a:lstStyle/>
        <a:p>
          <a:endParaRPr lang="ru-RU" sz="800" dirty="0"/>
        </a:p>
      </dgm:t>
    </dgm:pt>
    <dgm:pt modelId="{F47C146D-519A-4946-8F16-DF3DD0F09529}" type="parTrans" cxnId="{5FFB45C4-C502-4F81-8B9F-64C5EB278AAA}">
      <dgm:prSet/>
      <dgm:spPr/>
      <dgm:t>
        <a:bodyPr/>
        <a:lstStyle/>
        <a:p>
          <a:endParaRPr lang="ru-RU"/>
        </a:p>
      </dgm:t>
    </dgm:pt>
    <dgm:pt modelId="{C7EAEE28-A5B0-4E9B-B807-37928BB2848E}" type="sibTrans" cxnId="{5FFB45C4-C502-4F81-8B9F-64C5EB278AAA}">
      <dgm:prSet/>
      <dgm:spPr/>
      <dgm:t>
        <a:bodyPr/>
        <a:lstStyle/>
        <a:p>
          <a:endParaRPr lang="ru-RU"/>
        </a:p>
      </dgm:t>
    </dgm:pt>
    <dgm:pt modelId="{E89DC172-1BA5-4AFE-8DA5-A431CB3BDE49}">
      <dgm:prSet custT="1"/>
      <dgm:spPr/>
      <dgm:t>
        <a:bodyPr/>
        <a:lstStyle/>
        <a:p>
          <a:endParaRPr lang="ru-RU" sz="1200" b="1" dirty="0">
            <a:solidFill>
              <a:schemeClr val="tx2">
                <a:lumMod val="75000"/>
              </a:schemeClr>
            </a:solidFill>
          </a:endParaRPr>
        </a:p>
      </dgm:t>
    </dgm:pt>
    <dgm:pt modelId="{27AC0B55-5E36-41D7-9741-D7BDCA1DBC65}" type="parTrans" cxnId="{48B953CC-8D1D-4669-8941-121064F2D318}">
      <dgm:prSet/>
      <dgm:spPr/>
      <dgm:t>
        <a:bodyPr/>
        <a:lstStyle/>
        <a:p>
          <a:endParaRPr lang="ru-RU"/>
        </a:p>
      </dgm:t>
    </dgm:pt>
    <dgm:pt modelId="{461A8F0A-9323-4975-981F-4AEA1CE515B8}" type="sibTrans" cxnId="{48B953CC-8D1D-4669-8941-121064F2D318}">
      <dgm:prSet/>
      <dgm:spPr/>
      <dgm:t>
        <a:bodyPr/>
        <a:lstStyle/>
        <a:p>
          <a:endParaRPr lang="ru-RU"/>
        </a:p>
      </dgm:t>
    </dgm:pt>
    <dgm:pt modelId="{5015E31E-DD2D-48D2-8158-648D128EBD00}" type="pres">
      <dgm:prSet presAssocID="{09CF0E75-F998-4FE8-8A55-C88BDF03DF57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54D35B8F-3EB4-4499-A4B1-5BB84CDEF947}" type="pres">
      <dgm:prSet presAssocID="{CF2F34E1-287D-4735-B849-B79402BAE478}" presName="composite" presStyleCnt="0"/>
      <dgm:spPr/>
    </dgm:pt>
    <dgm:pt modelId="{507D2575-69D3-47EB-9C58-2EA71B321352}" type="pres">
      <dgm:prSet presAssocID="{CF2F34E1-287D-4735-B849-B79402BAE478}" presName="parentText" presStyleLbl="alignNode1" presStyleIdx="0" presStyleCnt="3" custLinFactNeighborX="416" custLinFactNeighborY="-1917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C533D47-861A-42CE-8B07-215B08A61EEE}" type="pres">
      <dgm:prSet presAssocID="{CF2F34E1-287D-4735-B849-B79402BAE478}" presName="descendantText" presStyleLbl="alignAcc1" presStyleIdx="0" presStyleCnt="3" custScaleX="100306" custScaleY="179560" custLinFactNeighborX="0" custLinFactNeighborY="-217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FF290E4-4BEF-4B92-B44C-2013C93B5E62}" type="pres">
      <dgm:prSet presAssocID="{7FF9B9C4-9D8D-46B9-A6CD-FEC26A14DBAB}" presName="sp" presStyleCnt="0"/>
      <dgm:spPr/>
    </dgm:pt>
    <dgm:pt modelId="{B7BE7012-5694-4FA6-A45E-6B9358B00E65}" type="pres">
      <dgm:prSet presAssocID="{6DA7FE01-DA6E-489E-8690-0AF00B9349E3}" presName="composite" presStyleCnt="0"/>
      <dgm:spPr/>
    </dgm:pt>
    <dgm:pt modelId="{082DA614-D030-47E4-B0F0-2ACB71770DA3}" type="pres">
      <dgm:prSet presAssocID="{6DA7FE01-DA6E-489E-8690-0AF00B9349E3}" presName="parentText" presStyleLbl="alignNode1" presStyleIdx="1" presStyleCnt="3" custLinFactNeighborX="-3229" custLinFactNeighborY="-6092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FA7E83F-B15A-42C0-AD3B-6D2ACF258404}" type="pres">
      <dgm:prSet presAssocID="{6DA7FE01-DA6E-489E-8690-0AF00B9349E3}" presName="descendantText" presStyleLbl="alignAcc1" presStyleIdx="1" presStyleCnt="3" custLinFactNeighborX="-204" custLinFactNeighborY="1829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DDAA987-B04D-4070-B1F3-E5FE5EAFBBFA}" type="pres">
      <dgm:prSet presAssocID="{16C33DC9-C716-4CAE-930E-A99AACAFD965}" presName="sp" presStyleCnt="0"/>
      <dgm:spPr/>
    </dgm:pt>
    <dgm:pt modelId="{AFB893BD-4F2A-4B1B-9126-AE1FE422B2F0}" type="pres">
      <dgm:prSet presAssocID="{87338ED0-E667-48CE-90CE-47351EAB7814}" presName="composite" presStyleCnt="0"/>
      <dgm:spPr/>
    </dgm:pt>
    <dgm:pt modelId="{D7E04B2C-9ABB-46EB-AE22-81070AF1E027}" type="pres">
      <dgm:prSet presAssocID="{87338ED0-E667-48CE-90CE-47351EAB7814}" presName="parentText" presStyleLbl="align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3BF740D-B799-4819-80F5-8AD75205A585}" type="pres">
      <dgm:prSet presAssocID="{87338ED0-E667-48CE-90CE-47351EAB7814}" presName="descendantText" presStyleLbl="alignAcc1" presStyleIdx="2" presStyleCnt="3" custLinFactNeighborX="-204" custLinFactNeighborY="615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5E123B99-A5D6-4842-A574-5B5F2B5A9AB5}" srcId="{09CF0E75-F998-4FE8-8A55-C88BDF03DF57}" destId="{CF2F34E1-287D-4735-B849-B79402BAE478}" srcOrd="0" destOrd="0" parTransId="{71E3B2FC-36A1-472A-998D-1CF8EE65FFC5}" sibTransId="{7FF9B9C4-9D8D-46B9-A6CD-FEC26A14DBAB}"/>
    <dgm:cxn modelId="{4C23C04F-6E1F-4A85-8BA9-EF5E7C5336FE}" srcId="{6DA7FE01-DA6E-489E-8690-0AF00B9349E3}" destId="{F34A7717-113E-43E1-B2E1-385AC32B4761}" srcOrd="0" destOrd="0" parTransId="{4865A7B1-9E3A-4ADB-AE47-03E93F99CD1B}" sibTransId="{8B6F075A-A9AD-4A7C-8AE9-44BAFB26B55B}"/>
    <dgm:cxn modelId="{5FFB45C4-C502-4F81-8B9F-64C5EB278AAA}" srcId="{87338ED0-E667-48CE-90CE-47351EAB7814}" destId="{4A8148E4-910B-4315-AC2C-823476A6395D}" srcOrd="2" destOrd="0" parTransId="{F47C146D-519A-4946-8F16-DF3DD0F09529}" sibTransId="{C7EAEE28-A5B0-4E9B-B807-37928BB2848E}"/>
    <dgm:cxn modelId="{47660B62-F76C-40C2-ABEE-F6679808B2CB}" type="presOf" srcId="{09CF0E75-F998-4FE8-8A55-C88BDF03DF57}" destId="{5015E31E-DD2D-48D2-8158-648D128EBD00}" srcOrd="0" destOrd="0" presId="urn:microsoft.com/office/officeart/2005/8/layout/chevron2"/>
    <dgm:cxn modelId="{8BA5EC9B-EB7F-4A2E-8CD2-14CD3C2E9577}" type="presOf" srcId="{F34A7717-113E-43E1-B2E1-385AC32B4761}" destId="{DFA7E83F-B15A-42C0-AD3B-6D2ACF258404}" srcOrd="0" destOrd="0" presId="urn:microsoft.com/office/officeart/2005/8/layout/chevron2"/>
    <dgm:cxn modelId="{6607F92C-F9FB-45CC-B627-B821B0B5E33F}" srcId="{6DA7FE01-DA6E-489E-8690-0AF00B9349E3}" destId="{853DF4DF-B2B5-46D6-A6B7-4072C3DDDE62}" srcOrd="1" destOrd="0" parTransId="{8671B0BE-4F28-48D5-95A1-38B32BC5A626}" sibTransId="{E694E4DF-4293-4407-A839-D6CAC076BA9A}"/>
    <dgm:cxn modelId="{6354F761-4C86-46D1-9CDB-AC3652D9F156}" type="presOf" srcId="{99248337-4C39-4292-B28E-B8F23EFAD0C2}" destId="{AC533D47-861A-42CE-8B07-215B08A61EEE}" srcOrd="0" destOrd="0" presId="urn:microsoft.com/office/officeart/2005/8/layout/chevron2"/>
    <dgm:cxn modelId="{EF448267-F23C-4607-8369-2B633E27A878}" type="presOf" srcId="{E4259366-CBAC-45E5-8B72-E7012F35034F}" destId="{DFA7E83F-B15A-42C0-AD3B-6D2ACF258404}" srcOrd="0" destOrd="2" presId="urn:microsoft.com/office/officeart/2005/8/layout/chevron2"/>
    <dgm:cxn modelId="{0D399338-B3AB-489B-A6DF-E72C69793E3B}" type="presOf" srcId="{6DA7FE01-DA6E-489E-8690-0AF00B9349E3}" destId="{082DA614-D030-47E4-B0F0-2ACB71770DA3}" srcOrd="0" destOrd="0" presId="urn:microsoft.com/office/officeart/2005/8/layout/chevron2"/>
    <dgm:cxn modelId="{97FA4163-2DCE-4839-ACBB-640C5EF1B7F3}" srcId="{CF2F34E1-287D-4735-B849-B79402BAE478}" destId="{99248337-4C39-4292-B28E-B8F23EFAD0C2}" srcOrd="0" destOrd="0" parTransId="{29D1A4E8-2938-42CB-B271-1986F6F5A2D8}" sibTransId="{E49795B7-A286-40F2-A2A4-F80CCA99BA09}"/>
    <dgm:cxn modelId="{25B8AB8C-78B7-4739-961E-1BA35D1873B8}" srcId="{6DA7FE01-DA6E-489E-8690-0AF00B9349E3}" destId="{E4259366-CBAC-45E5-8B72-E7012F35034F}" srcOrd="2" destOrd="0" parTransId="{F82565D7-568F-4C03-875C-9A08EE14710B}" sibTransId="{416CF607-9F7F-4B7F-8C7E-D563330697EE}"/>
    <dgm:cxn modelId="{B632C3D0-4FD9-4717-8D61-6CAA93483D19}" type="presOf" srcId="{E89DC172-1BA5-4AFE-8DA5-A431CB3BDE49}" destId="{63BF740D-B799-4819-80F5-8AD75205A585}" srcOrd="0" destOrd="0" presId="urn:microsoft.com/office/officeart/2005/8/layout/chevron2"/>
    <dgm:cxn modelId="{EF1F2B06-EFB9-4A2B-A252-494456709E5D}" srcId="{87338ED0-E667-48CE-90CE-47351EAB7814}" destId="{9463323B-F0DD-4607-A44C-AAEBBA2B2505}" srcOrd="1" destOrd="0" parTransId="{D8FBF25B-F4F1-4A64-88DA-797C594B0D1D}" sibTransId="{6BC02A4F-69D4-45D8-AC69-167749B3B934}"/>
    <dgm:cxn modelId="{562B3B8F-007E-480A-95DE-7DAD09CAFAD8}" type="presOf" srcId="{4A8148E4-910B-4315-AC2C-823476A6395D}" destId="{63BF740D-B799-4819-80F5-8AD75205A585}" srcOrd="0" destOrd="2" presId="urn:microsoft.com/office/officeart/2005/8/layout/chevron2"/>
    <dgm:cxn modelId="{D0983BFE-C00F-4876-878E-B905E8AD40E9}" type="presOf" srcId="{CF2F34E1-287D-4735-B849-B79402BAE478}" destId="{507D2575-69D3-47EB-9C58-2EA71B321352}" srcOrd="0" destOrd="0" presId="urn:microsoft.com/office/officeart/2005/8/layout/chevron2"/>
    <dgm:cxn modelId="{2AF50B5D-F6E1-4B3F-A6AC-A9592214397E}" type="presOf" srcId="{9463323B-F0DD-4607-A44C-AAEBBA2B2505}" destId="{63BF740D-B799-4819-80F5-8AD75205A585}" srcOrd="0" destOrd="1" presId="urn:microsoft.com/office/officeart/2005/8/layout/chevron2"/>
    <dgm:cxn modelId="{48B953CC-8D1D-4669-8941-121064F2D318}" srcId="{87338ED0-E667-48CE-90CE-47351EAB7814}" destId="{E89DC172-1BA5-4AFE-8DA5-A431CB3BDE49}" srcOrd="0" destOrd="0" parTransId="{27AC0B55-5E36-41D7-9741-D7BDCA1DBC65}" sibTransId="{461A8F0A-9323-4975-981F-4AEA1CE515B8}"/>
    <dgm:cxn modelId="{E059B671-A5A4-4080-99A2-BAAA554AF8EC}" type="presOf" srcId="{853DF4DF-B2B5-46D6-A6B7-4072C3DDDE62}" destId="{DFA7E83F-B15A-42C0-AD3B-6D2ACF258404}" srcOrd="0" destOrd="1" presId="urn:microsoft.com/office/officeart/2005/8/layout/chevron2"/>
    <dgm:cxn modelId="{DA483764-3C02-427A-A173-75EDD20F6B7B}" srcId="{09CF0E75-F998-4FE8-8A55-C88BDF03DF57}" destId="{87338ED0-E667-48CE-90CE-47351EAB7814}" srcOrd="2" destOrd="0" parTransId="{0FED1FC1-3F57-4953-90EC-F4B3E6C8FED7}" sibTransId="{B09EF47A-2439-4B39-B1A7-055DBFF816C2}"/>
    <dgm:cxn modelId="{A7C2ABA8-346C-4851-9EAC-B4E5CD39FD73}" srcId="{09CF0E75-F998-4FE8-8A55-C88BDF03DF57}" destId="{6DA7FE01-DA6E-489E-8690-0AF00B9349E3}" srcOrd="1" destOrd="0" parTransId="{BF876FD3-E9A5-4EC0-9341-32AA92DD7E55}" sibTransId="{16C33DC9-C716-4CAE-930E-A99AACAFD965}"/>
    <dgm:cxn modelId="{1FBBC2BC-9E62-4B06-BBD6-DFFF7B2C677D}" type="presOf" srcId="{87338ED0-E667-48CE-90CE-47351EAB7814}" destId="{D7E04B2C-9ABB-46EB-AE22-81070AF1E027}" srcOrd="0" destOrd="0" presId="urn:microsoft.com/office/officeart/2005/8/layout/chevron2"/>
    <dgm:cxn modelId="{4C3EACB5-5003-4346-81D2-4A0E7A272C9C}" type="presParOf" srcId="{5015E31E-DD2D-48D2-8158-648D128EBD00}" destId="{54D35B8F-3EB4-4499-A4B1-5BB84CDEF947}" srcOrd="0" destOrd="0" presId="urn:microsoft.com/office/officeart/2005/8/layout/chevron2"/>
    <dgm:cxn modelId="{AE52E036-25C2-430D-8982-98F2DDA46145}" type="presParOf" srcId="{54D35B8F-3EB4-4499-A4B1-5BB84CDEF947}" destId="{507D2575-69D3-47EB-9C58-2EA71B321352}" srcOrd="0" destOrd="0" presId="urn:microsoft.com/office/officeart/2005/8/layout/chevron2"/>
    <dgm:cxn modelId="{2C45A92C-3C59-4543-9CBF-0A23C7373294}" type="presParOf" srcId="{54D35B8F-3EB4-4499-A4B1-5BB84CDEF947}" destId="{AC533D47-861A-42CE-8B07-215B08A61EEE}" srcOrd="1" destOrd="0" presId="urn:microsoft.com/office/officeart/2005/8/layout/chevron2"/>
    <dgm:cxn modelId="{46225E04-682B-4CFC-82A0-C56AE078C4B2}" type="presParOf" srcId="{5015E31E-DD2D-48D2-8158-648D128EBD00}" destId="{DFF290E4-4BEF-4B92-B44C-2013C93B5E62}" srcOrd="1" destOrd="0" presId="urn:microsoft.com/office/officeart/2005/8/layout/chevron2"/>
    <dgm:cxn modelId="{FA721786-F413-450A-B934-2D0551444607}" type="presParOf" srcId="{5015E31E-DD2D-48D2-8158-648D128EBD00}" destId="{B7BE7012-5694-4FA6-A45E-6B9358B00E65}" srcOrd="2" destOrd="0" presId="urn:microsoft.com/office/officeart/2005/8/layout/chevron2"/>
    <dgm:cxn modelId="{A25C9EF5-E3BA-44B3-AAEB-10F4F39E65D6}" type="presParOf" srcId="{B7BE7012-5694-4FA6-A45E-6B9358B00E65}" destId="{082DA614-D030-47E4-B0F0-2ACB71770DA3}" srcOrd="0" destOrd="0" presId="urn:microsoft.com/office/officeart/2005/8/layout/chevron2"/>
    <dgm:cxn modelId="{E6F5E79A-E403-432D-87E8-506A2E5F39BF}" type="presParOf" srcId="{B7BE7012-5694-4FA6-A45E-6B9358B00E65}" destId="{DFA7E83F-B15A-42C0-AD3B-6D2ACF258404}" srcOrd="1" destOrd="0" presId="urn:microsoft.com/office/officeart/2005/8/layout/chevron2"/>
    <dgm:cxn modelId="{3B73CE24-1080-4CDB-ADB7-D4E8ED58114E}" type="presParOf" srcId="{5015E31E-DD2D-48D2-8158-648D128EBD00}" destId="{EDDAA987-B04D-4070-B1F3-E5FE5EAFBBFA}" srcOrd="3" destOrd="0" presId="urn:microsoft.com/office/officeart/2005/8/layout/chevron2"/>
    <dgm:cxn modelId="{4F878A4D-FD1C-4BC5-81E3-1CA66441285C}" type="presParOf" srcId="{5015E31E-DD2D-48D2-8158-648D128EBD00}" destId="{AFB893BD-4F2A-4B1B-9126-AE1FE422B2F0}" srcOrd="4" destOrd="0" presId="urn:microsoft.com/office/officeart/2005/8/layout/chevron2"/>
    <dgm:cxn modelId="{0BBFE59F-05EB-4743-B225-56DD76755613}" type="presParOf" srcId="{AFB893BD-4F2A-4B1B-9126-AE1FE422B2F0}" destId="{D7E04B2C-9ABB-46EB-AE22-81070AF1E027}" srcOrd="0" destOrd="0" presId="urn:microsoft.com/office/officeart/2005/8/layout/chevron2"/>
    <dgm:cxn modelId="{BBFACE94-838F-4878-8C48-0F725383F487}" type="presParOf" srcId="{AFB893BD-4F2A-4B1B-9126-AE1FE422B2F0}" destId="{63BF740D-B799-4819-80F5-8AD75205A585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09CF0E75-F998-4FE8-8A55-C88BDF03DF57}" type="doc">
      <dgm:prSet loTypeId="urn:microsoft.com/office/officeart/2005/8/layout/chevron2" loCatId="process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7E778214-05DA-4CB8-A822-AEE5521FA3F9}">
      <dgm:prSet custT="1"/>
      <dgm:spPr/>
      <dgm:t>
        <a:bodyPr/>
        <a:lstStyle/>
        <a:p>
          <a:r>
            <a:rPr lang="ru-RU" sz="2800" dirty="0" smtClean="0"/>
            <a:t>4</a:t>
          </a:r>
          <a:endParaRPr lang="ru-RU" sz="2800" dirty="0"/>
        </a:p>
      </dgm:t>
    </dgm:pt>
    <dgm:pt modelId="{57831E0D-8205-475C-8CF0-EDBC92649852}" type="parTrans" cxnId="{1ECC357F-D23A-4276-AD87-60B3A244DE36}">
      <dgm:prSet/>
      <dgm:spPr/>
      <dgm:t>
        <a:bodyPr/>
        <a:lstStyle/>
        <a:p>
          <a:endParaRPr lang="ru-RU"/>
        </a:p>
      </dgm:t>
    </dgm:pt>
    <dgm:pt modelId="{7C896E1F-FEF5-459D-8A22-D6CE3EA26D02}" type="sibTrans" cxnId="{1ECC357F-D23A-4276-AD87-60B3A244DE36}">
      <dgm:prSet/>
      <dgm:spPr/>
      <dgm:t>
        <a:bodyPr/>
        <a:lstStyle/>
        <a:p>
          <a:endParaRPr lang="ru-RU"/>
        </a:p>
      </dgm:t>
    </dgm:pt>
    <dgm:pt modelId="{7D1BC784-E50A-44FE-997C-93C39B464D20}">
      <dgm:prSet custT="1"/>
      <dgm:spPr/>
      <dgm:t>
        <a:bodyPr/>
        <a:lstStyle/>
        <a:p>
          <a:pPr marL="57150" lvl="1" indent="0" defTabSz="40005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endParaRPr lang="ru-RU" sz="1000" dirty="0"/>
        </a:p>
      </dgm:t>
    </dgm:pt>
    <dgm:pt modelId="{8C364C15-0F3D-4D0E-B321-FE0A236AE0F3}" type="parTrans" cxnId="{B7E8FC5E-32CC-48E2-A35D-0E4F75898119}">
      <dgm:prSet/>
      <dgm:spPr/>
      <dgm:t>
        <a:bodyPr/>
        <a:lstStyle/>
        <a:p>
          <a:endParaRPr lang="ru-RU"/>
        </a:p>
      </dgm:t>
    </dgm:pt>
    <dgm:pt modelId="{833D77E9-502B-47F7-B396-913608A7D933}" type="sibTrans" cxnId="{B7E8FC5E-32CC-48E2-A35D-0E4F75898119}">
      <dgm:prSet/>
      <dgm:spPr/>
      <dgm:t>
        <a:bodyPr/>
        <a:lstStyle/>
        <a:p>
          <a:endParaRPr lang="ru-RU"/>
        </a:p>
      </dgm:t>
    </dgm:pt>
    <dgm:pt modelId="{B100ABCD-23B8-45B8-A7D6-B3D9FA4B656D}">
      <dgm:prSet custT="1"/>
      <dgm:spPr/>
      <dgm:t>
        <a:bodyPr/>
        <a:lstStyle/>
        <a:p>
          <a:endParaRPr lang="ru-RU" sz="1200" b="1" dirty="0" smtClean="0">
            <a:solidFill>
              <a:schemeClr val="tx2">
                <a:lumMod val="75000"/>
              </a:schemeClr>
            </a:solidFill>
          </a:endParaRPr>
        </a:p>
      </dgm:t>
    </dgm:pt>
    <dgm:pt modelId="{242CB196-A887-43B8-8391-52A4D473B8CB}" type="parTrans" cxnId="{3671685E-3D89-42A6-926E-FB1108E62F28}">
      <dgm:prSet/>
      <dgm:spPr/>
      <dgm:t>
        <a:bodyPr/>
        <a:lstStyle/>
        <a:p>
          <a:endParaRPr lang="ru-RU"/>
        </a:p>
      </dgm:t>
    </dgm:pt>
    <dgm:pt modelId="{26BD39A8-16E8-4157-B97E-350E8C80865C}" type="sibTrans" cxnId="{3671685E-3D89-42A6-926E-FB1108E62F28}">
      <dgm:prSet/>
      <dgm:spPr/>
      <dgm:t>
        <a:bodyPr/>
        <a:lstStyle/>
        <a:p>
          <a:endParaRPr lang="ru-RU"/>
        </a:p>
      </dgm:t>
    </dgm:pt>
    <dgm:pt modelId="{B2E5F111-F596-44BA-8764-9272914629CA}">
      <dgm:prSet custT="1"/>
      <dgm:spPr/>
      <dgm:t>
        <a:bodyPr/>
        <a:lstStyle/>
        <a:p>
          <a:pPr marL="0" marR="0" lvl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endParaRPr lang="ru-RU" sz="1200" b="1" dirty="0" smtClean="0">
            <a:solidFill>
              <a:schemeClr val="tx2">
                <a:lumMod val="75000"/>
              </a:schemeClr>
            </a:solidFill>
          </a:endParaRPr>
        </a:p>
      </dgm:t>
    </dgm:pt>
    <dgm:pt modelId="{1693C69F-FEE7-44AA-AEE1-4E32D35277B9}" type="parTrans" cxnId="{DE1110B1-AD13-46BD-B80C-C84C4AEE2E12}">
      <dgm:prSet/>
      <dgm:spPr/>
      <dgm:t>
        <a:bodyPr/>
        <a:lstStyle/>
        <a:p>
          <a:endParaRPr lang="ru-RU"/>
        </a:p>
      </dgm:t>
    </dgm:pt>
    <dgm:pt modelId="{3A616019-0983-4D42-981E-2453D02D16E2}" type="sibTrans" cxnId="{DE1110B1-AD13-46BD-B80C-C84C4AEE2E12}">
      <dgm:prSet/>
      <dgm:spPr/>
      <dgm:t>
        <a:bodyPr/>
        <a:lstStyle/>
        <a:p>
          <a:endParaRPr lang="ru-RU"/>
        </a:p>
      </dgm:t>
    </dgm:pt>
    <dgm:pt modelId="{C578B5BE-9B5C-48C0-BDC0-2C2B30380A06}">
      <dgm:prSet custT="1"/>
      <dgm:spPr/>
      <dgm:t>
        <a:bodyPr/>
        <a:lstStyle/>
        <a:p>
          <a:pPr marL="0" marR="0" lvl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endParaRPr lang="ru-RU" sz="1600" dirty="0"/>
        </a:p>
      </dgm:t>
    </dgm:pt>
    <dgm:pt modelId="{FEC18178-E6B7-49E2-AA75-51DCFDADE130}" type="parTrans" cxnId="{B7DBB84D-3CF8-4AD0-AC50-AEC10FBEE472}">
      <dgm:prSet/>
      <dgm:spPr/>
      <dgm:t>
        <a:bodyPr/>
        <a:lstStyle/>
        <a:p>
          <a:endParaRPr lang="ru-RU"/>
        </a:p>
      </dgm:t>
    </dgm:pt>
    <dgm:pt modelId="{9176E8FC-32D0-4DFB-ADB2-59BB8C933D86}" type="sibTrans" cxnId="{B7DBB84D-3CF8-4AD0-AC50-AEC10FBEE472}">
      <dgm:prSet/>
      <dgm:spPr/>
      <dgm:t>
        <a:bodyPr/>
        <a:lstStyle/>
        <a:p>
          <a:endParaRPr lang="ru-RU"/>
        </a:p>
      </dgm:t>
    </dgm:pt>
    <dgm:pt modelId="{3FD568ED-6D3A-4A00-89E6-BE2CCA467CA7}">
      <dgm:prSet custT="1"/>
      <dgm:spPr/>
      <dgm:t>
        <a:bodyPr/>
        <a:lstStyle/>
        <a:p>
          <a:r>
            <a:rPr lang="ru-RU" sz="2800" dirty="0" smtClean="0"/>
            <a:t>6</a:t>
          </a:r>
          <a:endParaRPr lang="ru-RU" sz="2800" dirty="0"/>
        </a:p>
      </dgm:t>
    </dgm:pt>
    <dgm:pt modelId="{A20108DE-F485-41E3-B398-802D0B67A2C5}" type="parTrans" cxnId="{968A3BFA-55AC-4CAE-ABC3-8CC0C9C1249F}">
      <dgm:prSet/>
      <dgm:spPr/>
      <dgm:t>
        <a:bodyPr/>
        <a:lstStyle/>
        <a:p>
          <a:endParaRPr lang="ru-RU"/>
        </a:p>
      </dgm:t>
    </dgm:pt>
    <dgm:pt modelId="{E3BC03EA-DC8E-484E-9EFB-73D01D51EE75}" type="sibTrans" cxnId="{968A3BFA-55AC-4CAE-ABC3-8CC0C9C1249F}">
      <dgm:prSet/>
      <dgm:spPr/>
      <dgm:t>
        <a:bodyPr/>
        <a:lstStyle/>
        <a:p>
          <a:endParaRPr lang="ru-RU"/>
        </a:p>
      </dgm:t>
    </dgm:pt>
    <dgm:pt modelId="{A4C016C3-83B9-494C-9881-EA1CA8388A61}">
      <dgm:prSet custT="1"/>
      <dgm:spPr/>
      <dgm:t>
        <a:bodyPr/>
        <a:lstStyle/>
        <a:p>
          <a:r>
            <a:rPr lang="ru-RU" sz="1600" b="1" dirty="0" smtClean="0">
              <a:solidFill>
                <a:schemeClr val="tx2">
                  <a:lumMod val="75000"/>
                </a:schemeClr>
              </a:solidFill>
            </a:rPr>
            <a:t>Аванс </a:t>
          </a:r>
          <a:r>
            <a:rPr lang="ru-RU" sz="1600" b="1" dirty="0" smtClean="0">
              <a:solidFill>
                <a:srgbClr val="FF0000"/>
              </a:solidFill>
            </a:rPr>
            <a:t>до 50% - право </a:t>
          </a:r>
          <a:r>
            <a:rPr lang="ru-RU" sz="1600" b="1" dirty="0" smtClean="0">
              <a:solidFill>
                <a:schemeClr val="tx2">
                  <a:lumMod val="75000"/>
                </a:schemeClr>
              </a:solidFill>
            </a:rPr>
            <a:t>заказчика;</a:t>
          </a:r>
          <a:endParaRPr lang="ru-RU" sz="1600" b="1" dirty="0">
            <a:solidFill>
              <a:schemeClr val="tx2">
                <a:lumMod val="75000"/>
              </a:schemeClr>
            </a:solidFill>
          </a:endParaRPr>
        </a:p>
      </dgm:t>
    </dgm:pt>
    <dgm:pt modelId="{798B065D-CEBD-4875-8636-399060C4AAEE}" type="parTrans" cxnId="{CEB704CE-333E-4586-8055-E087D69522A0}">
      <dgm:prSet/>
      <dgm:spPr/>
      <dgm:t>
        <a:bodyPr/>
        <a:lstStyle/>
        <a:p>
          <a:endParaRPr lang="ru-RU"/>
        </a:p>
      </dgm:t>
    </dgm:pt>
    <dgm:pt modelId="{01D7A243-112C-4A71-A8F6-66170BDC369B}" type="sibTrans" cxnId="{CEB704CE-333E-4586-8055-E087D69522A0}">
      <dgm:prSet/>
      <dgm:spPr/>
      <dgm:t>
        <a:bodyPr/>
        <a:lstStyle/>
        <a:p>
          <a:endParaRPr lang="ru-RU"/>
        </a:p>
      </dgm:t>
    </dgm:pt>
    <dgm:pt modelId="{1DDA04A4-ACC1-4D9B-9751-106FF7B928EC}">
      <dgm:prSet custT="1"/>
      <dgm:spPr/>
      <dgm:t>
        <a:bodyPr/>
        <a:lstStyle/>
        <a:p>
          <a:r>
            <a:rPr lang="ru-RU" sz="2800" dirty="0" smtClean="0"/>
            <a:t>5</a:t>
          </a:r>
          <a:endParaRPr lang="ru-RU" sz="2800" dirty="0"/>
        </a:p>
      </dgm:t>
    </dgm:pt>
    <dgm:pt modelId="{FBC3E035-ED52-439E-B212-2EB39E077B75}" type="parTrans" cxnId="{AF9DDD49-B3C3-40E0-A9A2-EB183BC7DE66}">
      <dgm:prSet/>
      <dgm:spPr/>
      <dgm:t>
        <a:bodyPr/>
        <a:lstStyle/>
        <a:p>
          <a:endParaRPr lang="ru-RU"/>
        </a:p>
      </dgm:t>
    </dgm:pt>
    <dgm:pt modelId="{57AD712E-51CE-4BE9-85D8-DE989ED7FC7A}" type="sibTrans" cxnId="{AF9DDD49-B3C3-40E0-A9A2-EB183BC7DE66}">
      <dgm:prSet/>
      <dgm:spPr/>
      <dgm:t>
        <a:bodyPr/>
        <a:lstStyle/>
        <a:p>
          <a:endParaRPr lang="ru-RU"/>
        </a:p>
      </dgm:t>
    </dgm:pt>
    <dgm:pt modelId="{ECD29605-1F52-4EEE-AC4C-58B6110B0BC2}">
      <dgm:prSet custT="1"/>
      <dgm:spPr/>
      <dgm:t>
        <a:bodyPr/>
        <a:lstStyle/>
        <a:p>
          <a:endParaRPr lang="ru-RU" sz="1200" b="1" dirty="0">
            <a:solidFill>
              <a:schemeClr val="tx2">
                <a:lumMod val="75000"/>
              </a:schemeClr>
            </a:solidFill>
          </a:endParaRPr>
        </a:p>
      </dgm:t>
    </dgm:pt>
    <dgm:pt modelId="{AA7B9FB7-5636-41C7-8872-0AA1E1BB8DF9}" type="parTrans" cxnId="{4BEE633D-C920-433E-98FD-1F6127314E38}">
      <dgm:prSet/>
      <dgm:spPr/>
      <dgm:t>
        <a:bodyPr/>
        <a:lstStyle/>
        <a:p>
          <a:endParaRPr lang="ru-RU"/>
        </a:p>
      </dgm:t>
    </dgm:pt>
    <dgm:pt modelId="{FB583DD0-E546-4AAF-BD8B-B7E9C83C5212}" type="sibTrans" cxnId="{4BEE633D-C920-433E-98FD-1F6127314E38}">
      <dgm:prSet/>
      <dgm:spPr/>
      <dgm:t>
        <a:bodyPr/>
        <a:lstStyle/>
        <a:p>
          <a:endParaRPr lang="ru-RU"/>
        </a:p>
      </dgm:t>
    </dgm:pt>
    <dgm:pt modelId="{50331AAF-EBBA-4B46-9696-F1AC5078A79A}">
      <dgm:prSet custT="1"/>
      <dgm:spPr/>
      <dgm:t>
        <a:bodyPr/>
        <a:lstStyle/>
        <a:p>
          <a:pPr marL="0" marR="0" lvl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600" b="1" dirty="0" smtClean="0">
              <a:solidFill>
                <a:schemeClr val="tx2">
                  <a:lumMod val="75000"/>
                </a:schemeClr>
              </a:solidFill>
            </a:rPr>
            <a:t>Расчет обоснования НМЦК </a:t>
          </a:r>
          <a:r>
            <a:rPr lang="ru-RU" sz="1600" b="1" dirty="0" smtClean="0">
              <a:solidFill>
                <a:srgbClr val="FF0000"/>
              </a:solidFill>
            </a:rPr>
            <a:t>только в рублях</a:t>
          </a:r>
          <a:r>
            <a:rPr lang="ru-RU" sz="1600" b="1" dirty="0" smtClean="0">
              <a:solidFill>
                <a:schemeClr val="tx2">
                  <a:lumMod val="75000"/>
                </a:schemeClr>
              </a:solidFill>
            </a:rPr>
            <a:t>                                                                                                                   </a:t>
          </a:r>
          <a:r>
            <a:rPr lang="ru-RU" sz="1600" b="1" dirty="0" smtClean="0">
              <a:solidFill>
                <a:srgbClr val="FF0000"/>
              </a:solidFill>
            </a:rPr>
            <a:t>ИСКЛЮЧЕНИЕ: </a:t>
          </a:r>
          <a:r>
            <a:rPr lang="ru-RU" sz="1600" b="1" dirty="0" smtClean="0">
              <a:solidFill>
                <a:schemeClr val="tx2">
                  <a:lumMod val="75000"/>
                </a:schemeClr>
              </a:solidFill>
            </a:rPr>
            <a:t>заказчик осуществляет деятельность на территории иностранного государства</a:t>
          </a:r>
          <a:endParaRPr lang="ru-RU" sz="1600" dirty="0"/>
        </a:p>
      </dgm:t>
    </dgm:pt>
    <dgm:pt modelId="{5CB450DE-7467-4430-B1A0-35AA3798F0D4}" type="sibTrans" cxnId="{CB516C1F-F144-42DE-80CC-B68719595469}">
      <dgm:prSet/>
      <dgm:spPr/>
      <dgm:t>
        <a:bodyPr/>
        <a:lstStyle/>
        <a:p>
          <a:endParaRPr lang="ru-RU"/>
        </a:p>
      </dgm:t>
    </dgm:pt>
    <dgm:pt modelId="{EC2F7A53-37AA-47A4-A634-8BC52BA66F36}" type="parTrans" cxnId="{CB516C1F-F144-42DE-80CC-B68719595469}">
      <dgm:prSet/>
      <dgm:spPr/>
      <dgm:t>
        <a:bodyPr/>
        <a:lstStyle/>
        <a:p>
          <a:endParaRPr lang="ru-RU"/>
        </a:p>
      </dgm:t>
    </dgm:pt>
    <dgm:pt modelId="{164D6EA8-F510-43B7-91BA-29E56974AB63}">
      <dgm:prSet custT="1"/>
      <dgm:spPr/>
      <dgm:t>
        <a:bodyPr/>
        <a:lstStyle/>
        <a:p>
          <a:pPr marL="0" marR="0" lvl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600" b="1" dirty="0">
              <a:solidFill>
                <a:schemeClr val="tx2">
                  <a:lumMod val="75000"/>
                </a:schemeClr>
              </a:solidFill>
            </a:rPr>
            <a:t>При обоснование НМКЦ использование информации не только об идентичных, но и об </a:t>
          </a:r>
          <a:r>
            <a:rPr lang="ru-RU" sz="1600" b="1" dirty="0">
              <a:solidFill>
                <a:srgbClr val="FF0000"/>
              </a:solidFill>
            </a:rPr>
            <a:t>однородных </a:t>
          </a:r>
          <a:r>
            <a:rPr lang="ru-RU" sz="1600" b="1" dirty="0" smtClean="0">
              <a:solidFill>
                <a:schemeClr val="tx2">
                  <a:lumMod val="75000"/>
                </a:schemeClr>
              </a:solidFill>
            </a:rPr>
            <a:t>товарах</a:t>
          </a:r>
          <a:endParaRPr lang="ru-RU" sz="1600" dirty="0"/>
        </a:p>
      </dgm:t>
    </dgm:pt>
    <dgm:pt modelId="{2FB19908-F708-4A28-8287-76B44A4C5838}" type="sibTrans" cxnId="{D5809D93-F11D-4163-9D8F-12A26C6616DB}">
      <dgm:prSet/>
      <dgm:spPr/>
      <dgm:t>
        <a:bodyPr/>
        <a:lstStyle/>
        <a:p>
          <a:endParaRPr lang="ru-RU"/>
        </a:p>
      </dgm:t>
    </dgm:pt>
    <dgm:pt modelId="{645DAA07-EBA1-4567-9AA0-C3A57A73099A}" type="parTrans" cxnId="{D5809D93-F11D-4163-9D8F-12A26C6616DB}">
      <dgm:prSet/>
      <dgm:spPr/>
      <dgm:t>
        <a:bodyPr/>
        <a:lstStyle/>
        <a:p>
          <a:endParaRPr lang="ru-RU"/>
        </a:p>
      </dgm:t>
    </dgm:pt>
    <dgm:pt modelId="{57F67A90-D859-4E04-9F03-4A8DAFE354A3}">
      <dgm:prSet custT="1"/>
      <dgm:spPr/>
      <dgm:t>
        <a:bodyPr/>
        <a:lstStyle/>
        <a:p>
          <a:r>
            <a:rPr lang="ru-RU" sz="1600" b="1" dirty="0">
              <a:solidFill>
                <a:schemeClr val="tx2">
                  <a:lumMod val="75000"/>
                </a:schemeClr>
              </a:solidFill>
            </a:rPr>
            <a:t>До 31.12.2022 обеспечение контракта </a:t>
          </a:r>
          <a:r>
            <a:rPr lang="ru-RU" sz="1600" b="1" dirty="0">
              <a:solidFill>
                <a:srgbClr val="FF0000"/>
              </a:solidFill>
            </a:rPr>
            <a:t>ПРАВО </a:t>
          </a:r>
          <a:r>
            <a:rPr lang="ru-RU" sz="1600" b="1" dirty="0">
              <a:solidFill>
                <a:schemeClr val="tx2">
                  <a:lumMod val="75000"/>
                </a:schemeClr>
              </a:solidFill>
            </a:rPr>
            <a:t>                                                                                                       </a:t>
          </a:r>
          <a:r>
            <a:rPr lang="ru-RU" sz="1600" b="1" dirty="0">
              <a:solidFill>
                <a:srgbClr val="FF0000"/>
              </a:solidFill>
            </a:rPr>
            <a:t>ИСКЛЮЧЕНИЕ:</a:t>
          </a:r>
          <a:r>
            <a:rPr lang="ru-RU" sz="1600" b="1" dirty="0">
              <a:solidFill>
                <a:schemeClr val="tx2">
                  <a:lumMod val="75000"/>
                </a:schemeClr>
              </a:solidFill>
            </a:rPr>
            <a:t> наличие аванса, расчеты по которому не подлежат казначейскому сопровождению</a:t>
          </a:r>
        </a:p>
      </dgm:t>
    </dgm:pt>
    <dgm:pt modelId="{364AED07-3921-473D-BE60-FF2A02221DBD}" type="parTrans" cxnId="{FCA7168D-2B28-4E6E-B6D7-9062EA36BC01}">
      <dgm:prSet/>
      <dgm:spPr/>
      <dgm:t>
        <a:bodyPr/>
        <a:lstStyle/>
        <a:p>
          <a:endParaRPr lang="ru-RU"/>
        </a:p>
      </dgm:t>
    </dgm:pt>
    <dgm:pt modelId="{60A515D9-7310-4978-BD67-B5E3E9A0F0C6}" type="sibTrans" cxnId="{FCA7168D-2B28-4E6E-B6D7-9062EA36BC01}">
      <dgm:prSet/>
      <dgm:spPr/>
      <dgm:t>
        <a:bodyPr/>
        <a:lstStyle/>
        <a:p>
          <a:endParaRPr lang="ru-RU"/>
        </a:p>
      </dgm:t>
    </dgm:pt>
    <dgm:pt modelId="{1FF0441C-AA71-46DD-879A-1E0B4602D0BB}">
      <dgm:prSet custT="1"/>
      <dgm:spPr/>
      <dgm:t>
        <a:bodyPr/>
        <a:lstStyle/>
        <a:p>
          <a:endParaRPr lang="ru-RU" sz="1200" b="1" dirty="0">
            <a:solidFill>
              <a:schemeClr val="tx2">
                <a:lumMod val="75000"/>
              </a:schemeClr>
            </a:solidFill>
          </a:endParaRPr>
        </a:p>
      </dgm:t>
    </dgm:pt>
    <dgm:pt modelId="{5371304B-39DA-4D9D-A791-DB6E808B0B5D}" type="parTrans" cxnId="{7C911867-2311-4C6F-8D9C-0F91A2CE23DE}">
      <dgm:prSet/>
      <dgm:spPr/>
      <dgm:t>
        <a:bodyPr/>
        <a:lstStyle/>
        <a:p>
          <a:endParaRPr lang="ru-RU"/>
        </a:p>
      </dgm:t>
    </dgm:pt>
    <dgm:pt modelId="{2BB47380-2F9E-4E13-81E9-23A70FEF3D33}" type="sibTrans" cxnId="{7C911867-2311-4C6F-8D9C-0F91A2CE23DE}">
      <dgm:prSet/>
      <dgm:spPr/>
      <dgm:t>
        <a:bodyPr/>
        <a:lstStyle/>
        <a:p>
          <a:endParaRPr lang="ru-RU"/>
        </a:p>
      </dgm:t>
    </dgm:pt>
    <dgm:pt modelId="{7979204C-A449-4BE1-AC95-59975642367F}">
      <dgm:prSet custT="1"/>
      <dgm:spPr/>
      <dgm:t>
        <a:bodyPr/>
        <a:lstStyle/>
        <a:p>
          <a:endParaRPr lang="ru-RU" sz="1200" b="1" dirty="0">
            <a:solidFill>
              <a:srgbClr val="FF0000"/>
            </a:solidFill>
          </a:endParaRPr>
        </a:p>
      </dgm:t>
    </dgm:pt>
    <dgm:pt modelId="{5A515C4B-5AFF-488A-8A57-04F6188B1E99}" type="parTrans" cxnId="{936F7A0C-D48C-4322-9156-FB29D19AF07A}">
      <dgm:prSet/>
      <dgm:spPr/>
      <dgm:t>
        <a:bodyPr/>
        <a:lstStyle/>
        <a:p>
          <a:endParaRPr lang="ru-RU"/>
        </a:p>
      </dgm:t>
    </dgm:pt>
    <dgm:pt modelId="{D7AEC866-C7A3-4411-BCA4-1DDD9E3E6A1F}" type="sibTrans" cxnId="{936F7A0C-D48C-4322-9156-FB29D19AF07A}">
      <dgm:prSet/>
      <dgm:spPr/>
      <dgm:t>
        <a:bodyPr/>
        <a:lstStyle/>
        <a:p>
          <a:endParaRPr lang="ru-RU"/>
        </a:p>
      </dgm:t>
    </dgm:pt>
    <dgm:pt modelId="{B25A5469-E3CD-4E42-AAEB-F5E0B02F7892}">
      <dgm:prSet custT="1"/>
      <dgm:spPr/>
      <dgm:t>
        <a:bodyPr/>
        <a:lstStyle/>
        <a:p>
          <a:endParaRPr lang="ru-RU" sz="1200" b="1" dirty="0">
            <a:solidFill>
              <a:schemeClr val="tx2">
                <a:lumMod val="75000"/>
              </a:schemeClr>
            </a:solidFill>
          </a:endParaRPr>
        </a:p>
      </dgm:t>
    </dgm:pt>
    <dgm:pt modelId="{85A37576-C6E9-4C97-9EFF-A0ACBD0813A7}" type="parTrans" cxnId="{21FA5EDC-BDE2-493F-894F-C97E08FCFA5F}">
      <dgm:prSet/>
      <dgm:spPr/>
      <dgm:t>
        <a:bodyPr/>
        <a:lstStyle/>
        <a:p>
          <a:endParaRPr lang="ru-RU"/>
        </a:p>
      </dgm:t>
    </dgm:pt>
    <dgm:pt modelId="{538FFBFB-3E45-457C-B793-569BE74BF354}" type="sibTrans" cxnId="{21FA5EDC-BDE2-493F-894F-C97E08FCFA5F}">
      <dgm:prSet/>
      <dgm:spPr/>
      <dgm:t>
        <a:bodyPr/>
        <a:lstStyle/>
        <a:p>
          <a:endParaRPr lang="ru-RU"/>
        </a:p>
      </dgm:t>
    </dgm:pt>
    <dgm:pt modelId="{65570B7E-345D-4DB8-9234-5751FE473E05}">
      <dgm:prSet custT="1"/>
      <dgm:spPr/>
      <dgm:t>
        <a:bodyPr/>
        <a:lstStyle/>
        <a:p>
          <a:r>
            <a:rPr lang="ru-RU" sz="1600" b="1" dirty="0">
              <a:solidFill>
                <a:schemeClr val="tx2">
                  <a:lumMod val="75000"/>
                </a:schemeClr>
              </a:solidFill>
            </a:rPr>
            <a:t>Аванс </a:t>
          </a:r>
          <a:r>
            <a:rPr lang="ru-RU" sz="1600" b="1" dirty="0">
              <a:solidFill>
                <a:srgbClr val="FF0000"/>
              </a:solidFill>
            </a:rPr>
            <a:t>от 50% до 90% - право заказчика при условии </a:t>
          </a:r>
          <a:r>
            <a:rPr lang="ru-RU" sz="1600" b="1" dirty="0">
              <a:solidFill>
                <a:schemeClr val="tx2">
                  <a:lumMod val="75000"/>
                </a:schemeClr>
              </a:solidFill>
            </a:rPr>
            <a:t> казначейского </a:t>
          </a:r>
          <a:r>
            <a:rPr lang="ru-RU" sz="1600" b="1" dirty="0" smtClean="0">
              <a:solidFill>
                <a:schemeClr val="tx2">
                  <a:lumMod val="75000"/>
                </a:schemeClr>
              </a:solidFill>
            </a:rPr>
            <a:t>сопровождения                     </a:t>
          </a:r>
          <a:r>
            <a:rPr lang="en-US" sz="1600" b="1" dirty="0" smtClean="0">
              <a:solidFill>
                <a:schemeClr val="tx2">
                  <a:lumMod val="75000"/>
                </a:schemeClr>
              </a:solidFill>
            </a:rPr>
            <a:t>                                                                                           </a:t>
          </a:r>
          <a:r>
            <a:rPr lang="ru-RU" sz="1600" b="0" i="1" dirty="0" smtClean="0">
              <a:solidFill>
                <a:schemeClr val="tx2">
                  <a:lumMod val="75000"/>
                </a:schemeClr>
              </a:solidFill>
            </a:rPr>
            <a:t>Постановление Правительства РФ от 29.03.2022 №505                                                                         Постановление Правительства Самарской области от 14.04.2022 № 259</a:t>
          </a:r>
          <a:endParaRPr lang="ru-RU" sz="1600" b="0" i="1" dirty="0">
            <a:solidFill>
              <a:schemeClr val="tx2">
                <a:lumMod val="75000"/>
              </a:schemeClr>
            </a:solidFill>
          </a:endParaRPr>
        </a:p>
      </dgm:t>
    </dgm:pt>
    <dgm:pt modelId="{D3DA4C07-25DB-4B67-AE1E-6A536DD3F6A4}" type="parTrans" cxnId="{3AC21C64-00A4-4D0D-8DC7-2ACFA60CDC19}">
      <dgm:prSet/>
      <dgm:spPr/>
      <dgm:t>
        <a:bodyPr/>
        <a:lstStyle/>
        <a:p>
          <a:endParaRPr lang="ru-RU"/>
        </a:p>
      </dgm:t>
    </dgm:pt>
    <dgm:pt modelId="{2E06CFE0-96E3-4C88-88D2-862B8DA60BD5}" type="sibTrans" cxnId="{3AC21C64-00A4-4D0D-8DC7-2ACFA60CDC19}">
      <dgm:prSet/>
      <dgm:spPr/>
      <dgm:t>
        <a:bodyPr/>
        <a:lstStyle/>
        <a:p>
          <a:endParaRPr lang="ru-RU"/>
        </a:p>
      </dgm:t>
    </dgm:pt>
    <dgm:pt modelId="{30A1F747-F4C2-4800-BEB6-6CF51DF13BA2}">
      <dgm:prSet custT="1"/>
      <dgm:spPr/>
      <dgm:t>
        <a:bodyPr/>
        <a:lstStyle/>
        <a:p>
          <a:endParaRPr lang="ru-RU" sz="1200" b="1" dirty="0">
            <a:solidFill>
              <a:srgbClr val="FF0000"/>
            </a:solidFill>
          </a:endParaRPr>
        </a:p>
      </dgm:t>
    </dgm:pt>
    <dgm:pt modelId="{21163EF1-478E-43A1-AC9B-7568776592CF}" type="parTrans" cxnId="{17B54A03-F03C-4909-BA64-9AF9986ED694}">
      <dgm:prSet/>
      <dgm:spPr/>
      <dgm:t>
        <a:bodyPr/>
        <a:lstStyle/>
        <a:p>
          <a:endParaRPr lang="ru-RU"/>
        </a:p>
      </dgm:t>
    </dgm:pt>
    <dgm:pt modelId="{BA0788B8-0FAF-4FA0-A883-BFF6E16DC425}" type="sibTrans" cxnId="{17B54A03-F03C-4909-BA64-9AF9986ED694}">
      <dgm:prSet/>
      <dgm:spPr/>
      <dgm:t>
        <a:bodyPr/>
        <a:lstStyle/>
        <a:p>
          <a:endParaRPr lang="ru-RU"/>
        </a:p>
      </dgm:t>
    </dgm:pt>
    <dgm:pt modelId="{39E82173-932F-43B9-84F0-19E00775DC2E}">
      <dgm:prSet custT="1"/>
      <dgm:spPr/>
      <dgm:t>
        <a:bodyPr/>
        <a:lstStyle/>
        <a:p>
          <a:endParaRPr lang="ru-RU" sz="1200" b="1" dirty="0">
            <a:solidFill>
              <a:srgbClr val="FF0000"/>
            </a:solidFill>
          </a:endParaRPr>
        </a:p>
      </dgm:t>
    </dgm:pt>
    <dgm:pt modelId="{A9A27144-8B5B-477C-AEBE-12DCA98BECB1}" type="parTrans" cxnId="{A40CBBDC-F68F-4343-B92B-3C3E98C4C58C}">
      <dgm:prSet/>
      <dgm:spPr/>
      <dgm:t>
        <a:bodyPr/>
        <a:lstStyle/>
        <a:p>
          <a:endParaRPr lang="ru-RU"/>
        </a:p>
      </dgm:t>
    </dgm:pt>
    <dgm:pt modelId="{FC5A0817-1345-4BEA-BC37-0ADA178A1C50}" type="sibTrans" cxnId="{A40CBBDC-F68F-4343-B92B-3C3E98C4C58C}">
      <dgm:prSet/>
      <dgm:spPr/>
      <dgm:t>
        <a:bodyPr/>
        <a:lstStyle/>
        <a:p>
          <a:endParaRPr lang="ru-RU"/>
        </a:p>
      </dgm:t>
    </dgm:pt>
    <dgm:pt modelId="{AB551205-0633-42F0-9CEC-21AF16FC67EC}">
      <dgm:prSet custT="1"/>
      <dgm:spPr/>
      <dgm:t>
        <a:bodyPr/>
        <a:lstStyle/>
        <a:p>
          <a:endParaRPr lang="ru-RU" sz="1200" b="1" dirty="0">
            <a:solidFill>
              <a:srgbClr val="FF0000"/>
            </a:solidFill>
          </a:endParaRPr>
        </a:p>
      </dgm:t>
    </dgm:pt>
    <dgm:pt modelId="{1E0CAA0E-50AF-4E29-911E-9909E652AE79}" type="parTrans" cxnId="{D1D66A6E-1BA9-46D1-86E5-D685BEA2E2E2}">
      <dgm:prSet/>
      <dgm:spPr/>
      <dgm:t>
        <a:bodyPr/>
        <a:lstStyle/>
        <a:p>
          <a:endParaRPr lang="ru-RU"/>
        </a:p>
      </dgm:t>
    </dgm:pt>
    <dgm:pt modelId="{C195BA19-6D19-434A-AB3B-152B3D9F88B7}" type="sibTrans" cxnId="{D1D66A6E-1BA9-46D1-86E5-D685BEA2E2E2}">
      <dgm:prSet/>
      <dgm:spPr/>
      <dgm:t>
        <a:bodyPr/>
        <a:lstStyle/>
        <a:p>
          <a:endParaRPr lang="ru-RU"/>
        </a:p>
      </dgm:t>
    </dgm:pt>
    <dgm:pt modelId="{D2DA8D8B-0703-442D-8E71-A530A4AF3E56}">
      <dgm:prSet custT="1"/>
      <dgm:spPr/>
      <dgm:t>
        <a:bodyPr/>
        <a:lstStyle/>
        <a:p>
          <a:endParaRPr lang="ru-RU" sz="1400" b="1" dirty="0">
            <a:solidFill>
              <a:srgbClr val="FF0000"/>
            </a:solidFill>
          </a:endParaRPr>
        </a:p>
      </dgm:t>
    </dgm:pt>
    <dgm:pt modelId="{18BE4DBB-77E4-41BC-A9CA-F5B77730F2E8}" type="parTrans" cxnId="{797C636B-CF17-4D7C-9BA3-C0EC2D1FB725}">
      <dgm:prSet/>
      <dgm:spPr/>
      <dgm:t>
        <a:bodyPr/>
        <a:lstStyle/>
        <a:p>
          <a:endParaRPr lang="ru-RU"/>
        </a:p>
      </dgm:t>
    </dgm:pt>
    <dgm:pt modelId="{A209D393-0513-4156-96C1-38609449C0BE}" type="sibTrans" cxnId="{797C636B-CF17-4D7C-9BA3-C0EC2D1FB725}">
      <dgm:prSet/>
      <dgm:spPr/>
      <dgm:t>
        <a:bodyPr/>
        <a:lstStyle/>
        <a:p>
          <a:endParaRPr lang="ru-RU"/>
        </a:p>
      </dgm:t>
    </dgm:pt>
    <dgm:pt modelId="{5015E31E-DD2D-48D2-8158-648D128EBD00}" type="pres">
      <dgm:prSet presAssocID="{09CF0E75-F998-4FE8-8A55-C88BDF03DF57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659B179E-22F2-45B0-B05A-10E669320EEC}" type="pres">
      <dgm:prSet presAssocID="{7E778214-05DA-4CB8-A822-AEE5521FA3F9}" presName="composite" presStyleCnt="0"/>
      <dgm:spPr/>
    </dgm:pt>
    <dgm:pt modelId="{AD44F4C8-A6B4-410A-8C10-C022A8F54889}" type="pres">
      <dgm:prSet presAssocID="{7E778214-05DA-4CB8-A822-AEE5521FA3F9}" presName="parentText" presStyleLbl="alignNode1" presStyleIdx="0" presStyleCnt="3" custLinFactNeighborX="-5186" custLinFactNeighborY="3575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4722084-18BE-4C73-8808-BBE851165714}" type="pres">
      <dgm:prSet presAssocID="{7E778214-05DA-4CB8-A822-AEE5521FA3F9}" presName="descendantText" presStyleLbl="alignAcc1" presStyleIdx="0" presStyleCnt="3" custScaleY="139501" custLinFactNeighborX="-178" custLinFactNeighborY="1187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DA275D8-98D5-4521-8410-22E698D48BDF}" type="pres">
      <dgm:prSet presAssocID="{7C896E1F-FEF5-459D-8A22-D6CE3EA26D02}" presName="sp" presStyleCnt="0"/>
      <dgm:spPr/>
    </dgm:pt>
    <dgm:pt modelId="{CAA833ED-F191-4C33-B7E9-C415D2F1BC7A}" type="pres">
      <dgm:prSet presAssocID="{1DDA04A4-ACC1-4D9B-9751-106FF7B928EC}" presName="composite" presStyleCnt="0"/>
      <dgm:spPr/>
    </dgm:pt>
    <dgm:pt modelId="{0C7A2057-FDA1-452E-B9AB-63672253A275}" type="pres">
      <dgm:prSet presAssocID="{1DDA04A4-ACC1-4D9B-9751-106FF7B928EC}" presName="parentText" presStyleLbl="alignNode1" presStyleIdx="1" presStyleCnt="3" custLinFactNeighborX="232" custLinFactNeighborY="5781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755181F-FF22-4FC9-A478-CE2CEDC38C79}" type="pres">
      <dgm:prSet presAssocID="{1DDA04A4-ACC1-4D9B-9751-106FF7B928EC}" presName="descendantText" presStyleLbl="alignAcc1" presStyleIdx="1" presStyleCnt="3" custScaleY="86840" custLinFactNeighborX="-204" custLinFactNeighborY="1575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19F2746-4B56-46F4-8E2F-9865FA6A8E8C}" type="pres">
      <dgm:prSet presAssocID="{57AD712E-51CE-4BE9-85D8-DE989ED7FC7A}" presName="sp" presStyleCnt="0"/>
      <dgm:spPr/>
    </dgm:pt>
    <dgm:pt modelId="{098955BB-2CDE-4E06-94E3-4E20FFC24C81}" type="pres">
      <dgm:prSet presAssocID="{3FD568ED-6D3A-4A00-89E6-BE2CCA467CA7}" presName="composite" presStyleCnt="0"/>
      <dgm:spPr/>
    </dgm:pt>
    <dgm:pt modelId="{ACCF54AF-5164-49D1-B0BF-ED76829CB7DF}" type="pres">
      <dgm:prSet presAssocID="{3FD568ED-6D3A-4A00-89E6-BE2CCA467CA7}" presName="parentText" presStyleLbl="alignNode1" presStyleIdx="2" presStyleCnt="3" custLinFactNeighborX="727" custLinFactNeighborY="-51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9815361-DE9D-47EF-B004-6BE3D9EE01F4}" type="pres">
      <dgm:prSet presAssocID="{3FD568ED-6D3A-4A00-89E6-BE2CCA467CA7}" presName="descendantText" presStyleLbl="alignAcc1" presStyleIdx="2" presStyleCnt="3" custScaleY="171851" custLinFactNeighborX="403" custLinFactNeighborY="1107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3671685E-3D89-42A6-926E-FB1108E62F28}" srcId="{7E778214-05DA-4CB8-A822-AEE5521FA3F9}" destId="{B100ABCD-23B8-45B8-A7D6-B3D9FA4B656D}" srcOrd="4" destOrd="0" parTransId="{242CB196-A887-43B8-8391-52A4D473B8CB}" sibTransId="{26BD39A8-16E8-4157-B97E-350E8C80865C}"/>
    <dgm:cxn modelId="{9B4BF052-F789-404A-9CB0-8F657B1C033D}" type="presOf" srcId="{D2DA8D8B-0703-442D-8E71-A530A4AF3E56}" destId="{49815361-DE9D-47EF-B004-6BE3D9EE01F4}" srcOrd="0" destOrd="2" presId="urn:microsoft.com/office/officeart/2005/8/layout/chevron2"/>
    <dgm:cxn modelId="{F618B07F-11F6-4A13-8D41-C559B29FB9B3}" type="presOf" srcId="{7E778214-05DA-4CB8-A822-AEE5521FA3F9}" destId="{AD44F4C8-A6B4-410A-8C10-C022A8F54889}" srcOrd="0" destOrd="0" presId="urn:microsoft.com/office/officeart/2005/8/layout/chevron2"/>
    <dgm:cxn modelId="{19FD6CBD-E915-4E92-9C95-7D07AA6C4212}" type="presOf" srcId="{B100ABCD-23B8-45B8-A7D6-B3D9FA4B656D}" destId="{04722084-18BE-4C73-8808-BBE851165714}" srcOrd="0" destOrd="4" presId="urn:microsoft.com/office/officeart/2005/8/layout/chevron2"/>
    <dgm:cxn modelId="{075F1A03-529A-479C-BCE7-3D97EF54BE7A}" type="presOf" srcId="{164D6EA8-F510-43B7-91BA-29E56974AB63}" destId="{04722084-18BE-4C73-8808-BBE851165714}" srcOrd="0" destOrd="2" presId="urn:microsoft.com/office/officeart/2005/8/layout/chevron2"/>
    <dgm:cxn modelId="{36B9F523-A64A-4C9C-973B-161000A0D897}" type="presOf" srcId="{7D1BC784-E50A-44FE-997C-93C39B464D20}" destId="{04722084-18BE-4C73-8808-BBE851165714}" srcOrd="0" destOrd="0" presId="urn:microsoft.com/office/officeart/2005/8/layout/chevron2"/>
    <dgm:cxn modelId="{7FE405CE-874C-45ED-819F-5F305CE4229D}" type="presOf" srcId="{30A1F747-F4C2-4800-BEB6-6CF51DF13BA2}" destId="{49815361-DE9D-47EF-B004-6BE3D9EE01F4}" srcOrd="0" destOrd="5" presId="urn:microsoft.com/office/officeart/2005/8/layout/chevron2"/>
    <dgm:cxn modelId="{8CD5E7AA-E7AB-42A2-9F1A-BD58E1AF494F}" type="presOf" srcId="{B25A5469-E3CD-4E42-AAEB-F5E0B02F7892}" destId="{49815361-DE9D-47EF-B004-6BE3D9EE01F4}" srcOrd="0" destOrd="6" presId="urn:microsoft.com/office/officeart/2005/8/layout/chevron2"/>
    <dgm:cxn modelId="{3AC21C64-00A4-4D0D-8DC7-2ACFA60CDC19}" srcId="{3FD568ED-6D3A-4A00-89E6-BE2CCA467CA7}" destId="{65570B7E-345D-4DB8-9234-5751FE473E05}" srcOrd="4" destOrd="0" parTransId="{D3DA4C07-25DB-4B67-AE1E-6A536DD3F6A4}" sibTransId="{2E06CFE0-96E3-4C88-88D2-862B8DA60BD5}"/>
    <dgm:cxn modelId="{1ECC357F-D23A-4276-AD87-60B3A244DE36}" srcId="{09CF0E75-F998-4FE8-8A55-C88BDF03DF57}" destId="{7E778214-05DA-4CB8-A822-AEE5521FA3F9}" srcOrd="0" destOrd="0" parTransId="{57831E0D-8205-475C-8CF0-EDBC92649852}" sibTransId="{7C896E1F-FEF5-459D-8A22-D6CE3EA26D02}"/>
    <dgm:cxn modelId="{CEB704CE-333E-4586-8055-E087D69522A0}" srcId="{3FD568ED-6D3A-4A00-89E6-BE2CCA467CA7}" destId="{A4C016C3-83B9-494C-9881-EA1CA8388A61}" srcOrd="3" destOrd="0" parTransId="{798B065D-CEBD-4875-8636-399060C4AAEE}" sibTransId="{01D7A243-112C-4A71-A8F6-66170BDC369B}"/>
    <dgm:cxn modelId="{30A7A59E-3ECB-4466-9709-5E2704B361F7}" type="presOf" srcId="{50331AAF-EBBA-4B46-9696-F1AC5078A79A}" destId="{04722084-18BE-4C73-8808-BBE851165714}" srcOrd="0" destOrd="3" presId="urn:microsoft.com/office/officeart/2005/8/layout/chevron2"/>
    <dgm:cxn modelId="{BEE400F5-446F-4F82-8BCD-DF6D52D4FD75}" type="presOf" srcId="{65570B7E-345D-4DB8-9234-5751FE473E05}" destId="{49815361-DE9D-47EF-B004-6BE3D9EE01F4}" srcOrd="0" destOrd="4" presId="urn:microsoft.com/office/officeart/2005/8/layout/chevron2"/>
    <dgm:cxn modelId="{25211906-6103-4CD2-9231-2524815D4D6E}" type="presOf" srcId="{3FD568ED-6D3A-4A00-89E6-BE2CCA467CA7}" destId="{ACCF54AF-5164-49D1-B0BF-ED76829CB7DF}" srcOrd="0" destOrd="0" presId="urn:microsoft.com/office/officeart/2005/8/layout/chevron2"/>
    <dgm:cxn modelId="{20A85055-A75C-429F-9A91-9F8CFE2E01E5}" type="presOf" srcId="{57F67A90-D859-4E04-9F03-4A8DAFE354A3}" destId="{5755181F-FF22-4FC9-A478-CE2CEDC38C79}" srcOrd="0" destOrd="1" presId="urn:microsoft.com/office/officeart/2005/8/layout/chevron2"/>
    <dgm:cxn modelId="{797C636B-CF17-4D7C-9BA3-C0EC2D1FB725}" srcId="{3FD568ED-6D3A-4A00-89E6-BE2CCA467CA7}" destId="{D2DA8D8B-0703-442D-8E71-A530A4AF3E56}" srcOrd="2" destOrd="0" parTransId="{18BE4DBB-77E4-41BC-A9CA-F5B77730F2E8}" sibTransId="{A209D393-0513-4156-96C1-38609449C0BE}"/>
    <dgm:cxn modelId="{CD139504-16E4-4134-BB9A-B2B1B66C804F}" type="presOf" srcId="{C578B5BE-9B5C-48C0-BDC0-2C2B30380A06}" destId="{04722084-18BE-4C73-8808-BBE851165714}" srcOrd="0" destOrd="1" presId="urn:microsoft.com/office/officeart/2005/8/layout/chevron2"/>
    <dgm:cxn modelId="{968A3BFA-55AC-4CAE-ABC3-8CC0C9C1249F}" srcId="{09CF0E75-F998-4FE8-8A55-C88BDF03DF57}" destId="{3FD568ED-6D3A-4A00-89E6-BE2CCA467CA7}" srcOrd="2" destOrd="0" parTransId="{A20108DE-F485-41E3-B398-802D0B67A2C5}" sibTransId="{E3BC03EA-DC8E-484E-9EFB-73D01D51EE75}"/>
    <dgm:cxn modelId="{DE1110B1-AD13-46BD-B80C-C84C4AEE2E12}" srcId="{7E778214-05DA-4CB8-A822-AEE5521FA3F9}" destId="{B2E5F111-F596-44BA-8764-9272914629CA}" srcOrd="5" destOrd="0" parTransId="{1693C69F-FEE7-44AA-AEE1-4E32D35277B9}" sibTransId="{3A616019-0983-4D42-981E-2453D02D16E2}"/>
    <dgm:cxn modelId="{D21F6625-841E-4A68-B649-5913AA70C7FE}" type="presOf" srcId="{09CF0E75-F998-4FE8-8A55-C88BDF03DF57}" destId="{5015E31E-DD2D-48D2-8158-648D128EBD00}" srcOrd="0" destOrd="0" presId="urn:microsoft.com/office/officeart/2005/8/layout/chevron2"/>
    <dgm:cxn modelId="{AF9DDD49-B3C3-40E0-A9A2-EB183BC7DE66}" srcId="{09CF0E75-F998-4FE8-8A55-C88BDF03DF57}" destId="{1DDA04A4-ACC1-4D9B-9751-106FF7B928EC}" srcOrd="1" destOrd="0" parTransId="{FBC3E035-ED52-439E-B212-2EB39E077B75}" sibTransId="{57AD712E-51CE-4BE9-85D8-DE989ED7FC7A}"/>
    <dgm:cxn modelId="{B7E8FC5E-32CC-48E2-A35D-0E4F75898119}" srcId="{7E778214-05DA-4CB8-A822-AEE5521FA3F9}" destId="{7D1BC784-E50A-44FE-997C-93C39B464D20}" srcOrd="0" destOrd="0" parTransId="{8C364C15-0F3D-4D0E-B321-FE0A236AE0F3}" sibTransId="{833D77E9-502B-47F7-B396-913608A7D933}"/>
    <dgm:cxn modelId="{CB516C1F-F144-42DE-80CC-B68719595469}" srcId="{7E778214-05DA-4CB8-A822-AEE5521FA3F9}" destId="{50331AAF-EBBA-4B46-9696-F1AC5078A79A}" srcOrd="3" destOrd="0" parTransId="{EC2F7A53-37AA-47A4-A634-8BC52BA66F36}" sibTransId="{5CB450DE-7467-4430-B1A0-35AA3798F0D4}"/>
    <dgm:cxn modelId="{A40CBBDC-F68F-4343-B92B-3C3E98C4C58C}" srcId="{3FD568ED-6D3A-4A00-89E6-BE2CCA467CA7}" destId="{39E82173-932F-43B9-84F0-19E00775DC2E}" srcOrd="0" destOrd="0" parTransId="{A9A27144-8B5B-477C-AEBE-12DCA98BECB1}" sibTransId="{FC5A0817-1345-4BEA-BC37-0ADA178A1C50}"/>
    <dgm:cxn modelId="{B7DBB84D-3CF8-4AD0-AC50-AEC10FBEE472}" srcId="{7E778214-05DA-4CB8-A822-AEE5521FA3F9}" destId="{C578B5BE-9B5C-48C0-BDC0-2C2B30380A06}" srcOrd="1" destOrd="0" parTransId="{FEC18178-E6B7-49E2-AA75-51DCFDADE130}" sibTransId="{9176E8FC-32D0-4DFB-ADB2-59BB8C933D86}"/>
    <dgm:cxn modelId="{FCA7168D-2B28-4E6E-B6D7-9062EA36BC01}" srcId="{1DDA04A4-ACC1-4D9B-9751-106FF7B928EC}" destId="{57F67A90-D859-4E04-9F03-4A8DAFE354A3}" srcOrd="1" destOrd="0" parTransId="{364AED07-3921-473D-BE60-FF2A02221DBD}" sibTransId="{60A515D9-7310-4978-BD67-B5E3E9A0F0C6}"/>
    <dgm:cxn modelId="{936F7A0C-D48C-4322-9156-FB29D19AF07A}" srcId="{3FD568ED-6D3A-4A00-89E6-BE2CCA467CA7}" destId="{7979204C-A449-4BE1-AC95-59975642367F}" srcOrd="7" destOrd="0" parTransId="{5A515C4B-5AFF-488A-8A57-04F6188B1E99}" sibTransId="{D7AEC866-C7A3-4411-BCA4-1DDD9E3E6A1F}"/>
    <dgm:cxn modelId="{8C38F7AC-846A-4F30-AD88-EA0AE793AEA8}" type="presOf" srcId="{ECD29605-1F52-4EEE-AC4C-58B6110B0BC2}" destId="{5755181F-FF22-4FC9-A478-CE2CEDC38C79}" srcOrd="0" destOrd="0" presId="urn:microsoft.com/office/officeart/2005/8/layout/chevron2"/>
    <dgm:cxn modelId="{7C911867-2311-4C6F-8D9C-0F91A2CE23DE}" srcId="{1DDA04A4-ACC1-4D9B-9751-106FF7B928EC}" destId="{1FF0441C-AA71-46DD-879A-1E0B4602D0BB}" srcOrd="2" destOrd="0" parTransId="{5371304B-39DA-4D9D-A791-DB6E808B0B5D}" sibTransId="{2BB47380-2F9E-4E13-81E9-23A70FEF3D33}"/>
    <dgm:cxn modelId="{D1D66A6E-1BA9-46D1-86E5-D685BEA2E2E2}" srcId="{3FD568ED-6D3A-4A00-89E6-BE2CCA467CA7}" destId="{AB551205-0633-42F0-9CEC-21AF16FC67EC}" srcOrd="1" destOrd="0" parTransId="{1E0CAA0E-50AF-4E29-911E-9909E652AE79}" sibTransId="{C195BA19-6D19-434A-AB3B-152B3D9F88B7}"/>
    <dgm:cxn modelId="{E0AD8C12-AF34-446F-8305-E5304AD47984}" type="presOf" srcId="{B2E5F111-F596-44BA-8764-9272914629CA}" destId="{04722084-18BE-4C73-8808-BBE851165714}" srcOrd="0" destOrd="5" presId="urn:microsoft.com/office/officeart/2005/8/layout/chevron2"/>
    <dgm:cxn modelId="{C6416A69-8C2D-4195-8D39-8C6A28DE9B38}" type="presOf" srcId="{39E82173-932F-43B9-84F0-19E00775DC2E}" destId="{49815361-DE9D-47EF-B004-6BE3D9EE01F4}" srcOrd="0" destOrd="0" presId="urn:microsoft.com/office/officeart/2005/8/layout/chevron2"/>
    <dgm:cxn modelId="{D5809D93-F11D-4163-9D8F-12A26C6616DB}" srcId="{7E778214-05DA-4CB8-A822-AEE5521FA3F9}" destId="{164D6EA8-F510-43B7-91BA-29E56974AB63}" srcOrd="2" destOrd="0" parTransId="{645DAA07-EBA1-4567-9AA0-C3A57A73099A}" sibTransId="{2FB19908-F708-4A28-8287-76B44A4C5838}"/>
    <dgm:cxn modelId="{166A44EA-A6AF-41E7-A779-FE9CF79FFD83}" type="presOf" srcId="{1DDA04A4-ACC1-4D9B-9751-106FF7B928EC}" destId="{0C7A2057-FDA1-452E-B9AB-63672253A275}" srcOrd="0" destOrd="0" presId="urn:microsoft.com/office/officeart/2005/8/layout/chevron2"/>
    <dgm:cxn modelId="{4BEE633D-C920-433E-98FD-1F6127314E38}" srcId="{1DDA04A4-ACC1-4D9B-9751-106FF7B928EC}" destId="{ECD29605-1F52-4EEE-AC4C-58B6110B0BC2}" srcOrd="0" destOrd="0" parTransId="{AA7B9FB7-5636-41C7-8872-0AA1E1BB8DF9}" sibTransId="{FB583DD0-E546-4AAF-BD8B-B7E9C83C5212}"/>
    <dgm:cxn modelId="{17B54A03-F03C-4909-BA64-9AF9986ED694}" srcId="{3FD568ED-6D3A-4A00-89E6-BE2CCA467CA7}" destId="{30A1F747-F4C2-4800-BEB6-6CF51DF13BA2}" srcOrd="5" destOrd="0" parTransId="{21163EF1-478E-43A1-AC9B-7568776592CF}" sibTransId="{BA0788B8-0FAF-4FA0-A883-BFF6E16DC425}"/>
    <dgm:cxn modelId="{83DE6E12-8E47-4488-A53D-DF398CE5AC95}" type="presOf" srcId="{7979204C-A449-4BE1-AC95-59975642367F}" destId="{49815361-DE9D-47EF-B004-6BE3D9EE01F4}" srcOrd="0" destOrd="7" presId="urn:microsoft.com/office/officeart/2005/8/layout/chevron2"/>
    <dgm:cxn modelId="{9DB0FEBF-A9A2-4AA8-BED9-B3B2D6012D59}" type="presOf" srcId="{A4C016C3-83B9-494C-9881-EA1CA8388A61}" destId="{49815361-DE9D-47EF-B004-6BE3D9EE01F4}" srcOrd="0" destOrd="3" presId="urn:microsoft.com/office/officeart/2005/8/layout/chevron2"/>
    <dgm:cxn modelId="{21FA5EDC-BDE2-493F-894F-C97E08FCFA5F}" srcId="{3FD568ED-6D3A-4A00-89E6-BE2CCA467CA7}" destId="{B25A5469-E3CD-4E42-AAEB-F5E0B02F7892}" srcOrd="6" destOrd="0" parTransId="{85A37576-C6E9-4C97-9EFF-A0ACBD0813A7}" sibTransId="{538FFBFB-3E45-457C-B793-569BE74BF354}"/>
    <dgm:cxn modelId="{2FDFA03F-28B4-4CAC-A191-E0F9E73D756E}" type="presOf" srcId="{1FF0441C-AA71-46DD-879A-1E0B4602D0BB}" destId="{5755181F-FF22-4FC9-A478-CE2CEDC38C79}" srcOrd="0" destOrd="2" presId="urn:microsoft.com/office/officeart/2005/8/layout/chevron2"/>
    <dgm:cxn modelId="{2ED6DFCE-F250-4AD3-83EC-1FF05074BAFC}" type="presOf" srcId="{AB551205-0633-42F0-9CEC-21AF16FC67EC}" destId="{49815361-DE9D-47EF-B004-6BE3D9EE01F4}" srcOrd="0" destOrd="1" presId="urn:microsoft.com/office/officeart/2005/8/layout/chevron2"/>
    <dgm:cxn modelId="{A8E727C2-1D08-459D-BF7F-5C11A6FA27BF}" type="presParOf" srcId="{5015E31E-DD2D-48D2-8158-648D128EBD00}" destId="{659B179E-22F2-45B0-B05A-10E669320EEC}" srcOrd="0" destOrd="0" presId="urn:microsoft.com/office/officeart/2005/8/layout/chevron2"/>
    <dgm:cxn modelId="{CB7F223C-DA96-4CA7-B038-3DBAEBB5D34D}" type="presParOf" srcId="{659B179E-22F2-45B0-B05A-10E669320EEC}" destId="{AD44F4C8-A6B4-410A-8C10-C022A8F54889}" srcOrd="0" destOrd="0" presId="urn:microsoft.com/office/officeart/2005/8/layout/chevron2"/>
    <dgm:cxn modelId="{9883BD40-F7CF-455F-880C-911AEA931DE3}" type="presParOf" srcId="{659B179E-22F2-45B0-B05A-10E669320EEC}" destId="{04722084-18BE-4C73-8808-BBE851165714}" srcOrd="1" destOrd="0" presId="urn:microsoft.com/office/officeart/2005/8/layout/chevron2"/>
    <dgm:cxn modelId="{8E2F5365-2F3D-45F5-AF8F-0A64AF6F7DBB}" type="presParOf" srcId="{5015E31E-DD2D-48D2-8158-648D128EBD00}" destId="{ADA275D8-98D5-4521-8410-22E698D48BDF}" srcOrd="1" destOrd="0" presId="urn:microsoft.com/office/officeart/2005/8/layout/chevron2"/>
    <dgm:cxn modelId="{FBC4E6FB-EB2A-42DD-952F-D1B84DEE0D38}" type="presParOf" srcId="{5015E31E-DD2D-48D2-8158-648D128EBD00}" destId="{CAA833ED-F191-4C33-B7E9-C415D2F1BC7A}" srcOrd="2" destOrd="0" presId="urn:microsoft.com/office/officeart/2005/8/layout/chevron2"/>
    <dgm:cxn modelId="{E0D96B98-0F03-4DA6-AFC6-223F5ED3E7CB}" type="presParOf" srcId="{CAA833ED-F191-4C33-B7E9-C415D2F1BC7A}" destId="{0C7A2057-FDA1-452E-B9AB-63672253A275}" srcOrd="0" destOrd="0" presId="urn:microsoft.com/office/officeart/2005/8/layout/chevron2"/>
    <dgm:cxn modelId="{D9EA7A14-6638-419E-9F7F-48D26F24F2CE}" type="presParOf" srcId="{CAA833ED-F191-4C33-B7E9-C415D2F1BC7A}" destId="{5755181F-FF22-4FC9-A478-CE2CEDC38C79}" srcOrd="1" destOrd="0" presId="urn:microsoft.com/office/officeart/2005/8/layout/chevron2"/>
    <dgm:cxn modelId="{CAEF8C00-C52A-48D4-8168-7189E9E6EA49}" type="presParOf" srcId="{5015E31E-DD2D-48D2-8158-648D128EBD00}" destId="{F19F2746-4B56-46F4-8E2F-9865FA6A8E8C}" srcOrd="3" destOrd="0" presId="urn:microsoft.com/office/officeart/2005/8/layout/chevron2"/>
    <dgm:cxn modelId="{4F968F1C-3824-4652-9D9C-B833B00E4835}" type="presParOf" srcId="{5015E31E-DD2D-48D2-8158-648D128EBD00}" destId="{098955BB-2CDE-4E06-94E3-4E20FFC24C81}" srcOrd="4" destOrd="0" presId="urn:microsoft.com/office/officeart/2005/8/layout/chevron2"/>
    <dgm:cxn modelId="{E333B871-C7CC-4320-880A-76985381298F}" type="presParOf" srcId="{098955BB-2CDE-4E06-94E3-4E20FFC24C81}" destId="{ACCF54AF-5164-49D1-B0BF-ED76829CB7DF}" srcOrd="0" destOrd="0" presId="urn:microsoft.com/office/officeart/2005/8/layout/chevron2"/>
    <dgm:cxn modelId="{F75A8963-C0F4-4D9B-A514-6C4CA5B54F8C}" type="presParOf" srcId="{098955BB-2CDE-4E06-94E3-4E20FFC24C81}" destId="{49815361-DE9D-47EF-B004-6BE3D9EE01F4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09CF0E75-F998-4FE8-8A55-C88BDF03DF57}" type="doc">
      <dgm:prSet loTypeId="urn:microsoft.com/office/officeart/2005/8/layout/chevron2" loCatId="process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CF2F34E1-287D-4735-B849-B79402BAE478}">
      <dgm:prSet phldrT="[Текст]" custT="1"/>
      <dgm:spPr/>
      <dgm:t>
        <a:bodyPr/>
        <a:lstStyle/>
        <a:p>
          <a:r>
            <a:rPr lang="ru-RU" sz="2800" dirty="0" smtClean="0">
              <a:solidFill>
                <a:schemeClr val="accent1">
                  <a:lumMod val="50000"/>
                </a:schemeClr>
              </a:solidFill>
            </a:rPr>
            <a:t>7</a:t>
          </a:r>
          <a:endParaRPr lang="ru-RU" sz="2800" dirty="0">
            <a:solidFill>
              <a:schemeClr val="accent1">
                <a:lumMod val="50000"/>
              </a:schemeClr>
            </a:solidFill>
          </a:endParaRPr>
        </a:p>
      </dgm:t>
    </dgm:pt>
    <dgm:pt modelId="{71E3B2FC-36A1-472A-998D-1CF8EE65FFC5}" type="parTrans" cxnId="{5E123B99-A5D6-4842-A574-5B5F2B5A9AB5}">
      <dgm:prSet/>
      <dgm:spPr/>
      <dgm:t>
        <a:bodyPr/>
        <a:lstStyle/>
        <a:p>
          <a:endParaRPr lang="ru-RU"/>
        </a:p>
      </dgm:t>
    </dgm:pt>
    <dgm:pt modelId="{7FF9B9C4-9D8D-46B9-A6CD-FEC26A14DBAB}" type="sibTrans" cxnId="{5E123B99-A5D6-4842-A574-5B5F2B5A9AB5}">
      <dgm:prSet/>
      <dgm:spPr/>
      <dgm:t>
        <a:bodyPr/>
        <a:lstStyle/>
        <a:p>
          <a:endParaRPr lang="ru-RU"/>
        </a:p>
      </dgm:t>
    </dgm:pt>
    <dgm:pt modelId="{7E778214-05DA-4CB8-A822-AEE5521FA3F9}">
      <dgm:prSet custT="1"/>
      <dgm:spPr/>
      <dgm:t>
        <a:bodyPr/>
        <a:lstStyle/>
        <a:p>
          <a:r>
            <a:rPr lang="ru-RU" sz="2800" dirty="0" smtClean="0"/>
            <a:t>9</a:t>
          </a:r>
          <a:endParaRPr lang="ru-RU" sz="2800" dirty="0"/>
        </a:p>
      </dgm:t>
    </dgm:pt>
    <dgm:pt modelId="{57831E0D-8205-475C-8CF0-EDBC92649852}" type="parTrans" cxnId="{1ECC357F-D23A-4276-AD87-60B3A244DE36}">
      <dgm:prSet/>
      <dgm:spPr/>
      <dgm:t>
        <a:bodyPr/>
        <a:lstStyle/>
        <a:p>
          <a:endParaRPr lang="ru-RU"/>
        </a:p>
      </dgm:t>
    </dgm:pt>
    <dgm:pt modelId="{7C896E1F-FEF5-459D-8A22-D6CE3EA26D02}" type="sibTrans" cxnId="{1ECC357F-D23A-4276-AD87-60B3A244DE36}">
      <dgm:prSet/>
      <dgm:spPr/>
      <dgm:t>
        <a:bodyPr/>
        <a:lstStyle/>
        <a:p>
          <a:endParaRPr lang="ru-RU"/>
        </a:p>
      </dgm:t>
    </dgm:pt>
    <dgm:pt modelId="{7D1BC784-E50A-44FE-997C-93C39B464D20}">
      <dgm:prSet custT="1"/>
      <dgm:spPr/>
      <dgm:t>
        <a:bodyPr/>
        <a:lstStyle/>
        <a:p>
          <a:pPr marL="57150" lvl="1" indent="0" defTabSz="40005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endParaRPr lang="ru-RU" sz="1600" dirty="0"/>
        </a:p>
      </dgm:t>
    </dgm:pt>
    <dgm:pt modelId="{8C364C15-0F3D-4D0E-B321-FE0A236AE0F3}" type="parTrans" cxnId="{B7E8FC5E-32CC-48E2-A35D-0E4F75898119}">
      <dgm:prSet/>
      <dgm:spPr/>
      <dgm:t>
        <a:bodyPr/>
        <a:lstStyle/>
        <a:p>
          <a:endParaRPr lang="ru-RU"/>
        </a:p>
      </dgm:t>
    </dgm:pt>
    <dgm:pt modelId="{833D77E9-502B-47F7-B396-913608A7D933}" type="sibTrans" cxnId="{B7E8FC5E-32CC-48E2-A35D-0E4F75898119}">
      <dgm:prSet/>
      <dgm:spPr/>
      <dgm:t>
        <a:bodyPr/>
        <a:lstStyle/>
        <a:p>
          <a:endParaRPr lang="ru-RU"/>
        </a:p>
      </dgm:t>
    </dgm:pt>
    <dgm:pt modelId="{B2E5F111-F596-44BA-8764-9272914629CA}">
      <dgm:prSet custT="1"/>
      <dgm:spPr/>
      <dgm:t>
        <a:bodyPr/>
        <a:lstStyle/>
        <a:p>
          <a:pPr marL="0" marR="0" lvl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endParaRPr lang="ru-RU" sz="1400" b="1" dirty="0" smtClean="0">
            <a:solidFill>
              <a:schemeClr val="tx2">
                <a:lumMod val="75000"/>
              </a:schemeClr>
            </a:solidFill>
          </a:endParaRPr>
        </a:p>
      </dgm:t>
    </dgm:pt>
    <dgm:pt modelId="{1693C69F-FEE7-44AA-AEE1-4E32D35277B9}" type="parTrans" cxnId="{DE1110B1-AD13-46BD-B80C-C84C4AEE2E12}">
      <dgm:prSet/>
      <dgm:spPr/>
      <dgm:t>
        <a:bodyPr/>
        <a:lstStyle/>
        <a:p>
          <a:endParaRPr lang="ru-RU"/>
        </a:p>
      </dgm:t>
    </dgm:pt>
    <dgm:pt modelId="{3A616019-0983-4D42-981E-2453D02D16E2}" type="sibTrans" cxnId="{DE1110B1-AD13-46BD-B80C-C84C4AEE2E12}">
      <dgm:prSet/>
      <dgm:spPr/>
      <dgm:t>
        <a:bodyPr/>
        <a:lstStyle/>
        <a:p>
          <a:endParaRPr lang="ru-RU"/>
        </a:p>
      </dgm:t>
    </dgm:pt>
    <dgm:pt modelId="{6DA7FE01-DA6E-489E-8690-0AF00B9349E3}">
      <dgm:prSet custT="1"/>
      <dgm:spPr/>
      <dgm:t>
        <a:bodyPr/>
        <a:lstStyle/>
        <a:p>
          <a:r>
            <a:rPr lang="ru-RU" sz="2800" b="0" dirty="0" smtClean="0">
              <a:solidFill>
                <a:schemeClr val="tx2">
                  <a:lumMod val="75000"/>
                </a:schemeClr>
              </a:solidFill>
            </a:rPr>
            <a:t>8</a:t>
          </a:r>
          <a:endParaRPr lang="ru-RU" sz="2800" b="0" dirty="0">
            <a:solidFill>
              <a:schemeClr val="tx2">
                <a:lumMod val="75000"/>
              </a:schemeClr>
            </a:solidFill>
          </a:endParaRPr>
        </a:p>
      </dgm:t>
    </dgm:pt>
    <dgm:pt modelId="{BF876FD3-E9A5-4EC0-9341-32AA92DD7E55}" type="parTrans" cxnId="{A7C2ABA8-346C-4851-9EAC-B4E5CD39FD73}">
      <dgm:prSet/>
      <dgm:spPr/>
      <dgm:t>
        <a:bodyPr/>
        <a:lstStyle/>
        <a:p>
          <a:endParaRPr lang="ru-RU"/>
        </a:p>
      </dgm:t>
    </dgm:pt>
    <dgm:pt modelId="{16C33DC9-C716-4CAE-930E-A99AACAFD965}" type="sibTrans" cxnId="{A7C2ABA8-346C-4851-9EAC-B4E5CD39FD73}">
      <dgm:prSet/>
      <dgm:spPr/>
      <dgm:t>
        <a:bodyPr/>
        <a:lstStyle/>
        <a:p>
          <a:endParaRPr lang="ru-RU"/>
        </a:p>
      </dgm:t>
    </dgm:pt>
    <dgm:pt modelId="{E4259366-CBAC-45E5-8B72-E7012F35034F}">
      <dgm:prSet/>
      <dgm:spPr/>
      <dgm:t>
        <a:bodyPr/>
        <a:lstStyle/>
        <a:p>
          <a:endParaRPr lang="ru-RU" sz="1000" dirty="0"/>
        </a:p>
      </dgm:t>
    </dgm:pt>
    <dgm:pt modelId="{F82565D7-568F-4C03-875C-9A08EE14710B}" type="parTrans" cxnId="{25B8AB8C-78B7-4739-961E-1BA35D1873B8}">
      <dgm:prSet/>
      <dgm:spPr/>
      <dgm:t>
        <a:bodyPr/>
        <a:lstStyle/>
        <a:p>
          <a:endParaRPr lang="ru-RU"/>
        </a:p>
      </dgm:t>
    </dgm:pt>
    <dgm:pt modelId="{416CF607-9F7F-4B7F-8C7E-D563330697EE}" type="sibTrans" cxnId="{25B8AB8C-78B7-4739-961E-1BA35D1873B8}">
      <dgm:prSet/>
      <dgm:spPr/>
      <dgm:t>
        <a:bodyPr/>
        <a:lstStyle/>
        <a:p>
          <a:endParaRPr lang="ru-RU"/>
        </a:p>
      </dgm:t>
    </dgm:pt>
    <dgm:pt modelId="{F34A7717-113E-43E1-B2E1-385AC32B4761}">
      <dgm:prSet custT="1"/>
      <dgm:spPr/>
      <dgm:t>
        <a:bodyPr/>
        <a:lstStyle/>
        <a:p>
          <a:endParaRPr lang="ru-RU" sz="1200" b="1" dirty="0">
            <a:solidFill>
              <a:schemeClr val="tx2">
                <a:lumMod val="75000"/>
              </a:schemeClr>
            </a:solidFill>
          </a:endParaRPr>
        </a:p>
      </dgm:t>
    </dgm:pt>
    <dgm:pt modelId="{4865A7B1-9E3A-4ADB-AE47-03E93F99CD1B}" type="parTrans" cxnId="{4C23C04F-6E1F-4A85-8BA9-EF5E7C5336FE}">
      <dgm:prSet/>
      <dgm:spPr/>
      <dgm:t>
        <a:bodyPr/>
        <a:lstStyle/>
        <a:p>
          <a:endParaRPr lang="ru-RU"/>
        </a:p>
      </dgm:t>
    </dgm:pt>
    <dgm:pt modelId="{8B6F075A-A9AD-4A7C-8AE9-44BAFB26B55B}" type="sibTrans" cxnId="{4C23C04F-6E1F-4A85-8BA9-EF5E7C5336FE}">
      <dgm:prSet/>
      <dgm:spPr/>
      <dgm:t>
        <a:bodyPr/>
        <a:lstStyle/>
        <a:p>
          <a:endParaRPr lang="ru-RU"/>
        </a:p>
      </dgm:t>
    </dgm:pt>
    <dgm:pt modelId="{99248337-4C39-4292-B28E-B8F23EFAD0C2}">
      <dgm:prSet custT="1"/>
      <dgm:spPr/>
      <dgm:t>
        <a:bodyPr/>
        <a:lstStyle/>
        <a:p>
          <a:r>
            <a:rPr lang="ru-RU" sz="1600" b="1" dirty="0" smtClean="0">
              <a:solidFill>
                <a:schemeClr val="tx2">
                  <a:lumMod val="75000"/>
                </a:schemeClr>
              </a:solidFill>
            </a:rPr>
            <a:t>Контракт по результатам запроса котировок размещается в течении в течении </a:t>
          </a:r>
          <a:r>
            <a:rPr lang="ru-RU" sz="1600" b="1" dirty="0" smtClean="0">
              <a:solidFill>
                <a:srgbClr val="FF0000"/>
              </a:solidFill>
            </a:rPr>
            <a:t>1-го рабочего </a:t>
          </a:r>
          <a:r>
            <a:rPr lang="ru-RU" sz="1600" b="1" dirty="0" smtClean="0">
              <a:solidFill>
                <a:schemeClr val="tx2">
                  <a:lumMod val="75000"/>
                </a:schemeClr>
              </a:solidFill>
            </a:rPr>
            <a:t>дня после публикации протокола</a:t>
          </a:r>
          <a:endParaRPr lang="ru-RU" sz="1600" b="1" dirty="0">
            <a:solidFill>
              <a:srgbClr val="FF0000"/>
            </a:solidFill>
          </a:endParaRPr>
        </a:p>
      </dgm:t>
    </dgm:pt>
    <dgm:pt modelId="{29D1A4E8-2938-42CB-B271-1986F6F5A2D8}" type="parTrans" cxnId="{97FA4163-2DCE-4839-ACBB-640C5EF1B7F3}">
      <dgm:prSet/>
      <dgm:spPr/>
      <dgm:t>
        <a:bodyPr/>
        <a:lstStyle/>
        <a:p>
          <a:endParaRPr lang="ru-RU"/>
        </a:p>
      </dgm:t>
    </dgm:pt>
    <dgm:pt modelId="{E49795B7-A286-40F2-A2A4-F80CCA99BA09}" type="sibTrans" cxnId="{97FA4163-2DCE-4839-ACBB-640C5EF1B7F3}">
      <dgm:prSet/>
      <dgm:spPr/>
      <dgm:t>
        <a:bodyPr/>
        <a:lstStyle/>
        <a:p>
          <a:endParaRPr lang="ru-RU"/>
        </a:p>
      </dgm:t>
    </dgm:pt>
    <dgm:pt modelId="{A112A1E8-52AB-49CF-951E-92514CAFF1B4}">
      <dgm:prSet custT="1"/>
      <dgm:spPr/>
      <dgm:t>
        <a:bodyPr/>
        <a:lstStyle/>
        <a:p>
          <a:r>
            <a:rPr lang="ru-RU" sz="1600" b="1" dirty="0" smtClean="0">
              <a:solidFill>
                <a:schemeClr val="tx2">
                  <a:lumMod val="75000"/>
                </a:schemeClr>
              </a:solidFill>
            </a:rPr>
            <a:t>Извещение о закупке размещено (контракт с ед. поставщиком заключен):                                                            </a:t>
          </a:r>
          <a:r>
            <a:rPr lang="en-US" sz="1600" b="1" dirty="0" smtClean="0">
              <a:solidFill>
                <a:schemeClr val="tx2">
                  <a:lumMod val="75000"/>
                </a:schemeClr>
              </a:solidFill>
            </a:rPr>
            <a:t>                                                        </a:t>
          </a:r>
          <a:r>
            <a:rPr lang="ru-RU" sz="1600" b="1" dirty="0" smtClean="0">
              <a:solidFill>
                <a:schemeClr val="tx2">
                  <a:lumMod val="75000"/>
                </a:schemeClr>
              </a:solidFill>
            </a:rPr>
            <a:t>с </a:t>
          </a:r>
          <a:r>
            <a:rPr lang="ru-RU" sz="1600" b="1" dirty="0" smtClean="0">
              <a:solidFill>
                <a:srgbClr val="FF0000"/>
              </a:solidFill>
            </a:rPr>
            <a:t>01.05.2022 по 30.06.2022 </a:t>
          </a:r>
          <a:r>
            <a:rPr lang="ru-RU" sz="1600" b="1" dirty="0" smtClean="0">
              <a:solidFill>
                <a:schemeClr val="tx2">
                  <a:lumMod val="75000"/>
                </a:schemeClr>
              </a:solidFill>
            </a:rPr>
            <a:t>– срок оплаты </a:t>
          </a:r>
          <a:r>
            <a:rPr lang="ru-RU" sz="1600" b="1" dirty="0" smtClean="0">
              <a:solidFill>
                <a:srgbClr val="FF0000"/>
              </a:solidFill>
            </a:rPr>
            <a:t>≤ 15 раб. дней </a:t>
          </a:r>
          <a:r>
            <a:rPr lang="ru-RU" sz="1600" b="1" dirty="0" smtClean="0">
              <a:solidFill>
                <a:schemeClr val="tx2">
                  <a:lumMod val="75000"/>
                </a:schemeClr>
              </a:solidFill>
            </a:rPr>
            <a:t>                                                                                         </a:t>
          </a:r>
          <a:r>
            <a:rPr lang="ru-RU" sz="1600" b="1" dirty="0" smtClean="0">
              <a:solidFill>
                <a:srgbClr val="FF0000"/>
              </a:solidFill>
            </a:rPr>
            <a:t>с 01.07.2022 </a:t>
          </a:r>
          <a:r>
            <a:rPr lang="ru-RU" sz="1600" b="1" dirty="0" smtClean="0">
              <a:solidFill>
                <a:schemeClr val="tx2">
                  <a:lumMod val="75000"/>
                </a:schemeClr>
              </a:solidFill>
            </a:rPr>
            <a:t>– срок оплаты </a:t>
          </a:r>
          <a:r>
            <a:rPr lang="ru-RU" sz="1600" b="1" dirty="0" smtClean="0">
              <a:solidFill>
                <a:srgbClr val="FF0000"/>
              </a:solidFill>
            </a:rPr>
            <a:t>≤ 7 раб. дней</a:t>
          </a:r>
          <a:r>
            <a:rPr lang="ru-RU" sz="1600" b="1" dirty="0" smtClean="0">
              <a:solidFill>
                <a:schemeClr val="tx2">
                  <a:lumMod val="75000"/>
                </a:schemeClr>
              </a:solidFill>
            </a:rPr>
            <a:t>                                                                                                             Исключение: «бумажная приемка» – 10 раб. дней, казначейское сопровождение – 10 раб. дней, акт Правительства – в срок, установленный актом</a:t>
          </a:r>
        </a:p>
      </dgm:t>
    </dgm:pt>
    <dgm:pt modelId="{71BD3E5D-93CB-4922-9437-DA6E5BE46DA2}" type="parTrans" cxnId="{987D8CDF-9B49-419E-912F-58CD4B2697A1}">
      <dgm:prSet/>
      <dgm:spPr/>
      <dgm:t>
        <a:bodyPr/>
        <a:lstStyle/>
        <a:p>
          <a:endParaRPr lang="ru-RU"/>
        </a:p>
      </dgm:t>
    </dgm:pt>
    <dgm:pt modelId="{C69BCA76-8A12-4C0C-8FA2-7127366C5F8C}" type="sibTrans" cxnId="{987D8CDF-9B49-419E-912F-58CD4B2697A1}">
      <dgm:prSet/>
      <dgm:spPr/>
      <dgm:t>
        <a:bodyPr/>
        <a:lstStyle/>
        <a:p>
          <a:endParaRPr lang="ru-RU"/>
        </a:p>
      </dgm:t>
    </dgm:pt>
    <dgm:pt modelId="{35CD9316-700C-402E-94AB-A5242A52B84E}">
      <dgm:prSet custT="1"/>
      <dgm:spPr/>
      <dgm:t>
        <a:bodyPr/>
        <a:lstStyle/>
        <a:p>
          <a:r>
            <a:rPr lang="ru-RU" sz="1600" b="1" dirty="0" smtClean="0">
              <a:solidFill>
                <a:schemeClr val="tx2">
                  <a:lumMod val="75000"/>
                </a:schemeClr>
              </a:solidFill>
            </a:rPr>
            <a:t>Ценовое предложение </a:t>
          </a:r>
          <a:r>
            <a:rPr lang="ru-RU" sz="1600" b="1" dirty="0" smtClean="0">
              <a:solidFill>
                <a:srgbClr val="FF0000"/>
              </a:solidFill>
            </a:rPr>
            <a:t>ниже  0 = плата за право </a:t>
          </a:r>
          <a:r>
            <a:rPr lang="ru-RU" sz="1600" b="1" dirty="0" smtClean="0">
              <a:solidFill>
                <a:schemeClr val="tx2">
                  <a:lumMod val="75000"/>
                </a:schemeClr>
              </a:solidFill>
            </a:rPr>
            <a:t>заключить контракт</a:t>
          </a:r>
          <a:endParaRPr lang="ru-RU" sz="1600" b="1" dirty="0">
            <a:solidFill>
              <a:schemeClr val="tx2">
                <a:lumMod val="75000"/>
              </a:schemeClr>
            </a:solidFill>
          </a:endParaRPr>
        </a:p>
      </dgm:t>
    </dgm:pt>
    <dgm:pt modelId="{955B29ED-5F4F-4A38-A9BD-F129A0F1FD80}" type="parTrans" cxnId="{2928099D-6B1A-4732-BBBE-69BD2ED607B8}">
      <dgm:prSet/>
      <dgm:spPr/>
      <dgm:t>
        <a:bodyPr/>
        <a:lstStyle/>
        <a:p>
          <a:endParaRPr lang="ru-RU"/>
        </a:p>
      </dgm:t>
    </dgm:pt>
    <dgm:pt modelId="{29FDF584-0BB8-4540-B543-01BDF2470657}" type="sibTrans" cxnId="{2928099D-6B1A-4732-BBBE-69BD2ED607B8}">
      <dgm:prSet/>
      <dgm:spPr/>
      <dgm:t>
        <a:bodyPr/>
        <a:lstStyle/>
        <a:p>
          <a:endParaRPr lang="ru-RU"/>
        </a:p>
      </dgm:t>
    </dgm:pt>
    <dgm:pt modelId="{5015E31E-DD2D-48D2-8158-648D128EBD00}" type="pres">
      <dgm:prSet presAssocID="{09CF0E75-F998-4FE8-8A55-C88BDF03DF57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54D35B8F-3EB4-4499-A4B1-5BB84CDEF947}" type="pres">
      <dgm:prSet presAssocID="{CF2F34E1-287D-4735-B849-B79402BAE478}" presName="composite" presStyleCnt="0"/>
      <dgm:spPr/>
    </dgm:pt>
    <dgm:pt modelId="{507D2575-69D3-47EB-9C58-2EA71B321352}" type="pres">
      <dgm:prSet presAssocID="{CF2F34E1-287D-4735-B849-B79402BAE478}" presName="parentText" presStyleLbl="alignNode1" presStyleIdx="0" presStyleCnt="3" custLinFactNeighborX="-697" custLinFactNeighborY="98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C533D47-861A-42CE-8B07-215B08A61EEE}" type="pres">
      <dgm:prSet presAssocID="{CF2F34E1-287D-4735-B849-B79402BAE478}" presName="descendantText" presStyleLbl="alignAcc1" presStyleIdx="0" presStyleCnt="3" custScaleX="100306" custScaleY="94558" custLinFactY="17346" custLinFactNeighborX="-46" custLinFactNeighborY="1000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FF290E4-4BEF-4B92-B44C-2013C93B5E62}" type="pres">
      <dgm:prSet presAssocID="{7FF9B9C4-9D8D-46B9-A6CD-FEC26A14DBAB}" presName="sp" presStyleCnt="0"/>
      <dgm:spPr/>
    </dgm:pt>
    <dgm:pt modelId="{B7BE7012-5694-4FA6-A45E-6B9358B00E65}" type="pres">
      <dgm:prSet presAssocID="{6DA7FE01-DA6E-489E-8690-0AF00B9349E3}" presName="composite" presStyleCnt="0"/>
      <dgm:spPr/>
    </dgm:pt>
    <dgm:pt modelId="{082DA614-D030-47E4-B0F0-2ACB71770DA3}" type="pres">
      <dgm:prSet presAssocID="{6DA7FE01-DA6E-489E-8690-0AF00B9349E3}" presName="parentText" presStyleLbl="alignNode1" presStyleIdx="1" presStyleCnt="3" custLinFactNeighborX="-3229" custLinFactNeighborY="-6092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FA7E83F-B15A-42C0-AD3B-6D2ACF258404}" type="pres">
      <dgm:prSet presAssocID="{6DA7FE01-DA6E-489E-8690-0AF00B9349E3}" presName="descendantText" presStyleLbl="alignAcc1" presStyleIdx="1" presStyleCnt="3" custScaleY="63989" custLinFactY="-51536" custLinFactNeighborX="77" custLinFactNeighborY="-1000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DDAA987-B04D-4070-B1F3-E5FE5EAFBBFA}" type="pres">
      <dgm:prSet presAssocID="{16C33DC9-C716-4CAE-930E-A99AACAFD965}" presName="sp" presStyleCnt="0"/>
      <dgm:spPr/>
    </dgm:pt>
    <dgm:pt modelId="{659B179E-22F2-45B0-B05A-10E669320EEC}" type="pres">
      <dgm:prSet presAssocID="{7E778214-05DA-4CB8-A822-AEE5521FA3F9}" presName="composite" presStyleCnt="0"/>
      <dgm:spPr/>
    </dgm:pt>
    <dgm:pt modelId="{AD44F4C8-A6B4-410A-8C10-C022A8F54889}" type="pres">
      <dgm:prSet presAssocID="{7E778214-05DA-4CB8-A822-AEE5521FA3F9}" presName="parentText" presStyleLbl="alignNode1" presStyleIdx="2" presStyleCnt="3" custLinFactNeighborX="-3207" custLinFactNeighborY="-9876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4722084-18BE-4C73-8808-BBE851165714}" type="pres">
      <dgm:prSet presAssocID="{7E778214-05DA-4CB8-A822-AEE5521FA3F9}" presName="descendantText" presStyleLbl="alignAcc1" presStyleIdx="2" presStyleCnt="3" custScaleY="191323" custLinFactNeighborX="77" custLinFactNeighborY="-3140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B7E8FC5E-32CC-48E2-A35D-0E4F75898119}" srcId="{7E778214-05DA-4CB8-A822-AEE5521FA3F9}" destId="{7D1BC784-E50A-44FE-997C-93C39B464D20}" srcOrd="0" destOrd="0" parTransId="{8C364C15-0F3D-4D0E-B321-FE0A236AE0F3}" sibTransId="{833D77E9-502B-47F7-B396-913608A7D933}"/>
    <dgm:cxn modelId="{5E123B99-A5D6-4842-A574-5B5F2B5A9AB5}" srcId="{09CF0E75-F998-4FE8-8A55-C88BDF03DF57}" destId="{CF2F34E1-287D-4735-B849-B79402BAE478}" srcOrd="0" destOrd="0" parTransId="{71E3B2FC-36A1-472A-998D-1CF8EE65FFC5}" sibTransId="{7FF9B9C4-9D8D-46B9-A6CD-FEC26A14DBAB}"/>
    <dgm:cxn modelId="{987D8CDF-9B49-419E-912F-58CD4B2697A1}" srcId="{7E778214-05DA-4CB8-A822-AEE5521FA3F9}" destId="{A112A1E8-52AB-49CF-951E-92514CAFF1B4}" srcOrd="1" destOrd="0" parTransId="{71BD3E5D-93CB-4922-9437-DA6E5BE46DA2}" sibTransId="{C69BCA76-8A12-4C0C-8FA2-7127366C5F8C}"/>
    <dgm:cxn modelId="{4C23C04F-6E1F-4A85-8BA9-EF5E7C5336FE}" srcId="{6DA7FE01-DA6E-489E-8690-0AF00B9349E3}" destId="{F34A7717-113E-43E1-B2E1-385AC32B4761}" srcOrd="0" destOrd="0" parTransId="{4865A7B1-9E3A-4ADB-AE47-03E93F99CD1B}" sibTransId="{8B6F075A-A9AD-4A7C-8AE9-44BAFB26B55B}"/>
    <dgm:cxn modelId="{4DE52E0E-7D16-42C1-8BFE-D9346DDE7BB1}" type="presOf" srcId="{CF2F34E1-287D-4735-B849-B79402BAE478}" destId="{507D2575-69D3-47EB-9C58-2EA71B321352}" srcOrd="0" destOrd="0" presId="urn:microsoft.com/office/officeart/2005/8/layout/chevron2"/>
    <dgm:cxn modelId="{4FC09350-CECC-4701-9755-9C0551124DCB}" type="presOf" srcId="{7E778214-05DA-4CB8-A822-AEE5521FA3F9}" destId="{AD44F4C8-A6B4-410A-8C10-C022A8F54889}" srcOrd="0" destOrd="0" presId="urn:microsoft.com/office/officeart/2005/8/layout/chevron2"/>
    <dgm:cxn modelId="{AD1662AB-BE44-42E8-8DFA-8B5939E2740B}" type="presOf" srcId="{B2E5F111-F596-44BA-8764-9272914629CA}" destId="{04722084-18BE-4C73-8808-BBE851165714}" srcOrd="0" destOrd="2" presId="urn:microsoft.com/office/officeart/2005/8/layout/chevron2"/>
    <dgm:cxn modelId="{63D413FC-7D95-4005-BC5E-AC74DC8572F1}" type="presOf" srcId="{A112A1E8-52AB-49CF-951E-92514CAFF1B4}" destId="{04722084-18BE-4C73-8808-BBE851165714}" srcOrd="0" destOrd="1" presId="urn:microsoft.com/office/officeart/2005/8/layout/chevron2"/>
    <dgm:cxn modelId="{2928099D-6B1A-4732-BBBE-69BD2ED607B8}" srcId="{6DA7FE01-DA6E-489E-8690-0AF00B9349E3}" destId="{35CD9316-700C-402E-94AB-A5242A52B84E}" srcOrd="1" destOrd="0" parTransId="{955B29ED-5F4F-4A38-A9BD-F129A0F1FD80}" sibTransId="{29FDF584-0BB8-4540-B543-01BDF2470657}"/>
    <dgm:cxn modelId="{6CC58D48-6E8D-4BED-B9CC-D1AB74E6061C}" type="presOf" srcId="{F34A7717-113E-43E1-B2E1-385AC32B4761}" destId="{DFA7E83F-B15A-42C0-AD3B-6D2ACF258404}" srcOrd="0" destOrd="0" presId="urn:microsoft.com/office/officeart/2005/8/layout/chevron2"/>
    <dgm:cxn modelId="{39EB7922-BF11-4DDF-A9BA-01584694F61A}" type="presOf" srcId="{E4259366-CBAC-45E5-8B72-E7012F35034F}" destId="{DFA7E83F-B15A-42C0-AD3B-6D2ACF258404}" srcOrd="0" destOrd="2" presId="urn:microsoft.com/office/officeart/2005/8/layout/chevron2"/>
    <dgm:cxn modelId="{97FA4163-2DCE-4839-ACBB-640C5EF1B7F3}" srcId="{CF2F34E1-287D-4735-B849-B79402BAE478}" destId="{99248337-4C39-4292-B28E-B8F23EFAD0C2}" srcOrd="0" destOrd="0" parTransId="{29D1A4E8-2938-42CB-B271-1986F6F5A2D8}" sibTransId="{E49795B7-A286-40F2-A2A4-F80CCA99BA09}"/>
    <dgm:cxn modelId="{25B8AB8C-78B7-4739-961E-1BA35D1873B8}" srcId="{6DA7FE01-DA6E-489E-8690-0AF00B9349E3}" destId="{E4259366-CBAC-45E5-8B72-E7012F35034F}" srcOrd="2" destOrd="0" parTransId="{F82565D7-568F-4C03-875C-9A08EE14710B}" sibTransId="{416CF607-9F7F-4B7F-8C7E-D563330697EE}"/>
    <dgm:cxn modelId="{7AD79DEF-AE03-4359-9846-537450CD0F21}" type="presOf" srcId="{7D1BC784-E50A-44FE-997C-93C39B464D20}" destId="{04722084-18BE-4C73-8808-BBE851165714}" srcOrd="0" destOrd="0" presId="urn:microsoft.com/office/officeart/2005/8/layout/chevron2"/>
    <dgm:cxn modelId="{DE1110B1-AD13-46BD-B80C-C84C4AEE2E12}" srcId="{7E778214-05DA-4CB8-A822-AEE5521FA3F9}" destId="{B2E5F111-F596-44BA-8764-9272914629CA}" srcOrd="2" destOrd="0" parTransId="{1693C69F-FEE7-44AA-AEE1-4E32D35277B9}" sibTransId="{3A616019-0983-4D42-981E-2453D02D16E2}"/>
    <dgm:cxn modelId="{9399898D-52F5-4D16-A916-FF0BFDD8277F}" type="presOf" srcId="{35CD9316-700C-402E-94AB-A5242A52B84E}" destId="{DFA7E83F-B15A-42C0-AD3B-6D2ACF258404}" srcOrd="0" destOrd="1" presId="urn:microsoft.com/office/officeart/2005/8/layout/chevron2"/>
    <dgm:cxn modelId="{3B144027-09D1-4569-B66F-859EFE35486D}" type="presOf" srcId="{6DA7FE01-DA6E-489E-8690-0AF00B9349E3}" destId="{082DA614-D030-47E4-B0F0-2ACB71770DA3}" srcOrd="0" destOrd="0" presId="urn:microsoft.com/office/officeart/2005/8/layout/chevron2"/>
    <dgm:cxn modelId="{A2EA9B12-1228-4255-9E94-8968D70CAEED}" type="presOf" srcId="{99248337-4C39-4292-B28E-B8F23EFAD0C2}" destId="{AC533D47-861A-42CE-8B07-215B08A61EEE}" srcOrd="0" destOrd="0" presId="urn:microsoft.com/office/officeart/2005/8/layout/chevron2"/>
    <dgm:cxn modelId="{3A757F72-5396-437B-8064-913E99A6B368}" type="presOf" srcId="{09CF0E75-F998-4FE8-8A55-C88BDF03DF57}" destId="{5015E31E-DD2D-48D2-8158-648D128EBD00}" srcOrd="0" destOrd="0" presId="urn:microsoft.com/office/officeart/2005/8/layout/chevron2"/>
    <dgm:cxn modelId="{1ECC357F-D23A-4276-AD87-60B3A244DE36}" srcId="{09CF0E75-F998-4FE8-8A55-C88BDF03DF57}" destId="{7E778214-05DA-4CB8-A822-AEE5521FA3F9}" srcOrd="2" destOrd="0" parTransId="{57831E0D-8205-475C-8CF0-EDBC92649852}" sibTransId="{7C896E1F-FEF5-459D-8A22-D6CE3EA26D02}"/>
    <dgm:cxn modelId="{A7C2ABA8-346C-4851-9EAC-B4E5CD39FD73}" srcId="{09CF0E75-F998-4FE8-8A55-C88BDF03DF57}" destId="{6DA7FE01-DA6E-489E-8690-0AF00B9349E3}" srcOrd="1" destOrd="0" parTransId="{BF876FD3-E9A5-4EC0-9341-32AA92DD7E55}" sibTransId="{16C33DC9-C716-4CAE-930E-A99AACAFD965}"/>
    <dgm:cxn modelId="{A2B3E7CC-2B56-4F03-A801-4B96F4DD0051}" type="presParOf" srcId="{5015E31E-DD2D-48D2-8158-648D128EBD00}" destId="{54D35B8F-3EB4-4499-A4B1-5BB84CDEF947}" srcOrd="0" destOrd="0" presId="urn:microsoft.com/office/officeart/2005/8/layout/chevron2"/>
    <dgm:cxn modelId="{B7CC7289-0807-42DF-8CAA-4414DA82BBC4}" type="presParOf" srcId="{54D35B8F-3EB4-4499-A4B1-5BB84CDEF947}" destId="{507D2575-69D3-47EB-9C58-2EA71B321352}" srcOrd="0" destOrd="0" presId="urn:microsoft.com/office/officeart/2005/8/layout/chevron2"/>
    <dgm:cxn modelId="{B11E8F6D-E987-4DFD-921B-9723B645CF9B}" type="presParOf" srcId="{54D35B8F-3EB4-4499-A4B1-5BB84CDEF947}" destId="{AC533D47-861A-42CE-8B07-215B08A61EEE}" srcOrd="1" destOrd="0" presId="urn:microsoft.com/office/officeart/2005/8/layout/chevron2"/>
    <dgm:cxn modelId="{C3BEF975-2A58-456F-8B1F-38658EDE793F}" type="presParOf" srcId="{5015E31E-DD2D-48D2-8158-648D128EBD00}" destId="{DFF290E4-4BEF-4B92-B44C-2013C93B5E62}" srcOrd="1" destOrd="0" presId="urn:microsoft.com/office/officeart/2005/8/layout/chevron2"/>
    <dgm:cxn modelId="{ACF3D6A0-0F49-4502-B7AC-AEBD26C1F139}" type="presParOf" srcId="{5015E31E-DD2D-48D2-8158-648D128EBD00}" destId="{B7BE7012-5694-4FA6-A45E-6B9358B00E65}" srcOrd="2" destOrd="0" presId="urn:microsoft.com/office/officeart/2005/8/layout/chevron2"/>
    <dgm:cxn modelId="{AAA9A6B4-A8AC-4876-BD65-A5E06BEC8394}" type="presParOf" srcId="{B7BE7012-5694-4FA6-A45E-6B9358B00E65}" destId="{082DA614-D030-47E4-B0F0-2ACB71770DA3}" srcOrd="0" destOrd="0" presId="urn:microsoft.com/office/officeart/2005/8/layout/chevron2"/>
    <dgm:cxn modelId="{0FB5EEB7-3D86-49A1-92F9-CDD7D968EEE5}" type="presParOf" srcId="{B7BE7012-5694-4FA6-A45E-6B9358B00E65}" destId="{DFA7E83F-B15A-42C0-AD3B-6D2ACF258404}" srcOrd="1" destOrd="0" presId="urn:microsoft.com/office/officeart/2005/8/layout/chevron2"/>
    <dgm:cxn modelId="{D69B15AD-5889-4301-81DC-860C996354D6}" type="presParOf" srcId="{5015E31E-DD2D-48D2-8158-648D128EBD00}" destId="{EDDAA987-B04D-4070-B1F3-E5FE5EAFBBFA}" srcOrd="3" destOrd="0" presId="urn:microsoft.com/office/officeart/2005/8/layout/chevron2"/>
    <dgm:cxn modelId="{641BB971-3F2D-4C5E-892F-096847FE5BFC}" type="presParOf" srcId="{5015E31E-DD2D-48D2-8158-648D128EBD00}" destId="{659B179E-22F2-45B0-B05A-10E669320EEC}" srcOrd="4" destOrd="0" presId="urn:microsoft.com/office/officeart/2005/8/layout/chevron2"/>
    <dgm:cxn modelId="{A4C5B17C-9B42-43D7-B7C8-FCD74C196654}" type="presParOf" srcId="{659B179E-22F2-45B0-B05A-10E669320EEC}" destId="{AD44F4C8-A6B4-410A-8C10-C022A8F54889}" srcOrd="0" destOrd="0" presId="urn:microsoft.com/office/officeart/2005/8/layout/chevron2"/>
    <dgm:cxn modelId="{C2BE0161-5B15-4482-A0EF-C3FF7DA51D1A}" type="presParOf" srcId="{659B179E-22F2-45B0-B05A-10E669320EEC}" destId="{04722084-18BE-4C73-8808-BBE851165714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09CF0E75-F998-4FE8-8A55-C88BDF03DF57}" type="doc">
      <dgm:prSet loTypeId="urn:microsoft.com/office/officeart/2005/8/layout/chevron2" loCatId="process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3FD568ED-6D3A-4A00-89E6-BE2CCA467CA7}">
      <dgm:prSet custT="1"/>
      <dgm:spPr/>
      <dgm:t>
        <a:bodyPr/>
        <a:lstStyle/>
        <a:p>
          <a:r>
            <a:rPr lang="ru-RU" sz="2800" dirty="0" smtClean="0"/>
            <a:t>12</a:t>
          </a:r>
          <a:endParaRPr lang="ru-RU" sz="2800" dirty="0"/>
        </a:p>
      </dgm:t>
    </dgm:pt>
    <dgm:pt modelId="{A20108DE-F485-41E3-B398-802D0B67A2C5}" type="parTrans" cxnId="{968A3BFA-55AC-4CAE-ABC3-8CC0C9C1249F}">
      <dgm:prSet/>
      <dgm:spPr/>
      <dgm:t>
        <a:bodyPr/>
        <a:lstStyle/>
        <a:p>
          <a:endParaRPr lang="ru-RU"/>
        </a:p>
      </dgm:t>
    </dgm:pt>
    <dgm:pt modelId="{E3BC03EA-DC8E-484E-9EFB-73D01D51EE75}" type="sibTrans" cxnId="{968A3BFA-55AC-4CAE-ABC3-8CC0C9C1249F}">
      <dgm:prSet/>
      <dgm:spPr/>
      <dgm:t>
        <a:bodyPr/>
        <a:lstStyle/>
        <a:p>
          <a:endParaRPr lang="ru-RU"/>
        </a:p>
      </dgm:t>
    </dgm:pt>
    <dgm:pt modelId="{A4C016C3-83B9-494C-9881-EA1CA8388A61}">
      <dgm:prSet custT="1"/>
      <dgm:spPr/>
      <dgm:t>
        <a:bodyPr/>
        <a:lstStyle/>
        <a:p>
          <a:endParaRPr lang="ru-RU" sz="1200" b="1" dirty="0">
            <a:solidFill>
              <a:srgbClr val="FF0000"/>
            </a:solidFill>
          </a:endParaRPr>
        </a:p>
      </dgm:t>
    </dgm:pt>
    <dgm:pt modelId="{798B065D-CEBD-4875-8636-399060C4AAEE}" type="parTrans" cxnId="{CEB704CE-333E-4586-8055-E087D69522A0}">
      <dgm:prSet/>
      <dgm:spPr/>
      <dgm:t>
        <a:bodyPr/>
        <a:lstStyle/>
        <a:p>
          <a:endParaRPr lang="ru-RU"/>
        </a:p>
      </dgm:t>
    </dgm:pt>
    <dgm:pt modelId="{01D7A243-112C-4A71-A8F6-66170BDC369B}" type="sibTrans" cxnId="{CEB704CE-333E-4586-8055-E087D69522A0}">
      <dgm:prSet/>
      <dgm:spPr/>
      <dgm:t>
        <a:bodyPr/>
        <a:lstStyle/>
        <a:p>
          <a:endParaRPr lang="ru-RU"/>
        </a:p>
      </dgm:t>
    </dgm:pt>
    <dgm:pt modelId="{1DDA04A4-ACC1-4D9B-9751-106FF7B928EC}">
      <dgm:prSet custT="1"/>
      <dgm:spPr/>
      <dgm:t>
        <a:bodyPr/>
        <a:lstStyle/>
        <a:p>
          <a:r>
            <a:rPr lang="ru-RU" sz="2800" dirty="0" smtClean="0"/>
            <a:t>11</a:t>
          </a:r>
          <a:endParaRPr lang="ru-RU" sz="2800" dirty="0"/>
        </a:p>
      </dgm:t>
    </dgm:pt>
    <dgm:pt modelId="{FBC3E035-ED52-439E-B212-2EB39E077B75}" type="parTrans" cxnId="{AF9DDD49-B3C3-40E0-A9A2-EB183BC7DE66}">
      <dgm:prSet/>
      <dgm:spPr/>
      <dgm:t>
        <a:bodyPr/>
        <a:lstStyle/>
        <a:p>
          <a:endParaRPr lang="ru-RU"/>
        </a:p>
      </dgm:t>
    </dgm:pt>
    <dgm:pt modelId="{57AD712E-51CE-4BE9-85D8-DE989ED7FC7A}" type="sibTrans" cxnId="{AF9DDD49-B3C3-40E0-A9A2-EB183BC7DE66}">
      <dgm:prSet/>
      <dgm:spPr/>
      <dgm:t>
        <a:bodyPr/>
        <a:lstStyle/>
        <a:p>
          <a:endParaRPr lang="ru-RU"/>
        </a:p>
      </dgm:t>
    </dgm:pt>
    <dgm:pt modelId="{ECD29605-1F52-4EEE-AC4C-58B6110B0BC2}">
      <dgm:prSet custT="1"/>
      <dgm:spPr/>
      <dgm:t>
        <a:bodyPr/>
        <a:lstStyle/>
        <a:p>
          <a:endParaRPr lang="ru-RU" sz="1200" b="1" dirty="0">
            <a:solidFill>
              <a:schemeClr val="tx2">
                <a:lumMod val="75000"/>
              </a:schemeClr>
            </a:solidFill>
          </a:endParaRPr>
        </a:p>
      </dgm:t>
    </dgm:pt>
    <dgm:pt modelId="{AA7B9FB7-5636-41C7-8872-0AA1E1BB8DF9}" type="parTrans" cxnId="{4BEE633D-C920-433E-98FD-1F6127314E38}">
      <dgm:prSet/>
      <dgm:spPr/>
      <dgm:t>
        <a:bodyPr/>
        <a:lstStyle/>
        <a:p>
          <a:endParaRPr lang="ru-RU"/>
        </a:p>
      </dgm:t>
    </dgm:pt>
    <dgm:pt modelId="{FB583DD0-E546-4AAF-BD8B-B7E9C83C5212}" type="sibTrans" cxnId="{4BEE633D-C920-433E-98FD-1F6127314E38}">
      <dgm:prSet/>
      <dgm:spPr/>
      <dgm:t>
        <a:bodyPr/>
        <a:lstStyle/>
        <a:p>
          <a:endParaRPr lang="ru-RU"/>
        </a:p>
      </dgm:t>
    </dgm:pt>
    <dgm:pt modelId="{1FF0441C-AA71-46DD-879A-1E0B4602D0BB}">
      <dgm:prSet custT="1"/>
      <dgm:spPr/>
      <dgm:t>
        <a:bodyPr/>
        <a:lstStyle/>
        <a:p>
          <a:endParaRPr lang="ru-RU" sz="1200" b="1" dirty="0">
            <a:solidFill>
              <a:schemeClr val="tx2">
                <a:lumMod val="75000"/>
              </a:schemeClr>
            </a:solidFill>
          </a:endParaRPr>
        </a:p>
      </dgm:t>
    </dgm:pt>
    <dgm:pt modelId="{5371304B-39DA-4D9D-A791-DB6E808B0B5D}" type="parTrans" cxnId="{7C911867-2311-4C6F-8D9C-0F91A2CE23DE}">
      <dgm:prSet/>
      <dgm:spPr/>
      <dgm:t>
        <a:bodyPr/>
        <a:lstStyle/>
        <a:p>
          <a:endParaRPr lang="ru-RU"/>
        </a:p>
      </dgm:t>
    </dgm:pt>
    <dgm:pt modelId="{2BB47380-2F9E-4E13-81E9-23A70FEF3D33}" type="sibTrans" cxnId="{7C911867-2311-4C6F-8D9C-0F91A2CE23DE}">
      <dgm:prSet/>
      <dgm:spPr/>
      <dgm:t>
        <a:bodyPr/>
        <a:lstStyle/>
        <a:p>
          <a:endParaRPr lang="ru-RU"/>
        </a:p>
      </dgm:t>
    </dgm:pt>
    <dgm:pt modelId="{7979204C-A449-4BE1-AC95-59975642367F}">
      <dgm:prSet custT="1"/>
      <dgm:spPr/>
      <dgm:t>
        <a:bodyPr/>
        <a:lstStyle/>
        <a:p>
          <a:endParaRPr lang="ru-RU" sz="1200" b="1" dirty="0">
            <a:solidFill>
              <a:srgbClr val="FF0000"/>
            </a:solidFill>
          </a:endParaRPr>
        </a:p>
      </dgm:t>
    </dgm:pt>
    <dgm:pt modelId="{5A515C4B-5AFF-488A-8A57-04F6188B1E99}" type="parTrans" cxnId="{936F7A0C-D48C-4322-9156-FB29D19AF07A}">
      <dgm:prSet/>
      <dgm:spPr/>
      <dgm:t>
        <a:bodyPr/>
        <a:lstStyle/>
        <a:p>
          <a:endParaRPr lang="ru-RU"/>
        </a:p>
      </dgm:t>
    </dgm:pt>
    <dgm:pt modelId="{D7AEC866-C7A3-4411-BCA4-1DDD9E3E6A1F}" type="sibTrans" cxnId="{936F7A0C-D48C-4322-9156-FB29D19AF07A}">
      <dgm:prSet/>
      <dgm:spPr/>
      <dgm:t>
        <a:bodyPr/>
        <a:lstStyle/>
        <a:p>
          <a:endParaRPr lang="ru-RU"/>
        </a:p>
      </dgm:t>
    </dgm:pt>
    <dgm:pt modelId="{BB145626-2CE7-4374-B6C2-745FE87A7B11}">
      <dgm:prSet custT="1"/>
      <dgm:spPr/>
      <dgm:t>
        <a:bodyPr/>
        <a:lstStyle/>
        <a:p>
          <a:r>
            <a:rPr lang="ru-RU" sz="1600" b="1" dirty="0">
              <a:solidFill>
                <a:schemeClr val="tx2">
                  <a:lumMod val="75000"/>
                </a:schemeClr>
              </a:solidFill>
            </a:rPr>
            <a:t>Установлены </a:t>
          </a:r>
          <a:r>
            <a:rPr lang="ru-RU" sz="1600" b="1" dirty="0">
              <a:solidFill>
                <a:srgbClr val="FF0000"/>
              </a:solidFill>
            </a:rPr>
            <a:t>новые случаи и порядок списания начисленных </a:t>
          </a:r>
          <a:r>
            <a:rPr lang="ru-RU" sz="1600" b="1" dirty="0">
              <a:solidFill>
                <a:schemeClr val="tx2">
                  <a:lumMod val="75000"/>
                </a:schemeClr>
              </a:solidFill>
            </a:rPr>
            <a:t>поставщику (подрядчику, исполнителю), но не списанных заказчиком неустоек                                                                                                                                       </a:t>
          </a:r>
          <a:r>
            <a:rPr lang="ru-RU" sz="1600" b="0" i="1" dirty="0" smtClean="0">
              <a:solidFill>
                <a:schemeClr val="tx2">
                  <a:lumMod val="75000"/>
                </a:schemeClr>
              </a:solidFill>
            </a:rPr>
            <a:t>внесены </a:t>
          </a:r>
          <a:r>
            <a:rPr lang="ru-RU" sz="1600" b="0" i="1" dirty="0">
              <a:solidFill>
                <a:schemeClr val="tx2">
                  <a:lumMod val="75000"/>
                </a:schemeClr>
              </a:solidFill>
            </a:rPr>
            <a:t>изменения в Постановление Правительства РФ от 04.07.2018 N 783</a:t>
          </a:r>
        </a:p>
      </dgm:t>
    </dgm:pt>
    <dgm:pt modelId="{27F71FB3-0455-4406-AEE7-67D6F76FECA8}" type="parTrans" cxnId="{2CF32872-2F19-4D03-A1FD-B0DD778CF971}">
      <dgm:prSet/>
      <dgm:spPr/>
      <dgm:t>
        <a:bodyPr/>
        <a:lstStyle/>
        <a:p>
          <a:endParaRPr lang="ru-RU"/>
        </a:p>
      </dgm:t>
    </dgm:pt>
    <dgm:pt modelId="{718E7541-AFFF-4F72-85BF-6B509D2DAD12}" type="sibTrans" cxnId="{2CF32872-2F19-4D03-A1FD-B0DD778CF971}">
      <dgm:prSet/>
      <dgm:spPr/>
      <dgm:t>
        <a:bodyPr/>
        <a:lstStyle/>
        <a:p>
          <a:endParaRPr lang="ru-RU"/>
        </a:p>
      </dgm:t>
    </dgm:pt>
    <dgm:pt modelId="{152B4815-3C3A-4E57-8A49-5E982315F519}">
      <dgm:prSet custT="1"/>
      <dgm:spPr/>
      <dgm:t>
        <a:bodyPr/>
        <a:lstStyle/>
        <a:p>
          <a:endParaRPr lang="ru-RU" sz="1200" b="1" dirty="0">
            <a:solidFill>
              <a:schemeClr val="tx2">
                <a:lumMod val="75000"/>
              </a:schemeClr>
            </a:solidFill>
          </a:endParaRPr>
        </a:p>
      </dgm:t>
    </dgm:pt>
    <dgm:pt modelId="{E6F2D1D6-9073-45D2-B39D-BDAFF25EEDE0}" type="parTrans" cxnId="{275C1E5F-690B-41F2-A99F-1BAA455F4575}">
      <dgm:prSet/>
      <dgm:spPr/>
      <dgm:t>
        <a:bodyPr/>
        <a:lstStyle/>
        <a:p>
          <a:endParaRPr lang="ru-RU"/>
        </a:p>
      </dgm:t>
    </dgm:pt>
    <dgm:pt modelId="{F7CE7FBE-8C52-41C1-A33A-B758C1DC9556}" type="sibTrans" cxnId="{275C1E5F-690B-41F2-A99F-1BAA455F4575}">
      <dgm:prSet/>
      <dgm:spPr/>
      <dgm:t>
        <a:bodyPr/>
        <a:lstStyle/>
        <a:p>
          <a:endParaRPr lang="ru-RU"/>
        </a:p>
      </dgm:t>
    </dgm:pt>
    <dgm:pt modelId="{8CABF72B-E03C-460A-84E8-5555944FF182}">
      <dgm:prSet custT="1"/>
      <dgm:spPr/>
      <dgm:t>
        <a:bodyPr/>
        <a:lstStyle/>
        <a:p>
          <a:r>
            <a:rPr lang="ru-RU" sz="1600" b="1" dirty="0">
              <a:solidFill>
                <a:schemeClr val="tx2">
                  <a:lumMod val="75000"/>
                </a:schemeClr>
              </a:solidFill>
            </a:rPr>
            <a:t>Допускается </a:t>
          </a:r>
          <a:r>
            <a:rPr lang="ru-RU" sz="1600" b="1" dirty="0">
              <a:solidFill>
                <a:srgbClr val="FF0000"/>
              </a:solidFill>
            </a:rPr>
            <a:t>изменение существенных условий </a:t>
          </a:r>
          <a:r>
            <a:rPr lang="ru-RU" sz="1600" b="1" dirty="0" smtClean="0">
              <a:solidFill>
                <a:schemeClr val="tx2">
                  <a:lumMod val="75000"/>
                </a:schemeClr>
              </a:solidFill>
            </a:rPr>
            <a:t>заключенного                         </a:t>
          </a:r>
          <a:r>
            <a:rPr lang="ru-RU" sz="1600" b="1" dirty="0">
              <a:solidFill>
                <a:schemeClr val="tx2">
                  <a:lumMod val="75000"/>
                </a:schemeClr>
              </a:solidFill>
            </a:rPr>
            <a:t>до 1 января 2023 года </a:t>
          </a:r>
          <a:r>
            <a:rPr lang="ru-RU" sz="1600" b="1" dirty="0">
              <a:solidFill>
                <a:srgbClr val="FF0000"/>
              </a:solidFill>
            </a:rPr>
            <a:t>контракта</a:t>
          </a:r>
          <a:r>
            <a:rPr lang="ru-RU" sz="1600" b="1" dirty="0">
              <a:solidFill>
                <a:schemeClr val="tx2">
                  <a:lumMod val="75000"/>
                </a:schemeClr>
              </a:solidFill>
            </a:rPr>
            <a:t>, если при исполнении такого контракта возникли независящие от сторон контракта обстоятельства, влекущие невозможность его </a:t>
          </a:r>
          <a:r>
            <a:rPr lang="ru-RU" sz="1600" b="1" dirty="0" smtClean="0">
              <a:solidFill>
                <a:schemeClr val="tx2">
                  <a:lumMod val="75000"/>
                </a:schemeClr>
              </a:solidFill>
            </a:rPr>
            <a:t>исполнения</a:t>
          </a:r>
          <a:endParaRPr lang="ru-RU" sz="1600" b="1" dirty="0">
            <a:solidFill>
              <a:schemeClr val="tx2">
                <a:lumMod val="75000"/>
              </a:schemeClr>
            </a:solidFill>
          </a:endParaRPr>
        </a:p>
      </dgm:t>
    </dgm:pt>
    <dgm:pt modelId="{FEF15602-DB52-429C-9E5A-15E14025EAAB}" type="parTrans" cxnId="{1D51E16F-0598-4BF2-9A41-4F6EEA866F6A}">
      <dgm:prSet/>
      <dgm:spPr/>
      <dgm:t>
        <a:bodyPr/>
        <a:lstStyle/>
        <a:p>
          <a:endParaRPr lang="ru-RU"/>
        </a:p>
      </dgm:t>
    </dgm:pt>
    <dgm:pt modelId="{95695353-C92E-4C6C-91FD-06FAA6ADDC58}" type="sibTrans" cxnId="{1D51E16F-0598-4BF2-9A41-4F6EEA866F6A}">
      <dgm:prSet/>
      <dgm:spPr/>
      <dgm:t>
        <a:bodyPr/>
        <a:lstStyle/>
        <a:p>
          <a:endParaRPr lang="ru-RU"/>
        </a:p>
      </dgm:t>
    </dgm:pt>
    <dgm:pt modelId="{C646B94C-8365-462C-8318-F962632750D4}">
      <dgm:prSet custT="1"/>
      <dgm:spPr/>
      <dgm:t>
        <a:bodyPr/>
        <a:lstStyle/>
        <a:p>
          <a:r>
            <a:rPr lang="ru-RU" sz="2800" dirty="0" smtClean="0"/>
            <a:t>10</a:t>
          </a:r>
          <a:endParaRPr lang="ru-RU" sz="2800" dirty="0"/>
        </a:p>
      </dgm:t>
    </dgm:pt>
    <dgm:pt modelId="{ED03EFDE-F566-4627-9F82-0A573BF9989F}" type="parTrans" cxnId="{77DB517B-A75D-4EC3-AFA0-9B8BB74361EB}">
      <dgm:prSet/>
      <dgm:spPr/>
      <dgm:t>
        <a:bodyPr/>
        <a:lstStyle/>
        <a:p>
          <a:endParaRPr lang="ru-RU"/>
        </a:p>
      </dgm:t>
    </dgm:pt>
    <dgm:pt modelId="{7E0F05B6-36A4-4531-8E26-419317F65ADA}" type="sibTrans" cxnId="{77DB517B-A75D-4EC3-AFA0-9B8BB74361EB}">
      <dgm:prSet/>
      <dgm:spPr/>
      <dgm:t>
        <a:bodyPr/>
        <a:lstStyle/>
        <a:p>
          <a:endParaRPr lang="ru-RU"/>
        </a:p>
      </dgm:t>
    </dgm:pt>
    <dgm:pt modelId="{6FA555E3-4847-4E3D-9E60-CB5A2C2824CC}">
      <dgm:prSet custT="1"/>
      <dgm:spPr/>
      <dgm:t>
        <a:bodyPr/>
        <a:lstStyle/>
        <a:p>
          <a:r>
            <a:rPr lang="ru-RU" sz="1600" b="1" dirty="0" smtClean="0">
              <a:solidFill>
                <a:schemeClr val="tx2">
                  <a:lumMod val="75000"/>
                </a:schemeClr>
              </a:solidFill>
            </a:rPr>
            <a:t>Документ о </a:t>
          </a:r>
          <a:r>
            <a:rPr lang="ru-RU" sz="1600" b="1" dirty="0" smtClean="0">
              <a:solidFill>
                <a:srgbClr val="FF0000"/>
              </a:solidFill>
            </a:rPr>
            <a:t>приемке </a:t>
          </a:r>
          <a:r>
            <a:rPr lang="ru-RU" sz="1600" b="1" dirty="0" smtClean="0">
              <a:solidFill>
                <a:schemeClr val="tx2">
                  <a:lumMod val="75000"/>
                </a:schemeClr>
              </a:solidFill>
            </a:rPr>
            <a:t>(в том числе по отдельному этапу) – направляться в реестр контрактов ЕИС:                                                                 в форме электронного документа, сформированного в ЕИС -  </a:t>
          </a:r>
          <a:r>
            <a:rPr lang="ru-RU" sz="1600" b="1" dirty="0" smtClean="0">
              <a:solidFill>
                <a:srgbClr val="FF0000"/>
              </a:solidFill>
            </a:rPr>
            <a:t>в день подписания </a:t>
          </a:r>
          <a:r>
            <a:rPr lang="ru-RU" sz="1600" b="1" dirty="0" smtClean="0">
              <a:solidFill>
                <a:schemeClr val="tx2">
                  <a:lumMod val="75000"/>
                </a:schemeClr>
              </a:solidFill>
            </a:rPr>
            <a:t>эл. документа;                                            </a:t>
          </a:r>
          <a:r>
            <a:rPr lang="en-US" sz="1600" b="1" dirty="0" smtClean="0">
              <a:solidFill>
                <a:schemeClr val="tx2">
                  <a:lumMod val="75000"/>
                </a:schemeClr>
              </a:solidFill>
            </a:rPr>
            <a:t>                                                       </a:t>
          </a:r>
          <a:r>
            <a:rPr lang="ru-RU" sz="1600" b="1" dirty="0" smtClean="0">
              <a:solidFill>
                <a:schemeClr val="tx2">
                  <a:lumMod val="75000"/>
                </a:schemeClr>
              </a:solidFill>
            </a:rPr>
            <a:t> в форме скан. копии  бумажного документа о приемке -   не позднее  </a:t>
          </a:r>
          <a:r>
            <a:rPr lang="ru-RU" sz="1600" b="1" dirty="0" smtClean="0">
              <a:solidFill>
                <a:srgbClr val="FF0000"/>
              </a:solidFill>
            </a:rPr>
            <a:t>1  рабочего </a:t>
          </a:r>
          <a:r>
            <a:rPr lang="ru-RU" sz="1600" b="1" dirty="0" smtClean="0">
              <a:solidFill>
                <a:schemeClr val="tx2">
                  <a:lumMod val="75000"/>
                </a:schemeClr>
              </a:solidFill>
            </a:rPr>
            <a:t>дня после его подписания на бумаге.                                                                                                        </a:t>
          </a:r>
          <a:endParaRPr lang="ru-RU" sz="1600" dirty="0"/>
        </a:p>
      </dgm:t>
    </dgm:pt>
    <dgm:pt modelId="{B8E0DFDA-249C-4DC1-9DE3-84393B4B784C}" type="parTrans" cxnId="{4405007F-B67D-4791-996E-9755B7D767D1}">
      <dgm:prSet/>
      <dgm:spPr/>
      <dgm:t>
        <a:bodyPr/>
        <a:lstStyle/>
        <a:p>
          <a:endParaRPr lang="ru-RU"/>
        </a:p>
      </dgm:t>
    </dgm:pt>
    <dgm:pt modelId="{D7782544-C614-4DC0-839E-C46707B5A061}" type="sibTrans" cxnId="{4405007F-B67D-4791-996E-9755B7D767D1}">
      <dgm:prSet/>
      <dgm:spPr/>
      <dgm:t>
        <a:bodyPr/>
        <a:lstStyle/>
        <a:p>
          <a:endParaRPr lang="ru-RU"/>
        </a:p>
      </dgm:t>
    </dgm:pt>
    <dgm:pt modelId="{86CE2AF8-BEDA-4F19-A678-7B83DB6D5DBB}">
      <dgm:prSet custT="1"/>
      <dgm:spPr/>
      <dgm:t>
        <a:bodyPr/>
        <a:lstStyle/>
        <a:p>
          <a:r>
            <a:rPr lang="ru-RU" sz="1600" b="1" dirty="0" smtClean="0">
              <a:solidFill>
                <a:schemeClr val="tx2">
                  <a:lumMod val="75000"/>
                </a:schemeClr>
              </a:solidFill>
            </a:rPr>
            <a:t>Информация об оплате, начислении штрафов (пени), о расторжении – 3 рабочих дня (для электронных процедур), 5 рабочих дней (неэлектронные процедуры)</a:t>
          </a:r>
          <a:endParaRPr lang="ru-RU" sz="1600" dirty="0"/>
        </a:p>
      </dgm:t>
    </dgm:pt>
    <dgm:pt modelId="{1DA52E58-82EB-4B56-9032-9F2A83908085}" type="parTrans" cxnId="{95384609-C7E3-471A-B5E6-DDFD5096EC0E}">
      <dgm:prSet/>
      <dgm:spPr/>
      <dgm:t>
        <a:bodyPr/>
        <a:lstStyle/>
        <a:p>
          <a:endParaRPr lang="ru-RU"/>
        </a:p>
      </dgm:t>
    </dgm:pt>
    <dgm:pt modelId="{CE0E9CA4-33AC-41E0-BD21-3D54B2DF4E90}" type="sibTrans" cxnId="{95384609-C7E3-471A-B5E6-DDFD5096EC0E}">
      <dgm:prSet/>
      <dgm:spPr/>
      <dgm:t>
        <a:bodyPr/>
        <a:lstStyle/>
        <a:p>
          <a:endParaRPr lang="ru-RU"/>
        </a:p>
      </dgm:t>
    </dgm:pt>
    <dgm:pt modelId="{C0E683A0-A135-480D-A24C-79D84ACE7EFB}">
      <dgm:prSet custT="1"/>
      <dgm:spPr/>
      <dgm:t>
        <a:bodyPr/>
        <a:lstStyle/>
        <a:p>
          <a:endParaRPr lang="ru-RU" sz="1200" b="1" dirty="0">
            <a:solidFill>
              <a:schemeClr val="tx2">
                <a:lumMod val="75000"/>
              </a:schemeClr>
            </a:solidFill>
          </a:endParaRPr>
        </a:p>
      </dgm:t>
    </dgm:pt>
    <dgm:pt modelId="{C554260C-9910-4C03-9B1C-10504DEFD247}" type="parTrans" cxnId="{D2A4FDB6-30F7-4B2F-842E-577764A0F57A}">
      <dgm:prSet/>
      <dgm:spPr/>
      <dgm:t>
        <a:bodyPr/>
        <a:lstStyle/>
        <a:p>
          <a:endParaRPr lang="ru-RU"/>
        </a:p>
      </dgm:t>
    </dgm:pt>
    <dgm:pt modelId="{E51DBDD4-0ED4-46AA-87BD-B5EEBB92A8A4}" type="sibTrans" cxnId="{D2A4FDB6-30F7-4B2F-842E-577764A0F57A}">
      <dgm:prSet/>
      <dgm:spPr/>
      <dgm:t>
        <a:bodyPr/>
        <a:lstStyle/>
        <a:p>
          <a:endParaRPr lang="ru-RU"/>
        </a:p>
      </dgm:t>
    </dgm:pt>
    <dgm:pt modelId="{5015E31E-DD2D-48D2-8158-648D128EBD00}" type="pres">
      <dgm:prSet presAssocID="{09CF0E75-F998-4FE8-8A55-C88BDF03DF57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C22E42CB-87AE-407A-B822-809DD4E99DC3}" type="pres">
      <dgm:prSet presAssocID="{C646B94C-8365-462C-8318-F962632750D4}" presName="composite" presStyleCnt="0"/>
      <dgm:spPr/>
    </dgm:pt>
    <dgm:pt modelId="{9D4BDDF0-D2CA-4DA9-A599-8A2EAE8145E1}" type="pres">
      <dgm:prSet presAssocID="{C646B94C-8365-462C-8318-F962632750D4}" presName="parentText" presStyleLbl="alignNode1" presStyleIdx="0" presStyleCnt="3" custLinFactNeighborX="-2662" custLinFactNeighborY="-28009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AF723C7-59E9-47C6-9624-47A3030536D0}" type="pres">
      <dgm:prSet presAssocID="{C646B94C-8365-462C-8318-F962632750D4}" presName="descendantText" presStyleLbl="alignAcc1" presStyleIdx="0" presStyleCnt="3" custScaleY="230445" custLinFactNeighborX="0" custLinFactNeighborY="-768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9A50AF3-ECD1-42F2-AEF1-987392DEF0D9}" type="pres">
      <dgm:prSet presAssocID="{7E0F05B6-36A4-4531-8E26-419317F65ADA}" presName="sp" presStyleCnt="0"/>
      <dgm:spPr/>
    </dgm:pt>
    <dgm:pt modelId="{CAA833ED-F191-4C33-B7E9-C415D2F1BC7A}" type="pres">
      <dgm:prSet presAssocID="{1DDA04A4-ACC1-4D9B-9751-106FF7B928EC}" presName="composite" presStyleCnt="0"/>
      <dgm:spPr/>
    </dgm:pt>
    <dgm:pt modelId="{0C7A2057-FDA1-452E-B9AB-63672253A275}" type="pres">
      <dgm:prSet presAssocID="{1DDA04A4-ACC1-4D9B-9751-106FF7B928EC}" presName="parentText" presStyleLbl="alignNode1" presStyleIdx="1" presStyleCnt="3" custLinFactNeighborX="-4669" custLinFactNeighborY="-2819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755181F-FF22-4FC9-A478-CE2CEDC38C79}" type="pres">
      <dgm:prSet presAssocID="{1DDA04A4-ACC1-4D9B-9751-106FF7B928EC}" presName="descendantText" presStyleLbl="alignAcc1" presStyleIdx="1" presStyleCnt="3" custScaleY="126568" custLinFactNeighborX="77" custLinFactNeighborY="2045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19F2746-4B56-46F4-8E2F-9865FA6A8E8C}" type="pres">
      <dgm:prSet presAssocID="{57AD712E-51CE-4BE9-85D8-DE989ED7FC7A}" presName="sp" presStyleCnt="0"/>
      <dgm:spPr/>
    </dgm:pt>
    <dgm:pt modelId="{098955BB-2CDE-4E06-94E3-4E20FFC24C81}" type="pres">
      <dgm:prSet presAssocID="{3FD568ED-6D3A-4A00-89E6-BE2CCA467CA7}" presName="composite" presStyleCnt="0"/>
      <dgm:spPr/>
    </dgm:pt>
    <dgm:pt modelId="{ACCF54AF-5164-49D1-B0BF-ED76829CB7DF}" type="pres">
      <dgm:prSet presAssocID="{3FD568ED-6D3A-4A00-89E6-BE2CCA467CA7}" presName="parentText" presStyleLbl="alignNode1" presStyleIdx="2" presStyleCnt="3" custLinFactNeighborX="-1113" custLinFactNeighborY="172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9815361-DE9D-47EF-B004-6BE3D9EE01F4}" type="pres">
      <dgm:prSet presAssocID="{3FD568ED-6D3A-4A00-89E6-BE2CCA467CA7}" presName="descendantText" presStyleLbl="alignAcc1" presStyleIdx="2" presStyleCnt="3" custScaleY="130990" custLinFactNeighborX="-240" custLinFactNeighborY="2214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2FBCBA80-5C25-47CF-9C50-9765B2A94FE1}" type="presOf" srcId="{ECD29605-1F52-4EEE-AC4C-58B6110B0BC2}" destId="{5755181F-FF22-4FC9-A478-CE2CEDC38C79}" srcOrd="0" destOrd="0" presId="urn:microsoft.com/office/officeart/2005/8/layout/chevron2"/>
    <dgm:cxn modelId="{C6EDE50F-5D13-4FA5-8754-6A2CD766F358}" type="presOf" srcId="{86CE2AF8-BEDA-4F19-A678-7B83DB6D5DBB}" destId="{BAF723C7-59E9-47C6-9624-47A3030536D0}" srcOrd="0" destOrd="1" presId="urn:microsoft.com/office/officeart/2005/8/layout/chevron2"/>
    <dgm:cxn modelId="{C204207F-E606-44C3-BAC4-3366F7FD5945}" type="presOf" srcId="{6FA555E3-4847-4E3D-9E60-CB5A2C2824CC}" destId="{BAF723C7-59E9-47C6-9624-47A3030536D0}" srcOrd="0" destOrd="0" presId="urn:microsoft.com/office/officeart/2005/8/layout/chevron2"/>
    <dgm:cxn modelId="{CEB704CE-333E-4586-8055-E087D69522A0}" srcId="{3FD568ED-6D3A-4A00-89E6-BE2CCA467CA7}" destId="{A4C016C3-83B9-494C-9881-EA1CA8388A61}" srcOrd="0" destOrd="0" parTransId="{798B065D-CEBD-4875-8636-399060C4AAEE}" sibTransId="{01D7A243-112C-4A71-A8F6-66170BDC369B}"/>
    <dgm:cxn modelId="{D2A4FDB6-30F7-4B2F-842E-577764A0F57A}" srcId="{1DDA04A4-ACC1-4D9B-9751-106FF7B928EC}" destId="{C0E683A0-A135-480D-A24C-79D84ACE7EFB}" srcOrd="1" destOrd="0" parTransId="{C554260C-9910-4C03-9B1C-10504DEFD247}" sibTransId="{E51DBDD4-0ED4-46AA-87BD-B5EEBB92A8A4}"/>
    <dgm:cxn modelId="{968A3BFA-55AC-4CAE-ABC3-8CC0C9C1249F}" srcId="{09CF0E75-F998-4FE8-8A55-C88BDF03DF57}" destId="{3FD568ED-6D3A-4A00-89E6-BE2CCA467CA7}" srcOrd="2" destOrd="0" parTransId="{A20108DE-F485-41E3-B398-802D0B67A2C5}" sibTransId="{E3BC03EA-DC8E-484E-9EFB-73D01D51EE75}"/>
    <dgm:cxn modelId="{43EA5617-0A33-4B48-A14C-A5F570B80597}" type="presOf" srcId="{1FF0441C-AA71-46DD-879A-1E0B4602D0BB}" destId="{5755181F-FF22-4FC9-A478-CE2CEDC38C79}" srcOrd="0" destOrd="4" presId="urn:microsoft.com/office/officeart/2005/8/layout/chevron2"/>
    <dgm:cxn modelId="{02799778-9317-498A-B3B0-B0F3AF6FC2AD}" type="presOf" srcId="{1DDA04A4-ACC1-4D9B-9751-106FF7B928EC}" destId="{0C7A2057-FDA1-452E-B9AB-63672253A275}" srcOrd="0" destOrd="0" presId="urn:microsoft.com/office/officeart/2005/8/layout/chevron2"/>
    <dgm:cxn modelId="{4405007F-B67D-4791-996E-9755B7D767D1}" srcId="{C646B94C-8365-462C-8318-F962632750D4}" destId="{6FA555E3-4847-4E3D-9E60-CB5A2C2824CC}" srcOrd="0" destOrd="0" parTransId="{B8E0DFDA-249C-4DC1-9DE3-84393B4B784C}" sibTransId="{D7782544-C614-4DC0-839E-C46707B5A061}"/>
    <dgm:cxn modelId="{95384609-C7E3-471A-B5E6-DDFD5096EC0E}" srcId="{C646B94C-8365-462C-8318-F962632750D4}" destId="{86CE2AF8-BEDA-4F19-A678-7B83DB6D5DBB}" srcOrd="1" destOrd="0" parTransId="{1DA52E58-82EB-4B56-9032-9F2A83908085}" sibTransId="{CE0E9CA4-33AC-41E0-BD21-3D54B2DF4E90}"/>
    <dgm:cxn modelId="{39C2D994-11E2-41F4-B987-812622A5BA36}" type="presOf" srcId="{09CF0E75-F998-4FE8-8A55-C88BDF03DF57}" destId="{5015E31E-DD2D-48D2-8158-648D128EBD00}" srcOrd="0" destOrd="0" presId="urn:microsoft.com/office/officeart/2005/8/layout/chevron2"/>
    <dgm:cxn modelId="{AF9DDD49-B3C3-40E0-A9A2-EB183BC7DE66}" srcId="{09CF0E75-F998-4FE8-8A55-C88BDF03DF57}" destId="{1DDA04A4-ACC1-4D9B-9751-106FF7B928EC}" srcOrd="1" destOrd="0" parTransId="{FBC3E035-ED52-439E-B212-2EB39E077B75}" sibTransId="{57AD712E-51CE-4BE9-85D8-DE989ED7FC7A}"/>
    <dgm:cxn modelId="{63E4EEE9-BC3B-4E3F-916D-0553735A9730}" type="presOf" srcId="{C646B94C-8365-462C-8318-F962632750D4}" destId="{9D4BDDF0-D2CA-4DA9-A599-8A2EAE8145E1}" srcOrd="0" destOrd="0" presId="urn:microsoft.com/office/officeart/2005/8/layout/chevron2"/>
    <dgm:cxn modelId="{1D51E16F-0598-4BF2-9A41-4F6EEA866F6A}" srcId="{3FD568ED-6D3A-4A00-89E6-BE2CCA467CA7}" destId="{8CABF72B-E03C-460A-84E8-5555944FF182}" srcOrd="1" destOrd="0" parTransId="{FEF15602-DB52-429C-9E5A-15E14025EAAB}" sibTransId="{95695353-C92E-4C6C-91FD-06FAA6ADDC58}"/>
    <dgm:cxn modelId="{B5C73DD1-7C42-49F6-A1E0-F11D82AD9F01}" type="presOf" srcId="{A4C016C3-83B9-494C-9881-EA1CA8388A61}" destId="{49815361-DE9D-47EF-B004-6BE3D9EE01F4}" srcOrd="0" destOrd="0" presId="urn:microsoft.com/office/officeart/2005/8/layout/chevron2"/>
    <dgm:cxn modelId="{9C72D691-6FC9-4C1F-8156-317C86C2CD8B}" type="presOf" srcId="{BB145626-2CE7-4374-B6C2-745FE87A7B11}" destId="{5755181F-FF22-4FC9-A478-CE2CEDC38C79}" srcOrd="0" destOrd="2" presId="urn:microsoft.com/office/officeart/2005/8/layout/chevron2"/>
    <dgm:cxn modelId="{936F7A0C-D48C-4322-9156-FB29D19AF07A}" srcId="{3FD568ED-6D3A-4A00-89E6-BE2CCA467CA7}" destId="{7979204C-A449-4BE1-AC95-59975642367F}" srcOrd="2" destOrd="0" parTransId="{5A515C4B-5AFF-488A-8A57-04F6188B1E99}" sibTransId="{D7AEC866-C7A3-4411-BCA4-1DDD9E3E6A1F}"/>
    <dgm:cxn modelId="{2CF32872-2F19-4D03-A1FD-B0DD778CF971}" srcId="{1DDA04A4-ACC1-4D9B-9751-106FF7B928EC}" destId="{BB145626-2CE7-4374-B6C2-745FE87A7B11}" srcOrd="2" destOrd="0" parTransId="{27F71FB3-0455-4406-AEE7-67D6F76FECA8}" sibTransId="{718E7541-AFFF-4F72-85BF-6B509D2DAD12}"/>
    <dgm:cxn modelId="{77DB517B-A75D-4EC3-AFA0-9B8BB74361EB}" srcId="{09CF0E75-F998-4FE8-8A55-C88BDF03DF57}" destId="{C646B94C-8365-462C-8318-F962632750D4}" srcOrd="0" destOrd="0" parTransId="{ED03EFDE-F566-4627-9F82-0A573BF9989F}" sibTransId="{7E0F05B6-36A4-4531-8E26-419317F65ADA}"/>
    <dgm:cxn modelId="{7C911867-2311-4C6F-8D9C-0F91A2CE23DE}" srcId="{1DDA04A4-ACC1-4D9B-9751-106FF7B928EC}" destId="{1FF0441C-AA71-46DD-879A-1E0B4602D0BB}" srcOrd="4" destOrd="0" parTransId="{5371304B-39DA-4D9D-A791-DB6E808B0B5D}" sibTransId="{2BB47380-2F9E-4E13-81E9-23A70FEF3D33}"/>
    <dgm:cxn modelId="{C7B0B739-A1EE-4531-B63B-0CAB958B72F1}" type="presOf" srcId="{8CABF72B-E03C-460A-84E8-5555944FF182}" destId="{49815361-DE9D-47EF-B004-6BE3D9EE01F4}" srcOrd="0" destOrd="1" presId="urn:microsoft.com/office/officeart/2005/8/layout/chevron2"/>
    <dgm:cxn modelId="{683F0958-6441-48C4-AFC8-EE63A739473D}" type="presOf" srcId="{152B4815-3C3A-4E57-8A49-5E982315F519}" destId="{5755181F-FF22-4FC9-A478-CE2CEDC38C79}" srcOrd="0" destOrd="3" presId="urn:microsoft.com/office/officeart/2005/8/layout/chevron2"/>
    <dgm:cxn modelId="{C269CB77-9893-4458-9B7B-DA389E6A411A}" type="presOf" srcId="{3FD568ED-6D3A-4A00-89E6-BE2CCA467CA7}" destId="{ACCF54AF-5164-49D1-B0BF-ED76829CB7DF}" srcOrd="0" destOrd="0" presId="urn:microsoft.com/office/officeart/2005/8/layout/chevron2"/>
    <dgm:cxn modelId="{A204489B-882C-42F9-99F2-215580BA84AD}" type="presOf" srcId="{C0E683A0-A135-480D-A24C-79D84ACE7EFB}" destId="{5755181F-FF22-4FC9-A478-CE2CEDC38C79}" srcOrd="0" destOrd="1" presId="urn:microsoft.com/office/officeart/2005/8/layout/chevron2"/>
    <dgm:cxn modelId="{4BEE633D-C920-433E-98FD-1F6127314E38}" srcId="{1DDA04A4-ACC1-4D9B-9751-106FF7B928EC}" destId="{ECD29605-1F52-4EEE-AC4C-58B6110B0BC2}" srcOrd="0" destOrd="0" parTransId="{AA7B9FB7-5636-41C7-8872-0AA1E1BB8DF9}" sibTransId="{FB583DD0-E546-4AAF-BD8B-B7E9C83C5212}"/>
    <dgm:cxn modelId="{2966DACD-C285-4D7D-8713-A0F901206334}" type="presOf" srcId="{7979204C-A449-4BE1-AC95-59975642367F}" destId="{49815361-DE9D-47EF-B004-6BE3D9EE01F4}" srcOrd="0" destOrd="2" presId="urn:microsoft.com/office/officeart/2005/8/layout/chevron2"/>
    <dgm:cxn modelId="{275C1E5F-690B-41F2-A99F-1BAA455F4575}" srcId="{1DDA04A4-ACC1-4D9B-9751-106FF7B928EC}" destId="{152B4815-3C3A-4E57-8A49-5E982315F519}" srcOrd="3" destOrd="0" parTransId="{E6F2D1D6-9073-45D2-B39D-BDAFF25EEDE0}" sibTransId="{F7CE7FBE-8C52-41C1-A33A-B758C1DC9556}"/>
    <dgm:cxn modelId="{41B7F581-B202-4691-AF54-0C77B0D40985}" type="presParOf" srcId="{5015E31E-DD2D-48D2-8158-648D128EBD00}" destId="{C22E42CB-87AE-407A-B822-809DD4E99DC3}" srcOrd="0" destOrd="0" presId="urn:microsoft.com/office/officeart/2005/8/layout/chevron2"/>
    <dgm:cxn modelId="{D947E281-B49C-4548-8B12-BB6CA548CE24}" type="presParOf" srcId="{C22E42CB-87AE-407A-B822-809DD4E99DC3}" destId="{9D4BDDF0-D2CA-4DA9-A599-8A2EAE8145E1}" srcOrd="0" destOrd="0" presId="urn:microsoft.com/office/officeart/2005/8/layout/chevron2"/>
    <dgm:cxn modelId="{8381AF7F-7AC4-491D-BA75-6076A62AD223}" type="presParOf" srcId="{C22E42CB-87AE-407A-B822-809DD4E99DC3}" destId="{BAF723C7-59E9-47C6-9624-47A3030536D0}" srcOrd="1" destOrd="0" presId="urn:microsoft.com/office/officeart/2005/8/layout/chevron2"/>
    <dgm:cxn modelId="{B9C99C7C-1C40-4A15-9185-0D2140554AA7}" type="presParOf" srcId="{5015E31E-DD2D-48D2-8158-648D128EBD00}" destId="{39A50AF3-ECD1-42F2-AEF1-987392DEF0D9}" srcOrd="1" destOrd="0" presId="urn:microsoft.com/office/officeart/2005/8/layout/chevron2"/>
    <dgm:cxn modelId="{57FDD26C-E568-4279-89A5-82D52A0410C6}" type="presParOf" srcId="{5015E31E-DD2D-48D2-8158-648D128EBD00}" destId="{CAA833ED-F191-4C33-B7E9-C415D2F1BC7A}" srcOrd="2" destOrd="0" presId="urn:microsoft.com/office/officeart/2005/8/layout/chevron2"/>
    <dgm:cxn modelId="{00F1B220-BCA6-47A7-AEDB-0199E657D952}" type="presParOf" srcId="{CAA833ED-F191-4C33-B7E9-C415D2F1BC7A}" destId="{0C7A2057-FDA1-452E-B9AB-63672253A275}" srcOrd="0" destOrd="0" presId="urn:microsoft.com/office/officeart/2005/8/layout/chevron2"/>
    <dgm:cxn modelId="{F68E49CF-ABCF-4FB3-8CD6-DDB9E60706D7}" type="presParOf" srcId="{CAA833ED-F191-4C33-B7E9-C415D2F1BC7A}" destId="{5755181F-FF22-4FC9-A478-CE2CEDC38C79}" srcOrd="1" destOrd="0" presId="urn:microsoft.com/office/officeart/2005/8/layout/chevron2"/>
    <dgm:cxn modelId="{A97A26FB-45F2-459F-A3FF-6866610EFD6C}" type="presParOf" srcId="{5015E31E-DD2D-48D2-8158-648D128EBD00}" destId="{F19F2746-4B56-46F4-8E2F-9865FA6A8E8C}" srcOrd="3" destOrd="0" presId="urn:microsoft.com/office/officeart/2005/8/layout/chevron2"/>
    <dgm:cxn modelId="{E73239F9-60C1-41F8-9245-B72A7E42A2C6}" type="presParOf" srcId="{5015E31E-DD2D-48D2-8158-648D128EBD00}" destId="{098955BB-2CDE-4E06-94E3-4E20FFC24C81}" srcOrd="4" destOrd="0" presId="urn:microsoft.com/office/officeart/2005/8/layout/chevron2"/>
    <dgm:cxn modelId="{F037C505-82C0-4F91-8E0B-B963C670CB16}" type="presParOf" srcId="{098955BB-2CDE-4E06-94E3-4E20FFC24C81}" destId="{ACCF54AF-5164-49D1-B0BF-ED76829CB7DF}" srcOrd="0" destOrd="0" presId="urn:microsoft.com/office/officeart/2005/8/layout/chevron2"/>
    <dgm:cxn modelId="{D65F6C66-393C-4E16-A1E0-51B5CE3E04A4}" type="presParOf" srcId="{098955BB-2CDE-4E06-94E3-4E20FFC24C81}" destId="{49815361-DE9D-47EF-B004-6BE3D9EE01F4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09CF0E75-F998-4FE8-8A55-C88BDF03DF57}" type="doc">
      <dgm:prSet loTypeId="urn:microsoft.com/office/officeart/2005/8/layout/chevron2" loCatId="process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5015E31E-DD2D-48D2-8158-648D128EBD00}" type="pres">
      <dgm:prSet presAssocID="{09CF0E75-F998-4FE8-8A55-C88BDF03DF57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</dgm:ptLst>
  <dgm:cxnLst>
    <dgm:cxn modelId="{E68BADD8-AFEC-482D-8D1D-D0AEBB8E9E92}" type="presOf" srcId="{09CF0E75-F998-4FE8-8A55-C88BDF03DF57}" destId="{5015E31E-DD2D-48D2-8158-648D128EBD00}" srcOrd="0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09CF0E75-F998-4FE8-8A55-C88BDF03DF57}" type="doc">
      <dgm:prSet loTypeId="urn:microsoft.com/office/officeart/2005/8/layout/chevron2" loCatId="process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4049FF82-AD7E-4B5E-A7DD-805BD968A44A}">
      <dgm:prSet phldrT="[Текст]" custT="1"/>
      <dgm:spPr/>
      <dgm:t>
        <a:bodyPr/>
        <a:lstStyle/>
        <a:p>
          <a:r>
            <a:rPr lang="ru-RU" sz="2400" dirty="0" smtClean="0">
              <a:solidFill>
                <a:schemeClr val="accent1">
                  <a:lumMod val="50000"/>
                </a:schemeClr>
              </a:solidFill>
            </a:rPr>
            <a:t>13 </a:t>
          </a:r>
          <a:endParaRPr lang="ru-RU" sz="2400" dirty="0">
            <a:solidFill>
              <a:schemeClr val="accent1">
                <a:lumMod val="50000"/>
              </a:schemeClr>
            </a:solidFill>
          </a:endParaRPr>
        </a:p>
      </dgm:t>
    </dgm:pt>
    <dgm:pt modelId="{54CFB927-AE95-40B5-BF9E-5965637CAA62}" type="parTrans" cxnId="{81E2EF23-31FE-4BE1-B198-E97BCD67F84E}">
      <dgm:prSet/>
      <dgm:spPr/>
      <dgm:t>
        <a:bodyPr/>
        <a:lstStyle/>
        <a:p>
          <a:endParaRPr lang="ru-RU"/>
        </a:p>
      </dgm:t>
    </dgm:pt>
    <dgm:pt modelId="{51AB1F53-B13B-4979-AFD8-3CE12CE3ED0F}" type="sibTrans" cxnId="{81E2EF23-31FE-4BE1-B198-E97BCD67F84E}">
      <dgm:prSet/>
      <dgm:spPr/>
      <dgm:t>
        <a:bodyPr/>
        <a:lstStyle/>
        <a:p>
          <a:endParaRPr lang="ru-RU"/>
        </a:p>
      </dgm:t>
    </dgm:pt>
    <dgm:pt modelId="{D21ED46E-9A6F-42A6-9E7D-1AF421E72BA8}">
      <dgm:prSet custT="1"/>
      <dgm:spPr/>
      <dgm:t>
        <a:bodyPr/>
        <a:lstStyle/>
        <a:p>
          <a:r>
            <a:rPr lang="ru-RU" sz="2400" b="0" dirty="0" smtClean="0">
              <a:solidFill>
                <a:schemeClr val="tx2">
                  <a:lumMod val="50000"/>
                </a:schemeClr>
              </a:solidFill>
            </a:rPr>
            <a:t>16</a:t>
          </a:r>
          <a:endParaRPr lang="ru-RU" sz="2400" b="0" dirty="0">
            <a:solidFill>
              <a:schemeClr val="tx2">
                <a:lumMod val="50000"/>
              </a:schemeClr>
            </a:solidFill>
          </a:endParaRPr>
        </a:p>
      </dgm:t>
    </dgm:pt>
    <dgm:pt modelId="{F96A72E9-DEE5-4146-8AED-12EDF8D75277}" type="parTrans" cxnId="{CD1B86FB-D546-4CBF-9DD8-EB115BD25A54}">
      <dgm:prSet/>
      <dgm:spPr/>
      <dgm:t>
        <a:bodyPr/>
        <a:lstStyle/>
        <a:p>
          <a:endParaRPr lang="ru-RU"/>
        </a:p>
      </dgm:t>
    </dgm:pt>
    <dgm:pt modelId="{7AB26CDA-0C74-466A-9C9E-C4E9ABB97CC1}" type="sibTrans" cxnId="{CD1B86FB-D546-4CBF-9DD8-EB115BD25A54}">
      <dgm:prSet/>
      <dgm:spPr/>
      <dgm:t>
        <a:bodyPr/>
        <a:lstStyle/>
        <a:p>
          <a:endParaRPr lang="ru-RU"/>
        </a:p>
      </dgm:t>
    </dgm:pt>
    <dgm:pt modelId="{495FAC4C-C9CA-4CBB-8CAE-B49F0C8ABAC8}">
      <dgm:prSet custT="1"/>
      <dgm:spPr/>
      <dgm:t>
        <a:bodyPr/>
        <a:lstStyle/>
        <a:p>
          <a:pPr marL="114300" lvl="1" indent="0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endParaRPr lang="ru-RU" sz="1200" b="1" i="0" dirty="0" smtClean="0">
            <a:solidFill>
              <a:schemeClr val="tx2">
                <a:lumMod val="75000"/>
              </a:schemeClr>
            </a:solidFill>
            <a:latin typeface="+mn-lt"/>
          </a:endParaRPr>
        </a:p>
      </dgm:t>
    </dgm:pt>
    <dgm:pt modelId="{E56AA749-87FF-4685-B266-E78C1A0560C9}" type="parTrans" cxnId="{AE942D85-14C7-4D70-B6C3-128C70B358D7}">
      <dgm:prSet/>
      <dgm:spPr/>
      <dgm:t>
        <a:bodyPr/>
        <a:lstStyle/>
        <a:p>
          <a:endParaRPr lang="ru-RU"/>
        </a:p>
      </dgm:t>
    </dgm:pt>
    <dgm:pt modelId="{CD3EE4F2-A805-491E-A1E2-43DC93EDF00C}" type="sibTrans" cxnId="{AE942D85-14C7-4D70-B6C3-128C70B358D7}">
      <dgm:prSet/>
      <dgm:spPr/>
      <dgm:t>
        <a:bodyPr/>
        <a:lstStyle/>
        <a:p>
          <a:endParaRPr lang="ru-RU"/>
        </a:p>
      </dgm:t>
    </dgm:pt>
    <dgm:pt modelId="{9767434A-6835-4C8F-898B-B26AD6D12B27}">
      <dgm:prSet custT="1"/>
      <dgm:spPr/>
      <dgm:t>
        <a:bodyPr/>
        <a:lstStyle/>
        <a:p>
          <a:pPr marL="0" marR="0" lvl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endParaRPr lang="ru-RU" sz="1400" b="1" dirty="0" smtClean="0">
            <a:solidFill>
              <a:srgbClr val="FF0000"/>
            </a:solidFill>
          </a:endParaRPr>
        </a:p>
      </dgm:t>
    </dgm:pt>
    <dgm:pt modelId="{12B6182C-5E9E-4900-9A52-4BC35FA2E883}" type="parTrans" cxnId="{CD41BA14-855C-445B-9A79-8BB48221A62D}">
      <dgm:prSet/>
      <dgm:spPr/>
      <dgm:t>
        <a:bodyPr/>
        <a:lstStyle/>
        <a:p>
          <a:endParaRPr lang="ru-RU"/>
        </a:p>
      </dgm:t>
    </dgm:pt>
    <dgm:pt modelId="{E4D81F4C-7738-49D2-B502-6BCF238DBE65}" type="sibTrans" cxnId="{CD41BA14-855C-445B-9A79-8BB48221A62D}">
      <dgm:prSet/>
      <dgm:spPr/>
      <dgm:t>
        <a:bodyPr/>
        <a:lstStyle/>
        <a:p>
          <a:endParaRPr lang="ru-RU"/>
        </a:p>
      </dgm:t>
    </dgm:pt>
    <dgm:pt modelId="{2DC5945F-7E75-466E-8E36-5E084311F8A2}">
      <dgm:prSet custT="1"/>
      <dgm:spPr/>
      <dgm:t>
        <a:bodyPr/>
        <a:lstStyle/>
        <a:p>
          <a:pPr marL="114300" lvl="1" indent="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endParaRPr lang="ru-RU" sz="1200" b="1" dirty="0">
            <a:solidFill>
              <a:schemeClr val="tx2">
                <a:lumMod val="75000"/>
              </a:schemeClr>
            </a:solidFill>
          </a:endParaRPr>
        </a:p>
      </dgm:t>
    </dgm:pt>
    <dgm:pt modelId="{AF1F46FD-6298-4CCB-BE1C-CBB23A593630}" type="parTrans" cxnId="{4E78FF9F-863E-468F-A010-CDFA8E91571B}">
      <dgm:prSet/>
      <dgm:spPr/>
      <dgm:t>
        <a:bodyPr/>
        <a:lstStyle/>
        <a:p>
          <a:endParaRPr lang="ru-RU"/>
        </a:p>
      </dgm:t>
    </dgm:pt>
    <dgm:pt modelId="{D7A223BC-2DDA-42BA-B866-1CAE8055B30E}" type="sibTrans" cxnId="{4E78FF9F-863E-468F-A010-CDFA8E91571B}">
      <dgm:prSet/>
      <dgm:spPr/>
      <dgm:t>
        <a:bodyPr/>
        <a:lstStyle/>
        <a:p>
          <a:endParaRPr lang="ru-RU"/>
        </a:p>
      </dgm:t>
    </dgm:pt>
    <dgm:pt modelId="{C1114446-FB3E-452C-9D5B-AD7E13B6C51D}">
      <dgm:prSet custT="1"/>
      <dgm:spPr/>
      <dgm:t>
        <a:bodyPr/>
        <a:lstStyle/>
        <a:p>
          <a:r>
            <a:rPr lang="ru-RU" sz="2400" dirty="0" smtClean="0"/>
            <a:t>15</a:t>
          </a:r>
          <a:endParaRPr lang="ru-RU" sz="2400" dirty="0"/>
        </a:p>
      </dgm:t>
    </dgm:pt>
    <dgm:pt modelId="{F03AB294-F7DC-4632-845F-0267919B4178}" type="parTrans" cxnId="{8514D385-D9C2-42E9-8F5A-6EBAFD9ACEF6}">
      <dgm:prSet/>
      <dgm:spPr/>
      <dgm:t>
        <a:bodyPr/>
        <a:lstStyle/>
        <a:p>
          <a:endParaRPr lang="ru-RU"/>
        </a:p>
      </dgm:t>
    </dgm:pt>
    <dgm:pt modelId="{E37CC9C6-3B17-403A-9144-85E4190535ED}" type="sibTrans" cxnId="{8514D385-D9C2-42E9-8F5A-6EBAFD9ACEF6}">
      <dgm:prSet/>
      <dgm:spPr/>
      <dgm:t>
        <a:bodyPr/>
        <a:lstStyle/>
        <a:p>
          <a:endParaRPr lang="ru-RU"/>
        </a:p>
      </dgm:t>
    </dgm:pt>
    <dgm:pt modelId="{C710ACD4-ED68-4728-891E-7E48958E9200}">
      <dgm:prSet custT="1"/>
      <dgm:spPr/>
      <dgm:t>
        <a:bodyPr/>
        <a:lstStyle/>
        <a:p>
          <a:endParaRPr lang="ru-RU" sz="1200" b="1" dirty="0">
            <a:solidFill>
              <a:schemeClr val="tx2">
                <a:lumMod val="75000"/>
              </a:schemeClr>
            </a:solidFill>
          </a:endParaRPr>
        </a:p>
      </dgm:t>
    </dgm:pt>
    <dgm:pt modelId="{6844D7F3-727E-4AC7-B91F-3F59DB89A2C7}" type="parTrans" cxnId="{EB2E3ED9-E545-41DC-B010-B138FC6D4278}">
      <dgm:prSet/>
      <dgm:spPr/>
      <dgm:t>
        <a:bodyPr/>
        <a:lstStyle/>
        <a:p>
          <a:endParaRPr lang="ru-RU"/>
        </a:p>
      </dgm:t>
    </dgm:pt>
    <dgm:pt modelId="{DE666A55-C902-4E12-9AB3-DC2A7CEB8907}" type="sibTrans" cxnId="{EB2E3ED9-E545-41DC-B010-B138FC6D4278}">
      <dgm:prSet/>
      <dgm:spPr/>
      <dgm:t>
        <a:bodyPr/>
        <a:lstStyle/>
        <a:p>
          <a:endParaRPr lang="ru-RU"/>
        </a:p>
      </dgm:t>
    </dgm:pt>
    <dgm:pt modelId="{F9127817-8253-41AB-A9F6-616C524CABAE}">
      <dgm:prSet custT="1"/>
      <dgm:spPr/>
      <dgm:t>
        <a:bodyPr/>
        <a:lstStyle/>
        <a:p>
          <a:r>
            <a:rPr lang="ru-RU" sz="1400" b="1" dirty="0">
              <a:solidFill>
                <a:schemeClr val="tx2">
                  <a:lumMod val="75000"/>
                </a:schemeClr>
              </a:solidFill>
            </a:rPr>
            <a:t>До </a:t>
          </a:r>
          <a:r>
            <a:rPr lang="ru-RU" sz="1400" b="1" dirty="0">
              <a:solidFill>
                <a:srgbClr val="FF0000"/>
              </a:solidFill>
            </a:rPr>
            <a:t>01.01.2024 продлено право</a:t>
          </a:r>
          <a:r>
            <a:rPr lang="ru-RU" sz="1400" b="1" dirty="0">
              <a:solidFill>
                <a:schemeClr val="tx2">
                  <a:lumMod val="75000"/>
                </a:schemeClr>
              </a:solidFill>
            </a:rPr>
            <a:t> региональных властей </a:t>
          </a:r>
          <a:r>
            <a:rPr lang="ru-RU" sz="1400" b="1" dirty="0">
              <a:solidFill>
                <a:srgbClr val="FF0000"/>
              </a:solidFill>
            </a:rPr>
            <a:t>утвердить перечни объектов капитального строительства</a:t>
          </a:r>
          <a:r>
            <a:rPr lang="ru-RU" sz="1400" b="1" dirty="0">
              <a:solidFill>
                <a:schemeClr val="tx2">
                  <a:lumMod val="75000"/>
                </a:schemeClr>
              </a:solidFill>
            </a:rPr>
            <a:t>, в целях архитектурно-строительного проектирования, строительства, реконструкции, капитального ремонта которых применяются особенности осуществления закупок и исполнения контрактов, предусмотренные ч.56 – 63 ст. 112)</a:t>
          </a:r>
        </a:p>
      </dgm:t>
    </dgm:pt>
    <dgm:pt modelId="{0FDA5DA7-198C-45E3-B798-AA83BEA21C91}" type="parTrans" cxnId="{A05020B5-D444-4641-A1F9-6C29DF2ACCE4}">
      <dgm:prSet/>
      <dgm:spPr/>
      <dgm:t>
        <a:bodyPr/>
        <a:lstStyle/>
        <a:p>
          <a:endParaRPr lang="ru-RU"/>
        </a:p>
      </dgm:t>
    </dgm:pt>
    <dgm:pt modelId="{A92B6BC5-2026-4425-8F7E-C7FD997FB3BB}" type="sibTrans" cxnId="{A05020B5-D444-4641-A1F9-6C29DF2ACCE4}">
      <dgm:prSet/>
      <dgm:spPr/>
      <dgm:t>
        <a:bodyPr/>
        <a:lstStyle/>
        <a:p>
          <a:endParaRPr lang="ru-RU"/>
        </a:p>
      </dgm:t>
    </dgm:pt>
    <dgm:pt modelId="{A32C57EF-D8C7-4642-A025-D40B3C848732}">
      <dgm:prSet custT="1"/>
      <dgm:spPr/>
      <dgm:t>
        <a:bodyPr/>
        <a:lstStyle/>
        <a:p>
          <a:endParaRPr lang="ru-RU" sz="1400" b="1" dirty="0">
            <a:solidFill>
              <a:schemeClr val="tx2">
                <a:lumMod val="75000"/>
              </a:schemeClr>
            </a:solidFill>
          </a:endParaRPr>
        </a:p>
      </dgm:t>
    </dgm:pt>
    <dgm:pt modelId="{35B10D06-3344-48D3-8940-3436176B18B7}" type="parTrans" cxnId="{B9F71C02-D671-4BEA-9CFE-D66398F10322}">
      <dgm:prSet/>
      <dgm:spPr/>
      <dgm:t>
        <a:bodyPr/>
        <a:lstStyle/>
        <a:p>
          <a:endParaRPr lang="ru-RU"/>
        </a:p>
      </dgm:t>
    </dgm:pt>
    <dgm:pt modelId="{83639F3A-4362-4D4E-9FA4-A11C2C57341D}" type="sibTrans" cxnId="{B9F71C02-D671-4BEA-9CFE-D66398F10322}">
      <dgm:prSet/>
      <dgm:spPr/>
      <dgm:t>
        <a:bodyPr/>
        <a:lstStyle/>
        <a:p>
          <a:endParaRPr lang="ru-RU"/>
        </a:p>
      </dgm:t>
    </dgm:pt>
    <dgm:pt modelId="{3907411E-C70D-4A55-9BBB-BDBEFB86986E}">
      <dgm:prSet custT="1"/>
      <dgm:spPr/>
      <dgm:t>
        <a:bodyPr/>
        <a:lstStyle/>
        <a:p>
          <a:r>
            <a:rPr lang="ru-RU" sz="1400" b="1" dirty="0">
              <a:solidFill>
                <a:schemeClr val="tx2">
                  <a:lumMod val="75000"/>
                </a:schemeClr>
              </a:solidFill>
            </a:rPr>
            <a:t>Обращение в ФАС о включении в РНП направляется в день  </a:t>
          </a:r>
          <a:r>
            <a:rPr lang="ru-RU" sz="1400" b="1" dirty="0">
              <a:solidFill>
                <a:srgbClr val="FF0000"/>
              </a:solidFill>
            </a:rPr>
            <a:t>в течении 2-х дней </a:t>
          </a:r>
          <a:r>
            <a:rPr lang="ru-RU" sz="1400" b="1" dirty="0">
              <a:solidFill>
                <a:schemeClr val="tx2">
                  <a:lumMod val="75000"/>
                </a:schemeClr>
              </a:solidFill>
            </a:rPr>
            <a:t>после вступления в силу решения заказчика (поставщика) об одностороннем отказе </a:t>
          </a:r>
        </a:p>
      </dgm:t>
    </dgm:pt>
    <dgm:pt modelId="{0B26556C-33C9-46BC-991B-B323FDA04E2F}" type="parTrans" cxnId="{DFFB904B-8EE3-4A63-815F-5BD495AC8E3A}">
      <dgm:prSet/>
      <dgm:spPr/>
      <dgm:t>
        <a:bodyPr/>
        <a:lstStyle/>
        <a:p>
          <a:endParaRPr lang="ru-RU"/>
        </a:p>
      </dgm:t>
    </dgm:pt>
    <dgm:pt modelId="{CAD099E3-8568-4CE2-BD53-8292D0C3DEC4}" type="sibTrans" cxnId="{DFFB904B-8EE3-4A63-815F-5BD495AC8E3A}">
      <dgm:prSet/>
      <dgm:spPr/>
      <dgm:t>
        <a:bodyPr/>
        <a:lstStyle/>
        <a:p>
          <a:endParaRPr lang="ru-RU"/>
        </a:p>
      </dgm:t>
    </dgm:pt>
    <dgm:pt modelId="{4BC32DB4-A6B3-400E-A76E-15CF836B0BFA}">
      <dgm:prSet custT="1"/>
      <dgm:spPr/>
      <dgm:t>
        <a:bodyPr/>
        <a:lstStyle/>
        <a:p>
          <a:endParaRPr lang="ru-RU" sz="1200" b="1" dirty="0">
            <a:solidFill>
              <a:schemeClr val="tx2">
                <a:lumMod val="75000"/>
              </a:schemeClr>
            </a:solidFill>
          </a:endParaRPr>
        </a:p>
      </dgm:t>
    </dgm:pt>
    <dgm:pt modelId="{DB30BF44-2CD6-4074-9400-308D00972504}" type="parTrans" cxnId="{84A88343-09A2-4CEE-A7E5-D57BEC75DFF7}">
      <dgm:prSet/>
      <dgm:spPr/>
      <dgm:t>
        <a:bodyPr/>
        <a:lstStyle/>
        <a:p>
          <a:endParaRPr lang="ru-RU"/>
        </a:p>
      </dgm:t>
    </dgm:pt>
    <dgm:pt modelId="{1B43915E-7235-4D9B-9FA9-1FA826983804}" type="sibTrans" cxnId="{84A88343-09A2-4CEE-A7E5-D57BEC75DFF7}">
      <dgm:prSet/>
      <dgm:spPr/>
      <dgm:t>
        <a:bodyPr/>
        <a:lstStyle/>
        <a:p>
          <a:endParaRPr lang="ru-RU"/>
        </a:p>
      </dgm:t>
    </dgm:pt>
    <dgm:pt modelId="{953F30F4-09EF-4D63-B846-778F39DDB045}">
      <dgm:prSet custT="1"/>
      <dgm:spPr/>
      <dgm:t>
        <a:bodyPr/>
        <a:lstStyle/>
        <a:p>
          <a:r>
            <a:rPr lang="ru-RU" sz="1400" b="1" dirty="0" smtClean="0">
              <a:solidFill>
                <a:schemeClr val="tx2">
                  <a:lumMod val="75000"/>
                </a:schemeClr>
              </a:solidFill>
            </a:rPr>
            <a:t>Дополнительные случаи закупки у ед. поставщика для региональных и муниципальных нужд – </a:t>
          </a:r>
          <a:r>
            <a:rPr lang="ru-RU" sz="1400" b="1" dirty="0" smtClean="0">
              <a:solidFill>
                <a:srgbClr val="FF0000"/>
              </a:solidFill>
            </a:rPr>
            <a:t>по решению Правительства субъекта РФ                                                                                                                                                           </a:t>
          </a:r>
          <a:r>
            <a:rPr lang="ru-RU" sz="1400" b="0" i="1" dirty="0" smtClean="0">
              <a:solidFill>
                <a:schemeClr val="tx2">
                  <a:lumMod val="75000"/>
                </a:schemeClr>
              </a:solidFill>
            </a:rPr>
            <a:t>Постановление Правительства Самарской области  от 15.03.2022 №139 «О случаях осуществления закупок товаров, работ, услуг для государственных и (или) муниципальных нужд у единственного поставщика (подрядчика, исполнителя)» </a:t>
          </a:r>
          <a:endParaRPr lang="ru-RU" sz="1400" b="1" dirty="0" smtClean="0">
            <a:solidFill>
              <a:srgbClr val="FF0000"/>
            </a:solidFill>
          </a:endParaRPr>
        </a:p>
      </dgm:t>
    </dgm:pt>
    <dgm:pt modelId="{4404A1F7-8A35-4FAE-9DD2-88529EE54F1E}" type="parTrans" cxnId="{29C7F12D-5E9D-417E-A281-77E7E62B3338}">
      <dgm:prSet/>
      <dgm:spPr/>
      <dgm:t>
        <a:bodyPr/>
        <a:lstStyle/>
        <a:p>
          <a:endParaRPr lang="ru-RU"/>
        </a:p>
      </dgm:t>
    </dgm:pt>
    <dgm:pt modelId="{D767747D-CE2B-46BF-BAC6-B44A0B19FF0B}" type="sibTrans" cxnId="{29C7F12D-5E9D-417E-A281-77E7E62B3338}">
      <dgm:prSet/>
      <dgm:spPr/>
      <dgm:t>
        <a:bodyPr/>
        <a:lstStyle/>
        <a:p>
          <a:endParaRPr lang="ru-RU"/>
        </a:p>
      </dgm:t>
    </dgm:pt>
    <dgm:pt modelId="{81C811B9-7DEA-4AB7-A895-A728F8A22566}">
      <dgm:prSet custT="1"/>
      <dgm:spPr/>
      <dgm:t>
        <a:bodyPr/>
        <a:lstStyle/>
        <a:p>
          <a:r>
            <a:rPr lang="ru-RU" sz="2400" dirty="0" smtClean="0"/>
            <a:t>14</a:t>
          </a:r>
          <a:endParaRPr lang="ru-RU" sz="2400" dirty="0"/>
        </a:p>
      </dgm:t>
    </dgm:pt>
    <dgm:pt modelId="{BA25C440-33C7-4FB7-9D06-61607F8553E0}" type="parTrans" cxnId="{279B35E7-358F-436A-817C-F3382675DF0C}">
      <dgm:prSet/>
      <dgm:spPr/>
      <dgm:t>
        <a:bodyPr/>
        <a:lstStyle/>
        <a:p>
          <a:endParaRPr lang="ru-RU"/>
        </a:p>
      </dgm:t>
    </dgm:pt>
    <dgm:pt modelId="{B9841126-C2F4-47F0-8186-D44B717DBB21}" type="sibTrans" cxnId="{279B35E7-358F-436A-817C-F3382675DF0C}">
      <dgm:prSet/>
      <dgm:spPr/>
      <dgm:t>
        <a:bodyPr/>
        <a:lstStyle/>
        <a:p>
          <a:endParaRPr lang="ru-RU"/>
        </a:p>
      </dgm:t>
    </dgm:pt>
    <dgm:pt modelId="{FB1D8874-44D1-434F-A9D9-BF449D1E8B8E}">
      <dgm:prSet custT="1"/>
      <dgm:spPr/>
      <dgm:t>
        <a:bodyPr/>
        <a:lstStyle/>
        <a:p>
          <a:r>
            <a:rPr lang="ru-RU" sz="1400" b="1" dirty="0" smtClean="0">
              <a:solidFill>
                <a:schemeClr val="tx2">
                  <a:lumMod val="75000"/>
                </a:schemeClr>
              </a:solidFill>
            </a:rPr>
            <a:t>Приостановка </a:t>
          </a:r>
          <a:r>
            <a:rPr lang="ru-RU" sz="1400" b="1" dirty="0" smtClean="0">
              <a:solidFill>
                <a:srgbClr val="FF0000"/>
              </a:solidFill>
            </a:rPr>
            <a:t>до 31.12.2022  действия</a:t>
          </a:r>
          <a:r>
            <a:rPr lang="ru-RU" sz="1400" b="1" dirty="0" smtClean="0">
              <a:solidFill>
                <a:schemeClr val="tx2">
                  <a:lumMod val="75000"/>
                </a:schemeClr>
              </a:solidFill>
            </a:rPr>
            <a:t> постановление Правительства Самарской области от 29.12.2015 N 895 «Об определении требований к закупаемым государственными органами Самарской области, органами управления территориальными государственными внебюджетными фондами и подведомственными им казенными и бюджетными учреждениями, унитарными предприятиями Самарской области отдельным видам товаров, работ, услуг (в том числе предельных цен товаров, работ, услуг)»</a:t>
          </a:r>
          <a:endParaRPr lang="ru-RU" sz="5400" b="1" dirty="0">
            <a:solidFill>
              <a:schemeClr val="tx2">
                <a:lumMod val="75000"/>
              </a:schemeClr>
            </a:solidFill>
          </a:endParaRPr>
        </a:p>
      </dgm:t>
    </dgm:pt>
    <dgm:pt modelId="{27014CC0-C61F-4642-9C2D-B7C2B48ED526}" type="parTrans" cxnId="{E5FF68A1-40CA-4028-8D60-68C3FF6D7998}">
      <dgm:prSet/>
      <dgm:spPr/>
      <dgm:t>
        <a:bodyPr/>
        <a:lstStyle/>
        <a:p>
          <a:endParaRPr lang="ru-RU"/>
        </a:p>
      </dgm:t>
    </dgm:pt>
    <dgm:pt modelId="{C47BD4E3-7C81-4B1B-A57E-759F661CF9FA}" type="sibTrans" cxnId="{E5FF68A1-40CA-4028-8D60-68C3FF6D7998}">
      <dgm:prSet/>
      <dgm:spPr/>
      <dgm:t>
        <a:bodyPr/>
        <a:lstStyle/>
        <a:p>
          <a:endParaRPr lang="ru-RU"/>
        </a:p>
      </dgm:t>
    </dgm:pt>
    <dgm:pt modelId="{5015E31E-DD2D-48D2-8158-648D128EBD00}" type="pres">
      <dgm:prSet presAssocID="{09CF0E75-F998-4FE8-8A55-C88BDF03DF57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02C7B851-BFBA-43C5-A209-C00966804F98}" type="pres">
      <dgm:prSet presAssocID="{4049FF82-AD7E-4B5E-A7DD-805BD968A44A}" presName="composite" presStyleCnt="0"/>
      <dgm:spPr/>
    </dgm:pt>
    <dgm:pt modelId="{6A3480C1-43B0-404C-A42C-A08A06149B52}" type="pres">
      <dgm:prSet presAssocID="{4049FF82-AD7E-4B5E-A7DD-805BD968A44A}" presName="parentText" presStyleLbl="alignNode1" presStyleIdx="0" presStyleCnt="4" custLinFactNeighborX="2824" custLinFactNeighborY="-109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8171F4B-D770-421C-B1A3-872FF9BE52EE}" type="pres">
      <dgm:prSet presAssocID="{4049FF82-AD7E-4B5E-A7DD-805BD968A44A}" presName="descendantText" presStyleLbl="alignAcc1" presStyleIdx="0" presStyleCnt="4" custScaleY="157518" custLinFactNeighborX="-102" custLinFactNeighborY="196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6836C54-0A0B-4278-A1D7-5D1E5B1FAEE9}" type="pres">
      <dgm:prSet presAssocID="{51AB1F53-B13B-4979-AFD8-3CE12CE3ED0F}" presName="sp" presStyleCnt="0"/>
      <dgm:spPr/>
    </dgm:pt>
    <dgm:pt modelId="{DD227ABC-AA1F-4180-BF66-626AD0DA90C3}" type="pres">
      <dgm:prSet presAssocID="{81C811B9-7DEA-4AB7-A895-A728F8A22566}" presName="composite" presStyleCnt="0"/>
      <dgm:spPr/>
    </dgm:pt>
    <dgm:pt modelId="{0D58821F-A6CA-4A04-93D7-DD18A8D92073}" type="pres">
      <dgm:prSet presAssocID="{81C811B9-7DEA-4AB7-A895-A728F8A22566}" presName="parentText" presStyleLbl="alignNode1" presStyleIdx="1" presStyleCnt="4" custLinFactNeighborX="-4204" custLinFactNeighborY="-16257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FE49FE1-F5E0-4C5A-A96E-228554C418B2}" type="pres">
      <dgm:prSet presAssocID="{81C811B9-7DEA-4AB7-A895-A728F8A22566}" presName="descendantText" presStyleLbl="alignAcc1" presStyleIdx="1" presStyleCnt="4" custScaleY="212738" custLinFactY="30723" custLinFactNeighborX="-547" custLinFactNeighborY="1000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79CE1F9-24B6-48AA-9BDA-B669BC33383E}" type="pres">
      <dgm:prSet presAssocID="{B9841126-C2F4-47F0-8186-D44B717DBB21}" presName="sp" presStyleCnt="0"/>
      <dgm:spPr/>
    </dgm:pt>
    <dgm:pt modelId="{DD3B9D56-BFE2-4545-84BC-F91611141263}" type="pres">
      <dgm:prSet presAssocID="{C1114446-FB3E-452C-9D5B-AD7E13B6C51D}" presName="composite" presStyleCnt="0"/>
      <dgm:spPr/>
    </dgm:pt>
    <dgm:pt modelId="{00408AE7-0F5E-4B79-A1BB-B626E9A3457B}" type="pres">
      <dgm:prSet presAssocID="{C1114446-FB3E-452C-9D5B-AD7E13B6C51D}" presName="parentText" presStyleLbl="alignNode1" presStyleIdx="2" presStyleCnt="4" custLinFactNeighborX="261" custLinFactNeighborY="2094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301FAA3-C8EF-4CA9-911D-AC8E99A313D6}" type="pres">
      <dgm:prSet presAssocID="{C1114446-FB3E-452C-9D5B-AD7E13B6C51D}" presName="descendantText" presStyleLbl="alignAcc1" presStyleIdx="2" presStyleCnt="4" custScaleY="75515" custLinFactY="-67773" custLinFactNeighborX="-91" custLinFactNeighborY="-1000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D74333B-F966-47FF-964E-73129B0750B5}" type="pres">
      <dgm:prSet presAssocID="{E37CC9C6-3B17-403A-9144-85E4190535ED}" presName="sp" presStyleCnt="0"/>
      <dgm:spPr/>
    </dgm:pt>
    <dgm:pt modelId="{CE72990F-D727-46B1-A415-B519DC7E3CA3}" type="pres">
      <dgm:prSet presAssocID="{D21ED46E-9A6F-42A6-9E7D-1AF421E72BA8}" presName="composite" presStyleCnt="0"/>
      <dgm:spPr/>
    </dgm:pt>
    <dgm:pt modelId="{9FC69B39-6A69-4FC8-880C-629F55C38034}" type="pres">
      <dgm:prSet presAssocID="{D21ED46E-9A6F-42A6-9E7D-1AF421E72BA8}" presName="parentText" presStyleLbl="alignNode1" presStyleIdx="3" presStyleCnt="4" custLinFactNeighborY="0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3CC2FA7-CA62-42E0-982F-B4BA74AACCD5}" type="pres">
      <dgm:prSet presAssocID="{D21ED46E-9A6F-42A6-9E7D-1AF421E72BA8}" presName="descendantText" presStyleLbl="alignAcc1" presStyleIdx="3" presStyleCnt="4" custScaleY="149629" custLinFactNeighborX="93" custLinFactNeighborY="2929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EE3178C9-4BE5-4474-B4A4-AB5696CE77C5}" type="presOf" srcId="{3907411E-C70D-4A55-9BBB-BDBEFB86986E}" destId="{D301FAA3-C8EF-4CA9-911D-AC8E99A313D6}" srcOrd="0" destOrd="1" presId="urn:microsoft.com/office/officeart/2005/8/layout/chevron2"/>
    <dgm:cxn modelId="{D0E9A326-FE41-42AF-9A0E-0E776F892887}" type="presOf" srcId="{C1114446-FB3E-452C-9D5B-AD7E13B6C51D}" destId="{00408AE7-0F5E-4B79-A1BB-B626E9A3457B}" srcOrd="0" destOrd="0" presId="urn:microsoft.com/office/officeart/2005/8/layout/chevron2"/>
    <dgm:cxn modelId="{A05020B5-D444-4641-A1F9-6C29DF2ACCE4}" srcId="{4049FF82-AD7E-4B5E-A7DD-805BD968A44A}" destId="{F9127817-8253-41AB-A9F6-616C524CABAE}" srcOrd="1" destOrd="0" parTransId="{0FDA5DA7-198C-45E3-B798-AA83BEA21C91}" sibTransId="{A92B6BC5-2026-4425-8F7E-C7FD997FB3BB}"/>
    <dgm:cxn modelId="{A30C0FE9-3193-44AF-816B-D169A6785DE1}" type="presOf" srcId="{953F30F4-09EF-4D63-B846-778F39DDB045}" destId="{A3CC2FA7-CA62-42E0-982F-B4BA74AACCD5}" srcOrd="0" destOrd="1" presId="urn:microsoft.com/office/officeart/2005/8/layout/chevron2"/>
    <dgm:cxn modelId="{DFFB904B-8EE3-4A63-815F-5BD495AC8E3A}" srcId="{C1114446-FB3E-452C-9D5B-AD7E13B6C51D}" destId="{3907411E-C70D-4A55-9BBB-BDBEFB86986E}" srcOrd="1" destOrd="0" parTransId="{0B26556C-33C9-46BC-991B-B323FDA04E2F}" sibTransId="{CAD099E3-8568-4CE2-BD53-8292D0C3DEC4}"/>
    <dgm:cxn modelId="{7A294EF4-9BEB-459E-B9EE-4B608B444CE3}" type="presOf" srcId="{9767434A-6835-4C8F-898B-B26AD6D12B27}" destId="{A3CC2FA7-CA62-42E0-982F-B4BA74AACCD5}" srcOrd="0" destOrd="0" presId="urn:microsoft.com/office/officeart/2005/8/layout/chevron2"/>
    <dgm:cxn modelId="{E5FF68A1-40CA-4028-8D60-68C3FF6D7998}" srcId="{81C811B9-7DEA-4AB7-A895-A728F8A22566}" destId="{FB1D8874-44D1-434F-A9D9-BF449D1E8B8E}" srcOrd="0" destOrd="0" parTransId="{27014CC0-C61F-4642-9C2D-B7C2B48ED526}" sibTransId="{C47BD4E3-7C81-4B1B-A57E-759F661CF9FA}"/>
    <dgm:cxn modelId="{CD41BA14-855C-445B-9A79-8BB48221A62D}" srcId="{D21ED46E-9A6F-42A6-9E7D-1AF421E72BA8}" destId="{9767434A-6835-4C8F-898B-B26AD6D12B27}" srcOrd="0" destOrd="0" parTransId="{12B6182C-5E9E-4900-9A52-4BC35FA2E883}" sibTransId="{E4D81F4C-7738-49D2-B502-6BCF238DBE65}"/>
    <dgm:cxn modelId="{8514D385-D9C2-42E9-8F5A-6EBAFD9ACEF6}" srcId="{09CF0E75-F998-4FE8-8A55-C88BDF03DF57}" destId="{C1114446-FB3E-452C-9D5B-AD7E13B6C51D}" srcOrd="2" destOrd="0" parTransId="{F03AB294-F7DC-4632-845F-0267919B4178}" sibTransId="{E37CC9C6-3B17-403A-9144-85E4190535ED}"/>
    <dgm:cxn modelId="{81E2EF23-31FE-4BE1-B198-E97BCD67F84E}" srcId="{09CF0E75-F998-4FE8-8A55-C88BDF03DF57}" destId="{4049FF82-AD7E-4B5E-A7DD-805BD968A44A}" srcOrd="0" destOrd="0" parTransId="{54CFB927-AE95-40B5-BF9E-5965637CAA62}" sibTransId="{51AB1F53-B13B-4979-AFD8-3CE12CE3ED0F}"/>
    <dgm:cxn modelId="{84A88343-09A2-4CEE-A7E5-D57BEC75DFF7}" srcId="{C1114446-FB3E-452C-9D5B-AD7E13B6C51D}" destId="{4BC32DB4-A6B3-400E-A76E-15CF836B0BFA}" srcOrd="2" destOrd="0" parTransId="{DB30BF44-2CD6-4074-9400-308D00972504}" sibTransId="{1B43915E-7235-4D9B-9FA9-1FA826983804}"/>
    <dgm:cxn modelId="{FA0437B5-2606-47E4-91CF-F8DCE47ADAE9}" type="presOf" srcId="{2DC5945F-7E75-466E-8E36-5E084311F8A2}" destId="{18171F4B-D770-421C-B1A3-872FF9BE52EE}" srcOrd="0" destOrd="0" presId="urn:microsoft.com/office/officeart/2005/8/layout/chevron2"/>
    <dgm:cxn modelId="{CD1B86FB-D546-4CBF-9DD8-EB115BD25A54}" srcId="{09CF0E75-F998-4FE8-8A55-C88BDF03DF57}" destId="{D21ED46E-9A6F-42A6-9E7D-1AF421E72BA8}" srcOrd="3" destOrd="0" parTransId="{F96A72E9-DEE5-4146-8AED-12EDF8D75277}" sibTransId="{7AB26CDA-0C74-466A-9C9E-C4E9ABB97CC1}"/>
    <dgm:cxn modelId="{A8802D65-5A51-4704-9AAF-8AE6F6EE22D3}" type="presOf" srcId="{D21ED46E-9A6F-42A6-9E7D-1AF421E72BA8}" destId="{9FC69B39-6A69-4FC8-880C-629F55C38034}" srcOrd="0" destOrd="0" presId="urn:microsoft.com/office/officeart/2005/8/layout/chevron2"/>
    <dgm:cxn modelId="{744D8390-0C3C-472A-99E0-DFDCF6DDA0AC}" type="presOf" srcId="{C710ACD4-ED68-4728-891E-7E48958E9200}" destId="{D301FAA3-C8EF-4CA9-911D-AC8E99A313D6}" srcOrd="0" destOrd="0" presId="urn:microsoft.com/office/officeart/2005/8/layout/chevron2"/>
    <dgm:cxn modelId="{5B8E3DDE-9202-4B30-A6AE-E0B2849808C8}" type="presOf" srcId="{495FAC4C-C9CA-4CBB-8CAE-B49F0C8ABAC8}" destId="{A3CC2FA7-CA62-42E0-982F-B4BA74AACCD5}" srcOrd="0" destOrd="2" presId="urn:microsoft.com/office/officeart/2005/8/layout/chevron2"/>
    <dgm:cxn modelId="{61A6B836-5B76-4D0F-941B-91C0196C867F}" type="presOf" srcId="{09CF0E75-F998-4FE8-8A55-C88BDF03DF57}" destId="{5015E31E-DD2D-48D2-8158-648D128EBD00}" srcOrd="0" destOrd="0" presId="urn:microsoft.com/office/officeart/2005/8/layout/chevron2"/>
    <dgm:cxn modelId="{4E78FF9F-863E-468F-A010-CDFA8E91571B}" srcId="{4049FF82-AD7E-4B5E-A7DD-805BD968A44A}" destId="{2DC5945F-7E75-466E-8E36-5E084311F8A2}" srcOrd="0" destOrd="0" parTransId="{AF1F46FD-6298-4CCB-BE1C-CBB23A593630}" sibTransId="{D7A223BC-2DDA-42BA-B866-1CAE8055B30E}"/>
    <dgm:cxn modelId="{29C7F12D-5E9D-417E-A281-77E7E62B3338}" srcId="{D21ED46E-9A6F-42A6-9E7D-1AF421E72BA8}" destId="{953F30F4-09EF-4D63-B846-778F39DDB045}" srcOrd="1" destOrd="0" parTransId="{4404A1F7-8A35-4FAE-9DD2-88529EE54F1E}" sibTransId="{D767747D-CE2B-46BF-BAC6-B44A0B19FF0B}"/>
    <dgm:cxn modelId="{991CE8C9-69F7-4B33-9C70-597C6329C633}" type="presOf" srcId="{4BC32DB4-A6B3-400E-A76E-15CF836B0BFA}" destId="{D301FAA3-C8EF-4CA9-911D-AC8E99A313D6}" srcOrd="0" destOrd="2" presId="urn:microsoft.com/office/officeart/2005/8/layout/chevron2"/>
    <dgm:cxn modelId="{AE942D85-14C7-4D70-B6C3-128C70B358D7}" srcId="{D21ED46E-9A6F-42A6-9E7D-1AF421E72BA8}" destId="{495FAC4C-C9CA-4CBB-8CAE-B49F0C8ABAC8}" srcOrd="2" destOrd="0" parTransId="{E56AA749-87FF-4685-B266-E78C1A0560C9}" sibTransId="{CD3EE4F2-A805-491E-A1E2-43DC93EDF00C}"/>
    <dgm:cxn modelId="{EB2E3ED9-E545-41DC-B010-B138FC6D4278}" srcId="{C1114446-FB3E-452C-9D5B-AD7E13B6C51D}" destId="{C710ACD4-ED68-4728-891E-7E48958E9200}" srcOrd="0" destOrd="0" parTransId="{6844D7F3-727E-4AC7-B91F-3F59DB89A2C7}" sibTransId="{DE666A55-C902-4E12-9AB3-DC2A7CEB8907}"/>
    <dgm:cxn modelId="{B9F71C02-D671-4BEA-9CFE-D66398F10322}" srcId="{4049FF82-AD7E-4B5E-A7DD-805BD968A44A}" destId="{A32C57EF-D8C7-4642-A025-D40B3C848732}" srcOrd="2" destOrd="0" parTransId="{35B10D06-3344-48D3-8940-3436176B18B7}" sibTransId="{83639F3A-4362-4D4E-9FA4-A11C2C57341D}"/>
    <dgm:cxn modelId="{AFA0A897-CF98-46DA-BE31-71BCD8AABB47}" type="presOf" srcId="{F9127817-8253-41AB-A9F6-616C524CABAE}" destId="{18171F4B-D770-421C-B1A3-872FF9BE52EE}" srcOrd="0" destOrd="1" presId="urn:microsoft.com/office/officeart/2005/8/layout/chevron2"/>
    <dgm:cxn modelId="{EB978461-259A-4F65-A7E3-47EE63FB6219}" type="presOf" srcId="{A32C57EF-D8C7-4642-A025-D40B3C848732}" destId="{18171F4B-D770-421C-B1A3-872FF9BE52EE}" srcOrd="0" destOrd="2" presId="urn:microsoft.com/office/officeart/2005/8/layout/chevron2"/>
    <dgm:cxn modelId="{49C8C3B3-3A0A-4046-BC53-A181424B8B46}" type="presOf" srcId="{FB1D8874-44D1-434F-A9D9-BF449D1E8B8E}" destId="{7FE49FE1-F5E0-4C5A-A96E-228554C418B2}" srcOrd="0" destOrd="0" presId="urn:microsoft.com/office/officeart/2005/8/layout/chevron2"/>
    <dgm:cxn modelId="{279B35E7-358F-436A-817C-F3382675DF0C}" srcId="{09CF0E75-F998-4FE8-8A55-C88BDF03DF57}" destId="{81C811B9-7DEA-4AB7-A895-A728F8A22566}" srcOrd="1" destOrd="0" parTransId="{BA25C440-33C7-4FB7-9D06-61607F8553E0}" sibTransId="{B9841126-C2F4-47F0-8186-D44B717DBB21}"/>
    <dgm:cxn modelId="{22834A2F-A14A-41B8-AF93-B56B5A4593A4}" type="presOf" srcId="{81C811B9-7DEA-4AB7-A895-A728F8A22566}" destId="{0D58821F-A6CA-4A04-93D7-DD18A8D92073}" srcOrd="0" destOrd="0" presId="urn:microsoft.com/office/officeart/2005/8/layout/chevron2"/>
    <dgm:cxn modelId="{21EDBA5A-7598-4C68-988A-98344758382E}" type="presOf" srcId="{4049FF82-AD7E-4B5E-A7DD-805BD968A44A}" destId="{6A3480C1-43B0-404C-A42C-A08A06149B52}" srcOrd="0" destOrd="0" presId="urn:microsoft.com/office/officeart/2005/8/layout/chevron2"/>
    <dgm:cxn modelId="{33F24E12-A550-45D0-B685-A6813C364A90}" type="presParOf" srcId="{5015E31E-DD2D-48D2-8158-648D128EBD00}" destId="{02C7B851-BFBA-43C5-A209-C00966804F98}" srcOrd="0" destOrd="0" presId="urn:microsoft.com/office/officeart/2005/8/layout/chevron2"/>
    <dgm:cxn modelId="{DC457DB2-44CF-459D-9A74-9EE34FF6B1C5}" type="presParOf" srcId="{02C7B851-BFBA-43C5-A209-C00966804F98}" destId="{6A3480C1-43B0-404C-A42C-A08A06149B52}" srcOrd="0" destOrd="0" presId="urn:microsoft.com/office/officeart/2005/8/layout/chevron2"/>
    <dgm:cxn modelId="{13B25459-E02F-47E1-8F82-BAF523F7FEF8}" type="presParOf" srcId="{02C7B851-BFBA-43C5-A209-C00966804F98}" destId="{18171F4B-D770-421C-B1A3-872FF9BE52EE}" srcOrd="1" destOrd="0" presId="urn:microsoft.com/office/officeart/2005/8/layout/chevron2"/>
    <dgm:cxn modelId="{818BB326-19A2-440F-B5CA-E086B8856123}" type="presParOf" srcId="{5015E31E-DD2D-48D2-8158-648D128EBD00}" destId="{16836C54-0A0B-4278-A1D7-5D1E5B1FAEE9}" srcOrd="1" destOrd="0" presId="urn:microsoft.com/office/officeart/2005/8/layout/chevron2"/>
    <dgm:cxn modelId="{C933FF03-AD53-4F73-AEC3-35EBE6BE8C48}" type="presParOf" srcId="{5015E31E-DD2D-48D2-8158-648D128EBD00}" destId="{DD227ABC-AA1F-4180-BF66-626AD0DA90C3}" srcOrd="2" destOrd="0" presId="urn:microsoft.com/office/officeart/2005/8/layout/chevron2"/>
    <dgm:cxn modelId="{9831B9B6-B8CD-4496-B722-51694295A8CD}" type="presParOf" srcId="{DD227ABC-AA1F-4180-BF66-626AD0DA90C3}" destId="{0D58821F-A6CA-4A04-93D7-DD18A8D92073}" srcOrd="0" destOrd="0" presId="urn:microsoft.com/office/officeart/2005/8/layout/chevron2"/>
    <dgm:cxn modelId="{37ED4A59-5766-4FF0-855B-758FB996B5BE}" type="presParOf" srcId="{DD227ABC-AA1F-4180-BF66-626AD0DA90C3}" destId="{7FE49FE1-F5E0-4C5A-A96E-228554C418B2}" srcOrd="1" destOrd="0" presId="urn:microsoft.com/office/officeart/2005/8/layout/chevron2"/>
    <dgm:cxn modelId="{4DD88927-D92C-412F-905C-91FCE4110D8B}" type="presParOf" srcId="{5015E31E-DD2D-48D2-8158-648D128EBD00}" destId="{879CE1F9-24B6-48AA-9BDA-B669BC33383E}" srcOrd="3" destOrd="0" presId="urn:microsoft.com/office/officeart/2005/8/layout/chevron2"/>
    <dgm:cxn modelId="{A87B1173-034C-4373-A663-9B5677D68F9D}" type="presParOf" srcId="{5015E31E-DD2D-48D2-8158-648D128EBD00}" destId="{DD3B9D56-BFE2-4545-84BC-F91611141263}" srcOrd="4" destOrd="0" presId="urn:microsoft.com/office/officeart/2005/8/layout/chevron2"/>
    <dgm:cxn modelId="{50B24D2D-B0B4-4F5E-AE47-A1C00CAC3A81}" type="presParOf" srcId="{DD3B9D56-BFE2-4545-84BC-F91611141263}" destId="{00408AE7-0F5E-4B79-A1BB-B626E9A3457B}" srcOrd="0" destOrd="0" presId="urn:microsoft.com/office/officeart/2005/8/layout/chevron2"/>
    <dgm:cxn modelId="{9246865B-6377-469E-ABAD-E2EAFCB4DDB7}" type="presParOf" srcId="{DD3B9D56-BFE2-4545-84BC-F91611141263}" destId="{D301FAA3-C8EF-4CA9-911D-AC8E99A313D6}" srcOrd="1" destOrd="0" presId="urn:microsoft.com/office/officeart/2005/8/layout/chevron2"/>
    <dgm:cxn modelId="{7B926B8A-083B-4519-8588-1EB4C575594B}" type="presParOf" srcId="{5015E31E-DD2D-48D2-8158-648D128EBD00}" destId="{6D74333B-F966-47FF-964E-73129B0750B5}" srcOrd="5" destOrd="0" presId="urn:microsoft.com/office/officeart/2005/8/layout/chevron2"/>
    <dgm:cxn modelId="{90616497-BBA8-4403-9796-3FBCB72CB299}" type="presParOf" srcId="{5015E31E-DD2D-48D2-8158-648D128EBD00}" destId="{CE72990F-D727-46B1-A415-B519DC7E3CA3}" srcOrd="6" destOrd="0" presId="urn:microsoft.com/office/officeart/2005/8/layout/chevron2"/>
    <dgm:cxn modelId="{223AFEA9-54AE-4113-8094-4140D31741EB}" type="presParOf" srcId="{CE72990F-D727-46B1-A415-B519DC7E3CA3}" destId="{9FC69B39-6A69-4FC8-880C-629F55C38034}" srcOrd="0" destOrd="0" presId="urn:microsoft.com/office/officeart/2005/8/layout/chevron2"/>
    <dgm:cxn modelId="{0220A6E0-0319-456D-8EC7-752BFB048DE5}" type="presParOf" srcId="{CE72990F-D727-46B1-A415-B519DC7E3CA3}" destId="{A3CC2FA7-CA62-42E0-982F-B4BA74AACCD5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07D2575-69D3-47EB-9C58-2EA71B321352}">
      <dsp:nvSpPr>
        <dsp:cNvPr id="0" name=""/>
        <dsp:cNvSpPr/>
      </dsp:nvSpPr>
      <dsp:spPr>
        <a:xfrm rot="5400000">
          <a:off x="-255348" y="393217"/>
          <a:ext cx="1702341" cy="1191638"/>
        </a:xfrm>
        <a:prstGeom prst="chevron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kern="1200" dirty="0" smtClean="0">
              <a:solidFill>
                <a:schemeClr val="accent1">
                  <a:lumMod val="50000"/>
                </a:schemeClr>
              </a:solidFill>
            </a:rPr>
            <a:t>1</a:t>
          </a:r>
          <a:endParaRPr lang="ru-RU" sz="2800" kern="1200" dirty="0">
            <a:solidFill>
              <a:schemeClr val="accent1">
                <a:lumMod val="50000"/>
              </a:schemeClr>
            </a:solidFill>
          </a:endParaRPr>
        </a:p>
      </dsp:txBody>
      <dsp:txXfrm rot="-5400000">
        <a:off x="4" y="733684"/>
        <a:ext cx="1191638" cy="510703"/>
      </dsp:txXfrm>
    </dsp:sp>
    <dsp:sp modelId="{AC533D47-861A-42CE-8B07-215B08A61EEE}">
      <dsp:nvSpPr>
        <dsp:cNvPr id="0" name=""/>
        <dsp:cNvSpPr/>
      </dsp:nvSpPr>
      <dsp:spPr>
        <a:xfrm rot="5400000">
          <a:off x="3431190" y="-2254409"/>
          <a:ext cx="1986870" cy="6495697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10160" rIns="10160" bIns="10160" numCol="1" spcCol="1270" anchor="ctr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600" b="1" kern="1200" dirty="0" smtClean="0">
              <a:solidFill>
                <a:schemeClr val="accent1">
                  <a:lumMod val="50000"/>
                </a:schemeClr>
              </a:solidFill>
            </a:rPr>
            <a:t>Контракт «для нормального жизнеобеспечения граждан» - поставка товаров, необходимых для оказания скорой, в том числе скорой специализированной, медицинской помощи в экстренной или неотложной форме, лекарственных средств, топлива </a:t>
          </a:r>
          <a:r>
            <a:rPr lang="ru-RU" sz="1600" b="1" kern="1200" dirty="0" smtClean="0">
              <a:solidFill>
                <a:srgbClr val="FF0000"/>
              </a:solidFill>
            </a:rPr>
            <a:t>+ мед. изделия, ТСР.                                                        </a:t>
          </a:r>
          <a:r>
            <a:rPr lang="en-US" sz="1600" b="1" kern="1200" dirty="0" smtClean="0">
              <a:solidFill>
                <a:srgbClr val="FF0000"/>
              </a:solidFill>
            </a:rPr>
            <a:t>                                          </a:t>
          </a:r>
          <a:r>
            <a:rPr lang="ru-RU" sz="1600" b="1" kern="1200" dirty="0" smtClean="0">
              <a:solidFill>
                <a:srgbClr val="FF0000"/>
              </a:solidFill>
            </a:rPr>
            <a:t> НМЦК и СГОЗ не ограничены                                                                                                                                                                           ДЕМПИНГ  =  необходимость подтвердить наличие товара</a:t>
          </a:r>
          <a:endParaRPr lang="ru-RU" sz="1600" b="1" kern="1200" dirty="0">
            <a:solidFill>
              <a:srgbClr val="FF0000"/>
            </a:solidFill>
          </a:endParaRPr>
        </a:p>
      </dsp:txBody>
      <dsp:txXfrm rot="-5400000">
        <a:off x="1176777" y="96995"/>
        <a:ext cx="6398706" cy="1792888"/>
      </dsp:txXfrm>
    </dsp:sp>
    <dsp:sp modelId="{082DA614-D030-47E4-B0F0-2ACB71770DA3}">
      <dsp:nvSpPr>
        <dsp:cNvPr id="0" name=""/>
        <dsp:cNvSpPr/>
      </dsp:nvSpPr>
      <dsp:spPr>
        <a:xfrm rot="5400000">
          <a:off x="-260305" y="2144473"/>
          <a:ext cx="1702341" cy="1191638"/>
        </a:xfrm>
        <a:prstGeom prst="chevron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b="0" kern="1200" dirty="0" smtClean="0">
              <a:solidFill>
                <a:schemeClr val="tx2">
                  <a:lumMod val="75000"/>
                </a:schemeClr>
              </a:solidFill>
            </a:rPr>
            <a:t>2</a:t>
          </a:r>
          <a:endParaRPr lang="ru-RU" sz="2800" b="0" kern="1200" dirty="0">
            <a:solidFill>
              <a:schemeClr val="tx2">
                <a:lumMod val="75000"/>
              </a:schemeClr>
            </a:solidFill>
          </a:endParaRPr>
        </a:p>
      </dsp:txBody>
      <dsp:txXfrm rot="-5400000">
        <a:off x="-4953" y="2484940"/>
        <a:ext cx="1191638" cy="510703"/>
      </dsp:txXfrm>
    </dsp:sp>
    <dsp:sp modelId="{DFA7E83F-B15A-42C0-AD3B-6D2ACF258404}">
      <dsp:nvSpPr>
        <dsp:cNvPr id="0" name=""/>
        <dsp:cNvSpPr/>
      </dsp:nvSpPr>
      <dsp:spPr>
        <a:xfrm rot="5400000">
          <a:off x="3858153" y="-489368"/>
          <a:ext cx="1106521" cy="6475881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10160" rIns="10160" bIns="10160" numCol="1" spcCol="1270" anchor="ctr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ru-RU" sz="1600" b="1" kern="1200" dirty="0">
            <a:solidFill>
              <a:schemeClr val="tx2">
                <a:lumMod val="75000"/>
              </a:schemeClr>
            </a:solidFill>
          </a:endParaRP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600" b="1" kern="1200" dirty="0" smtClean="0">
              <a:solidFill>
                <a:schemeClr val="tx2">
                  <a:lumMod val="75000"/>
                </a:schemeClr>
              </a:solidFill>
            </a:rPr>
            <a:t>До </a:t>
          </a:r>
          <a:r>
            <a:rPr lang="ru-RU" sz="1600" b="1" kern="1200" dirty="0" smtClean="0">
              <a:solidFill>
                <a:srgbClr val="FF0000"/>
              </a:solidFill>
            </a:rPr>
            <a:t>1 января 2024 </a:t>
          </a:r>
          <a:r>
            <a:rPr lang="ru-RU" sz="1600" b="1" kern="1200" dirty="0" smtClean="0">
              <a:solidFill>
                <a:schemeClr val="tx2">
                  <a:lumMod val="75000"/>
                </a:schemeClr>
              </a:solidFill>
            </a:rPr>
            <a:t>года в случае, если проектной документацией объекта капитального строительства предусмотрено оборудование –  </a:t>
          </a:r>
          <a:r>
            <a:rPr lang="ru-RU" sz="1600" b="1" kern="1200" dirty="0" smtClean="0">
              <a:solidFill>
                <a:srgbClr val="FF0000"/>
              </a:solidFill>
            </a:rPr>
            <a:t>предмет контракта = СМР + поставка</a:t>
          </a:r>
          <a:r>
            <a:rPr lang="ru-RU" sz="1600" b="1" kern="1200" dirty="0" smtClean="0">
              <a:solidFill>
                <a:schemeClr val="tx2">
                  <a:lumMod val="75000"/>
                </a:schemeClr>
              </a:solidFill>
            </a:rPr>
            <a:t>                                                                                                                                                                                                  </a:t>
          </a:r>
          <a:r>
            <a:rPr lang="ru-RU" sz="1600" b="1" kern="1200" dirty="0" smtClean="0">
              <a:solidFill>
                <a:srgbClr val="FF0000"/>
              </a:solidFill>
            </a:rPr>
            <a:t>УСЛОВИЕ</a:t>
          </a:r>
          <a:r>
            <a:rPr lang="ru-RU" sz="1600" b="1" kern="1200" dirty="0" smtClean="0">
              <a:solidFill>
                <a:schemeClr val="tx2">
                  <a:lumMod val="75000"/>
                </a:schemeClr>
              </a:solidFill>
            </a:rPr>
            <a:t>: в контракте стоимость СМР и оборудования РАЗДЕЛЬНО</a:t>
          </a:r>
          <a:endParaRPr lang="ru-RU" sz="1600" b="1" kern="1200" dirty="0">
            <a:solidFill>
              <a:schemeClr val="tx2">
                <a:lumMod val="75000"/>
              </a:schemeClr>
            </a:solidFill>
          </a:endParaRPr>
        </a:p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ru-RU" sz="1000" kern="1200" dirty="0"/>
        </a:p>
      </dsp:txBody>
      <dsp:txXfrm rot="-5400000">
        <a:off x="1173473" y="2249328"/>
        <a:ext cx="6421865" cy="998489"/>
      </dsp:txXfrm>
    </dsp:sp>
    <dsp:sp modelId="{D7E04B2C-9ABB-46EB-AE22-81070AF1E027}">
      <dsp:nvSpPr>
        <dsp:cNvPr id="0" name=""/>
        <dsp:cNvSpPr/>
      </dsp:nvSpPr>
      <dsp:spPr>
        <a:xfrm rot="5400000">
          <a:off x="-260305" y="3776751"/>
          <a:ext cx="1702341" cy="1191638"/>
        </a:xfrm>
        <a:prstGeom prst="chevron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kern="1200" dirty="0" smtClean="0"/>
            <a:t>3</a:t>
          </a:r>
          <a:endParaRPr lang="ru-RU" sz="2800" kern="1200" dirty="0"/>
        </a:p>
      </dsp:txBody>
      <dsp:txXfrm rot="-5400000">
        <a:off x="-4953" y="4117218"/>
        <a:ext cx="1191638" cy="510703"/>
      </dsp:txXfrm>
    </dsp:sp>
    <dsp:sp modelId="{63BF740D-B799-4819-80F5-8AD75205A585}">
      <dsp:nvSpPr>
        <dsp:cNvPr id="0" name=""/>
        <dsp:cNvSpPr/>
      </dsp:nvSpPr>
      <dsp:spPr>
        <a:xfrm rot="5400000">
          <a:off x="3858153" y="904794"/>
          <a:ext cx="1106521" cy="6475881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7620" rIns="7620" bIns="7620" numCol="1" spcCol="1270" anchor="ctr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ru-RU" sz="1200" b="1" kern="1200" dirty="0">
            <a:solidFill>
              <a:schemeClr val="tx2">
                <a:lumMod val="75000"/>
              </a:schemeClr>
            </a:solidFill>
          </a:endParaRP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600" b="1" kern="1200" dirty="0" smtClean="0">
              <a:solidFill>
                <a:schemeClr val="tx2">
                  <a:lumMod val="75000"/>
                </a:schemeClr>
              </a:solidFill>
            </a:rPr>
            <a:t>Заявка на участие в электронном конкурсе должна содержать:                                                                        сведения о стране происхождения товара, </a:t>
          </a:r>
          <a:r>
            <a:rPr lang="ru-RU" sz="1600" b="1" kern="1200" dirty="0" smtClean="0">
              <a:solidFill>
                <a:srgbClr val="FF0000"/>
              </a:solidFill>
            </a:rPr>
            <a:t>технические характеристики товара.</a:t>
          </a:r>
          <a:r>
            <a:rPr lang="ru-RU" sz="1600" b="1" kern="1200" dirty="0" smtClean="0">
              <a:solidFill>
                <a:schemeClr val="tx2">
                  <a:lumMod val="75000"/>
                </a:schemeClr>
              </a:solidFill>
            </a:rPr>
            <a:t>                                                                                                   </a:t>
          </a:r>
          <a:r>
            <a:rPr lang="ru-RU" sz="1600" b="1" kern="1200" dirty="0" smtClean="0">
              <a:solidFill>
                <a:srgbClr val="FF0000"/>
              </a:solidFill>
            </a:rPr>
            <a:t>ИСКЛЮЧЕНИЕ:</a:t>
          </a:r>
          <a:r>
            <a:rPr lang="ru-RU" sz="1600" b="1" kern="1200" dirty="0" smtClean="0">
              <a:solidFill>
                <a:schemeClr val="tx2">
                  <a:lumMod val="75000"/>
                </a:schemeClr>
              </a:solidFill>
            </a:rPr>
            <a:t> наличие ПСД, сметной документации </a:t>
          </a:r>
          <a:endParaRPr lang="ru-RU" sz="1600" b="1" kern="1200" dirty="0">
            <a:solidFill>
              <a:schemeClr val="tx2">
                <a:lumMod val="75000"/>
              </a:schemeClr>
            </a:solidFill>
          </a:endParaRPr>
        </a:p>
        <a:p>
          <a:pPr marL="57150" lvl="1" indent="-57150" algn="l" defTabSz="355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ru-RU" sz="800" kern="1200" dirty="0"/>
        </a:p>
      </dsp:txBody>
      <dsp:txXfrm rot="-5400000">
        <a:off x="1173473" y="3643490"/>
        <a:ext cx="6421865" cy="998489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D44F4C8-A6B4-410A-8C10-C022A8F54889}">
      <dsp:nvSpPr>
        <dsp:cNvPr id="0" name=""/>
        <dsp:cNvSpPr/>
      </dsp:nvSpPr>
      <dsp:spPr>
        <a:xfrm rot="5400000">
          <a:off x="-246519" y="545354"/>
          <a:ext cx="1643463" cy="1150424"/>
        </a:xfrm>
        <a:prstGeom prst="chevron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kern="1200" dirty="0" smtClean="0"/>
            <a:t>4</a:t>
          </a:r>
          <a:endParaRPr lang="ru-RU" sz="2800" kern="1200" dirty="0"/>
        </a:p>
      </dsp:txBody>
      <dsp:txXfrm rot="-5400000">
        <a:off x="1" y="874046"/>
        <a:ext cx="1150424" cy="493039"/>
      </dsp:txXfrm>
    </dsp:sp>
    <dsp:sp modelId="{04722084-18BE-4C73-8808-BBE851165714}">
      <dsp:nvSpPr>
        <dsp:cNvPr id="0" name=""/>
        <dsp:cNvSpPr/>
      </dsp:nvSpPr>
      <dsp:spPr>
        <a:xfrm rot="5400000">
          <a:off x="3652261" y="-2357486"/>
          <a:ext cx="1490221" cy="6517095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1120" tIns="6350" rIns="6350" bIns="6350" numCol="1" spcCol="1270" anchor="ctr" anchorCtr="0">
          <a:noAutofit/>
        </a:bodyPr>
        <a:lstStyle/>
        <a:p>
          <a:pPr marL="57150" lvl="1" indent="0" algn="l" defTabSz="400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ru-RU" sz="1000" kern="1200" dirty="0"/>
        </a:p>
        <a:p>
          <a:pPr marL="0" marR="0" lvl="0" indent="0" algn="l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Char char="••"/>
            <a:tabLst/>
            <a:defRPr/>
          </a:pPr>
          <a:endParaRPr lang="ru-RU" sz="1600" kern="1200" dirty="0"/>
        </a:p>
        <a:p>
          <a:pPr marL="0" marR="0" lvl="0" indent="0" algn="l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Char char="••"/>
            <a:tabLst/>
            <a:defRPr/>
          </a:pPr>
          <a:r>
            <a:rPr lang="ru-RU" sz="1600" b="1" kern="1200" dirty="0">
              <a:solidFill>
                <a:schemeClr val="tx2">
                  <a:lumMod val="75000"/>
                </a:schemeClr>
              </a:solidFill>
            </a:rPr>
            <a:t>При обоснование НМКЦ использование информации не только об идентичных, но и об </a:t>
          </a:r>
          <a:r>
            <a:rPr lang="ru-RU" sz="1600" b="1" kern="1200" dirty="0">
              <a:solidFill>
                <a:srgbClr val="FF0000"/>
              </a:solidFill>
            </a:rPr>
            <a:t>однородных </a:t>
          </a:r>
          <a:r>
            <a:rPr lang="ru-RU" sz="1600" b="1" kern="1200" dirty="0" smtClean="0">
              <a:solidFill>
                <a:schemeClr val="tx2">
                  <a:lumMod val="75000"/>
                </a:schemeClr>
              </a:solidFill>
            </a:rPr>
            <a:t>товарах</a:t>
          </a:r>
          <a:endParaRPr lang="ru-RU" sz="1600" kern="1200" dirty="0"/>
        </a:p>
        <a:p>
          <a:pPr marL="0" marR="0" lvl="0" indent="0" algn="l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Char char="••"/>
            <a:tabLst/>
            <a:defRPr/>
          </a:pPr>
          <a:r>
            <a:rPr lang="ru-RU" sz="1600" b="1" kern="1200" dirty="0" smtClean="0">
              <a:solidFill>
                <a:schemeClr val="tx2">
                  <a:lumMod val="75000"/>
                </a:schemeClr>
              </a:solidFill>
            </a:rPr>
            <a:t>Расчет обоснования НМЦК </a:t>
          </a:r>
          <a:r>
            <a:rPr lang="ru-RU" sz="1600" b="1" kern="1200" dirty="0" smtClean="0">
              <a:solidFill>
                <a:srgbClr val="FF0000"/>
              </a:solidFill>
            </a:rPr>
            <a:t>только в рублях</a:t>
          </a:r>
          <a:r>
            <a:rPr lang="ru-RU" sz="1600" b="1" kern="1200" dirty="0" smtClean="0">
              <a:solidFill>
                <a:schemeClr val="tx2">
                  <a:lumMod val="75000"/>
                </a:schemeClr>
              </a:solidFill>
            </a:rPr>
            <a:t>                                                                                                                   </a:t>
          </a:r>
          <a:r>
            <a:rPr lang="ru-RU" sz="1600" b="1" kern="1200" dirty="0" smtClean="0">
              <a:solidFill>
                <a:srgbClr val="FF0000"/>
              </a:solidFill>
            </a:rPr>
            <a:t>ИСКЛЮЧЕНИЕ: </a:t>
          </a:r>
          <a:r>
            <a:rPr lang="ru-RU" sz="1600" b="1" kern="1200" dirty="0" smtClean="0">
              <a:solidFill>
                <a:schemeClr val="tx2">
                  <a:lumMod val="75000"/>
                </a:schemeClr>
              </a:solidFill>
            </a:rPr>
            <a:t>заказчик осуществляет деятельность на территории иностранного государства</a:t>
          </a:r>
          <a:endParaRPr lang="ru-RU" sz="1600" kern="1200" dirty="0"/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ru-RU" sz="1200" b="1" kern="1200" dirty="0" smtClean="0">
            <a:solidFill>
              <a:schemeClr val="tx2">
                <a:lumMod val="75000"/>
              </a:schemeClr>
            </a:solidFill>
          </a:endParaRPr>
        </a:p>
        <a:p>
          <a:pPr marL="0" marR="0" lvl="0" indent="0" algn="l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Char char="••"/>
            <a:tabLst/>
            <a:defRPr/>
          </a:pPr>
          <a:endParaRPr lang="ru-RU" sz="1200" b="1" kern="1200" dirty="0" smtClean="0">
            <a:solidFill>
              <a:schemeClr val="tx2">
                <a:lumMod val="75000"/>
              </a:schemeClr>
            </a:solidFill>
          </a:endParaRPr>
        </a:p>
      </dsp:txBody>
      <dsp:txXfrm rot="-5400000">
        <a:off x="1138825" y="228697"/>
        <a:ext cx="6444348" cy="1344727"/>
      </dsp:txXfrm>
    </dsp:sp>
    <dsp:sp modelId="{0C7A2057-FDA1-452E-B9AB-63672253A275}">
      <dsp:nvSpPr>
        <dsp:cNvPr id="0" name=""/>
        <dsp:cNvSpPr/>
      </dsp:nvSpPr>
      <dsp:spPr>
        <a:xfrm rot="5400000">
          <a:off x="-243850" y="2057313"/>
          <a:ext cx="1643463" cy="1150424"/>
        </a:xfrm>
        <a:prstGeom prst="chevron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kern="1200" dirty="0" smtClean="0"/>
            <a:t>5</a:t>
          </a:r>
          <a:endParaRPr lang="ru-RU" sz="2800" kern="1200" dirty="0"/>
        </a:p>
      </dsp:txBody>
      <dsp:txXfrm rot="-5400000">
        <a:off x="2670" y="2386005"/>
        <a:ext cx="1150424" cy="493039"/>
      </dsp:txXfrm>
    </dsp:sp>
    <dsp:sp modelId="{5755181F-FF22-4FC9-A478-CE2CEDC38C79}">
      <dsp:nvSpPr>
        <dsp:cNvPr id="0" name=""/>
        <dsp:cNvSpPr/>
      </dsp:nvSpPr>
      <dsp:spPr>
        <a:xfrm rot="5400000">
          <a:off x="3931842" y="-840333"/>
          <a:ext cx="927669" cy="6517095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7620" rIns="7620" bIns="7620" numCol="1" spcCol="1270" anchor="ctr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ru-RU" sz="1200" b="1" kern="1200" dirty="0">
            <a:solidFill>
              <a:schemeClr val="tx2">
                <a:lumMod val="75000"/>
              </a:schemeClr>
            </a:solidFill>
          </a:endParaRP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600" b="1" kern="1200" dirty="0">
              <a:solidFill>
                <a:schemeClr val="tx2">
                  <a:lumMod val="75000"/>
                </a:schemeClr>
              </a:solidFill>
            </a:rPr>
            <a:t>До 31.12.2022 обеспечение контракта </a:t>
          </a:r>
          <a:r>
            <a:rPr lang="ru-RU" sz="1600" b="1" kern="1200" dirty="0">
              <a:solidFill>
                <a:srgbClr val="FF0000"/>
              </a:solidFill>
            </a:rPr>
            <a:t>ПРАВО </a:t>
          </a:r>
          <a:r>
            <a:rPr lang="ru-RU" sz="1600" b="1" kern="1200" dirty="0">
              <a:solidFill>
                <a:schemeClr val="tx2">
                  <a:lumMod val="75000"/>
                </a:schemeClr>
              </a:solidFill>
            </a:rPr>
            <a:t>                                                                                                       </a:t>
          </a:r>
          <a:r>
            <a:rPr lang="ru-RU" sz="1600" b="1" kern="1200" dirty="0">
              <a:solidFill>
                <a:srgbClr val="FF0000"/>
              </a:solidFill>
            </a:rPr>
            <a:t>ИСКЛЮЧЕНИЕ:</a:t>
          </a:r>
          <a:r>
            <a:rPr lang="ru-RU" sz="1600" b="1" kern="1200" dirty="0">
              <a:solidFill>
                <a:schemeClr val="tx2">
                  <a:lumMod val="75000"/>
                </a:schemeClr>
              </a:solidFill>
            </a:rPr>
            <a:t> наличие аванса, расчеты по которому не подлежат казначейскому сопровождению</a:t>
          </a: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ru-RU" sz="1200" b="1" kern="1200" dirty="0">
            <a:solidFill>
              <a:schemeClr val="tx2">
                <a:lumMod val="75000"/>
              </a:schemeClr>
            </a:solidFill>
          </a:endParaRPr>
        </a:p>
      </dsp:txBody>
      <dsp:txXfrm rot="-5400000">
        <a:off x="1137130" y="1999664"/>
        <a:ext cx="6471810" cy="837099"/>
      </dsp:txXfrm>
    </dsp:sp>
    <dsp:sp modelId="{ACCF54AF-5164-49D1-B0BF-ED76829CB7DF}">
      <dsp:nvSpPr>
        <dsp:cNvPr id="0" name=""/>
        <dsp:cNvSpPr/>
      </dsp:nvSpPr>
      <dsp:spPr>
        <a:xfrm rot="5400000">
          <a:off x="-238155" y="3820945"/>
          <a:ext cx="1643463" cy="1150424"/>
        </a:xfrm>
        <a:prstGeom prst="chevron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kern="1200" dirty="0" smtClean="0"/>
            <a:t>6</a:t>
          </a:r>
          <a:endParaRPr lang="ru-RU" sz="2800" kern="1200" dirty="0"/>
        </a:p>
      </dsp:txBody>
      <dsp:txXfrm rot="-5400000">
        <a:off x="8365" y="4149637"/>
        <a:ext cx="1150424" cy="493039"/>
      </dsp:txXfrm>
    </dsp:sp>
    <dsp:sp modelId="{49815361-DE9D-47EF-B004-6BE3D9EE01F4}">
      <dsp:nvSpPr>
        <dsp:cNvPr id="0" name=""/>
        <dsp:cNvSpPr/>
      </dsp:nvSpPr>
      <dsp:spPr>
        <a:xfrm rot="5400000">
          <a:off x="3491072" y="969129"/>
          <a:ext cx="1835800" cy="6517095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7620" rIns="7620" bIns="7620" numCol="1" spcCol="1270" anchor="ctr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ru-RU" sz="1200" b="1" kern="1200" dirty="0">
            <a:solidFill>
              <a:srgbClr val="FF0000"/>
            </a:solidFill>
          </a:endParaRP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ru-RU" sz="1200" b="1" kern="1200" dirty="0">
            <a:solidFill>
              <a:srgbClr val="FF0000"/>
            </a:solidFill>
          </a:endParaRP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ru-RU" sz="1400" b="1" kern="1200" dirty="0">
            <a:solidFill>
              <a:srgbClr val="FF0000"/>
            </a:solidFill>
          </a:endParaRP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600" b="1" kern="1200" dirty="0" smtClean="0">
              <a:solidFill>
                <a:schemeClr val="tx2">
                  <a:lumMod val="75000"/>
                </a:schemeClr>
              </a:solidFill>
            </a:rPr>
            <a:t>Аванс </a:t>
          </a:r>
          <a:r>
            <a:rPr lang="ru-RU" sz="1600" b="1" kern="1200" dirty="0" smtClean="0">
              <a:solidFill>
                <a:srgbClr val="FF0000"/>
              </a:solidFill>
            </a:rPr>
            <a:t>до 50% - право </a:t>
          </a:r>
          <a:r>
            <a:rPr lang="ru-RU" sz="1600" b="1" kern="1200" dirty="0" smtClean="0">
              <a:solidFill>
                <a:schemeClr val="tx2">
                  <a:lumMod val="75000"/>
                </a:schemeClr>
              </a:solidFill>
            </a:rPr>
            <a:t>заказчика;</a:t>
          </a:r>
          <a:endParaRPr lang="ru-RU" sz="1600" b="1" kern="1200" dirty="0">
            <a:solidFill>
              <a:schemeClr val="tx2">
                <a:lumMod val="75000"/>
              </a:schemeClr>
            </a:solidFill>
          </a:endParaRP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600" b="1" kern="1200" dirty="0">
              <a:solidFill>
                <a:schemeClr val="tx2">
                  <a:lumMod val="75000"/>
                </a:schemeClr>
              </a:solidFill>
            </a:rPr>
            <a:t>Аванс </a:t>
          </a:r>
          <a:r>
            <a:rPr lang="ru-RU" sz="1600" b="1" kern="1200" dirty="0">
              <a:solidFill>
                <a:srgbClr val="FF0000"/>
              </a:solidFill>
            </a:rPr>
            <a:t>от 50% до 90% - право заказчика при условии </a:t>
          </a:r>
          <a:r>
            <a:rPr lang="ru-RU" sz="1600" b="1" kern="1200" dirty="0">
              <a:solidFill>
                <a:schemeClr val="tx2">
                  <a:lumMod val="75000"/>
                </a:schemeClr>
              </a:solidFill>
            </a:rPr>
            <a:t> казначейского </a:t>
          </a:r>
          <a:r>
            <a:rPr lang="ru-RU" sz="1600" b="1" kern="1200" dirty="0" smtClean="0">
              <a:solidFill>
                <a:schemeClr val="tx2">
                  <a:lumMod val="75000"/>
                </a:schemeClr>
              </a:solidFill>
            </a:rPr>
            <a:t>сопровождения                     </a:t>
          </a:r>
          <a:r>
            <a:rPr lang="en-US" sz="1600" b="1" kern="1200" dirty="0" smtClean="0">
              <a:solidFill>
                <a:schemeClr val="tx2">
                  <a:lumMod val="75000"/>
                </a:schemeClr>
              </a:solidFill>
            </a:rPr>
            <a:t>                                                                                           </a:t>
          </a:r>
          <a:r>
            <a:rPr lang="ru-RU" sz="1600" b="0" i="1" kern="1200" dirty="0" smtClean="0">
              <a:solidFill>
                <a:schemeClr val="tx2">
                  <a:lumMod val="75000"/>
                </a:schemeClr>
              </a:solidFill>
            </a:rPr>
            <a:t>Постановление Правительства РФ от 29.03.2022 №505                                                                         Постановление Правительства Самарской области от 14.04.2022 № 259</a:t>
          </a:r>
          <a:endParaRPr lang="ru-RU" sz="1600" b="0" i="1" kern="1200" dirty="0">
            <a:solidFill>
              <a:schemeClr val="tx2">
                <a:lumMod val="75000"/>
              </a:schemeClr>
            </a:solidFill>
          </a:endParaRP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ru-RU" sz="1200" b="1" kern="1200" dirty="0">
            <a:solidFill>
              <a:srgbClr val="FF0000"/>
            </a:solidFill>
          </a:endParaRP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ru-RU" sz="1200" b="1" kern="1200" dirty="0">
            <a:solidFill>
              <a:schemeClr val="tx2">
                <a:lumMod val="75000"/>
              </a:schemeClr>
            </a:solidFill>
          </a:endParaRP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ru-RU" sz="1200" b="1" kern="1200" dirty="0">
            <a:solidFill>
              <a:srgbClr val="FF0000"/>
            </a:solidFill>
          </a:endParaRPr>
        </a:p>
      </dsp:txBody>
      <dsp:txXfrm rot="-5400000">
        <a:off x="1150425" y="3399392"/>
        <a:ext cx="6427479" cy="1656568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07D2575-69D3-47EB-9C58-2EA71B321352}">
      <dsp:nvSpPr>
        <dsp:cNvPr id="0" name=""/>
        <dsp:cNvSpPr/>
      </dsp:nvSpPr>
      <dsp:spPr>
        <a:xfrm rot="5400000">
          <a:off x="-262065" y="344915"/>
          <a:ext cx="1714117" cy="1199882"/>
        </a:xfrm>
        <a:prstGeom prst="chevron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kern="1200" dirty="0" smtClean="0">
              <a:solidFill>
                <a:schemeClr val="accent1">
                  <a:lumMod val="50000"/>
                </a:schemeClr>
              </a:solidFill>
            </a:rPr>
            <a:t>7</a:t>
          </a:r>
          <a:endParaRPr lang="ru-RU" sz="2800" kern="1200" dirty="0">
            <a:solidFill>
              <a:schemeClr val="accent1">
                <a:lumMod val="50000"/>
              </a:schemeClr>
            </a:solidFill>
          </a:endParaRPr>
        </a:p>
      </dsp:txBody>
      <dsp:txXfrm rot="-5400000">
        <a:off x="-4947" y="687738"/>
        <a:ext cx="1199882" cy="514235"/>
      </dsp:txXfrm>
    </dsp:sp>
    <dsp:sp modelId="{AC533D47-861A-42CE-8B07-215B08A61EEE}">
      <dsp:nvSpPr>
        <dsp:cNvPr id="0" name=""/>
        <dsp:cNvSpPr/>
      </dsp:nvSpPr>
      <dsp:spPr>
        <a:xfrm rot="5400000">
          <a:off x="3899006" y="-1308236"/>
          <a:ext cx="1053542" cy="6487428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10160" rIns="10160" bIns="10160" numCol="1" spcCol="1270" anchor="ctr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600" b="1" kern="1200" dirty="0" smtClean="0">
              <a:solidFill>
                <a:schemeClr val="tx2">
                  <a:lumMod val="75000"/>
                </a:schemeClr>
              </a:solidFill>
            </a:rPr>
            <a:t>Контракт по результатам запроса котировок размещается в течении в течении </a:t>
          </a:r>
          <a:r>
            <a:rPr lang="ru-RU" sz="1600" b="1" kern="1200" dirty="0" smtClean="0">
              <a:solidFill>
                <a:srgbClr val="FF0000"/>
              </a:solidFill>
            </a:rPr>
            <a:t>1-го рабочего </a:t>
          </a:r>
          <a:r>
            <a:rPr lang="ru-RU" sz="1600" b="1" kern="1200" dirty="0" smtClean="0">
              <a:solidFill>
                <a:schemeClr val="tx2">
                  <a:lumMod val="75000"/>
                </a:schemeClr>
              </a:solidFill>
            </a:rPr>
            <a:t>дня после публикации протокола</a:t>
          </a:r>
          <a:endParaRPr lang="ru-RU" sz="1600" b="1" kern="1200" dirty="0">
            <a:solidFill>
              <a:srgbClr val="FF0000"/>
            </a:solidFill>
          </a:endParaRPr>
        </a:p>
      </dsp:txBody>
      <dsp:txXfrm rot="-5400000">
        <a:off x="1182063" y="1460137"/>
        <a:ext cx="6435998" cy="950682"/>
      </dsp:txXfrm>
    </dsp:sp>
    <dsp:sp modelId="{082DA614-D030-47E4-B0F0-2ACB71770DA3}">
      <dsp:nvSpPr>
        <dsp:cNvPr id="0" name=""/>
        <dsp:cNvSpPr/>
      </dsp:nvSpPr>
      <dsp:spPr>
        <a:xfrm rot="5400000">
          <a:off x="-262065" y="1769477"/>
          <a:ext cx="1714117" cy="1199882"/>
        </a:xfrm>
        <a:prstGeom prst="chevron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b="0" kern="1200" dirty="0" smtClean="0">
              <a:solidFill>
                <a:schemeClr val="tx2">
                  <a:lumMod val="75000"/>
                </a:schemeClr>
              </a:solidFill>
            </a:rPr>
            <a:t>8</a:t>
          </a:r>
          <a:endParaRPr lang="ru-RU" sz="2800" b="0" kern="1200" dirty="0">
            <a:solidFill>
              <a:schemeClr val="tx2">
                <a:lumMod val="75000"/>
              </a:schemeClr>
            </a:solidFill>
          </a:endParaRPr>
        </a:p>
      </dsp:txBody>
      <dsp:txXfrm rot="-5400000">
        <a:off x="-4947" y="2112300"/>
        <a:ext cx="1199882" cy="514235"/>
      </dsp:txXfrm>
    </dsp:sp>
    <dsp:sp modelId="{DFA7E83F-B15A-42C0-AD3B-6D2ACF258404}">
      <dsp:nvSpPr>
        <dsp:cNvPr id="0" name=""/>
        <dsp:cNvSpPr/>
      </dsp:nvSpPr>
      <dsp:spPr>
        <a:xfrm rot="5400000">
          <a:off x="4077225" y="-2748325"/>
          <a:ext cx="712950" cy="6467637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7620" rIns="7620" bIns="7620" numCol="1" spcCol="1270" anchor="ctr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ru-RU" sz="1200" b="1" kern="1200" dirty="0">
            <a:solidFill>
              <a:schemeClr val="tx2">
                <a:lumMod val="75000"/>
              </a:schemeClr>
            </a:solidFill>
          </a:endParaRP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600" b="1" kern="1200" dirty="0" smtClean="0">
              <a:solidFill>
                <a:schemeClr val="tx2">
                  <a:lumMod val="75000"/>
                </a:schemeClr>
              </a:solidFill>
            </a:rPr>
            <a:t>Ценовое предложение </a:t>
          </a:r>
          <a:r>
            <a:rPr lang="ru-RU" sz="1600" b="1" kern="1200" dirty="0" smtClean="0">
              <a:solidFill>
                <a:srgbClr val="FF0000"/>
              </a:solidFill>
            </a:rPr>
            <a:t>ниже  0 = плата за право </a:t>
          </a:r>
          <a:r>
            <a:rPr lang="ru-RU" sz="1600" b="1" kern="1200" dirty="0" smtClean="0">
              <a:solidFill>
                <a:schemeClr val="tx2">
                  <a:lumMod val="75000"/>
                </a:schemeClr>
              </a:solidFill>
            </a:rPr>
            <a:t>заключить контракт</a:t>
          </a:r>
          <a:endParaRPr lang="ru-RU" sz="1600" b="1" kern="1200" dirty="0">
            <a:solidFill>
              <a:schemeClr val="tx2">
                <a:lumMod val="75000"/>
              </a:schemeClr>
            </a:solidFill>
          </a:endParaRPr>
        </a:p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ru-RU" sz="1000" kern="1200" dirty="0"/>
        </a:p>
      </dsp:txBody>
      <dsp:txXfrm rot="-5400000">
        <a:off x="1199882" y="163821"/>
        <a:ext cx="6432834" cy="643344"/>
      </dsp:txXfrm>
    </dsp:sp>
    <dsp:sp modelId="{AD44F4C8-A6B4-410A-8C10-C022A8F54889}">
      <dsp:nvSpPr>
        <dsp:cNvPr id="0" name=""/>
        <dsp:cNvSpPr/>
      </dsp:nvSpPr>
      <dsp:spPr>
        <a:xfrm rot="5400000">
          <a:off x="-262065" y="3759200"/>
          <a:ext cx="1714117" cy="1199882"/>
        </a:xfrm>
        <a:prstGeom prst="chevron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kern="1200" dirty="0" smtClean="0"/>
            <a:t>9</a:t>
          </a:r>
          <a:endParaRPr lang="ru-RU" sz="2800" kern="1200" dirty="0"/>
        </a:p>
      </dsp:txBody>
      <dsp:txXfrm rot="-5400000">
        <a:off x="-4947" y="4102023"/>
        <a:ext cx="1199882" cy="514235"/>
      </dsp:txXfrm>
    </dsp:sp>
    <dsp:sp modelId="{04722084-18BE-4C73-8808-BBE851165714}">
      <dsp:nvSpPr>
        <dsp:cNvPr id="0" name=""/>
        <dsp:cNvSpPr/>
      </dsp:nvSpPr>
      <dsp:spPr>
        <a:xfrm rot="5400000">
          <a:off x="3367863" y="644742"/>
          <a:ext cx="2131675" cy="6467637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10160" rIns="10160" bIns="10160" numCol="1" spcCol="1270" anchor="ctr" anchorCtr="0">
          <a:noAutofit/>
        </a:bodyPr>
        <a:lstStyle/>
        <a:p>
          <a:pPr marL="57150" lvl="1" indent="0" algn="l" defTabSz="400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ru-RU" sz="160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600" b="1" kern="1200" dirty="0" smtClean="0">
              <a:solidFill>
                <a:schemeClr val="tx2">
                  <a:lumMod val="75000"/>
                </a:schemeClr>
              </a:solidFill>
            </a:rPr>
            <a:t>Извещение о закупке размещено (контракт с ед. поставщиком заключен):                                                            </a:t>
          </a:r>
          <a:r>
            <a:rPr lang="en-US" sz="1600" b="1" kern="1200" dirty="0" smtClean="0">
              <a:solidFill>
                <a:schemeClr val="tx2">
                  <a:lumMod val="75000"/>
                </a:schemeClr>
              </a:solidFill>
            </a:rPr>
            <a:t>                                                        </a:t>
          </a:r>
          <a:r>
            <a:rPr lang="ru-RU" sz="1600" b="1" kern="1200" dirty="0" smtClean="0">
              <a:solidFill>
                <a:schemeClr val="tx2">
                  <a:lumMod val="75000"/>
                </a:schemeClr>
              </a:solidFill>
            </a:rPr>
            <a:t>с </a:t>
          </a:r>
          <a:r>
            <a:rPr lang="ru-RU" sz="1600" b="1" kern="1200" dirty="0" smtClean="0">
              <a:solidFill>
                <a:srgbClr val="FF0000"/>
              </a:solidFill>
            </a:rPr>
            <a:t>01.05.2022 по 30.06.2022 </a:t>
          </a:r>
          <a:r>
            <a:rPr lang="ru-RU" sz="1600" b="1" kern="1200" dirty="0" smtClean="0">
              <a:solidFill>
                <a:schemeClr val="tx2">
                  <a:lumMod val="75000"/>
                </a:schemeClr>
              </a:solidFill>
            </a:rPr>
            <a:t>– срок оплаты </a:t>
          </a:r>
          <a:r>
            <a:rPr lang="ru-RU" sz="1600" b="1" kern="1200" dirty="0" smtClean="0">
              <a:solidFill>
                <a:srgbClr val="FF0000"/>
              </a:solidFill>
            </a:rPr>
            <a:t>≤ 15 раб. дней </a:t>
          </a:r>
          <a:r>
            <a:rPr lang="ru-RU" sz="1600" b="1" kern="1200" dirty="0" smtClean="0">
              <a:solidFill>
                <a:schemeClr val="tx2">
                  <a:lumMod val="75000"/>
                </a:schemeClr>
              </a:solidFill>
            </a:rPr>
            <a:t>                                                                                         </a:t>
          </a:r>
          <a:r>
            <a:rPr lang="ru-RU" sz="1600" b="1" kern="1200" dirty="0" smtClean="0">
              <a:solidFill>
                <a:srgbClr val="FF0000"/>
              </a:solidFill>
            </a:rPr>
            <a:t>с 01.07.2022 </a:t>
          </a:r>
          <a:r>
            <a:rPr lang="ru-RU" sz="1600" b="1" kern="1200" dirty="0" smtClean="0">
              <a:solidFill>
                <a:schemeClr val="tx2">
                  <a:lumMod val="75000"/>
                </a:schemeClr>
              </a:solidFill>
            </a:rPr>
            <a:t>– срок оплаты </a:t>
          </a:r>
          <a:r>
            <a:rPr lang="ru-RU" sz="1600" b="1" kern="1200" dirty="0" smtClean="0">
              <a:solidFill>
                <a:srgbClr val="FF0000"/>
              </a:solidFill>
            </a:rPr>
            <a:t>≤ 7 раб. дней</a:t>
          </a:r>
          <a:r>
            <a:rPr lang="ru-RU" sz="1600" b="1" kern="1200" dirty="0" smtClean="0">
              <a:solidFill>
                <a:schemeClr val="tx2">
                  <a:lumMod val="75000"/>
                </a:schemeClr>
              </a:solidFill>
            </a:rPr>
            <a:t>                                                                                                             Исключение: «бумажная приемка» – 10 раб. дней, казначейское сопровождение – 10 раб. дней, акт Правительства – в срок, установленный актом</a:t>
          </a:r>
        </a:p>
        <a:p>
          <a:pPr marL="0" marR="0" lvl="0" indent="0" algn="l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Char char="••"/>
            <a:tabLst/>
            <a:defRPr/>
          </a:pPr>
          <a:endParaRPr lang="ru-RU" sz="1400" b="1" kern="1200" dirty="0" smtClean="0">
            <a:solidFill>
              <a:schemeClr val="tx2">
                <a:lumMod val="75000"/>
              </a:schemeClr>
            </a:solidFill>
          </a:endParaRPr>
        </a:p>
      </dsp:txBody>
      <dsp:txXfrm rot="-5400000">
        <a:off x="1199882" y="2916783"/>
        <a:ext cx="6363577" cy="1923555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D4BDDF0-D2CA-4DA9-A599-8A2EAE8145E1}">
      <dsp:nvSpPr>
        <dsp:cNvPr id="0" name=""/>
        <dsp:cNvSpPr/>
      </dsp:nvSpPr>
      <dsp:spPr>
        <a:xfrm rot="5400000">
          <a:off x="-222782" y="573992"/>
          <a:ext cx="1485213" cy="1039649"/>
        </a:xfrm>
        <a:prstGeom prst="chevron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kern="1200" dirty="0" smtClean="0"/>
            <a:t>10</a:t>
          </a:r>
          <a:endParaRPr lang="ru-RU" sz="2800" kern="1200" dirty="0"/>
        </a:p>
      </dsp:txBody>
      <dsp:txXfrm rot="-5400000">
        <a:off x="1" y="871035"/>
        <a:ext cx="1039649" cy="445564"/>
      </dsp:txXfrm>
    </dsp:sp>
    <dsp:sp modelId="{BAF723C7-59E9-47C6-9624-47A3030536D0}">
      <dsp:nvSpPr>
        <dsp:cNvPr id="0" name=""/>
        <dsp:cNvSpPr/>
      </dsp:nvSpPr>
      <dsp:spPr>
        <a:xfrm rot="5400000">
          <a:off x="3241239" y="-2138197"/>
          <a:ext cx="2224690" cy="6627870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10160" rIns="10160" bIns="10160" numCol="1" spcCol="1270" anchor="ctr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600" b="1" kern="1200" dirty="0" smtClean="0">
              <a:solidFill>
                <a:schemeClr val="tx2">
                  <a:lumMod val="75000"/>
                </a:schemeClr>
              </a:solidFill>
            </a:rPr>
            <a:t>Документ о </a:t>
          </a:r>
          <a:r>
            <a:rPr lang="ru-RU" sz="1600" b="1" kern="1200" dirty="0" smtClean="0">
              <a:solidFill>
                <a:srgbClr val="FF0000"/>
              </a:solidFill>
            </a:rPr>
            <a:t>приемке </a:t>
          </a:r>
          <a:r>
            <a:rPr lang="ru-RU" sz="1600" b="1" kern="1200" dirty="0" smtClean="0">
              <a:solidFill>
                <a:schemeClr val="tx2">
                  <a:lumMod val="75000"/>
                </a:schemeClr>
              </a:solidFill>
            </a:rPr>
            <a:t>(в том числе по отдельному этапу) – направляться в реестр контрактов ЕИС:                                                                 в форме электронного документа, сформированного в ЕИС -  </a:t>
          </a:r>
          <a:r>
            <a:rPr lang="ru-RU" sz="1600" b="1" kern="1200" dirty="0" smtClean="0">
              <a:solidFill>
                <a:srgbClr val="FF0000"/>
              </a:solidFill>
            </a:rPr>
            <a:t>в день подписания </a:t>
          </a:r>
          <a:r>
            <a:rPr lang="ru-RU" sz="1600" b="1" kern="1200" dirty="0" smtClean="0">
              <a:solidFill>
                <a:schemeClr val="tx2">
                  <a:lumMod val="75000"/>
                </a:schemeClr>
              </a:solidFill>
            </a:rPr>
            <a:t>эл. документа;                                            </a:t>
          </a:r>
          <a:r>
            <a:rPr lang="en-US" sz="1600" b="1" kern="1200" dirty="0" smtClean="0">
              <a:solidFill>
                <a:schemeClr val="tx2">
                  <a:lumMod val="75000"/>
                </a:schemeClr>
              </a:solidFill>
            </a:rPr>
            <a:t>                                                       </a:t>
          </a:r>
          <a:r>
            <a:rPr lang="ru-RU" sz="1600" b="1" kern="1200" dirty="0" smtClean="0">
              <a:solidFill>
                <a:schemeClr val="tx2">
                  <a:lumMod val="75000"/>
                </a:schemeClr>
              </a:solidFill>
            </a:rPr>
            <a:t> в форме скан. копии  бумажного документа о приемке -   не позднее  </a:t>
          </a:r>
          <a:r>
            <a:rPr lang="ru-RU" sz="1600" b="1" kern="1200" dirty="0" smtClean="0">
              <a:solidFill>
                <a:srgbClr val="FF0000"/>
              </a:solidFill>
            </a:rPr>
            <a:t>1  рабочего </a:t>
          </a:r>
          <a:r>
            <a:rPr lang="ru-RU" sz="1600" b="1" kern="1200" dirty="0" smtClean="0">
              <a:solidFill>
                <a:schemeClr val="tx2">
                  <a:lumMod val="75000"/>
                </a:schemeClr>
              </a:solidFill>
            </a:rPr>
            <a:t>дня после его подписания на бумаге.                                                                                                        </a:t>
          </a:r>
          <a:endParaRPr lang="ru-RU" sz="160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600" b="1" kern="1200" dirty="0" smtClean="0">
              <a:solidFill>
                <a:schemeClr val="tx2">
                  <a:lumMod val="75000"/>
                </a:schemeClr>
              </a:solidFill>
            </a:rPr>
            <a:t>Информация об оплате, начислении штрафов (пени), о расторжении – 3 рабочих дня (для электронных процедур), 5 рабочих дней (неэлектронные процедуры)</a:t>
          </a:r>
          <a:endParaRPr lang="ru-RU" sz="1600" kern="1200" dirty="0"/>
        </a:p>
      </dsp:txBody>
      <dsp:txXfrm rot="-5400000">
        <a:off x="1039649" y="171993"/>
        <a:ext cx="6519270" cy="2007490"/>
      </dsp:txXfrm>
    </dsp:sp>
    <dsp:sp modelId="{0C7A2057-FDA1-452E-B9AB-63672253A275}">
      <dsp:nvSpPr>
        <dsp:cNvPr id="0" name=""/>
        <dsp:cNvSpPr/>
      </dsp:nvSpPr>
      <dsp:spPr>
        <a:xfrm rot="5400000">
          <a:off x="-222782" y="2525590"/>
          <a:ext cx="1485213" cy="1039649"/>
        </a:xfrm>
        <a:prstGeom prst="chevron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kern="1200" dirty="0" smtClean="0"/>
            <a:t>11</a:t>
          </a:r>
          <a:endParaRPr lang="ru-RU" sz="2800" kern="1200" dirty="0"/>
        </a:p>
      </dsp:txBody>
      <dsp:txXfrm rot="-5400000">
        <a:off x="1" y="2822633"/>
        <a:ext cx="1039649" cy="445564"/>
      </dsp:txXfrm>
    </dsp:sp>
    <dsp:sp modelId="{5755181F-FF22-4FC9-A478-CE2CEDC38C79}">
      <dsp:nvSpPr>
        <dsp:cNvPr id="0" name=""/>
        <dsp:cNvSpPr/>
      </dsp:nvSpPr>
      <dsp:spPr>
        <a:xfrm rot="5400000">
          <a:off x="3742648" y="-289113"/>
          <a:ext cx="1221873" cy="6627870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7620" rIns="7620" bIns="7620" numCol="1" spcCol="1270" anchor="ctr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ru-RU" sz="1200" b="1" kern="1200" dirty="0">
            <a:solidFill>
              <a:schemeClr val="tx2">
                <a:lumMod val="75000"/>
              </a:schemeClr>
            </a:solidFill>
          </a:endParaRP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ru-RU" sz="1200" b="1" kern="1200" dirty="0">
            <a:solidFill>
              <a:schemeClr val="tx2">
                <a:lumMod val="75000"/>
              </a:schemeClr>
            </a:solidFill>
          </a:endParaRP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600" b="1" kern="1200" dirty="0">
              <a:solidFill>
                <a:schemeClr val="tx2">
                  <a:lumMod val="75000"/>
                </a:schemeClr>
              </a:solidFill>
            </a:rPr>
            <a:t>Установлены </a:t>
          </a:r>
          <a:r>
            <a:rPr lang="ru-RU" sz="1600" b="1" kern="1200" dirty="0">
              <a:solidFill>
                <a:srgbClr val="FF0000"/>
              </a:solidFill>
            </a:rPr>
            <a:t>новые случаи и порядок списания начисленных </a:t>
          </a:r>
          <a:r>
            <a:rPr lang="ru-RU" sz="1600" b="1" kern="1200" dirty="0">
              <a:solidFill>
                <a:schemeClr val="tx2">
                  <a:lumMod val="75000"/>
                </a:schemeClr>
              </a:solidFill>
            </a:rPr>
            <a:t>поставщику (подрядчику, исполнителю), но не списанных заказчиком неустоек                                                                                                                                       </a:t>
          </a:r>
          <a:r>
            <a:rPr lang="ru-RU" sz="1600" b="0" i="1" kern="1200" dirty="0" smtClean="0">
              <a:solidFill>
                <a:schemeClr val="tx2">
                  <a:lumMod val="75000"/>
                </a:schemeClr>
              </a:solidFill>
            </a:rPr>
            <a:t>внесены </a:t>
          </a:r>
          <a:r>
            <a:rPr lang="ru-RU" sz="1600" b="0" i="1" kern="1200" dirty="0">
              <a:solidFill>
                <a:schemeClr val="tx2">
                  <a:lumMod val="75000"/>
                </a:schemeClr>
              </a:solidFill>
            </a:rPr>
            <a:t>изменения в Постановление Правительства РФ от 04.07.2018 N 783</a:t>
          </a: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ru-RU" sz="1200" b="1" kern="1200" dirty="0">
            <a:solidFill>
              <a:schemeClr val="tx2">
                <a:lumMod val="75000"/>
              </a:schemeClr>
            </a:solidFill>
          </a:endParaRP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ru-RU" sz="1200" b="1" kern="1200" dirty="0">
            <a:solidFill>
              <a:schemeClr val="tx2">
                <a:lumMod val="75000"/>
              </a:schemeClr>
            </a:solidFill>
          </a:endParaRPr>
        </a:p>
      </dsp:txBody>
      <dsp:txXfrm rot="-5400000">
        <a:off x="1039650" y="2473532"/>
        <a:ext cx="6568223" cy="1102579"/>
      </dsp:txXfrm>
    </dsp:sp>
    <dsp:sp modelId="{ACCF54AF-5164-49D1-B0BF-ED76829CB7DF}">
      <dsp:nvSpPr>
        <dsp:cNvPr id="0" name=""/>
        <dsp:cNvSpPr/>
      </dsp:nvSpPr>
      <dsp:spPr>
        <a:xfrm rot="5400000">
          <a:off x="-222782" y="4082040"/>
          <a:ext cx="1485213" cy="1039649"/>
        </a:xfrm>
        <a:prstGeom prst="chevron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kern="1200" dirty="0" smtClean="0"/>
            <a:t>12</a:t>
          </a:r>
          <a:endParaRPr lang="ru-RU" sz="2800" kern="1200" dirty="0"/>
        </a:p>
      </dsp:txBody>
      <dsp:txXfrm rot="-5400000">
        <a:off x="1" y="4379083"/>
        <a:ext cx="1039649" cy="445564"/>
      </dsp:txXfrm>
    </dsp:sp>
    <dsp:sp modelId="{49815361-DE9D-47EF-B004-6BE3D9EE01F4}">
      <dsp:nvSpPr>
        <dsp:cNvPr id="0" name=""/>
        <dsp:cNvSpPr/>
      </dsp:nvSpPr>
      <dsp:spPr>
        <a:xfrm rot="5400000">
          <a:off x="3705396" y="1216251"/>
          <a:ext cx="1264562" cy="6627870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7620" rIns="7620" bIns="7620" numCol="1" spcCol="1270" anchor="ctr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ru-RU" sz="1200" b="1" kern="1200" dirty="0">
            <a:solidFill>
              <a:srgbClr val="FF0000"/>
            </a:solidFill>
          </a:endParaRP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600" b="1" kern="1200" dirty="0">
              <a:solidFill>
                <a:schemeClr val="tx2">
                  <a:lumMod val="75000"/>
                </a:schemeClr>
              </a:solidFill>
            </a:rPr>
            <a:t>Допускается </a:t>
          </a:r>
          <a:r>
            <a:rPr lang="ru-RU" sz="1600" b="1" kern="1200" dirty="0">
              <a:solidFill>
                <a:srgbClr val="FF0000"/>
              </a:solidFill>
            </a:rPr>
            <a:t>изменение существенных условий </a:t>
          </a:r>
          <a:r>
            <a:rPr lang="ru-RU" sz="1600" b="1" kern="1200" dirty="0" smtClean="0">
              <a:solidFill>
                <a:schemeClr val="tx2">
                  <a:lumMod val="75000"/>
                </a:schemeClr>
              </a:solidFill>
            </a:rPr>
            <a:t>заключенного                         </a:t>
          </a:r>
          <a:r>
            <a:rPr lang="ru-RU" sz="1600" b="1" kern="1200" dirty="0">
              <a:solidFill>
                <a:schemeClr val="tx2">
                  <a:lumMod val="75000"/>
                </a:schemeClr>
              </a:solidFill>
            </a:rPr>
            <a:t>до 1 января 2023 года </a:t>
          </a:r>
          <a:r>
            <a:rPr lang="ru-RU" sz="1600" b="1" kern="1200" dirty="0">
              <a:solidFill>
                <a:srgbClr val="FF0000"/>
              </a:solidFill>
            </a:rPr>
            <a:t>контракта</a:t>
          </a:r>
          <a:r>
            <a:rPr lang="ru-RU" sz="1600" b="1" kern="1200" dirty="0">
              <a:solidFill>
                <a:schemeClr val="tx2">
                  <a:lumMod val="75000"/>
                </a:schemeClr>
              </a:solidFill>
            </a:rPr>
            <a:t>, если при исполнении такого контракта возникли независящие от сторон контракта обстоятельства, влекущие невозможность его </a:t>
          </a:r>
          <a:r>
            <a:rPr lang="ru-RU" sz="1600" b="1" kern="1200" dirty="0" smtClean="0">
              <a:solidFill>
                <a:schemeClr val="tx2">
                  <a:lumMod val="75000"/>
                </a:schemeClr>
              </a:solidFill>
            </a:rPr>
            <a:t>исполнения</a:t>
          </a:r>
          <a:endParaRPr lang="ru-RU" sz="1600" b="1" kern="1200" dirty="0">
            <a:solidFill>
              <a:schemeClr val="tx2">
                <a:lumMod val="75000"/>
              </a:schemeClr>
            </a:solidFill>
          </a:endParaRP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ru-RU" sz="1200" b="1" kern="1200" dirty="0">
            <a:solidFill>
              <a:srgbClr val="FF0000"/>
            </a:solidFill>
          </a:endParaRPr>
        </a:p>
      </dsp:txBody>
      <dsp:txXfrm rot="-5400000">
        <a:off x="1023743" y="3959636"/>
        <a:ext cx="6566139" cy="1141100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C227A3B-CF7C-46B6-B0F1-20C13A03858A}" type="datetimeFigureOut">
              <a:rPr lang="ru-RU" smtClean="0"/>
              <a:t>25.04.2022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9431339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49688" y="9431339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B027675-ED59-46AA-9358-DCC44F05951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3219631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2" y="1"/>
            <a:ext cx="2945659" cy="4964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5" y="1"/>
            <a:ext cx="2945659" cy="4964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78E6FB2-4095-4633-863E-644D6C8550F5}" type="datetimeFigureOut">
              <a:rPr lang="ru-RU" smtClean="0"/>
              <a:t>25.04.2022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15988" y="744538"/>
            <a:ext cx="4965700" cy="37242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16662"/>
            <a:ext cx="5438140" cy="4468416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2" y="9431600"/>
            <a:ext cx="2945659" cy="49649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5" y="9431600"/>
            <a:ext cx="2945659" cy="49649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F31AC7F-2E2A-4A21-AEE2-0EC193FA005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5334342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141413" y="684213"/>
            <a:ext cx="4567237" cy="3427412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1E4372-06BA-4F22-B848-1B2EF4B454B0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121856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F31AC7F-2E2A-4A21-AEE2-0EC193FA0050}" type="slidenum">
              <a:rPr lang="ru-RU" smtClean="0"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6385932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141413" y="684213"/>
            <a:ext cx="4567237" cy="3427412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1E4372-06BA-4F22-B848-1B2EF4B454B0}" type="slidenum">
              <a:rPr lang="ru-RU" smtClean="0"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121856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17F081-6EDC-40C1-8626-7593E9F5F90B}" type="datetime1">
              <a:rPr lang="ru-RU" smtClean="0"/>
              <a:t>25.04.2022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6473FB-2CA6-4F65-AF6D-5C16A54737B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594831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1AF346-C3D0-4F57-B413-64BC6A75C626}" type="datetime1">
              <a:rPr lang="ru-RU" smtClean="0"/>
              <a:t>25.04.2022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6473FB-2CA6-4F65-AF6D-5C16A54737B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099696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E7B63-51C4-42F1-B941-7A0D9A2FBBE3}" type="datetime1">
              <a:rPr lang="ru-RU" smtClean="0"/>
              <a:t>25.04.2022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6473FB-2CA6-4F65-AF6D-5C16A54737B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236354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39A298-090F-458D-9F47-6EF46BB4C545}" type="datetime1">
              <a:rPr lang="ru-RU" smtClean="0"/>
              <a:t>25.04.2022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6473FB-2CA6-4F65-AF6D-5C16A54737B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884718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2399D7-E140-493B-8CA5-20CC0643EC2B}" type="datetime1">
              <a:rPr lang="ru-RU" smtClean="0"/>
              <a:t>25.04.2022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6473FB-2CA6-4F65-AF6D-5C16A54737B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25661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AD50B0-D93F-4F7E-9C2C-FBDCE6FEA9D0}" type="datetime1">
              <a:rPr lang="ru-RU" smtClean="0"/>
              <a:t>25.04.2022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6473FB-2CA6-4F65-AF6D-5C16A54737B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498268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067E18-9FCF-4332-9851-5BF88C37FCEF}" type="datetime1">
              <a:rPr lang="ru-RU" smtClean="0"/>
              <a:t>25.04.2022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6473FB-2CA6-4F65-AF6D-5C16A54737B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636543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879084-BAA9-4FCC-A7DF-D59A34C9477B}" type="datetime1">
              <a:rPr lang="ru-RU" smtClean="0"/>
              <a:t>25.04.2022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6473FB-2CA6-4F65-AF6D-5C16A54737B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165350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634432-B145-420D-81FE-C6E6BB3B2D63}" type="datetime1">
              <a:rPr lang="ru-RU" smtClean="0"/>
              <a:t>25.04.2022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6473FB-2CA6-4F65-AF6D-5C16A54737B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518056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3CECC1-A9E9-4A7C-84F6-87FDFCBECDEA}" type="datetime1">
              <a:rPr lang="ru-RU" smtClean="0"/>
              <a:t>25.04.2022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6473FB-2CA6-4F65-AF6D-5C16A54737B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623604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465998-B248-4F45-9C9C-EA5FFDC0C088}" type="datetime1">
              <a:rPr lang="ru-RU" smtClean="0"/>
              <a:t>25.04.2022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6473FB-2CA6-4F65-AF6D-5C16A54737B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043993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597E248-D15B-4561-B348-6C8D60FE7613}" type="datetime1">
              <a:rPr lang="ru-RU" smtClean="0"/>
              <a:t>25.04.2022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76473FB-2CA6-4F65-AF6D-5C16A54737B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63239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jp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diagramData" Target="../diagrams/data5.xml"/><Relationship Id="rId7" Type="http://schemas.microsoft.com/office/2007/relationships/diagramDrawing" Target="../diagrams/drawing5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5.xml"/><Relationship Id="rId5" Type="http://schemas.openxmlformats.org/officeDocument/2006/relationships/diagramQuickStyle" Target="../diagrams/quickStyle5.xml"/><Relationship Id="rId4" Type="http://schemas.openxmlformats.org/officeDocument/2006/relationships/diagramLayout" Target="../diagrams/layout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6.xml"/><Relationship Id="rId7" Type="http://schemas.microsoft.com/office/2007/relationships/diagramDrawing" Target="../diagrams/drawing6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6.xml"/><Relationship Id="rId5" Type="http://schemas.openxmlformats.org/officeDocument/2006/relationships/diagramQuickStyle" Target="../diagrams/quickStyle6.xml"/><Relationship Id="rId4" Type="http://schemas.openxmlformats.org/officeDocument/2006/relationships/diagramLayout" Target="../diagrams/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араллелограмм 2"/>
          <p:cNvSpPr/>
          <p:nvPr/>
        </p:nvSpPr>
        <p:spPr>
          <a:xfrm>
            <a:off x="-494" y="2314699"/>
            <a:ext cx="7020766" cy="2698479"/>
          </a:xfrm>
          <a:custGeom>
            <a:avLst/>
            <a:gdLst>
              <a:gd name="connsiteX0" fmla="*/ 0 w 7020272"/>
              <a:gd name="connsiteY0" fmla="*/ 2664296 h 2664296"/>
              <a:gd name="connsiteX1" fmla="*/ 982273 w 7020272"/>
              <a:gd name="connsiteY1" fmla="*/ 0 h 2664296"/>
              <a:gd name="connsiteX2" fmla="*/ 7020272 w 7020272"/>
              <a:gd name="connsiteY2" fmla="*/ 0 h 2664296"/>
              <a:gd name="connsiteX3" fmla="*/ 6037999 w 7020272"/>
              <a:gd name="connsiteY3" fmla="*/ 2664296 h 2664296"/>
              <a:gd name="connsiteX4" fmla="*/ 0 w 7020272"/>
              <a:gd name="connsiteY4" fmla="*/ 2664296 h 2664296"/>
              <a:gd name="connsiteX0" fmla="*/ 494 w 7020766"/>
              <a:gd name="connsiteY0" fmla="*/ 2698479 h 2698479"/>
              <a:gd name="connsiteX1" fmla="*/ 0 w 7020766"/>
              <a:gd name="connsiteY1" fmla="*/ 0 h 2698479"/>
              <a:gd name="connsiteX2" fmla="*/ 7020766 w 7020766"/>
              <a:gd name="connsiteY2" fmla="*/ 34183 h 2698479"/>
              <a:gd name="connsiteX3" fmla="*/ 6038493 w 7020766"/>
              <a:gd name="connsiteY3" fmla="*/ 2698479 h 2698479"/>
              <a:gd name="connsiteX4" fmla="*/ 494 w 7020766"/>
              <a:gd name="connsiteY4" fmla="*/ 2698479 h 26984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020766" h="2698479">
                <a:moveTo>
                  <a:pt x="494" y="2698479"/>
                </a:moveTo>
                <a:cubicBezTo>
                  <a:pt x="329" y="1798986"/>
                  <a:pt x="165" y="899493"/>
                  <a:pt x="0" y="0"/>
                </a:cubicBezTo>
                <a:lnTo>
                  <a:pt x="7020766" y="34183"/>
                </a:lnTo>
                <a:lnTo>
                  <a:pt x="6038493" y="2698479"/>
                </a:lnTo>
                <a:lnTo>
                  <a:pt x="494" y="2698479"/>
                </a:lnTo>
                <a:close/>
              </a:path>
            </a:pathLst>
          </a:custGeom>
          <a:blipFill dpi="0"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/>
          </a:p>
        </p:txBody>
      </p:sp>
      <p:sp>
        <p:nvSpPr>
          <p:cNvPr id="4" name="Параллелограмм 3"/>
          <p:cNvSpPr/>
          <p:nvPr/>
        </p:nvSpPr>
        <p:spPr>
          <a:xfrm>
            <a:off x="6279079" y="2358545"/>
            <a:ext cx="2776525" cy="2664296"/>
          </a:xfrm>
          <a:custGeom>
            <a:avLst/>
            <a:gdLst>
              <a:gd name="connsiteX0" fmla="*/ 0 w 2339752"/>
              <a:gd name="connsiteY0" fmla="*/ 2664296 h 2664296"/>
              <a:gd name="connsiteX1" fmla="*/ 1012224 w 2339752"/>
              <a:gd name="connsiteY1" fmla="*/ 0 h 2664296"/>
              <a:gd name="connsiteX2" fmla="*/ 2339752 w 2339752"/>
              <a:gd name="connsiteY2" fmla="*/ 0 h 2664296"/>
              <a:gd name="connsiteX3" fmla="*/ 1327528 w 2339752"/>
              <a:gd name="connsiteY3" fmla="*/ 2664296 h 2664296"/>
              <a:gd name="connsiteX4" fmla="*/ 0 w 2339752"/>
              <a:gd name="connsiteY4" fmla="*/ 2664296 h 2664296"/>
              <a:gd name="connsiteX0" fmla="*/ 0 w 2344477"/>
              <a:gd name="connsiteY0" fmla="*/ 2664296 h 2664296"/>
              <a:gd name="connsiteX1" fmla="*/ 1012224 w 2344477"/>
              <a:gd name="connsiteY1" fmla="*/ 0 h 2664296"/>
              <a:gd name="connsiteX2" fmla="*/ 2339752 w 2344477"/>
              <a:gd name="connsiteY2" fmla="*/ 0 h 2664296"/>
              <a:gd name="connsiteX3" fmla="*/ 2344477 w 2344477"/>
              <a:gd name="connsiteY3" fmla="*/ 2664296 h 2664296"/>
              <a:gd name="connsiteX4" fmla="*/ 0 w 2344477"/>
              <a:gd name="connsiteY4" fmla="*/ 2664296 h 2664296"/>
              <a:gd name="connsiteX0" fmla="*/ 0 w 2344477"/>
              <a:gd name="connsiteY0" fmla="*/ 2664296 h 2664296"/>
              <a:gd name="connsiteX1" fmla="*/ 867904 w 2344477"/>
              <a:gd name="connsiteY1" fmla="*/ 0 h 2664296"/>
              <a:gd name="connsiteX2" fmla="*/ 2339752 w 2344477"/>
              <a:gd name="connsiteY2" fmla="*/ 0 h 2664296"/>
              <a:gd name="connsiteX3" fmla="*/ 2344477 w 2344477"/>
              <a:gd name="connsiteY3" fmla="*/ 2664296 h 2664296"/>
              <a:gd name="connsiteX4" fmla="*/ 0 w 2344477"/>
              <a:gd name="connsiteY4" fmla="*/ 2664296 h 26642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44477" h="2664296">
                <a:moveTo>
                  <a:pt x="0" y="2664296"/>
                </a:moveTo>
                <a:lnTo>
                  <a:pt x="867904" y="0"/>
                </a:lnTo>
                <a:lnTo>
                  <a:pt x="2339752" y="0"/>
                </a:lnTo>
                <a:lnTo>
                  <a:pt x="2344477" y="2664296"/>
                </a:lnTo>
                <a:lnTo>
                  <a:pt x="0" y="2664296"/>
                </a:lnTo>
                <a:close/>
              </a:path>
            </a:pathLst>
          </a:custGeom>
          <a:blipFill dpi="0"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/>
          </a:p>
        </p:txBody>
      </p:sp>
      <p:sp>
        <p:nvSpPr>
          <p:cNvPr id="5" name="Параллелограмм 4"/>
          <p:cNvSpPr/>
          <p:nvPr/>
        </p:nvSpPr>
        <p:spPr>
          <a:xfrm>
            <a:off x="6362392" y="1694728"/>
            <a:ext cx="2781608" cy="584611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781608" h="584610">
                <a:moveTo>
                  <a:pt x="0" y="576064"/>
                </a:moveTo>
                <a:lnTo>
                  <a:pt x="212383" y="0"/>
                </a:lnTo>
                <a:lnTo>
                  <a:pt x="2771800" y="0"/>
                </a:lnTo>
                <a:lnTo>
                  <a:pt x="2781608" y="584610"/>
                </a:lnTo>
                <a:lnTo>
                  <a:pt x="0" y="57606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/>
          </a:p>
        </p:txBody>
      </p:sp>
      <p:sp>
        <p:nvSpPr>
          <p:cNvPr id="18" name="Параллелограмм 4"/>
          <p:cNvSpPr/>
          <p:nvPr/>
        </p:nvSpPr>
        <p:spPr>
          <a:xfrm rot="10800000">
            <a:off x="-494" y="5048539"/>
            <a:ext cx="2781608" cy="584611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824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781608" h="584610">
                <a:moveTo>
                  <a:pt x="0" y="576064"/>
                </a:moveTo>
                <a:lnTo>
                  <a:pt x="212383" y="0"/>
                </a:lnTo>
                <a:lnTo>
                  <a:pt x="2778240" y="0"/>
                </a:lnTo>
                <a:cubicBezTo>
                  <a:pt x="2779363" y="194870"/>
                  <a:pt x="2780485" y="389740"/>
                  <a:pt x="2781608" y="584610"/>
                </a:cubicBezTo>
                <a:lnTo>
                  <a:pt x="0" y="57606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/>
          </a:p>
        </p:txBody>
      </p:sp>
      <p:sp>
        <p:nvSpPr>
          <p:cNvPr id="19" name="Параллелограмм 4"/>
          <p:cNvSpPr/>
          <p:nvPr/>
        </p:nvSpPr>
        <p:spPr>
          <a:xfrm rot="10800000">
            <a:off x="2668462" y="5048538"/>
            <a:ext cx="981408" cy="584611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0 w 2771800"/>
              <a:gd name="connsiteY0" fmla="*/ 576064 h 584610"/>
              <a:gd name="connsiteX1" fmla="*/ 212383 w 2771800"/>
              <a:gd name="connsiteY1" fmla="*/ 0 h 584610"/>
              <a:gd name="connsiteX2" fmla="*/ 2771800 w 2771800"/>
              <a:gd name="connsiteY2" fmla="*/ 0 h 584610"/>
              <a:gd name="connsiteX3" fmla="*/ 2602146 w 2771800"/>
              <a:gd name="connsiteY3" fmla="*/ 584610 h 584610"/>
              <a:gd name="connsiteX4" fmla="*/ 0 w 2771800"/>
              <a:gd name="connsiteY4" fmla="*/ 576064 h 584610"/>
              <a:gd name="connsiteX0" fmla="*/ 0 w 3286998"/>
              <a:gd name="connsiteY0" fmla="*/ 576064 h 584610"/>
              <a:gd name="connsiteX1" fmla="*/ 212383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  <a:gd name="connsiteX0" fmla="*/ 0 w 3286998"/>
              <a:gd name="connsiteY0" fmla="*/ 576064 h 584610"/>
              <a:gd name="connsiteX1" fmla="*/ 756204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286998" h="584610">
                <a:moveTo>
                  <a:pt x="0" y="576064"/>
                </a:moveTo>
                <a:lnTo>
                  <a:pt x="756204" y="0"/>
                </a:lnTo>
                <a:lnTo>
                  <a:pt x="3286998" y="8546"/>
                </a:lnTo>
                <a:lnTo>
                  <a:pt x="2602146" y="584610"/>
                </a:lnTo>
                <a:lnTo>
                  <a:pt x="0" y="57606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/>
          </a:p>
        </p:txBody>
      </p:sp>
      <p:sp>
        <p:nvSpPr>
          <p:cNvPr id="21" name="Прямоугольник 20"/>
          <p:cNvSpPr/>
          <p:nvPr/>
        </p:nvSpPr>
        <p:spPr>
          <a:xfrm>
            <a:off x="3707904" y="6135616"/>
            <a:ext cx="1944215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b="1" dirty="0" smtClean="0">
                <a:solidFill>
                  <a:schemeClr val="tx2"/>
                </a:solidFill>
              </a:rPr>
              <a:t>22.04.2022</a:t>
            </a:r>
            <a:endParaRPr lang="ru-RU" sz="1400" b="1" dirty="0">
              <a:solidFill>
                <a:schemeClr val="tx2"/>
              </a:solidFill>
            </a:endParaRPr>
          </a:p>
        </p:txBody>
      </p:sp>
      <p:sp>
        <p:nvSpPr>
          <p:cNvPr id="23" name="Параллелограмм 4"/>
          <p:cNvSpPr/>
          <p:nvPr/>
        </p:nvSpPr>
        <p:spPr>
          <a:xfrm>
            <a:off x="5508104" y="1689901"/>
            <a:ext cx="981408" cy="584611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0 w 2771800"/>
              <a:gd name="connsiteY0" fmla="*/ 576064 h 584610"/>
              <a:gd name="connsiteX1" fmla="*/ 212383 w 2771800"/>
              <a:gd name="connsiteY1" fmla="*/ 0 h 584610"/>
              <a:gd name="connsiteX2" fmla="*/ 2771800 w 2771800"/>
              <a:gd name="connsiteY2" fmla="*/ 0 h 584610"/>
              <a:gd name="connsiteX3" fmla="*/ 2602146 w 2771800"/>
              <a:gd name="connsiteY3" fmla="*/ 584610 h 584610"/>
              <a:gd name="connsiteX4" fmla="*/ 0 w 2771800"/>
              <a:gd name="connsiteY4" fmla="*/ 576064 h 584610"/>
              <a:gd name="connsiteX0" fmla="*/ 0 w 3286998"/>
              <a:gd name="connsiteY0" fmla="*/ 576064 h 584610"/>
              <a:gd name="connsiteX1" fmla="*/ 212383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  <a:gd name="connsiteX0" fmla="*/ 0 w 3286998"/>
              <a:gd name="connsiteY0" fmla="*/ 576064 h 584610"/>
              <a:gd name="connsiteX1" fmla="*/ 756204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286998" h="584610">
                <a:moveTo>
                  <a:pt x="0" y="576064"/>
                </a:moveTo>
                <a:lnTo>
                  <a:pt x="756204" y="0"/>
                </a:lnTo>
                <a:lnTo>
                  <a:pt x="3286998" y="8546"/>
                </a:lnTo>
                <a:lnTo>
                  <a:pt x="2602146" y="584610"/>
                </a:lnTo>
                <a:lnTo>
                  <a:pt x="0" y="57606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/>
          </a:p>
        </p:txBody>
      </p:sp>
      <p:sp>
        <p:nvSpPr>
          <p:cNvPr id="24" name="Прямоугольник 23"/>
          <p:cNvSpPr/>
          <p:nvPr/>
        </p:nvSpPr>
        <p:spPr>
          <a:xfrm>
            <a:off x="5220072" y="27907"/>
            <a:ext cx="2738566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b="1" dirty="0">
                <a:solidFill>
                  <a:schemeClr val="tx2"/>
                </a:solidFill>
              </a:rPr>
              <a:t>Главное управление организации торгов Самарской области</a:t>
            </a:r>
          </a:p>
        </p:txBody>
      </p:sp>
      <p:pic>
        <p:nvPicPr>
          <p:cNvPr id="1026" name="Picture 2" descr="C:\Users\sharapovir\Desktop\Samarskaya oblast.723b5d68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34634" y="3"/>
            <a:ext cx="1254746" cy="13549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-324544" y="1017106"/>
            <a:ext cx="644573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>
                <a:solidFill>
                  <a:schemeClr val="accent1">
                    <a:lumMod val="50000"/>
                  </a:schemeClr>
                </a:solidFill>
              </a:rPr>
              <a:t>Обзор региональных антикризисных мер по оптимизации закупочного процесса в условиях санкционного давления </a:t>
            </a:r>
            <a:endParaRPr lang="ru-RU" sz="20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669306" y="5048537"/>
            <a:ext cx="425154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b="1" dirty="0" smtClean="0">
                <a:solidFill>
                  <a:schemeClr val="accent1">
                    <a:lumMod val="50000"/>
                  </a:schemeClr>
                </a:solidFill>
              </a:rPr>
              <a:t>Карелина М.Е. – </a:t>
            </a:r>
            <a:r>
              <a:rPr lang="ru-RU" sz="1400" b="1" dirty="0" err="1" smtClean="0">
                <a:solidFill>
                  <a:schemeClr val="accent1">
                    <a:lumMod val="50000"/>
                  </a:schemeClr>
                </a:solidFill>
              </a:rPr>
              <a:t>и.о</a:t>
            </a:r>
            <a:r>
              <a:rPr lang="ru-RU" sz="1400" b="1" dirty="0" smtClean="0">
                <a:solidFill>
                  <a:schemeClr val="accent1">
                    <a:lumMod val="50000"/>
                  </a:schemeClr>
                </a:solidFill>
              </a:rPr>
              <a:t>. руководителя Главного </a:t>
            </a:r>
          </a:p>
          <a:p>
            <a:r>
              <a:rPr lang="ru-RU" sz="1400" b="1" dirty="0" smtClean="0">
                <a:solidFill>
                  <a:schemeClr val="accent1">
                    <a:lumMod val="50000"/>
                  </a:schemeClr>
                </a:solidFill>
              </a:rPr>
              <a:t>управления организации торгов Самарской области</a:t>
            </a:r>
            <a:endParaRPr lang="ru-RU" sz="14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6473FB-2CA6-4F65-AF6D-5C16A54737B4}" type="slidenum">
              <a:rPr lang="ru-RU" smtClean="0"/>
              <a:t>1</a:t>
            </a:fld>
            <a:endParaRPr lang="ru-RU"/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453307" y="6304957"/>
            <a:ext cx="2571750" cy="476250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0" y="5761039"/>
            <a:ext cx="1087835" cy="10878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08741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Группа 4"/>
          <p:cNvGrpSpPr/>
          <p:nvPr/>
        </p:nvGrpSpPr>
        <p:grpSpPr>
          <a:xfrm>
            <a:off x="4404353" y="116632"/>
            <a:ext cx="4788024" cy="6741368"/>
            <a:chOff x="2314043" y="3029352"/>
            <a:chExt cx="4788024" cy="6741368"/>
          </a:xfrm>
        </p:grpSpPr>
        <p:sp>
          <p:nvSpPr>
            <p:cNvPr id="7" name="Параллелограмм 4"/>
            <p:cNvSpPr/>
            <p:nvPr/>
          </p:nvSpPr>
          <p:spPr>
            <a:xfrm>
              <a:off x="3393256" y="9186109"/>
              <a:ext cx="3708811" cy="584611"/>
            </a:xfrm>
            <a:custGeom>
              <a:avLst/>
              <a:gdLst>
                <a:gd name="connsiteX0" fmla="*/ 0 w 2771800"/>
                <a:gd name="connsiteY0" fmla="*/ 576064 h 576064"/>
                <a:gd name="connsiteX1" fmla="*/ 212383 w 2771800"/>
                <a:gd name="connsiteY1" fmla="*/ 0 h 576064"/>
                <a:gd name="connsiteX2" fmla="*/ 2771800 w 2771800"/>
                <a:gd name="connsiteY2" fmla="*/ 0 h 576064"/>
                <a:gd name="connsiteX3" fmla="*/ 2559417 w 2771800"/>
                <a:gd name="connsiteY3" fmla="*/ 576064 h 576064"/>
                <a:gd name="connsiteX4" fmla="*/ 0 w 2771800"/>
                <a:gd name="connsiteY4" fmla="*/ 576064 h 576064"/>
                <a:gd name="connsiteX0" fmla="*/ 0 w 2781608"/>
                <a:gd name="connsiteY0" fmla="*/ 576064 h 584610"/>
                <a:gd name="connsiteX1" fmla="*/ 212383 w 2781608"/>
                <a:gd name="connsiteY1" fmla="*/ 0 h 584610"/>
                <a:gd name="connsiteX2" fmla="*/ 2771800 w 2781608"/>
                <a:gd name="connsiteY2" fmla="*/ 0 h 584610"/>
                <a:gd name="connsiteX3" fmla="*/ 2781608 w 2781608"/>
                <a:gd name="connsiteY3" fmla="*/ 584610 h 584610"/>
                <a:gd name="connsiteX4" fmla="*/ 0 w 2781608"/>
                <a:gd name="connsiteY4" fmla="*/ 576064 h 5846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781608" h="584610">
                  <a:moveTo>
                    <a:pt x="0" y="576064"/>
                  </a:moveTo>
                  <a:lnTo>
                    <a:pt x="212383" y="0"/>
                  </a:lnTo>
                  <a:lnTo>
                    <a:pt x="2771800" y="0"/>
                  </a:lnTo>
                  <a:lnTo>
                    <a:pt x="2781608" y="584610"/>
                  </a:lnTo>
                  <a:lnTo>
                    <a:pt x="0" y="576064"/>
                  </a:lnTo>
                  <a:close/>
                </a:path>
              </a:pathLst>
            </a:cu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21917" tIns="60958" rIns="121917" bIns="60958" rtlCol="0" anchor="ctr"/>
            <a:lstStyle>
              <a:defPPr>
                <a:defRPr lang="ru-RU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ru-RU"/>
            </a:p>
          </p:txBody>
        </p:sp>
        <p:sp>
          <p:nvSpPr>
            <p:cNvPr id="9" name="Параллелограмм 4"/>
            <p:cNvSpPr/>
            <p:nvPr/>
          </p:nvSpPr>
          <p:spPr>
            <a:xfrm>
              <a:off x="2314043" y="9186108"/>
              <a:ext cx="1308544" cy="584611"/>
            </a:xfrm>
            <a:custGeom>
              <a:avLst/>
              <a:gdLst>
                <a:gd name="connsiteX0" fmla="*/ 0 w 2771800"/>
                <a:gd name="connsiteY0" fmla="*/ 576064 h 576064"/>
                <a:gd name="connsiteX1" fmla="*/ 212383 w 2771800"/>
                <a:gd name="connsiteY1" fmla="*/ 0 h 576064"/>
                <a:gd name="connsiteX2" fmla="*/ 2771800 w 2771800"/>
                <a:gd name="connsiteY2" fmla="*/ 0 h 576064"/>
                <a:gd name="connsiteX3" fmla="*/ 2559417 w 2771800"/>
                <a:gd name="connsiteY3" fmla="*/ 576064 h 576064"/>
                <a:gd name="connsiteX4" fmla="*/ 0 w 2771800"/>
                <a:gd name="connsiteY4" fmla="*/ 576064 h 576064"/>
                <a:gd name="connsiteX0" fmla="*/ 0 w 2781608"/>
                <a:gd name="connsiteY0" fmla="*/ 576064 h 584610"/>
                <a:gd name="connsiteX1" fmla="*/ 212383 w 2781608"/>
                <a:gd name="connsiteY1" fmla="*/ 0 h 584610"/>
                <a:gd name="connsiteX2" fmla="*/ 2771800 w 2781608"/>
                <a:gd name="connsiteY2" fmla="*/ 0 h 584610"/>
                <a:gd name="connsiteX3" fmla="*/ 2781608 w 2781608"/>
                <a:gd name="connsiteY3" fmla="*/ 584610 h 584610"/>
                <a:gd name="connsiteX4" fmla="*/ 0 w 2781608"/>
                <a:gd name="connsiteY4" fmla="*/ 576064 h 584610"/>
                <a:gd name="connsiteX0" fmla="*/ 0 w 2771800"/>
                <a:gd name="connsiteY0" fmla="*/ 576064 h 584610"/>
                <a:gd name="connsiteX1" fmla="*/ 212383 w 2771800"/>
                <a:gd name="connsiteY1" fmla="*/ 0 h 584610"/>
                <a:gd name="connsiteX2" fmla="*/ 2771800 w 2771800"/>
                <a:gd name="connsiteY2" fmla="*/ 0 h 584610"/>
                <a:gd name="connsiteX3" fmla="*/ 2602146 w 2771800"/>
                <a:gd name="connsiteY3" fmla="*/ 584610 h 584610"/>
                <a:gd name="connsiteX4" fmla="*/ 0 w 2771800"/>
                <a:gd name="connsiteY4" fmla="*/ 576064 h 584610"/>
                <a:gd name="connsiteX0" fmla="*/ 0 w 3286998"/>
                <a:gd name="connsiteY0" fmla="*/ 576064 h 584610"/>
                <a:gd name="connsiteX1" fmla="*/ 212383 w 3286998"/>
                <a:gd name="connsiteY1" fmla="*/ 0 h 584610"/>
                <a:gd name="connsiteX2" fmla="*/ 3286998 w 3286998"/>
                <a:gd name="connsiteY2" fmla="*/ 8546 h 584610"/>
                <a:gd name="connsiteX3" fmla="*/ 2602146 w 3286998"/>
                <a:gd name="connsiteY3" fmla="*/ 584610 h 584610"/>
                <a:gd name="connsiteX4" fmla="*/ 0 w 3286998"/>
                <a:gd name="connsiteY4" fmla="*/ 576064 h 584610"/>
                <a:gd name="connsiteX0" fmla="*/ 0 w 3286998"/>
                <a:gd name="connsiteY0" fmla="*/ 576064 h 584610"/>
                <a:gd name="connsiteX1" fmla="*/ 756204 w 3286998"/>
                <a:gd name="connsiteY1" fmla="*/ 0 h 584610"/>
                <a:gd name="connsiteX2" fmla="*/ 3286998 w 3286998"/>
                <a:gd name="connsiteY2" fmla="*/ 8546 h 584610"/>
                <a:gd name="connsiteX3" fmla="*/ 2602146 w 3286998"/>
                <a:gd name="connsiteY3" fmla="*/ 584610 h 584610"/>
                <a:gd name="connsiteX4" fmla="*/ 0 w 3286998"/>
                <a:gd name="connsiteY4" fmla="*/ 576064 h 5846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286998" h="584610">
                  <a:moveTo>
                    <a:pt x="0" y="576064"/>
                  </a:moveTo>
                  <a:lnTo>
                    <a:pt x="756204" y="0"/>
                  </a:lnTo>
                  <a:lnTo>
                    <a:pt x="3286998" y="8546"/>
                  </a:lnTo>
                  <a:lnTo>
                    <a:pt x="2602146" y="584610"/>
                  </a:lnTo>
                  <a:lnTo>
                    <a:pt x="0" y="576064"/>
                  </a:lnTo>
                  <a:close/>
                </a:path>
              </a:pathLst>
            </a:cu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21917" tIns="60958" rIns="121917" bIns="60958" rtlCol="0" anchor="ctr"/>
            <a:lstStyle>
              <a:defPPr>
                <a:defRPr lang="ru-RU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ru-RU"/>
            </a:p>
          </p:txBody>
        </p:sp>
        <p:pic>
          <p:nvPicPr>
            <p:cNvPr id="10" name="Picture 2" descr="C:\Users\sharapovir\Desktop\Samarskaya oblast.723b5d68.png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638907" y="3029352"/>
              <a:ext cx="1256881" cy="122924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8" name="Прямоугольник 7"/>
          <p:cNvSpPr/>
          <p:nvPr/>
        </p:nvSpPr>
        <p:spPr>
          <a:xfrm>
            <a:off x="3025345" y="1476172"/>
            <a:ext cx="4819688" cy="1368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endParaRPr lang="ru-RU" sz="28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979712" y="2060848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11" name="Параллелограмм 4"/>
          <p:cNvSpPr/>
          <p:nvPr/>
        </p:nvSpPr>
        <p:spPr>
          <a:xfrm>
            <a:off x="20566" y="109329"/>
            <a:ext cx="6927870" cy="723810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2715 w 2784323"/>
              <a:gd name="connsiteY0" fmla="*/ 583092 h 591638"/>
              <a:gd name="connsiteX1" fmla="*/ 0 w 2784323"/>
              <a:gd name="connsiteY1" fmla="*/ 0 h 591638"/>
              <a:gd name="connsiteX2" fmla="*/ 2774515 w 2784323"/>
              <a:gd name="connsiteY2" fmla="*/ 7028 h 591638"/>
              <a:gd name="connsiteX3" fmla="*/ 2784323 w 2784323"/>
              <a:gd name="connsiteY3" fmla="*/ 591638 h 591638"/>
              <a:gd name="connsiteX4" fmla="*/ 2715 w 2784323"/>
              <a:gd name="connsiteY4" fmla="*/ 583092 h 591638"/>
              <a:gd name="connsiteX0" fmla="*/ 2715 w 3092274"/>
              <a:gd name="connsiteY0" fmla="*/ 583092 h 591638"/>
              <a:gd name="connsiteX1" fmla="*/ 0 w 3092274"/>
              <a:gd name="connsiteY1" fmla="*/ 0 h 591638"/>
              <a:gd name="connsiteX2" fmla="*/ 3092274 w 3092274"/>
              <a:gd name="connsiteY2" fmla="*/ 3514 h 591638"/>
              <a:gd name="connsiteX3" fmla="*/ 2784323 w 3092274"/>
              <a:gd name="connsiteY3" fmla="*/ 591638 h 591638"/>
              <a:gd name="connsiteX4" fmla="*/ 2715 w 3092274"/>
              <a:gd name="connsiteY4" fmla="*/ 583092 h 5916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092274" h="591638">
                <a:moveTo>
                  <a:pt x="2715" y="583092"/>
                </a:moveTo>
                <a:lnTo>
                  <a:pt x="0" y="0"/>
                </a:lnTo>
                <a:lnTo>
                  <a:pt x="3092274" y="3514"/>
                </a:lnTo>
                <a:lnTo>
                  <a:pt x="2784323" y="591638"/>
                </a:lnTo>
                <a:lnTo>
                  <a:pt x="2715" y="583092"/>
                </a:lnTo>
                <a:close/>
              </a:path>
            </a:pathLst>
          </a:cu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endParaRPr lang="ru-RU" sz="1600" b="1" dirty="0" smtClean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6473FB-2CA6-4F65-AF6D-5C16A54737B4}" type="slidenum">
              <a:rPr lang="ru-RU" smtClean="0"/>
              <a:t>10</a:t>
            </a:fld>
            <a:endParaRPr lang="ru-RU"/>
          </a:p>
        </p:txBody>
      </p:sp>
      <p:sp>
        <p:nvSpPr>
          <p:cNvPr id="12" name="TextBox 11"/>
          <p:cNvSpPr txBox="1"/>
          <p:nvPr/>
        </p:nvSpPr>
        <p:spPr>
          <a:xfrm>
            <a:off x="293318" y="1814627"/>
            <a:ext cx="2556084" cy="61555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sz="1600" b="1" dirty="0" smtClean="0">
              <a:solidFill>
                <a:srgbClr val="FF0000"/>
              </a:solidFill>
            </a:endParaRPr>
          </a:p>
          <a:p>
            <a:r>
              <a:rPr lang="ru-RU" b="1" dirty="0" smtClean="0">
                <a:solidFill>
                  <a:srgbClr val="FF0000"/>
                </a:solidFill>
              </a:rPr>
              <a:t>Обязательные условия: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323715" y="2451625"/>
            <a:ext cx="8363085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buFont typeface="Wingdings" pitchFamily="2" charset="2"/>
              <a:buChar char="Ø"/>
            </a:pPr>
            <a:r>
              <a:rPr lang="ru-RU" sz="1400" b="1" dirty="0">
                <a:solidFill>
                  <a:schemeClr val="accent1">
                    <a:lumMod val="50000"/>
                  </a:schemeClr>
                </a:solidFill>
              </a:rPr>
              <a:t>Решение об осуществлении закупки  у ед. поставщика принято на заседании </a:t>
            </a:r>
            <a:r>
              <a:rPr lang="ru-RU" sz="1400" b="1" dirty="0" smtClean="0">
                <a:solidFill>
                  <a:schemeClr val="accent1">
                    <a:lumMod val="50000"/>
                  </a:schemeClr>
                </a:solidFill>
              </a:rPr>
              <a:t>Правительства</a:t>
            </a:r>
            <a:r>
              <a:rPr lang="ru-RU" sz="1400" b="1" dirty="0">
                <a:solidFill>
                  <a:schemeClr val="accent1">
                    <a:lumMod val="50000"/>
                  </a:schemeClr>
                </a:solidFill>
              </a:rPr>
              <a:t>, иного координационного или совещательного </a:t>
            </a:r>
            <a:r>
              <a:rPr lang="ru-RU" sz="1400" b="1" dirty="0" smtClean="0">
                <a:solidFill>
                  <a:schemeClr val="accent1">
                    <a:lumMod val="50000"/>
                  </a:schemeClr>
                </a:solidFill>
              </a:rPr>
              <a:t>органа под </a:t>
            </a:r>
            <a:r>
              <a:rPr lang="ru-RU" sz="1400" b="1" dirty="0">
                <a:solidFill>
                  <a:schemeClr val="accent1">
                    <a:lumMod val="50000"/>
                  </a:schemeClr>
                </a:solidFill>
              </a:rPr>
              <a:t>председательством Председателя Правительства, а </a:t>
            </a:r>
            <a:r>
              <a:rPr lang="ru-RU" sz="1400" b="1" dirty="0" smtClean="0">
                <a:solidFill>
                  <a:schemeClr val="accent1">
                    <a:lumMod val="50000"/>
                  </a:schemeClr>
                </a:solidFill>
              </a:rPr>
              <a:t>также Федерального </a:t>
            </a:r>
            <a:r>
              <a:rPr lang="ru-RU" sz="1400" b="1" dirty="0">
                <a:solidFill>
                  <a:schemeClr val="accent1">
                    <a:lumMod val="50000"/>
                  </a:schemeClr>
                </a:solidFill>
              </a:rPr>
              <a:t>или областного штаба по повышению устойчивости экономики;</a:t>
            </a:r>
          </a:p>
          <a:p>
            <a:pPr algn="just"/>
            <a:endParaRPr lang="ru-RU" sz="1400" b="1" dirty="0">
              <a:solidFill>
                <a:schemeClr val="accent1">
                  <a:lumMod val="50000"/>
                </a:schemeClr>
              </a:solidFill>
            </a:endParaRPr>
          </a:p>
          <a:p>
            <a:pPr algn="just">
              <a:buFont typeface="Wingdings" pitchFamily="2" charset="2"/>
              <a:buChar char="Ø"/>
            </a:pPr>
            <a:r>
              <a:rPr lang="ru-RU" sz="1400" b="1" dirty="0">
                <a:solidFill>
                  <a:schemeClr val="accent1">
                    <a:lumMod val="50000"/>
                  </a:schemeClr>
                </a:solidFill>
              </a:rPr>
              <a:t>Распоряжением Правительства либо актом местной администрации устанавливаются предмет контракта, срок действия контракта, возможность привлечения субподрядчика и объем обязательства,  выполняемый ед. поставщиком лично, требование об обеспечении исполнения контракта (как право);</a:t>
            </a:r>
          </a:p>
          <a:p>
            <a:pPr algn="just"/>
            <a:endParaRPr lang="ru-RU" sz="1400" b="1" dirty="0">
              <a:solidFill>
                <a:schemeClr val="accent1">
                  <a:lumMod val="50000"/>
                </a:schemeClr>
              </a:solidFill>
            </a:endParaRP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sz="1400" b="1" dirty="0">
                <a:solidFill>
                  <a:schemeClr val="accent1">
                    <a:lumMod val="50000"/>
                  </a:schemeClr>
                </a:solidFill>
              </a:rPr>
              <a:t>Контракт должен содержать основание заключения (ссылку на протокольное ращение), обоснование цены;</a:t>
            </a:r>
          </a:p>
          <a:p>
            <a:pPr marL="171450" indent="-171450" algn="just">
              <a:buFont typeface="Wingdings" panose="05000000000000000000" pitchFamily="2" charset="2"/>
              <a:buChar char="Ø"/>
            </a:pPr>
            <a:endParaRPr lang="ru-RU" sz="1400" b="1" dirty="0">
              <a:solidFill>
                <a:schemeClr val="accent1">
                  <a:lumMod val="50000"/>
                </a:schemeClr>
              </a:solidFill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ru-RU" sz="1400" b="1" dirty="0">
                <a:solidFill>
                  <a:schemeClr val="accent1">
                    <a:lumMod val="50000"/>
                  </a:schemeClr>
                </a:solidFill>
              </a:rPr>
              <a:t>Сведения о </a:t>
            </a:r>
            <a:r>
              <a:rPr lang="ru-RU" sz="1400" b="1" dirty="0" smtClean="0">
                <a:solidFill>
                  <a:schemeClr val="accent1">
                    <a:lumMod val="50000"/>
                  </a:schemeClr>
                </a:solidFill>
              </a:rPr>
              <a:t>закупке и заключенном </a:t>
            </a:r>
            <a:r>
              <a:rPr lang="ru-RU" sz="1400" b="1" dirty="0">
                <a:solidFill>
                  <a:schemeClr val="accent1">
                    <a:lumMod val="50000"/>
                  </a:schemeClr>
                </a:solidFill>
              </a:rPr>
              <a:t>контракте подлежат включению в </a:t>
            </a:r>
            <a:r>
              <a:rPr lang="ru-RU" sz="1400" b="1" dirty="0" smtClean="0">
                <a:solidFill>
                  <a:schemeClr val="accent1">
                    <a:lumMod val="50000"/>
                  </a:schemeClr>
                </a:solidFill>
              </a:rPr>
              <a:t>план-график и реестр </a:t>
            </a:r>
            <a:r>
              <a:rPr lang="ru-RU" sz="1400" b="1" dirty="0">
                <a:solidFill>
                  <a:schemeClr val="accent1">
                    <a:lumMod val="50000"/>
                  </a:schemeClr>
                </a:solidFill>
              </a:rPr>
              <a:t>контрактов </a:t>
            </a:r>
            <a:r>
              <a:rPr lang="ru-RU" sz="1400" b="1" dirty="0" smtClean="0">
                <a:solidFill>
                  <a:schemeClr val="accent1">
                    <a:lumMod val="50000"/>
                  </a:schemeClr>
                </a:solidFill>
              </a:rPr>
              <a:t>ЕИС (</a:t>
            </a:r>
            <a:r>
              <a:rPr lang="ru-RU" sz="1400" b="1" dirty="0">
                <a:solidFill>
                  <a:schemeClr val="accent1">
                    <a:lumMod val="50000"/>
                  </a:schemeClr>
                </a:solidFill>
              </a:rPr>
              <a:t>по аналогии с закупками по п.2 ч. 1 ст. 93 44-ФЗ</a:t>
            </a:r>
            <a:r>
              <a:rPr lang="ru-RU" sz="1400" b="1" dirty="0" smtClean="0">
                <a:solidFill>
                  <a:schemeClr val="accent1">
                    <a:lumMod val="50000"/>
                  </a:schemeClr>
                </a:solidFill>
              </a:rPr>
              <a:t>);</a:t>
            </a:r>
            <a:endParaRPr lang="ru-RU" sz="1400" b="1" dirty="0">
              <a:solidFill>
                <a:schemeClr val="accent1">
                  <a:lumMod val="50000"/>
                </a:schemeClr>
              </a:solidFill>
            </a:endParaRPr>
          </a:p>
          <a:p>
            <a:pPr marL="171450" indent="-171450" algn="just">
              <a:buFont typeface="Wingdings" panose="05000000000000000000" pitchFamily="2" charset="2"/>
              <a:buChar char="Ø"/>
            </a:pPr>
            <a:endParaRPr lang="ru-RU" sz="1400" b="1" dirty="0">
              <a:solidFill>
                <a:schemeClr val="accent1">
                  <a:lumMod val="50000"/>
                </a:schemeClr>
              </a:solidFill>
            </a:endParaRP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sz="1400" b="1" dirty="0">
                <a:solidFill>
                  <a:schemeClr val="accent1">
                    <a:lumMod val="50000"/>
                  </a:schemeClr>
                </a:solidFill>
              </a:rPr>
              <a:t>Уведомление о заключении контракта не позднее 3-х дней с момента заключения направляется в Управление ФАС по  Самарской </a:t>
            </a:r>
            <a:r>
              <a:rPr lang="ru-RU" sz="1400" b="1" dirty="0" smtClean="0">
                <a:solidFill>
                  <a:schemeClr val="accent1">
                    <a:lumMod val="50000"/>
                  </a:schemeClr>
                </a:solidFill>
              </a:rPr>
              <a:t>области;</a:t>
            </a:r>
          </a:p>
          <a:p>
            <a:pPr marL="171450" indent="-171450" algn="just">
              <a:buFont typeface="Wingdings" panose="05000000000000000000" pitchFamily="2" charset="2"/>
              <a:buChar char="Ø"/>
            </a:pPr>
            <a:endParaRPr lang="ru-RU" sz="1400" b="1" dirty="0">
              <a:solidFill>
                <a:schemeClr val="accent1">
                  <a:lumMod val="50000"/>
                </a:schemeClr>
              </a:solidFill>
            </a:endParaRPr>
          </a:p>
          <a:p>
            <a:pPr marL="171450" indent="-171450" algn="just">
              <a:buFont typeface="Wingdings" panose="05000000000000000000" pitchFamily="2" charset="2"/>
              <a:buChar char="Ø"/>
            </a:pPr>
            <a:r>
              <a:rPr lang="ru-RU" sz="1400" b="1" dirty="0" smtClean="0">
                <a:solidFill>
                  <a:schemeClr val="accent1">
                    <a:lumMod val="50000"/>
                  </a:schemeClr>
                </a:solidFill>
              </a:rPr>
              <a:t>По контракту осуществляется ЭЛЕКТРОННАЯ приемка.</a:t>
            </a:r>
            <a:endParaRPr lang="ru-RU" sz="14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323715" y="-299464"/>
            <a:ext cx="6815881" cy="24929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dirty="0" smtClean="0">
                <a:solidFill>
                  <a:schemeClr val="tx2">
                    <a:lumMod val="75000"/>
                  </a:schemeClr>
                </a:solidFill>
              </a:rPr>
              <a:t>                                                                                                                                                        </a:t>
            </a:r>
            <a:r>
              <a:rPr lang="ru-RU" sz="2000" b="1" dirty="0" smtClean="0">
                <a:solidFill>
                  <a:schemeClr val="tx2">
                    <a:lumMod val="75000"/>
                  </a:schemeClr>
                </a:solidFill>
              </a:rPr>
              <a:t>Дополнительные </a:t>
            </a:r>
            <a:r>
              <a:rPr lang="ru-RU" sz="2000" b="1" dirty="0">
                <a:solidFill>
                  <a:schemeClr val="tx2">
                    <a:lumMod val="75000"/>
                  </a:schemeClr>
                </a:solidFill>
              </a:rPr>
              <a:t>случаи закупки у ед. поставщика </a:t>
            </a:r>
            <a:r>
              <a:rPr lang="ru-RU" sz="2000" b="1" dirty="0" smtClean="0">
                <a:solidFill>
                  <a:schemeClr val="tx2">
                    <a:lumMod val="75000"/>
                  </a:schemeClr>
                </a:solidFill>
              </a:rPr>
              <a:t>                                     ч</a:t>
            </a:r>
            <a:r>
              <a:rPr lang="ru-RU" sz="2000" b="1" dirty="0">
                <a:solidFill>
                  <a:schemeClr val="tx2">
                    <a:lumMod val="75000"/>
                  </a:schemeClr>
                </a:solidFill>
              </a:rPr>
              <a:t>. 2 </a:t>
            </a:r>
            <a:r>
              <a:rPr lang="ru-RU" sz="2000" b="1" dirty="0" smtClean="0">
                <a:solidFill>
                  <a:schemeClr val="tx2">
                    <a:lumMod val="75000"/>
                  </a:schemeClr>
                </a:solidFill>
              </a:rPr>
              <a:t>ст. </a:t>
            </a:r>
            <a:r>
              <a:rPr lang="ru-RU" sz="2000" b="1" dirty="0">
                <a:solidFill>
                  <a:schemeClr val="tx2">
                    <a:lumMod val="75000"/>
                  </a:schemeClr>
                </a:solidFill>
              </a:rPr>
              <a:t>15 </a:t>
            </a:r>
            <a:r>
              <a:rPr lang="ru-RU" sz="2000" b="1" dirty="0" smtClean="0">
                <a:solidFill>
                  <a:schemeClr val="tx2">
                    <a:lumMod val="75000"/>
                  </a:schemeClr>
                </a:solidFill>
              </a:rPr>
              <a:t> 46-ФЗ </a:t>
            </a:r>
            <a:r>
              <a:rPr lang="ru-RU" sz="2000" b="1" dirty="0">
                <a:solidFill>
                  <a:schemeClr val="tx2">
                    <a:lumMod val="75000"/>
                  </a:schemeClr>
                </a:solidFill>
              </a:rPr>
              <a:t>«О внесении изменений в отдельные законодательные акты Российской Федерации»</a:t>
            </a:r>
          </a:p>
          <a:p>
            <a:endParaRPr lang="ru-RU" sz="1600" b="1" dirty="0">
              <a:solidFill>
                <a:schemeClr val="tx2">
                  <a:lumMod val="75000"/>
                </a:schemeClr>
              </a:solidFill>
            </a:endParaRPr>
          </a:p>
          <a:p>
            <a:pPr marL="361950" algn="ctr"/>
            <a:r>
              <a:rPr lang="ru-RU" sz="1600" b="1" dirty="0" smtClean="0">
                <a:solidFill>
                  <a:schemeClr val="tx2">
                    <a:lumMod val="75000"/>
                  </a:schemeClr>
                </a:solidFill>
              </a:rPr>
              <a:t>Постановление </a:t>
            </a:r>
            <a:r>
              <a:rPr lang="ru-RU" sz="1600" b="1" dirty="0">
                <a:solidFill>
                  <a:schemeClr val="tx2">
                    <a:lumMod val="75000"/>
                  </a:schemeClr>
                </a:solidFill>
              </a:rPr>
              <a:t>Правительства Самарской области  от 15.03.2022 №139 «О случаях осуществления закупок товаров, работ, услуг для государственных и (или) муниципальных нужд у единственного поставщика (подрядчика, исполнителя)» </a:t>
            </a:r>
          </a:p>
        </p:txBody>
      </p:sp>
    </p:spTree>
    <p:extLst>
      <p:ext uri="{BB962C8B-B14F-4D97-AF65-F5344CB8AC3E}">
        <p14:creationId xmlns:p14="http://schemas.microsoft.com/office/powerpoint/2010/main" val="31107655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Группа 4"/>
          <p:cNvGrpSpPr/>
          <p:nvPr/>
        </p:nvGrpSpPr>
        <p:grpSpPr>
          <a:xfrm>
            <a:off x="4283968" y="6250484"/>
            <a:ext cx="4781468" cy="607516"/>
            <a:chOff x="2257957" y="2937192"/>
            <a:chExt cx="4781468" cy="607516"/>
          </a:xfrm>
        </p:grpSpPr>
        <p:sp>
          <p:nvSpPr>
            <p:cNvPr id="7" name="Параллелограмм 4"/>
            <p:cNvSpPr/>
            <p:nvPr/>
          </p:nvSpPr>
          <p:spPr>
            <a:xfrm>
              <a:off x="3330614" y="2960097"/>
              <a:ext cx="3708811" cy="584611"/>
            </a:xfrm>
            <a:custGeom>
              <a:avLst/>
              <a:gdLst>
                <a:gd name="connsiteX0" fmla="*/ 0 w 2771800"/>
                <a:gd name="connsiteY0" fmla="*/ 576064 h 576064"/>
                <a:gd name="connsiteX1" fmla="*/ 212383 w 2771800"/>
                <a:gd name="connsiteY1" fmla="*/ 0 h 576064"/>
                <a:gd name="connsiteX2" fmla="*/ 2771800 w 2771800"/>
                <a:gd name="connsiteY2" fmla="*/ 0 h 576064"/>
                <a:gd name="connsiteX3" fmla="*/ 2559417 w 2771800"/>
                <a:gd name="connsiteY3" fmla="*/ 576064 h 576064"/>
                <a:gd name="connsiteX4" fmla="*/ 0 w 2771800"/>
                <a:gd name="connsiteY4" fmla="*/ 576064 h 576064"/>
                <a:gd name="connsiteX0" fmla="*/ 0 w 2781608"/>
                <a:gd name="connsiteY0" fmla="*/ 576064 h 584610"/>
                <a:gd name="connsiteX1" fmla="*/ 212383 w 2781608"/>
                <a:gd name="connsiteY1" fmla="*/ 0 h 584610"/>
                <a:gd name="connsiteX2" fmla="*/ 2771800 w 2781608"/>
                <a:gd name="connsiteY2" fmla="*/ 0 h 584610"/>
                <a:gd name="connsiteX3" fmla="*/ 2781608 w 2781608"/>
                <a:gd name="connsiteY3" fmla="*/ 584610 h 584610"/>
                <a:gd name="connsiteX4" fmla="*/ 0 w 2781608"/>
                <a:gd name="connsiteY4" fmla="*/ 576064 h 5846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781608" h="584610">
                  <a:moveTo>
                    <a:pt x="0" y="576064"/>
                  </a:moveTo>
                  <a:lnTo>
                    <a:pt x="212383" y="0"/>
                  </a:lnTo>
                  <a:lnTo>
                    <a:pt x="2771800" y="0"/>
                  </a:lnTo>
                  <a:lnTo>
                    <a:pt x="2781608" y="584610"/>
                  </a:lnTo>
                  <a:lnTo>
                    <a:pt x="0" y="576064"/>
                  </a:lnTo>
                  <a:close/>
                </a:path>
              </a:pathLst>
            </a:cu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21917" tIns="60958" rIns="121917" bIns="60958" rtlCol="0" anchor="ctr"/>
            <a:lstStyle>
              <a:defPPr>
                <a:defRPr lang="ru-RU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ru-RU"/>
            </a:p>
          </p:txBody>
        </p:sp>
        <p:sp>
          <p:nvSpPr>
            <p:cNvPr id="9" name="Параллелограмм 4"/>
            <p:cNvSpPr/>
            <p:nvPr/>
          </p:nvSpPr>
          <p:spPr>
            <a:xfrm>
              <a:off x="2257957" y="2937192"/>
              <a:ext cx="1308544" cy="584611"/>
            </a:xfrm>
            <a:custGeom>
              <a:avLst/>
              <a:gdLst>
                <a:gd name="connsiteX0" fmla="*/ 0 w 2771800"/>
                <a:gd name="connsiteY0" fmla="*/ 576064 h 576064"/>
                <a:gd name="connsiteX1" fmla="*/ 212383 w 2771800"/>
                <a:gd name="connsiteY1" fmla="*/ 0 h 576064"/>
                <a:gd name="connsiteX2" fmla="*/ 2771800 w 2771800"/>
                <a:gd name="connsiteY2" fmla="*/ 0 h 576064"/>
                <a:gd name="connsiteX3" fmla="*/ 2559417 w 2771800"/>
                <a:gd name="connsiteY3" fmla="*/ 576064 h 576064"/>
                <a:gd name="connsiteX4" fmla="*/ 0 w 2771800"/>
                <a:gd name="connsiteY4" fmla="*/ 576064 h 576064"/>
                <a:gd name="connsiteX0" fmla="*/ 0 w 2781608"/>
                <a:gd name="connsiteY0" fmla="*/ 576064 h 584610"/>
                <a:gd name="connsiteX1" fmla="*/ 212383 w 2781608"/>
                <a:gd name="connsiteY1" fmla="*/ 0 h 584610"/>
                <a:gd name="connsiteX2" fmla="*/ 2771800 w 2781608"/>
                <a:gd name="connsiteY2" fmla="*/ 0 h 584610"/>
                <a:gd name="connsiteX3" fmla="*/ 2781608 w 2781608"/>
                <a:gd name="connsiteY3" fmla="*/ 584610 h 584610"/>
                <a:gd name="connsiteX4" fmla="*/ 0 w 2781608"/>
                <a:gd name="connsiteY4" fmla="*/ 576064 h 584610"/>
                <a:gd name="connsiteX0" fmla="*/ 0 w 2771800"/>
                <a:gd name="connsiteY0" fmla="*/ 576064 h 584610"/>
                <a:gd name="connsiteX1" fmla="*/ 212383 w 2771800"/>
                <a:gd name="connsiteY1" fmla="*/ 0 h 584610"/>
                <a:gd name="connsiteX2" fmla="*/ 2771800 w 2771800"/>
                <a:gd name="connsiteY2" fmla="*/ 0 h 584610"/>
                <a:gd name="connsiteX3" fmla="*/ 2602146 w 2771800"/>
                <a:gd name="connsiteY3" fmla="*/ 584610 h 584610"/>
                <a:gd name="connsiteX4" fmla="*/ 0 w 2771800"/>
                <a:gd name="connsiteY4" fmla="*/ 576064 h 584610"/>
                <a:gd name="connsiteX0" fmla="*/ 0 w 3286998"/>
                <a:gd name="connsiteY0" fmla="*/ 576064 h 584610"/>
                <a:gd name="connsiteX1" fmla="*/ 212383 w 3286998"/>
                <a:gd name="connsiteY1" fmla="*/ 0 h 584610"/>
                <a:gd name="connsiteX2" fmla="*/ 3286998 w 3286998"/>
                <a:gd name="connsiteY2" fmla="*/ 8546 h 584610"/>
                <a:gd name="connsiteX3" fmla="*/ 2602146 w 3286998"/>
                <a:gd name="connsiteY3" fmla="*/ 584610 h 584610"/>
                <a:gd name="connsiteX4" fmla="*/ 0 w 3286998"/>
                <a:gd name="connsiteY4" fmla="*/ 576064 h 584610"/>
                <a:gd name="connsiteX0" fmla="*/ 0 w 3286998"/>
                <a:gd name="connsiteY0" fmla="*/ 576064 h 584610"/>
                <a:gd name="connsiteX1" fmla="*/ 756204 w 3286998"/>
                <a:gd name="connsiteY1" fmla="*/ 0 h 584610"/>
                <a:gd name="connsiteX2" fmla="*/ 3286998 w 3286998"/>
                <a:gd name="connsiteY2" fmla="*/ 8546 h 584610"/>
                <a:gd name="connsiteX3" fmla="*/ 2602146 w 3286998"/>
                <a:gd name="connsiteY3" fmla="*/ 584610 h 584610"/>
                <a:gd name="connsiteX4" fmla="*/ 0 w 3286998"/>
                <a:gd name="connsiteY4" fmla="*/ 576064 h 5846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286998" h="584610">
                  <a:moveTo>
                    <a:pt x="0" y="576064"/>
                  </a:moveTo>
                  <a:lnTo>
                    <a:pt x="756204" y="0"/>
                  </a:lnTo>
                  <a:lnTo>
                    <a:pt x="3286998" y="8546"/>
                  </a:lnTo>
                  <a:lnTo>
                    <a:pt x="2602146" y="584610"/>
                  </a:lnTo>
                  <a:lnTo>
                    <a:pt x="0" y="576064"/>
                  </a:lnTo>
                  <a:close/>
                </a:path>
              </a:pathLst>
            </a:cu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21917" tIns="60958" rIns="121917" bIns="60958" rtlCol="0" anchor="ctr"/>
            <a:lstStyle>
              <a:defPPr>
                <a:defRPr lang="ru-RU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ru-RU"/>
            </a:p>
          </p:txBody>
        </p:sp>
      </p:grpSp>
      <p:sp>
        <p:nvSpPr>
          <p:cNvPr id="8" name="Прямоугольник 7"/>
          <p:cNvSpPr/>
          <p:nvPr/>
        </p:nvSpPr>
        <p:spPr>
          <a:xfrm>
            <a:off x="3094738" y="1484784"/>
            <a:ext cx="4819688" cy="1368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endParaRPr lang="ru-RU" sz="28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979712" y="2060848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11" name="Параллелограмм 4"/>
          <p:cNvSpPr/>
          <p:nvPr/>
        </p:nvSpPr>
        <p:spPr>
          <a:xfrm>
            <a:off x="179512" y="191970"/>
            <a:ext cx="5503952" cy="676248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2715 w 2784323"/>
              <a:gd name="connsiteY0" fmla="*/ 583092 h 591638"/>
              <a:gd name="connsiteX1" fmla="*/ 0 w 2784323"/>
              <a:gd name="connsiteY1" fmla="*/ 0 h 591638"/>
              <a:gd name="connsiteX2" fmla="*/ 2774515 w 2784323"/>
              <a:gd name="connsiteY2" fmla="*/ 7028 h 591638"/>
              <a:gd name="connsiteX3" fmla="*/ 2784323 w 2784323"/>
              <a:gd name="connsiteY3" fmla="*/ 591638 h 591638"/>
              <a:gd name="connsiteX4" fmla="*/ 2715 w 2784323"/>
              <a:gd name="connsiteY4" fmla="*/ 583092 h 591638"/>
              <a:gd name="connsiteX0" fmla="*/ 2715 w 3092274"/>
              <a:gd name="connsiteY0" fmla="*/ 583092 h 591638"/>
              <a:gd name="connsiteX1" fmla="*/ 0 w 3092274"/>
              <a:gd name="connsiteY1" fmla="*/ 0 h 591638"/>
              <a:gd name="connsiteX2" fmla="*/ 3092274 w 3092274"/>
              <a:gd name="connsiteY2" fmla="*/ 3514 h 591638"/>
              <a:gd name="connsiteX3" fmla="*/ 2784323 w 3092274"/>
              <a:gd name="connsiteY3" fmla="*/ 591638 h 591638"/>
              <a:gd name="connsiteX4" fmla="*/ 2715 w 3092274"/>
              <a:gd name="connsiteY4" fmla="*/ 583092 h 5916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092274" h="591638">
                <a:moveTo>
                  <a:pt x="2715" y="583092"/>
                </a:moveTo>
                <a:lnTo>
                  <a:pt x="0" y="0"/>
                </a:lnTo>
                <a:lnTo>
                  <a:pt x="3092274" y="3514"/>
                </a:lnTo>
                <a:lnTo>
                  <a:pt x="2784323" y="591638"/>
                </a:lnTo>
                <a:lnTo>
                  <a:pt x="2715" y="583092"/>
                </a:lnTo>
                <a:close/>
              </a:path>
            </a:pathLst>
          </a:cu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</a:rPr>
              <a:t>223-ФЗ о закупках товаров, работ, услуг отдельными видами юридических лиц</a:t>
            </a:r>
            <a:endParaRPr lang="ru-RU" sz="20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691680" y="3429000"/>
            <a:ext cx="4732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Wingdings" pitchFamily="2" charset="2"/>
              <a:buChar char="Ø"/>
            </a:pPr>
            <a:endParaRPr lang="ru-RU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40352" y="0"/>
            <a:ext cx="1183181" cy="12159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4" name="TextBox 13"/>
          <p:cNvSpPr txBox="1"/>
          <p:nvPr/>
        </p:nvSpPr>
        <p:spPr>
          <a:xfrm>
            <a:off x="139828" y="1458889"/>
            <a:ext cx="6496202" cy="153888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b="1" u="sng" dirty="0" smtClean="0">
                <a:solidFill>
                  <a:schemeClr val="accent1">
                    <a:lumMod val="50000"/>
                  </a:schemeClr>
                </a:solidFill>
              </a:rPr>
              <a:t>Внесение изменений в положение о закупках  в части:</a:t>
            </a:r>
          </a:p>
          <a:p>
            <a:endParaRPr lang="ru-RU" sz="1400" b="1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1400" b="1" dirty="0" smtClean="0">
                <a:solidFill>
                  <a:schemeClr val="accent1">
                    <a:lumMod val="50000"/>
                  </a:schemeClr>
                </a:solidFill>
              </a:rPr>
              <a:t>Положений о неприменении </a:t>
            </a:r>
            <a:r>
              <a:rPr lang="ru-RU" sz="1400" b="1" dirty="0">
                <a:solidFill>
                  <a:schemeClr val="accent1">
                    <a:lumMod val="50000"/>
                  </a:schemeClr>
                </a:solidFill>
              </a:rPr>
              <a:t>в 2022 году к контрагентам штрафных </a:t>
            </a:r>
            <a:r>
              <a:rPr lang="ru-RU" sz="1400" b="1" dirty="0" smtClean="0">
                <a:solidFill>
                  <a:schemeClr val="accent1">
                    <a:lumMod val="50000"/>
                  </a:schemeClr>
                </a:solidFill>
              </a:rPr>
              <a:t>санкций;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1400" b="1" dirty="0" smtClean="0">
                <a:solidFill>
                  <a:schemeClr val="accent1">
                    <a:lumMod val="50000"/>
                  </a:schemeClr>
                </a:solidFill>
              </a:rPr>
              <a:t>Возможности </a:t>
            </a:r>
            <a:r>
              <a:rPr lang="ru-RU" sz="1400" b="1" dirty="0">
                <a:solidFill>
                  <a:schemeClr val="accent1">
                    <a:lumMod val="50000"/>
                  </a:schemeClr>
                </a:solidFill>
              </a:rPr>
              <a:t>изменения в 2022 году существенных условий договоров.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ru-RU" sz="1600" dirty="0" smtClean="0">
              <a:solidFill>
                <a:schemeClr val="accent1">
                  <a:lumMod val="50000"/>
                </a:schemeClr>
              </a:solidFill>
            </a:endParaRPr>
          </a:p>
          <a:p>
            <a:endParaRPr lang="ru-RU" sz="2000" dirty="0"/>
          </a:p>
        </p:txBody>
      </p:sp>
      <p:sp>
        <p:nvSpPr>
          <p:cNvPr id="15" name="TextBox 14"/>
          <p:cNvSpPr txBox="1"/>
          <p:nvPr/>
        </p:nvSpPr>
        <p:spPr>
          <a:xfrm>
            <a:off x="-66401" y="883940"/>
            <a:ext cx="473905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600" b="1" dirty="0" smtClean="0">
                <a:solidFill>
                  <a:srgbClr val="C00000"/>
                </a:solidFill>
              </a:rPr>
              <a:t>Директивы Правительства Российской Федерации </a:t>
            </a:r>
          </a:p>
          <a:p>
            <a:pPr algn="ctr"/>
            <a:r>
              <a:rPr lang="ru-RU" sz="1600" b="1" dirty="0" smtClean="0">
                <a:solidFill>
                  <a:srgbClr val="C00000"/>
                </a:solidFill>
              </a:rPr>
              <a:t>от 06.03.2022 №2182П-П13кс </a:t>
            </a:r>
            <a:endParaRPr lang="ru-RU" sz="1600" b="1" dirty="0">
              <a:solidFill>
                <a:srgbClr val="C00000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139828" y="2419644"/>
            <a:ext cx="8526117" cy="166199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sz="1600" b="1" dirty="0" smtClean="0">
              <a:solidFill>
                <a:schemeClr val="accent1">
                  <a:lumMod val="50000"/>
                </a:schemeClr>
              </a:solidFill>
            </a:endParaRPr>
          </a:p>
          <a:p>
            <a:r>
              <a:rPr lang="ru-RU" sz="1600" b="1" u="sng" dirty="0" smtClean="0">
                <a:solidFill>
                  <a:schemeClr val="accent1">
                    <a:lumMod val="50000"/>
                  </a:schemeClr>
                </a:solidFill>
              </a:rPr>
              <a:t>Условия применения:</a:t>
            </a:r>
          </a:p>
          <a:p>
            <a:endParaRPr lang="ru-RU" sz="1400" b="1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1400" b="1" dirty="0" smtClean="0">
                <a:solidFill>
                  <a:schemeClr val="accent1">
                    <a:lumMod val="50000"/>
                  </a:schemeClr>
                </a:solidFill>
              </a:rPr>
              <a:t>Наличие причинно-следственной связи между невозможностью </a:t>
            </a:r>
          </a:p>
          <a:p>
            <a:r>
              <a:rPr lang="ru-RU" sz="1400" b="1" dirty="0" smtClean="0">
                <a:solidFill>
                  <a:schemeClr val="accent1">
                    <a:lumMod val="50000"/>
                  </a:schemeClr>
                </a:solidFill>
              </a:rPr>
              <a:t>исполнения контракта и </a:t>
            </a:r>
            <a:r>
              <a:rPr lang="ru-RU" sz="1400" b="1" dirty="0" err="1" smtClean="0">
                <a:solidFill>
                  <a:schemeClr val="accent1">
                    <a:lumMod val="50000"/>
                  </a:schemeClr>
                </a:solidFill>
              </a:rPr>
              <a:t>санкционными</a:t>
            </a:r>
            <a:r>
              <a:rPr lang="ru-RU" sz="1400" b="1" dirty="0" smtClean="0">
                <a:solidFill>
                  <a:schemeClr val="accent1">
                    <a:lumMod val="50000"/>
                  </a:schemeClr>
                </a:solidFill>
              </a:rPr>
              <a:t> ограничениями;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1400" b="1" dirty="0">
                <a:solidFill>
                  <a:schemeClr val="accent1">
                    <a:lumMod val="50000"/>
                  </a:schemeClr>
                </a:solidFill>
              </a:rPr>
              <a:t>Обоснованное письменное предложение контрагента об </a:t>
            </a:r>
            <a:r>
              <a:rPr lang="ru-RU" sz="1400" b="1" dirty="0" smtClean="0">
                <a:solidFill>
                  <a:schemeClr val="accent1">
                    <a:lumMod val="50000"/>
                  </a:schemeClr>
                </a:solidFill>
              </a:rPr>
              <a:t>изменении;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1400" b="1" dirty="0" smtClean="0">
                <a:solidFill>
                  <a:schemeClr val="accent1">
                    <a:lumMod val="50000"/>
                  </a:schemeClr>
                </a:solidFill>
              </a:rPr>
              <a:t>Документальное подтверждение невозможности исполнения обязательств на действующих условиях</a:t>
            </a:r>
            <a:r>
              <a:rPr lang="ru-RU" sz="1200" b="1" dirty="0" smtClean="0">
                <a:solidFill>
                  <a:schemeClr val="accent1">
                    <a:lumMod val="50000"/>
                  </a:schemeClr>
                </a:solidFill>
              </a:rPr>
              <a:t>.</a:t>
            </a: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6473FB-2CA6-4F65-AF6D-5C16A54737B4}" type="slidenum">
              <a:rPr lang="ru-RU" smtClean="0"/>
              <a:t>11</a:t>
            </a:fld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9828" y="4770276"/>
            <a:ext cx="7497236" cy="1909673"/>
          </a:xfrm>
          <a:prstGeom prst="rect">
            <a:avLst/>
          </a:prstGeom>
        </p:spPr>
      </p:pic>
      <p:sp>
        <p:nvSpPr>
          <p:cNvPr id="10" name="Прямоугольник 9"/>
          <p:cNvSpPr/>
          <p:nvPr/>
        </p:nvSpPr>
        <p:spPr>
          <a:xfrm>
            <a:off x="-27413" y="4333144"/>
            <a:ext cx="920752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chemeClr val="tx2">
                    <a:lumMod val="75000"/>
                  </a:schemeClr>
                </a:solidFill>
              </a:rPr>
              <a:t>Изменения в 223-ФЗ о закупках товаров, работ, услуг отдельными видами </a:t>
            </a:r>
            <a:r>
              <a:rPr lang="ru-RU" b="1" dirty="0" smtClean="0">
                <a:solidFill>
                  <a:schemeClr val="tx2">
                    <a:lumMod val="75000"/>
                  </a:schemeClr>
                </a:solidFill>
              </a:rPr>
              <a:t>юр. </a:t>
            </a:r>
            <a:r>
              <a:rPr lang="ru-RU" b="1" dirty="0">
                <a:solidFill>
                  <a:schemeClr val="tx2">
                    <a:lumMod val="75000"/>
                  </a:schemeClr>
                </a:solidFill>
              </a:rPr>
              <a:t>лиц</a:t>
            </a:r>
          </a:p>
        </p:txBody>
      </p:sp>
    </p:spTree>
    <p:extLst>
      <p:ext uri="{BB962C8B-B14F-4D97-AF65-F5344CB8AC3E}">
        <p14:creationId xmlns:p14="http://schemas.microsoft.com/office/powerpoint/2010/main" val="1935998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Группа 4"/>
          <p:cNvGrpSpPr/>
          <p:nvPr/>
        </p:nvGrpSpPr>
        <p:grpSpPr>
          <a:xfrm>
            <a:off x="4283968" y="6240908"/>
            <a:ext cx="4781468" cy="617092"/>
            <a:chOff x="2257957" y="2937192"/>
            <a:chExt cx="4781468" cy="607516"/>
          </a:xfrm>
        </p:grpSpPr>
        <p:sp>
          <p:nvSpPr>
            <p:cNvPr id="7" name="Параллелограмм 4"/>
            <p:cNvSpPr/>
            <p:nvPr/>
          </p:nvSpPr>
          <p:spPr>
            <a:xfrm>
              <a:off x="3330614" y="2960097"/>
              <a:ext cx="3708811" cy="584611"/>
            </a:xfrm>
            <a:custGeom>
              <a:avLst/>
              <a:gdLst>
                <a:gd name="connsiteX0" fmla="*/ 0 w 2771800"/>
                <a:gd name="connsiteY0" fmla="*/ 576064 h 576064"/>
                <a:gd name="connsiteX1" fmla="*/ 212383 w 2771800"/>
                <a:gd name="connsiteY1" fmla="*/ 0 h 576064"/>
                <a:gd name="connsiteX2" fmla="*/ 2771800 w 2771800"/>
                <a:gd name="connsiteY2" fmla="*/ 0 h 576064"/>
                <a:gd name="connsiteX3" fmla="*/ 2559417 w 2771800"/>
                <a:gd name="connsiteY3" fmla="*/ 576064 h 576064"/>
                <a:gd name="connsiteX4" fmla="*/ 0 w 2771800"/>
                <a:gd name="connsiteY4" fmla="*/ 576064 h 576064"/>
                <a:gd name="connsiteX0" fmla="*/ 0 w 2781608"/>
                <a:gd name="connsiteY0" fmla="*/ 576064 h 584610"/>
                <a:gd name="connsiteX1" fmla="*/ 212383 w 2781608"/>
                <a:gd name="connsiteY1" fmla="*/ 0 h 584610"/>
                <a:gd name="connsiteX2" fmla="*/ 2771800 w 2781608"/>
                <a:gd name="connsiteY2" fmla="*/ 0 h 584610"/>
                <a:gd name="connsiteX3" fmla="*/ 2781608 w 2781608"/>
                <a:gd name="connsiteY3" fmla="*/ 584610 h 584610"/>
                <a:gd name="connsiteX4" fmla="*/ 0 w 2781608"/>
                <a:gd name="connsiteY4" fmla="*/ 576064 h 5846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781608" h="584610">
                  <a:moveTo>
                    <a:pt x="0" y="576064"/>
                  </a:moveTo>
                  <a:lnTo>
                    <a:pt x="212383" y="0"/>
                  </a:lnTo>
                  <a:lnTo>
                    <a:pt x="2771800" y="0"/>
                  </a:lnTo>
                  <a:lnTo>
                    <a:pt x="2781608" y="584610"/>
                  </a:lnTo>
                  <a:lnTo>
                    <a:pt x="0" y="576064"/>
                  </a:lnTo>
                  <a:close/>
                </a:path>
              </a:pathLst>
            </a:cu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21917" tIns="60958" rIns="121917" bIns="60958" rtlCol="0" anchor="ctr"/>
            <a:lstStyle>
              <a:defPPr>
                <a:defRPr lang="ru-RU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ru-RU"/>
            </a:p>
          </p:txBody>
        </p:sp>
        <p:sp>
          <p:nvSpPr>
            <p:cNvPr id="9" name="Параллелограмм 4"/>
            <p:cNvSpPr/>
            <p:nvPr/>
          </p:nvSpPr>
          <p:spPr>
            <a:xfrm>
              <a:off x="2257957" y="2937192"/>
              <a:ext cx="1308544" cy="584611"/>
            </a:xfrm>
            <a:custGeom>
              <a:avLst/>
              <a:gdLst>
                <a:gd name="connsiteX0" fmla="*/ 0 w 2771800"/>
                <a:gd name="connsiteY0" fmla="*/ 576064 h 576064"/>
                <a:gd name="connsiteX1" fmla="*/ 212383 w 2771800"/>
                <a:gd name="connsiteY1" fmla="*/ 0 h 576064"/>
                <a:gd name="connsiteX2" fmla="*/ 2771800 w 2771800"/>
                <a:gd name="connsiteY2" fmla="*/ 0 h 576064"/>
                <a:gd name="connsiteX3" fmla="*/ 2559417 w 2771800"/>
                <a:gd name="connsiteY3" fmla="*/ 576064 h 576064"/>
                <a:gd name="connsiteX4" fmla="*/ 0 w 2771800"/>
                <a:gd name="connsiteY4" fmla="*/ 576064 h 576064"/>
                <a:gd name="connsiteX0" fmla="*/ 0 w 2781608"/>
                <a:gd name="connsiteY0" fmla="*/ 576064 h 584610"/>
                <a:gd name="connsiteX1" fmla="*/ 212383 w 2781608"/>
                <a:gd name="connsiteY1" fmla="*/ 0 h 584610"/>
                <a:gd name="connsiteX2" fmla="*/ 2771800 w 2781608"/>
                <a:gd name="connsiteY2" fmla="*/ 0 h 584610"/>
                <a:gd name="connsiteX3" fmla="*/ 2781608 w 2781608"/>
                <a:gd name="connsiteY3" fmla="*/ 584610 h 584610"/>
                <a:gd name="connsiteX4" fmla="*/ 0 w 2781608"/>
                <a:gd name="connsiteY4" fmla="*/ 576064 h 584610"/>
                <a:gd name="connsiteX0" fmla="*/ 0 w 2771800"/>
                <a:gd name="connsiteY0" fmla="*/ 576064 h 584610"/>
                <a:gd name="connsiteX1" fmla="*/ 212383 w 2771800"/>
                <a:gd name="connsiteY1" fmla="*/ 0 h 584610"/>
                <a:gd name="connsiteX2" fmla="*/ 2771800 w 2771800"/>
                <a:gd name="connsiteY2" fmla="*/ 0 h 584610"/>
                <a:gd name="connsiteX3" fmla="*/ 2602146 w 2771800"/>
                <a:gd name="connsiteY3" fmla="*/ 584610 h 584610"/>
                <a:gd name="connsiteX4" fmla="*/ 0 w 2771800"/>
                <a:gd name="connsiteY4" fmla="*/ 576064 h 584610"/>
                <a:gd name="connsiteX0" fmla="*/ 0 w 3286998"/>
                <a:gd name="connsiteY0" fmla="*/ 576064 h 584610"/>
                <a:gd name="connsiteX1" fmla="*/ 212383 w 3286998"/>
                <a:gd name="connsiteY1" fmla="*/ 0 h 584610"/>
                <a:gd name="connsiteX2" fmla="*/ 3286998 w 3286998"/>
                <a:gd name="connsiteY2" fmla="*/ 8546 h 584610"/>
                <a:gd name="connsiteX3" fmla="*/ 2602146 w 3286998"/>
                <a:gd name="connsiteY3" fmla="*/ 584610 h 584610"/>
                <a:gd name="connsiteX4" fmla="*/ 0 w 3286998"/>
                <a:gd name="connsiteY4" fmla="*/ 576064 h 584610"/>
                <a:gd name="connsiteX0" fmla="*/ 0 w 3286998"/>
                <a:gd name="connsiteY0" fmla="*/ 576064 h 584610"/>
                <a:gd name="connsiteX1" fmla="*/ 756204 w 3286998"/>
                <a:gd name="connsiteY1" fmla="*/ 0 h 584610"/>
                <a:gd name="connsiteX2" fmla="*/ 3286998 w 3286998"/>
                <a:gd name="connsiteY2" fmla="*/ 8546 h 584610"/>
                <a:gd name="connsiteX3" fmla="*/ 2602146 w 3286998"/>
                <a:gd name="connsiteY3" fmla="*/ 584610 h 584610"/>
                <a:gd name="connsiteX4" fmla="*/ 0 w 3286998"/>
                <a:gd name="connsiteY4" fmla="*/ 576064 h 5846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286998" h="584610">
                  <a:moveTo>
                    <a:pt x="0" y="576064"/>
                  </a:moveTo>
                  <a:lnTo>
                    <a:pt x="756204" y="0"/>
                  </a:lnTo>
                  <a:lnTo>
                    <a:pt x="3286998" y="8546"/>
                  </a:lnTo>
                  <a:lnTo>
                    <a:pt x="2602146" y="584610"/>
                  </a:lnTo>
                  <a:lnTo>
                    <a:pt x="0" y="576064"/>
                  </a:lnTo>
                  <a:close/>
                </a:path>
              </a:pathLst>
            </a:cu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21917" tIns="60958" rIns="121917" bIns="60958" rtlCol="0" anchor="ctr"/>
            <a:lstStyle>
              <a:defPPr>
                <a:defRPr lang="ru-RU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ru-RU"/>
            </a:p>
          </p:txBody>
        </p:sp>
      </p:grpSp>
      <p:sp>
        <p:nvSpPr>
          <p:cNvPr id="8" name="Прямоугольник 7"/>
          <p:cNvSpPr/>
          <p:nvPr/>
        </p:nvSpPr>
        <p:spPr>
          <a:xfrm>
            <a:off x="3094738" y="1484784"/>
            <a:ext cx="4819688" cy="1368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endParaRPr lang="ru-RU" sz="28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979712" y="2060848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11" name="Параллелограмм 4"/>
          <p:cNvSpPr/>
          <p:nvPr/>
        </p:nvSpPr>
        <p:spPr>
          <a:xfrm>
            <a:off x="179512" y="191970"/>
            <a:ext cx="5503952" cy="676248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2715 w 2784323"/>
              <a:gd name="connsiteY0" fmla="*/ 583092 h 591638"/>
              <a:gd name="connsiteX1" fmla="*/ 0 w 2784323"/>
              <a:gd name="connsiteY1" fmla="*/ 0 h 591638"/>
              <a:gd name="connsiteX2" fmla="*/ 2774515 w 2784323"/>
              <a:gd name="connsiteY2" fmla="*/ 7028 h 591638"/>
              <a:gd name="connsiteX3" fmla="*/ 2784323 w 2784323"/>
              <a:gd name="connsiteY3" fmla="*/ 591638 h 591638"/>
              <a:gd name="connsiteX4" fmla="*/ 2715 w 2784323"/>
              <a:gd name="connsiteY4" fmla="*/ 583092 h 591638"/>
              <a:gd name="connsiteX0" fmla="*/ 2715 w 3092274"/>
              <a:gd name="connsiteY0" fmla="*/ 583092 h 591638"/>
              <a:gd name="connsiteX1" fmla="*/ 0 w 3092274"/>
              <a:gd name="connsiteY1" fmla="*/ 0 h 591638"/>
              <a:gd name="connsiteX2" fmla="*/ 3092274 w 3092274"/>
              <a:gd name="connsiteY2" fmla="*/ 3514 h 591638"/>
              <a:gd name="connsiteX3" fmla="*/ 2784323 w 3092274"/>
              <a:gd name="connsiteY3" fmla="*/ 591638 h 591638"/>
              <a:gd name="connsiteX4" fmla="*/ 2715 w 3092274"/>
              <a:gd name="connsiteY4" fmla="*/ 583092 h 5916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092274" h="591638">
                <a:moveTo>
                  <a:pt x="2715" y="583092"/>
                </a:moveTo>
                <a:lnTo>
                  <a:pt x="0" y="0"/>
                </a:lnTo>
                <a:lnTo>
                  <a:pt x="3092274" y="3514"/>
                </a:lnTo>
                <a:lnTo>
                  <a:pt x="2784323" y="591638"/>
                </a:lnTo>
                <a:lnTo>
                  <a:pt x="2715" y="583092"/>
                </a:lnTo>
                <a:close/>
              </a:path>
            </a:pathLst>
          </a:cu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Рекомендации по снижению финансовой и административной нагрузки на участников контрактной системы</a:t>
            </a:r>
            <a:endParaRPr lang="ru-RU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691680" y="3429000"/>
            <a:ext cx="4732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Wingdings" pitchFamily="2" charset="2"/>
              <a:buChar char="Ø"/>
            </a:pPr>
            <a:endParaRPr lang="ru-RU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40352" y="0"/>
            <a:ext cx="1183181" cy="12159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79512" y="1071801"/>
            <a:ext cx="7150354" cy="57861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 smtClean="0">
                <a:solidFill>
                  <a:schemeClr val="tx2">
                    <a:lumMod val="50000"/>
                  </a:schemeClr>
                </a:solidFill>
              </a:rPr>
              <a:t>При осуществлении закупочных процедур предусмотреть:</a:t>
            </a:r>
          </a:p>
          <a:p>
            <a:endParaRPr lang="ru-RU" sz="1400" b="1" dirty="0" smtClean="0">
              <a:solidFill>
                <a:schemeClr val="tx2">
                  <a:lumMod val="50000"/>
                </a:schemeClr>
              </a:solidFill>
            </a:endParaRPr>
          </a:p>
          <a:p>
            <a:pPr marL="361950" indent="-361950">
              <a:buFont typeface="Wingdings" panose="05000000000000000000" pitchFamily="2" charset="2"/>
              <a:buChar char="Ø"/>
            </a:pPr>
            <a:r>
              <a:rPr lang="ru-RU" sz="1400" dirty="0" smtClean="0">
                <a:solidFill>
                  <a:schemeClr val="accent1">
                    <a:lumMod val="50000"/>
                  </a:schemeClr>
                </a:solidFill>
              </a:rPr>
              <a:t>устанавливать </a:t>
            </a:r>
            <a:r>
              <a:rPr lang="ru-RU" sz="1400" dirty="0">
                <a:solidFill>
                  <a:schemeClr val="accent1">
                    <a:lumMod val="50000"/>
                  </a:schemeClr>
                </a:solidFill>
              </a:rPr>
              <a:t>минимальный размер обеспечения заявки и обеспечения исполнения </a:t>
            </a:r>
            <a:r>
              <a:rPr lang="ru-RU" sz="1400" dirty="0" smtClean="0">
                <a:solidFill>
                  <a:schemeClr val="accent1">
                    <a:lumMod val="50000"/>
                  </a:schemeClr>
                </a:solidFill>
              </a:rPr>
              <a:t>контракта;</a:t>
            </a:r>
          </a:p>
          <a:p>
            <a:pPr marL="361950" indent="-361950">
              <a:buFont typeface="Wingdings" panose="05000000000000000000" pitchFamily="2" charset="2"/>
              <a:buChar char="Ø"/>
            </a:pPr>
            <a:endParaRPr lang="ru-RU" sz="1400" dirty="0">
              <a:solidFill>
                <a:schemeClr val="accent1">
                  <a:lumMod val="50000"/>
                </a:schemeClr>
              </a:solidFill>
            </a:endParaRP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ru-RU" sz="1400" dirty="0" smtClean="0">
                <a:solidFill>
                  <a:schemeClr val="accent1">
                    <a:lumMod val="50000"/>
                  </a:schemeClr>
                </a:solidFill>
              </a:rPr>
              <a:t>производить </a:t>
            </a:r>
            <a:r>
              <a:rPr lang="ru-RU" sz="1400" dirty="0">
                <a:solidFill>
                  <a:schemeClr val="accent1">
                    <a:lumMod val="50000"/>
                  </a:schemeClr>
                </a:solidFill>
              </a:rPr>
              <a:t>оплату обязательств по контрактам в максимально короткие </a:t>
            </a:r>
            <a:r>
              <a:rPr lang="ru-RU" sz="1400" dirty="0" smtClean="0">
                <a:solidFill>
                  <a:schemeClr val="accent1">
                    <a:lumMod val="50000"/>
                  </a:schemeClr>
                </a:solidFill>
              </a:rPr>
              <a:t>сроки;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ru-RU" sz="1400" dirty="0">
              <a:solidFill>
                <a:schemeClr val="accent1">
                  <a:lumMod val="50000"/>
                </a:schemeClr>
              </a:solidFill>
            </a:endParaRP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ru-RU" sz="14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sz="1400" dirty="0">
                <a:solidFill>
                  <a:schemeClr val="accent1">
                    <a:lumMod val="50000"/>
                  </a:schemeClr>
                </a:solidFill>
              </a:rPr>
              <a:t>предусмотреть порядок расчетов по контрактам с учетом выплаты контрагенту авансовых </a:t>
            </a:r>
            <a:r>
              <a:rPr lang="ru-RU" sz="1400" dirty="0" smtClean="0">
                <a:solidFill>
                  <a:schemeClr val="accent1">
                    <a:lumMod val="50000"/>
                  </a:schemeClr>
                </a:solidFill>
              </a:rPr>
              <a:t>платежей;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ru-RU" sz="1400" dirty="0">
              <a:solidFill>
                <a:schemeClr val="accent1">
                  <a:lumMod val="50000"/>
                </a:schemeClr>
              </a:solidFill>
            </a:endParaRP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ru-RU" sz="1400" dirty="0" smtClean="0">
                <a:solidFill>
                  <a:schemeClr val="accent1">
                    <a:lumMod val="50000"/>
                  </a:schemeClr>
                </a:solidFill>
              </a:rPr>
              <a:t> - </a:t>
            </a:r>
            <a:r>
              <a:rPr lang="ru-RU" sz="1400" dirty="0">
                <a:solidFill>
                  <a:schemeClr val="accent1">
                    <a:lumMod val="50000"/>
                  </a:schemeClr>
                </a:solidFill>
              </a:rPr>
              <a:t>отказаться от расширенного казначейского сопровождения контрактов</a:t>
            </a:r>
            <a:r>
              <a:rPr lang="ru-RU" sz="1400" dirty="0" smtClean="0">
                <a:solidFill>
                  <a:schemeClr val="accent1">
                    <a:lumMod val="50000"/>
                  </a:schemeClr>
                </a:solidFill>
              </a:rPr>
              <a:t>;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ru-RU" sz="1400" dirty="0">
              <a:solidFill>
                <a:schemeClr val="accent1">
                  <a:lumMod val="50000"/>
                </a:schemeClr>
              </a:solidFill>
            </a:endParaRP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ru-RU" sz="1400" dirty="0">
                <a:solidFill>
                  <a:schemeClr val="accent1">
                    <a:lumMod val="50000"/>
                  </a:schemeClr>
                </a:solidFill>
              </a:rPr>
              <a:t>- обеспечить направления в адрес поставщика заявок </a:t>
            </a:r>
            <a:r>
              <a:rPr lang="ru-RU" sz="1400" dirty="0" smtClean="0">
                <a:solidFill>
                  <a:schemeClr val="accent1">
                    <a:lumMod val="50000"/>
                  </a:schemeClr>
                </a:solidFill>
              </a:rPr>
              <a:t>заблаговременно;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ru-RU" sz="1400" dirty="0">
              <a:solidFill>
                <a:schemeClr val="accent1">
                  <a:lumMod val="50000"/>
                </a:schemeClr>
              </a:solidFill>
            </a:endParaRP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ru-RU" sz="1400" dirty="0">
                <a:solidFill>
                  <a:schemeClr val="accent1">
                    <a:lumMod val="50000"/>
                  </a:schemeClr>
                </a:solidFill>
              </a:rPr>
              <a:t>- формировать заявку на закупку в объеме, не превышающем 3 – 6 месячную потребность</a:t>
            </a:r>
            <a:r>
              <a:rPr lang="ru-RU" sz="1400" dirty="0" smtClean="0">
                <a:solidFill>
                  <a:schemeClr val="accent1">
                    <a:lumMod val="50000"/>
                  </a:schemeClr>
                </a:solidFill>
              </a:rPr>
              <a:t>;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ru-RU" sz="1400" dirty="0">
              <a:solidFill>
                <a:schemeClr val="accent1">
                  <a:lumMod val="50000"/>
                </a:schemeClr>
              </a:solidFill>
            </a:endParaRP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ru-RU" sz="1400" dirty="0">
                <a:solidFill>
                  <a:schemeClr val="accent1">
                    <a:lumMod val="50000"/>
                  </a:schemeClr>
                </a:solidFill>
              </a:rPr>
              <a:t>- в целях рационального использования бюджетных средств и сведения к минимуму случаев закупок </a:t>
            </a:r>
            <a:r>
              <a:rPr lang="ru-RU" sz="1400" dirty="0" smtClean="0">
                <a:solidFill>
                  <a:schemeClr val="accent1">
                    <a:lumMod val="50000"/>
                  </a:schemeClr>
                </a:solidFill>
              </a:rPr>
              <a:t>товаров иностранного происхождения, в том числе  </a:t>
            </a:r>
            <a:r>
              <a:rPr lang="ru-RU" sz="1400" dirty="0">
                <a:solidFill>
                  <a:schemeClr val="accent1">
                    <a:lumMod val="50000"/>
                  </a:schemeClr>
                </a:solidFill>
              </a:rPr>
              <a:t>продукции растениеводства и животноводства </a:t>
            </a:r>
            <a:r>
              <a:rPr lang="ru-RU" sz="1400" dirty="0" smtClean="0">
                <a:solidFill>
                  <a:schemeClr val="accent1">
                    <a:lumMod val="50000"/>
                  </a:schemeClr>
                </a:solidFill>
              </a:rPr>
              <a:t>(</a:t>
            </a:r>
            <a:r>
              <a:rPr lang="ru-RU" sz="1400" dirty="0">
                <a:solidFill>
                  <a:schemeClr val="accent1">
                    <a:lumMod val="50000"/>
                  </a:schemeClr>
                </a:solidFill>
              </a:rPr>
              <a:t>цитрусовые, бананы, киви и прочее), </a:t>
            </a:r>
            <a:r>
              <a:rPr lang="ru-RU" sz="1400" b="1" dirty="0">
                <a:solidFill>
                  <a:schemeClr val="accent1">
                    <a:lumMod val="50000"/>
                  </a:schemeClr>
                </a:solidFill>
              </a:rPr>
              <a:t>пересмотреть номенклатуру закупаемых </a:t>
            </a:r>
            <a:r>
              <a:rPr lang="ru-RU" sz="1400" b="1" dirty="0" smtClean="0">
                <a:solidFill>
                  <a:schemeClr val="accent1">
                    <a:lumMod val="50000"/>
                  </a:schemeClr>
                </a:solidFill>
              </a:rPr>
              <a:t>товаров в </a:t>
            </a:r>
            <a:r>
              <a:rPr lang="ru-RU" sz="1400" b="1" dirty="0">
                <a:solidFill>
                  <a:schemeClr val="accent1">
                    <a:lumMod val="50000"/>
                  </a:schemeClr>
                </a:solidFill>
              </a:rPr>
              <a:t>пользу товаров произведенных (выращенных) на территории Российской Федерации</a:t>
            </a:r>
            <a:r>
              <a:rPr lang="ru-RU" sz="1400" dirty="0" smtClean="0">
                <a:solidFill>
                  <a:schemeClr val="accent1">
                    <a:lumMod val="50000"/>
                  </a:schemeClr>
                </a:solidFill>
              </a:rPr>
              <a:t>;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ru-RU" sz="1400" dirty="0">
              <a:solidFill>
                <a:schemeClr val="accent1">
                  <a:lumMod val="50000"/>
                </a:schemeClr>
              </a:solidFill>
            </a:endParaRP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ru-RU" sz="1400" dirty="0">
                <a:solidFill>
                  <a:schemeClr val="accent1">
                    <a:lumMod val="50000"/>
                  </a:schemeClr>
                </a:solidFill>
              </a:rPr>
              <a:t>- обеспечить списание начисленных поставщику (подрядчику, исполнителю), но не списанных заказчиком сумм неустоек (штрафов, пеней</a:t>
            </a:r>
            <a:r>
              <a:rPr lang="ru-RU" sz="1400" dirty="0" smtClean="0">
                <a:solidFill>
                  <a:schemeClr val="accent1">
                    <a:lumMod val="50000"/>
                  </a:schemeClr>
                </a:solidFill>
              </a:rPr>
              <a:t>).</a:t>
            </a:r>
            <a:endParaRPr lang="ru-RU" sz="1400" dirty="0">
              <a:solidFill>
                <a:schemeClr val="accent1">
                  <a:lumMod val="50000"/>
                </a:schemeClr>
              </a:solidFill>
            </a:endParaRPr>
          </a:p>
          <a:p>
            <a:endParaRPr lang="ru-RU" sz="2000" dirty="0" smtClean="0"/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6473FB-2CA6-4F65-AF6D-5C16A54737B4}" type="slidenum">
              <a:rPr lang="ru-RU" smtClean="0"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235302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араллелограмм 4"/>
          <p:cNvSpPr/>
          <p:nvPr/>
        </p:nvSpPr>
        <p:spPr>
          <a:xfrm>
            <a:off x="6344653" y="6237312"/>
            <a:ext cx="2781608" cy="584611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781608" h="584610">
                <a:moveTo>
                  <a:pt x="0" y="576064"/>
                </a:moveTo>
                <a:lnTo>
                  <a:pt x="212383" y="0"/>
                </a:lnTo>
                <a:lnTo>
                  <a:pt x="2771800" y="0"/>
                </a:lnTo>
                <a:lnTo>
                  <a:pt x="2781608" y="584610"/>
                </a:lnTo>
                <a:lnTo>
                  <a:pt x="0" y="57606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/>
          </a:p>
        </p:txBody>
      </p:sp>
      <p:sp>
        <p:nvSpPr>
          <p:cNvPr id="18" name="Параллелограмм 4"/>
          <p:cNvSpPr/>
          <p:nvPr/>
        </p:nvSpPr>
        <p:spPr>
          <a:xfrm rot="10800000">
            <a:off x="4624" y="6880"/>
            <a:ext cx="2781608" cy="584611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824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781608" h="584610">
                <a:moveTo>
                  <a:pt x="0" y="576064"/>
                </a:moveTo>
                <a:lnTo>
                  <a:pt x="212383" y="0"/>
                </a:lnTo>
                <a:lnTo>
                  <a:pt x="2778240" y="0"/>
                </a:lnTo>
                <a:cubicBezTo>
                  <a:pt x="2779363" y="194870"/>
                  <a:pt x="2780485" y="389740"/>
                  <a:pt x="2781608" y="584610"/>
                </a:cubicBezTo>
                <a:lnTo>
                  <a:pt x="0" y="57606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/>
          </a:p>
        </p:txBody>
      </p:sp>
      <p:sp>
        <p:nvSpPr>
          <p:cNvPr id="19" name="Параллелограмм 4"/>
          <p:cNvSpPr/>
          <p:nvPr/>
        </p:nvSpPr>
        <p:spPr>
          <a:xfrm rot="10800000">
            <a:off x="2668461" y="6881"/>
            <a:ext cx="981408" cy="584611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0 w 2771800"/>
              <a:gd name="connsiteY0" fmla="*/ 576064 h 584610"/>
              <a:gd name="connsiteX1" fmla="*/ 212383 w 2771800"/>
              <a:gd name="connsiteY1" fmla="*/ 0 h 584610"/>
              <a:gd name="connsiteX2" fmla="*/ 2771800 w 2771800"/>
              <a:gd name="connsiteY2" fmla="*/ 0 h 584610"/>
              <a:gd name="connsiteX3" fmla="*/ 2602146 w 2771800"/>
              <a:gd name="connsiteY3" fmla="*/ 584610 h 584610"/>
              <a:gd name="connsiteX4" fmla="*/ 0 w 2771800"/>
              <a:gd name="connsiteY4" fmla="*/ 576064 h 584610"/>
              <a:gd name="connsiteX0" fmla="*/ 0 w 3286998"/>
              <a:gd name="connsiteY0" fmla="*/ 576064 h 584610"/>
              <a:gd name="connsiteX1" fmla="*/ 212383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  <a:gd name="connsiteX0" fmla="*/ 0 w 3286998"/>
              <a:gd name="connsiteY0" fmla="*/ 576064 h 584610"/>
              <a:gd name="connsiteX1" fmla="*/ 756204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286998" h="584610">
                <a:moveTo>
                  <a:pt x="0" y="576064"/>
                </a:moveTo>
                <a:lnTo>
                  <a:pt x="756204" y="0"/>
                </a:lnTo>
                <a:lnTo>
                  <a:pt x="3286998" y="8546"/>
                </a:lnTo>
                <a:lnTo>
                  <a:pt x="2602146" y="584610"/>
                </a:lnTo>
                <a:lnTo>
                  <a:pt x="0" y="57606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/>
          </a:p>
        </p:txBody>
      </p:sp>
      <p:sp>
        <p:nvSpPr>
          <p:cNvPr id="21" name="Прямоугольник 20"/>
          <p:cNvSpPr/>
          <p:nvPr/>
        </p:nvSpPr>
        <p:spPr>
          <a:xfrm>
            <a:off x="1395428" y="2780928"/>
            <a:ext cx="684076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dirty="0" smtClean="0">
                <a:solidFill>
                  <a:schemeClr val="tx2"/>
                </a:solidFill>
              </a:rPr>
              <a:t>Спасибо за внимание</a:t>
            </a:r>
            <a:endParaRPr lang="ru-RU" sz="4000" b="1" dirty="0">
              <a:solidFill>
                <a:schemeClr val="tx2"/>
              </a:solidFill>
            </a:endParaRPr>
          </a:p>
        </p:txBody>
      </p:sp>
      <p:sp>
        <p:nvSpPr>
          <p:cNvPr id="23" name="Параллелограмм 4"/>
          <p:cNvSpPr/>
          <p:nvPr/>
        </p:nvSpPr>
        <p:spPr>
          <a:xfrm>
            <a:off x="5508104" y="6237312"/>
            <a:ext cx="981408" cy="584611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0 w 2771800"/>
              <a:gd name="connsiteY0" fmla="*/ 576064 h 584610"/>
              <a:gd name="connsiteX1" fmla="*/ 212383 w 2771800"/>
              <a:gd name="connsiteY1" fmla="*/ 0 h 584610"/>
              <a:gd name="connsiteX2" fmla="*/ 2771800 w 2771800"/>
              <a:gd name="connsiteY2" fmla="*/ 0 h 584610"/>
              <a:gd name="connsiteX3" fmla="*/ 2602146 w 2771800"/>
              <a:gd name="connsiteY3" fmla="*/ 584610 h 584610"/>
              <a:gd name="connsiteX4" fmla="*/ 0 w 2771800"/>
              <a:gd name="connsiteY4" fmla="*/ 576064 h 584610"/>
              <a:gd name="connsiteX0" fmla="*/ 0 w 3286998"/>
              <a:gd name="connsiteY0" fmla="*/ 576064 h 584610"/>
              <a:gd name="connsiteX1" fmla="*/ 212383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  <a:gd name="connsiteX0" fmla="*/ 0 w 3286998"/>
              <a:gd name="connsiteY0" fmla="*/ 576064 h 584610"/>
              <a:gd name="connsiteX1" fmla="*/ 756204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286998" h="584610">
                <a:moveTo>
                  <a:pt x="0" y="576064"/>
                </a:moveTo>
                <a:lnTo>
                  <a:pt x="756204" y="0"/>
                </a:lnTo>
                <a:lnTo>
                  <a:pt x="3286998" y="8546"/>
                </a:lnTo>
                <a:lnTo>
                  <a:pt x="2602146" y="584610"/>
                </a:lnTo>
                <a:lnTo>
                  <a:pt x="0" y="57606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/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2320" y="76348"/>
            <a:ext cx="1383977" cy="13925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6473FB-2CA6-4F65-AF6D-5C16A54737B4}" type="slidenum">
              <a:rPr lang="ru-RU" smtClean="0"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263585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Группа 4"/>
          <p:cNvGrpSpPr/>
          <p:nvPr/>
        </p:nvGrpSpPr>
        <p:grpSpPr>
          <a:xfrm>
            <a:off x="4404353" y="116632"/>
            <a:ext cx="4788024" cy="6741368"/>
            <a:chOff x="2314043" y="3029352"/>
            <a:chExt cx="4788024" cy="6741368"/>
          </a:xfrm>
        </p:grpSpPr>
        <p:sp>
          <p:nvSpPr>
            <p:cNvPr id="7" name="Параллелограмм 4"/>
            <p:cNvSpPr/>
            <p:nvPr/>
          </p:nvSpPr>
          <p:spPr>
            <a:xfrm>
              <a:off x="3393256" y="9186109"/>
              <a:ext cx="3708811" cy="584611"/>
            </a:xfrm>
            <a:custGeom>
              <a:avLst/>
              <a:gdLst>
                <a:gd name="connsiteX0" fmla="*/ 0 w 2771800"/>
                <a:gd name="connsiteY0" fmla="*/ 576064 h 576064"/>
                <a:gd name="connsiteX1" fmla="*/ 212383 w 2771800"/>
                <a:gd name="connsiteY1" fmla="*/ 0 h 576064"/>
                <a:gd name="connsiteX2" fmla="*/ 2771800 w 2771800"/>
                <a:gd name="connsiteY2" fmla="*/ 0 h 576064"/>
                <a:gd name="connsiteX3" fmla="*/ 2559417 w 2771800"/>
                <a:gd name="connsiteY3" fmla="*/ 576064 h 576064"/>
                <a:gd name="connsiteX4" fmla="*/ 0 w 2771800"/>
                <a:gd name="connsiteY4" fmla="*/ 576064 h 576064"/>
                <a:gd name="connsiteX0" fmla="*/ 0 w 2781608"/>
                <a:gd name="connsiteY0" fmla="*/ 576064 h 584610"/>
                <a:gd name="connsiteX1" fmla="*/ 212383 w 2781608"/>
                <a:gd name="connsiteY1" fmla="*/ 0 h 584610"/>
                <a:gd name="connsiteX2" fmla="*/ 2771800 w 2781608"/>
                <a:gd name="connsiteY2" fmla="*/ 0 h 584610"/>
                <a:gd name="connsiteX3" fmla="*/ 2781608 w 2781608"/>
                <a:gd name="connsiteY3" fmla="*/ 584610 h 584610"/>
                <a:gd name="connsiteX4" fmla="*/ 0 w 2781608"/>
                <a:gd name="connsiteY4" fmla="*/ 576064 h 5846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781608" h="584610">
                  <a:moveTo>
                    <a:pt x="0" y="576064"/>
                  </a:moveTo>
                  <a:lnTo>
                    <a:pt x="212383" y="0"/>
                  </a:lnTo>
                  <a:lnTo>
                    <a:pt x="2771800" y="0"/>
                  </a:lnTo>
                  <a:lnTo>
                    <a:pt x="2781608" y="584610"/>
                  </a:lnTo>
                  <a:lnTo>
                    <a:pt x="0" y="576064"/>
                  </a:lnTo>
                  <a:close/>
                </a:path>
              </a:pathLst>
            </a:cu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21917" tIns="60958" rIns="121917" bIns="60958" rtlCol="0" anchor="ctr"/>
            <a:lstStyle>
              <a:defPPr>
                <a:defRPr lang="ru-RU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ru-RU"/>
            </a:p>
          </p:txBody>
        </p:sp>
        <p:sp>
          <p:nvSpPr>
            <p:cNvPr id="9" name="Параллелограмм 4"/>
            <p:cNvSpPr/>
            <p:nvPr/>
          </p:nvSpPr>
          <p:spPr>
            <a:xfrm>
              <a:off x="2314043" y="9186108"/>
              <a:ext cx="1308544" cy="584611"/>
            </a:xfrm>
            <a:custGeom>
              <a:avLst/>
              <a:gdLst>
                <a:gd name="connsiteX0" fmla="*/ 0 w 2771800"/>
                <a:gd name="connsiteY0" fmla="*/ 576064 h 576064"/>
                <a:gd name="connsiteX1" fmla="*/ 212383 w 2771800"/>
                <a:gd name="connsiteY1" fmla="*/ 0 h 576064"/>
                <a:gd name="connsiteX2" fmla="*/ 2771800 w 2771800"/>
                <a:gd name="connsiteY2" fmla="*/ 0 h 576064"/>
                <a:gd name="connsiteX3" fmla="*/ 2559417 w 2771800"/>
                <a:gd name="connsiteY3" fmla="*/ 576064 h 576064"/>
                <a:gd name="connsiteX4" fmla="*/ 0 w 2771800"/>
                <a:gd name="connsiteY4" fmla="*/ 576064 h 576064"/>
                <a:gd name="connsiteX0" fmla="*/ 0 w 2781608"/>
                <a:gd name="connsiteY0" fmla="*/ 576064 h 584610"/>
                <a:gd name="connsiteX1" fmla="*/ 212383 w 2781608"/>
                <a:gd name="connsiteY1" fmla="*/ 0 h 584610"/>
                <a:gd name="connsiteX2" fmla="*/ 2771800 w 2781608"/>
                <a:gd name="connsiteY2" fmla="*/ 0 h 584610"/>
                <a:gd name="connsiteX3" fmla="*/ 2781608 w 2781608"/>
                <a:gd name="connsiteY3" fmla="*/ 584610 h 584610"/>
                <a:gd name="connsiteX4" fmla="*/ 0 w 2781608"/>
                <a:gd name="connsiteY4" fmla="*/ 576064 h 584610"/>
                <a:gd name="connsiteX0" fmla="*/ 0 w 2771800"/>
                <a:gd name="connsiteY0" fmla="*/ 576064 h 584610"/>
                <a:gd name="connsiteX1" fmla="*/ 212383 w 2771800"/>
                <a:gd name="connsiteY1" fmla="*/ 0 h 584610"/>
                <a:gd name="connsiteX2" fmla="*/ 2771800 w 2771800"/>
                <a:gd name="connsiteY2" fmla="*/ 0 h 584610"/>
                <a:gd name="connsiteX3" fmla="*/ 2602146 w 2771800"/>
                <a:gd name="connsiteY3" fmla="*/ 584610 h 584610"/>
                <a:gd name="connsiteX4" fmla="*/ 0 w 2771800"/>
                <a:gd name="connsiteY4" fmla="*/ 576064 h 584610"/>
                <a:gd name="connsiteX0" fmla="*/ 0 w 3286998"/>
                <a:gd name="connsiteY0" fmla="*/ 576064 h 584610"/>
                <a:gd name="connsiteX1" fmla="*/ 212383 w 3286998"/>
                <a:gd name="connsiteY1" fmla="*/ 0 h 584610"/>
                <a:gd name="connsiteX2" fmla="*/ 3286998 w 3286998"/>
                <a:gd name="connsiteY2" fmla="*/ 8546 h 584610"/>
                <a:gd name="connsiteX3" fmla="*/ 2602146 w 3286998"/>
                <a:gd name="connsiteY3" fmla="*/ 584610 h 584610"/>
                <a:gd name="connsiteX4" fmla="*/ 0 w 3286998"/>
                <a:gd name="connsiteY4" fmla="*/ 576064 h 584610"/>
                <a:gd name="connsiteX0" fmla="*/ 0 w 3286998"/>
                <a:gd name="connsiteY0" fmla="*/ 576064 h 584610"/>
                <a:gd name="connsiteX1" fmla="*/ 756204 w 3286998"/>
                <a:gd name="connsiteY1" fmla="*/ 0 h 584610"/>
                <a:gd name="connsiteX2" fmla="*/ 3286998 w 3286998"/>
                <a:gd name="connsiteY2" fmla="*/ 8546 h 584610"/>
                <a:gd name="connsiteX3" fmla="*/ 2602146 w 3286998"/>
                <a:gd name="connsiteY3" fmla="*/ 584610 h 584610"/>
                <a:gd name="connsiteX4" fmla="*/ 0 w 3286998"/>
                <a:gd name="connsiteY4" fmla="*/ 576064 h 5846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286998" h="584610">
                  <a:moveTo>
                    <a:pt x="0" y="576064"/>
                  </a:moveTo>
                  <a:lnTo>
                    <a:pt x="756204" y="0"/>
                  </a:lnTo>
                  <a:lnTo>
                    <a:pt x="3286998" y="8546"/>
                  </a:lnTo>
                  <a:lnTo>
                    <a:pt x="2602146" y="584610"/>
                  </a:lnTo>
                  <a:lnTo>
                    <a:pt x="0" y="576064"/>
                  </a:lnTo>
                  <a:close/>
                </a:path>
              </a:pathLst>
            </a:cu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21917" tIns="60958" rIns="121917" bIns="60958" rtlCol="0" anchor="ctr"/>
            <a:lstStyle>
              <a:defPPr>
                <a:defRPr lang="ru-RU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ru-RU"/>
            </a:p>
          </p:txBody>
        </p:sp>
        <p:pic>
          <p:nvPicPr>
            <p:cNvPr id="10" name="Picture 2" descr="C:\Users\sharapovir\Desktop\Samarskaya oblast.723b5d68.png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638907" y="3029352"/>
              <a:ext cx="1256881" cy="122924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8" name="Прямоугольник 7"/>
          <p:cNvSpPr/>
          <p:nvPr/>
        </p:nvSpPr>
        <p:spPr>
          <a:xfrm>
            <a:off x="3025345" y="1476172"/>
            <a:ext cx="4819688" cy="1368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endParaRPr lang="ru-RU" sz="28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979712" y="2060848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11" name="Параллелограмм 4"/>
          <p:cNvSpPr/>
          <p:nvPr/>
        </p:nvSpPr>
        <p:spPr>
          <a:xfrm>
            <a:off x="0" y="-28073"/>
            <a:ext cx="6927870" cy="676248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2715 w 2784323"/>
              <a:gd name="connsiteY0" fmla="*/ 583092 h 591638"/>
              <a:gd name="connsiteX1" fmla="*/ 0 w 2784323"/>
              <a:gd name="connsiteY1" fmla="*/ 0 h 591638"/>
              <a:gd name="connsiteX2" fmla="*/ 2774515 w 2784323"/>
              <a:gd name="connsiteY2" fmla="*/ 7028 h 591638"/>
              <a:gd name="connsiteX3" fmla="*/ 2784323 w 2784323"/>
              <a:gd name="connsiteY3" fmla="*/ 591638 h 591638"/>
              <a:gd name="connsiteX4" fmla="*/ 2715 w 2784323"/>
              <a:gd name="connsiteY4" fmla="*/ 583092 h 591638"/>
              <a:gd name="connsiteX0" fmla="*/ 2715 w 3092274"/>
              <a:gd name="connsiteY0" fmla="*/ 583092 h 591638"/>
              <a:gd name="connsiteX1" fmla="*/ 0 w 3092274"/>
              <a:gd name="connsiteY1" fmla="*/ 0 h 591638"/>
              <a:gd name="connsiteX2" fmla="*/ 3092274 w 3092274"/>
              <a:gd name="connsiteY2" fmla="*/ 3514 h 591638"/>
              <a:gd name="connsiteX3" fmla="*/ 2784323 w 3092274"/>
              <a:gd name="connsiteY3" fmla="*/ 591638 h 591638"/>
              <a:gd name="connsiteX4" fmla="*/ 2715 w 3092274"/>
              <a:gd name="connsiteY4" fmla="*/ 583092 h 5916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092274" h="591638">
                <a:moveTo>
                  <a:pt x="2715" y="583092"/>
                </a:moveTo>
                <a:lnTo>
                  <a:pt x="0" y="0"/>
                </a:lnTo>
                <a:lnTo>
                  <a:pt x="3092274" y="3514"/>
                </a:lnTo>
                <a:lnTo>
                  <a:pt x="2784323" y="591638"/>
                </a:lnTo>
                <a:lnTo>
                  <a:pt x="2715" y="583092"/>
                </a:lnTo>
                <a:close/>
              </a:path>
            </a:pathLst>
          </a:cu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endParaRPr lang="ru-RU" sz="20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89195020"/>
              </p:ext>
            </p:extLst>
          </p:nvPr>
        </p:nvGraphicFramePr>
        <p:xfrm>
          <a:off x="395536" y="1700808"/>
          <a:ext cx="8207152" cy="3450311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660130"/>
                <a:gridCol w="6547022"/>
              </a:tblGrid>
              <a:tr h="367244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b="1" i="0" u="none" strike="noStrike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Время</a:t>
                      </a:r>
                      <a:endParaRPr lang="ru-RU" sz="2000" b="1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4773" marR="4773" marT="477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E0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b="1" u="none" strike="noStrike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Тема</a:t>
                      </a:r>
                      <a:endParaRPr lang="ru-RU" sz="2000" b="1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4773" marR="4773" marT="477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E0B4"/>
                    </a:solidFill>
                  </a:tcPr>
                </a:tc>
              </a:tr>
              <a:tr h="52961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10:00 </a:t>
                      </a:r>
                      <a:r>
                        <a:rPr lang="ru-RU" sz="1600" b="1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– </a:t>
                      </a:r>
                      <a:r>
                        <a:rPr lang="ru-RU" sz="1600" b="1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11:00</a:t>
                      </a:r>
                      <a:endParaRPr lang="ru-RU" sz="1600" b="1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Обзор региональных антикризисных мер по оптимизации закупочного процесса в условиях </a:t>
                      </a:r>
                      <a:r>
                        <a:rPr lang="ru-RU" sz="1600" b="1" dirty="0" err="1" smtClean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санкционного</a:t>
                      </a:r>
                      <a:r>
                        <a:rPr lang="ru-RU" sz="1600" b="1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 давления </a:t>
                      </a:r>
                      <a:endParaRPr lang="ru-RU" sz="1600" b="1" dirty="0">
                        <a:solidFill>
                          <a:schemeClr val="accent1">
                            <a:lumMod val="50000"/>
                          </a:schemeClr>
                        </a:solidFill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3373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11:00 </a:t>
                      </a:r>
                      <a:r>
                        <a:rPr lang="ru-RU" sz="1600" b="1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– </a:t>
                      </a:r>
                      <a:r>
                        <a:rPr lang="ru-RU" sz="1600" b="1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11:30</a:t>
                      </a:r>
                      <a:endParaRPr lang="ru-RU" sz="1600" b="1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Практика применения мер административной ответственности за нарушения законодательства о контрактной системе</a:t>
                      </a:r>
                      <a:endParaRPr lang="ru-RU" sz="1600" b="1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2928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11:30 </a:t>
                      </a:r>
                      <a:r>
                        <a:rPr lang="ru-RU" sz="1600" b="1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– </a:t>
                      </a:r>
                      <a:r>
                        <a:rPr lang="ru-RU" sz="1600" b="1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12:40</a:t>
                      </a:r>
                      <a:endParaRPr lang="ru-RU" sz="1600" b="1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Обзор изменений действующего законодательства о контрактной системе </a:t>
                      </a:r>
                      <a:endParaRPr lang="ru-RU" sz="1600" b="1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2961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12:40 –  13.00 </a:t>
                      </a:r>
                      <a:endParaRPr lang="ru-RU" sz="1600" b="1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6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4F81BD">
                              <a:lumMod val="50000"/>
                            </a:srgbClr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Электронная закупка у единственного поставщика в порядке                           ч.12 ст.93 44-ФЗ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2961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i="0" u="none" strike="noStrike" kern="120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13:00 –  13:20</a:t>
                      </a:r>
                      <a:endParaRPr lang="ru-RU" sz="1600" b="1" i="0" u="none" strike="noStrike" kern="12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u="none" strike="noStrike" kern="120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Ответы на вопросы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467544" y="546590"/>
            <a:ext cx="360226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solidFill>
                  <a:schemeClr val="accent1">
                    <a:lumMod val="50000"/>
                  </a:schemeClr>
                </a:solidFill>
              </a:rPr>
              <a:t>Программа мероприятия</a:t>
            </a:r>
            <a:endParaRPr lang="ru-RU" sz="24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6473FB-2CA6-4F65-AF6D-5C16A54737B4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04942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Группа 4"/>
          <p:cNvGrpSpPr/>
          <p:nvPr/>
        </p:nvGrpSpPr>
        <p:grpSpPr>
          <a:xfrm>
            <a:off x="4404353" y="116632"/>
            <a:ext cx="4788024" cy="6741368"/>
            <a:chOff x="2314043" y="3029352"/>
            <a:chExt cx="4788024" cy="6741368"/>
          </a:xfrm>
        </p:grpSpPr>
        <p:sp>
          <p:nvSpPr>
            <p:cNvPr id="7" name="Параллелограмм 4"/>
            <p:cNvSpPr/>
            <p:nvPr/>
          </p:nvSpPr>
          <p:spPr>
            <a:xfrm>
              <a:off x="3393256" y="9186109"/>
              <a:ext cx="3708811" cy="584611"/>
            </a:xfrm>
            <a:custGeom>
              <a:avLst/>
              <a:gdLst>
                <a:gd name="connsiteX0" fmla="*/ 0 w 2771800"/>
                <a:gd name="connsiteY0" fmla="*/ 576064 h 576064"/>
                <a:gd name="connsiteX1" fmla="*/ 212383 w 2771800"/>
                <a:gd name="connsiteY1" fmla="*/ 0 h 576064"/>
                <a:gd name="connsiteX2" fmla="*/ 2771800 w 2771800"/>
                <a:gd name="connsiteY2" fmla="*/ 0 h 576064"/>
                <a:gd name="connsiteX3" fmla="*/ 2559417 w 2771800"/>
                <a:gd name="connsiteY3" fmla="*/ 576064 h 576064"/>
                <a:gd name="connsiteX4" fmla="*/ 0 w 2771800"/>
                <a:gd name="connsiteY4" fmla="*/ 576064 h 576064"/>
                <a:gd name="connsiteX0" fmla="*/ 0 w 2781608"/>
                <a:gd name="connsiteY0" fmla="*/ 576064 h 584610"/>
                <a:gd name="connsiteX1" fmla="*/ 212383 w 2781608"/>
                <a:gd name="connsiteY1" fmla="*/ 0 h 584610"/>
                <a:gd name="connsiteX2" fmla="*/ 2771800 w 2781608"/>
                <a:gd name="connsiteY2" fmla="*/ 0 h 584610"/>
                <a:gd name="connsiteX3" fmla="*/ 2781608 w 2781608"/>
                <a:gd name="connsiteY3" fmla="*/ 584610 h 584610"/>
                <a:gd name="connsiteX4" fmla="*/ 0 w 2781608"/>
                <a:gd name="connsiteY4" fmla="*/ 576064 h 5846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781608" h="584610">
                  <a:moveTo>
                    <a:pt x="0" y="576064"/>
                  </a:moveTo>
                  <a:lnTo>
                    <a:pt x="212383" y="0"/>
                  </a:lnTo>
                  <a:lnTo>
                    <a:pt x="2771800" y="0"/>
                  </a:lnTo>
                  <a:lnTo>
                    <a:pt x="2781608" y="584610"/>
                  </a:lnTo>
                  <a:lnTo>
                    <a:pt x="0" y="576064"/>
                  </a:lnTo>
                  <a:close/>
                </a:path>
              </a:pathLst>
            </a:cu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21917" tIns="60958" rIns="121917" bIns="60958" rtlCol="0" anchor="ctr"/>
            <a:lstStyle>
              <a:defPPr>
                <a:defRPr lang="ru-RU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ru-RU"/>
            </a:p>
          </p:txBody>
        </p:sp>
        <p:sp>
          <p:nvSpPr>
            <p:cNvPr id="9" name="Параллелограмм 4"/>
            <p:cNvSpPr/>
            <p:nvPr/>
          </p:nvSpPr>
          <p:spPr>
            <a:xfrm>
              <a:off x="2314043" y="9186108"/>
              <a:ext cx="1308544" cy="584611"/>
            </a:xfrm>
            <a:custGeom>
              <a:avLst/>
              <a:gdLst>
                <a:gd name="connsiteX0" fmla="*/ 0 w 2771800"/>
                <a:gd name="connsiteY0" fmla="*/ 576064 h 576064"/>
                <a:gd name="connsiteX1" fmla="*/ 212383 w 2771800"/>
                <a:gd name="connsiteY1" fmla="*/ 0 h 576064"/>
                <a:gd name="connsiteX2" fmla="*/ 2771800 w 2771800"/>
                <a:gd name="connsiteY2" fmla="*/ 0 h 576064"/>
                <a:gd name="connsiteX3" fmla="*/ 2559417 w 2771800"/>
                <a:gd name="connsiteY3" fmla="*/ 576064 h 576064"/>
                <a:gd name="connsiteX4" fmla="*/ 0 w 2771800"/>
                <a:gd name="connsiteY4" fmla="*/ 576064 h 576064"/>
                <a:gd name="connsiteX0" fmla="*/ 0 w 2781608"/>
                <a:gd name="connsiteY0" fmla="*/ 576064 h 584610"/>
                <a:gd name="connsiteX1" fmla="*/ 212383 w 2781608"/>
                <a:gd name="connsiteY1" fmla="*/ 0 h 584610"/>
                <a:gd name="connsiteX2" fmla="*/ 2771800 w 2781608"/>
                <a:gd name="connsiteY2" fmla="*/ 0 h 584610"/>
                <a:gd name="connsiteX3" fmla="*/ 2781608 w 2781608"/>
                <a:gd name="connsiteY3" fmla="*/ 584610 h 584610"/>
                <a:gd name="connsiteX4" fmla="*/ 0 w 2781608"/>
                <a:gd name="connsiteY4" fmla="*/ 576064 h 584610"/>
                <a:gd name="connsiteX0" fmla="*/ 0 w 2771800"/>
                <a:gd name="connsiteY0" fmla="*/ 576064 h 584610"/>
                <a:gd name="connsiteX1" fmla="*/ 212383 w 2771800"/>
                <a:gd name="connsiteY1" fmla="*/ 0 h 584610"/>
                <a:gd name="connsiteX2" fmla="*/ 2771800 w 2771800"/>
                <a:gd name="connsiteY2" fmla="*/ 0 h 584610"/>
                <a:gd name="connsiteX3" fmla="*/ 2602146 w 2771800"/>
                <a:gd name="connsiteY3" fmla="*/ 584610 h 584610"/>
                <a:gd name="connsiteX4" fmla="*/ 0 w 2771800"/>
                <a:gd name="connsiteY4" fmla="*/ 576064 h 584610"/>
                <a:gd name="connsiteX0" fmla="*/ 0 w 3286998"/>
                <a:gd name="connsiteY0" fmla="*/ 576064 h 584610"/>
                <a:gd name="connsiteX1" fmla="*/ 212383 w 3286998"/>
                <a:gd name="connsiteY1" fmla="*/ 0 h 584610"/>
                <a:gd name="connsiteX2" fmla="*/ 3286998 w 3286998"/>
                <a:gd name="connsiteY2" fmla="*/ 8546 h 584610"/>
                <a:gd name="connsiteX3" fmla="*/ 2602146 w 3286998"/>
                <a:gd name="connsiteY3" fmla="*/ 584610 h 584610"/>
                <a:gd name="connsiteX4" fmla="*/ 0 w 3286998"/>
                <a:gd name="connsiteY4" fmla="*/ 576064 h 584610"/>
                <a:gd name="connsiteX0" fmla="*/ 0 w 3286998"/>
                <a:gd name="connsiteY0" fmla="*/ 576064 h 584610"/>
                <a:gd name="connsiteX1" fmla="*/ 756204 w 3286998"/>
                <a:gd name="connsiteY1" fmla="*/ 0 h 584610"/>
                <a:gd name="connsiteX2" fmla="*/ 3286998 w 3286998"/>
                <a:gd name="connsiteY2" fmla="*/ 8546 h 584610"/>
                <a:gd name="connsiteX3" fmla="*/ 2602146 w 3286998"/>
                <a:gd name="connsiteY3" fmla="*/ 584610 h 584610"/>
                <a:gd name="connsiteX4" fmla="*/ 0 w 3286998"/>
                <a:gd name="connsiteY4" fmla="*/ 576064 h 5846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286998" h="584610">
                  <a:moveTo>
                    <a:pt x="0" y="576064"/>
                  </a:moveTo>
                  <a:lnTo>
                    <a:pt x="756204" y="0"/>
                  </a:lnTo>
                  <a:lnTo>
                    <a:pt x="3286998" y="8546"/>
                  </a:lnTo>
                  <a:lnTo>
                    <a:pt x="2602146" y="584610"/>
                  </a:lnTo>
                  <a:lnTo>
                    <a:pt x="0" y="576064"/>
                  </a:lnTo>
                  <a:close/>
                </a:path>
              </a:pathLst>
            </a:cu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21917" tIns="60958" rIns="121917" bIns="60958" rtlCol="0" anchor="ctr"/>
            <a:lstStyle>
              <a:defPPr>
                <a:defRPr lang="ru-RU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ru-RU"/>
            </a:p>
          </p:txBody>
        </p:sp>
        <p:pic>
          <p:nvPicPr>
            <p:cNvPr id="10" name="Picture 2" descr="C:\Users\sharapovir\Desktop\Samarskaya oblast.723b5d68.png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638907" y="3029352"/>
              <a:ext cx="1256881" cy="122924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8" name="Прямоугольник 7"/>
          <p:cNvSpPr/>
          <p:nvPr/>
        </p:nvSpPr>
        <p:spPr>
          <a:xfrm>
            <a:off x="3025345" y="1476172"/>
            <a:ext cx="4819688" cy="1368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endParaRPr lang="ru-RU" sz="28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979712" y="2060848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graphicFrame>
        <p:nvGraphicFramePr>
          <p:cNvPr id="3" name="Схема 2"/>
          <p:cNvGraphicFramePr/>
          <p:nvPr>
            <p:extLst>
              <p:ext uri="{D42A27DB-BD31-4B8C-83A1-F6EECF244321}">
                <p14:modId xmlns:p14="http://schemas.microsoft.com/office/powerpoint/2010/main" val="4247220165"/>
              </p:ext>
            </p:extLst>
          </p:nvPr>
        </p:nvGraphicFramePr>
        <p:xfrm>
          <a:off x="160006" y="1516784"/>
          <a:ext cx="7667520" cy="524782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1" name="Параллелограмм 4"/>
          <p:cNvSpPr/>
          <p:nvPr/>
        </p:nvSpPr>
        <p:spPr>
          <a:xfrm>
            <a:off x="23563" y="111179"/>
            <a:ext cx="6927870" cy="676248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2715 w 2784323"/>
              <a:gd name="connsiteY0" fmla="*/ 583092 h 591638"/>
              <a:gd name="connsiteX1" fmla="*/ 0 w 2784323"/>
              <a:gd name="connsiteY1" fmla="*/ 0 h 591638"/>
              <a:gd name="connsiteX2" fmla="*/ 2774515 w 2784323"/>
              <a:gd name="connsiteY2" fmla="*/ 7028 h 591638"/>
              <a:gd name="connsiteX3" fmla="*/ 2784323 w 2784323"/>
              <a:gd name="connsiteY3" fmla="*/ 591638 h 591638"/>
              <a:gd name="connsiteX4" fmla="*/ 2715 w 2784323"/>
              <a:gd name="connsiteY4" fmla="*/ 583092 h 591638"/>
              <a:gd name="connsiteX0" fmla="*/ 2715 w 3092274"/>
              <a:gd name="connsiteY0" fmla="*/ 583092 h 591638"/>
              <a:gd name="connsiteX1" fmla="*/ 0 w 3092274"/>
              <a:gd name="connsiteY1" fmla="*/ 0 h 591638"/>
              <a:gd name="connsiteX2" fmla="*/ 3092274 w 3092274"/>
              <a:gd name="connsiteY2" fmla="*/ 3514 h 591638"/>
              <a:gd name="connsiteX3" fmla="*/ 2784323 w 3092274"/>
              <a:gd name="connsiteY3" fmla="*/ 591638 h 591638"/>
              <a:gd name="connsiteX4" fmla="*/ 2715 w 3092274"/>
              <a:gd name="connsiteY4" fmla="*/ 583092 h 5916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092274" h="591638">
                <a:moveTo>
                  <a:pt x="2715" y="583092"/>
                </a:moveTo>
                <a:lnTo>
                  <a:pt x="0" y="0"/>
                </a:lnTo>
                <a:lnTo>
                  <a:pt x="3092274" y="3514"/>
                </a:lnTo>
                <a:lnTo>
                  <a:pt x="2784323" y="591638"/>
                </a:lnTo>
                <a:lnTo>
                  <a:pt x="2715" y="583092"/>
                </a:lnTo>
                <a:close/>
              </a:path>
            </a:pathLst>
          </a:cu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</a:rPr>
              <a:t>Федеральный  закон от 16.04.2022 №104-ФЗ </a:t>
            </a: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</a:rPr>
              <a:t>«О внесении изменений в отдельные законодательные акты Российской Федерации</a:t>
            </a:r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</a:rPr>
              <a:t>»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782121" y="950836"/>
            <a:ext cx="642328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 smtClean="0">
                <a:solidFill>
                  <a:schemeClr val="tx2">
                    <a:lumMod val="75000"/>
                  </a:schemeClr>
                </a:solidFill>
              </a:rPr>
              <a:t>Подготовка к процедуре определения поставщика  (подрядчика, исполнителя):</a:t>
            </a:r>
            <a:endParaRPr lang="ru-RU" sz="16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6473FB-2CA6-4F65-AF6D-5C16A54737B4}" type="slidenum">
              <a:rPr lang="ru-RU" smtClean="0"/>
              <a:t>3</a:t>
            </a:fld>
            <a:endParaRPr lang="ru-RU"/>
          </a:p>
        </p:txBody>
      </p:sp>
      <p:sp>
        <p:nvSpPr>
          <p:cNvPr id="15" name="Прямоугольник 14"/>
          <p:cNvSpPr/>
          <p:nvPr/>
        </p:nvSpPr>
        <p:spPr>
          <a:xfrm>
            <a:off x="1228052" y="2981129"/>
            <a:ext cx="6639439" cy="895741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85344" tIns="7620" rIns="7620" bIns="7620" numCol="1" spcCol="1270" anchor="ctr" anchorCtr="0">
            <a:noAutofit/>
          </a:bodyPr>
          <a:lstStyle/>
          <a:p>
            <a:pPr marL="114300" lvl="1" indent="0" algn="l" defTabSz="5334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•"/>
            </a:pPr>
            <a:endParaRPr lang="ru-RU" sz="1200" b="1" kern="1200" dirty="0">
              <a:solidFill>
                <a:schemeClr val="tx2">
                  <a:lumMod val="75000"/>
                </a:schemeClr>
              </a:solidFill>
            </a:endParaRPr>
          </a:p>
          <a:p>
            <a:pPr marL="114300" lvl="1" indent="0" algn="l" defTabSz="5334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•"/>
            </a:pPr>
            <a:endParaRPr lang="ru-RU" sz="1200" b="1" kern="1200" dirty="0">
              <a:solidFill>
                <a:schemeClr val="tx2">
                  <a:lumMod val="75000"/>
                </a:schemeClr>
              </a:solidFill>
            </a:endParaRPr>
          </a:p>
          <a:p>
            <a:pPr marL="114300" lvl="1" indent="0" algn="l" defTabSz="5334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•"/>
            </a:pPr>
            <a:endParaRPr lang="ru-RU" sz="1200" b="1" kern="1200" dirty="0">
              <a:solidFill>
                <a:schemeClr val="tx2">
                  <a:lumMod val="75000"/>
                </a:schemeClr>
              </a:solidFill>
            </a:endParaRPr>
          </a:p>
          <a:p>
            <a:pPr marL="114300" lvl="1" indent="0" algn="l" defTabSz="5334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•"/>
            </a:pPr>
            <a:endParaRPr lang="ru-RU" sz="1200" b="1" kern="1200" dirty="0">
              <a:solidFill>
                <a:schemeClr val="tx2">
                  <a:lumMod val="75000"/>
                </a:schemeClr>
              </a:solidFill>
            </a:endParaRPr>
          </a:p>
          <a:p>
            <a:pPr marL="114300" lvl="1" indent="-114300" algn="l" defTabSz="5334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•"/>
            </a:pPr>
            <a:endParaRPr lang="ru-RU" sz="1200" b="1" kern="1200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marL="285750" lvl="1" indent="-285750" algn="l" defTabSz="16002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•"/>
            </a:pPr>
            <a:endParaRPr lang="ru-RU" sz="3600" kern="1200" dirty="0"/>
          </a:p>
        </p:txBody>
      </p:sp>
    </p:spTree>
    <p:extLst>
      <p:ext uri="{BB962C8B-B14F-4D97-AF65-F5344CB8AC3E}">
        <p14:creationId xmlns:p14="http://schemas.microsoft.com/office/powerpoint/2010/main" val="18811970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Группа 4"/>
          <p:cNvGrpSpPr/>
          <p:nvPr/>
        </p:nvGrpSpPr>
        <p:grpSpPr>
          <a:xfrm>
            <a:off x="4404353" y="116632"/>
            <a:ext cx="4788024" cy="6741368"/>
            <a:chOff x="2314043" y="3029352"/>
            <a:chExt cx="4788024" cy="6741368"/>
          </a:xfrm>
        </p:grpSpPr>
        <p:sp>
          <p:nvSpPr>
            <p:cNvPr id="7" name="Параллелограмм 4"/>
            <p:cNvSpPr/>
            <p:nvPr/>
          </p:nvSpPr>
          <p:spPr>
            <a:xfrm>
              <a:off x="3393256" y="9186109"/>
              <a:ext cx="3708811" cy="584611"/>
            </a:xfrm>
            <a:custGeom>
              <a:avLst/>
              <a:gdLst>
                <a:gd name="connsiteX0" fmla="*/ 0 w 2771800"/>
                <a:gd name="connsiteY0" fmla="*/ 576064 h 576064"/>
                <a:gd name="connsiteX1" fmla="*/ 212383 w 2771800"/>
                <a:gd name="connsiteY1" fmla="*/ 0 h 576064"/>
                <a:gd name="connsiteX2" fmla="*/ 2771800 w 2771800"/>
                <a:gd name="connsiteY2" fmla="*/ 0 h 576064"/>
                <a:gd name="connsiteX3" fmla="*/ 2559417 w 2771800"/>
                <a:gd name="connsiteY3" fmla="*/ 576064 h 576064"/>
                <a:gd name="connsiteX4" fmla="*/ 0 w 2771800"/>
                <a:gd name="connsiteY4" fmla="*/ 576064 h 576064"/>
                <a:gd name="connsiteX0" fmla="*/ 0 w 2781608"/>
                <a:gd name="connsiteY0" fmla="*/ 576064 h 584610"/>
                <a:gd name="connsiteX1" fmla="*/ 212383 w 2781608"/>
                <a:gd name="connsiteY1" fmla="*/ 0 h 584610"/>
                <a:gd name="connsiteX2" fmla="*/ 2771800 w 2781608"/>
                <a:gd name="connsiteY2" fmla="*/ 0 h 584610"/>
                <a:gd name="connsiteX3" fmla="*/ 2781608 w 2781608"/>
                <a:gd name="connsiteY3" fmla="*/ 584610 h 584610"/>
                <a:gd name="connsiteX4" fmla="*/ 0 w 2781608"/>
                <a:gd name="connsiteY4" fmla="*/ 576064 h 5846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781608" h="584610">
                  <a:moveTo>
                    <a:pt x="0" y="576064"/>
                  </a:moveTo>
                  <a:lnTo>
                    <a:pt x="212383" y="0"/>
                  </a:lnTo>
                  <a:lnTo>
                    <a:pt x="2771800" y="0"/>
                  </a:lnTo>
                  <a:lnTo>
                    <a:pt x="2781608" y="584610"/>
                  </a:lnTo>
                  <a:lnTo>
                    <a:pt x="0" y="576064"/>
                  </a:lnTo>
                  <a:close/>
                </a:path>
              </a:pathLst>
            </a:cu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21917" tIns="60958" rIns="121917" bIns="60958" rtlCol="0" anchor="ctr"/>
            <a:lstStyle>
              <a:defPPr>
                <a:defRPr lang="ru-RU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ru-RU"/>
            </a:p>
          </p:txBody>
        </p:sp>
        <p:sp>
          <p:nvSpPr>
            <p:cNvPr id="9" name="Параллелограмм 4"/>
            <p:cNvSpPr/>
            <p:nvPr/>
          </p:nvSpPr>
          <p:spPr>
            <a:xfrm>
              <a:off x="2314043" y="9186108"/>
              <a:ext cx="1308544" cy="584611"/>
            </a:xfrm>
            <a:custGeom>
              <a:avLst/>
              <a:gdLst>
                <a:gd name="connsiteX0" fmla="*/ 0 w 2771800"/>
                <a:gd name="connsiteY0" fmla="*/ 576064 h 576064"/>
                <a:gd name="connsiteX1" fmla="*/ 212383 w 2771800"/>
                <a:gd name="connsiteY1" fmla="*/ 0 h 576064"/>
                <a:gd name="connsiteX2" fmla="*/ 2771800 w 2771800"/>
                <a:gd name="connsiteY2" fmla="*/ 0 h 576064"/>
                <a:gd name="connsiteX3" fmla="*/ 2559417 w 2771800"/>
                <a:gd name="connsiteY3" fmla="*/ 576064 h 576064"/>
                <a:gd name="connsiteX4" fmla="*/ 0 w 2771800"/>
                <a:gd name="connsiteY4" fmla="*/ 576064 h 576064"/>
                <a:gd name="connsiteX0" fmla="*/ 0 w 2781608"/>
                <a:gd name="connsiteY0" fmla="*/ 576064 h 584610"/>
                <a:gd name="connsiteX1" fmla="*/ 212383 w 2781608"/>
                <a:gd name="connsiteY1" fmla="*/ 0 h 584610"/>
                <a:gd name="connsiteX2" fmla="*/ 2771800 w 2781608"/>
                <a:gd name="connsiteY2" fmla="*/ 0 h 584610"/>
                <a:gd name="connsiteX3" fmla="*/ 2781608 w 2781608"/>
                <a:gd name="connsiteY3" fmla="*/ 584610 h 584610"/>
                <a:gd name="connsiteX4" fmla="*/ 0 w 2781608"/>
                <a:gd name="connsiteY4" fmla="*/ 576064 h 584610"/>
                <a:gd name="connsiteX0" fmla="*/ 0 w 2771800"/>
                <a:gd name="connsiteY0" fmla="*/ 576064 h 584610"/>
                <a:gd name="connsiteX1" fmla="*/ 212383 w 2771800"/>
                <a:gd name="connsiteY1" fmla="*/ 0 h 584610"/>
                <a:gd name="connsiteX2" fmla="*/ 2771800 w 2771800"/>
                <a:gd name="connsiteY2" fmla="*/ 0 h 584610"/>
                <a:gd name="connsiteX3" fmla="*/ 2602146 w 2771800"/>
                <a:gd name="connsiteY3" fmla="*/ 584610 h 584610"/>
                <a:gd name="connsiteX4" fmla="*/ 0 w 2771800"/>
                <a:gd name="connsiteY4" fmla="*/ 576064 h 584610"/>
                <a:gd name="connsiteX0" fmla="*/ 0 w 3286998"/>
                <a:gd name="connsiteY0" fmla="*/ 576064 h 584610"/>
                <a:gd name="connsiteX1" fmla="*/ 212383 w 3286998"/>
                <a:gd name="connsiteY1" fmla="*/ 0 h 584610"/>
                <a:gd name="connsiteX2" fmla="*/ 3286998 w 3286998"/>
                <a:gd name="connsiteY2" fmla="*/ 8546 h 584610"/>
                <a:gd name="connsiteX3" fmla="*/ 2602146 w 3286998"/>
                <a:gd name="connsiteY3" fmla="*/ 584610 h 584610"/>
                <a:gd name="connsiteX4" fmla="*/ 0 w 3286998"/>
                <a:gd name="connsiteY4" fmla="*/ 576064 h 584610"/>
                <a:gd name="connsiteX0" fmla="*/ 0 w 3286998"/>
                <a:gd name="connsiteY0" fmla="*/ 576064 h 584610"/>
                <a:gd name="connsiteX1" fmla="*/ 756204 w 3286998"/>
                <a:gd name="connsiteY1" fmla="*/ 0 h 584610"/>
                <a:gd name="connsiteX2" fmla="*/ 3286998 w 3286998"/>
                <a:gd name="connsiteY2" fmla="*/ 8546 h 584610"/>
                <a:gd name="connsiteX3" fmla="*/ 2602146 w 3286998"/>
                <a:gd name="connsiteY3" fmla="*/ 584610 h 584610"/>
                <a:gd name="connsiteX4" fmla="*/ 0 w 3286998"/>
                <a:gd name="connsiteY4" fmla="*/ 576064 h 5846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286998" h="584610">
                  <a:moveTo>
                    <a:pt x="0" y="576064"/>
                  </a:moveTo>
                  <a:lnTo>
                    <a:pt x="756204" y="0"/>
                  </a:lnTo>
                  <a:lnTo>
                    <a:pt x="3286998" y="8546"/>
                  </a:lnTo>
                  <a:lnTo>
                    <a:pt x="2602146" y="584610"/>
                  </a:lnTo>
                  <a:lnTo>
                    <a:pt x="0" y="576064"/>
                  </a:lnTo>
                  <a:close/>
                </a:path>
              </a:pathLst>
            </a:cu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21917" tIns="60958" rIns="121917" bIns="60958" rtlCol="0" anchor="ctr"/>
            <a:lstStyle>
              <a:defPPr>
                <a:defRPr lang="ru-RU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ru-RU"/>
            </a:p>
          </p:txBody>
        </p:sp>
        <p:pic>
          <p:nvPicPr>
            <p:cNvPr id="10" name="Picture 2" descr="C:\Users\sharapovir\Desktop\Samarskaya oblast.723b5d68.png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638907" y="3029352"/>
              <a:ext cx="1256881" cy="122924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8" name="Прямоугольник 7"/>
          <p:cNvSpPr/>
          <p:nvPr/>
        </p:nvSpPr>
        <p:spPr>
          <a:xfrm>
            <a:off x="3025345" y="1476172"/>
            <a:ext cx="4819688" cy="1368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endParaRPr lang="ru-RU" sz="28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979712" y="2060848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graphicFrame>
        <p:nvGraphicFramePr>
          <p:cNvPr id="3" name="Схема 2"/>
          <p:cNvGraphicFramePr/>
          <p:nvPr>
            <p:extLst>
              <p:ext uri="{D42A27DB-BD31-4B8C-83A1-F6EECF244321}">
                <p14:modId xmlns:p14="http://schemas.microsoft.com/office/powerpoint/2010/main" val="2326272466"/>
              </p:ext>
            </p:extLst>
          </p:nvPr>
        </p:nvGraphicFramePr>
        <p:xfrm>
          <a:off x="176615" y="1438075"/>
          <a:ext cx="7667520" cy="524782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1" name="Параллелограмм 4"/>
          <p:cNvSpPr/>
          <p:nvPr/>
        </p:nvSpPr>
        <p:spPr>
          <a:xfrm>
            <a:off x="23563" y="111179"/>
            <a:ext cx="6927870" cy="676248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2715 w 2784323"/>
              <a:gd name="connsiteY0" fmla="*/ 583092 h 591638"/>
              <a:gd name="connsiteX1" fmla="*/ 0 w 2784323"/>
              <a:gd name="connsiteY1" fmla="*/ 0 h 591638"/>
              <a:gd name="connsiteX2" fmla="*/ 2774515 w 2784323"/>
              <a:gd name="connsiteY2" fmla="*/ 7028 h 591638"/>
              <a:gd name="connsiteX3" fmla="*/ 2784323 w 2784323"/>
              <a:gd name="connsiteY3" fmla="*/ 591638 h 591638"/>
              <a:gd name="connsiteX4" fmla="*/ 2715 w 2784323"/>
              <a:gd name="connsiteY4" fmla="*/ 583092 h 591638"/>
              <a:gd name="connsiteX0" fmla="*/ 2715 w 3092274"/>
              <a:gd name="connsiteY0" fmla="*/ 583092 h 591638"/>
              <a:gd name="connsiteX1" fmla="*/ 0 w 3092274"/>
              <a:gd name="connsiteY1" fmla="*/ 0 h 591638"/>
              <a:gd name="connsiteX2" fmla="*/ 3092274 w 3092274"/>
              <a:gd name="connsiteY2" fmla="*/ 3514 h 591638"/>
              <a:gd name="connsiteX3" fmla="*/ 2784323 w 3092274"/>
              <a:gd name="connsiteY3" fmla="*/ 591638 h 591638"/>
              <a:gd name="connsiteX4" fmla="*/ 2715 w 3092274"/>
              <a:gd name="connsiteY4" fmla="*/ 583092 h 5916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092274" h="591638">
                <a:moveTo>
                  <a:pt x="2715" y="583092"/>
                </a:moveTo>
                <a:lnTo>
                  <a:pt x="0" y="0"/>
                </a:lnTo>
                <a:lnTo>
                  <a:pt x="3092274" y="3514"/>
                </a:lnTo>
                <a:lnTo>
                  <a:pt x="2784323" y="591638"/>
                </a:lnTo>
                <a:lnTo>
                  <a:pt x="2715" y="583092"/>
                </a:lnTo>
                <a:close/>
              </a:path>
            </a:pathLst>
          </a:cu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</a:rPr>
              <a:t>Федеральный  закон от 16.04.2022 №104-ФЗ </a:t>
            </a: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</a:rPr>
              <a:t>«О внесении изменений в отдельные законодательные акты Российской Федерации</a:t>
            </a:r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</a:rPr>
              <a:t>»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362086" y="941530"/>
            <a:ext cx="693668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solidFill>
                  <a:schemeClr val="tx2">
                    <a:lumMod val="75000"/>
                  </a:schemeClr>
                </a:solidFill>
              </a:rPr>
              <a:t>Подготовка к процедуре определения поставщика  (подрядчика, исполнителя):</a:t>
            </a:r>
            <a:endParaRPr lang="ru-RU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6473FB-2CA6-4F65-AF6D-5C16A54737B4}" type="slidenum">
              <a:rPr lang="ru-RU" smtClean="0"/>
              <a:t>4</a:t>
            </a:fld>
            <a:endParaRPr lang="ru-RU"/>
          </a:p>
        </p:txBody>
      </p:sp>
      <p:sp>
        <p:nvSpPr>
          <p:cNvPr id="15" name="Прямоугольник 14"/>
          <p:cNvSpPr/>
          <p:nvPr/>
        </p:nvSpPr>
        <p:spPr>
          <a:xfrm>
            <a:off x="1228052" y="2981129"/>
            <a:ext cx="6639439" cy="895741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85344" tIns="7620" rIns="7620" bIns="7620" numCol="1" spcCol="1270" anchor="ctr" anchorCtr="0">
            <a:noAutofit/>
          </a:bodyPr>
          <a:lstStyle/>
          <a:p>
            <a:pPr marL="114300" lvl="1" indent="0" algn="l" defTabSz="5334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•"/>
            </a:pPr>
            <a:endParaRPr lang="ru-RU" sz="1200" b="1" kern="1200" dirty="0">
              <a:solidFill>
                <a:schemeClr val="tx2">
                  <a:lumMod val="75000"/>
                </a:schemeClr>
              </a:solidFill>
            </a:endParaRPr>
          </a:p>
          <a:p>
            <a:pPr marL="114300" lvl="1" indent="0" algn="l" defTabSz="5334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•"/>
            </a:pPr>
            <a:endParaRPr lang="ru-RU" sz="1200" b="1" kern="1200" dirty="0">
              <a:solidFill>
                <a:schemeClr val="tx2">
                  <a:lumMod val="75000"/>
                </a:schemeClr>
              </a:solidFill>
            </a:endParaRPr>
          </a:p>
          <a:p>
            <a:pPr marL="114300" lvl="1" indent="0" algn="l" defTabSz="5334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•"/>
            </a:pPr>
            <a:endParaRPr lang="ru-RU" sz="1200" b="1" kern="1200" dirty="0">
              <a:solidFill>
                <a:schemeClr val="tx2">
                  <a:lumMod val="75000"/>
                </a:schemeClr>
              </a:solidFill>
            </a:endParaRPr>
          </a:p>
          <a:p>
            <a:pPr marL="114300" lvl="1" indent="0" algn="l" defTabSz="5334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•"/>
            </a:pPr>
            <a:endParaRPr lang="ru-RU" sz="1200" b="1" kern="1200" dirty="0">
              <a:solidFill>
                <a:schemeClr val="tx2">
                  <a:lumMod val="75000"/>
                </a:schemeClr>
              </a:solidFill>
            </a:endParaRPr>
          </a:p>
          <a:p>
            <a:pPr marL="114300" lvl="1" indent="-114300" algn="l" defTabSz="5334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•"/>
            </a:pPr>
            <a:endParaRPr lang="ru-RU" sz="1200" b="1" kern="1200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marL="285750" lvl="1" indent="-285750" algn="l" defTabSz="16002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•"/>
            </a:pPr>
            <a:endParaRPr lang="ru-RU" sz="3600" kern="1200" dirty="0"/>
          </a:p>
        </p:txBody>
      </p:sp>
    </p:spTree>
    <p:extLst>
      <p:ext uri="{BB962C8B-B14F-4D97-AF65-F5344CB8AC3E}">
        <p14:creationId xmlns:p14="http://schemas.microsoft.com/office/powerpoint/2010/main" val="14734157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Группа 4"/>
          <p:cNvGrpSpPr/>
          <p:nvPr/>
        </p:nvGrpSpPr>
        <p:grpSpPr>
          <a:xfrm>
            <a:off x="4404353" y="116632"/>
            <a:ext cx="4788024" cy="6741368"/>
            <a:chOff x="2314043" y="3029352"/>
            <a:chExt cx="4788024" cy="6741368"/>
          </a:xfrm>
        </p:grpSpPr>
        <p:sp>
          <p:nvSpPr>
            <p:cNvPr id="7" name="Параллелограмм 4"/>
            <p:cNvSpPr/>
            <p:nvPr/>
          </p:nvSpPr>
          <p:spPr>
            <a:xfrm>
              <a:off x="3393256" y="9186109"/>
              <a:ext cx="3708811" cy="584611"/>
            </a:xfrm>
            <a:custGeom>
              <a:avLst/>
              <a:gdLst>
                <a:gd name="connsiteX0" fmla="*/ 0 w 2771800"/>
                <a:gd name="connsiteY0" fmla="*/ 576064 h 576064"/>
                <a:gd name="connsiteX1" fmla="*/ 212383 w 2771800"/>
                <a:gd name="connsiteY1" fmla="*/ 0 h 576064"/>
                <a:gd name="connsiteX2" fmla="*/ 2771800 w 2771800"/>
                <a:gd name="connsiteY2" fmla="*/ 0 h 576064"/>
                <a:gd name="connsiteX3" fmla="*/ 2559417 w 2771800"/>
                <a:gd name="connsiteY3" fmla="*/ 576064 h 576064"/>
                <a:gd name="connsiteX4" fmla="*/ 0 w 2771800"/>
                <a:gd name="connsiteY4" fmla="*/ 576064 h 576064"/>
                <a:gd name="connsiteX0" fmla="*/ 0 w 2781608"/>
                <a:gd name="connsiteY0" fmla="*/ 576064 h 584610"/>
                <a:gd name="connsiteX1" fmla="*/ 212383 w 2781608"/>
                <a:gd name="connsiteY1" fmla="*/ 0 h 584610"/>
                <a:gd name="connsiteX2" fmla="*/ 2771800 w 2781608"/>
                <a:gd name="connsiteY2" fmla="*/ 0 h 584610"/>
                <a:gd name="connsiteX3" fmla="*/ 2781608 w 2781608"/>
                <a:gd name="connsiteY3" fmla="*/ 584610 h 584610"/>
                <a:gd name="connsiteX4" fmla="*/ 0 w 2781608"/>
                <a:gd name="connsiteY4" fmla="*/ 576064 h 5846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781608" h="584610">
                  <a:moveTo>
                    <a:pt x="0" y="576064"/>
                  </a:moveTo>
                  <a:lnTo>
                    <a:pt x="212383" y="0"/>
                  </a:lnTo>
                  <a:lnTo>
                    <a:pt x="2771800" y="0"/>
                  </a:lnTo>
                  <a:lnTo>
                    <a:pt x="2781608" y="584610"/>
                  </a:lnTo>
                  <a:lnTo>
                    <a:pt x="0" y="576064"/>
                  </a:lnTo>
                  <a:close/>
                </a:path>
              </a:pathLst>
            </a:cu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21917" tIns="60958" rIns="121917" bIns="60958" rtlCol="0" anchor="ctr"/>
            <a:lstStyle>
              <a:defPPr>
                <a:defRPr lang="ru-RU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ru-RU"/>
            </a:p>
          </p:txBody>
        </p:sp>
        <p:sp>
          <p:nvSpPr>
            <p:cNvPr id="9" name="Параллелограмм 4"/>
            <p:cNvSpPr/>
            <p:nvPr/>
          </p:nvSpPr>
          <p:spPr>
            <a:xfrm>
              <a:off x="2314043" y="9186108"/>
              <a:ext cx="1308544" cy="584611"/>
            </a:xfrm>
            <a:custGeom>
              <a:avLst/>
              <a:gdLst>
                <a:gd name="connsiteX0" fmla="*/ 0 w 2771800"/>
                <a:gd name="connsiteY0" fmla="*/ 576064 h 576064"/>
                <a:gd name="connsiteX1" fmla="*/ 212383 w 2771800"/>
                <a:gd name="connsiteY1" fmla="*/ 0 h 576064"/>
                <a:gd name="connsiteX2" fmla="*/ 2771800 w 2771800"/>
                <a:gd name="connsiteY2" fmla="*/ 0 h 576064"/>
                <a:gd name="connsiteX3" fmla="*/ 2559417 w 2771800"/>
                <a:gd name="connsiteY3" fmla="*/ 576064 h 576064"/>
                <a:gd name="connsiteX4" fmla="*/ 0 w 2771800"/>
                <a:gd name="connsiteY4" fmla="*/ 576064 h 576064"/>
                <a:gd name="connsiteX0" fmla="*/ 0 w 2781608"/>
                <a:gd name="connsiteY0" fmla="*/ 576064 h 584610"/>
                <a:gd name="connsiteX1" fmla="*/ 212383 w 2781608"/>
                <a:gd name="connsiteY1" fmla="*/ 0 h 584610"/>
                <a:gd name="connsiteX2" fmla="*/ 2771800 w 2781608"/>
                <a:gd name="connsiteY2" fmla="*/ 0 h 584610"/>
                <a:gd name="connsiteX3" fmla="*/ 2781608 w 2781608"/>
                <a:gd name="connsiteY3" fmla="*/ 584610 h 584610"/>
                <a:gd name="connsiteX4" fmla="*/ 0 w 2781608"/>
                <a:gd name="connsiteY4" fmla="*/ 576064 h 584610"/>
                <a:gd name="connsiteX0" fmla="*/ 0 w 2771800"/>
                <a:gd name="connsiteY0" fmla="*/ 576064 h 584610"/>
                <a:gd name="connsiteX1" fmla="*/ 212383 w 2771800"/>
                <a:gd name="connsiteY1" fmla="*/ 0 h 584610"/>
                <a:gd name="connsiteX2" fmla="*/ 2771800 w 2771800"/>
                <a:gd name="connsiteY2" fmla="*/ 0 h 584610"/>
                <a:gd name="connsiteX3" fmla="*/ 2602146 w 2771800"/>
                <a:gd name="connsiteY3" fmla="*/ 584610 h 584610"/>
                <a:gd name="connsiteX4" fmla="*/ 0 w 2771800"/>
                <a:gd name="connsiteY4" fmla="*/ 576064 h 584610"/>
                <a:gd name="connsiteX0" fmla="*/ 0 w 3286998"/>
                <a:gd name="connsiteY0" fmla="*/ 576064 h 584610"/>
                <a:gd name="connsiteX1" fmla="*/ 212383 w 3286998"/>
                <a:gd name="connsiteY1" fmla="*/ 0 h 584610"/>
                <a:gd name="connsiteX2" fmla="*/ 3286998 w 3286998"/>
                <a:gd name="connsiteY2" fmla="*/ 8546 h 584610"/>
                <a:gd name="connsiteX3" fmla="*/ 2602146 w 3286998"/>
                <a:gd name="connsiteY3" fmla="*/ 584610 h 584610"/>
                <a:gd name="connsiteX4" fmla="*/ 0 w 3286998"/>
                <a:gd name="connsiteY4" fmla="*/ 576064 h 584610"/>
                <a:gd name="connsiteX0" fmla="*/ 0 w 3286998"/>
                <a:gd name="connsiteY0" fmla="*/ 576064 h 584610"/>
                <a:gd name="connsiteX1" fmla="*/ 756204 w 3286998"/>
                <a:gd name="connsiteY1" fmla="*/ 0 h 584610"/>
                <a:gd name="connsiteX2" fmla="*/ 3286998 w 3286998"/>
                <a:gd name="connsiteY2" fmla="*/ 8546 h 584610"/>
                <a:gd name="connsiteX3" fmla="*/ 2602146 w 3286998"/>
                <a:gd name="connsiteY3" fmla="*/ 584610 h 584610"/>
                <a:gd name="connsiteX4" fmla="*/ 0 w 3286998"/>
                <a:gd name="connsiteY4" fmla="*/ 576064 h 5846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286998" h="584610">
                  <a:moveTo>
                    <a:pt x="0" y="576064"/>
                  </a:moveTo>
                  <a:lnTo>
                    <a:pt x="756204" y="0"/>
                  </a:lnTo>
                  <a:lnTo>
                    <a:pt x="3286998" y="8546"/>
                  </a:lnTo>
                  <a:lnTo>
                    <a:pt x="2602146" y="584610"/>
                  </a:lnTo>
                  <a:lnTo>
                    <a:pt x="0" y="576064"/>
                  </a:lnTo>
                  <a:close/>
                </a:path>
              </a:pathLst>
            </a:cu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21917" tIns="60958" rIns="121917" bIns="60958" rtlCol="0" anchor="ctr"/>
            <a:lstStyle>
              <a:defPPr>
                <a:defRPr lang="ru-RU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ru-RU"/>
            </a:p>
          </p:txBody>
        </p:sp>
        <p:pic>
          <p:nvPicPr>
            <p:cNvPr id="10" name="Picture 2" descr="C:\Users\sharapovir\Desktop\Samarskaya oblast.723b5d68.png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638907" y="3029352"/>
              <a:ext cx="1256881" cy="122924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8" name="Прямоугольник 7"/>
          <p:cNvSpPr/>
          <p:nvPr/>
        </p:nvSpPr>
        <p:spPr>
          <a:xfrm>
            <a:off x="3025345" y="1476172"/>
            <a:ext cx="4819688" cy="1368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endParaRPr lang="ru-RU" sz="28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979712" y="2060848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graphicFrame>
        <p:nvGraphicFramePr>
          <p:cNvPr id="3" name="Схема 2"/>
          <p:cNvGraphicFramePr/>
          <p:nvPr>
            <p:extLst>
              <p:ext uri="{D42A27DB-BD31-4B8C-83A1-F6EECF244321}">
                <p14:modId xmlns:p14="http://schemas.microsoft.com/office/powerpoint/2010/main" val="1390665197"/>
              </p:ext>
            </p:extLst>
          </p:nvPr>
        </p:nvGraphicFramePr>
        <p:xfrm>
          <a:off x="173830" y="1476172"/>
          <a:ext cx="7667520" cy="545643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1" name="Параллелограмм 4"/>
          <p:cNvSpPr/>
          <p:nvPr/>
        </p:nvSpPr>
        <p:spPr>
          <a:xfrm>
            <a:off x="23563" y="111179"/>
            <a:ext cx="6927870" cy="676248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2715 w 2784323"/>
              <a:gd name="connsiteY0" fmla="*/ 583092 h 591638"/>
              <a:gd name="connsiteX1" fmla="*/ 0 w 2784323"/>
              <a:gd name="connsiteY1" fmla="*/ 0 h 591638"/>
              <a:gd name="connsiteX2" fmla="*/ 2774515 w 2784323"/>
              <a:gd name="connsiteY2" fmla="*/ 7028 h 591638"/>
              <a:gd name="connsiteX3" fmla="*/ 2784323 w 2784323"/>
              <a:gd name="connsiteY3" fmla="*/ 591638 h 591638"/>
              <a:gd name="connsiteX4" fmla="*/ 2715 w 2784323"/>
              <a:gd name="connsiteY4" fmla="*/ 583092 h 591638"/>
              <a:gd name="connsiteX0" fmla="*/ 2715 w 3092274"/>
              <a:gd name="connsiteY0" fmla="*/ 583092 h 591638"/>
              <a:gd name="connsiteX1" fmla="*/ 0 w 3092274"/>
              <a:gd name="connsiteY1" fmla="*/ 0 h 591638"/>
              <a:gd name="connsiteX2" fmla="*/ 3092274 w 3092274"/>
              <a:gd name="connsiteY2" fmla="*/ 3514 h 591638"/>
              <a:gd name="connsiteX3" fmla="*/ 2784323 w 3092274"/>
              <a:gd name="connsiteY3" fmla="*/ 591638 h 591638"/>
              <a:gd name="connsiteX4" fmla="*/ 2715 w 3092274"/>
              <a:gd name="connsiteY4" fmla="*/ 583092 h 5916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092274" h="591638">
                <a:moveTo>
                  <a:pt x="2715" y="583092"/>
                </a:moveTo>
                <a:lnTo>
                  <a:pt x="0" y="0"/>
                </a:lnTo>
                <a:lnTo>
                  <a:pt x="3092274" y="3514"/>
                </a:lnTo>
                <a:lnTo>
                  <a:pt x="2784323" y="591638"/>
                </a:lnTo>
                <a:lnTo>
                  <a:pt x="2715" y="583092"/>
                </a:lnTo>
                <a:close/>
              </a:path>
            </a:pathLst>
          </a:cu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</a:rPr>
              <a:t>Федеральный  закон от 16.04.2022 №104-ФЗ </a:t>
            </a: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</a:rPr>
              <a:t>«О внесении изменений в отдельные законодательные акты Российской Федерации</a:t>
            </a:r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</a:rPr>
              <a:t>»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795945" y="1069701"/>
            <a:ext cx="642328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solidFill>
                  <a:schemeClr val="tx2">
                    <a:lumMod val="75000"/>
                  </a:schemeClr>
                </a:solidFill>
              </a:rPr>
              <a:t>Процедура заключения и исполнения контракта: </a:t>
            </a:r>
            <a:endParaRPr lang="ru-RU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6473FB-2CA6-4F65-AF6D-5C16A54737B4}" type="slidenum">
              <a:rPr lang="ru-RU" smtClean="0"/>
              <a:t>5</a:t>
            </a:fld>
            <a:endParaRPr lang="ru-RU"/>
          </a:p>
        </p:txBody>
      </p:sp>
      <p:sp>
        <p:nvSpPr>
          <p:cNvPr id="15" name="Прямоугольник 14"/>
          <p:cNvSpPr/>
          <p:nvPr/>
        </p:nvSpPr>
        <p:spPr>
          <a:xfrm>
            <a:off x="1228052" y="2981129"/>
            <a:ext cx="6639439" cy="895741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85344" tIns="7620" rIns="7620" bIns="7620" numCol="1" spcCol="1270" anchor="ctr" anchorCtr="0">
            <a:noAutofit/>
          </a:bodyPr>
          <a:lstStyle/>
          <a:p>
            <a:pPr marL="114300" lvl="1" indent="0" algn="l" defTabSz="5334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•"/>
            </a:pPr>
            <a:endParaRPr lang="ru-RU" sz="1200" b="1" kern="1200" dirty="0">
              <a:solidFill>
                <a:schemeClr val="tx2">
                  <a:lumMod val="75000"/>
                </a:schemeClr>
              </a:solidFill>
            </a:endParaRPr>
          </a:p>
          <a:p>
            <a:pPr marL="114300" lvl="1" indent="0" algn="l" defTabSz="5334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•"/>
            </a:pPr>
            <a:endParaRPr lang="ru-RU" sz="1200" b="1" kern="1200" dirty="0">
              <a:solidFill>
                <a:schemeClr val="tx2">
                  <a:lumMod val="75000"/>
                </a:schemeClr>
              </a:solidFill>
            </a:endParaRPr>
          </a:p>
          <a:p>
            <a:pPr marL="114300" lvl="1" indent="0" algn="l" defTabSz="5334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•"/>
            </a:pPr>
            <a:endParaRPr lang="ru-RU" sz="1200" b="1" kern="1200" dirty="0">
              <a:solidFill>
                <a:schemeClr val="tx2">
                  <a:lumMod val="75000"/>
                </a:schemeClr>
              </a:solidFill>
            </a:endParaRPr>
          </a:p>
          <a:p>
            <a:pPr marL="114300" lvl="1" indent="0" algn="l" defTabSz="5334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•"/>
            </a:pPr>
            <a:endParaRPr lang="ru-RU" sz="1200" b="1" kern="1200" dirty="0">
              <a:solidFill>
                <a:schemeClr val="tx2">
                  <a:lumMod val="75000"/>
                </a:schemeClr>
              </a:solidFill>
            </a:endParaRPr>
          </a:p>
          <a:p>
            <a:pPr marL="114300" lvl="1" indent="-114300" algn="l" defTabSz="5334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•"/>
            </a:pPr>
            <a:endParaRPr lang="ru-RU" sz="1200" b="1" kern="1200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marL="285750" lvl="1" indent="-285750" algn="l" defTabSz="16002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•"/>
            </a:pPr>
            <a:endParaRPr lang="ru-RU" sz="3600" kern="1200" dirty="0"/>
          </a:p>
        </p:txBody>
      </p:sp>
    </p:spTree>
    <p:extLst>
      <p:ext uri="{BB962C8B-B14F-4D97-AF65-F5344CB8AC3E}">
        <p14:creationId xmlns:p14="http://schemas.microsoft.com/office/powerpoint/2010/main" val="22698591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Группа 4"/>
          <p:cNvGrpSpPr/>
          <p:nvPr/>
        </p:nvGrpSpPr>
        <p:grpSpPr>
          <a:xfrm>
            <a:off x="4404353" y="116632"/>
            <a:ext cx="4788024" cy="6741368"/>
            <a:chOff x="2314043" y="3029352"/>
            <a:chExt cx="4788024" cy="6741368"/>
          </a:xfrm>
        </p:grpSpPr>
        <p:sp>
          <p:nvSpPr>
            <p:cNvPr id="7" name="Параллелограмм 4"/>
            <p:cNvSpPr/>
            <p:nvPr/>
          </p:nvSpPr>
          <p:spPr>
            <a:xfrm>
              <a:off x="3393256" y="9186109"/>
              <a:ext cx="3708811" cy="584611"/>
            </a:xfrm>
            <a:custGeom>
              <a:avLst/>
              <a:gdLst>
                <a:gd name="connsiteX0" fmla="*/ 0 w 2771800"/>
                <a:gd name="connsiteY0" fmla="*/ 576064 h 576064"/>
                <a:gd name="connsiteX1" fmla="*/ 212383 w 2771800"/>
                <a:gd name="connsiteY1" fmla="*/ 0 h 576064"/>
                <a:gd name="connsiteX2" fmla="*/ 2771800 w 2771800"/>
                <a:gd name="connsiteY2" fmla="*/ 0 h 576064"/>
                <a:gd name="connsiteX3" fmla="*/ 2559417 w 2771800"/>
                <a:gd name="connsiteY3" fmla="*/ 576064 h 576064"/>
                <a:gd name="connsiteX4" fmla="*/ 0 w 2771800"/>
                <a:gd name="connsiteY4" fmla="*/ 576064 h 576064"/>
                <a:gd name="connsiteX0" fmla="*/ 0 w 2781608"/>
                <a:gd name="connsiteY0" fmla="*/ 576064 h 584610"/>
                <a:gd name="connsiteX1" fmla="*/ 212383 w 2781608"/>
                <a:gd name="connsiteY1" fmla="*/ 0 h 584610"/>
                <a:gd name="connsiteX2" fmla="*/ 2771800 w 2781608"/>
                <a:gd name="connsiteY2" fmla="*/ 0 h 584610"/>
                <a:gd name="connsiteX3" fmla="*/ 2781608 w 2781608"/>
                <a:gd name="connsiteY3" fmla="*/ 584610 h 584610"/>
                <a:gd name="connsiteX4" fmla="*/ 0 w 2781608"/>
                <a:gd name="connsiteY4" fmla="*/ 576064 h 5846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781608" h="584610">
                  <a:moveTo>
                    <a:pt x="0" y="576064"/>
                  </a:moveTo>
                  <a:lnTo>
                    <a:pt x="212383" y="0"/>
                  </a:lnTo>
                  <a:lnTo>
                    <a:pt x="2771800" y="0"/>
                  </a:lnTo>
                  <a:lnTo>
                    <a:pt x="2781608" y="584610"/>
                  </a:lnTo>
                  <a:lnTo>
                    <a:pt x="0" y="576064"/>
                  </a:lnTo>
                  <a:close/>
                </a:path>
              </a:pathLst>
            </a:cu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21917" tIns="60958" rIns="121917" bIns="60958" rtlCol="0" anchor="ctr"/>
            <a:lstStyle>
              <a:defPPr>
                <a:defRPr lang="ru-RU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ru-RU"/>
            </a:p>
          </p:txBody>
        </p:sp>
        <p:sp>
          <p:nvSpPr>
            <p:cNvPr id="9" name="Параллелограмм 4"/>
            <p:cNvSpPr/>
            <p:nvPr/>
          </p:nvSpPr>
          <p:spPr>
            <a:xfrm>
              <a:off x="2314043" y="9186108"/>
              <a:ext cx="1308544" cy="584611"/>
            </a:xfrm>
            <a:custGeom>
              <a:avLst/>
              <a:gdLst>
                <a:gd name="connsiteX0" fmla="*/ 0 w 2771800"/>
                <a:gd name="connsiteY0" fmla="*/ 576064 h 576064"/>
                <a:gd name="connsiteX1" fmla="*/ 212383 w 2771800"/>
                <a:gd name="connsiteY1" fmla="*/ 0 h 576064"/>
                <a:gd name="connsiteX2" fmla="*/ 2771800 w 2771800"/>
                <a:gd name="connsiteY2" fmla="*/ 0 h 576064"/>
                <a:gd name="connsiteX3" fmla="*/ 2559417 w 2771800"/>
                <a:gd name="connsiteY3" fmla="*/ 576064 h 576064"/>
                <a:gd name="connsiteX4" fmla="*/ 0 w 2771800"/>
                <a:gd name="connsiteY4" fmla="*/ 576064 h 576064"/>
                <a:gd name="connsiteX0" fmla="*/ 0 w 2781608"/>
                <a:gd name="connsiteY0" fmla="*/ 576064 h 584610"/>
                <a:gd name="connsiteX1" fmla="*/ 212383 w 2781608"/>
                <a:gd name="connsiteY1" fmla="*/ 0 h 584610"/>
                <a:gd name="connsiteX2" fmla="*/ 2771800 w 2781608"/>
                <a:gd name="connsiteY2" fmla="*/ 0 h 584610"/>
                <a:gd name="connsiteX3" fmla="*/ 2781608 w 2781608"/>
                <a:gd name="connsiteY3" fmla="*/ 584610 h 584610"/>
                <a:gd name="connsiteX4" fmla="*/ 0 w 2781608"/>
                <a:gd name="connsiteY4" fmla="*/ 576064 h 584610"/>
                <a:gd name="connsiteX0" fmla="*/ 0 w 2771800"/>
                <a:gd name="connsiteY0" fmla="*/ 576064 h 584610"/>
                <a:gd name="connsiteX1" fmla="*/ 212383 w 2771800"/>
                <a:gd name="connsiteY1" fmla="*/ 0 h 584610"/>
                <a:gd name="connsiteX2" fmla="*/ 2771800 w 2771800"/>
                <a:gd name="connsiteY2" fmla="*/ 0 h 584610"/>
                <a:gd name="connsiteX3" fmla="*/ 2602146 w 2771800"/>
                <a:gd name="connsiteY3" fmla="*/ 584610 h 584610"/>
                <a:gd name="connsiteX4" fmla="*/ 0 w 2771800"/>
                <a:gd name="connsiteY4" fmla="*/ 576064 h 584610"/>
                <a:gd name="connsiteX0" fmla="*/ 0 w 3286998"/>
                <a:gd name="connsiteY0" fmla="*/ 576064 h 584610"/>
                <a:gd name="connsiteX1" fmla="*/ 212383 w 3286998"/>
                <a:gd name="connsiteY1" fmla="*/ 0 h 584610"/>
                <a:gd name="connsiteX2" fmla="*/ 3286998 w 3286998"/>
                <a:gd name="connsiteY2" fmla="*/ 8546 h 584610"/>
                <a:gd name="connsiteX3" fmla="*/ 2602146 w 3286998"/>
                <a:gd name="connsiteY3" fmla="*/ 584610 h 584610"/>
                <a:gd name="connsiteX4" fmla="*/ 0 w 3286998"/>
                <a:gd name="connsiteY4" fmla="*/ 576064 h 584610"/>
                <a:gd name="connsiteX0" fmla="*/ 0 w 3286998"/>
                <a:gd name="connsiteY0" fmla="*/ 576064 h 584610"/>
                <a:gd name="connsiteX1" fmla="*/ 756204 w 3286998"/>
                <a:gd name="connsiteY1" fmla="*/ 0 h 584610"/>
                <a:gd name="connsiteX2" fmla="*/ 3286998 w 3286998"/>
                <a:gd name="connsiteY2" fmla="*/ 8546 h 584610"/>
                <a:gd name="connsiteX3" fmla="*/ 2602146 w 3286998"/>
                <a:gd name="connsiteY3" fmla="*/ 584610 h 584610"/>
                <a:gd name="connsiteX4" fmla="*/ 0 w 3286998"/>
                <a:gd name="connsiteY4" fmla="*/ 576064 h 5846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286998" h="584610">
                  <a:moveTo>
                    <a:pt x="0" y="576064"/>
                  </a:moveTo>
                  <a:lnTo>
                    <a:pt x="756204" y="0"/>
                  </a:lnTo>
                  <a:lnTo>
                    <a:pt x="3286998" y="8546"/>
                  </a:lnTo>
                  <a:lnTo>
                    <a:pt x="2602146" y="584610"/>
                  </a:lnTo>
                  <a:lnTo>
                    <a:pt x="0" y="576064"/>
                  </a:lnTo>
                  <a:close/>
                </a:path>
              </a:pathLst>
            </a:cu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21917" tIns="60958" rIns="121917" bIns="60958" rtlCol="0" anchor="ctr"/>
            <a:lstStyle>
              <a:defPPr>
                <a:defRPr lang="ru-RU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ru-RU"/>
            </a:p>
          </p:txBody>
        </p:sp>
        <p:pic>
          <p:nvPicPr>
            <p:cNvPr id="10" name="Picture 2" descr="C:\Users\sharapovir\Desktop\Samarskaya oblast.723b5d68.png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638907" y="3029352"/>
              <a:ext cx="1256881" cy="122924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8" name="Прямоугольник 7"/>
          <p:cNvSpPr/>
          <p:nvPr/>
        </p:nvSpPr>
        <p:spPr>
          <a:xfrm>
            <a:off x="3025345" y="1476172"/>
            <a:ext cx="4819688" cy="1368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endParaRPr lang="ru-RU" sz="28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979712" y="2060848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graphicFrame>
        <p:nvGraphicFramePr>
          <p:cNvPr id="3" name="Схема 2"/>
          <p:cNvGraphicFramePr/>
          <p:nvPr>
            <p:extLst>
              <p:ext uri="{D42A27DB-BD31-4B8C-83A1-F6EECF244321}">
                <p14:modId xmlns:p14="http://schemas.microsoft.com/office/powerpoint/2010/main" val="1281058664"/>
              </p:ext>
            </p:extLst>
          </p:nvPr>
        </p:nvGraphicFramePr>
        <p:xfrm>
          <a:off x="199971" y="1351414"/>
          <a:ext cx="7667520" cy="545643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1" name="Параллелограмм 4"/>
          <p:cNvSpPr/>
          <p:nvPr/>
        </p:nvSpPr>
        <p:spPr>
          <a:xfrm>
            <a:off x="23563" y="111179"/>
            <a:ext cx="6927870" cy="676248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2715 w 2784323"/>
              <a:gd name="connsiteY0" fmla="*/ 583092 h 591638"/>
              <a:gd name="connsiteX1" fmla="*/ 0 w 2784323"/>
              <a:gd name="connsiteY1" fmla="*/ 0 h 591638"/>
              <a:gd name="connsiteX2" fmla="*/ 2774515 w 2784323"/>
              <a:gd name="connsiteY2" fmla="*/ 7028 h 591638"/>
              <a:gd name="connsiteX3" fmla="*/ 2784323 w 2784323"/>
              <a:gd name="connsiteY3" fmla="*/ 591638 h 591638"/>
              <a:gd name="connsiteX4" fmla="*/ 2715 w 2784323"/>
              <a:gd name="connsiteY4" fmla="*/ 583092 h 591638"/>
              <a:gd name="connsiteX0" fmla="*/ 2715 w 3092274"/>
              <a:gd name="connsiteY0" fmla="*/ 583092 h 591638"/>
              <a:gd name="connsiteX1" fmla="*/ 0 w 3092274"/>
              <a:gd name="connsiteY1" fmla="*/ 0 h 591638"/>
              <a:gd name="connsiteX2" fmla="*/ 3092274 w 3092274"/>
              <a:gd name="connsiteY2" fmla="*/ 3514 h 591638"/>
              <a:gd name="connsiteX3" fmla="*/ 2784323 w 3092274"/>
              <a:gd name="connsiteY3" fmla="*/ 591638 h 591638"/>
              <a:gd name="connsiteX4" fmla="*/ 2715 w 3092274"/>
              <a:gd name="connsiteY4" fmla="*/ 583092 h 5916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092274" h="591638">
                <a:moveTo>
                  <a:pt x="2715" y="583092"/>
                </a:moveTo>
                <a:lnTo>
                  <a:pt x="0" y="0"/>
                </a:lnTo>
                <a:lnTo>
                  <a:pt x="3092274" y="3514"/>
                </a:lnTo>
                <a:lnTo>
                  <a:pt x="2784323" y="591638"/>
                </a:lnTo>
                <a:lnTo>
                  <a:pt x="2715" y="583092"/>
                </a:lnTo>
                <a:close/>
              </a:path>
            </a:pathLst>
          </a:cu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Федеральный  закон от 16.04.2022 №104-ФЗ 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</a:rPr>
              <a:t>«О внесении изменений в отдельные законодательные акты Российской Федерации</a:t>
            </a: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»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799628" y="833140"/>
            <a:ext cx="642328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solidFill>
                  <a:schemeClr val="tx2">
                    <a:lumMod val="75000"/>
                  </a:schemeClr>
                </a:solidFill>
              </a:rPr>
              <a:t>Процедура заключения и исполнения контракта: </a:t>
            </a:r>
            <a:endParaRPr lang="ru-RU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6473FB-2CA6-4F65-AF6D-5C16A54737B4}" type="slidenum">
              <a:rPr lang="ru-RU" smtClean="0"/>
              <a:t>6</a:t>
            </a:fld>
            <a:endParaRPr lang="ru-RU"/>
          </a:p>
        </p:txBody>
      </p:sp>
      <p:sp>
        <p:nvSpPr>
          <p:cNvPr id="15" name="Прямоугольник 14"/>
          <p:cNvSpPr/>
          <p:nvPr/>
        </p:nvSpPr>
        <p:spPr>
          <a:xfrm>
            <a:off x="1228052" y="2981129"/>
            <a:ext cx="6639439" cy="895741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85344" tIns="7620" rIns="7620" bIns="7620" numCol="1" spcCol="1270" anchor="ctr" anchorCtr="0">
            <a:noAutofit/>
          </a:bodyPr>
          <a:lstStyle/>
          <a:p>
            <a:pPr marL="114300" lvl="1" indent="0" algn="l" defTabSz="5334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•"/>
            </a:pPr>
            <a:endParaRPr lang="ru-RU" sz="1200" b="1" kern="1200" dirty="0">
              <a:solidFill>
                <a:schemeClr val="tx2">
                  <a:lumMod val="75000"/>
                </a:schemeClr>
              </a:solidFill>
            </a:endParaRPr>
          </a:p>
          <a:p>
            <a:pPr marL="114300" lvl="1" indent="0" algn="l" defTabSz="5334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•"/>
            </a:pPr>
            <a:endParaRPr lang="ru-RU" sz="1200" b="1" kern="1200" dirty="0">
              <a:solidFill>
                <a:schemeClr val="tx2">
                  <a:lumMod val="75000"/>
                </a:schemeClr>
              </a:solidFill>
            </a:endParaRPr>
          </a:p>
          <a:p>
            <a:pPr marL="114300" lvl="1" indent="0" algn="l" defTabSz="5334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•"/>
            </a:pPr>
            <a:endParaRPr lang="ru-RU" sz="1200" b="1" kern="1200" dirty="0">
              <a:solidFill>
                <a:schemeClr val="tx2">
                  <a:lumMod val="75000"/>
                </a:schemeClr>
              </a:solidFill>
            </a:endParaRPr>
          </a:p>
          <a:p>
            <a:pPr marL="114300" lvl="1" indent="0" algn="l" defTabSz="5334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•"/>
            </a:pPr>
            <a:endParaRPr lang="ru-RU" sz="1200" b="1" kern="1200" dirty="0">
              <a:solidFill>
                <a:schemeClr val="tx2">
                  <a:lumMod val="75000"/>
                </a:schemeClr>
              </a:solidFill>
            </a:endParaRPr>
          </a:p>
          <a:p>
            <a:pPr marL="114300" lvl="1" indent="-114300" algn="l" defTabSz="5334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•"/>
            </a:pPr>
            <a:endParaRPr lang="ru-RU" sz="1200" b="1" kern="1200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marL="285750" lvl="1" indent="-285750" algn="l" defTabSz="16002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•"/>
            </a:pPr>
            <a:endParaRPr lang="ru-RU" sz="3600" kern="1200" dirty="0"/>
          </a:p>
        </p:txBody>
      </p:sp>
    </p:spTree>
    <p:extLst>
      <p:ext uri="{BB962C8B-B14F-4D97-AF65-F5344CB8AC3E}">
        <p14:creationId xmlns:p14="http://schemas.microsoft.com/office/powerpoint/2010/main" val="24244803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Группа 4"/>
          <p:cNvGrpSpPr/>
          <p:nvPr/>
        </p:nvGrpSpPr>
        <p:grpSpPr>
          <a:xfrm>
            <a:off x="4404353" y="116632"/>
            <a:ext cx="4788024" cy="6741368"/>
            <a:chOff x="2314043" y="3029352"/>
            <a:chExt cx="4788024" cy="6741368"/>
          </a:xfrm>
        </p:grpSpPr>
        <p:sp>
          <p:nvSpPr>
            <p:cNvPr id="7" name="Параллелограмм 4"/>
            <p:cNvSpPr/>
            <p:nvPr/>
          </p:nvSpPr>
          <p:spPr>
            <a:xfrm>
              <a:off x="3393256" y="9186109"/>
              <a:ext cx="3708811" cy="584611"/>
            </a:xfrm>
            <a:custGeom>
              <a:avLst/>
              <a:gdLst>
                <a:gd name="connsiteX0" fmla="*/ 0 w 2771800"/>
                <a:gd name="connsiteY0" fmla="*/ 576064 h 576064"/>
                <a:gd name="connsiteX1" fmla="*/ 212383 w 2771800"/>
                <a:gd name="connsiteY1" fmla="*/ 0 h 576064"/>
                <a:gd name="connsiteX2" fmla="*/ 2771800 w 2771800"/>
                <a:gd name="connsiteY2" fmla="*/ 0 h 576064"/>
                <a:gd name="connsiteX3" fmla="*/ 2559417 w 2771800"/>
                <a:gd name="connsiteY3" fmla="*/ 576064 h 576064"/>
                <a:gd name="connsiteX4" fmla="*/ 0 w 2771800"/>
                <a:gd name="connsiteY4" fmla="*/ 576064 h 576064"/>
                <a:gd name="connsiteX0" fmla="*/ 0 w 2781608"/>
                <a:gd name="connsiteY0" fmla="*/ 576064 h 584610"/>
                <a:gd name="connsiteX1" fmla="*/ 212383 w 2781608"/>
                <a:gd name="connsiteY1" fmla="*/ 0 h 584610"/>
                <a:gd name="connsiteX2" fmla="*/ 2771800 w 2781608"/>
                <a:gd name="connsiteY2" fmla="*/ 0 h 584610"/>
                <a:gd name="connsiteX3" fmla="*/ 2781608 w 2781608"/>
                <a:gd name="connsiteY3" fmla="*/ 584610 h 584610"/>
                <a:gd name="connsiteX4" fmla="*/ 0 w 2781608"/>
                <a:gd name="connsiteY4" fmla="*/ 576064 h 5846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781608" h="584610">
                  <a:moveTo>
                    <a:pt x="0" y="576064"/>
                  </a:moveTo>
                  <a:lnTo>
                    <a:pt x="212383" y="0"/>
                  </a:lnTo>
                  <a:lnTo>
                    <a:pt x="2771800" y="0"/>
                  </a:lnTo>
                  <a:lnTo>
                    <a:pt x="2781608" y="584610"/>
                  </a:lnTo>
                  <a:lnTo>
                    <a:pt x="0" y="576064"/>
                  </a:lnTo>
                  <a:close/>
                </a:path>
              </a:pathLst>
            </a:cu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21917" tIns="60958" rIns="121917" bIns="60958" rtlCol="0" anchor="ctr"/>
            <a:lstStyle>
              <a:defPPr>
                <a:defRPr lang="ru-RU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ru-RU"/>
            </a:p>
          </p:txBody>
        </p:sp>
        <p:sp>
          <p:nvSpPr>
            <p:cNvPr id="9" name="Параллелограмм 4"/>
            <p:cNvSpPr/>
            <p:nvPr/>
          </p:nvSpPr>
          <p:spPr>
            <a:xfrm>
              <a:off x="2314043" y="9186108"/>
              <a:ext cx="1308544" cy="584611"/>
            </a:xfrm>
            <a:custGeom>
              <a:avLst/>
              <a:gdLst>
                <a:gd name="connsiteX0" fmla="*/ 0 w 2771800"/>
                <a:gd name="connsiteY0" fmla="*/ 576064 h 576064"/>
                <a:gd name="connsiteX1" fmla="*/ 212383 w 2771800"/>
                <a:gd name="connsiteY1" fmla="*/ 0 h 576064"/>
                <a:gd name="connsiteX2" fmla="*/ 2771800 w 2771800"/>
                <a:gd name="connsiteY2" fmla="*/ 0 h 576064"/>
                <a:gd name="connsiteX3" fmla="*/ 2559417 w 2771800"/>
                <a:gd name="connsiteY3" fmla="*/ 576064 h 576064"/>
                <a:gd name="connsiteX4" fmla="*/ 0 w 2771800"/>
                <a:gd name="connsiteY4" fmla="*/ 576064 h 576064"/>
                <a:gd name="connsiteX0" fmla="*/ 0 w 2781608"/>
                <a:gd name="connsiteY0" fmla="*/ 576064 h 584610"/>
                <a:gd name="connsiteX1" fmla="*/ 212383 w 2781608"/>
                <a:gd name="connsiteY1" fmla="*/ 0 h 584610"/>
                <a:gd name="connsiteX2" fmla="*/ 2771800 w 2781608"/>
                <a:gd name="connsiteY2" fmla="*/ 0 h 584610"/>
                <a:gd name="connsiteX3" fmla="*/ 2781608 w 2781608"/>
                <a:gd name="connsiteY3" fmla="*/ 584610 h 584610"/>
                <a:gd name="connsiteX4" fmla="*/ 0 w 2781608"/>
                <a:gd name="connsiteY4" fmla="*/ 576064 h 584610"/>
                <a:gd name="connsiteX0" fmla="*/ 0 w 2771800"/>
                <a:gd name="connsiteY0" fmla="*/ 576064 h 584610"/>
                <a:gd name="connsiteX1" fmla="*/ 212383 w 2771800"/>
                <a:gd name="connsiteY1" fmla="*/ 0 h 584610"/>
                <a:gd name="connsiteX2" fmla="*/ 2771800 w 2771800"/>
                <a:gd name="connsiteY2" fmla="*/ 0 h 584610"/>
                <a:gd name="connsiteX3" fmla="*/ 2602146 w 2771800"/>
                <a:gd name="connsiteY3" fmla="*/ 584610 h 584610"/>
                <a:gd name="connsiteX4" fmla="*/ 0 w 2771800"/>
                <a:gd name="connsiteY4" fmla="*/ 576064 h 584610"/>
                <a:gd name="connsiteX0" fmla="*/ 0 w 3286998"/>
                <a:gd name="connsiteY0" fmla="*/ 576064 h 584610"/>
                <a:gd name="connsiteX1" fmla="*/ 212383 w 3286998"/>
                <a:gd name="connsiteY1" fmla="*/ 0 h 584610"/>
                <a:gd name="connsiteX2" fmla="*/ 3286998 w 3286998"/>
                <a:gd name="connsiteY2" fmla="*/ 8546 h 584610"/>
                <a:gd name="connsiteX3" fmla="*/ 2602146 w 3286998"/>
                <a:gd name="connsiteY3" fmla="*/ 584610 h 584610"/>
                <a:gd name="connsiteX4" fmla="*/ 0 w 3286998"/>
                <a:gd name="connsiteY4" fmla="*/ 576064 h 584610"/>
                <a:gd name="connsiteX0" fmla="*/ 0 w 3286998"/>
                <a:gd name="connsiteY0" fmla="*/ 576064 h 584610"/>
                <a:gd name="connsiteX1" fmla="*/ 756204 w 3286998"/>
                <a:gd name="connsiteY1" fmla="*/ 0 h 584610"/>
                <a:gd name="connsiteX2" fmla="*/ 3286998 w 3286998"/>
                <a:gd name="connsiteY2" fmla="*/ 8546 h 584610"/>
                <a:gd name="connsiteX3" fmla="*/ 2602146 w 3286998"/>
                <a:gd name="connsiteY3" fmla="*/ 584610 h 584610"/>
                <a:gd name="connsiteX4" fmla="*/ 0 w 3286998"/>
                <a:gd name="connsiteY4" fmla="*/ 576064 h 5846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286998" h="584610">
                  <a:moveTo>
                    <a:pt x="0" y="576064"/>
                  </a:moveTo>
                  <a:lnTo>
                    <a:pt x="756204" y="0"/>
                  </a:lnTo>
                  <a:lnTo>
                    <a:pt x="3286998" y="8546"/>
                  </a:lnTo>
                  <a:lnTo>
                    <a:pt x="2602146" y="584610"/>
                  </a:lnTo>
                  <a:lnTo>
                    <a:pt x="0" y="576064"/>
                  </a:lnTo>
                  <a:close/>
                </a:path>
              </a:pathLst>
            </a:cu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21917" tIns="60958" rIns="121917" bIns="60958" rtlCol="0" anchor="ctr"/>
            <a:lstStyle>
              <a:defPPr>
                <a:defRPr lang="ru-RU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ru-RU"/>
            </a:p>
          </p:txBody>
        </p:sp>
        <p:pic>
          <p:nvPicPr>
            <p:cNvPr id="10" name="Picture 2" descr="C:\Users\sharapovir\Desktop\Samarskaya oblast.723b5d68.png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638907" y="3029352"/>
              <a:ext cx="1256881" cy="122924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8" name="Прямоугольник 7"/>
          <p:cNvSpPr/>
          <p:nvPr/>
        </p:nvSpPr>
        <p:spPr>
          <a:xfrm>
            <a:off x="3025345" y="1476172"/>
            <a:ext cx="4819688" cy="1368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endParaRPr lang="ru-RU" sz="28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979712" y="2060848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graphicFrame>
        <p:nvGraphicFramePr>
          <p:cNvPr id="3" name="Схема 2"/>
          <p:cNvGraphicFramePr/>
          <p:nvPr>
            <p:extLst>
              <p:ext uri="{D42A27DB-BD31-4B8C-83A1-F6EECF244321}">
                <p14:modId xmlns:p14="http://schemas.microsoft.com/office/powerpoint/2010/main" val="3336807850"/>
              </p:ext>
            </p:extLst>
          </p:nvPr>
        </p:nvGraphicFramePr>
        <p:xfrm>
          <a:off x="-329549" y="950157"/>
          <a:ext cx="7667520" cy="14344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1" name="Параллелограмм 4"/>
          <p:cNvSpPr/>
          <p:nvPr/>
        </p:nvSpPr>
        <p:spPr>
          <a:xfrm>
            <a:off x="0" y="-28073"/>
            <a:ext cx="6927870" cy="676248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2715 w 2784323"/>
              <a:gd name="connsiteY0" fmla="*/ 583092 h 591638"/>
              <a:gd name="connsiteX1" fmla="*/ 0 w 2784323"/>
              <a:gd name="connsiteY1" fmla="*/ 0 h 591638"/>
              <a:gd name="connsiteX2" fmla="*/ 2774515 w 2784323"/>
              <a:gd name="connsiteY2" fmla="*/ 7028 h 591638"/>
              <a:gd name="connsiteX3" fmla="*/ 2784323 w 2784323"/>
              <a:gd name="connsiteY3" fmla="*/ 591638 h 591638"/>
              <a:gd name="connsiteX4" fmla="*/ 2715 w 2784323"/>
              <a:gd name="connsiteY4" fmla="*/ 583092 h 591638"/>
              <a:gd name="connsiteX0" fmla="*/ 2715 w 3092274"/>
              <a:gd name="connsiteY0" fmla="*/ 583092 h 591638"/>
              <a:gd name="connsiteX1" fmla="*/ 0 w 3092274"/>
              <a:gd name="connsiteY1" fmla="*/ 0 h 591638"/>
              <a:gd name="connsiteX2" fmla="*/ 3092274 w 3092274"/>
              <a:gd name="connsiteY2" fmla="*/ 3514 h 591638"/>
              <a:gd name="connsiteX3" fmla="*/ 2784323 w 3092274"/>
              <a:gd name="connsiteY3" fmla="*/ 591638 h 591638"/>
              <a:gd name="connsiteX4" fmla="*/ 2715 w 3092274"/>
              <a:gd name="connsiteY4" fmla="*/ 583092 h 5916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092274" h="591638">
                <a:moveTo>
                  <a:pt x="2715" y="583092"/>
                </a:moveTo>
                <a:lnTo>
                  <a:pt x="0" y="0"/>
                </a:lnTo>
                <a:lnTo>
                  <a:pt x="3092274" y="3514"/>
                </a:lnTo>
                <a:lnTo>
                  <a:pt x="2784323" y="591638"/>
                </a:lnTo>
                <a:lnTo>
                  <a:pt x="2715" y="583092"/>
                </a:lnTo>
                <a:close/>
              </a:path>
            </a:pathLst>
          </a:cu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r>
              <a:rPr lang="ru-RU" sz="2400" b="1" dirty="0" smtClean="0">
                <a:solidFill>
                  <a:schemeClr val="accent1">
                    <a:lumMod val="50000"/>
                  </a:schemeClr>
                </a:solidFill>
              </a:rPr>
              <a:t>Федеральный закон №46-ФЗ от 8 марта 2022 </a:t>
            </a:r>
            <a:endParaRPr lang="ru-RU" sz="24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755575" y="537223"/>
            <a:ext cx="6423289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>
                <a:solidFill>
                  <a:schemeClr val="tx2">
                    <a:lumMod val="75000"/>
                  </a:schemeClr>
                </a:solidFill>
              </a:rPr>
              <a:t>Изменение существенных условий контрактов (ч.65.1 ст.112)</a:t>
            </a: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6473FB-2CA6-4F65-AF6D-5C16A54737B4}" type="slidenum">
              <a:rPr lang="ru-RU" smtClean="0"/>
              <a:t>7</a:t>
            </a:fld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157347" y="1938461"/>
            <a:ext cx="4014192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u="sng" dirty="0">
                <a:solidFill>
                  <a:schemeClr val="tx2">
                    <a:lumMod val="75000"/>
                  </a:schemeClr>
                </a:solidFill>
              </a:rPr>
              <a:t>Что меняем:</a:t>
            </a:r>
          </a:p>
          <a:p>
            <a:endParaRPr lang="ru-RU" sz="1400" dirty="0">
              <a:solidFill>
                <a:schemeClr val="tx2">
                  <a:lumMod val="75000"/>
                </a:schemeClr>
              </a:solidFill>
            </a:endParaRPr>
          </a:p>
          <a:p>
            <a:pPr marL="171450" indent="-171450">
              <a:buFont typeface="Wingdings" panose="05000000000000000000" pitchFamily="2" charset="2"/>
              <a:buChar char="Ø"/>
            </a:pPr>
            <a:r>
              <a:rPr lang="ru-RU" sz="1400" b="1" dirty="0">
                <a:solidFill>
                  <a:schemeClr val="tx2">
                    <a:lumMod val="75000"/>
                  </a:schemeClr>
                </a:solidFill>
              </a:rPr>
              <a:t>Цена контракта (цена за единицу </a:t>
            </a:r>
          </a:p>
          <a:p>
            <a:r>
              <a:rPr lang="ru-RU" sz="1400" b="1" dirty="0">
                <a:solidFill>
                  <a:schemeClr val="tx2">
                    <a:lumMod val="75000"/>
                  </a:schemeClr>
                </a:solidFill>
              </a:rPr>
              <a:t>товара, работы, услуги); </a:t>
            </a:r>
          </a:p>
          <a:p>
            <a:endParaRPr lang="ru-RU" sz="1400" b="1" dirty="0">
              <a:solidFill>
                <a:schemeClr val="tx2">
                  <a:lumMod val="75000"/>
                </a:schemeClr>
              </a:solidFill>
            </a:endParaRPr>
          </a:p>
          <a:p>
            <a:pPr marL="171450" indent="-171450">
              <a:buFont typeface="Wingdings" panose="05000000000000000000" pitchFamily="2" charset="2"/>
              <a:buChar char="Ø"/>
            </a:pPr>
            <a:r>
              <a:rPr lang="ru-RU" sz="1400" b="1" dirty="0">
                <a:solidFill>
                  <a:schemeClr val="tx2">
                    <a:lumMod val="75000"/>
                  </a:schemeClr>
                </a:solidFill>
              </a:rPr>
              <a:t>Источник финансирования;</a:t>
            </a:r>
          </a:p>
          <a:p>
            <a:endParaRPr lang="ru-RU" sz="1400" b="1" dirty="0">
              <a:solidFill>
                <a:schemeClr val="tx2">
                  <a:lumMod val="75000"/>
                </a:schemeClr>
              </a:solidFill>
            </a:endParaRPr>
          </a:p>
          <a:p>
            <a:pPr marL="171450" indent="-171450">
              <a:buFont typeface="Wingdings" panose="05000000000000000000" pitchFamily="2" charset="2"/>
              <a:buChar char="Ø"/>
            </a:pPr>
            <a:r>
              <a:rPr lang="ru-RU" sz="1400" b="1" dirty="0">
                <a:solidFill>
                  <a:schemeClr val="tx2">
                    <a:lumMod val="75000"/>
                  </a:schemeClr>
                </a:solidFill>
              </a:rPr>
              <a:t>Предмет контракта  в части замены </a:t>
            </a:r>
          </a:p>
          <a:p>
            <a:r>
              <a:rPr lang="ru-RU" sz="1400" b="1" dirty="0">
                <a:solidFill>
                  <a:schemeClr val="tx2">
                    <a:lumMod val="75000"/>
                  </a:schemeClr>
                </a:solidFill>
              </a:rPr>
              <a:t>товаров на идентичные;</a:t>
            </a:r>
          </a:p>
          <a:p>
            <a:endParaRPr lang="ru-RU" sz="1400" b="1" dirty="0">
              <a:solidFill>
                <a:schemeClr val="tx2">
                  <a:lumMod val="75000"/>
                </a:schemeClr>
              </a:solidFill>
            </a:endParaRPr>
          </a:p>
          <a:p>
            <a:pPr marL="171450" indent="-171450">
              <a:buFont typeface="Wingdings" panose="05000000000000000000" pitchFamily="2" charset="2"/>
              <a:buChar char="Ø"/>
            </a:pPr>
            <a:r>
              <a:rPr lang="ru-RU" sz="1400" b="1" dirty="0">
                <a:solidFill>
                  <a:schemeClr val="tx2">
                    <a:lumMod val="75000"/>
                  </a:schemeClr>
                </a:solidFill>
              </a:rPr>
              <a:t>Количество поставляемого товара </a:t>
            </a:r>
          </a:p>
          <a:p>
            <a:r>
              <a:rPr lang="ru-RU" sz="1400" b="1" dirty="0">
                <a:solidFill>
                  <a:schemeClr val="tx2">
                    <a:lumMod val="75000"/>
                  </a:schemeClr>
                </a:solidFill>
              </a:rPr>
              <a:t>(в сторону уменьшения);</a:t>
            </a:r>
          </a:p>
          <a:p>
            <a:endParaRPr lang="ru-RU" sz="1400" b="1" dirty="0">
              <a:solidFill>
                <a:schemeClr val="tx2">
                  <a:lumMod val="75000"/>
                </a:schemeClr>
              </a:solidFill>
            </a:endParaRPr>
          </a:p>
          <a:p>
            <a:pPr marL="171450" indent="-171450">
              <a:buFont typeface="Wingdings" panose="05000000000000000000" pitchFamily="2" charset="2"/>
              <a:buChar char="Ø"/>
            </a:pPr>
            <a:r>
              <a:rPr lang="ru-RU" sz="1400" b="1" dirty="0">
                <a:solidFill>
                  <a:schemeClr val="tx2">
                    <a:lumMod val="75000"/>
                  </a:schemeClr>
                </a:solidFill>
              </a:rPr>
              <a:t>Срок поставки товара (выполнения работ, </a:t>
            </a:r>
          </a:p>
          <a:p>
            <a:r>
              <a:rPr lang="ru-RU" sz="1400" b="1" dirty="0">
                <a:solidFill>
                  <a:schemeClr val="tx2">
                    <a:lumMod val="75000"/>
                  </a:schemeClr>
                </a:solidFill>
              </a:rPr>
              <a:t>оказания услуг), срок действия контракта</a:t>
            </a:r>
          </a:p>
          <a:p>
            <a:endParaRPr lang="ru-RU" sz="1400" b="1" dirty="0">
              <a:solidFill>
                <a:schemeClr val="tx2">
                  <a:lumMod val="75000"/>
                </a:schemeClr>
              </a:solidFill>
            </a:endParaRPr>
          </a:p>
          <a:p>
            <a:pPr marL="171450" indent="-171450">
              <a:buFont typeface="Wingdings" panose="05000000000000000000" pitchFamily="2" charset="2"/>
              <a:buChar char="Ø"/>
            </a:pPr>
            <a:r>
              <a:rPr lang="ru-RU" sz="1400" b="1" dirty="0">
                <a:solidFill>
                  <a:schemeClr val="tx2">
                    <a:lumMod val="75000"/>
                  </a:schemeClr>
                </a:solidFill>
              </a:rPr>
              <a:t>Срок оплаты контракта (в меньшую сторону);</a:t>
            </a:r>
          </a:p>
          <a:p>
            <a:endParaRPr lang="ru-RU" sz="1400" b="1" dirty="0">
              <a:solidFill>
                <a:schemeClr val="tx2">
                  <a:lumMod val="75000"/>
                </a:schemeClr>
              </a:solidFill>
            </a:endParaRPr>
          </a:p>
          <a:p>
            <a:pPr marL="171450" indent="-171450">
              <a:buFont typeface="Wingdings" panose="05000000000000000000" pitchFamily="2" charset="2"/>
              <a:buChar char="Ø"/>
            </a:pPr>
            <a:r>
              <a:rPr lang="ru-RU" sz="1400" b="1" dirty="0">
                <a:solidFill>
                  <a:schemeClr val="tx2">
                    <a:lumMod val="75000"/>
                  </a:schemeClr>
                </a:solidFill>
              </a:rPr>
              <a:t>Порядок оплаты (размер аванса (если предусмотрен), график оплаты).</a:t>
            </a:r>
          </a:p>
        </p:txBody>
      </p:sp>
      <p:sp>
        <p:nvSpPr>
          <p:cNvPr id="15" name="Прямоугольник 14"/>
          <p:cNvSpPr/>
          <p:nvPr/>
        </p:nvSpPr>
        <p:spPr>
          <a:xfrm>
            <a:off x="5742328" y="1851932"/>
            <a:ext cx="3523409" cy="523220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u="sng" dirty="0">
                <a:solidFill>
                  <a:schemeClr val="tx2">
                    <a:lumMod val="75000"/>
                  </a:schemeClr>
                </a:solidFill>
              </a:rPr>
              <a:t>Условия изменения:</a:t>
            </a:r>
          </a:p>
          <a:p>
            <a:endParaRPr lang="ru-RU" sz="1400" dirty="0">
              <a:solidFill>
                <a:schemeClr val="tx2">
                  <a:lumMod val="75000"/>
                </a:schemeClr>
              </a:solidFill>
            </a:endParaRPr>
          </a:p>
          <a:p>
            <a:pPr marL="171450" indent="-171450">
              <a:buFont typeface="Wingdings" panose="05000000000000000000" pitchFamily="2" charset="2"/>
              <a:buChar char="Ø"/>
            </a:pPr>
            <a:r>
              <a:rPr lang="ru-RU" sz="1400" b="1" dirty="0">
                <a:solidFill>
                  <a:schemeClr val="tx2">
                    <a:lumMod val="75000"/>
                  </a:schemeClr>
                </a:solidFill>
              </a:rPr>
              <a:t>Обоснование изменений, в </a:t>
            </a:r>
            <a:r>
              <a:rPr lang="ru-RU" sz="1400" b="1" dirty="0" err="1">
                <a:solidFill>
                  <a:schemeClr val="tx2">
                    <a:lumMod val="75000"/>
                  </a:schemeClr>
                </a:solidFill>
              </a:rPr>
              <a:t>т.ч</a:t>
            </a:r>
            <a:r>
              <a:rPr lang="ru-RU" sz="1400" b="1" dirty="0">
                <a:solidFill>
                  <a:schemeClr val="tx2">
                    <a:lumMod val="75000"/>
                  </a:schemeClr>
                </a:solidFill>
              </a:rPr>
              <a:t>. анализ рынка;</a:t>
            </a:r>
          </a:p>
          <a:p>
            <a:endParaRPr lang="ru-RU" sz="1400" b="1" dirty="0">
              <a:solidFill>
                <a:schemeClr val="tx2">
                  <a:lumMod val="75000"/>
                </a:schemeClr>
              </a:solidFill>
            </a:endParaRPr>
          </a:p>
          <a:p>
            <a:pPr marL="171450" indent="-171450">
              <a:buFont typeface="Wingdings" panose="05000000000000000000" pitchFamily="2" charset="2"/>
              <a:buChar char="Ø"/>
            </a:pPr>
            <a:r>
              <a:rPr lang="ru-RU" sz="1400" b="1" dirty="0">
                <a:solidFill>
                  <a:schemeClr val="tx2">
                    <a:lumMod val="75000"/>
                  </a:schemeClr>
                </a:solidFill>
              </a:rPr>
              <a:t>Обоснованное предложение контрагента об изменении;</a:t>
            </a:r>
          </a:p>
          <a:p>
            <a:endParaRPr lang="ru-RU" sz="1400" b="1" dirty="0">
              <a:solidFill>
                <a:schemeClr val="tx2">
                  <a:lumMod val="75000"/>
                </a:schemeClr>
              </a:solidFill>
            </a:endParaRPr>
          </a:p>
          <a:p>
            <a:pPr marL="171450" indent="-171450">
              <a:buFont typeface="Wingdings" panose="05000000000000000000" pitchFamily="2" charset="2"/>
              <a:buChar char="Ø"/>
            </a:pPr>
            <a:r>
              <a:rPr lang="ru-RU" sz="1400" b="1" dirty="0">
                <a:solidFill>
                  <a:schemeClr val="tx2">
                    <a:lumMod val="75000"/>
                  </a:schemeClr>
                </a:solidFill>
              </a:rPr>
              <a:t>Наличие лимитов бюджетных обязательств;</a:t>
            </a:r>
          </a:p>
          <a:p>
            <a:endParaRPr lang="ru-RU" sz="1400" b="1" dirty="0">
              <a:solidFill>
                <a:schemeClr val="tx2">
                  <a:lumMod val="75000"/>
                </a:schemeClr>
              </a:solidFill>
            </a:endParaRPr>
          </a:p>
          <a:p>
            <a:pPr marL="171450" indent="-171450">
              <a:buFont typeface="Wingdings" panose="05000000000000000000" pitchFamily="2" charset="2"/>
              <a:buChar char="Ø"/>
            </a:pPr>
            <a:r>
              <a:rPr lang="ru-RU" sz="1400" b="1" dirty="0">
                <a:solidFill>
                  <a:schemeClr val="tx2">
                    <a:lumMod val="75000"/>
                  </a:schemeClr>
                </a:solidFill>
              </a:rPr>
              <a:t>На основании решения высшего исполнительного органа государственной власти или местной администрации;</a:t>
            </a:r>
          </a:p>
          <a:p>
            <a:endParaRPr lang="ru-RU" sz="1400" b="1" dirty="0">
              <a:solidFill>
                <a:schemeClr val="tx2">
                  <a:lumMod val="75000"/>
                </a:schemeClr>
              </a:solidFill>
            </a:endParaRPr>
          </a:p>
          <a:p>
            <a:pPr marL="171450" indent="-171450">
              <a:buFont typeface="Wingdings" panose="05000000000000000000" pitchFamily="2" charset="2"/>
              <a:buChar char="Ø"/>
            </a:pPr>
            <a:r>
              <a:rPr lang="ru-RU" sz="1400" b="1" dirty="0">
                <a:solidFill>
                  <a:schemeClr val="tx2">
                    <a:lumMod val="75000"/>
                  </a:schemeClr>
                </a:solidFill>
              </a:rPr>
              <a:t>Соблюдение требований частей 1.3 – </a:t>
            </a:r>
            <a:r>
              <a:rPr lang="ru-RU" sz="1400" b="1" dirty="0" smtClean="0">
                <a:solidFill>
                  <a:schemeClr val="tx2">
                    <a:lumMod val="75000"/>
                  </a:schemeClr>
                </a:solidFill>
              </a:rPr>
              <a:t>1.6</a:t>
            </a:r>
          </a:p>
          <a:p>
            <a:r>
              <a:rPr lang="ru-RU" sz="1400" b="1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ru-RU" sz="1400" b="1" dirty="0">
                <a:solidFill>
                  <a:schemeClr val="tx2">
                    <a:lumMod val="75000"/>
                  </a:schemeClr>
                </a:solidFill>
              </a:rPr>
              <a:t>статьи 95 44-ФЗ (увеличение либо уменьшение обеспечения исполнения контракта</a:t>
            </a:r>
            <a:r>
              <a:rPr lang="ru-RU" sz="1400" b="1" dirty="0" smtClean="0">
                <a:solidFill>
                  <a:schemeClr val="tx2">
                    <a:lumMod val="75000"/>
                  </a:schemeClr>
                </a:solidFill>
              </a:rPr>
              <a:t>).</a:t>
            </a:r>
            <a:endParaRPr lang="ru-RU" sz="1400" b="1" i="1" dirty="0">
              <a:solidFill>
                <a:schemeClr val="tx2">
                  <a:lumMod val="75000"/>
                </a:schemeClr>
              </a:solidFill>
            </a:endParaRPr>
          </a:p>
          <a:p>
            <a:pPr algn="ctr"/>
            <a:r>
              <a:rPr lang="ru-RU" sz="1400" b="1" i="1" dirty="0" smtClean="0">
                <a:solidFill>
                  <a:schemeClr val="tx2">
                    <a:lumMod val="75000"/>
                  </a:schemeClr>
                </a:solidFill>
              </a:rPr>
              <a:t>Регулирующий муниципальный НПА: </a:t>
            </a:r>
          </a:p>
          <a:p>
            <a:pPr algn="ctr"/>
            <a:r>
              <a:rPr lang="ru-RU" sz="1400" b="1" i="1" dirty="0" smtClean="0">
                <a:solidFill>
                  <a:schemeClr val="tx2">
                    <a:lumMod val="75000"/>
                  </a:schemeClr>
                </a:solidFill>
              </a:rPr>
              <a:t>Проект постановления администрации                        г.о. Тольятти</a:t>
            </a:r>
            <a:endParaRPr lang="ru-RU" sz="1400" b="1" i="1" dirty="0">
              <a:solidFill>
                <a:schemeClr val="tx2">
                  <a:lumMod val="75000"/>
                </a:schemeClr>
              </a:solidFill>
            </a:endParaRPr>
          </a:p>
          <a:p>
            <a:endParaRPr lang="ru-RU" sz="1200" dirty="0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328498" y="1938460"/>
            <a:ext cx="2365453" cy="2572735"/>
          </a:xfrm>
          <a:prstGeom prst="rect">
            <a:avLst/>
          </a:prstGeom>
        </p:spPr>
      </p:pic>
      <p:sp>
        <p:nvSpPr>
          <p:cNvPr id="17" name="Прямоугольник 16"/>
          <p:cNvSpPr/>
          <p:nvPr/>
        </p:nvSpPr>
        <p:spPr>
          <a:xfrm>
            <a:off x="-540568" y="1000797"/>
            <a:ext cx="8795035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dirty="0" smtClean="0">
                <a:solidFill>
                  <a:schemeClr val="tx2">
                    <a:lumMod val="75000"/>
                  </a:schemeClr>
                </a:solidFill>
              </a:rPr>
              <a:t>Постановление </a:t>
            </a:r>
            <a:r>
              <a:rPr lang="ru-RU" sz="1600" b="1" dirty="0">
                <a:solidFill>
                  <a:schemeClr val="tx2">
                    <a:lumMod val="75000"/>
                  </a:schemeClr>
                </a:solidFill>
              </a:rPr>
              <a:t>Правительства Самарской области от 13.04.2022 N 250 </a:t>
            </a:r>
            <a:endParaRPr lang="ru-RU" sz="1600" b="1" dirty="0" smtClean="0">
              <a:solidFill>
                <a:schemeClr val="tx2">
                  <a:lumMod val="75000"/>
                </a:schemeClr>
              </a:solidFill>
            </a:endParaRPr>
          </a:p>
          <a:p>
            <a:pPr algn="ctr"/>
            <a:r>
              <a:rPr lang="ru-RU" sz="1600" b="1" dirty="0" smtClean="0">
                <a:solidFill>
                  <a:schemeClr val="tx2">
                    <a:lumMod val="75000"/>
                  </a:schemeClr>
                </a:solidFill>
              </a:rPr>
              <a:t>«</a:t>
            </a:r>
            <a:r>
              <a:rPr lang="ru-RU" sz="1600" b="1" dirty="0">
                <a:solidFill>
                  <a:schemeClr val="tx2">
                    <a:lumMod val="75000"/>
                  </a:schemeClr>
                </a:solidFill>
              </a:rPr>
              <a:t>Об отдельных особенностях изменения существенных условий контрактов </a:t>
            </a:r>
            <a:endParaRPr lang="ru-RU" sz="1600" b="1" dirty="0" smtClean="0">
              <a:solidFill>
                <a:schemeClr val="tx2">
                  <a:lumMod val="75000"/>
                </a:schemeClr>
              </a:solidFill>
            </a:endParaRPr>
          </a:p>
          <a:p>
            <a:pPr algn="ctr"/>
            <a:r>
              <a:rPr lang="ru-RU" sz="1600" b="1" dirty="0" smtClean="0">
                <a:solidFill>
                  <a:schemeClr val="tx2">
                    <a:lumMod val="75000"/>
                  </a:schemeClr>
                </a:solidFill>
              </a:rPr>
              <a:t>на </a:t>
            </a:r>
            <a:r>
              <a:rPr lang="ru-RU" sz="1600" b="1" dirty="0">
                <a:solidFill>
                  <a:schemeClr val="tx2">
                    <a:lumMod val="75000"/>
                  </a:schemeClr>
                </a:solidFill>
              </a:rPr>
              <a:t>закупку товаров, работ, услуг для нужд Самарской области»</a:t>
            </a:r>
          </a:p>
        </p:txBody>
      </p:sp>
    </p:spTree>
    <p:extLst>
      <p:ext uri="{BB962C8B-B14F-4D97-AF65-F5344CB8AC3E}">
        <p14:creationId xmlns:p14="http://schemas.microsoft.com/office/powerpoint/2010/main" val="27841872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Группа 4"/>
          <p:cNvGrpSpPr/>
          <p:nvPr/>
        </p:nvGrpSpPr>
        <p:grpSpPr>
          <a:xfrm>
            <a:off x="4283968" y="6250484"/>
            <a:ext cx="4781468" cy="607516"/>
            <a:chOff x="2257957" y="2937192"/>
            <a:chExt cx="4781468" cy="607516"/>
          </a:xfrm>
        </p:grpSpPr>
        <p:sp>
          <p:nvSpPr>
            <p:cNvPr id="7" name="Параллелограмм 4"/>
            <p:cNvSpPr/>
            <p:nvPr/>
          </p:nvSpPr>
          <p:spPr>
            <a:xfrm>
              <a:off x="3330614" y="2960097"/>
              <a:ext cx="3708811" cy="584611"/>
            </a:xfrm>
            <a:custGeom>
              <a:avLst/>
              <a:gdLst>
                <a:gd name="connsiteX0" fmla="*/ 0 w 2771800"/>
                <a:gd name="connsiteY0" fmla="*/ 576064 h 576064"/>
                <a:gd name="connsiteX1" fmla="*/ 212383 w 2771800"/>
                <a:gd name="connsiteY1" fmla="*/ 0 h 576064"/>
                <a:gd name="connsiteX2" fmla="*/ 2771800 w 2771800"/>
                <a:gd name="connsiteY2" fmla="*/ 0 h 576064"/>
                <a:gd name="connsiteX3" fmla="*/ 2559417 w 2771800"/>
                <a:gd name="connsiteY3" fmla="*/ 576064 h 576064"/>
                <a:gd name="connsiteX4" fmla="*/ 0 w 2771800"/>
                <a:gd name="connsiteY4" fmla="*/ 576064 h 576064"/>
                <a:gd name="connsiteX0" fmla="*/ 0 w 2781608"/>
                <a:gd name="connsiteY0" fmla="*/ 576064 h 584610"/>
                <a:gd name="connsiteX1" fmla="*/ 212383 w 2781608"/>
                <a:gd name="connsiteY1" fmla="*/ 0 h 584610"/>
                <a:gd name="connsiteX2" fmla="*/ 2771800 w 2781608"/>
                <a:gd name="connsiteY2" fmla="*/ 0 h 584610"/>
                <a:gd name="connsiteX3" fmla="*/ 2781608 w 2781608"/>
                <a:gd name="connsiteY3" fmla="*/ 584610 h 584610"/>
                <a:gd name="connsiteX4" fmla="*/ 0 w 2781608"/>
                <a:gd name="connsiteY4" fmla="*/ 576064 h 5846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781608" h="584610">
                  <a:moveTo>
                    <a:pt x="0" y="576064"/>
                  </a:moveTo>
                  <a:lnTo>
                    <a:pt x="212383" y="0"/>
                  </a:lnTo>
                  <a:lnTo>
                    <a:pt x="2771800" y="0"/>
                  </a:lnTo>
                  <a:lnTo>
                    <a:pt x="2781608" y="584610"/>
                  </a:lnTo>
                  <a:lnTo>
                    <a:pt x="0" y="576064"/>
                  </a:lnTo>
                  <a:close/>
                </a:path>
              </a:pathLst>
            </a:cu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21917" tIns="60958" rIns="121917" bIns="60958" rtlCol="0" anchor="ctr"/>
            <a:lstStyle>
              <a:defPPr>
                <a:defRPr lang="ru-RU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ru-RU"/>
            </a:p>
          </p:txBody>
        </p:sp>
        <p:sp>
          <p:nvSpPr>
            <p:cNvPr id="9" name="Параллелограмм 4"/>
            <p:cNvSpPr/>
            <p:nvPr/>
          </p:nvSpPr>
          <p:spPr>
            <a:xfrm>
              <a:off x="2257957" y="2937192"/>
              <a:ext cx="1308544" cy="584611"/>
            </a:xfrm>
            <a:custGeom>
              <a:avLst/>
              <a:gdLst>
                <a:gd name="connsiteX0" fmla="*/ 0 w 2771800"/>
                <a:gd name="connsiteY0" fmla="*/ 576064 h 576064"/>
                <a:gd name="connsiteX1" fmla="*/ 212383 w 2771800"/>
                <a:gd name="connsiteY1" fmla="*/ 0 h 576064"/>
                <a:gd name="connsiteX2" fmla="*/ 2771800 w 2771800"/>
                <a:gd name="connsiteY2" fmla="*/ 0 h 576064"/>
                <a:gd name="connsiteX3" fmla="*/ 2559417 w 2771800"/>
                <a:gd name="connsiteY3" fmla="*/ 576064 h 576064"/>
                <a:gd name="connsiteX4" fmla="*/ 0 w 2771800"/>
                <a:gd name="connsiteY4" fmla="*/ 576064 h 576064"/>
                <a:gd name="connsiteX0" fmla="*/ 0 w 2781608"/>
                <a:gd name="connsiteY0" fmla="*/ 576064 h 584610"/>
                <a:gd name="connsiteX1" fmla="*/ 212383 w 2781608"/>
                <a:gd name="connsiteY1" fmla="*/ 0 h 584610"/>
                <a:gd name="connsiteX2" fmla="*/ 2771800 w 2781608"/>
                <a:gd name="connsiteY2" fmla="*/ 0 h 584610"/>
                <a:gd name="connsiteX3" fmla="*/ 2781608 w 2781608"/>
                <a:gd name="connsiteY3" fmla="*/ 584610 h 584610"/>
                <a:gd name="connsiteX4" fmla="*/ 0 w 2781608"/>
                <a:gd name="connsiteY4" fmla="*/ 576064 h 584610"/>
                <a:gd name="connsiteX0" fmla="*/ 0 w 2771800"/>
                <a:gd name="connsiteY0" fmla="*/ 576064 h 584610"/>
                <a:gd name="connsiteX1" fmla="*/ 212383 w 2771800"/>
                <a:gd name="connsiteY1" fmla="*/ 0 h 584610"/>
                <a:gd name="connsiteX2" fmla="*/ 2771800 w 2771800"/>
                <a:gd name="connsiteY2" fmla="*/ 0 h 584610"/>
                <a:gd name="connsiteX3" fmla="*/ 2602146 w 2771800"/>
                <a:gd name="connsiteY3" fmla="*/ 584610 h 584610"/>
                <a:gd name="connsiteX4" fmla="*/ 0 w 2771800"/>
                <a:gd name="connsiteY4" fmla="*/ 576064 h 584610"/>
                <a:gd name="connsiteX0" fmla="*/ 0 w 3286998"/>
                <a:gd name="connsiteY0" fmla="*/ 576064 h 584610"/>
                <a:gd name="connsiteX1" fmla="*/ 212383 w 3286998"/>
                <a:gd name="connsiteY1" fmla="*/ 0 h 584610"/>
                <a:gd name="connsiteX2" fmla="*/ 3286998 w 3286998"/>
                <a:gd name="connsiteY2" fmla="*/ 8546 h 584610"/>
                <a:gd name="connsiteX3" fmla="*/ 2602146 w 3286998"/>
                <a:gd name="connsiteY3" fmla="*/ 584610 h 584610"/>
                <a:gd name="connsiteX4" fmla="*/ 0 w 3286998"/>
                <a:gd name="connsiteY4" fmla="*/ 576064 h 584610"/>
                <a:gd name="connsiteX0" fmla="*/ 0 w 3286998"/>
                <a:gd name="connsiteY0" fmla="*/ 576064 h 584610"/>
                <a:gd name="connsiteX1" fmla="*/ 756204 w 3286998"/>
                <a:gd name="connsiteY1" fmla="*/ 0 h 584610"/>
                <a:gd name="connsiteX2" fmla="*/ 3286998 w 3286998"/>
                <a:gd name="connsiteY2" fmla="*/ 8546 h 584610"/>
                <a:gd name="connsiteX3" fmla="*/ 2602146 w 3286998"/>
                <a:gd name="connsiteY3" fmla="*/ 584610 h 584610"/>
                <a:gd name="connsiteX4" fmla="*/ 0 w 3286998"/>
                <a:gd name="connsiteY4" fmla="*/ 576064 h 5846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286998" h="584610">
                  <a:moveTo>
                    <a:pt x="0" y="576064"/>
                  </a:moveTo>
                  <a:lnTo>
                    <a:pt x="756204" y="0"/>
                  </a:lnTo>
                  <a:lnTo>
                    <a:pt x="3286998" y="8546"/>
                  </a:lnTo>
                  <a:lnTo>
                    <a:pt x="2602146" y="584610"/>
                  </a:lnTo>
                  <a:lnTo>
                    <a:pt x="0" y="576064"/>
                  </a:lnTo>
                  <a:close/>
                </a:path>
              </a:pathLst>
            </a:cu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21917" tIns="60958" rIns="121917" bIns="60958" rtlCol="0" anchor="ctr"/>
            <a:lstStyle>
              <a:defPPr>
                <a:defRPr lang="ru-RU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ru-RU"/>
            </a:p>
          </p:txBody>
        </p:sp>
      </p:grpSp>
      <p:sp>
        <p:nvSpPr>
          <p:cNvPr id="8" name="Прямоугольник 7"/>
          <p:cNvSpPr/>
          <p:nvPr/>
        </p:nvSpPr>
        <p:spPr>
          <a:xfrm>
            <a:off x="3094738" y="1484784"/>
            <a:ext cx="4819688" cy="1368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endParaRPr lang="ru-RU" sz="28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979712" y="2060848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11" name="Параллелограмм 4"/>
          <p:cNvSpPr/>
          <p:nvPr/>
        </p:nvSpPr>
        <p:spPr>
          <a:xfrm>
            <a:off x="179512" y="67337"/>
            <a:ext cx="6480720" cy="676248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2715 w 2784323"/>
              <a:gd name="connsiteY0" fmla="*/ 583092 h 591638"/>
              <a:gd name="connsiteX1" fmla="*/ 0 w 2784323"/>
              <a:gd name="connsiteY1" fmla="*/ 0 h 591638"/>
              <a:gd name="connsiteX2" fmla="*/ 2774515 w 2784323"/>
              <a:gd name="connsiteY2" fmla="*/ 7028 h 591638"/>
              <a:gd name="connsiteX3" fmla="*/ 2784323 w 2784323"/>
              <a:gd name="connsiteY3" fmla="*/ 591638 h 591638"/>
              <a:gd name="connsiteX4" fmla="*/ 2715 w 2784323"/>
              <a:gd name="connsiteY4" fmla="*/ 583092 h 591638"/>
              <a:gd name="connsiteX0" fmla="*/ 2715 w 3092274"/>
              <a:gd name="connsiteY0" fmla="*/ 583092 h 591638"/>
              <a:gd name="connsiteX1" fmla="*/ 0 w 3092274"/>
              <a:gd name="connsiteY1" fmla="*/ 0 h 591638"/>
              <a:gd name="connsiteX2" fmla="*/ 3092274 w 3092274"/>
              <a:gd name="connsiteY2" fmla="*/ 3514 h 591638"/>
              <a:gd name="connsiteX3" fmla="*/ 2784323 w 3092274"/>
              <a:gd name="connsiteY3" fmla="*/ 591638 h 591638"/>
              <a:gd name="connsiteX4" fmla="*/ 2715 w 3092274"/>
              <a:gd name="connsiteY4" fmla="*/ 583092 h 5916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092274" h="591638">
                <a:moveTo>
                  <a:pt x="2715" y="583092"/>
                </a:moveTo>
                <a:lnTo>
                  <a:pt x="0" y="0"/>
                </a:lnTo>
                <a:lnTo>
                  <a:pt x="3092274" y="3514"/>
                </a:lnTo>
                <a:lnTo>
                  <a:pt x="2784323" y="591638"/>
                </a:lnTo>
                <a:lnTo>
                  <a:pt x="2715" y="583092"/>
                </a:lnTo>
                <a:close/>
              </a:path>
            </a:pathLst>
          </a:cu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r>
              <a:rPr lang="ru-RU" sz="2000" b="1" dirty="0" smtClean="0">
                <a:solidFill>
                  <a:schemeClr val="tx2">
                    <a:lumMod val="75000"/>
                  </a:schemeClr>
                </a:solidFill>
              </a:rPr>
              <a:t>Изменение существенных условий контрактов                    (ч.65.1 ст.112)</a:t>
            </a:r>
            <a:endParaRPr lang="ru-RU" sz="2000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3563" y="720043"/>
            <a:ext cx="756084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>
                <a:solidFill>
                  <a:schemeClr val="tx2">
                    <a:lumMod val="75000"/>
                  </a:schemeClr>
                </a:solidFill>
              </a:rPr>
              <a:t>П</a:t>
            </a:r>
            <a:r>
              <a:rPr lang="ru-RU" sz="1600" b="1" dirty="0" smtClean="0">
                <a:solidFill>
                  <a:schemeClr val="tx2">
                    <a:lumMod val="75000"/>
                  </a:schemeClr>
                </a:solidFill>
              </a:rPr>
              <a:t>о </a:t>
            </a:r>
            <a:r>
              <a:rPr lang="ru-RU" sz="1600" b="1" dirty="0">
                <a:solidFill>
                  <a:schemeClr val="tx2">
                    <a:lumMod val="75000"/>
                  </a:schemeClr>
                </a:solidFill>
              </a:rPr>
              <a:t>соглашению сторон допускается изменение существенных условий контрактов, заключенных до 1 января 2023 года, </a:t>
            </a:r>
            <a:r>
              <a:rPr lang="ru-RU" sz="1600" b="1" dirty="0" smtClean="0">
                <a:solidFill>
                  <a:schemeClr val="tx2">
                    <a:lumMod val="75000"/>
                  </a:schemeClr>
                </a:solidFill>
              </a:rPr>
              <a:t>если </a:t>
            </a:r>
            <a:r>
              <a:rPr lang="ru-RU" sz="1600" b="1" dirty="0">
                <a:solidFill>
                  <a:schemeClr val="tx2">
                    <a:lumMod val="75000"/>
                  </a:schemeClr>
                </a:solidFill>
              </a:rPr>
              <a:t>при исполнении </a:t>
            </a:r>
            <a:r>
              <a:rPr lang="ru-RU" sz="1600" b="1" dirty="0" smtClean="0">
                <a:solidFill>
                  <a:schemeClr val="tx2">
                    <a:lumMod val="75000"/>
                  </a:schemeClr>
                </a:solidFill>
              </a:rPr>
              <a:t>таких </a:t>
            </a:r>
            <a:r>
              <a:rPr lang="ru-RU" sz="1600" b="1" dirty="0">
                <a:solidFill>
                  <a:schemeClr val="tx2">
                    <a:lumMod val="75000"/>
                  </a:schemeClr>
                </a:solidFill>
              </a:rPr>
              <a:t>контрактов возникли независящие от сторон контракта обстоятельства, влекущие невозможность их исполнения.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691680" y="3429000"/>
            <a:ext cx="4732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Wingdings" pitchFamily="2" charset="2"/>
              <a:buChar char="Ø"/>
            </a:pPr>
            <a:endParaRPr lang="ru-RU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40352" y="0"/>
            <a:ext cx="1183181" cy="12159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87340" y="1581119"/>
            <a:ext cx="4106915" cy="55399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u="sng" dirty="0" smtClean="0">
                <a:solidFill>
                  <a:schemeClr val="tx2">
                    <a:lumMod val="75000"/>
                  </a:schemeClr>
                </a:solidFill>
              </a:rPr>
              <a:t>Как меняем:</a:t>
            </a:r>
          </a:p>
          <a:p>
            <a:endParaRPr lang="ru-RU" sz="1600" b="1" dirty="0" smtClean="0">
              <a:solidFill>
                <a:schemeClr val="tx2">
                  <a:lumMod val="75000"/>
                </a:schemeClr>
              </a:solidFill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1400" b="1" dirty="0" smtClean="0">
                <a:solidFill>
                  <a:schemeClr val="tx2">
                    <a:lumMod val="75000"/>
                  </a:schemeClr>
                </a:solidFill>
              </a:rPr>
              <a:t>Обращение поставщика с указанием причин и  приложением документов (при наличии)  + обоснование необходимости изменений, подписанное руководителем заказчика </a:t>
            </a:r>
            <a:r>
              <a:rPr lang="ru-RU" sz="1400" b="1" i="1" dirty="0" smtClean="0">
                <a:solidFill>
                  <a:schemeClr val="tx2">
                    <a:lumMod val="75000"/>
                  </a:schemeClr>
                </a:solidFill>
              </a:rPr>
              <a:t>(невозможность остановить непрерывный процесс, необходимость проведения итоговой аттестации и т.п.)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ru-RU" sz="1400" b="1" dirty="0" smtClean="0">
              <a:solidFill>
                <a:schemeClr val="tx2">
                  <a:lumMod val="75000"/>
                </a:schemeClr>
              </a:solidFill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1400" b="1" dirty="0" smtClean="0">
                <a:solidFill>
                  <a:schemeClr val="tx2">
                    <a:lumMod val="75000"/>
                  </a:schemeClr>
                </a:solidFill>
              </a:rPr>
              <a:t>Направляется в адрес ГРБС для проверки и подготовки проекта акта;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ru-RU" sz="1400" b="1" dirty="0" smtClean="0">
              <a:solidFill>
                <a:schemeClr val="tx2">
                  <a:lumMod val="75000"/>
                </a:schemeClr>
              </a:solidFill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1400" b="1" dirty="0" smtClean="0">
                <a:solidFill>
                  <a:schemeClr val="tx2">
                    <a:lumMod val="75000"/>
                  </a:schemeClr>
                </a:solidFill>
              </a:rPr>
              <a:t>Оформляется дополнительное соглашение в письменном виде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ru-RU" sz="1400" b="1" dirty="0" smtClean="0">
              <a:solidFill>
                <a:schemeClr val="tx2">
                  <a:lumMod val="75000"/>
                </a:schemeClr>
              </a:solidFill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1400" b="1" dirty="0" smtClean="0">
                <a:solidFill>
                  <a:schemeClr val="tx2">
                    <a:lumMod val="75000"/>
                  </a:schemeClr>
                </a:solidFill>
              </a:rPr>
              <a:t>Изменения по контрактам с НМЦК выше 30 </a:t>
            </a:r>
            <a:r>
              <a:rPr lang="ru-RU" sz="1400" b="1" dirty="0" err="1" smtClean="0">
                <a:solidFill>
                  <a:schemeClr val="tx2">
                    <a:lumMod val="75000"/>
                  </a:schemeClr>
                </a:solidFill>
              </a:rPr>
              <a:t>млн.руб</a:t>
            </a:r>
            <a:r>
              <a:rPr lang="ru-RU" sz="1400" b="1" dirty="0" smtClean="0">
                <a:solidFill>
                  <a:schemeClr val="tx2">
                    <a:lumMod val="75000"/>
                  </a:schemeClr>
                </a:solidFill>
              </a:rPr>
              <a:t>. по строительству и т.п.- через повторную </a:t>
            </a:r>
            <a:r>
              <a:rPr lang="ru-RU" sz="1400" b="1" dirty="0" err="1" smtClean="0">
                <a:solidFill>
                  <a:schemeClr val="tx2">
                    <a:lumMod val="75000"/>
                  </a:schemeClr>
                </a:solidFill>
              </a:rPr>
              <a:t>гос.экспертизу</a:t>
            </a:r>
            <a:r>
              <a:rPr lang="ru-RU" sz="1400" b="1" dirty="0" smtClean="0">
                <a:solidFill>
                  <a:schemeClr val="tx2">
                    <a:lumMod val="75000"/>
                  </a:schemeClr>
                </a:solidFill>
              </a:rPr>
              <a:t>;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ru-RU" sz="1400" b="1" dirty="0" smtClean="0">
              <a:solidFill>
                <a:schemeClr val="tx2">
                  <a:lumMod val="75000"/>
                </a:schemeClr>
              </a:solidFill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1400" b="1" dirty="0" smtClean="0">
                <a:solidFill>
                  <a:schemeClr val="tx2">
                    <a:lumMod val="75000"/>
                  </a:schemeClr>
                </a:solidFill>
              </a:rPr>
              <a:t>Сведения о изменении – в реестр контрактов.</a:t>
            </a:r>
          </a:p>
          <a:p>
            <a:endParaRPr lang="ru-RU" sz="1600" dirty="0" smtClean="0">
              <a:solidFill>
                <a:schemeClr val="tx2">
                  <a:lumMod val="50000"/>
                </a:schemeClr>
              </a:solidFill>
            </a:endParaRPr>
          </a:p>
          <a:p>
            <a:endParaRPr lang="ru-RU" sz="2000" dirty="0" smtClean="0"/>
          </a:p>
          <a:p>
            <a:endParaRPr lang="ru-RU" sz="2000" dirty="0" smtClean="0"/>
          </a:p>
        </p:txBody>
      </p:sp>
      <p:sp>
        <p:nvSpPr>
          <p:cNvPr id="13" name="TextBox 12"/>
          <p:cNvSpPr txBox="1"/>
          <p:nvPr/>
        </p:nvSpPr>
        <p:spPr>
          <a:xfrm>
            <a:off x="5124550" y="1594322"/>
            <a:ext cx="3391706" cy="53553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 smtClean="0">
                <a:solidFill>
                  <a:schemeClr val="tx2">
                    <a:lumMod val="75000"/>
                  </a:schemeClr>
                </a:solidFill>
              </a:rPr>
              <a:t>          </a:t>
            </a:r>
            <a:r>
              <a:rPr lang="ru-RU" sz="1600" b="1" u="sng" dirty="0" smtClean="0">
                <a:solidFill>
                  <a:schemeClr val="tx2">
                    <a:lumMod val="75000"/>
                  </a:schemeClr>
                </a:solidFill>
              </a:rPr>
              <a:t>Другие варианты:</a:t>
            </a:r>
          </a:p>
          <a:p>
            <a:endParaRPr lang="ru-RU" sz="1600" dirty="0">
              <a:solidFill>
                <a:schemeClr val="tx2">
                  <a:lumMod val="75000"/>
                </a:schemeClr>
              </a:solidFill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1400" b="1" dirty="0" smtClean="0">
                <a:solidFill>
                  <a:schemeClr val="tx2">
                    <a:lumMod val="75000"/>
                  </a:schemeClr>
                </a:solidFill>
              </a:rPr>
              <a:t>При отсутствии соглашения сторон об изменении условий контракта возможно расторжение по соглашению сторон полностью либо в части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ru-RU" sz="1400" dirty="0">
              <a:solidFill>
                <a:schemeClr val="tx2">
                  <a:lumMod val="75000"/>
                </a:schemeClr>
              </a:solidFill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ru-RU" sz="1400" dirty="0" smtClean="0">
              <a:solidFill>
                <a:schemeClr val="tx2">
                  <a:lumMod val="75000"/>
                </a:schemeClr>
              </a:solidFill>
            </a:endParaRPr>
          </a:p>
          <a:p>
            <a:pPr marL="285750" indent="-285750" algn="ctr">
              <a:buFont typeface="Wingdings" panose="05000000000000000000" pitchFamily="2" charset="2"/>
              <a:buChar char="Ø"/>
            </a:pPr>
            <a:r>
              <a:rPr lang="ru-RU" sz="1400" b="1" dirty="0" smtClean="0">
                <a:solidFill>
                  <a:srgbClr val="FF0000"/>
                </a:solidFill>
              </a:rPr>
              <a:t>ВАЖНО: </a:t>
            </a:r>
            <a:r>
              <a:rPr lang="ru-RU" sz="1400" b="1" dirty="0" smtClean="0">
                <a:solidFill>
                  <a:schemeClr val="tx2">
                    <a:lumMod val="75000"/>
                  </a:schemeClr>
                </a:solidFill>
              </a:rPr>
              <a:t>Особый порядок изменения «СТРОИТЕЛЬНЫХ» контрактов</a:t>
            </a:r>
          </a:p>
          <a:p>
            <a:pPr algn="ctr"/>
            <a:r>
              <a:rPr lang="ru-RU" sz="1400" b="1" dirty="0" smtClean="0">
                <a:solidFill>
                  <a:schemeClr val="tx2">
                    <a:lumMod val="75000"/>
                  </a:schemeClr>
                </a:solidFill>
              </a:rPr>
              <a:t>Постановление </a:t>
            </a:r>
            <a:r>
              <a:rPr lang="ru-RU" sz="1400" b="1" dirty="0">
                <a:solidFill>
                  <a:schemeClr val="tx2">
                    <a:lumMod val="75000"/>
                  </a:schemeClr>
                </a:solidFill>
              </a:rPr>
              <a:t>Правительства РФ </a:t>
            </a:r>
            <a:r>
              <a:rPr lang="ru-RU" sz="1400" b="1" dirty="0" smtClean="0">
                <a:solidFill>
                  <a:schemeClr val="tx2">
                    <a:lumMod val="75000"/>
                  </a:schemeClr>
                </a:solidFill>
              </a:rPr>
              <a:t>от 16.04.2022 №680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ru-RU" sz="1400" dirty="0"/>
          </a:p>
          <a:p>
            <a:pPr algn="ctr">
              <a:buFont typeface="Wingdings" panose="05000000000000000000" pitchFamily="2" charset="2"/>
              <a:buChar char="Ø"/>
            </a:pPr>
            <a:r>
              <a:rPr lang="ru-RU" sz="1400" b="1" dirty="0">
                <a:solidFill>
                  <a:srgbClr val="FF0000"/>
                </a:solidFill>
              </a:rPr>
              <a:t>ВАЖНО: </a:t>
            </a:r>
            <a:r>
              <a:rPr lang="ru-RU" sz="1400" b="1" dirty="0">
                <a:solidFill>
                  <a:schemeClr val="tx2">
                    <a:lumMod val="75000"/>
                  </a:schemeClr>
                </a:solidFill>
              </a:rPr>
              <a:t>Постановление Правительства РФ от 21.03.2022 № 417 мораторий на включение в РНП при неисполнении контракта в связи с введенными санкциями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ru-RU" sz="1600" dirty="0" smtClean="0"/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ru-RU" sz="1400" dirty="0"/>
          </a:p>
          <a:p>
            <a:endParaRPr lang="ru-RU" sz="1400" dirty="0" smtClean="0"/>
          </a:p>
          <a:p>
            <a:endParaRPr lang="ru-RU" sz="1400" dirty="0" smtClean="0"/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ru-RU" sz="1400" dirty="0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6473FB-2CA6-4F65-AF6D-5C16A54737B4}" type="slidenum">
              <a:rPr lang="ru-RU" smtClean="0"/>
              <a:t>8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981024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Группа 4"/>
          <p:cNvGrpSpPr/>
          <p:nvPr/>
        </p:nvGrpSpPr>
        <p:grpSpPr>
          <a:xfrm>
            <a:off x="4404353" y="116632"/>
            <a:ext cx="4788024" cy="6741368"/>
            <a:chOff x="2314043" y="3029352"/>
            <a:chExt cx="4788024" cy="6741368"/>
          </a:xfrm>
        </p:grpSpPr>
        <p:sp>
          <p:nvSpPr>
            <p:cNvPr id="7" name="Параллелограмм 4"/>
            <p:cNvSpPr/>
            <p:nvPr/>
          </p:nvSpPr>
          <p:spPr>
            <a:xfrm>
              <a:off x="3393256" y="9186109"/>
              <a:ext cx="3708811" cy="584611"/>
            </a:xfrm>
            <a:custGeom>
              <a:avLst/>
              <a:gdLst>
                <a:gd name="connsiteX0" fmla="*/ 0 w 2771800"/>
                <a:gd name="connsiteY0" fmla="*/ 576064 h 576064"/>
                <a:gd name="connsiteX1" fmla="*/ 212383 w 2771800"/>
                <a:gd name="connsiteY1" fmla="*/ 0 h 576064"/>
                <a:gd name="connsiteX2" fmla="*/ 2771800 w 2771800"/>
                <a:gd name="connsiteY2" fmla="*/ 0 h 576064"/>
                <a:gd name="connsiteX3" fmla="*/ 2559417 w 2771800"/>
                <a:gd name="connsiteY3" fmla="*/ 576064 h 576064"/>
                <a:gd name="connsiteX4" fmla="*/ 0 w 2771800"/>
                <a:gd name="connsiteY4" fmla="*/ 576064 h 576064"/>
                <a:gd name="connsiteX0" fmla="*/ 0 w 2781608"/>
                <a:gd name="connsiteY0" fmla="*/ 576064 h 584610"/>
                <a:gd name="connsiteX1" fmla="*/ 212383 w 2781608"/>
                <a:gd name="connsiteY1" fmla="*/ 0 h 584610"/>
                <a:gd name="connsiteX2" fmla="*/ 2771800 w 2781608"/>
                <a:gd name="connsiteY2" fmla="*/ 0 h 584610"/>
                <a:gd name="connsiteX3" fmla="*/ 2781608 w 2781608"/>
                <a:gd name="connsiteY3" fmla="*/ 584610 h 584610"/>
                <a:gd name="connsiteX4" fmla="*/ 0 w 2781608"/>
                <a:gd name="connsiteY4" fmla="*/ 576064 h 5846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781608" h="584610">
                  <a:moveTo>
                    <a:pt x="0" y="576064"/>
                  </a:moveTo>
                  <a:lnTo>
                    <a:pt x="212383" y="0"/>
                  </a:lnTo>
                  <a:lnTo>
                    <a:pt x="2771800" y="0"/>
                  </a:lnTo>
                  <a:lnTo>
                    <a:pt x="2781608" y="584610"/>
                  </a:lnTo>
                  <a:lnTo>
                    <a:pt x="0" y="576064"/>
                  </a:lnTo>
                  <a:close/>
                </a:path>
              </a:pathLst>
            </a:cu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21917" tIns="60958" rIns="121917" bIns="60958" rtlCol="0" anchor="ctr"/>
            <a:lstStyle>
              <a:defPPr>
                <a:defRPr lang="ru-RU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ru-RU"/>
            </a:p>
          </p:txBody>
        </p:sp>
        <p:sp>
          <p:nvSpPr>
            <p:cNvPr id="9" name="Параллелограмм 4"/>
            <p:cNvSpPr/>
            <p:nvPr/>
          </p:nvSpPr>
          <p:spPr>
            <a:xfrm>
              <a:off x="2314043" y="9186108"/>
              <a:ext cx="1308544" cy="584611"/>
            </a:xfrm>
            <a:custGeom>
              <a:avLst/>
              <a:gdLst>
                <a:gd name="connsiteX0" fmla="*/ 0 w 2771800"/>
                <a:gd name="connsiteY0" fmla="*/ 576064 h 576064"/>
                <a:gd name="connsiteX1" fmla="*/ 212383 w 2771800"/>
                <a:gd name="connsiteY1" fmla="*/ 0 h 576064"/>
                <a:gd name="connsiteX2" fmla="*/ 2771800 w 2771800"/>
                <a:gd name="connsiteY2" fmla="*/ 0 h 576064"/>
                <a:gd name="connsiteX3" fmla="*/ 2559417 w 2771800"/>
                <a:gd name="connsiteY3" fmla="*/ 576064 h 576064"/>
                <a:gd name="connsiteX4" fmla="*/ 0 w 2771800"/>
                <a:gd name="connsiteY4" fmla="*/ 576064 h 576064"/>
                <a:gd name="connsiteX0" fmla="*/ 0 w 2781608"/>
                <a:gd name="connsiteY0" fmla="*/ 576064 h 584610"/>
                <a:gd name="connsiteX1" fmla="*/ 212383 w 2781608"/>
                <a:gd name="connsiteY1" fmla="*/ 0 h 584610"/>
                <a:gd name="connsiteX2" fmla="*/ 2771800 w 2781608"/>
                <a:gd name="connsiteY2" fmla="*/ 0 h 584610"/>
                <a:gd name="connsiteX3" fmla="*/ 2781608 w 2781608"/>
                <a:gd name="connsiteY3" fmla="*/ 584610 h 584610"/>
                <a:gd name="connsiteX4" fmla="*/ 0 w 2781608"/>
                <a:gd name="connsiteY4" fmla="*/ 576064 h 584610"/>
                <a:gd name="connsiteX0" fmla="*/ 0 w 2771800"/>
                <a:gd name="connsiteY0" fmla="*/ 576064 h 584610"/>
                <a:gd name="connsiteX1" fmla="*/ 212383 w 2771800"/>
                <a:gd name="connsiteY1" fmla="*/ 0 h 584610"/>
                <a:gd name="connsiteX2" fmla="*/ 2771800 w 2771800"/>
                <a:gd name="connsiteY2" fmla="*/ 0 h 584610"/>
                <a:gd name="connsiteX3" fmla="*/ 2602146 w 2771800"/>
                <a:gd name="connsiteY3" fmla="*/ 584610 h 584610"/>
                <a:gd name="connsiteX4" fmla="*/ 0 w 2771800"/>
                <a:gd name="connsiteY4" fmla="*/ 576064 h 584610"/>
                <a:gd name="connsiteX0" fmla="*/ 0 w 3286998"/>
                <a:gd name="connsiteY0" fmla="*/ 576064 h 584610"/>
                <a:gd name="connsiteX1" fmla="*/ 212383 w 3286998"/>
                <a:gd name="connsiteY1" fmla="*/ 0 h 584610"/>
                <a:gd name="connsiteX2" fmla="*/ 3286998 w 3286998"/>
                <a:gd name="connsiteY2" fmla="*/ 8546 h 584610"/>
                <a:gd name="connsiteX3" fmla="*/ 2602146 w 3286998"/>
                <a:gd name="connsiteY3" fmla="*/ 584610 h 584610"/>
                <a:gd name="connsiteX4" fmla="*/ 0 w 3286998"/>
                <a:gd name="connsiteY4" fmla="*/ 576064 h 584610"/>
                <a:gd name="connsiteX0" fmla="*/ 0 w 3286998"/>
                <a:gd name="connsiteY0" fmla="*/ 576064 h 584610"/>
                <a:gd name="connsiteX1" fmla="*/ 756204 w 3286998"/>
                <a:gd name="connsiteY1" fmla="*/ 0 h 584610"/>
                <a:gd name="connsiteX2" fmla="*/ 3286998 w 3286998"/>
                <a:gd name="connsiteY2" fmla="*/ 8546 h 584610"/>
                <a:gd name="connsiteX3" fmla="*/ 2602146 w 3286998"/>
                <a:gd name="connsiteY3" fmla="*/ 584610 h 584610"/>
                <a:gd name="connsiteX4" fmla="*/ 0 w 3286998"/>
                <a:gd name="connsiteY4" fmla="*/ 576064 h 5846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286998" h="584610">
                  <a:moveTo>
                    <a:pt x="0" y="576064"/>
                  </a:moveTo>
                  <a:lnTo>
                    <a:pt x="756204" y="0"/>
                  </a:lnTo>
                  <a:lnTo>
                    <a:pt x="3286998" y="8546"/>
                  </a:lnTo>
                  <a:lnTo>
                    <a:pt x="2602146" y="584610"/>
                  </a:lnTo>
                  <a:lnTo>
                    <a:pt x="0" y="576064"/>
                  </a:lnTo>
                  <a:close/>
                </a:path>
              </a:pathLst>
            </a:cu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21917" tIns="60958" rIns="121917" bIns="60958" rtlCol="0" anchor="ctr"/>
            <a:lstStyle>
              <a:defPPr>
                <a:defRPr lang="ru-RU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ru-RU"/>
            </a:p>
          </p:txBody>
        </p:sp>
        <p:pic>
          <p:nvPicPr>
            <p:cNvPr id="10" name="Picture 2" descr="C:\Users\sharapovir\Desktop\Samarskaya oblast.723b5d68.png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638907" y="3029352"/>
              <a:ext cx="1256881" cy="122924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8" name="Прямоугольник 7"/>
          <p:cNvSpPr/>
          <p:nvPr/>
        </p:nvSpPr>
        <p:spPr>
          <a:xfrm>
            <a:off x="3025345" y="1476172"/>
            <a:ext cx="4819688" cy="1368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endParaRPr lang="ru-RU" sz="28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979712" y="2060848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graphicFrame>
        <p:nvGraphicFramePr>
          <p:cNvPr id="3" name="Схема 2"/>
          <p:cNvGraphicFramePr/>
          <p:nvPr>
            <p:extLst>
              <p:ext uri="{D42A27DB-BD31-4B8C-83A1-F6EECF244321}">
                <p14:modId xmlns:p14="http://schemas.microsoft.com/office/powerpoint/2010/main" val="3276546587"/>
              </p:ext>
            </p:extLst>
          </p:nvPr>
        </p:nvGraphicFramePr>
        <p:xfrm>
          <a:off x="144789" y="911181"/>
          <a:ext cx="7706855" cy="522568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1" name="Параллелограмм 4"/>
          <p:cNvSpPr/>
          <p:nvPr/>
        </p:nvSpPr>
        <p:spPr>
          <a:xfrm>
            <a:off x="406084" y="77558"/>
            <a:ext cx="6927870" cy="676248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2715 w 2784323"/>
              <a:gd name="connsiteY0" fmla="*/ 583092 h 591638"/>
              <a:gd name="connsiteX1" fmla="*/ 0 w 2784323"/>
              <a:gd name="connsiteY1" fmla="*/ 0 h 591638"/>
              <a:gd name="connsiteX2" fmla="*/ 2774515 w 2784323"/>
              <a:gd name="connsiteY2" fmla="*/ 7028 h 591638"/>
              <a:gd name="connsiteX3" fmla="*/ 2784323 w 2784323"/>
              <a:gd name="connsiteY3" fmla="*/ 591638 h 591638"/>
              <a:gd name="connsiteX4" fmla="*/ 2715 w 2784323"/>
              <a:gd name="connsiteY4" fmla="*/ 583092 h 591638"/>
              <a:gd name="connsiteX0" fmla="*/ 2715 w 3092274"/>
              <a:gd name="connsiteY0" fmla="*/ 583092 h 591638"/>
              <a:gd name="connsiteX1" fmla="*/ 0 w 3092274"/>
              <a:gd name="connsiteY1" fmla="*/ 0 h 591638"/>
              <a:gd name="connsiteX2" fmla="*/ 3092274 w 3092274"/>
              <a:gd name="connsiteY2" fmla="*/ 3514 h 591638"/>
              <a:gd name="connsiteX3" fmla="*/ 2784323 w 3092274"/>
              <a:gd name="connsiteY3" fmla="*/ 591638 h 591638"/>
              <a:gd name="connsiteX4" fmla="*/ 2715 w 3092274"/>
              <a:gd name="connsiteY4" fmla="*/ 583092 h 5916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092274" h="591638">
                <a:moveTo>
                  <a:pt x="2715" y="583092"/>
                </a:moveTo>
                <a:lnTo>
                  <a:pt x="0" y="0"/>
                </a:lnTo>
                <a:lnTo>
                  <a:pt x="3092274" y="3514"/>
                </a:lnTo>
                <a:lnTo>
                  <a:pt x="2784323" y="591638"/>
                </a:lnTo>
                <a:lnTo>
                  <a:pt x="2715" y="583092"/>
                </a:lnTo>
                <a:close/>
              </a:path>
            </a:pathLst>
          </a:cu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endParaRPr lang="ru-RU" sz="16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6473FB-2CA6-4F65-AF6D-5C16A54737B4}" type="slidenum">
              <a:rPr lang="ru-RU" smtClean="0"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415451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3825</TotalTime>
  <Words>1630</Words>
  <Application>Microsoft Office PowerPoint</Application>
  <PresentationFormat>Экран (4:3)</PresentationFormat>
  <Paragraphs>207</Paragraphs>
  <Slides>13</Slides>
  <Notes>3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Елена</dc:creator>
  <cp:lastModifiedBy>Колесникова Ирина Александровна</cp:lastModifiedBy>
  <cp:revision>92</cp:revision>
  <cp:lastPrinted>2022-04-20T10:58:11Z</cp:lastPrinted>
  <dcterms:created xsi:type="dcterms:W3CDTF">2022-03-12T16:11:32Z</dcterms:created>
  <dcterms:modified xsi:type="dcterms:W3CDTF">2022-04-25T06:38:29Z</dcterms:modified>
</cp:coreProperties>
</file>