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65" r:id="rId3"/>
    <p:sldId id="266" r:id="rId4"/>
    <p:sldId id="258" r:id="rId5"/>
    <p:sldId id="270" r:id="rId6"/>
    <p:sldId id="263" r:id="rId7"/>
    <p:sldId id="271" r:id="rId8"/>
    <p:sldId id="259" r:id="rId9"/>
    <p:sldId id="264" r:id="rId10"/>
    <p:sldId id="272" r:id="rId11"/>
    <p:sldId id="268" r:id="rId12"/>
    <p:sldId id="267" r:id="rId13"/>
    <p:sldId id="262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8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F0E75-F998-4FE8-8A55-C88BDF03DF57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2F34E1-287D-4735-B849-B79402BAE478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1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71E3B2FC-36A1-472A-998D-1CF8EE65FFC5}" type="parTrans" cxnId="{5E123B99-A5D6-4842-A574-5B5F2B5A9AB5}">
      <dgm:prSet/>
      <dgm:spPr/>
      <dgm:t>
        <a:bodyPr/>
        <a:lstStyle/>
        <a:p>
          <a:endParaRPr lang="ru-RU"/>
        </a:p>
      </dgm:t>
    </dgm:pt>
    <dgm:pt modelId="{7FF9B9C4-9D8D-46B9-A6CD-FEC26A14DBAB}" type="sibTrans" cxnId="{5E123B99-A5D6-4842-A574-5B5F2B5A9AB5}">
      <dgm:prSet/>
      <dgm:spPr/>
      <dgm:t>
        <a:bodyPr/>
        <a:lstStyle/>
        <a:p>
          <a:endParaRPr lang="ru-RU"/>
        </a:p>
      </dgm:t>
    </dgm:pt>
    <dgm:pt modelId="{4049FF82-AD7E-4B5E-A7DD-805BD968A44A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2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54CFB927-AE95-40B5-BF9E-5965637CAA62}" type="parTrans" cxnId="{81E2EF23-31FE-4BE1-B198-E97BCD67F84E}">
      <dgm:prSet/>
      <dgm:spPr/>
      <dgm:t>
        <a:bodyPr/>
        <a:lstStyle/>
        <a:p>
          <a:endParaRPr lang="ru-RU"/>
        </a:p>
      </dgm:t>
    </dgm:pt>
    <dgm:pt modelId="{51AB1F53-B13B-4979-AFD8-3CE12CE3ED0F}" type="sibTrans" cxnId="{81E2EF23-31FE-4BE1-B198-E97BCD67F84E}">
      <dgm:prSet/>
      <dgm:spPr/>
      <dgm:t>
        <a:bodyPr/>
        <a:lstStyle/>
        <a:p>
          <a:endParaRPr lang="ru-RU"/>
        </a:p>
      </dgm:t>
    </dgm:pt>
    <dgm:pt modelId="{D4283283-1237-4D41-8EB5-A0B800E6258F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3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2598DDCC-E5EF-42A8-940C-E1E2E73A8201}" type="parTrans" cxnId="{2CC14149-FD27-4A9B-B575-D5E519CA479A}">
      <dgm:prSet/>
      <dgm:spPr/>
      <dgm:t>
        <a:bodyPr/>
        <a:lstStyle/>
        <a:p>
          <a:endParaRPr lang="ru-RU"/>
        </a:p>
      </dgm:t>
    </dgm:pt>
    <dgm:pt modelId="{3E3709BC-E163-4A02-AB43-B286755D1ABD}" type="sibTrans" cxnId="{2CC14149-FD27-4A9B-B575-D5E519CA479A}">
      <dgm:prSet/>
      <dgm:spPr/>
      <dgm:t>
        <a:bodyPr/>
        <a:lstStyle/>
        <a:p>
          <a:endParaRPr lang="ru-RU"/>
        </a:p>
      </dgm:t>
    </dgm:pt>
    <dgm:pt modelId="{D90CF737-4289-4FF7-A845-F24D8AD18752}">
      <dgm:prSet custT="1"/>
      <dgm:spPr/>
      <dgm:t>
        <a:bodyPr/>
        <a:lstStyle/>
        <a:p>
          <a:r>
            <a:rPr lang="ru-RU" sz="1200" b="1" dirty="0" smtClean="0">
              <a:solidFill>
                <a:schemeClr val="accent1">
                  <a:lumMod val="50000"/>
                </a:schemeClr>
              </a:solidFill>
            </a:rPr>
            <a:t>Установлены случаи и порядок списания начисленных поставщику (подрядчику, исполнителю), но не списанных заказчиком неустоек</a:t>
          </a:r>
          <a:endParaRPr lang="ru-RU" sz="1200" dirty="0">
            <a:solidFill>
              <a:schemeClr val="accent1">
                <a:lumMod val="50000"/>
              </a:schemeClr>
            </a:solidFill>
          </a:endParaRPr>
        </a:p>
      </dgm:t>
    </dgm:pt>
    <dgm:pt modelId="{DD51910A-A691-46AD-BE89-760E5B0E6664}" type="parTrans" cxnId="{94822804-45AC-48AE-9299-7EB79B4CC0DF}">
      <dgm:prSet/>
      <dgm:spPr/>
      <dgm:t>
        <a:bodyPr/>
        <a:lstStyle/>
        <a:p>
          <a:endParaRPr lang="ru-RU"/>
        </a:p>
      </dgm:t>
    </dgm:pt>
    <dgm:pt modelId="{522EF27D-4D17-4FB3-8F09-733DE09B8126}" type="sibTrans" cxnId="{94822804-45AC-48AE-9299-7EB79B4CC0DF}">
      <dgm:prSet/>
      <dgm:spPr/>
      <dgm:t>
        <a:bodyPr/>
        <a:lstStyle/>
        <a:p>
          <a:endParaRPr lang="ru-RU"/>
        </a:p>
      </dgm:t>
    </dgm:pt>
    <dgm:pt modelId="{6D682494-B83F-4A80-A655-DF385CC72118}">
      <dgm:prSet custT="1"/>
      <dgm:spPr/>
      <dgm:t>
        <a:bodyPr/>
        <a:lstStyle/>
        <a:p>
          <a:r>
            <a:rPr lang="ru-RU" sz="1200" b="1" dirty="0" smtClean="0">
              <a:solidFill>
                <a:schemeClr val="accent1">
                  <a:lumMod val="50000"/>
                </a:schemeClr>
              </a:solidFill>
            </a:rPr>
            <a:t>Установлена возможность закупки у единственного поставщика лекарственных препаратов, медицинских изделий и расходных материалов, при условии ее проведения в электронной форме  (до 08.03.2024)</a:t>
          </a:r>
          <a:endParaRPr lang="ru-RU" sz="1200" dirty="0">
            <a:solidFill>
              <a:schemeClr val="accent1">
                <a:lumMod val="50000"/>
              </a:schemeClr>
            </a:solidFill>
          </a:endParaRPr>
        </a:p>
      </dgm:t>
    </dgm:pt>
    <dgm:pt modelId="{227AA9AF-0463-4C11-8CF1-0DCE35ED6C53}" type="parTrans" cxnId="{EF62A7E7-9A60-4BE2-A8EA-B644E9FFAF79}">
      <dgm:prSet/>
      <dgm:spPr/>
      <dgm:t>
        <a:bodyPr/>
        <a:lstStyle/>
        <a:p>
          <a:endParaRPr lang="ru-RU"/>
        </a:p>
      </dgm:t>
    </dgm:pt>
    <dgm:pt modelId="{CFE0CF0A-A5D8-42A3-9154-78905CFEF814}" type="sibTrans" cxnId="{EF62A7E7-9A60-4BE2-A8EA-B644E9FFAF79}">
      <dgm:prSet/>
      <dgm:spPr/>
      <dgm:t>
        <a:bodyPr/>
        <a:lstStyle/>
        <a:p>
          <a:endParaRPr lang="ru-RU"/>
        </a:p>
      </dgm:t>
    </dgm:pt>
    <dgm:pt modelId="{859611AF-E323-4F88-A8B0-479E6540D2F3}">
      <dgm:prSet custT="1"/>
      <dgm:spPr/>
      <dgm:t>
        <a:bodyPr/>
        <a:lstStyle/>
        <a:p>
          <a:r>
            <a:rPr lang="ru-RU" sz="1200" b="1" dirty="0" smtClean="0">
              <a:solidFill>
                <a:schemeClr val="accent1">
                  <a:lumMod val="50000"/>
                </a:schemeClr>
              </a:solidFill>
            </a:rPr>
            <a:t>Закреплена возможность закупки медицинского оборудования, расходных материалов к нему, а также технических средств реабилитации инвалидов путем запроса электронного котировок с НМЦК не более 50 млн. руб. (до 01.08.2022)</a:t>
          </a:r>
          <a:endParaRPr lang="ru-RU" sz="1200" b="1" dirty="0">
            <a:solidFill>
              <a:schemeClr val="accent1">
                <a:lumMod val="50000"/>
              </a:schemeClr>
            </a:solidFill>
          </a:endParaRPr>
        </a:p>
      </dgm:t>
    </dgm:pt>
    <dgm:pt modelId="{BCC3588E-60D3-4D2C-99F8-019DCE212963}" type="parTrans" cxnId="{EB43CAAA-DDE9-46B4-80E1-6FF529EC41FD}">
      <dgm:prSet/>
      <dgm:spPr/>
      <dgm:t>
        <a:bodyPr/>
        <a:lstStyle/>
        <a:p>
          <a:endParaRPr lang="ru-RU"/>
        </a:p>
      </dgm:t>
    </dgm:pt>
    <dgm:pt modelId="{AA1B778F-43E1-4857-84F4-4569C1569A18}" type="sibTrans" cxnId="{EB43CAAA-DDE9-46B4-80E1-6FF529EC41FD}">
      <dgm:prSet/>
      <dgm:spPr/>
      <dgm:t>
        <a:bodyPr/>
        <a:lstStyle/>
        <a:p>
          <a:endParaRPr lang="ru-RU"/>
        </a:p>
      </dgm:t>
    </dgm:pt>
    <dgm:pt modelId="{D21ED46E-9A6F-42A6-9E7D-1AF421E72BA8}">
      <dgm:prSet/>
      <dgm:spPr/>
      <dgm:t>
        <a:bodyPr/>
        <a:lstStyle/>
        <a:p>
          <a:r>
            <a:rPr lang="ru-RU" b="0" dirty="0" smtClean="0">
              <a:solidFill>
                <a:schemeClr val="tx2">
                  <a:lumMod val="50000"/>
                </a:schemeClr>
              </a:solidFill>
            </a:rPr>
            <a:t>5</a:t>
          </a:r>
          <a:endParaRPr lang="ru-RU" b="0" dirty="0">
            <a:solidFill>
              <a:schemeClr val="tx2">
                <a:lumMod val="50000"/>
              </a:schemeClr>
            </a:solidFill>
          </a:endParaRPr>
        </a:p>
      </dgm:t>
    </dgm:pt>
    <dgm:pt modelId="{F96A72E9-DEE5-4146-8AED-12EDF8D75277}" type="parTrans" cxnId="{CD1B86FB-D546-4CBF-9DD8-EB115BD25A54}">
      <dgm:prSet/>
      <dgm:spPr/>
      <dgm:t>
        <a:bodyPr/>
        <a:lstStyle/>
        <a:p>
          <a:endParaRPr lang="ru-RU"/>
        </a:p>
      </dgm:t>
    </dgm:pt>
    <dgm:pt modelId="{7AB26CDA-0C74-466A-9C9E-C4E9ABB97CC1}" type="sibTrans" cxnId="{CD1B86FB-D546-4CBF-9DD8-EB115BD25A54}">
      <dgm:prSet/>
      <dgm:spPr/>
      <dgm:t>
        <a:bodyPr/>
        <a:lstStyle/>
        <a:p>
          <a:endParaRPr lang="ru-RU"/>
        </a:p>
      </dgm:t>
    </dgm:pt>
    <dgm:pt modelId="{7E778214-05DA-4CB8-A822-AEE5521FA3F9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57831E0D-8205-475C-8CF0-EDBC92649852}" type="parTrans" cxnId="{1ECC357F-D23A-4276-AD87-60B3A244DE36}">
      <dgm:prSet/>
      <dgm:spPr/>
      <dgm:t>
        <a:bodyPr/>
        <a:lstStyle/>
        <a:p>
          <a:endParaRPr lang="ru-RU"/>
        </a:p>
      </dgm:t>
    </dgm:pt>
    <dgm:pt modelId="{7C896E1F-FEF5-459D-8A22-D6CE3EA26D02}" type="sibTrans" cxnId="{1ECC357F-D23A-4276-AD87-60B3A244DE36}">
      <dgm:prSet/>
      <dgm:spPr/>
      <dgm:t>
        <a:bodyPr/>
        <a:lstStyle/>
        <a:p>
          <a:endParaRPr lang="ru-RU"/>
        </a:p>
      </dgm:t>
    </dgm:pt>
    <dgm:pt modelId="{9DA8A99C-61A7-4584-8A06-0AD99887AA08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b="1" dirty="0" smtClean="0">
              <a:solidFill>
                <a:schemeClr val="tx2">
                  <a:lumMod val="50000"/>
                </a:schemeClr>
              </a:solidFill>
            </a:rPr>
            <a:t>НМЦК одной закупки по решению врачебной комиссии при закупке лекарственных препаратов по жизненным показаниям увеличена до 1,5 </a:t>
          </a:r>
          <a:r>
            <a:rPr lang="ru-RU" sz="1100" b="1" dirty="0" err="1" smtClean="0">
              <a:solidFill>
                <a:schemeClr val="tx2">
                  <a:lumMod val="50000"/>
                </a:schemeClr>
              </a:solidFill>
            </a:rPr>
            <a:t>млн.рублей</a:t>
          </a:r>
          <a:r>
            <a:rPr lang="ru-RU" sz="1100" b="1" dirty="0" smtClean="0">
              <a:solidFill>
                <a:schemeClr val="tx2">
                  <a:lumMod val="50000"/>
                </a:schemeClr>
              </a:solidFill>
            </a:rPr>
            <a:t>. </a:t>
          </a:r>
        </a:p>
        <a:p>
          <a:pPr marL="57150" lvl="1" indent="0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700" dirty="0"/>
        </a:p>
      </dgm:t>
    </dgm:pt>
    <dgm:pt modelId="{00F946F4-CC26-4D73-A0F1-82BC82F8ED10}" type="parTrans" cxnId="{0908E4FC-259E-4B93-917C-649B884D92F8}">
      <dgm:prSet/>
      <dgm:spPr/>
      <dgm:t>
        <a:bodyPr/>
        <a:lstStyle/>
        <a:p>
          <a:endParaRPr lang="ru-RU"/>
        </a:p>
      </dgm:t>
    </dgm:pt>
    <dgm:pt modelId="{8DEED5E9-CAB4-411F-A01C-3E5A55E23E97}" type="sibTrans" cxnId="{0908E4FC-259E-4B93-917C-649B884D92F8}">
      <dgm:prSet/>
      <dgm:spPr/>
      <dgm:t>
        <a:bodyPr/>
        <a:lstStyle/>
        <a:p>
          <a:endParaRPr lang="ru-RU"/>
        </a:p>
      </dgm:t>
    </dgm:pt>
    <dgm:pt modelId="{C3A61036-F958-43D5-8506-B01AD405E552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dirty="0" smtClean="0">
              <a:solidFill>
                <a:schemeClr val="accent1">
                  <a:lumMod val="50000"/>
                </a:schemeClr>
              </a:solidFill>
            </a:rPr>
            <a:t>Допускается изменение существенных условий заключенного до 1 января 2023 года контракта, если при исполнении такого контракта возникли независящие от сторон контракта обстоятельства, влекущие невозможность его исполнения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200" i="1" dirty="0" smtClean="0">
              <a:solidFill>
                <a:schemeClr val="accent1">
                  <a:lumMod val="50000"/>
                </a:schemeClr>
              </a:solidFill>
            </a:rPr>
            <a:t>(региональный НПА на стадии разработки)</a:t>
          </a:r>
        </a:p>
        <a:p>
          <a:endParaRPr lang="ru-RU" sz="900" dirty="0"/>
        </a:p>
      </dgm:t>
    </dgm:pt>
    <dgm:pt modelId="{2F78B61F-FDCB-46B0-B122-DF9389E9AB24}" type="parTrans" cxnId="{ECF00CCF-26B4-41ED-9D13-A36F96926A4B}">
      <dgm:prSet/>
      <dgm:spPr/>
      <dgm:t>
        <a:bodyPr/>
        <a:lstStyle/>
        <a:p>
          <a:endParaRPr lang="ru-RU"/>
        </a:p>
      </dgm:t>
    </dgm:pt>
    <dgm:pt modelId="{F08B5368-85A7-44B8-9513-6EA80974757F}" type="sibTrans" cxnId="{ECF00CCF-26B4-41ED-9D13-A36F96926A4B}">
      <dgm:prSet/>
      <dgm:spPr/>
      <dgm:t>
        <a:bodyPr/>
        <a:lstStyle/>
        <a:p>
          <a:endParaRPr lang="ru-RU"/>
        </a:p>
      </dgm:t>
    </dgm:pt>
    <dgm:pt modelId="{4305C3D4-863B-4DA0-B355-F63C70B19153}">
      <dgm:prSet custT="1"/>
      <dgm:spPr/>
      <dgm:t>
        <a:bodyPr/>
        <a:lstStyle/>
        <a:p>
          <a:endParaRPr lang="ru-RU" sz="1200" dirty="0"/>
        </a:p>
      </dgm:t>
    </dgm:pt>
    <dgm:pt modelId="{1301E1AE-338D-46D7-82B0-9DCD2BBF5DB5}" type="parTrans" cxnId="{7E8E39B5-9792-4B7E-9C1C-A0DBDDA8703C}">
      <dgm:prSet/>
      <dgm:spPr/>
      <dgm:t>
        <a:bodyPr/>
        <a:lstStyle/>
        <a:p>
          <a:endParaRPr lang="ru-RU"/>
        </a:p>
      </dgm:t>
    </dgm:pt>
    <dgm:pt modelId="{D89CD900-D3E1-452B-A5A9-1445011C4823}" type="sibTrans" cxnId="{7E8E39B5-9792-4B7E-9C1C-A0DBDDA8703C}">
      <dgm:prSet/>
      <dgm:spPr/>
      <dgm:t>
        <a:bodyPr/>
        <a:lstStyle/>
        <a:p>
          <a:endParaRPr lang="ru-RU"/>
        </a:p>
      </dgm:t>
    </dgm:pt>
    <dgm:pt modelId="{7D1BC784-E50A-44FE-997C-93C39B464D20}">
      <dgm:prSet custT="1"/>
      <dgm:spPr/>
      <dgm:t>
        <a:bodyPr/>
        <a:lstStyle/>
        <a:p>
          <a:pPr marL="57150" lvl="1" indent="0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000" dirty="0"/>
        </a:p>
      </dgm:t>
    </dgm:pt>
    <dgm:pt modelId="{8C364C15-0F3D-4D0E-B321-FE0A236AE0F3}" type="parTrans" cxnId="{B7E8FC5E-32CC-48E2-A35D-0E4F75898119}">
      <dgm:prSet/>
      <dgm:spPr/>
      <dgm:t>
        <a:bodyPr/>
        <a:lstStyle/>
        <a:p>
          <a:endParaRPr lang="ru-RU"/>
        </a:p>
      </dgm:t>
    </dgm:pt>
    <dgm:pt modelId="{833D77E9-502B-47F7-B396-913608A7D933}" type="sibTrans" cxnId="{B7E8FC5E-32CC-48E2-A35D-0E4F75898119}">
      <dgm:prSet/>
      <dgm:spPr/>
      <dgm:t>
        <a:bodyPr/>
        <a:lstStyle/>
        <a:p>
          <a:endParaRPr lang="ru-RU"/>
        </a:p>
      </dgm:t>
    </dgm:pt>
    <dgm:pt modelId="{8F24F053-67A7-4A95-9151-1B52C6EA1BA3}">
      <dgm:prSet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EE64DA61-5517-46A6-AE47-778760450137}" type="parTrans" cxnId="{F46E36CD-7667-43EF-9CF7-396DD34775B3}">
      <dgm:prSet/>
      <dgm:spPr/>
      <dgm:t>
        <a:bodyPr/>
        <a:lstStyle/>
        <a:p>
          <a:endParaRPr lang="ru-RU"/>
        </a:p>
      </dgm:t>
    </dgm:pt>
    <dgm:pt modelId="{947D39EE-3E93-4E49-8089-C9F38C097FA0}" type="sibTrans" cxnId="{F46E36CD-7667-43EF-9CF7-396DD34775B3}">
      <dgm:prSet/>
      <dgm:spPr/>
      <dgm:t>
        <a:bodyPr/>
        <a:lstStyle/>
        <a:p>
          <a:endParaRPr lang="ru-RU"/>
        </a:p>
      </dgm:t>
    </dgm:pt>
    <dgm:pt modelId="{5015E31E-DD2D-48D2-8158-648D128EBD00}" type="pres">
      <dgm:prSet presAssocID="{09CF0E75-F998-4FE8-8A55-C88BDF03DF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D35B8F-3EB4-4499-A4B1-5BB84CDEF947}" type="pres">
      <dgm:prSet presAssocID="{CF2F34E1-287D-4735-B849-B79402BAE478}" presName="composite" presStyleCnt="0"/>
      <dgm:spPr/>
    </dgm:pt>
    <dgm:pt modelId="{507D2575-69D3-47EB-9C58-2EA71B321352}" type="pres">
      <dgm:prSet presAssocID="{CF2F34E1-287D-4735-B849-B79402BAE478}" presName="parentText" presStyleLbl="alignNode1" presStyleIdx="0" presStyleCnt="6" custLinFactNeighborX="-697" custLinFactNeighborY="9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533D47-861A-42CE-8B07-215B08A61EEE}" type="pres">
      <dgm:prSet presAssocID="{CF2F34E1-287D-4735-B849-B79402BAE478}" presName="descendantText" presStyleLbl="alignAcc1" presStyleIdx="0" presStyleCnt="6" custLinFactNeighborY="-101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290E4-4BEF-4B92-B44C-2013C93B5E62}" type="pres">
      <dgm:prSet presAssocID="{7FF9B9C4-9D8D-46B9-A6CD-FEC26A14DBAB}" presName="sp" presStyleCnt="0"/>
      <dgm:spPr/>
    </dgm:pt>
    <dgm:pt modelId="{02C7B851-BFBA-43C5-A209-C00966804F98}" type="pres">
      <dgm:prSet presAssocID="{4049FF82-AD7E-4B5E-A7DD-805BD968A44A}" presName="composite" presStyleCnt="0"/>
      <dgm:spPr/>
    </dgm:pt>
    <dgm:pt modelId="{6A3480C1-43B0-404C-A42C-A08A06149B52}" type="pres">
      <dgm:prSet presAssocID="{4049FF82-AD7E-4B5E-A7DD-805BD968A44A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71F4B-D770-421C-B1A3-872FF9BE52EE}" type="pres">
      <dgm:prSet presAssocID="{4049FF82-AD7E-4B5E-A7DD-805BD968A44A}" presName="descendantText" presStyleLbl="alignAcc1" presStyleIdx="1" presStyleCnt="6" custLinFactNeighborX="128" custLinFactNeighborY="-107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36C54-0A0B-4278-A1D7-5D1E5B1FAEE9}" type="pres">
      <dgm:prSet presAssocID="{51AB1F53-B13B-4979-AFD8-3CE12CE3ED0F}" presName="sp" presStyleCnt="0"/>
      <dgm:spPr/>
    </dgm:pt>
    <dgm:pt modelId="{DABAABAB-2736-4E57-8893-3504BC1E1107}" type="pres">
      <dgm:prSet presAssocID="{D4283283-1237-4D41-8EB5-A0B800E6258F}" presName="composite" presStyleCnt="0"/>
      <dgm:spPr/>
    </dgm:pt>
    <dgm:pt modelId="{A2A937FA-D0F8-4D6B-A2D8-B02A876C5040}" type="pres">
      <dgm:prSet presAssocID="{D4283283-1237-4D41-8EB5-A0B800E6258F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21A1DE-C1CF-49B3-8793-1F92EA58CDE3}" type="pres">
      <dgm:prSet presAssocID="{D4283283-1237-4D41-8EB5-A0B800E6258F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74881-1808-44B9-A475-57B99C113DD2}" type="pres">
      <dgm:prSet presAssocID="{3E3709BC-E163-4A02-AB43-B286755D1ABD}" presName="sp" presStyleCnt="0"/>
      <dgm:spPr/>
    </dgm:pt>
    <dgm:pt modelId="{659B179E-22F2-45B0-B05A-10E669320EEC}" type="pres">
      <dgm:prSet presAssocID="{7E778214-05DA-4CB8-A822-AEE5521FA3F9}" presName="composite" presStyleCnt="0"/>
      <dgm:spPr/>
    </dgm:pt>
    <dgm:pt modelId="{AD44F4C8-A6B4-410A-8C10-C022A8F54889}" type="pres">
      <dgm:prSet presAssocID="{7E778214-05DA-4CB8-A822-AEE5521FA3F9}" presName="parentText" presStyleLbl="alignNode1" presStyleIdx="3" presStyleCnt="6" custLinFactNeighborX="-5186" custLinFactNeighborY="35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22084-18BE-4C73-8808-BBE851165714}" type="pres">
      <dgm:prSet presAssocID="{7E778214-05DA-4CB8-A822-AEE5521FA3F9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275D8-98D5-4521-8410-22E698D48BDF}" type="pres">
      <dgm:prSet presAssocID="{7C896E1F-FEF5-459D-8A22-D6CE3EA26D02}" presName="sp" presStyleCnt="0"/>
      <dgm:spPr/>
    </dgm:pt>
    <dgm:pt modelId="{CE72990F-D727-46B1-A415-B519DC7E3CA3}" type="pres">
      <dgm:prSet presAssocID="{D21ED46E-9A6F-42A6-9E7D-1AF421E72BA8}" presName="composite" presStyleCnt="0"/>
      <dgm:spPr/>
    </dgm:pt>
    <dgm:pt modelId="{9FC69B39-6A69-4FC8-880C-629F55C38034}" type="pres">
      <dgm:prSet presAssocID="{D21ED46E-9A6F-42A6-9E7D-1AF421E72BA8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C2FA7-CA62-42E0-982F-B4BA74AACCD5}" type="pres">
      <dgm:prSet presAssocID="{D21ED46E-9A6F-42A6-9E7D-1AF421E72BA8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493A9-560D-4665-B820-6C3F4CCA27E8}" type="pres">
      <dgm:prSet presAssocID="{7AB26CDA-0C74-466A-9C9E-C4E9ABB97CC1}" presName="sp" presStyleCnt="0"/>
      <dgm:spPr/>
    </dgm:pt>
    <dgm:pt modelId="{FADFA5DC-F22D-405E-A51B-023D2254B265}" type="pres">
      <dgm:prSet presAssocID="{8F24F053-67A7-4A95-9151-1B52C6EA1BA3}" presName="composite" presStyleCnt="0"/>
      <dgm:spPr/>
    </dgm:pt>
    <dgm:pt modelId="{C30B002E-EEB4-4B3C-B594-2AF04F97BA37}" type="pres">
      <dgm:prSet presAssocID="{8F24F053-67A7-4A95-9151-1B52C6EA1BA3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1DDAD-4584-4C9C-B758-CAD160006B81}" type="pres">
      <dgm:prSet presAssocID="{8F24F053-67A7-4A95-9151-1B52C6EA1BA3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F46E36CD-7667-43EF-9CF7-396DD34775B3}" srcId="{09CF0E75-F998-4FE8-8A55-C88BDF03DF57}" destId="{8F24F053-67A7-4A95-9151-1B52C6EA1BA3}" srcOrd="5" destOrd="0" parTransId="{EE64DA61-5517-46A6-AE47-778760450137}" sibTransId="{947D39EE-3E93-4E49-8089-C9F38C097FA0}"/>
    <dgm:cxn modelId="{8FBF6E0F-33F7-48F5-AF54-1939D8475AD7}" type="presOf" srcId="{859611AF-E323-4F88-A8B0-479E6540D2F3}" destId="{3621A1DE-C1CF-49B3-8793-1F92EA58CDE3}" srcOrd="0" destOrd="0" presId="urn:microsoft.com/office/officeart/2005/8/layout/chevron2"/>
    <dgm:cxn modelId="{41664810-B9E9-481C-A4D2-E6DBE33C916F}" type="presOf" srcId="{7D1BC784-E50A-44FE-997C-93C39B464D20}" destId="{04722084-18BE-4C73-8808-BBE851165714}" srcOrd="0" destOrd="0" presId="urn:microsoft.com/office/officeart/2005/8/layout/chevron2"/>
    <dgm:cxn modelId="{3893F481-08FF-4D9E-8012-6D1413307ADB}" type="presOf" srcId="{CF2F34E1-287D-4735-B849-B79402BAE478}" destId="{507D2575-69D3-47EB-9C58-2EA71B321352}" srcOrd="0" destOrd="0" presId="urn:microsoft.com/office/officeart/2005/8/layout/chevron2"/>
    <dgm:cxn modelId="{1ECC357F-D23A-4276-AD87-60B3A244DE36}" srcId="{09CF0E75-F998-4FE8-8A55-C88BDF03DF57}" destId="{7E778214-05DA-4CB8-A822-AEE5521FA3F9}" srcOrd="3" destOrd="0" parTransId="{57831E0D-8205-475C-8CF0-EDBC92649852}" sibTransId="{7C896E1F-FEF5-459D-8A22-D6CE3EA26D02}"/>
    <dgm:cxn modelId="{7A22EF01-45B9-4619-9FFB-EA6345126AEA}" type="presOf" srcId="{D21ED46E-9A6F-42A6-9E7D-1AF421E72BA8}" destId="{9FC69B39-6A69-4FC8-880C-629F55C38034}" srcOrd="0" destOrd="0" presId="urn:microsoft.com/office/officeart/2005/8/layout/chevron2"/>
    <dgm:cxn modelId="{EB43CAAA-DDE9-46B4-80E1-6FF529EC41FD}" srcId="{D4283283-1237-4D41-8EB5-A0B800E6258F}" destId="{859611AF-E323-4F88-A8B0-479E6540D2F3}" srcOrd="0" destOrd="0" parTransId="{BCC3588E-60D3-4D2C-99F8-019DCE212963}" sibTransId="{AA1B778F-43E1-4857-84F4-4569C1569A18}"/>
    <dgm:cxn modelId="{CAD01FB0-530D-49F0-8903-E09D1E898C95}" type="presOf" srcId="{7E778214-05DA-4CB8-A822-AEE5521FA3F9}" destId="{AD44F4C8-A6B4-410A-8C10-C022A8F54889}" srcOrd="0" destOrd="0" presId="urn:microsoft.com/office/officeart/2005/8/layout/chevron2"/>
    <dgm:cxn modelId="{ECF00CCF-26B4-41ED-9D13-A36F96926A4B}" srcId="{D21ED46E-9A6F-42A6-9E7D-1AF421E72BA8}" destId="{C3A61036-F958-43D5-8506-B01AD405E552}" srcOrd="1" destOrd="0" parTransId="{2F78B61F-FDCB-46B0-B122-DF9389E9AB24}" sibTransId="{F08B5368-85A7-44B8-9513-6EA80974757F}"/>
    <dgm:cxn modelId="{CD1B86FB-D546-4CBF-9DD8-EB115BD25A54}" srcId="{09CF0E75-F998-4FE8-8A55-C88BDF03DF57}" destId="{D21ED46E-9A6F-42A6-9E7D-1AF421E72BA8}" srcOrd="4" destOrd="0" parTransId="{F96A72E9-DEE5-4146-8AED-12EDF8D75277}" sibTransId="{7AB26CDA-0C74-466A-9C9E-C4E9ABB97CC1}"/>
    <dgm:cxn modelId="{94822804-45AC-48AE-9299-7EB79B4CC0DF}" srcId="{CF2F34E1-287D-4735-B849-B79402BAE478}" destId="{D90CF737-4289-4FF7-A845-F24D8AD18752}" srcOrd="0" destOrd="0" parTransId="{DD51910A-A691-46AD-BE89-760E5B0E6664}" sibTransId="{522EF27D-4D17-4FB3-8F09-733DE09B8126}"/>
    <dgm:cxn modelId="{11402E9E-D8E4-4859-BBC6-9427E0037AD0}" type="presOf" srcId="{9DA8A99C-61A7-4584-8A06-0AD99887AA08}" destId="{04722084-18BE-4C73-8808-BBE851165714}" srcOrd="0" destOrd="1" presId="urn:microsoft.com/office/officeart/2005/8/layout/chevron2"/>
    <dgm:cxn modelId="{B7E8FC5E-32CC-48E2-A35D-0E4F75898119}" srcId="{7E778214-05DA-4CB8-A822-AEE5521FA3F9}" destId="{7D1BC784-E50A-44FE-997C-93C39B464D20}" srcOrd="0" destOrd="0" parTransId="{8C364C15-0F3D-4D0E-B321-FE0A236AE0F3}" sibTransId="{833D77E9-502B-47F7-B396-913608A7D933}"/>
    <dgm:cxn modelId="{EF62A7E7-9A60-4BE2-A8EA-B644E9FFAF79}" srcId="{4049FF82-AD7E-4B5E-A7DD-805BD968A44A}" destId="{6D682494-B83F-4A80-A655-DF385CC72118}" srcOrd="0" destOrd="0" parTransId="{227AA9AF-0463-4C11-8CF1-0DCE35ED6C53}" sibTransId="{CFE0CF0A-A5D8-42A3-9154-78905CFEF814}"/>
    <dgm:cxn modelId="{186FB640-B3EE-4281-9484-2BCF68A028BD}" type="presOf" srcId="{C3A61036-F958-43D5-8506-B01AD405E552}" destId="{A3CC2FA7-CA62-42E0-982F-B4BA74AACCD5}" srcOrd="0" destOrd="1" presId="urn:microsoft.com/office/officeart/2005/8/layout/chevron2"/>
    <dgm:cxn modelId="{7E8E39B5-9792-4B7E-9C1C-A0DBDDA8703C}" srcId="{D21ED46E-9A6F-42A6-9E7D-1AF421E72BA8}" destId="{4305C3D4-863B-4DA0-B355-F63C70B19153}" srcOrd="0" destOrd="0" parTransId="{1301E1AE-338D-46D7-82B0-9DCD2BBF5DB5}" sibTransId="{D89CD900-D3E1-452B-A5A9-1445011C4823}"/>
    <dgm:cxn modelId="{ADA859A9-BA6C-459F-BB09-428BA85DA97B}" type="presOf" srcId="{8F24F053-67A7-4A95-9151-1B52C6EA1BA3}" destId="{C30B002E-EEB4-4B3C-B594-2AF04F97BA37}" srcOrd="0" destOrd="0" presId="urn:microsoft.com/office/officeart/2005/8/layout/chevron2"/>
    <dgm:cxn modelId="{15B83BBD-70A2-4662-850F-9F0C4219FBEB}" type="presOf" srcId="{4305C3D4-863B-4DA0-B355-F63C70B19153}" destId="{A3CC2FA7-CA62-42E0-982F-B4BA74AACCD5}" srcOrd="0" destOrd="0" presId="urn:microsoft.com/office/officeart/2005/8/layout/chevron2"/>
    <dgm:cxn modelId="{2CC14149-FD27-4A9B-B575-D5E519CA479A}" srcId="{09CF0E75-F998-4FE8-8A55-C88BDF03DF57}" destId="{D4283283-1237-4D41-8EB5-A0B800E6258F}" srcOrd="2" destOrd="0" parTransId="{2598DDCC-E5EF-42A8-940C-E1E2E73A8201}" sibTransId="{3E3709BC-E163-4A02-AB43-B286755D1ABD}"/>
    <dgm:cxn modelId="{5E123B99-A5D6-4842-A574-5B5F2B5A9AB5}" srcId="{09CF0E75-F998-4FE8-8A55-C88BDF03DF57}" destId="{CF2F34E1-287D-4735-B849-B79402BAE478}" srcOrd="0" destOrd="0" parTransId="{71E3B2FC-36A1-472A-998D-1CF8EE65FFC5}" sibTransId="{7FF9B9C4-9D8D-46B9-A6CD-FEC26A14DBAB}"/>
    <dgm:cxn modelId="{81E2EF23-31FE-4BE1-B198-E97BCD67F84E}" srcId="{09CF0E75-F998-4FE8-8A55-C88BDF03DF57}" destId="{4049FF82-AD7E-4B5E-A7DD-805BD968A44A}" srcOrd="1" destOrd="0" parTransId="{54CFB927-AE95-40B5-BF9E-5965637CAA62}" sibTransId="{51AB1F53-B13B-4979-AFD8-3CE12CE3ED0F}"/>
    <dgm:cxn modelId="{1E458C10-A53C-41B7-8698-5D69629D44B6}" type="presOf" srcId="{09CF0E75-F998-4FE8-8A55-C88BDF03DF57}" destId="{5015E31E-DD2D-48D2-8158-648D128EBD00}" srcOrd="0" destOrd="0" presId="urn:microsoft.com/office/officeart/2005/8/layout/chevron2"/>
    <dgm:cxn modelId="{B5DE5468-6A9F-45C3-8665-41086A84656B}" type="presOf" srcId="{D4283283-1237-4D41-8EB5-A0B800E6258F}" destId="{A2A937FA-D0F8-4D6B-A2D8-B02A876C5040}" srcOrd="0" destOrd="0" presId="urn:microsoft.com/office/officeart/2005/8/layout/chevron2"/>
    <dgm:cxn modelId="{37C631F6-0848-4107-AA6C-8CC149617262}" type="presOf" srcId="{6D682494-B83F-4A80-A655-DF385CC72118}" destId="{18171F4B-D770-421C-B1A3-872FF9BE52EE}" srcOrd="0" destOrd="0" presId="urn:microsoft.com/office/officeart/2005/8/layout/chevron2"/>
    <dgm:cxn modelId="{D5FCA210-45F5-4168-A6FD-514281D8DDDF}" type="presOf" srcId="{4049FF82-AD7E-4B5E-A7DD-805BD968A44A}" destId="{6A3480C1-43B0-404C-A42C-A08A06149B52}" srcOrd="0" destOrd="0" presId="urn:microsoft.com/office/officeart/2005/8/layout/chevron2"/>
    <dgm:cxn modelId="{377CB03D-00A5-4354-BD5A-F0E13A6FD961}" type="presOf" srcId="{D90CF737-4289-4FF7-A845-F24D8AD18752}" destId="{AC533D47-861A-42CE-8B07-215B08A61EEE}" srcOrd="0" destOrd="0" presId="urn:microsoft.com/office/officeart/2005/8/layout/chevron2"/>
    <dgm:cxn modelId="{0908E4FC-259E-4B93-917C-649B884D92F8}" srcId="{7E778214-05DA-4CB8-A822-AEE5521FA3F9}" destId="{9DA8A99C-61A7-4584-8A06-0AD99887AA08}" srcOrd="1" destOrd="0" parTransId="{00F946F4-CC26-4D73-A0F1-82BC82F8ED10}" sibTransId="{8DEED5E9-CAB4-411F-A01C-3E5A55E23E97}"/>
    <dgm:cxn modelId="{2A1FB70B-DA82-481C-A1EB-6630976C1326}" type="presParOf" srcId="{5015E31E-DD2D-48D2-8158-648D128EBD00}" destId="{54D35B8F-3EB4-4499-A4B1-5BB84CDEF947}" srcOrd="0" destOrd="0" presId="urn:microsoft.com/office/officeart/2005/8/layout/chevron2"/>
    <dgm:cxn modelId="{958DD71A-A495-4735-A2D5-72B7929543E8}" type="presParOf" srcId="{54D35B8F-3EB4-4499-A4B1-5BB84CDEF947}" destId="{507D2575-69D3-47EB-9C58-2EA71B321352}" srcOrd="0" destOrd="0" presId="urn:microsoft.com/office/officeart/2005/8/layout/chevron2"/>
    <dgm:cxn modelId="{4708ACC8-E4BE-4E85-BCCC-B8A8D114F50B}" type="presParOf" srcId="{54D35B8F-3EB4-4499-A4B1-5BB84CDEF947}" destId="{AC533D47-861A-42CE-8B07-215B08A61EEE}" srcOrd="1" destOrd="0" presId="urn:microsoft.com/office/officeart/2005/8/layout/chevron2"/>
    <dgm:cxn modelId="{E44F6648-4F51-45C9-8160-EEEBEEDBA51D}" type="presParOf" srcId="{5015E31E-DD2D-48D2-8158-648D128EBD00}" destId="{DFF290E4-4BEF-4B92-B44C-2013C93B5E62}" srcOrd="1" destOrd="0" presId="urn:microsoft.com/office/officeart/2005/8/layout/chevron2"/>
    <dgm:cxn modelId="{383104EA-6E37-4974-83FB-CE9B0AE683FC}" type="presParOf" srcId="{5015E31E-DD2D-48D2-8158-648D128EBD00}" destId="{02C7B851-BFBA-43C5-A209-C00966804F98}" srcOrd="2" destOrd="0" presId="urn:microsoft.com/office/officeart/2005/8/layout/chevron2"/>
    <dgm:cxn modelId="{8C73B979-7E4B-4154-A09F-6C7DE6C2B56E}" type="presParOf" srcId="{02C7B851-BFBA-43C5-A209-C00966804F98}" destId="{6A3480C1-43B0-404C-A42C-A08A06149B52}" srcOrd="0" destOrd="0" presId="urn:microsoft.com/office/officeart/2005/8/layout/chevron2"/>
    <dgm:cxn modelId="{C789D8AF-2C61-4AA0-8F18-2AAF7367C120}" type="presParOf" srcId="{02C7B851-BFBA-43C5-A209-C00966804F98}" destId="{18171F4B-D770-421C-B1A3-872FF9BE52EE}" srcOrd="1" destOrd="0" presId="urn:microsoft.com/office/officeart/2005/8/layout/chevron2"/>
    <dgm:cxn modelId="{85034E25-15C8-4F5B-B406-1D4678748A91}" type="presParOf" srcId="{5015E31E-DD2D-48D2-8158-648D128EBD00}" destId="{16836C54-0A0B-4278-A1D7-5D1E5B1FAEE9}" srcOrd="3" destOrd="0" presId="urn:microsoft.com/office/officeart/2005/8/layout/chevron2"/>
    <dgm:cxn modelId="{43636C9A-ADD6-4E96-9566-FEEDB3C0E584}" type="presParOf" srcId="{5015E31E-DD2D-48D2-8158-648D128EBD00}" destId="{DABAABAB-2736-4E57-8893-3504BC1E1107}" srcOrd="4" destOrd="0" presId="urn:microsoft.com/office/officeart/2005/8/layout/chevron2"/>
    <dgm:cxn modelId="{DAD96A3D-CF27-4B37-B999-75F2DBBBB0E4}" type="presParOf" srcId="{DABAABAB-2736-4E57-8893-3504BC1E1107}" destId="{A2A937FA-D0F8-4D6B-A2D8-B02A876C5040}" srcOrd="0" destOrd="0" presId="urn:microsoft.com/office/officeart/2005/8/layout/chevron2"/>
    <dgm:cxn modelId="{D2C9817C-D05C-4476-8A4B-725A92C5FFAB}" type="presParOf" srcId="{DABAABAB-2736-4E57-8893-3504BC1E1107}" destId="{3621A1DE-C1CF-49B3-8793-1F92EA58CDE3}" srcOrd="1" destOrd="0" presId="urn:microsoft.com/office/officeart/2005/8/layout/chevron2"/>
    <dgm:cxn modelId="{4EF73B77-8C6E-44DA-9562-462BCCD80794}" type="presParOf" srcId="{5015E31E-DD2D-48D2-8158-648D128EBD00}" destId="{41374881-1808-44B9-A475-57B99C113DD2}" srcOrd="5" destOrd="0" presId="urn:microsoft.com/office/officeart/2005/8/layout/chevron2"/>
    <dgm:cxn modelId="{9DD7B614-FB2F-4485-BD79-C026C46CC10C}" type="presParOf" srcId="{5015E31E-DD2D-48D2-8158-648D128EBD00}" destId="{659B179E-22F2-45B0-B05A-10E669320EEC}" srcOrd="6" destOrd="0" presId="urn:microsoft.com/office/officeart/2005/8/layout/chevron2"/>
    <dgm:cxn modelId="{726C4B9C-DB00-44F5-BC1D-742B9957F4DC}" type="presParOf" srcId="{659B179E-22F2-45B0-B05A-10E669320EEC}" destId="{AD44F4C8-A6B4-410A-8C10-C022A8F54889}" srcOrd="0" destOrd="0" presId="urn:microsoft.com/office/officeart/2005/8/layout/chevron2"/>
    <dgm:cxn modelId="{FCCC3E06-9D4D-4A0C-BCE2-596D52D846EF}" type="presParOf" srcId="{659B179E-22F2-45B0-B05A-10E669320EEC}" destId="{04722084-18BE-4C73-8808-BBE851165714}" srcOrd="1" destOrd="0" presId="urn:microsoft.com/office/officeart/2005/8/layout/chevron2"/>
    <dgm:cxn modelId="{7AE7FBDF-BB5C-4284-AFC8-D4A9A4309D95}" type="presParOf" srcId="{5015E31E-DD2D-48D2-8158-648D128EBD00}" destId="{ADA275D8-98D5-4521-8410-22E698D48BDF}" srcOrd="7" destOrd="0" presId="urn:microsoft.com/office/officeart/2005/8/layout/chevron2"/>
    <dgm:cxn modelId="{69C3DB6F-3144-4C96-B9EC-BBDF0A09354B}" type="presParOf" srcId="{5015E31E-DD2D-48D2-8158-648D128EBD00}" destId="{CE72990F-D727-46B1-A415-B519DC7E3CA3}" srcOrd="8" destOrd="0" presId="urn:microsoft.com/office/officeart/2005/8/layout/chevron2"/>
    <dgm:cxn modelId="{FB52FD4D-BB6B-46D3-81A3-0C1A10E705FF}" type="presParOf" srcId="{CE72990F-D727-46B1-A415-B519DC7E3CA3}" destId="{9FC69B39-6A69-4FC8-880C-629F55C38034}" srcOrd="0" destOrd="0" presId="urn:microsoft.com/office/officeart/2005/8/layout/chevron2"/>
    <dgm:cxn modelId="{D68D73EA-094A-435A-9B83-070CF4A90ECB}" type="presParOf" srcId="{CE72990F-D727-46B1-A415-B519DC7E3CA3}" destId="{A3CC2FA7-CA62-42E0-982F-B4BA74AACCD5}" srcOrd="1" destOrd="0" presId="urn:microsoft.com/office/officeart/2005/8/layout/chevron2"/>
    <dgm:cxn modelId="{1B8C564B-2049-4582-916E-436C0CD48583}" type="presParOf" srcId="{5015E31E-DD2D-48D2-8158-648D128EBD00}" destId="{FC6493A9-560D-4665-B820-6C3F4CCA27E8}" srcOrd="9" destOrd="0" presId="urn:microsoft.com/office/officeart/2005/8/layout/chevron2"/>
    <dgm:cxn modelId="{1F8A249B-558B-44E0-A6F6-E4D43DAFB8DD}" type="presParOf" srcId="{5015E31E-DD2D-48D2-8158-648D128EBD00}" destId="{FADFA5DC-F22D-405E-A51B-023D2254B265}" srcOrd="10" destOrd="0" presId="urn:microsoft.com/office/officeart/2005/8/layout/chevron2"/>
    <dgm:cxn modelId="{BBE85DA6-BFCA-467A-942F-C76D841115D8}" type="presParOf" srcId="{FADFA5DC-F22D-405E-A51B-023D2254B265}" destId="{C30B002E-EEB4-4B3C-B594-2AF04F97BA37}" srcOrd="0" destOrd="0" presId="urn:microsoft.com/office/officeart/2005/8/layout/chevron2"/>
    <dgm:cxn modelId="{215E7441-F2F9-4E96-84C8-259C069EE983}" type="presParOf" srcId="{FADFA5DC-F22D-405E-A51B-023D2254B265}" destId="{CD91DDAD-4584-4C9C-B758-CAD160006B8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D2575-69D3-47EB-9C58-2EA71B321352}">
      <dsp:nvSpPr>
        <dsp:cNvPr id="0" name=""/>
        <dsp:cNvSpPr/>
      </dsp:nvSpPr>
      <dsp:spPr>
        <a:xfrm rot="5400000">
          <a:off x="-139759" y="154682"/>
          <a:ext cx="931732" cy="6522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1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341028"/>
        <a:ext cx="652212" cy="279520"/>
      </dsp:txXfrm>
    </dsp:sp>
    <dsp:sp modelId="{AC533D47-861A-42CE-8B07-215B08A61EEE}">
      <dsp:nvSpPr>
        <dsp:cNvPr id="0" name=""/>
        <dsp:cNvSpPr/>
      </dsp:nvSpPr>
      <dsp:spPr>
        <a:xfrm rot="5400000">
          <a:off x="3857053" y="-3204840"/>
          <a:ext cx="605625" cy="70153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chemeClr val="accent1">
                  <a:lumMod val="50000"/>
                </a:schemeClr>
              </a:solidFill>
            </a:rPr>
            <a:t>Установлены случаи и порядок списания начисленных поставщику (подрядчику, исполнителю), но не списанных заказчиком неустоек</a:t>
          </a:r>
          <a:endParaRPr lang="ru-RU" sz="120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652212" y="29565"/>
        <a:ext cx="6985743" cy="546497"/>
      </dsp:txXfrm>
    </dsp:sp>
    <dsp:sp modelId="{6A3480C1-43B0-404C-A42C-A08A06149B52}">
      <dsp:nvSpPr>
        <dsp:cNvPr id="0" name=""/>
        <dsp:cNvSpPr/>
      </dsp:nvSpPr>
      <dsp:spPr>
        <a:xfrm rot="5400000">
          <a:off x="-139759" y="979657"/>
          <a:ext cx="931732" cy="6522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2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1166003"/>
        <a:ext cx="652212" cy="279520"/>
      </dsp:txXfrm>
    </dsp:sp>
    <dsp:sp modelId="{18171F4B-D770-421C-B1A3-872FF9BE52EE}">
      <dsp:nvSpPr>
        <dsp:cNvPr id="0" name=""/>
        <dsp:cNvSpPr/>
      </dsp:nvSpPr>
      <dsp:spPr>
        <a:xfrm rot="5400000">
          <a:off x="3857053" y="-2430302"/>
          <a:ext cx="605625" cy="70153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chemeClr val="accent1">
                  <a:lumMod val="50000"/>
                </a:schemeClr>
              </a:solidFill>
            </a:rPr>
            <a:t>Установлена возможность закупки у единственного поставщика лекарственных препаратов, медицинских изделий и расходных материалов, при условии ее проведения в электронной форме  (до 08.03.2024)</a:t>
          </a:r>
          <a:endParaRPr lang="ru-RU" sz="120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652212" y="804103"/>
        <a:ext cx="6985743" cy="546497"/>
      </dsp:txXfrm>
    </dsp:sp>
    <dsp:sp modelId="{A2A937FA-D0F8-4D6B-A2D8-B02A876C5040}">
      <dsp:nvSpPr>
        <dsp:cNvPr id="0" name=""/>
        <dsp:cNvSpPr/>
      </dsp:nvSpPr>
      <dsp:spPr>
        <a:xfrm rot="5400000">
          <a:off x="-139759" y="1813791"/>
          <a:ext cx="931732" cy="6522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3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1" y="2000137"/>
        <a:ext cx="652212" cy="279520"/>
      </dsp:txXfrm>
    </dsp:sp>
    <dsp:sp modelId="{3621A1DE-C1CF-49B3-8793-1F92EA58CDE3}">
      <dsp:nvSpPr>
        <dsp:cNvPr id="0" name=""/>
        <dsp:cNvSpPr/>
      </dsp:nvSpPr>
      <dsp:spPr>
        <a:xfrm rot="5400000">
          <a:off x="3857053" y="-1530808"/>
          <a:ext cx="605625" cy="70153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chemeClr val="accent1">
                  <a:lumMod val="50000"/>
                </a:schemeClr>
              </a:solidFill>
            </a:rPr>
            <a:t>Закреплена возможность закупки медицинского оборудования, расходных материалов к нему, а также технических средств реабилитации инвалидов путем запроса электронного котировок с НМЦК не более 50 млн. руб. (до 01.08.2022)</a:t>
          </a:r>
          <a:endParaRPr lang="ru-RU" sz="1200" b="1" kern="1200" dirty="0">
            <a:solidFill>
              <a:schemeClr val="accent1">
                <a:lumMod val="50000"/>
              </a:schemeClr>
            </a:solidFill>
          </a:endParaRPr>
        </a:p>
      </dsp:txBody>
      <dsp:txXfrm rot="-5400000">
        <a:off x="652212" y="1703597"/>
        <a:ext cx="6985743" cy="546497"/>
      </dsp:txXfrm>
    </dsp:sp>
    <dsp:sp modelId="{AD44F4C8-A6B4-410A-8C10-C022A8F54889}">
      <dsp:nvSpPr>
        <dsp:cNvPr id="0" name=""/>
        <dsp:cNvSpPr/>
      </dsp:nvSpPr>
      <dsp:spPr>
        <a:xfrm rot="5400000">
          <a:off x="-139759" y="2681235"/>
          <a:ext cx="931732" cy="6522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</a:t>
          </a:r>
          <a:endParaRPr lang="ru-RU" sz="1800" kern="1200" dirty="0"/>
        </a:p>
      </dsp:txBody>
      <dsp:txXfrm rot="-5400000">
        <a:off x="1" y="2867581"/>
        <a:ext cx="652212" cy="279520"/>
      </dsp:txXfrm>
    </dsp:sp>
    <dsp:sp modelId="{04722084-18BE-4C73-8808-BBE851165714}">
      <dsp:nvSpPr>
        <dsp:cNvPr id="0" name=""/>
        <dsp:cNvSpPr/>
      </dsp:nvSpPr>
      <dsp:spPr>
        <a:xfrm rot="5400000">
          <a:off x="3857053" y="-696674"/>
          <a:ext cx="605625" cy="70153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100" b="1" kern="1200" dirty="0" smtClean="0">
              <a:solidFill>
                <a:schemeClr val="tx2">
                  <a:lumMod val="50000"/>
                </a:schemeClr>
              </a:solidFill>
            </a:rPr>
            <a:t>НМЦК одной закупки по решению врачебной комиссии при закупке лекарственных препаратов по жизненным показаниям увеличена до 1,5 </a:t>
          </a:r>
          <a:r>
            <a:rPr lang="ru-RU" sz="1100" b="1" kern="1200" dirty="0" err="1" smtClean="0">
              <a:solidFill>
                <a:schemeClr val="tx2">
                  <a:lumMod val="50000"/>
                </a:schemeClr>
              </a:solidFill>
            </a:rPr>
            <a:t>млн.рублей</a:t>
          </a:r>
          <a:r>
            <a:rPr lang="ru-RU" sz="1100" b="1" kern="1200" dirty="0" smtClean="0">
              <a:solidFill>
                <a:schemeClr val="tx2">
                  <a:lumMod val="50000"/>
                </a:schemeClr>
              </a:solidFill>
            </a:rPr>
            <a:t>. </a:t>
          </a:r>
        </a:p>
        <a:p>
          <a:pPr marL="5715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 dirty="0"/>
        </a:p>
      </dsp:txBody>
      <dsp:txXfrm rot="-5400000">
        <a:off x="652212" y="2537731"/>
        <a:ext cx="6985743" cy="546497"/>
      </dsp:txXfrm>
    </dsp:sp>
    <dsp:sp modelId="{9FC69B39-6A69-4FC8-880C-629F55C38034}">
      <dsp:nvSpPr>
        <dsp:cNvPr id="0" name=""/>
        <dsp:cNvSpPr/>
      </dsp:nvSpPr>
      <dsp:spPr>
        <a:xfrm rot="5400000">
          <a:off x="-139759" y="3482059"/>
          <a:ext cx="931732" cy="6522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2">
                  <a:lumMod val="50000"/>
                </a:schemeClr>
              </a:solidFill>
            </a:rPr>
            <a:t>5</a:t>
          </a:r>
          <a:endParaRPr lang="ru-RU" sz="1800" b="0" kern="1200" dirty="0">
            <a:solidFill>
              <a:schemeClr val="tx2">
                <a:lumMod val="50000"/>
              </a:schemeClr>
            </a:solidFill>
          </a:endParaRPr>
        </a:p>
      </dsp:txBody>
      <dsp:txXfrm rot="-5400000">
        <a:off x="1" y="3668405"/>
        <a:ext cx="652212" cy="279520"/>
      </dsp:txXfrm>
    </dsp:sp>
    <dsp:sp modelId="{A3CC2FA7-CA62-42E0-982F-B4BA74AACCD5}">
      <dsp:nvSpPr>
        <dsp:cNvPr id="0" name=""/>
        <dsp:cNvSpPr/>
      </dsp:nvSpPr>
      <dsp:spPr>
        <a:xfrm rot="5400000">
          <a:off x="3857053" y="137459"/>
          <a:ext cx="605625" cy="70153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>
              <a:solidFill>
                <a:schemeClr val="accent1">
                  <a:lumMod val="50000"/>
                </a:schemeClr>
              </a:solidFill>
            </a:rPr>
            <a:t>Допускается изменение существенных условий заключенного до 1 января 2023 года контракта, если при исполнении такого контракта возникли независящие от сторон контракта обстоятельства, влекущие невозможность его исполнения</a:t>
          </a:r>
          <a:r>
            <a:rPr lang="ru-RU" sz="12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200" i="1" kern="1200" dirty="0" smtClean="0">
              <a:solidFill>
                <a:schemeClr val="accent1">
                  <a:lumMod val="50000"/>
                </a:schemeClr>
              </a:solidFill>
            </a:rPr>
            <a:t>(региональный НПА на стадии разработки)</a:t>
          </a:r>
        </a:p>
        <a:p>
          <a:pPr algn="l">
            <a:spcBef>
              <a:spcPct val="0"/>
            </a:spcBef>
            <a:buChar char="••"/>
          </a:pPr>
          <a:endParaRPr lang="ru-RU" sz="900" kern="1200" dirty="0"/>
        </a:p>
      </dsp:txBody>
      <dsp:txXfrm rot="-5400000">
        <a:off x="652212" y="3371864"/>
        <a:ext cx="6985743" cy="546497"/>
      </dsp:txXfrm>
    </dsp:sp>
    <dsp:sp modelId="{C30B002E-EEB4-4B3C-B594-2AF04F97BA37}">
      <dsp:nvSpPr>
        <dsp:cNvPr id="0" name=""/>
        <dsp:cNvSpPr/>
      </dsp:nvSpPr>
      <dsp:spPr>
        <a:xfrm rot="5400000">
          <a:off x="-139759" y="4316193"/>
          <a:ext cx="931732" cy="6522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6</a:t>
          </a:r>
          <a:endParaRPr lang="ru-RU" sz="1800" kern="1200" dirty="0"/>
        </a:p>
      </dsp:txBody>
      <dsp:txXfrm rot="-5400000">
        <a:off x="1" y="4502539"/>
        <a:ext cx="652212" cy="279520"/>
      </dsp:txXfrm>
    </dsp:sp>
    <dsp:sp modelId="{CD91DDAD-4584-4C9C-B758-CAD160006B81}">
      <dsp:nvSpPr>
        <dsp:cNvPr id="0" name=""/>
        <dsp:cNvSpPr/>
      </dsp:nvSpPr>
      <dsp:spPr>
        <a:xfrm rot="5400000">
          <a:off x="3857053" y="971593"/>
          <a:ext cx="605625" cy="70153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27A3B-CF7C-46B6-B0F1-20C13A03858A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323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27675-ED59-46AA-9358-DCC44F0595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96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E6FB2-4095-4633-863E-644D6C8550F5}" type="datetimeFigureOut">
              <a:rPr lang="ru-RU" smtClean="0"/>
              <a:t>24.03.2022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1AC7F-2E2A-4A21-AEE2-0EC193FA0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34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4213"/>
            <a:ext cx="4567237" cy="3425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E4372-06BA-4F22-B848-1B2EF4B454B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AC7F-2E2A-4A21-AEE2-0EC193FA005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821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1AC7F-2E2A-4A21-AEE2-0EC193FA005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859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4213"/>
            <a:ext cx="4567237" cy="3425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E4372-06BA-4F22-B848-1B2EF4B454B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8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081-6EDC-40C1-8626-7593E9F5F90B}" type="datetime1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48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F346-C3D0-4F57-B413-64BC6A75C626}" type="datetime1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6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7B63-51C4-42F1-B941-7A0D9A2FBBE3}" type="datetime1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63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A298-090F-458D-9F47-6EF46BB4C545}" type="datetime1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4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99D7-E140-493B-8CA5-20CC0643EC2B}" type="datetime1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6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50B0-D93F-4F7E-9C2C-FBDCE6FEA9D0}" type="datetime1">
              <a:rPr lang="ru-RU" smtClean="0"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82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7E18-9FCF-4332-9851-5BF88C37FCEF}" type="datetime1">
              <a:rPr lang="ru-RU" smtClean="0"/>
              <a:t>24.03.2022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65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9084-BAA9-4FCC-A7DF-D59A34C9477B}" type="datetime1">
              <a:rPr lang="ru-RU" smtClean="0"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53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4432-B145-420D-81FE-C6E6BB3B2D63}" type="datetime1">
              <a:rPr lang="ru-RU" smtClean="0"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0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ECC1-A9E9-4A7C-84F6-87FDFCBECDEA}" type="datetime1">
              <a:rPr lang="ru-RU" smtClean="0"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36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65998-B248-4F45-9C9C-EA5FFDC0C088}" type="datetime1">
              <a:rPr lang="ru-RU" smtClean="0"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39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7E248-D15B-4561-B348-6C8D60FE7613}" type="datetime1">
              <a:rPr lang="ru-RU" smtClean="0"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473FB-2CA6-4F65-AF6D-5C16A5473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2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араллелограмм 2"/>
          <p:cNvSpPr/>
          <p:nvPr/>
        </p:nvSpPr>
        <p:spPr>
          <a:xfrm>
            <a:off x="-494" y="2314699"/>
            <a:ext cx="7020766" cy="2698479"/>
          </a:xfrm>
          <a:custGeom>
            <a:avLst/>
            <a:gdLst>
              <a:gd name="connsiteX0" fmla="*/ 0 w 7020272"/>
              <a:gd name="connsiteY0" fmla="*/ 2664296 h 2664296"/>
              <a:gd name="connsiteX1" fmla="*/ 982273 w 7020272"/>
              <a:gd name="connsiteY1" fmla="*/ 0 h 2664296"/>
              <a:gd name="connsiteX2" fmla="*/ 7020272 w 7020272"/>
              <a:gd name="connsiteY2" fmla="*/ 0 h 2664296"/>
              <a:gd name="connsiteX3" fmla="*/ 6037999 w 7020272"/>
              <a:gd name="connsiteY3" fmla="*/ 2664296 h 2664296"/>
              <a:gd name="connsiteX4" fmla="*/ 0 w 7020272"/>
              <a:gd name="connsiteY4" fmla="*/ 2664296 h 2664296"/>
              <a:gd name="connsiteX0" fmla="*/ 494 w 7020766"/>
              <a:gd name="connsiteY0" fmla="*/ 2698479 h 2698479"/>
              <a:gd name="connsiteX1" fmla="*/ 0 w 7020766"/>
              <a:gd name="connsiteY1" fmla="*/ 0 h 2698479"/>
              <a:gd name="connsiteX2" fmla="*/ 7020766 w 7020766"/>
              <a:gd name="connsiteY2" fmla="*/ 34183 h 2698479"/>
              <a:gd name="connsiteX3" fmla="*/ 6038493 w 7020766"/>
              <a:gd name="connsiteY3" fmla="*/ 2698479 h 2698479"/>
              <a:gd name="connsiteX4" fmla="*/ 494 w 7020766"/>
              <a:gd name="connsiteY4" fmla="*/ 2698479 h 269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0766" h="2698479">
                <a:moveTo>
                  <a:pt x="494" y="2698479"/>
                </a:moveTo>
                <a:cubicBezTo>
                  <a:pt x="329" y="1798986"/>
                  <a:pt x="165" y="899493"/>
                  <a:pt x="0" y="0"/>
                </a:cubicBezTo>
                <a:lnTo>
                  <a:pt x="7020766" y="34183"/>
                </a:lnTo>
                <a:lnTo>
                  <a:pt x="6038493" y="2698479"/>
                </a:lnTo>
                <a:lnTo>
                  <a:pt x="494" y="2698479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4" name="Параллелограмм 3"/>
          <p:cNvSpPr/>
          <p:nvPr/>
        </p:nvSpPr>
        <p:spPr>
          <a:xfrm>
            <a:off x="6350920" y="2331790"/>
            <a:ext cx="2776525" cy="2664296"/>
          </a:xfrm>
          <a:custGeom>
            <a:avLst/>
            <a:gdLst>
              <a:gd name="connsiteX0" fmla="*/ 0 w 2339752"/>
              <a:gd name="connsiteY0" fmla="*/ 2664296 h 2664296"/>
              <a:gd name="connsiteX1" fmla="*/ 1012224 w 2339752"/>
              <a:gd name="connsiteY1" fmla="*/ 0 h 2664296"/>
              <a:gd name="connsiteX2" fmla="*/ 2339752 w 2339752"/>
              <a:gd name="connsiteY2" fmla="*/ 0 h 2664296"/>
              <a:gd name="connsiteX3" fmla="*/ 1327528 w 2339752"/>
              <a:gd name="connsiteY3" fmla="*/ 2664296 h 2664296"/>
              <a:gd name="connsiteX4" fmla="*/ 0 w 2339752"/>
              <a:gd name="connsiteY4" fmla="*/ 2664296 h 2664296"/>
              <a:gd name="connsiteX0" fmla="*/ 0 w 2344477"/>
              <a:gd name="connsiteY0" fmla="*/ 2664296 h 2664296"/>
              <a:gd name="connsiteX1" fmla="*/ 1012224 w 2344477"/>
              <a:gd name="connsiteY1" fmla="*/ 0 h 2664296"/>
              <a:gd name="connsiteX2" fmla="*/ 2339752 w 2344477"/>
              <a:gd name="connsiteY2" fmla="*/ 0 h 2664296"/>
              <a:gd name="connsiteX3" fmla="*/ 2344477 w 2344477"/>
              <a:gd name="connsiteY3" fmla="*/ 2664296 h 2664296"/>
              <a:gd name="connsiteX4" fmla="*/ 0 w 2344477"/>
              <a:gd name="connsiteY4" fmla="*/ 2664296 h 2664296"/>
              <a:gd name="connsiteX0" fmla="*/ 0 w 2344477"/>
              <a:gd name="connsiteY0" fmla="*/ 2664296 h 2664296"/>
              <a:gd name="connsiteX1" fmla="*/ 867904 w 2344477"/>
              <a:gd name="connsiteY1" fmla="*/ 0 h 2664296"/>
              <a:gd name="connsiteX2" fmla="*/ 2339752 w 2344477"/>
              <a:gd name="connsiteY2" fmla="*/ 0 h 2664296"/>
              <a:gd name="connsiteX3" fmla="*/ 2344477 w 2344477"/>
              <a:gd name="connsiteY3" fmla="*/ 2664296 h 2664296"/>
              <a:gd name="connsiteX4" fmla="*/ 0 w 2344477"/>
              <a:gd name="connsiteY4" fmla="*/ 2664296 h 266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4477" h="2664296">
                <a:moveTo>
                  <a:pt x="0" y="2664296"/>
                </a:moveTo>
                <a:lnTo>
                  <a:pt x="867904" y="0"/>
                </a:lnTo>
                <a:lnTo>
                  <a:pt x="2339752" y="0"/>
                </a:lnTo>
                <a:lnTo>
                  <a:pt x="2344477" y="2664296"/>
                </a:lnTo>
                <a:lnTo>
                  <a:pt x="0" y="2664296"/>
                </a:lnTo>
                <a:close/>
              </a:path>
            </a:pathLst>
          </a:cu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5" name="Параллелограмм 4"/>
          <p:cNvSpPr/>
          <p:nvPr/>
        </p:nvSpPr>
        <p:spPr>
          <a:xfrm>
            <a:off x="6362392" y="1694728"/>
            <a:ext cx="27816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1800" y="0"/>
                </a:lnTo>
                <a:lnTo>
                  <a:pt x="2781608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8" name="Параллелограмм 4"/>
          <p:cNvSpPr/>
          <p:nvPr/>
        </p:nvSpPr>
        <p:spPr>
          <a:xfrm rot="10800000">
            <a:off x="-494" y="5048539"/>
            <a:ext cx="27816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824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8240" y="0"/>
                </a:lnTo>
                <a:cubicBezTo>
                  <a:pt x="2779363" y="194870"/>
                  <a:pt x="2780485" y="389740"/>
                  <a:pt x="2781608" y="584610"/>
                </a:cubicBez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9" name="Параллелограмм 4"/>
          <p:cNvSpPr/>
          <p:nvPr/>
        </p:nvSpPr>
        <p:spPr>
          <a:xfrm rot="10800000">
            <a:off x="2668462" y="5048538"/>
            <a:ext cx="9814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1" name="Прямоугольник 20"/>
          <p:cNvSpPr/>
          <p:nvPr/>
        </p:nvSpPr>
        <p:spPr>
          <a:xfrm>
            <a:off x="3707904" y="6135616"/>
            <a:ext cx="19442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smtClean="0">
                <a:solidFill>
                  <a:schemeClr val="tx2"/>
                </a:solidFill>
              </a:rPr>
              <a:t>25.03.2022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23" name="Параллелограмм 4"/>
          <p:cNvSpPr/>
          <p:nvPr/>
        </p:nvSpPr>
        <p:spPr>
          <a:xfrm>
            <a:off x="5508104" y="1689901"/>
            <a:ext cx="9814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4" name="Прямоугольник 23"/>
          <p:cNvSpPr/>
          <p:nvPr/>
        </p:nvSpPr>
        <p:spPr>
          <a:xfrm>
            <a:off x="5220072" y="27907"/>
            <a:ext cx="27385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Главное управление организации торгов Самарской области</a:t>
            </a:r>
          </a:p>
        </p:txBody>
      </p:sp>
      <p:pic>
        <p:nvPicPr>
          <p:cNvPr id="1026" name="Picture 2" descr="C:\Users\sharapovir\Desktop\Samarskaya oblast.723b5d68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634" y="3"/>
            <a:ext cx="1254746" cy="135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33718" y="839708"/>
            <a:ext cx="65172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Основные изменения в законодательстве о контрактной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системе  в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условиях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</a:rPr>
              <a:t>санкционных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ограничений</a:t>
            </a: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69306" y="5048537"/>
            <a:ext cx="4251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Карелина М.Е. –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</a:rPr>
              <a:t>и.о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. руководителя Главного </a:t>
            </a:r>
          </a:p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управления организации торгов Самарской области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2513" y="5881546"/>
            <a:ext cx="2316681" cy="9205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8" y="5633149"/>
            <a:ext cx="1188118" cy="1188118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87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4283968" y="6250484"/>
            <a:ext cx="4781468" cy="607516"/>
            <a:chOff x="2257957" y="2937192"/>
            <a:chExt cx="4781468" cy="607516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30614" y="2960097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257957" y="2937192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94738" y="1484784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179512" y="217135"/>
            <a:ext cx="648072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Изменение существенных условий контрактов (ч.65.1 ст.112)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160" y="838795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соглашению сторон допускается изменение существенных условий контрактов, заключенных до 1 января 2023 года,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если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при исполнении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таких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контрактов возникли независящие от сторон контракта обстоятельства, влекущие невозможность их исполнения.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342900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183181" cy="121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7731" y="1700808"/>
            <a:ext cx="410691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Как меняем:</a:t>
            </a:r>
          </a:p>
          <a:p>
            <a:endParaRPr lang="ru-RU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Обращение поставщика с указанием причин и  приложением документов (при наличии)  + обоснование необходимости изменений, подписанное руководителем заказчика 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</a:rPr>
              <a:t>(невозможность остановить непрерывный процесс, необходимость проведения итоговой аттестации и т.п.)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Направляется в адрес ГРБС для проверки и подготовки проекта акта;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Оформляется дополнительное соглашение в письменном виде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Изменения по контрактам с НМЦК выше 30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млн.руб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. по строительству и т.п.- через повторную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гос.экспертизу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Сведения о изменении –в реестр контрактов</a:t>
            </a:r>
          </a:p>
          <a:p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000" dirty="0" smtClean="0"/>
          </a:p>
          <a:p>
            <a:endParaRPr lang="ru-RU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220684" y="1696658"/>
            <a:ext cx="339170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Другие варианты:</a:t>
            </a:r>
          </a:p>
          <a:p>
            <a:endParaRPr lang="ru-RU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/>
              <a:t>При отсутствии соглашения сторон об изменении условий контракта возможно расторжение по соглашению сторон полностью либо в части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FF0000"/>
                </a:solidFill>
              </a:rPr>
              <a:t>ВАЖНО: Постановление Правительства РФ от 21.03.2022 № 417 мораторий на включение в РНП при неисполнении контракта в связи с введенными санкциями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/>
          </a:p>
          <a:p>
            <a:endParaRPr lang="ru-RU" sz="1400" dirty="0" smtClean="0"/>
          </a:p>
          <a:p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1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4283968" y="6240908"/>
            <a:ext cx="4781468" cy="617092"/>
            <a:chOff x="2257957" y="2937192"/>
            <a:chExt cx="4781468" cy="607516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30614" y="2960097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257957" y="2937192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94738" y="1484784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179512" y="191970"/>
            <a:ext cx="5503952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Рекомендации по снижению финансовой и административной нагрузки на участников контрактной системы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342900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183181" cy="121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071801"/>
            <a:ext cx="715035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При осуществлении закупочных процедур предусмотреть:</a:t>
            </a:r>
          </a:p>
          <a:p>
            <a:endParaRPr lang="ru-RU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устанавливать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минимальный размер обеспечения заявки и обеспечения исполнения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контракта;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производить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оплату обязательств по контрактам в максимально короткие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сроки;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предусмотреть порядок расчетов по контрактам с учетом выплаты контрагенту авансовых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платежей;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 -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отказаться от расширенного казначейского сопровождения контрактов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обеспечить направления в адрес поставщика заявок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заблаговременно;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формировать заявку на закупку в объеме, не превышающем 3 – 6 месячную потребность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в целях рационального использования бюджетных средств и сведения к минимуму случаев закупок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товаров иностранного происхождения, в том числе 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продукции растениеводства и животноводства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цитрусовые, бананы, киви и прочее),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пересмотреть номенклатуру закупаемых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товаров в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пользу товаров произведенных (выращенных) на территории Российской Федерации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обеспечить списание начисленных поставщику (подрядчику, исполнителю), но не списанных заказчиком сумм неустоек (штрафов, пеней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000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53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4283968" y="6250484"/>
            <a:ext cx="4781468" cy="607516"/>
            <a:chOff x="2257957" y="2937192"/>
            <a:chExt cx="4781468" cy="607516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30614" y="2960097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257957" y="2937192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94738" y="1484784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179512" y="191970"/>
            <a:ext cx="5503952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223-ФЗ о закупках товаров, работ, услуг отдельными видами юридических лиц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342900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183181" cy="121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22749" y="1639960"/>
            <a:ext cx="636347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Внесение изменений в положение о закупках  в части:</a:t>
            </a:r>
          </a:p>
          <a:p>
            <a:endParaRPr lang="ru-RU" sz="1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Положений о неприменении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в 2022 году к контрагентам штрафных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санкций;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Возможности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изменения в 2022 году существенных условий договоров.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97115" y="1075240"/>
            <a:ext cx="4739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Директивы Правительства Российской Федерации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от 06.03.2022 №2182П-П13кс 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268" y="2701348"/>
            <a:ext cx="833939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Условия применения:</a:t>
            </a:r>
          </a:p>
          <a:p>
            <a:endParaRPr lang="ru-RU" sz="1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Наличие причинно-следственной связи между невозможностью 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исполнения контракта и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</a:rPr>
              <a:t>санкционными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 ограничениями;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Обоснованное письменное предложение контрагента об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изменении;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Документальное подтверждение невозможности исполнения обязательств на действующих условиях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Постановление Правительства Российской Федерации от 21.03.2022 №417 –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сроки оплаты по закупкам для СМП сокращены до 7 рабочих дней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8529" y="5276135"/>
            <a:ext cx="6207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Проект приказа ГУОТ о внесении изменений в Типовое положение о закупке 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Направлен на согласование в органы власти!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9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араллелограмм 4"/>
          <p:cNvSpPr/>
          <p:nvPr/>
        </p:nvSpPr>
        <p:spPr>
          <a:xfrm>
            <a:off x="6344653" y="6237312"/>
            <a:ext cx="27816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1800" y="0"/>
                </a:lnTo>
                <a:lnTo>
                  <a:pt x="2781608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8" name="Параллелограмм 4"/>
          <p:cNvSpPr/>
          <p:nvPr/>
        </p:nvSpPr>
        <p:spPr>
          <a:xfrm rot="10800000">
            <a:off x="4624" y="6880"/>
            <a:ext cx="27816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824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1608" h="584610">
                <a:moveTo>
                  <a:pt x="0" y="576064"/>
                </a:moveTo>
                <a:lnTo>
                  <a:pt x="212383" y="0"/>
                </a:lnTo>
                <a:lnTo>
                  <a:pt x="2778240" y="0"/>
                </a:lnTo>
                <a:cubicBezTo>
                  <a:pt x="2779363" y="194870"/>
                  <a:pt x="2780485" y="389740"/>
                  <a:pt x="2781608" y="584610"/>
                </a:cubicBez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9" name="Параллелограмм 4"/>
          <p:cNvSpPr/>
          <p:nvPr/>
        </p:nvSpPr>
        <p:spPr>
          <a:xfrm rot="10800000">
            <a:off x="2668461" y="6881"/>
            <a:ext cx="9814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21" name="Прямоугольник 20"/>
          <p:cNvSpPr/>
          <p:nvPr/>
        </p:nvSpPr>
        <p:spPr>
          <a:xfrm>
            <a:off x="1395428" y="2780928"/>
            <a:ext cx="6840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Спасибо за внимание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3" name="Параллелограмм 4"/>
          <p:cNvSpPr/>
          <p:nvPr/>
        </p:nvSpPr>
        <p:spPr>
          <a:xfrm>
            <a:off x="5508104" y="6237312"/>
            <a:ext cx="981408" cy="584611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0 w 2771800"/>
              <a:gd name="connsiteY0" fmla="*/ 576064 h 584610"/>
              <a:gd name="connsiteX1" fmla="*/ 212383 w 2771800"/>
              <a:gd name="connsiteY1" fmla="*/ 0 h 584610"/>
              <a:gd name="connsiteX2" fmla="*/ 2771800 w 2771800"/>
              <a:gd name="connsiteY2" fmla="*/ 0 h 584610"/>
              <a:gd name="connsiteX3" fmla="*/ 2602146 w 2771800"/>
              <a:gd name="connsiteY3" fmla="*/ 584610 h 584610"/>
              <a:gd name="connsiteX4" fmla="*/ 0 w 2771800"/>
              <a:gd name="connsiteY4" fmla="*/ 576064 h 584610"/>
              <a:gd name="connsiteX0" fmla="*/ 0 w 3286998"/>
              <a:gd name="connsiteY0" fmla="*/ 576064 h 584610"/>
              <a:gd name="connsiteX1" fmla="*/ 212383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  <a:gd name="connsiteX0" fmla="*/ 0 w 3286998"/>
              <a:gd name="connsiteY0" fmla="*/ 576064 h 584610"/>
              <a:gd name="connsiteX1" fmla="*/ 756204 w 3286998"/>
              <a:gd name="connsiteY1" fmla="*/ 0 h 584610"/>
              <a:gd name="connsiteX2" fmla="*/ 3286998 w 3286998"/>
              <a:gd name="connsiteY2" fmla="*/ 8546 h 584610"/>
              <a:gd name="connsiteX3" fmla="*/ 2602146 w 3286998"/>
              <a:gd name="connsiteY3" fmla="*/ 584610 h 584610"/>
              <a:gd name="connsiteX4" fmla="*/ 0 w 3286998"/>
              <a:gd name="connsiteY4" fmla="*/ 576064 h 5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998" h="584610">
                <a:moveTo>
                  <a:pt x="0" y="576064"/>
                </a:moveTo>
                <a:lnTo>
                  <a:pt x="756204" y="0"/>
                </a:lnTo>
                <a:lnTo>
                  <a:pt x="3286998" y="8546"/>
                </a:lnTo>
                <a:lnTo>
                  <a:pt x="2602146" y="584610"/>
                </a:lnTo>
                <a:lnTo>
                  <a:pt x="0" y="57606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76348"/>
            <a:ext cx="1383977" cy="1392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35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4404353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3025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0" y="-28073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724118"/>
              </p:ext>
            </p:extLst>
          </p:nvPr>
        </p:nvGraphicFramePr>
        <p:xfrm>
          <a:off x="395536" y="1700808"/>
          <a:ext cx="8207152" cy="4460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0130"/>
                <a:gridCol w="6547022"/>
              </a:tblGrid>
              <a:tr h="36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Время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73" marR="4773" marT="47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Тема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73" marR="4773" marT="47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5296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11:00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11:40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Основные изменения в законодательстве о контрактной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системе  в условиях </a:t>
                      </a:r>
                      <a:r>
                        <a:rPr lang="ru-RU" sz="16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санкционных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ограничений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7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11:40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12:00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Электронное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актирование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12:00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12:20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Формирование документов о приемке посредством программы «1С»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6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12:20 – 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13.00 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Прядок проведения электронной закупки у единственного поставщика до 3 млн. руб. ч.12 ст.93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13:00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13:10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Алгоритм взаимодействия заказчиков, поставщиков  и Специализированного склада при формировании документа о приемке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u="none" strike="noStrike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13:10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13:20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Ответы на вопросы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546590"/>
            <a:ext cx="3602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Программа мероприятия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4404353" y="116632"/>
            <a:ext cx="4788024" cy="6741368"/>
            <a:chOff x="2314043" y="3029352"/>
            <a:chExt cx="4788024" cy="6741368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93256" y="9186109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314043" y="9186108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pic>
          <p:nvPicPr>
            <p:cNvPr id="10" name="Picture 2" descr="C:\Users\sharapovir\Desktop\Samarskaya oblast.723b5d68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907" y="3029352"/>
              <a:ext cx="1256881" cy="1229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 7"/>
          <p:cNvSpPr/>
          <p:nvPr/>
        </p:nvSpPr>
        <p:spPr>
          <a:xfrm>
            <a:off x="3025345" y="1476172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19498803"/>
              </p:ext>
            </p:extLst>
          </p:nvPr>
        </p:nvGraphicFramePr>
        <p:xfrm>
          <a:off x="177513" y="1252669"/>
          <a:ext cx="7667520" cy="5113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араллелограмм 4"/>
          <p:cNvSpPr/>
          <p:nvPr/>
        </p:nvSpPr>
        <p:spPr>
          <a:xfrm>
            <a:off x="0" y="-28073"/>
            <a:ext cx="692787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Федеральный закон №46-ФЗ от 8 марта 2022 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5575" y="537223"/>
            <a:ext cx="64232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несены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следующие изменения в законодательство о контрактной системе: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5445224"/>
            <a:ext cx="3062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</a:rPr>
              <a:t>Планируется: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Увеличение размера аванса до 80%;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Сокращение сроков оплаты до 7 дней </a:t>
            </a:r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36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47191" y="1444488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14914" y="188640"/>
            <a:ext cx="5503952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864" y="39608"/>
            <a:ext cx="1176337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61" y="6272213"/>
            <a:ext cx="277971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200" y="6272212"/>
            <a:ext cx="9810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32656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Постановление Правительства РФ от 04.07.2018 N 783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«О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списании начисленных поставщику (подрядчику, исполнителю), но не списанных заказчиком сумм неустоек (штрафов,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пеней)…»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3590" y="1488107"/>
            <a:ext cx="7900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 </a:t>
            </a:r>
            <a:endParaRPr lang="ru-RU" sz="1400" dirty="0">
              <a:solidFill>
                <a:srgbClr val="FF0000"/>
              </a:solidFill>
            </a:endParaRPr>
          </a:p>
          <a:p>
            <a:pPr algn="just"/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952706" y="1156738"/>
            <a:ext cx="6305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Порядок списания начисленных но не оплаченных неустоек (штрафов, пеней)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787538"/>
              </p:ext>
            </p:extLst>
          </p:nvPr>
        </p:nvGraphicFramePr>
        <p:xfrm>
          <a:off x="467544" y="1607535"/>
          <a:ext cx="7992888" cy="423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825"/>
                <a:gridCol w="2189825"/>
                <a:gridCol w="3613238"/>
              </a:tblGrid>
              <a:tr h="2490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Правило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Порядок списания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Основание для принятия решения о списании</a:t>
                      </a:r>
                      <a:endParaRPr lang="ru-RU" sz="1200" dirty="0"/>
                    </a:p>
                  </a:txBody>
                  <a:tcPr/>
                </a:tc>
              </a:tr>
              <a:tr h="691533">
                <a:tc>
                  <a:txBody>
                    <a:bodyPr/>
                    <a:lstStyle/>
                    <a:p>
                      <a:r>
                        <a:rPr lang="ru-RU" sz="1200" baseline="0" dirty="0" smtClean="0"/>
                        <a:t>Размер начисленных, но не списанных неустоек не </a:t>
                      </a:r>
                      <a:r>
                        <a:rPr lang="en-US" sz="1200" baseline="0" dirty="0" smtClean="0"/>
                        <a:t>&gt; 5% </a:t>
                      </a:r>
                      <a:r>
                        <a:rPr lang="ru-RU" sz="1200" baseline="0" dirty="0" smtClean="0"/>
                        <a:t>цены контракта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Списание в полном объеме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Акт приемки (или иной документ) подтверждающий исполнение контракта в полном объеме</a:t>
                      </a:r>
                      <a:endParaRPr lang="ru-RU" sz="1200" dirty="0"/>
                    </a:p>
                  </a:txBody>
                  <a:tcPr/>
                </a:tc>
              </a:tr>
              <a:tr h="55857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Размер начисленных, но не списанных неустоек </a:t>
                      </a:r>
                      <a:r>
                        <a:rPr lang="en-US" sz="1200" dirty="0" smtClean="0"/>
                        <a:t>&gt; </a:t>
                      </a:r>
                      <a:r>
                        <a:rPr lang="ru-RU" sz="1200" dirty="0" smtClean="0"/>
                        <a:t>5 но не </a:t>
                      </a:r>
                      <a:r>
                        <a:rPr lang="en-US" sz="1200" dirty="0" smtClean="0"/>
                        <a:t>&lt; 20</a:t>
                      </a:r>
                      <a:r>
                        <a:rPr lang="ru-RU" sz="1200" dirty="0" smtClean="0"/>
                        <a:t>% цены контракта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Списание  50 % при условии уплаты 50 % начисленных и неуплаченных сумм неустоек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Акт приемки (или иной документ) подтверждающий исполнение контракта в полном объеме;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2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Информация</a:t>
                      </a:r>
                      <a:r>
                        <a:rPr lang="ru-RU" sz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об оплате 50% начисленных неустоек.</a:t>
                      </a:r>
                      <a:endParaRPr lang="ru-RU" sz="12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endParaRPr lang="ru-RU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9095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Обязательства не были исполнены в полном объеме по причине возникновения не зависящих от сторон контракта обстоятельств, связанных с введением в отношении РФ политических или экономических санкций иностранными государствами.  </a:t>
                      </a:r>
                    </a:p>
                    <a:p>
                      <a:endParaRPr lang="ru-RU" sz="1050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/>
                        <a:t>В полном объеме</a:t>
                      </a:r>
                      <a:endParaRPr lang="ru-RU" sz="12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Акт (или иной документ) подтверждающий  не исполнение контракта в полном объеме (при наличии);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ru-RU" sz="1200" dirty="0" smtClean="0"/>
                        <a:t>Обоснование обстоятельств, повлекших невозможность исполнения контракта в связи с введением санкций, в письменной</a:t>
                      </a:r>
                      <a:r>
                        <a:rPr lang="ru-RU" sz="1200" baseline="0" dirty="0" smtClean="0"/>
                        <a:t> форме с приложением подтверждающих документов (при их наличии)</a:t>
                      </a:r>
                      <a:r>
                        <a:rPr lang="ru-RU" sz="1200" dirty="0" smtClean="0"/>
                        <a:t>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3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47191" y="1444488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14914" y="188640"/>
            <a:ext cx="5503952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864" y="39608"/>
            <a:ext cx="1176337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61" y="6272213"/>
            <a:ext cx="277971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200" y="6272212"/>
            <a:ext cx="9810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32656"/>
            <a:ext cx="74168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Постановление Правительства РФ от 04.07.2018 N 783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«О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списании начисленных поставщику (подрядчику, исполнителю), но не списанных заказчиком сумм неустоек (штрафов,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пеней)…»</a:t>
            </a: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3590" y="1488107"/>
            <a:ext cx="7900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 </a:t>
            </a:r>
            <a:endParaRPr lang="ru-RU" sz="1400" dirty="0">
              <a:solidFill>
                <a:srgbClr val="FF0000"/>
              </a:solidFill>
            </a:endParaRPr>
          </a:p>
          <a:p>
            <a:pPr algn="just"/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952706" y="1156738"/>
            <a:ext cx="6305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Порядок списания начисленных но не оплаченных неустоек (штрафов, пеней)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670432"/>
            <a:ext cx="727280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Срок принятия решения о списании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– в течении 10 дней со дня осуществления сверки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расчетов по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начисленным и неуплаченным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неустойкам;</a:t>
            </a: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Решение принимается заказчиком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</a:rPr>
              <a:t>комиссионно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 и  должно содержать: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Наименование поставщика, юридический адрес,  ФИО (при наличии), место жительства (для физ. лиц), ИНН, КПП;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сведения о начисленной и неуплаченной сумме неустоек (штрафов, пеней), включенные в реестр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контрактов;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обязательные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реквизиты первичных учетных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документов;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дата принятия решения о списании начисленной и неуплаченной суммы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неустоек;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Подписи членов комиссии.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Срок списания неустоек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- в 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течение 5 рабочих дней со дня принятия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решения;</a:t>
            </a: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Срок направления поставщику уведомления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о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списании 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- в течение 20 дней со дня принятия решения о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списании.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Форма уведомления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в соответствии с Приложением к ПП РФ от 04.07.2018 №783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47191" y="1444488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14914" y="188640"/>
            <a:ext cx="5503952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864" y="39608"/>
            <a:ext cx="1176337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61" y="6272213"/>
            <a:ext cx="277971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200" y="6272212"/>
            <a:ext cx="9810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32656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Постановление Правительства РФ от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06.03.2022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N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297 «Об установлении размера НМЦК и годового объема закупок в целях закупки отдельных наименований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мед.изделий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путем проведения электронного запроса котировок»»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3590" y="1488107"/>
            <a:ext cx="7900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 </a:t>
            </a:r>
            <a:endParaRPr lang="ru-RU" sz="1400" dirty="0">
              <a:solidFill>
                <a:srgbClr val="FF0000"/>
              </a:solidFill>
            </a:endParaRPr>
          </a:p>
          <a:p>
            <a:pPr algn="just"/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15878" y="1541797"/>
            <a:ext cx="843527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СРОК ДЕЙСТВИЯ: до 1 августа 2022 года</a:t>
            </a: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ПРЕДМЕТ ЗАКУПКИ: медицинское оборудование, расходные материалы к нему и технические средства реабилитации </a:t>
            </a: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ИСКЛЮЧЕНИЕ: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мед.изделия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одноразового применения, адсорбирующее белье, подгузники,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противопролежневые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матрасы, подушки</a:t>
            </a: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СПОСОБ ОПРЕДЕЛЕНИЯ ПОСТАВЩИКА: электронный запрос котировок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НМЦК: не более 50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млн.рублей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ГОДОВОЙ ОБЪЕМ ЗАКУПОК: не более 750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млн.рублей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ВАЖНО! До 1 сентября 2022 года приостановлено действие ПП РФ 620 – порядок формирования лотов по </a:t>
            </a:r>
            <a:r>
              <a:rPr lang="ru-RU" sz="2000" b="1" dirty="0" err="1" smtClean="0">
                <a:solidFill>
                  <a:srgbClr val="FF0000"/>
                </a:solidFill>
              </a:rPr>
              <a:t>мед.изделиям</a:t>
            </a:r>
            <a:r>
              <a:rPr lang="ru-RU" sz="2000" b="1" dirty="0" smtClean="0">
                <a:solidFill>
                  <a:srgbClr val="FF0000"/>
                </a:solidFill>
              </a:rPr>
              <a:t>. Необходимость соблюдения функциональной и технологической связи при формировании лота ОСТАЕТСЯ</a:t>
            </a:r>
          </a:p>
          <a:p>
            <a:pPr algn="ctr"/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670432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81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47191" y="1444488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14914" y="188640"/>
            <a:ext cx="5503952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864" y="39608"/>
            <a:ext cx="1176337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61" y="6272213"/>
            <a:ext cx="277971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200" y="6272212"/>
            <a:ext cx="9810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32656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Новые основания для закупки у единственного поставщика лекарственных средств, изделий медицинского назначения, расходных материалов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3590" y="1488107"/>
            <a:ext cx="7900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 </a:t>
            </a:r>
            <a:endParaRPr lang="ru-RU" sz="1400" dirty="0">
              <a:solidFill>
                <a:srgbClr val="FF0000"/>
              </a:solidFill>
            </a:endParaRPr>
          </a:p>
          <a:p>
            <a:pPr algn="just"/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1376589"/>
            <a:ext cx="843527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СРОК ДЕЙСТВИЯ НОРМ: до 8 марта  2024 года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п.5.1 ч.1 ст.93 – товар изготавливает единственный производитель на территории РФ и стран, не вводивших санкции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Условия: закупка одобрена учредителем, годовой объем закупок лекарств или расходных материалов  – 50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млн.рублей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, в отношении медицинских изделий – 250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млн.рублей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Закупка проводится в электронной форме (Малые закупки, электронные магазины по ч.12 ст.93)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П.28.1. ч.1ст.93 – товар не имеет аналогов в РФ, производится единственным производителем на территории стран, не вводивших санкции. Закупка у поставщика, включенного в специальный перечень (будет вести Правительство РФ)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Это отдельные основания закупки, они не включаются в годовые объемы по п.4 ч.1 ст.93</a:t>
            </a:r>
          </a:p>
          <a:p>
            <a:pPr algn="ctr"/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670432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4283968" y="6250484"/>
            <a:ext cx="4781468" cy="607516"/>
            <a:chOff x="2257957" y="2937192"/>
            <a:chExt cx="4781468" cy="607516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30614" y="2960097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257957" y="2937192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94738" y="1484784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251520" y="254388"/>
            <a:ext cx="7253574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НОВЫЕ ОСНОВАНИЯ ДЛЯ ЗАКУПКИ У ЕДИНСТВЕННОГО ПОСТАВЩИКА (ПОДРЯДЧИКА, ИСПОЛНИТЕЛЯ)</a:t>
            </a: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Ст.15 Федерального Закона 46-фЗ устанавливает возможность на федеральном и региональном уровне установить иные случаи закупок у ЕП в дополнение к ст.93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Постановление Правительства РФ от 10.03.2022 №339 «О случаях осуществления закупок товаров, работ, услуг для государственных и (или) муниципальных нужд у единственного поставщика (подрядчика, исполнителя)»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Постановление Правительства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Самарской области 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от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15.03.2022 №139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«О случаях осуществления закупок товаров, работ, услуг для государственных и (или) муниципальных нужд у единственного поставщика (подрядчика, исполнителя)» </a:t>
            </a:r>
          </a:p>
          <a:p>
            <a:pPr algn="just"/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9872" y="2839445"/>
            <a:ext cx="2491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Обязательные условия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342900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3877" y="3284984"/>
            <a:ext cx="82445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Решение об осуществлении закупки  у ед. поставщика принято на заседании </a:t>
            </a:r>
          </a:p>
          <a:p>
            <a:pPr algn="just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Правительства, иного координационного или совещательного органа</a:t>
            </a:r>
          </a:p>
          <a:p>
            <a:pPr algn="just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под председательством Председателя Правительства, а также</a:t>
            </a:r>
          </a:p>
          <a:p>
            <a:pPr algn="just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Федерального или областного штаба по повышению устойчивости экономики;</a:t>
            </a:r>
          </a:p>
          <a:p>
            <a:pPr algn="just"/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Распоряжением Правительства либо актом местной администрации устанавливаются предмет контракта, срок действия контракта, возможность привлечения субподрядчика и объем обязательства,  выполняемый ед. поставщиком лично, требование об обеспечении исполнения контракта (как право);</a:t>
            </a:r>
          </a:p>
          <a:p>
            <a:pPr algn="just"/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Контракт должен содержать основание заключения (ссылку на протокольное ращение), обоснование цены;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Сведения о заключенном контракте подлежат включению в реестр контрактов ЕИС;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Уведомление о заключении контракта не позднее 3-х дней с момента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заключения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направляется в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Управление ФАС по 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Самарской области.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183181" cy="121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13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4283968" y="6250484"/>
            <a:ext cx="4781468" cy="607516"/>
            <a:chOff x="2257957" y="2937192"/>
            <a:chExt cx="4781468" cy="607516"/>
          </a:xfrm>
        </p:grpSpPr>
        <p:sp>
          <p:nvSpPr>
            <p:cNvPr id="7" name="Параллелограмм 4"/>
            <p:cNvSpPr/>
            <p:nvPr/>
          </p:nvSpPr>
          <p:spPr>
            <a:xfrm>
              <a:off x="3330614" y="2960097"/>
              <a:ext cx="3708811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608" h="584610">
                  <a:moveTo>
                    <a:pt x="0" y="576064"/>
                  </a:moveTo>
                  <a:lnTo>
                    <a:pt x="212383" y="0"/>
                  </a:lnTo>
                  <a:lnTo>
                    <a:pt x="2771800" y="0"/>
                  </a:lnTo>
                  <a:lnTo>
                    <a:pt x="2781608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" name="Параллелограмм 4"/>
            <p:cNvSpPr/>
            <p:nvPr/>
          </p:nvSpPr>
          <p:spPr>
            <a:xfrm>
              <a:off x="2257957" y="2937192"/>
              <a:ext cx="1308544" cy="584611"/>
            </a:xfrm>
            <a:custGeom>
              <a:avLst/>
              <a:gdLst>
                <a:gd name="connsiteX0" fmla="*/ 0 w 2771800"/>
                <a:gd name="connsiteY0" fmla="*/ 576064 h 576064"/>
                <a:gd name="connsiteX1" fmla="*/ 212383 w 2771800"/>
                <a:gd name="connsiteY1" fmla="*/ 0 h 576064"/>
                <a:gd name="connsiteX2" fmla="*/ 2771800 w 2771800"/>
                <a:gd name="connsiteY2" fmla="*/ 0 h 576064"/>
                <a:gd name="connsiteX3" fmla="*/ 2559417 w 2771800"/>
                <a:gd name="connsiteY3" fmla="*/ 576064 h 576064"/>
                <a:gd name="connsiteX4" fmla="*/ 0 w 2771800"/>
                <a:gd name="connsiteY4" fmla="*/ 576064 h 576064"/>
                <a:gd name="connsiteX0" fmla="*/ 0 w 2781608"/>
                <a:gd name="connsiteY0" fmla="*/ 576064 h 584610"/>
                <a:gd name="connsiteX1" fmla="*/ 212383 w 2781608"/>
                <a:gd name="connsiteY1" fmla="*/ 0 h 584610"/>
                <a:gd name="connsiteX2" fmla="*/ 2771800 w 2781608"/>
                <a:gd name="connsiteY2" fmla="*/ 0 h 584610"/>
                <a:gd name="connsiteX3" fmla="*/ 2781608 w 2781608"/>
                <a:gd name="connsiteY3" fmla="*/ 584610 h 584610"/>
                <a:gd name="connsiteX4" fmla="*/ 0 w 2781608"/>
                <a:gd name="connsiteY4" fmla="*/ 576064 h 584610"/>
                <a:gd name="connsiteX0" fmla="*/ 0 w 2771800"/>
                <a:gd name="connsiteY0" fmla="*/ 576064 h 584610"/>
                <a:gd name="connsiteX1" fmla="*/ 212383 w 2771800"/>
                <a:gd name="connsiteY1" fmla="*/ 0 h 584610"/>
                <a:gd name="connsiteX2" fmla="*/ 2771800 w 2771800"/>
                <a:gd name="connsiteY2" fmla="*/ 0 h 584610"/>
                <a:gd name="connsiteX3" fmla="*/ 2602146 w 2771800"/>
                <a:gd name="connsiteY3" fmla="*/ 584610 h 584610"/>
                <a:gd name="connsiteX4" fmla="*/ 0 w 2771800"/>
                <a:gd name="connsiteY4" fmla="*/ 576064 h 584610"/>
                <a:gd name="connsiteX0" fmla="*/ 0 w 3286998"/>
                <a:gd name="connsiteY0" fmla="*/ 576064 h 584610"/>
                <a:gd name="connsiteX1" fmla="*/ 212383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  <a:gd name="connsiteX0" fmla="*/ 0 w 3286998"/>
                <a:gd name="connsiteY0" fmla="*/ 576064 h 584610"/>
                <a:gd name="connsiteX1" fmla="*/ 756204 w 3286998"/>
                <a:gd name="connsiteY1" fmla="*/ 0 h 584610"/>
                <a:gd name="connsiteX2" fmla="*/ 3286998 w 3286998"/>
                <a:gd name="connsiteY2" fmla="*/ 8546 h 584610"/>
                <a:gd name="connsiteX3" fmla="*/ 2602146 w 3286998"/>
                <a:gd name="connsiteY3" fmla="*/ 584610 h 584610"/>
                <a:gd name="connsiteX4" fmla="*/ 0 w 3286998"/>
                <a:gd name="connsiteY4" fmla="*/ 576064 h 58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6998" h="584610">
                  <a:moveTo>
                    <a:pt x="0" y="576064"/>
                  </a:moveTo>
                  <a:lnTo>
                    <a:pt x="756204" y="0"/>
                  </a:lnTo>
                  <a:lnTo>
                    <a:pt x="3286998" y="8546"/>
                  </a:lnTo>
                  <a:lnTo>
                    <a:pt x="2602146" y="584610"/>
                  </a:lnTo>
                  <a:lnTo>
                    <a:pt x="0" y="576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94738" y="1484784"/>
            <a:ext cx="4819688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араллелограмм 4"/>
          <p:cNvSpPr/>
          <p:nvPr/>
        </p:nvSpPr>
        <p:spPr>
          <a:xfrm>
            <a:off x="179512" y="217135"/>
            <a:ext cx="6480720" cy="676248"/>
          </a:xfrm>
          <a:custGeom>
            <a:avLst/>
            <a:gdLst>
              <a:gd name="connsiteX0" fmla="*/ 0 w 2771800"/>
              <a:gd name="connsiteY0" fmla="*/ 576064 h 576064"/>
              <a:gd name="connsiteX1" fmla="*/ 212383 w 2771800"/>
              <a:gd name="connsiteY1" fmla="*/ 0 h 576064"/>
              <a:gd name="connsiteX2" fmla="*/ 2771800 w 2771800"/>
              <a:gd name="connsiteY2" fmla="*/ 0 h 576064"/>
              <a:gd name="connsiteX3" fmla="*/ 2559417 w 2771800"/>
              <a:gd name="connsiteY3" fmla="*/ 576064 h 576064"/>
              <a:gd name="connsiteX4" fmla="*/ 0 w 2771800"/>
              <a:gd name="connsiteY4" fmla="*/ 576064 h 576064"/>
              <a:gd name="connsiteX0" fmla="*/ 0 w 2781608"/>
              <a:gd name="connsiteY0" fmla="*/ 576064 h 584610"/>
              <a:gd name="connsiteX1" fmla="*/ 212383 w 2781608"/>
              <a:gd name="connsiteY1" fmla="*/ 0 h 584610"/>
              <a:gd name="connsiteX2" fmla="*/ 2771800 w 2781608"/>
              <a:gd name="connsiteY2" fmla="*/ 0 h 584610"/>
              <a:gd name="connsiteX3" fmla="*/ 2781608 w 2781608"/>
              <a:gd name="connsiteY3" fmla="*/ 584610 h 584610"/>
              <a:gd name="connsiteX4" fmla="*/ 0 w 2781608"/>
              <a:gd name="connsiteY4" fmla="*/ 576064 h 584610"/>
              <a:gd name="connsiteX0" fmla="*/ 2715 w 2784323"/>
              <a:gd name="connsiteY0" fmla="*/ 583092 h 591638"/>
              <a:gd name="connsiteX1" fmla="*/ 0 w 2784323"/>
              <a:gd name="connsiteY1" fmla="*/ 0 h 591638"/>
              <a:gd name="connsiteX2" fmla="*/ 2774515 w 2784323"/>
              <a:gd name="connsiteY2" fmla="*/ 7028 h 591638"/>
              <a:gd name="connsiteX3" fmla="*/ 2784323 w 2784323"/>
              <a:gd name="connsiteY3" fmla="*/ 591638 h 591638"/>
              <a:gd name="connsiteX4" fmla="*/ 2715 w 2784323"/>
              <a:gd name="connsiteY4" fmla="*/ 583092 h 591638"/>
              <a:gd name="connsiteX0" fmla="*/ 2715 w 3092274"/>
              <a:gd name="connsiteY0" fmla="*/ 583092 h 591638"/>
              <a:gd name="connsiteX1" fmla="*/ 0 w 3092274"/>
              <a:gd name="connsiteY1" fmla="*/ 0 h 591638"/>
              <a:gd name="connsiteX2" fmla="*/ 3092274 w 3092274"/>
              <a:gd name="connsiteY2" fmla="*/ 3514 h 591638"/>
              <a:gd name="connsiteX3" fmla="*/ 2784323 w 3092274"/>
              <a:gd name="connsiteY3" fmla="*/ 591638 h 591638"/>
              <a:gd name="connsiteX4" fmla="*/ 2715 w 3092274"/>
              <a:gd name="connsiteY4" fmla="*/ 583092 h 59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274" h="591638">
                <a:moveTo>
                  <a:pt x="2715" y="583092"/>
                </a:moveTo>
                <a:lnTo>
                  <a:pt x="0" y="0"/>
                </a:lnTo>
                <a:lnTo>
                  <a:pt x="3092274" y="3514"/>
                </a:lnTo>
                <a:lnTo>
                  <a:pt x="2784323" y="591638"/>
                </a:lnTo>
                <a:lnTo>
                  <a:pt x="2715" y="583092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Изменение существенных условий контрактов (ч.65.1 ст.112)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160" y="838795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соглашению сторон допускается изменение существенных условий контрактов, заключенных до 1 января 2023 года,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если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при исполнении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таких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контрактов возникли независящие от сторон контракта обстоятельства, влекущие невозможность их исполнения.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342900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183181" cy="121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7731" y="1700808"/>
            <a:ext cx="41069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Что меняем:</a:t>
            </a:r>
          </a:p>
          <a:p>
            <a:endParaRPr lang="ru-RU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Цена контракта (цена за единицу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товара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, работы, услуги); 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Источник финансирования;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Предмет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контракта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в части замены 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товаров на идентичные;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Количество поставляемого товара 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(в сторону уменьшения);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Срок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поставки товара (выполнения работ, </a:t>
            </a:r>
          </a:p>
          <a:p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оказания услуг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), срок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действия контракта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Срок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оплаты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контракта (в меньшую сторону);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Порядок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оплаты (размер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аванса (если предусмотрен),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график оплаты).</a:t>
            </a:r>
          </a:p>
          <a:p>
            <a:endParaRPr lang="ru-RU" sz="2000" dirty="0" smtClean="0"/>
          </a:p>
          <a:p>
            <a:endParaRPr lang="ru-RU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220684" y="1696658"/>
            <a:ext cx="33917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/>
              <a:t>Условия изменения:</a:t>
            </a:r>
          </a:p>
          <a:p>
            <a:pPr algn="r"/>
            <a:endParaRPr lang="ru-RU" sz="1400" dirty="0"/>
          </a:p>
          <a:p>
            <a:pPr marL="285750" indent="-285750" algn="r">
              <a:buFont typeface="Wingdings" panose="05000000000000000000" pitchFamily="2" charset="2"/>
              <a:buChar char="Ø"/>
            </a:pPr>
            <a:r>
              <a:rPr lang="ru-RU" sz="1400" dirty="0" smtClean="0"/>
              <a:t>Обоснование изменений, в </a:t>
            </a:r>
            <a:r>
              <a:rPr lang="ru-RU" sz="1400" dirty="0" err="1" smtClean="0"/>
              <a:t>т.ч</a:t>
            </a:r>
            <a:r>
              <a:rPr lang="ru-RU" sz="1400" dirty="0" smtClean="0"/>
              <a:t>. анализ рынка;</a:t>
            </a:r>
          </a:p>
          <a:p>
            <a:pPr marL="285750" indent="-285750" algn="r">
              <a:buFont typeface="Wingdings" panose="05000000000000000000" pitchFamily="2" charset="2"/>
              <a:buChar char="Ø"/>
            </a:pPr>
            <a:endParaRPr lang="ru-RU" sz="1400" dirty="0" smtClean="0"/>
          </a:p>
          <a:p>
            <a:pPr marL="285750" indent="-285750" algn="r">
              <a:buFont typeface="Wingdings" panose="05000000000000000000" pitchFamily="2" charset="2"/>
              <a:buChar char="Ø"/>
            </a:pPr>
            <a:r>
              <a:rPr lang="ru-RU" sz="1400" dirty="0" smtClean="0"/>
              <a:t>Обоснованное предложение контрагента об изменении;</a:t>
            </a:r>
          </a:p>
          <a:p>
            <a:pPr marL="285750" indent="-285750" algn="r">
              <a:buFont typeface="Wingdings" panose="05000000000000000000" pitchFamily="2" charset="2"/>
              <a:buChar char="Ø"/>
            </a:pPr>
            <a:endParaRPr lang="ru-RU" sz="1400" dirty="0" smtClean="0"/>
          </a:p>
          <a:p>
            <a:pPr marL="285750" indent="-285750" algn="r">
              <a:buFont typeface="Wingdings" panose="05000000000000000000" pitchFamily="2" charset="2"/>
              <a:buChar char="Ø"/>
            </a:pPr>
            <a:r>
              <a:rPr lang="ru-RU" sz="1400" dirty="0" smtClean="0"/>
              <a:t>Наличие лимитов бюджетных обязательств;</a:t>
            </a:r>
          </a:p>
          <a:p>
            <a:pPr marL="285750" indent="-285750" algn="r">
              <a:buFont typeface="Wingdings" panose="05000000000000000000" pitchFamily="2" charset="2"/>
              <a:buChar char="Ø"/>
            </a:pPr>
            <a:endParaRPr lang="ru-RU" sz="1400" dirty="0" smtClean="0"/>
          </a:p>
          <a:p>
            <a:pPr marL="285750" indent="-285750" algn="r">
              <a:buFont typeface="Wingdings" panose="05000000000000000000" pitchFamily="2" charset="2"/>
              <a:buChar char="Ø"/>
            </a:pPr>
            <a:r>
              <a:rPr lang="ru-RU" sz="1400" dirty="0" smtClean="0"/>
              <a:t>На основании решения высшего исполнительного органа государственной власти или местной администрации;</a:t>
            </a:r>
          </a:p>
          <a:p>
            <a:pPr marL="285750" indent="-285750" algn="r">
              <a:buFont typeface="Wingdings" panose="05000000000000000000" pitchFamily="2" charset="2"/>
              <a:buChar char="Ø"/>
            </a:pPr>
            <a:endParaRPr lang="ru-RU" sz="1400" dirty="0" smtClean="0"/>
          </a:p>
          <a:p>
            <a:pPr marL="285750" indent="-285750" algn="r">
              <a:buFont typeface="Wingdings" panose="05000000000000000000" pitchFamily="2" charset="2"/>
              <a:buChar char="Ø"/>
            </a:pPr>
            <a:r>
              <a:rPr lang="ru-RU" sz="1400" dirty="0" smtClean="0"/>
              <a:t>Соблюдение </a:t>
            </a:r>
            <a:r>
              <a:rPr lang="ru-RU" sz="1400" dirty="0"/>
              <a:t>требований частей 1.3 – 1.6 статьи 95 </a:t>
            </a:r>
            <a:r>
              <a:rPr lang="ru-RU" sz="1400" dirty="0" smtClean="0"/>
              <a:t>44-ФЗ (увеличение либо уменьшение обеспечения исполнения контракта).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/>
          </a:p>
          <a:p>
            <a:endParaRPr lang="ru-RU" sz="1400" dirty="0" smtClean="0"/>
          </a:p>
          <a:p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73FB-2CA6-4F65-AF6D-5C16A54737B4}" type="slidenum">
              <a:rPr lang="ru-RU" smtClean="0"/>
              <a:t>9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015" y="1591407"/>
            <a:ext cx="2366308" cy="257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6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3299</TotalTime>
  <Words>1733</Words>
  <Application>Microsoft Office PowerPoint</Application>
  <PresentationFormat>Экран (4:3)</PresentationFormat>
  <Paragraphs>242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Солдатова Елена Васильевна</cp:lastModifiedBy>
  <cp:revision>59</cp:revision>
  <cp:lastPrinted>2022-03-23T14:53:47Z</cp:lastPrinted>
  <dcterms:created xsi:type="dcterms:W3CDTF">2022-03-12T16:11:32Z</dcterms:created>
  <dcterms:modified xsi:type="dcterms:W3CDTF">2022-03-24T13:50:15Z</dcterms:modified>
</cp:coreProperties>
</file>