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3" r:id="rId3"/>
    <p:sldId id="257" r:id="rId4"/>
    <p:sldId id="334" r:id="rId5"/>
    <p:sldId id="304" r:id="rId6"/>
    <p:sldId id="315" r:id="rId7"/>
    <p:sldId id="305" r:id="rId8"/>
    <p:sldId id="316" r:id="rId9"/>
    <p:sldId id="317" r:id="rId10"/>
    <p:sldId id="318" r:id="rId11"/>
    <p:sldId id="319" r:id="rId12"/>
    <p:sldId id="324" r:id="rId13"/>
    <p:sldId id="323" r:id="rId14"/>
    <p:sldId id="322" r:id="rId15"/>
    <p:sldId id="321" r:id="rId16"/>
    <p:sldId id="320" r:id="rId17"/>
    <p:sldId id="327" r:id="rId18"/>
    <p:sldId id="326" r:id="rId19"/>
    <p:sldId id="329" r:id="rId20"/>
    <p:sldId id="335" r:id="rId21"/>
    <p:sldId id="325" r:id="rId22"/>
    <p:sldId id="330" r:id="rId23"/>
    <p:sldId id="331" r:id="rId24"/>
    <p:sldId id="333" r:id="rId25"/>
    <p:sldId id="31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27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mc@imc-s.ru" TargetMode="External"/><Relationship Id="rId2" Type="http://schemas.openxmlformats.org/officeDocument/2006/relationships/hyperlink" Target="http://www.imc-s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C4F61E-20E5-4C03-8189-900636AF1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054" y="1965995"/>
            <a:ext cx="10275045" cy="2114026"/>
          </a:xfrm>
        </p:spPr>
        <p:txBody>
          <a:bodyPr/>
          <a:lstStyle/>
          <a:p>
            <a:pPr algn="ctr"/>
            <a:r>
              <a:rPr lang="ru-RU" sz="4400" dirty="0">
                <a:cs typeface="Times New Roman" panose="02020603050405020304" pitchFamily="18" charset="0"/>
              </a:rPr>
              <a:t>Обмен </a:t>
            </a:r>
            <a:r>
              <a:rPr lang="ru-RU" sz="4400" dirty="0" smtClean="0">
                <a:cs typeface="Times New Roman" panose="02020603050405020304" pitchFamily="18" charset="0"/>
              </a:rPr>
              <a:t>заказчика </a:t>
            </a:r>
            <a:r>
              <a:rPr lang="ru-RU" sz="4400" dirty="0">
                <a:cs typeface="Times New Roman" panose="02020603050405020304" pitchFamily="18" charset="0"/>
              </a:rPr>
              <a:t>с ЕИС в целях электронного </a:t>
            </a:r>
            <a:r>
              <a:rPr lang="ru-RU" sz="4400" dirty="0" smtClean="0">
                <a:cs typeface="Times New Roman" panose="02020603050405020304" pitchFamily="18" charset="0"/>
              </a:rPr>
              <a:t>актирования в </a:t>
            </a:r>
            <a:br>
              <a:rPr lang="ru-RU" sz="4400" dirty="0" smtClean="0">
                <a:cs typeface="Times New Roman" panose="02020603050405020304" pitchFamily="18" charset="0"/>
              </a:rPr>
            </a:br>
            <a:r>
              <a:rPr lang="ru-RU" sz="4400" dirty="0" smtClean="0">
                <a:cs typeface="Times New Roman" panose="02020603050405020304" pitchFamily="18" charset="0"/>
              </a:rPr>
              <a:t>1С Бухгалтерия государственного учреждения, ред. 2.0</a:t>
            </a:r>
            <a:endParaRPr lang="ru-RU" sz="4400" dirty="0"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5340C9-B511-4C75-BE60-8AA84F554193}"/>
              </a:ext>
            </a:extLst>
          </p:cNvPr>
          <p:cNvSpPr txBox="1"/>
          <p:nvPr/>
        </p:nvSpPr>
        <p:spPr>
          <a:xfrm>
            <a:off x="6858001" y="5101103"/>
            <a:ext cx="4781969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Начальник отдела сопровождения управленческих и финансово-хозяйственных информационных систем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</a:t>
            </a: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«ИМЦ»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Макарова Анастасия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/>
              <a:cs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5671886"/>
            <a:ext cx="847725" cy="91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75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871" y="1189739"/>
            <a:ext cx="9650523" cy="568741"/>
          </a:xfrm>
        </p:spPr>
        <p:txBody>
          <a:bodyPr/>
          <a:lstStyle/>
          <a:p>
            <a:r>
              <a:rPr lang="ru-RU" sz="2800" dirty="0">
                <a:cs typeface="Times New Roman" panose="02020603050405020304" pitchFamily="18" charset="0"/>
              </a:rPr>
              <a:t>Заполнение сведений титула покупателя и приложения для Документа приемки ЕИС УПД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89" y="2345585"/>
            <a:ext cx="11356365" cy="37337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" y="6079326"/>
            <a:ext cx="763564" cy="69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38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871" y="1084385"/>
            <a:ext cx="8761413" cy="706964"/>
          </a:xfrm>
        </p:spPr>
        <p:txBody>
          <a:bodyPr/>
          <a:lstStyle/>
          <a:p>
            <a:r>
              <a:rPr lang="ru-RU" dirty="0">
                <a:cs typeface="Times New Roman" panose="02020603050405020304" pitchFamily="18" charset="0"/>
              </a:rPr>
              <a:t>Добавление файлов в приложение ЕИС к титулу покупателя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" y="6079326"/>
            <a:ext cx="763564" cy="6953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89" y="2292867"/>
            <a:ext cx="9439275" cy="2952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527" y="4153755"/>
            <a:ext cx="4943475" cy="1381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876" y="3657600"/>
            <a:ext cx="4953000" cy="320040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5188688" y="3870251"/>
            <a:ext cx="0" cy="2835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432698" y="5156791"/>
            <a:ext cx="7061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286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143789"/>
            <a:ext cx="9444868" cy="706964"/>
          </a:xfrm>
        </p:spPr>
        <p:txBody>
          <a:bodyPr/>
          <a:lstStyle/>
          <a:p>
            <a:r>
              <a:rPr lang="ru-RU" dirty="0">
                <a:cs typeface="Times New Roman" panose="02020603050405020304" pitchFamily="18" charset="0"/>
              </a:rPr>
              <a:t>Заполнение списка уполномоченных лиц заказчика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" y="6079326"/>
            <a:ext cx="763564" cy="6953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61" y="2522726"/>
            <a:ext cx="10492790" cy="390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98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871" y="781162"/>
            <a:ext cx="8761413" cy="706964"/>
          </a:xfrm>
        </p:spPr>
        <p:txBody>
          <a:bodyPr/>
          <a:lstStyle/>
          <a:p>
            <a:r>
              <a:rPr lang="ru-RU" dirty="0">
                <a:cs typeface="Times New Roman" panose="02020603050405020304" pitchFamily="18" charset="0"/>
              </a:rPr>
              <a:t>Заполнение сведений о решении приемочной комиссии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3691" y="2638962"/>
            <a:ext cx="4223161" cy="375186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Необходимо заполнить решение комиссии:</a:t>
            </a:r>
          </a:p>
          <a:p>
            <a:r>
              <a:rPr lang="ru-RU" dirty="0"/>
              <a:t>1 – товары поставлены (работы выполнены, услуги оказаны);</a:t>
            </a:r>
          </a:p>
          <a:p>
            <a:r>
              <a:rPr lang="ru-RU" dirty="0"/>
              <a:t>2 – выявлены недостатки;</a:t>
            </a:r>
          </a:p>
          <a:p>
            <a:r>
              <a:rPr lang="ru-RU" dirty="0"/>
              <a:t>3 – товары не поставлены (работы не выполнены, услуги не оказаны)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" y="6079326"/>
            <a:ext cx="763564" cy="6953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69"/>
          <a:stretch/>
        </p:blipFill>
        <p:spPr>
          <a:xfrm>
            <a:off x="5129089" y="2430377"/>
            <a:ext cx="6654928" cy="382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64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690" y="889447"/>
            <a:ext cx="8761413" cy="706964"/>
          </a:xfrm>
        </p:spPr>
        <p:txBody>
          <a:bodyPr/>
          <a:lstStyle/>
          <a:p>
            <a:r>
              <a:rPr lang="ru-RU" dirty="0" smtClean="0">
                <a:cs typeface="Times New Roman" panose="02020603050405020304" pitchFamily="18" charset="0"/>
              </a:rPr>
              <a:t>Заполнение сведений о приемке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1028" y="2359843"/>
            <a:ext cx="2964377" cy="37194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На закладке</a:t>
            </a:r>
            <a:r>
              <a:rPr lang="ru-RU" dirty="0"/>
              <a:t> 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smtClean="0">
                <a:cs typeface="Times New Roman" panose="02020603050405020304" pitchFamily="18" charset="0"/>
              </a:rPr>
              <a:t>«</a:t>
            </a:r>
            <a:r>
              <a:rPr lang="ru-RU" dirty="0" smtClean="0"/>
              <a:t>Приемка» необходимо </a:t>
            </a:r>
            <a:r>
              <a:rPr lang="ru-RU" dirty="0"/>
              <a:t>указать:</a:t>
            </a:r>
          </a:p>
          <a:p>
            <a:r>
              <a:rPr lang="ru-RU" dirty="0"/>
              <a:t>Содержание операции;</a:t>
            </a:r>
          </a:p>
          <a:p>
            <a:r>
              <a:rPr lang="ru-RU" dirty="0"/>
              <a:t>Дата получения товаров (выполнения работ, оказания услуг);</a:t>
            </a:r>
          </a:p>
          <a:p>
            <a:r>
              <a:rPr lang="ru-RU" dirty="0"/>
              <a:t>Принял товары, работы, услуги - сотрудник, который осуществлял приемку;</a:t>
            </a:r>
          </a:p>
          <a:p>
            <a:r>
              <a:rPr lang="ru-RU" dirty="0"/>
              <a:t>Основание доверия;</a:t>
            </a:r>
          </a:p>
          <a:p>
            <a:r>
              <a:rPr lang="ru-RU" dirty="0"/>
              <a:t>Иные сведения.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" y="6079326"/>
            <a:ext cx="763564" cy="6953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405" y="2359841"/>
            <a:ext cx="8369448" cy="371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16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500" y="817257"/>
            <a:ext cx="9505027" cy="706964"/>
          </a:xfrm>
        </p:spPr>
        <p:txBody>
          <a:bodyPr/>
          <a:lstStyle/>
          <a:p>
            <a:r>
              <a:rPr lang="ru-RU" dirty="0" smtClean="0">
                <a:cs typeface="Times New Roman" panose="02020603050405020304" pitchFamily="18" charset="0"/>
              </a:rPr>
              <a:t>Заполнение сведений о расхождениях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308" y="2531311"/>
            <a:ext cx="4354054" cy="370104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На закладке</a:t>
            </a:r>
            <a:r>
              <a:rPr lang="ru-RU" dirty="0"/>
              <a:t> 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smtClean="0">
                <a:cs typeface="Times New Roman" panose="02020603050405020304" pitchFamily="18" charset="0"/>
              </a:rPr>
              <a:t>«</a:t>
            </a:r>
            <a:r>
              <a:rPr lang="ru-RU" dirty="0" smtClean="0"/>
              <a:t>Расхождения»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следует </a:t>
            </a:r>
            <a:r>
              <a:rPr lang="ru-RU" dirty="0"/>
              <a:t>заполнить текст в поле 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smtClean="0">
                <a:cs typeface="Times New Roman" panose="02020603050405020304" pitchFamily="18" charset="0"/>
              </a:rPr>
              <a:t>«</a:t>
            </a:r>
            <a:r>
              <a:rPr lang="ru-RU" dirty="0" smtClean="0"/>
              <a:t>Информацию </a:t>
            </a:r>
            <a:r>
              <a:rPr lang="ru-RU" dirty="0"/>
              <a:t>о расхождениях в </a:t>
            </a:r>
            <a:r>
              <a:rPr lang="ru-RU" dirty="0" smtClean="0"/>
              <a:t>приемке </a:t>
            </a:r>
            <a:r>
              <a:rPr lang="ru-RU" dirty="0"/>
              <a:t>в соответствии с условиями </a:t>
            </a:r>
            <a:r>
              <a:rPr lang="ru-RU" dirty="0" smtClean="0"/>
              <a:t>контракта»</a:t>
            </a:r>
            <a:r>
              <a:rPr lang="ru-RU" dirty="0"/>
              <a:t> и значения для строк, для которых есть расхождения, в колонке 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smtClean="0">
                <a:cs typeface="Times New Roman" panose="02020603050405020304" pitchFamily="18" charset="0"/>
              </a:rPr>
              <a:t>«</a:t>
            </a:r>
            <a:r>
              <a:rPr lang="ru-RU" dirty="0" smtClean="0"/>
              <a:t>Причина </a:t>
            </a:r>
            <a:r>
              <a:rPr lang="ru-RU" dirty="0"/>
              <a:t>отказа от </a:t>
            </a:r>
            <a:r>
              <a:rPr lang="ru-RU" dirty="0" smtClean="0"/>
              <a:t>приемки»</a:t>
            </a:r>
            <a:r>
              <a:rPr lang="ru-RU" dirty="0"/>
              <a:t> в списке товаров (работ, услуг)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" y="6079326"/>
            <a:ext cx="763564" cy="6953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025" y="2353526"/>
            <a:ext cx="7149859" cy="430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31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287" y="1104056"/>
            <a:ext cx="8761413" cy="706964"/>
          </a:xfrm>
        </p:spPr>
        <p:txBody>
          <a:bodyPr/>
          <a:lstStyle/>
          <a:p>
            <a:r>
              <a:rPr lang="ru-RU" dirty="0">
                <a:cs typeface="Times New Roman" panose="02020603050405020304" pitchFamily="18" charset="0"/>
              </a:rPr>
              <a:t>Заполнение сведений о штрафах и пенях согласно условиям контракта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" y="6079326"/>
            <a:ext cx="763564" cy="6953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54" y="2562446"/>
            <a:ext cx="10622433" cy="34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8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617" y="1142111"/>
            <a:ext cx="10150803" cy="706964"/>
          </a:xfrm>
        </p:spPr>
        <p:txBody>
          <a:bodyPr/>
          <a:lstStyle/>
          <a:p>
            <a:r>
              <a:rPr lang="ru-RU" sz="3200" dirty="0">
                <a:cs typeface="Times New Roman" panose="02020603050405020304" pitchFamily="18" charset="0"/>
              </a:rPr>
              <a:t>Заполнение сведений титула покупателя и приложения для Документа приемки ЕИС УКД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0239" y="2495215"/>
            <a:ext cx="3689029" cy="3584110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/>
              <a:t>П</a:t>
            </a:r>
            <a:r>
              <a:rPr lang="ru-RU" sz="1600" dirty="0" smtClean="0"/>
              <a:t>ринятый </a:t>
            </a:r>
            <a:r>
              <a:rPr lang="ru-RU" sz="1600" dirty="0"/>
              <a:t>от поставщика универсальный корректировочный документ (УКД) отражается признаком </a:t>
            </a:r>
            <a:r>
              <a:rPr lang="ru-RU" sz="1600" b="1" dirty="0"/>
              <a:t>Корректировка</a:t>
            </a:r>
            <a:r>
              <a:rPr lang="ru-RU" sz="1600" dirty="0"/>
              <a:t> и сведениями об исходных документах, которые корректируются</a:t>
            </a:r>
            <a:r>
              <a:rPr lang="ru-RU" sz="1600" dirty="0" smtClean="0"/>
              <a:t>.</a:t>
            </a:r>
            <a:r>
              <a:rPr lang="ru-RU" sz="1600" dirty="0"/>
              <a:t> </a:t>
            </a:r>
            <a:endParaRPr lang="ru-RU" sz="1600" dirty="0" smtClean="0"/>
          </a:p>
          <a:p>
            <a:r>
              <a:rPr lang="ru-RU" sz="1600" dirty="0" smtClean="0"/>
              <a:t>В реквизите</a:t>
            </a:r>
            <a:r>
              <a:rPr lang="ru-RU" sz="1600" dirty="0"/>
              <a:t> </a:t>
            </a:r>
            <a:r>
              <a:rPr lang="ru-RU" sz="1600" dirty="0"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cs typeface="Times New Roman" panose="02020603050405020304" pitchFamily="18" charset="0"/>
              </a:rPr>
              <a:t>«</a:t>
            </a:r>
            <a:r>
              <a:rPr lang="ru-RU" sz="1600" dirty="0" smtClean="0"/>
              <a:t>Решение </a:t>
            </a:r>
            <a:r>
              <a:rPr lang="ru-RU" sz="1600" dirty="0"/>
              <a:t>приемочной </a:t>
            </a:r>
            <a:r>
              <a:rPr lang="ru-RU" sz="1600" dirty="0" smtClean="0"/>
              <a:t>комиссии»</a:t>
            </a:r>
            <a:r>
              <a:rPr lang="ru-RU" sz="1600" dirty="0"/>
              <a:t> вид решения из списка:</a:t>
            </a:r>
          </a:p>
          <a:p>
            <a:pPr marL="0" indent="0">
              <a:buNone/>
            </a:pPr>
            <a:r>
              <a:rPr lang="ru-RU" sz="1600" dirty="0" smtClean="0"/>
              <a:t>     1 </a:t>
            </a:r>
            <a:r>
              <a:rPr lang="ru-RU" sz="1600" dirty="0"/>
              <a:t>– с изменением стоимости согласны;</a:t>
            </a:r>
          </a:p>
          <a:p>
            <a:pPr marL="0" indent="0">
              <a:buNone/>
            </a:pPr>
            <a:r>
              <a:rPr lang="ru-RU" sz="1600" dirty="0" smtClean="0"/>
              <a:t>     2 </a:t>
            </a:r>
            <a:r>
              <a:rPr lang="ru-RU" sz="1600" dirty="0"/>
              <a:t>– с изменением стоимости не согласны.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" y="6079326"/>
            <a:ext cx="763564" cy="6953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858" y="2353133"/>
            <a:ext cx="7565317" cy="31258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743" y="3807863"/>
            <a:ext cx="4054552" cy="28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93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Times New Roman" panose="02020603050405020304" pitchFamily="18" charset="0"/>
              </a:rPr>
              <a:t>Отправка в ЕИС сведений титула покупателя и приложения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2089" y="2317896"/>
            <a:ext cx="3838074" cy="39838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 окончании заполнения сведений необходимо:</a:t>
            </a:r>
          </a:p>
          <a:p>
            <a:r>
              <a:rPr lang="ru-RU" dirty="0" smtClean="0"/>
              <a:t>Изменить состояние обработки документа на «Рассмотрен»;</a:t>
            </a:r>
          </a:p>
          <a:p>
            <a:r>
              <a:rPr lang="ru-RU" dirty="0" smtClean="0"/>
              <a:t>Записать документ;</a:t>
            </a:r>
          </a:p>
          <a:p>
            <a:r>
              <a:rPr lang="ru-RU" dirty="0" smtClean="0"/>
              <a:t>Утвердить документ.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" y="6079326"/>
            <a:ext cx="763564" cy="6953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892" y="2317896"/>
            <a:ext cx="5317124" cy="4269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700" y="4452603"/>
            <a:ext cx="62960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90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863" y="557014"/>
            <a:ext cx="8135733" cy="4640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" y="6079326"/>
            <a:ext cx="763564" cy="6953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00854" y="5435887"/>
            <a:ext cx="1033227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ВАЖНО!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cs typeface="Times New Roman" panose="02020603050405020304" pitchFamily="18" charset="0"/>
              </a:rPr>
              <a:t>Подписание </a:t>
            </a:r>
            <a:r>
              <a:rPr lang="ru-RU" b="1" dirty="0">
                <a:cs typeface="Times New Roman" panose="02020603050405020304" pitchFamily="18" charset="0"/>
              </a:rPr>
              <a:t>электронных документов и другие криптографические операции выполняются </a:t>
            </a:r>
            <a:r>
              <a:rPr lang="ru-RU" b="1" dirty="0" smtClean="0">
                <a:cs typeface="Times New Roman" panose="02020603050405020304" pitchFamily="18" charset="0"/>
              </a:rPr>
              <a:t>исключительно в </a:t>
            </a:r>
            <a:r>
              <a:rPr lang="ru-RU" b="1" dirty="0">
                <a:cs typeface="Times New Roman" panose="02020603050405020304" pitchFamily="18" charset="0"/>
              </a:rPr>
              <a:t>личном кабинете </a:t>
            </a:r>
            <a:r>
              <a:rPr lang="ru-RU" b="1" dirty="0" smtClean="0">
                <a:cs typeface="Times New Roman" panose="02020603050405020304" pitchFamily="18" charset="0"/>
              </a:rPr>
              <a:t>ЕИС.</a:t>
            </a:r>
            <a:r>
              <a:rPr lang="ru-RU" b="1" dirty="0">
                <a:cs typeface="Times New Roman" panose="02020603050405020304" pitchFamily="18" charset="0"/>
              </a:rPr>
              <a:t/>
            </a:r>
            <a:br>
              <a:rPr lang="ru-RU" b="1" dirty="0"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2319" y="557014"/>
            <a:ext cx="30970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дереве электронных документов </a:t>
            </a:r>
            <a:r>
              <a:rPr lang="ru-RU" dirty="0" smtClean="0"/>
              <a:t>отразятся сведения</a:t>
            </a:r>
            <a:r>
              <a:rPr lang="ru-RU" dirty="0"/>
              <a:t> Информация отправителя и Приложение УПД (УКД) покупателя для ЕИС. Необходимо проверить эти сведения и выполнить их отправку в ЕИС.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31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223997-6D25-474C-AA17-6A5839BC3C8B}"/>
              </a:ext>
            </a:extLst>
          </p:cNvPr>
          <p:cNvSpPr txBox="1"/>
          <p:nvPr/>
        </p:nvSpPr>
        <p:spPr>
          <a:xfrm>
            <a:off x="998289" y="750625"/>
            <a:ext cx="92866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  <a:cs typeface="Times New Roman"/>
              </a:rPr>
              <a:t>П</a:t>
            </a:r>
            <a:r>
              <a:rPr lang="ru-RU" sz="2000" dirty="0" smtClean="0">
                <a:latin typeface="+mj-lt"/>
                <a:cs typeface="Times New Roman"/>
              </a:rPr>
              <a:t>осле того, как поставщик подписал и направил документы о приемке, заказчик осуществляет одно из следующих действий:</a:t>
            </a:r>
            <a:endParaRPr lang="ru-RU" sz="2000" dirty="0">
              <a:latin typeface="+mj-lt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57A32D88-051D-4B86-ABE6-3D15D3FA198E}"/>
              </a:ext>
            </a:extLst>
          </p:cNvPr>
          <p:cNvSpPr txBox="1">
            <a:spLocks/>
          </p:cNvSpPr>
          <p:nvPr/>
        </p:nvSpPr>
        <p:spPr>
          <a:xfrm>
            <a:off x="998289" y="1986848"/>
            <a:ext cx="9286613" cy="3997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  <a:cs typeface="Times New Roman"/>
              </a:rPr>
              <a:t>1</a:t>
            </a:r>
            <a:r>
              <a:rPr lang="ru-RU" dirty="0">
                <a:cs typeface="Times New Roman"/>
              </a:rPr>
              <a:t>. </a:t>
            </a:r>
            <a:r>
              <a:rPr lang="ru-RU" sz="2000" dirty="0"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cs typeface="Times New Roman" panose="02020603050405020304" pitchFamily="18" charset="0"/>
              </a:rPr>
              <a:t>одписывает</a:t>
            </a:r>
            <a:r>
              <a:rPr lang="ru-RU" sz="2000" dirty="0">
                <a:cs typeface="Times New Roman" panose="02020603050405020304" pitchFamily="18" charset="0"/>
              </a:rPr>
              <a:t> усиленной электронной подписью лица, имеющего право действовать от имени заказчика, и размещает в </a:t>
            </a:r>
            <a:r>
              <a:rPr lang="ru-RU" sz="2000" dirty="0" smtClean="0">
                <a:cs typeface="Times New Roman" panose="02020603050405020304" pitchFamily="18" charset="0"/>
              </a:rPr>
              <a:t>ЕИС документ </a:t>
            </a:r>
            <a:r>
              <a:rPr lang="ru-RU" sz="2000" dirty="0">
                <a:cs typeface="Times New Roman" panose="02020603050405020304" pitchFamily="18" charset="0"/>
              </a:rPr>
              <a:t>о приемке;</a:t>
            </a:r>
          </a:p>
          <a:p>
            <a:pPr>
              <a:lnSpc>
                <a:spcPct val="150000"/>
              </a:lnSpc>
              <a:buClr>
                <a:srgbClr val="B5A2AF"/>
              </a:buClr>
            </a:pPr>
            <a:r>
              <a:rPr lang="ru-RU" sz="2000" dirty="0" smtClean="0">
                <a:cs typeface="Times New Roman" panose="02020603050405020304" pitchFamily="18" charset="0"/>
              </a:rPr>
              <a:t>2. Ф</a:t>
            </a:r>
            <a:r>
              <a:rPr lang="ru-RU" sz="2000" dirty="0" smtClean="0">
                <a:cs typeface="Times New Roman" panose="02020603050405020304" pitchFamily="18" charset="0"/>
              </a:rPr>
              <a:t>ормирует</a:t>
            </a:r>
            <a:r>
              <a:rPr lang="ru-RU" sz="2000" dirty="0">
                <a:cs typeface="Times New Roman" panose="02020603050405020304" pitchFamily="18" charset="0"/>
              </a:rPr>
              <a:t> и размещает в </a:t>
            </a:r>
            <a:r>
              <a:rPr lang="ru-RU" sz="2000" dirty="0" smtClean="0">
                <a:cs typeface="Times New Roman" panose="02020603050405020304" pitchFamily="18" charset="0"/>
              </a:rPr>
              <a:t>ЕИС</a:t>
            </a:r>
            <a:r>
              <a:rPr lang="ru-RU" sz="2000" dirty="0">
                <a:cs typeface="Times New Roman" panose="02020603050405020304" pitchFamily="18" charset="0"/>
              </a:rPr>
              <a:t> мотивированный отказ от подписания документа о приемке с указанием причин такого отказа</a:t>
            </a:r>
            <a:r>
              <a:rPr lang="ru-RU" sz="2000" dirty="0" smtClean="0">
                <a:cs typeface="Times New Roman" panose="02020603050405020304" pitchFamily="18" charset="0"/>
              </a:rPr>
              <a:t>.</a:t>
            </a:r>
            <a:r>
              <a:rPr lang="ru-RU" sz="2000" dirty="0">
                <a:ea typeface="+mn-lt"/>
                <a:cs typeface="+mn-lt"/>
              </a:rPr>
              <a:t/>
            </a:r>
            <a:br>
              <a:rPr lang="ru-RU" sz="2000" dirty="0">
                <a:ea typeface="+mn-lt"/>
                <a:cs typeface="+mn-lt"/>
              </a:rPr>
            </a:br>
            <a:r>
              <a:rPr lang="ru-RU" sz="1100" dirty="0">
                <a:ea typeface="+mn-lt"/>
                <a:cs typeface="+mn-lt"/>
              </a:rPr>
              <a:t/>
            </a:r>
            <a:br>
              <a:rPr lang="ru-RU" sz="1100" dirty="0">
                <a:ea typeface="+mn-lt"/>
                <a:cs typeface="+mn-lt"/>
              </a:rPr>
            </a:br>
            <a:r>
              <a:rPr lang="ru-RU" sz="1100" dirty="0">
                <a:ea typeface="+mn-lt"/>
                <a:cs typeface="+mn-lt"/>
              </a:rPr>
              <a:t/>
            </a:r>
            <a:br>
              <a:rPr lang="ru-RU" sz="1100" dirty="0">
                <a:ea typeface="+mn-lt"/>
                <a:cs typeface="+mn-lt"/>
              </a:rPr>
            </a:br>
            <a:r>
              <a:rPr lang="ru-RU" sz="1100" dirty="0">
                <a:ea typeface="+mn-lt"/>
                <a:cs typeface="+mn-lt"/>
              </a:rPr>
              <a:t/>
            </a:r>
            <a:br>
              <a:rPr lang="ru-RU" sz="1100" dirty="0">
                <a:ea typeface="+mn-lt"/>
                <a:cs typeface="+mn-lt"/>
              </a:rPr>
            </a:br>
            <a:endParaRPr lang="ru-RU" sz="1100" u="sng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" y="6079326"/>
            <a:ext cx="763564" cy="69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06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5187" y="2610851"/>
            <a:ext cx="1028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Для подписания и отправки титула покупателя и приложения поставщику следует зайти в личный кабинет заказчика в ЕИС, подписать и отправить поставщику.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20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056" y="956879"/>
            <a:ext cx="9562386" cy="917002"/>
          </a:xfrm>
        </p:spPr>
        <p:txBody>
          <a:bodyPr/>
          <a:lstStyle/>
          <a:p>
            <a:r>
              <a:rPr lang="ru-RU" sz="2800" dirty="0">
                <a:cs typeface="Times New Roman" panose="02020603050405020304" pitchFamily="18" charset="0"/>
              </a:rPr>
              <a:t>Загрузка из ЕИС электронных документов, подписанных обеими сторонами, для отражения в учете заказчика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" y="6079326"/>
            <a:ext cx="763564" cy="6953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688" y="2413847"/>
            <a:ext cx="6835074" cy="4259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617" y="4099028"/>
            <a:ext cx="8901113" cy="186262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7304566" y="3806456"/>
            <a:ext cx="0" cy="367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322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" y="6079326"/>
            <a:ext cx="763564" cy="695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8038" y="348916"/>
            <a:ext cx="9277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вида документа УПД в результате будет создана пара документов </a:t>
            </a:r>
            <a:r>
              <a:rPr lang="ru-RU" dirty="0" smtClean="0"/>
              <a:t>«Электронный </a:t>
            </a:r>
            <a:r>
              <a:rPr lang="ru-RU" dirty="0"/>
              <a:t>документ </a:t>
            </a:r>
            <a:r>
              <a:rPr lang="ru-RU" dirty="0" smtClean="0"/>
              <a:t>поставщика»</a:t>
            </a:r>
            <a:r>
              <a:rPr lang="ru-RU" dirty="0"/>
              <a:t> и </a:t>
            </a:r>
            <a:r>
              <a:rPr lang="ru-RU" dirty="0" smtClean="0"/>
              <a:t>«Счет-фактура полученный».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038" y="1472862"/>
            <a:ext cx="8202027" cy="513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26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" y="6079326"/>
            <a:ext cx="763564" cy="6953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84" y="87858"/>
            <a:ext cx="7917054" cy="4975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880" y="3409853"/>
            <a:ext cx="8743700" cy="3307572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1816768" y="4523874"/>
            <a:ext cx="147111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963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cs typeface="Times New Roman" panose="02020603050405020304" pitchFamily="18" charset="0"/>
              </a:rPr>
              <a:t>Преимущества интеграции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54953" y="2017331"/>
            <a:ext cx="9240329" cy="406199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dirty="0" smtClean="0"/>
              <a:t>Создание документов принятия к учету с использованием данных, загруженных при обмене с ЕИС;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Удобная система хранения документации по исполнению контрактов (договоров) с возможностью быстрого перехода по связанным документам;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Реализованный принцип единоразового ввода данных документов принятия к учету, исключающий необходимость дублирования информации и работы с несколькими окнами (источниками информации);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Ведение исполнения контрактов (договоров) в интуитивно понятном интерфейсе в рамках одной информационной системы.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" y="6079326"/>
            <a:ext cx="763564" cy="69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44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9C881B-44F7-4F65-8D31-947BF0244E3F}"/>
              </a:ext>
            </a:extLst>
          </p:cNvPr>
          <p:cNvSpPr txBox="1"/>
          <p:nvPr/>
        </p:nvSpPr>
        <p:spPr>
          <a:xfrm>
            <a:off x="4277229" y="3078007"/>
            <a:ext cx="7680134" cy="420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1800" indent="-323850" algn="r" defTabSz="503972" eaLnBrk="1" fontAlgn="auto" hangingPunct="1">
              <a:spcBef>
                <a:spcPts val="1102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ООО «</a:t>
            </a:r>
            <a:r>
              <a:rPr lang="ru-RU" altLang="ru-RU" sz="2000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Информационно-медицинский центр» </a:t>
            </a:r>
            <a:br>
              <a:rPr lang="ru-RU" altLang="ru-RU" sz="2000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(ООО «ИМЦ»)</a:t>
            </a:r>
          </a:p>
          <a:p>
            <a:pPr marL="431800" indent="-323850" algn="r" defTabSz="503972" eaLnBrk="1" fontAlgn="auto" hangingPunct="1">
              <a:spcBef>
                <a:spcPts val="1102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ru-RU" sz="2000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  <a:hlinkClick r:id="rId2"/>
              </a:rPr>
              <a:t>www.imc-s.ru</a:t>
            </a:r>
            <a:endParaRPr lang="en-US" altLang="ru-RU" sz="2000" dirty="0" smtClean="0">
              <a:solidFill>
                <a:schemeClr val="accent4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431800" indent="-323850" algn="r" defTabSz="503972" eaLnBrk="1" fontAlgn="auto" hangingPunct="1">
              <a:spcBef>
                <a:spcPts val="1102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ru-RU" sz="2000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(846) 222-72-32</a:t>
            </a:r>
          </a:p>
          <a:p>
            <a:pPr marL="431800" indent="-323850" algn="r" defTabSz="503972" eaLnBrk="1" fontAlgn="auto" hangingPunct="1">
              <a:spcBef>
                <a:spcPts val="1102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ru-RU" sz="2000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  <a:hlinkClick r:id="rId3"/>
              </a:rPr>
              <a:t>imc@imc-s.ru</a:t>
            </a:r>
            <a:endParaRPr lang="ru-RU" altLang="ru-RU" sz="2000" dirty="0" smtClean="0">
              <a:solidFill>
                <a:schemeClr val="accent4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Начальник отдела сопровождения управленческих и финансово-хозяйственных информационных систем </a:t>
            </a:r>
          </a:p>
          <a:p>
            <a:pPr algn="r"/>
            <a:r>
              <a:rPr lang="ru-RU" sz="2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ООО «ИМЦ»</a:t>
            </a:r>
          </a:p>
          <a:p>
            <a:pPr algn="r"/>
            <a:r>
              <a:rPr lang="ru-RU" sz="2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Макарова Анастасия</a:t>
            </a:r>
            <a:endParaRPr lang="en-US" sz="20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GB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makarova@imc-s.ru</a:t>
            </a:r>
          </a:p>
          <a:p>
            <a:r>
              <a:rPr lang="en-GB" sz="2000" dirty="0"/>
              <a:t/>
            </a:r>
            <a:br>
              <a:rPr lang="en-GB" sz="2000" dirty="0"/>
            </a:br>
            <a:endParaRPr lang="ru-RU" altLang="ru-RU" sz="2000" dirty="0">
              <a:solidFill>
                <a:schemeClr val="accent4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7" y="6079326"/>
            <a:ext cx="763564" cy="6953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7755" y="1034369"/>
            <a:ext cx="1029301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cs typeface="Times New Roman" panose="02020603050405020304" pitchFamily="18" charset="0"/>
              </a:rPr>
              <a:t>По всем возникающим вопросам работы программных продуктов 1С, Вы можете обратиться к своей обслуживающей организации – партнеру 1С или на официальную почту технической поддержки 1С </a:t>
            </a:r>
            <a:r>
              <a:rPr lang="en-GB" dirty="0">
                <a:cs typeface="Times New Roman" panose="02020603050405020304" pitchFamily="18" charset="0"/>
              </a:rPr>
              <a:t> </a:t>
            </a:r>
            <a:r>
              <a:rPr lang="en-GB" b="1" dirty="0" smtClean="0">
                <a:cs typeface="Times New Roman" panose="02020603050405020304" pitchFamily="18" charset="0"/>
              </a:rPr>
              <a:t>v8@1c.ru</a:t>
            </a:r>
            <a:r>
              <a:rPr lang="ru-RU" b="1" dirty="0" smtClean="0">
                <a:cs typeface="Times New Roman" panose="02020603050405020304" pitchFamily="18" charset="0"/>
              </a:rPr>
              <a:t>.</a:t>
            </a:r>
            <a:endParaRPr lang="ru-RU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3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A97F1F-113C-4520-9A8C-7F7EB2C6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Times New Roman" panose="02020603050405020304" pitchFamily="18" charset="0"/>
              </a:rPr>
              <a:t>Предлагаемое решение от 1С: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0E591D-1414-4DAF-A663-25CB3E422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871" y="2723815"/>
            <a:ext cx="5034153" cy="356869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cs typeface="Times New Roman" panose="02020603050405020304" pitchFamily="18" charset="0"/>
              </a:rPr>
              <a:t>Начиная с релиза </a:t>
            </a:r>
            <a:r>
              <a:rPr lang="ru-RU" sz="2000" b="1" u="sng" dirty="0">
                <a:cs typeface="Times New Roman" panose="02020603050405020304" pitchFamily="18" charset="0"/>
              </a:rPr>
              <a:t>2.0.83</a:t>
            </a:r>
            <a:r>
              <a:rPr lang="ru-RU" sz="2000" dirty="0">
                <a:cs typeface="Times New Roman" panose="02020603050405020304" pitchFamily="18" charset="0"/>
              </a:rPr>
              <a:t> в редакции </a:t>
            </a:r>
            <a:r>
              <a:rPr lang="ru-RU" sz="2000" dirty="0" smtClean="0">
                <a:cs typeface="Times New Roman" panose="02020603050405020304" pitchFamily="18" charset="0"/>
              </a:rPr>
              <a:t>2.0 </a:t>
            </a:r>
            <a:r>
              <a:rPr lang="ru-RU" sz="2000" dirty="0">
                <a:cs typeface="Times New Roman" panose="02020603050405020304" pitchFamily="18" charset="0"/>
              </a:rPr>
              <a:t>программы "1С:Бухгалтерия государственного учреждения 8", далее – </a:t>
            </a:r>
            <a:r>
              <a:rPr lang="ru-RU" sz="2000" dirty="0" smtClean="0">
                <a:cs typeface="Times New Roman" panose="02020603050405020304" pitchFamily="18" charset="0"/>
              </a:rPr>
              <a:t>БГУ2.0, </a:t>
            </a:r>
            <a:r>
              <a:rPr lang="ru-RU" sz="2000" dirty="0">
                <a:cs typeface="Times New Roman" panose="02020603050405020304" pitchFamily="18" charset="0"/>
              </a:rPr>
              <a:t>можно включить и настроить обмен с личным кабинетом заказчика в ЕИС для получения электронных документов, подписанных обеими сторонами, с целью отражения в учете заказчика.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" y="6079326"/>
            <a:ext cx="763564" cy="695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482" y="3151272"/>
            <a:ext cx="5828159" cy="22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7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857" y="2280129"/>
            <a:ext cx="9467792" cy="43226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" y="6079326"/>
            <a:ext cx="763564" cy="69538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Times New Roman" panose="02020603050405020304" pitchFamily="18" charset="0"/>
              </a:rPr>
              <a:t>Схема электронного актирования заказчика с использованием ПП 1С</a:t>
            </a:r>
            <a:r>
              <a:rPr lang="ru-RU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906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6B9D6A-7342-4357-9F40-352599C4D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21" y="865383"/>
            <a:ext cx="8761413" cy="706964"/>
          </a:xfrm>
        </p:spPr>
        <p:txBody>
          <a:bodyPr/>
          <a:lstStyle/>
          <a:p>
            <a:r>
              <a:rPr lang="ru-RU" dirty="0">
                <a:cs typeface="Times New Roman" panose="02020603050405020304" pitchFamily="18" charset="0"/>
              </a:rPr>
              <a:t>Для настройки взаимодействия с ЕИС в 1С </a:t>
            </a:r>
            <a:r>
              <a:rPr lang="ru-RU" dirty="0" smtClean="0">
                <a:cs typeface="Times New Roman" panose="02020603050405020304" pitchFamily="18" charset="0"/>
              </a:rPr>
              <a:t>БГУ 2.0 </a:t>
            </a:r>
            <a:r>
              <a:rPr lang="ru-RU" dirty="0">
                <a:cs typeface="Times New Roman" panose="02020603050405020304" pitchFamily="18" charset="0"/>
              </a:rPr>
              <a:t>необходимо: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67B8BC-2EB0-4B09-91BC-FE30DD142565}"/>
              </a:ext>
            </a:extLst>
          </p:cNvPr>
          <p:cNvSpPr txBox="1"/>
          <p:nvPr/>
        </p:nvSpPr>
        <p:spPr>
          <a:xfrm>
            <a:off x="517200" y="2164392"/>
            <a:ext cx="11357559" cy="1286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cs typeface="Times New Roman" panose="02020603050405020304" pitchFamily="18" charset="0"/>
              </a:rPr>
              <a:t>1. Перейти </a:t>
            </a:r>
            <a:r>
              <a:rPr lang="ru-RU" sz="1600" dirty="0">
                <a:cs typeface="Times New Roman" panose="02020603050405020304" pitchFamily="18" charset="0"/>
              </a:rPr>
              <a:t>в меню "</a:t>
            </a:r>
            <a:r>
              <a:rPr lang="ru-RU" dirty="0">
                <a:cs typeface="Times New Roman" panose="02020603050405020304" pitchFamily="18" charset="0"/>
              </a:rPr>
              <a:t>Администрирование – </a:t>
            </a:r>
            <a:r>
              <a:rPr lang="ru-RU" dirty="0" smtClean="0">
                <a:cs typeface="Times New Roman" panose="02020603050405020304" pitchFamily="18" charset="0"/>
              </a:rPr>
              <a:t>Настройка параметров учета – Обмен данными и </a:t>
            </a:r>
            <a:r>
              <a:rPr lang="ru-RU" dirty="0" smtClean="0">
                <a:cs typeface="Times New Roman" panose="02020603050405020304" pitchFamily="18" charset="0"/>
              </a:rPr>
              <a:t>интеграция – Настройка обмена электронными </a:t>
            </a:r>
            <a:r>
              <a:rPr lang="ru-RU" sz="1600" dirty="0" smtClean="0">
                <a:cs typeface="Times New Roman" panose="02020603050405020304" pitchFamily="18" charset="0"/>
              </a:rPr>
              <a:t>документами </a:t>
            </a:r>
            <a:r>
              <a:rPr lang="ru-RU" sz="1600" dirty="0"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cs typeface="Times New Roman" panose="02020603050405020304" pitchFamily="18" charset="0"/>
              </a:rPr>
              <a:t>Обмен </a:t>
            </a:r>
            <a:r>
              <a:rPr lang="ru-RU" sz="1600" dirty="0">
                <a:cs typeface="Times New Roman" panose="02020603050405020304" pitchFamily="18" charset="0"/>
              </a:rPr>
              <a:t>с Единой информационной системой в сфере закупок".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" y="6079326"/>
            <a:ext cx="763564" cy="69538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67"/>
          <a:stretch/>
        </p:blipFill>
        <p:spPr>
          <a:xfrm>
            <a:off x="2705068" y="3545796"/>
            <a:ext cx="6981825" cy="273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0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5144" y="255181"/>
            <a:ext cx="99262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2. Настроить подключение </a:t>
            </a:r>
            <a:r>
              <a:rPr 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к личному кабинету </a:t>
            </a:r>
            <a:r>
              <a:rPr 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ЕИС :</a:t>
            </a:r>
          </a:p>
          <a:p>
            <a:pPr>
              <a:lnSpc>
                <a:spcPct val="150000"/>
              </a:lnSpc>
            </a:pPr>
            <a:r>
              <a:rPr lang="ru-RU" sz="2000" b="1" u="sng" dirty="0" smtClean="0">
                <a:cs typeface="Times New Roman" panose="02020603050405020304" pitchFamily="18" charset="0"/>
              </a:rPr>
              <a:t>Шаг 1</a:t>
            </a:r>
            <a:r>
              <a:rPr lang="ru-RU" sz="2000" dirty="0" smtClean="0">
                <a:cs typeface="Times New Roman" panose="02020603050405020304" pitchFamily="18" charset="0"/>
              </a:rPr>
              <a:t> Настройка </a:t>
            </a:r>
            <a:r>
              <a:rPr lang="ru-RU" sz="2000" dirty="0">
                <a:cs typeface="Times New Roman" panose="02020603050405020304" pitchFamily="18" charset="0"/>
              </a:rPr>
              <a:t>подключения заказчиков к личному кабинету </a:t>
            </a:r>
            <a:r>
              <a:rPr lang="ru-RU" sz="2000" dirty="0" smtClean="0">
                <a:cs typeface="Times New Roman" panose="02020603050405020304" pitchFamily="18" charset="0"/>
              </a:rPr>
              <a:t>ЕИС в </a:t>
            </a:r>
            <a:r>
              <a:rPr lang="ru-RU" sz="2000" dirty="0">
                <a:cs typeface="Times New Roman" panose="02020603050405020304" pitchFamily="18" charset="0"/>
              </a:rPr>
              <a:t>настройках обмена с </a:t>
            </a:r>
            <a:r>
              <a:rPr lang="ru-RU" sz="2000" dirty="0" smtClean="0">
                <a:cs typeface="Times New Roman" panose="02020603050405020304" pitchFamily="18" charset="0"/>
              </a:rPr>
              <a:t>ЕИС </a:t>
            </a:r>
          </a:p>
          <a:p>
            <a:pPr>
              <a:lnSpc>
                <a:spcPct val="150000"/>
              </a:lnSpc>
            </a:pPr>
            <a:r>
              <a:rPr lang="ru-RU" sz="2000" b="1" u="sng" dirty="0" smtClean="0">
                <a:cs typeface="Times New Roman" panose="02020603050405020304" pitchFamily="18" charset="0"/>
              </a:rPr>
              <a:t>Шаг 2</a:t>
            </a:r>
            <a:r>
              <a:rPr lang="ru-RU" sz="2000" dirty="0" smtClean="0">
                <a:cs typeface="Times New Roman" panose="02020603050405020304" pitchFamily="18" charset="0"/>
              </a:rPr>
              <a:t> Создать </a:t>
            </a:r>
            <a:r>
              <a:rPr lang="ru-RU" sz="2000" dirty="0">
                <a:cs typeface="Times New Roman" panose="02020603050405020304" pitchFamily="18" charset="0"/>
              </a:rPr>
              <a:t>новую настройку по кнопке «</a:t>
            </a:r>
            <a:r>
              <a:rPr lang="ru-RU" sz="2000" dirty="0" smtClean="0">
                <a:cs typeface="Times New Roman" panose="02020603050405020304" pitchFamily="18" charset="0"/>
              </a:rPr>
              <a:t>Создать» </a:t>
            </a:r>
            <a:endParaRPr lang="ru-RU" sz="2000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" y="6079326"/>
            <a:ext cx="763564" cy="6953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073" y="2249754"/>
            <a:ext cx="7120159" cy="452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8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7FA08A-EE17-4F4B-99C3-1C829833E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1521244"/>
            <a:ext cx="9492994" cy="706964"/>
          </a:xfrm>
        </p:spPr>
        <p:txBody>
          <a:bodyPr/>
          <a:lstStyle/>
          <a:p>
            <a:r>
              <a:rPr lang="ru-RU" sz="2800" dirty="0">
                <a:cs typeface="Times New Roman" panose="02020603050405020304" pitchFamily="18" charset="0"/>
              </a:rPr>
              <a:t>Загрузка документов о приемке для рассмотрения, заполнения сведений титула покупателя и отправки данных в ЕИС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" y="6079326"/>
            <a:ext cx="763564" cy="695389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73872" y="2507806"/>
            <a:ext cx="11137392" cy="405248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Общий порядок загрузки, рассмотрения документов о приемке, заполнения данных титула покупателя и приложений, а также отправки их в ЕИС следующий:</a:t>
            </a:r>
          </a:p>
          <a:p>
            <a:pPr>
              <a:lnSpc>
                <a:spcPct val="150000"/>
              </a:lnSpc>
            </a:pP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Загрузка из ЕИС документов о приемке;</a:t>
            </a:r>
          </a:p>
          <a:p>
            <a:pPr>
              <a:lnSpc>
                <a:spcPct val="150000"/>
              </a:lnSpc>
            </a:pP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Рассмотрение документа о приемке и приложений к нему;</a:t>
            </a:r>
          </a:p>
          <a:p>
            <a:pPr>
              <a:lnSpc>
                <a:spcPct val="150000"/>
              </a:lnSpc>
            </a:pP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Заполнение сведений титула покупателя и приложения для </a:t>
            </a:r>
            <a:r>
              <a:rPr lang="ru-RU" sz="2300" b="1" dirty="0">
                <a:solidFill>
                  <a:schemeClr val="tx1"/>
                </a:solidFill>
                <a:cs typeface="Times New Roman" panose="02020603050405020304" pitchFamily="18" charset="0"/>
              </a:rPr>
              <a:t>Документа приемки ЕИС УПД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Заполнение сведений титула покупателя и приложения для </a:t>
            </a:r>
            <a:r>
              <a:rPr lang="ru-RU" sz="2300" b="1" dirty="0">
                <a:solidFill>
                  <a:schemeClr val="tx1"/>
                </a:solidFill>
                <a:cs typeface="Times New Roman" panose="02020603050405020304" pitchFamily="18" charset="0"/>
              </a:rPr>
              <a:t>Документа приемки ЕИС УКД</a:t>
            </a: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300" dirty="0">
                <a:solidFill>
                  <a:schemeClr val="tx1"/>
                </a:solidFill>
                <a:cs typeface="Times New Roman" panose="02020603050405020304" pitchFamily="18" charset="0"/>
              </a:rPr>
              <a:t>Отправка сведений титула покупателя и приложений в </a:t>
            </a:r>
            <a:r>
              <a:rPr lang="ru-RU" sz="23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ЕИС.</a:t>
            </a:r>
            <a:endParaRPr lang="ru-RU" sz="23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369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258" y="818836"/>
            <a:ext cx="9781752" cy="706964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Загрузка из ЕИС документов о приемке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714" y="2185586"/>
            <a:ext cx="11412728" cy="3416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Times New Roman" panose="02020603050405020304" pitchFamily="18" charset="0"/>
              </a:rPr>
              <a:t>С помощью обработки </a:t>
            </a:r>
            <a:r>
              <a:rPr lang="ru-RU" sz="1600" dirty="0"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cs typeface="Times New Roman" panose="02020603050405020304" pitchFamily="18" charset="0"/>
              </a:rPr>
              <a:t>«Текущие </a:t>
            </a:r>
            <a:r>
              <a:rPr lang="ru-RU" sz="1600" b="1" dirty="0">
                <a:cs typeface="Times New Roman" panose="02020603050405020304" pitchFamily="18" charset="0"/>
              </a:rPr>
              <a:t>дела </a:t>
            </a:r>
            <a:r>
              <a:rPr lang="ru-RU" sz="1600" b="1" dirty="0" smtClean="0">
                <a:cs typeface="Times New Roman" panose="02020603050405020304" pitchFamily="18" charset="0"/>
              </a:rPr>
              <a:t>ЭДО»</a:t>
            </a:r>
            <a:r>
              <a:rPr lang="ru-RU" sz="1600" dirty="0">
                <a:cs typeface="Times New Roman" panose="02020603050405020304" pitchFamily="18" charset="0"/>
              </a:rPr>
              <a:t> (Органайзер – Электронные документы) необходимо загрузить электронные документы приемки, которые подписаны только поставщиками</a:t>
            </a:r>
            <a:r>
              <a:rPr lang="ru-RU" sz="1600" dirty="0" smtClean="0"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cs typeface="Times New Roman" panose="02020603050405020304" pitchFamily="18" charset="0"/>
              </a:rPr>
              <a:t>В результате в </a:t>
            </a:r>
            <a:r>
              <a:rPr lang="ru-RU" sz="1600" dirty="0" smtClean="0">
                <a:cs typeface="Times New Roman" panose="02020603050405020304" pitchFamily="18" charset="0"/>
              </a:rPr>
              <a:t>БГУ2.0 </a:t>
            </a:r>
            <a:r>
              <a:rPr lang="ru-RU" sz="1600" dirty="0">
                <a:cs typeface="Times New Roman" panose="02020603050405020304" pitchFamily="18" charset="0"/>
              </a:rPr>
              <a:t>будут загружены электронные документы вида </a:t>
            </a:r>
            <a:r>
              <a:rPr lang="ru-RU" sz="1600" dirty="0"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cs typeface="Times New Roman" panose="02020603050405020304" pitchFamily="18" charset="0"/>
              </a:rPr>
              <a:t>«Документ </a:t>
            </a:r>
            <a:r>
              <a:rPr lang="ru-RU" sz="1600" dirty="0">
                <a:cs typeface="Times New Roman" panose="02020603050405020304" pitchFamily="18" charset="0"/>
              </a:rPr>
              <a:t>приемки ЕИС </a:t>
            </a:r>
            <a:r>
              <a:rPr lang="ru-RU" sz="1600" dirty="0" smtClean="0">
                <a:cs typeface="Times New Roman" panose="02020603050405020304" pitchFamily="18" charset="0"/>
              </a:rPr>
              <a:t>УПД»</a:t>
            </a:r>
            <a:r>
              <a:rPr lang="ru-RU" sz="1600" dirty="0">
                <a:cs typeface="Times New Roman" panose="02020603050405020304" pitchFamily="18" charset="0"/>
              </a:rPr>
              <a:t> и </a:t>
            </a:r>
            <a:r>
              <a:rPr lang="ru-RU" sz="1600" dirty="0"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cs typeface="Times New Roman" panose="02020603050405020304" pitchFamily="18" charset="0"/>
              </a:rPr>
              <a:t>«Документ </a:t>
            </a:r>
            <a:r>
              <a:rPr lang="ru-RU" sz="1600" dirty="0">
                <a:cs typeface="Times New Roman" panose="02020603050405020304" pitchFamily="18" charset="0"/>
              </a:rPr>
              <a:t>приемки ЕИС </a:t>
            </a:r>
            <a:r>
              <a:rPr lang="ru-RU" sz="1600" dirty="0" smtClean="0">
                <a:cs typeface="Times New Roman" panose="02020603050405020304" pitchFamily="18" charset="0"/>
              </a:rPr>
              <a:t>УКД».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" y="6079326"/>
            <a:ext cx="763564" cy="6953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58" y="3965925"/>
            <a:ext cx="10743765" cy="26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5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840" y="890863"/>
            <a:ext cx="9456900" cy="706964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Рассмотрение документа о приемке и приложений к нему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" y="6079326"/>
            <a:ext cx="763564" cy="695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79" y="2297078"/>
            <a:ext cx="5200611" cy="3082997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50097" y="2522138"/>
            <a:ext cx="6864693" cy="425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12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2541</TotalTime>
  <Words>531</Words>
  <Application>Microsoft Office PowerPoint</Application>
  <PresentationFormat>Широкоэкранный</PresentationFormat>
  <Paragraphs>75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</vt:lpstr>
      <vt:lpstr>Wingdings 3</vt:lpstr>
      <vt:lpstr>Совет директоров</vt:lpstr>
      <vt:lpstr>Обмен заказчика с ЕИС в целях электронного актирования в  1С Бухгалтерия государственного учреждения, ред. 2.0</vt:lpstr>
      <vt:lpstr>Презентация PowerPoint</vt:lpstr>
      <vt:lpstr>Предлагаемое решение от 1С:</vt:lpstr>
      <vt:lpstr>Схема электронного актирования заказчика с использованием ПП 1С </vt:lpstr>
      <vt:lpstr>Для настройки взаимодействия с ЕИС в 1С БГУ 2.0 необходимо:</vt:lpstr>
      <vt:lpstr>Презентация PowerPoint</vt:lpstr>
      <vt:lpstr>Загрузка документов о приемке для рассмотрения, заполнения сведений титула покупателя и отправки данных в ЕИС  </vt:lpstr>
      <vt:lpstr>Загрузка из ЕИС документов о приемке</vt:lpstr>
      <vt:lpstr>Рассмотрение документа о приемке и приложений к нему</vt:lpstr>
      <vt:lpstr>Заполнение сведений титула покупателя и приложения для Документа приемки ЕИС УПД </vt:lpstr>
      <vt:lpstr>Добавление файлов в приложение ЕИС к титулу покупателя </vt:lpstr>
      <vt:lpstr>Заполнение списка уполномоченных лиц заказчика </vt:lpstr>
      <vt:lpstr>Заполнение сведений о решении приемочной комиссии</vt:lpstr>
      <vt:lpstr>Заполнение сведений о приемке</vt:lpstr>
      <vt:lpstr>Заполнение сведений о расхождениях</vt:lpstr>
      <vt:lpstr>Заполнение сведений о штрафах и пенях согласно условиям контракта </vt:lpstr>
      <vt:lpstr>Заполнение сведений титула покупателя и приложения для Документа приемки ЕИС УКД </vt:lpstr>
      <vt:lpstr>Отправка в ЕИС сведений титула покупателя и приложения </vt:lpstr>
      <vt:lpstr>Презентация PowerPoint</vt:lpstr>
      <vt:lpstr>Презентация PowerPoint</vt:lpstr>
      <vt:lpstr>Загрузка из ЕИС электронных документов, подписанных обеими сторонами, для отражения в учете заказчика </vt:lpstr>
      <vt:lpstr>Презентация PowerPoint</vt:lpstr>
      <vt:lpstr>Презентация PowerPoint</vt:lpstr>
      <vt:lpstr>Преимущества интеграции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процесса взаимодействия с клиентами</dc:title>
  <dc:creator>Плисов Алексей</dc:creator>
  <cp:lastModifiedBy>Анастасия Андреевна Костина</cp:lastModifiedBy>
  <cp:revision>84</cp:revision>
  <dcterms:created xsi:type="dcterms:W3CDTF">2021-05-12T05:42:47Z</dcterms:created>
  <dcterms:modified xsi:type="dcterms:W3CDTF">2022-03-23T19:57:13Z</dcterms:modified>
</cp:coreProperties>
</file>