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339" r:id="rId3"/>
    <p:sldId id="340" r:id="rId4"/>
    <p:sldId id="355" r:id="rId5"/>
    <p:sldId id="353" r:id="rId6"/>
    <p:sldId id="335" r:id="rId7"/>
    <p:sldId id="354" r:id="rId8"/>
    <p:sldId id="321" r:id="rId9"/>
    <p:sldId id="330" r:id="rId10"/>
    <p:sldId id="337" r:id="rId11"/>
    <p:sldId id="300" r:id="rId12"/>
  </p:sldIdLst>
  <p:sldSz cx="9144000" cy="5143500" type="screen16x9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B5A2FAE-D8A4-4A40-B735-64431A33A2B6}">
          <p14:sldIdLst>
            <p14:sldId id="257"/>
            <p14:sldId id="339"/>
            <p14:sldId id="340"/>
            <p14:sldId id="355"/>
            <p14:sldId id="353"/>
            <p14:sldId id="335"/>
            <p14:sldId id="354"/>
            <p14:sldId id="321"/>
            <p14:sldId id="330"/>
            <p14:sldId id="337"/>
            <p14:sldId id="300"/>
          </p14:sldIdLst>
        </p14:section>
        <p14:section name="Раздел без заголовка" id="{AEC53D2D-14F7-400E-AACF-C6E7DFDF89C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3535"/>
    <a:srgbClr val="FEFEFE"/>
    <a:srgbClr val="FEF1E6"/>
    <a:srgbClr val="FCFDF9"/>
    <a:srgbClr val="EDF7F9"/>
    <a:srgbClr val="F6FBFC"/>
    <a:srgbClr val="77933C"/>
    <a:srgbClr val="31859C"/>
    <a:srgbClr val="F79646"/>
    <a:srgbClr val="C3D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26" y="23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6135" cy="495131"/>
          </a:xfrm>
          <a:prstGeom prst="rect">
            <a:avLst/>
          </a:prstGeom>
        </p:spPr>
        <p:txBody>
          <a:bodyPr vert="horz" lIns="91008" tIns="45505" rIns="91008" bIns="455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56" y="3"/>
            <a:ext cx="2946135" cy="495131"/>
          </a:xfrm>
          <a:prstGeom prst="rect">
            <a:avLst/>
          </a:prstGeom>
        </p:spPr>
        <p:txBody>
          <a:bodyPr vert="horz" lIns="91008" tIns="45505" rIns="91008" bIns="45505" rtlCol="0"/>
          <a:lstStyle>
            <a:lvl1pPr algn="r">
              <a:defRPr sz="1200"/>
            </a:lvl1pPr>
          </a:lstStyle>
          <a:p>
            <a:fld id="{550AAE02-8937-4E58-B2AA-09D0B0EE9189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7534"/>
            <a:ext cx="2946135" cy="495131"/>
          </a:xfrm>
          <a:prstGeom prst="rect">
            <a:avLst/>
          </a:prstGeom>
        </p:spPr>
        <p:txBody>
          <a:bodyPr vert="horz" lIns="91008" tIns="45505" rIns="91008" bIns="455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56" y="9377534"/>
            <a:ext cx="2946135" cy="495131"/>
          </a:xfrm>
          <a:prstGeom prst="rect">
            <a:avLst/>
          </a:prstGeom>
        </p:spPr>
        <p:txBody>
          <a:bodyPr vert="horz" lIns="91008" tIns="45505" rIns="91008" bIns="45505" rtlCol="0" anchor="b"/>
          <a:lstStyle>
            <a:lvl1pPr algn="r">
              <a:defRPr sz="1200"/>
            </a:lvl1pPr>
          </a:lstStyle>
          <a:p>
            <a:fld id="{844B6682-B7C3-442B-A375-4B0DE0A28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812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3633"/>
          </a:xfrm>
          <a:prstGeom prst="rect">
            <a:avLst/>
          </a:prstGeom>
        </p:spPr>
        <p:txBody>
          <a:bodyPr vert="horz" lIns="91008" tIns="45505" rIns="91008" bIns="455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3"/>
            <a:ext cx="2945659" cy="493633"/>
          </a:xfrm>
          <a:prstGeom prst="rect">
            <a:avLst/>
          </a:prstGeom>
        </p:spPr>
        <p:txBody>
          <a:bodyPr vert="horz" lIns="91008" tIns="45505" rIns="91008" bIns="45505" rtlCol="0"/>
          <a:lstStyle>
            <a:lvl1pPr algn="r">
              <a:defRPr sz="1200"/>
            </a:lvl1pPr>
          </a:lstStyle>
          <a:p>
            <a:fld id="{39C5F196-FA71-41C2-B7B9-0778976B6714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8" tIns="45505" rIns="91008" bIns="4550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008" tIns="45505" rIns="91008" bIns="4550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7319"/>
            <a:ext cx="2945659" cy="493633"/>
          </a:xfrm>
          <a:prstGeom prst="rect">
            <a:avLst/>
          </a:prstGeom>
        </p:spPr>
        <p:txBody>
          <a:bodyPr vert="horz" lIns="91008" tIns="45505" rIns="91008" bIns="455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9"/>
            <a:ext cx="2945659" cy="493633"/>
          </a:xfrm>
          <a:prstGeom prst="rect">
            <a:avLst/>
          </a:prstGeom>
        </p:spPr>
        <p:txBody>
          <a:bodyPr vert="horz" lIns="91008" tIns="45505" rIns="91008" bIns="45505" rtlCol="0" anchor="b"/>
          <a:lstStyle>
            <a:lvl1pPr algn="r">
              <a:defRPr sz="1200"/>
            </a:lvl1pPr>
          </a:lstStyle>
          <a:p>
            <a:fld id="{67273893-F887-41A6-9213-46D95D2982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8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73893-F887-41A6-9213-46D95D29824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61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CB9C-D8E5-4C2E-AF76-05CF7B8D9F64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E306-5F35-4A95-A6C3-53F999756163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F4D4-1CD9-483D-A6FC-A8D0C877A5B0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853C-D71E-45E1-85CE-B0395AC8E2C2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975E-D00D-482C-9EDB-ED0FF9A5A026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63A4-CEC6-45E1-A6B8-A20191E8B93C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07DA-FE14-44FB-AF6A-EC900A3E9E2B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9F17-4928-4E0A-AD21-1F5894A47511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9149-9734-4308-A287-F74404731FEE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85F5-396B-4DD2-ADE3-3B38ECD5BE83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807F-879E-4364-8826-B3743970D3B5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8B516-2ED6-46ED-AE72-33501C1EFE01}" type="datetime1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em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torgi@samregion.ru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779613" y="4731990"/>
            <a:ext cx="13422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endParaRPr lang="ru-RU"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араллелограмм 2"/>
          <p:cNvSpPr/>
          <p:nvPr/>
        </p:nvSpPr>
        <p:spPr>
          <a:xfrm>
            <a:off x="-494" y="1736023"/>
            <a:ext cx="7020766" cy="2023859"/>
          </a:xfrm>
          <a:custGeom>
            <a:avLst/>
            <a:gdLst>
              <a:gd name="connsiteX0" fmla="*/ 0 w 7020272"/>
              <a:gd name="connsiteY0" fmla="*/ 2664296 h 2664296"/>
              <a:gd name="connsiteX1" fmla="*/ 982273 w 7020272"/>
              <a:gd name="connsiteY1" fmla="*/ 0 h 2664296"/>
              <a:gd name="connsiteX2" fmla="*/ 7020272 w 7020272"/>
              <a:gd name="connsiteY2" fmla="*/ 0 h 2664296"/>
              <a:gd name="connsiteX3" fmla="*/ 6037999 w 7020272"/>
              <a:gd name="connsiteY3" fmla="*/ 2664296 h 2664296"/>
              <a:gd name="connsiteX4" fmla="*/ 0 w 7020272"/>
              <a:gd name="connsiteY4" fmla="*/ 2664296 h 2664296"/>
              <a:gd name="connsiteX0" fmla="*/ 494 w 7020766"/>
              <a:gd name="connsiteY0" fmla="*/ 2698479 h 2698479"/>
              <a:gd name="connsiteX1" fmla="*/ 0 w 7020766"/>
              <a:gd name="connsiteY1" fmla="*/ 0 h 2698479"/>
              <a:gd name="connsiteX2" fmla="*/ 7020766 w 7020766"/>
              <a:gd name="connsiteY2" fmla="*/ 34183 h 2698479"/>
              <a:gd name="connsiteX3" fmla="*/ 6038493 w 7020766"/>
              <a:gd name="connsiteY3" fmla="*/ 2698479 h 2698479"/>
              <a:gd name="connsiteX4" fmla="*/ 494 w 7020766"/>
              <a:gd name="connsiteY4" fmla="*/ 2698479 h 269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0766" h="2698479">
                <a:moveTo>
                  <a:pt x="494" y="2698479"/>
                </a:moveTo>
                <a:cubicBezTo>
                  <a:pt x="329" y="1798986"/>
                  <a:pt x="165" y="899493"/>
                  <a:pt x="0" y="0"/>
                </a:cubicBezTo>
                <a:lnTo>
                  <a:pt x="7020766" y="34183"/>
                </a:lnTo>
                <a:lnTo>
                  <a:pt x="6038493" y="2698479"/>
                </a:lnTo>
                <a:lnTo>
                  <a:pt x="494" y="2698479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араллелограмм 3"/>
          <p:cNvSpPr/>
          <p:nvPr/>
        </p:nvSpPr>
        <p:spPr>
          <a:xfrm>
            <a:off x="6372201" y="1761660"/>
            <a:ext cx="2776525" cy="1998222"/>
          </a:xfrm>
          <a:custGeom>
            <a:avLst/>
            <a:gdLst>
              <a:gd name="connsiteX0" fmla="*/ 0 w 2339752"/>
              <a:gd name="connsiteY0" fmla="*/ 2664296 h 2664296"/>
              <a:gd name="connsiteX1" fmla="*/ 1012224 w 2339752"/>
              <a:gd name="connsiteY1" fmla="*/ 0 h 2664296"/>
              <a:gd name="connsiteX2" fmla="*/ 2339752 w 2339752"/>
              <a:gd name="connsiteY2" fmla="*/ 0 h 2664296"/>
              <a:gd name="connsiteX3" fmla="*/ 1327528 w 2339752"/>
              <a:gd name="connsiteY3" fmla="*/ 2664296 h 2664296"/>
              <a:gd name="connsiteX4" fmla="*/ 0 w 2339752"/>
              <a:gd name="connsiteY4" fmla="*/ 2664296 h 2664296"/>
              <a:gd name="connsiteX0" fmla="*/ 0 w 2344477"/>
              <a:gd name="connsiteY0" fmla="*/ 2664296 h 2664296"/>
              <a:gd name="connsiteX1" fmla="*/ 1012224 w 2344477"/>
              <a:gd name="connsiteY1" fmla="*/ 0 h 2664296"/>
              <a:gd name="connsiteX2" fmla="*/ 2339752 w 2344477"/>
              <a:gd name="connsiteY2" fmla="*/ 0 h 2664296"/>
              <a:gd name="connsiteX3" fmla="*/ 2344477 w 2344477"/>
              <a:gd name="connsiteY3" fmla="*/ 2664296 h 2664296"/>
              <a:gd name="connsiteX4" fmla="*/ 0 w 2344477"/>
              <a:gd name="connsiteY4" fmla="*/ 2664296 h 2664296"/>
              <a:gd name="connsiteX0" fmla="*/ 0 w 2344477"/>
              <a:gd name="connsiteY0" fmla="*/ 2664296 h 2664296"/>
              <a:gd name="connsiteX1" fmla="*/ 867904 w 2344477"/>
              <a:gd name="connsiteY1" fmla="*/ 0 h 2664296"/>
              <a:gd name="connsiteX2" fmla="*/ 2339752 w 2344477"/>
              <a:gd name="connsiteY2" fmla="*/ 0 h 2664296"/>
              <a:gd name="connsiteX3" fmla="*/ 2344477 w 2344477"/>
              <a:gd name="connsiteY3" fmla="*/ 2664296 h 2664296"/>
              <a:gd name="connsiteX4" fmla="*/ 0 w 2344477"/>
              <a:gd name="connsiteY4" fmla="*/ 2664296 h 26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477" h="2664296">
                <a:moveTo>
                  <a:pt x="0" y="2664296"/>
                </a:moveTo>
                <a:lnTo>
                  <a:pt x="867904" y="0"/>
                </a:lnTo>
                <a:lnTo>
                  <a:pt x="2339752" y="0"/>
                </a:lnTo>
                <a:lnTo>
                  <a:pt x="2344477" y="2664296"/>
                </a:lnTo>
                <a:lnTo>
                  <a:pt x="0" y="2664296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>
            <a:off x="6372200" y="1026180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араллелограмм 4"/>
          <p:cNvSpPr/>
          <p:nvPr/>
        </p:nvSpPr>
        <p:spPr>
          <a:xfrm>
            <a:off x="5383267" y="1026180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4"/>
          <p:cNvSpPr/>
          <p:nvPr/>
        </p:nvSpPr>
        <p:spPr>
          <a:xfrm rot="10800000">
            <a:off x="-494" y="4149515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2798205" y="4149516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121900" y="4056904"/>
            <a:ext cx="3997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tx2"/>
                </a:solidFill>
              </a:rPr>
              <a:t>Главное управление организации торгов Самарской области</a:t>
            </a:r>
          </a:p>
        </p:txBody>
      </p:sp>
      <p:sp>
        <p:nvSpPr>
          <p:cNvPr id="22" name="Параллелограмм 4"/>
          <p:cNvSpPr/>
          <p:nvPr/>
        </p:nvSpPr>
        <p:spPr>
          <a:xfrm>
            <a:off x="6362392" y="1026180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4"/>
          <p:cNvSpPr/>
          <p:nvPr/>
        </p:nvSpPr>
        <p:spPr>
          <a:xfrm>
            <a:off x="5373459" y="1026180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07504" y="141199"/>
            <a:ext cx="475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Электронное актирование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6" y="65685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05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907445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t="15831"/>
          <a:stretch/>
        </p:blipFill>
        <p:spPr>
          <a:xfrm>
            <a:off x="0" y="1059582"/>
            <a:ext cx="9144000" cy="372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5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907445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78817" y="4355690"/>
            <a:ext cx="3130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e-</a:t>
            </a:r>
            <a:r>
              <a:rPr lang="ru-RU" sz="2000" b="1" dirty="0" err="1" smtClean="0">
                <a:solidFill>
                  <a:schemeClr val="tx2"/>
                </a:solidFill>
              </a:rPr>
              <a:t>mail</a:t>
            </a:r>
            <a:r>
              <a:rPr lang="ru-RU" dirty="0">
                <a:solidFill>
                  <a:srgbClr val="656A72"/>
                </a:solidFill>
                <a:latin typeface="Open Sans"/>
              </a:rPr>
              <a:t> </a:t>
            </a:r>
            <a:r>
              <a:rPr lang="ru-RU" dirty="0">
                <a:solidFill>
                  <a:srgbClr val="64B5F6"/>
                </a:solidFill>
                <a:latin typeface="Open Sans"/>
                <a:hlinkClick r:id="rId5"/>
              </a:rPr>
              <a:t>torgi@samregion.ru</a:t>
            </a:r>
            <a:endParaRPr lang="ru-RU" b="0" i="0" dirty="0">
              <a:solidFill>
                <a:srgbClr val="656A72"/>
              </a:solidFill>
              <a:effectLst/>
              <a:latin typeface="Open San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491630"/>
            <a:ext cx="6309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БЛАГОДАРИМ  ЗА  ВНИМАНИЕ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3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16551" y="129250"/>
            <a:ext cx="179115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2000" b="1" dirty="0" smtClean="0">
                <a:solidFill>
                  <a:schemeClr val="tx2"/>
                </a:solidFill>
                <a:latin typeface="+mn-lt"/>
                <a:cs typeface="+mn-cs"/>
              </a:rPr>
              <a:t>zakupki.gov.ru</a:t>
            </a:r>
            <a:endParaRPr lang="ru-RU" altLang="ru-RU" sz="20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97" y="719898"/>
            <a:ext cx="7661552" cy="4133053"/>
          </a:xfrm>
          <a:prstGeom prst="rect">
            <a:avLst/>
          </a:prstGeom>
        </p:spPr>
      </p:pic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71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16551" y="129250"/>
            <a:ext cx="179115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2000" b="1" dirty="0" smtClean="0">
                <a:solidFill>
                  <a:schemeClr val="tx2"/>
                </a:solidFill>
                <a:latin typeface="+mn-lt"/>
                <a:cs typeface="+mn-cs"/>
              </a:rPr>
              <a:t>zakupki.gov.ru</a:t>
            </a:r>
            <a:endParaRPr lang="ru-RU" altLang="ru-RU" sz="20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53" y="753267"/>
            <a:ext cx="6896649" cy="39227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297" y="600586"/>
            <a:ext cx="4339066" cy="3119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453" y="454921"/>
            <a:ext cx="8748464" cy="40195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354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0" y="0"/>
            <a:ext cx="488749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1" dirty="0" smtClean="0">
                <a:solidFill>
                  <a:schemeClr val="tx2"/>
                </a:solidFill>
                <a:latin typeface="+mn-lt"/>
                <a:cs typeface="+mn-cs"/>
              </a:rPr>
              <a:t>Частичная приемка</a:t>
            </a:r>
            <a:endParaRPr lang="ru-RU" altLang="ru-RU" sz="20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1" y="489696"/>
            <a:ext cx="8394918" cy="41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6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0" y="0"/>
            <a:ext cx="488749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1" dirty="0" smtClean="0">
                <a:solidFill>
                  <a:schemeClr val="tx2"/>
                </a:solidFill>
                <a:latin typeface="+mn-lt"/>
                <a:cs typeface="+mn-cs"/>
              </a:rPr>
              <a:t>Частичная приемка</a:t>
            </a:r>
            <a:endParaRPr lang="ru-RU" altLang="ru-RU" sz="20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1" y="489696"/>
            <a:ext cx="8394918" cy="41641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2" y="490247"/>
            <a:ext cx="8392696" cy="41630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2" y="490247"/>
            <a:ext cx="8392696" cy="41630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2" y="490247"/>
            <a:ext cx="8392696" cy="41630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2" y="490247"/>
            <a:ext cx="8392696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2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222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Отказ от приемки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1" y="489696"/>
            <a:ext cx="8394918" cy="41641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1" y="489696"/>
            <a:ext cx="8394918" cy="4164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1" y="489696"/>
            <a:ext cx="8394918" cy="41641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2" y="490247"/>
            <a:ext cx="8392696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3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372238" y="913139"/>
            <a:ext cx="8100392" cy="3914101"/>
            <a:chOff x="372238" y="913139"/>
            <a:chExt cx="8100392" cy="391410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238" y="913139"/>
              <a:ext cx="8100392" cy="3914101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8315783" y="4610844"/>
              <a:ext cx="144649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439" y="100978"/>
            <a:ext cx="4783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Механизм формирования и подписания 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«единого» документа о приемке в ЕИС </a:t>
            </a:r>
          </a:p>
        </p:txBody>
      </p:sp>
    </p:spTree>
    <p:extLst>
      <p:ext uri="{BB962C8B-B14F-4D97-AF65-F5344CB8AC3E}">
        <p14:creationId xmlns:p14="http://schemas.microsoft.com/office/powerpoint/2010/main" val="134371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781" y="1082437"/>
            <a:ext cx="6946142" cy="345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-3538" t="24962" r="3538" b="-10203"/>
          <a:stretch/>
        </p:blipFill>
        <p:spPr>
          <a:xfrm>
            <a:off x="-230889" y="862964"/>
            <a:ext cx="9144000" cy="41801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39" y="100978"/>
            <a:ext cx="4283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Статусы </a:t>
            </a:r>
            <a:r>
              <a:rPr lang="ru-RU" sz="2000" b="1" dirty="0">
                <a:solidFill>
                  <a:schemeClr val="tx2"/>
                </a:solidFill>
              </a:rPr>
              <a:t>документа о приемке в ЕИС </a:t>
            </a:r>
          </a:p>
        </p:txBody>
      </p:sp>
    </p:spTree>
    <p:extLst>
      <p:ext uri="{BB962C8B-B14F-4D97-AF65-F5344CB8AC3E}">
        <p14:creationId xmlns:p14="http://schemas.microsoft.com/office/powerpoint/2010/main" val="16994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17894</TotalTime>
  <Words>36</Words>
  <Application>Microsoft Office PowerPoint</Application>
  <PresentationFormat>Экран (16:9)</PresentationFormat>
  <Paragraphs>13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Шарапов Ильяс Рифкатович</dc:creator>
  <cp:lastModifiedBy>Мытарев Александр Геннадьевич</cp:lastModifiedBy>
  <cp:revision>292</cp:revision>
  <cp:lastPrinted>2021-09-24T10:22:18Z</cp:lastPrinted>
  <dcterms:created xsi:type="dcterms:W3CDTF">2020-09-14T07:25:20Z</dcterms:created>
  <dcterms:modified xsi:type="dcterms:W3CDTF">2022-02-08T12:00:32Z</dcterms:modified>
</cp:coreProperties>
</file>