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7" r:id="rId3"/>
    <p:sldId id="322" r:id="rId4"/>
    <p:sldId id="323" r:id="rId5"/>
    <p:sldId id="324" r:id="rId6"/>
    <p:sldId id="325" r:id="rId7"/>
    <p:sldId id="326" r:id="rId8"/>
    <p:sldId id="334" r:id="rId9"/>
    <p:sldId id="335" r:id="rId10"/>
    <p:sldId id="336" r:id="rId11"/>
    <p:sldId id="337" r:id="rId12"/>
    <p:sldId id="318" r:id="rId13"/>
    <p:sldId id="327" r:id="rId14"/>
    <p:sldId id="309" r:id="rId15"/>
    <p:sldId id="328" r:id="rId16"/>
    <p:sldId id="333" r:id="rId17"/>
    <p:sldId id="338" r:id="rId18"/>
    <p:sldId id="339" r:id="rId19"/>
    <p:sldId id="340" r:id="rId20"/>
    <p:sldId id="342" r:id="rId21"/>
    <p:sldId id="319" r:id="rId22"/>
    <p:sldId id="332" r:id="rId23"/>
    <p:sldId id="330" r:id="rId24"/>
    <p:sldId id="329" r:id="rId25"/>
    <p:sldId id="331" r:id="rId26"/>
    <p:sldId id="341" r:id="rId27"/>
    <p:sldId id="321" r:id="rId28"/>
    <p:sldId id="344" r:id="rId29"/>
    <p:sldId id="297" r:id="rId30"/>
    <p:sldId id="305" r:id="rId31"/>
    <p:sldId id="307" r:id="rId32"/>
    <p:sldId id="306" r:id="rId33"/>
    <p:sldId id="303" r:id="rId34"/>
    <p:sldId id="257" r:id="rId35"/>
    <p:sldId id="299" r:id="rId36"/>
    <p:sldId id="343" r:id="rId37"/>
    <p:sldId id="260" r:id="rId38"/>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71" autoAdjust="0"/>
    <p:restoredTop sz="94660"/>
  </p:normalViewPr>
  <p:slideViewPr>
    <p:cSldViewPr>
      <p:cViewPr varScale="1">
        <p:scale>
          <a:sx n="154" d="100"/>
          <a:sy n="154" d="100"/>
        </p:scale>
        <p:origin x="822"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9FC585-9D1B-47B5-BD59-93E7800CBAEE}" type="doc">
      <dgm:prSet loTypeId="urn:microsoft.com/office/officeart/2005/8/layout/hProcess9" loCatId="process" qsTypeId="urn:microsoft.com/office/officeart/2005/8/quickstyle/simple1" qsCatId="simple" csTypeId="urn:microsoft.com/office/officeart/2005/8/colors/accent1_2" csCatId="accent1" phldr="1"/>
      <dgm:spPr/>
    </dgm:pt>
    <dgm:pt modelId="{47680C41-7AE3-42A2-9E12-721FC1D2222B}">
      <dgm:prSet phldrT="[Текст]" custT="1"/>
      <dgm:spPr/>
      <dgm:t>
        <a:bodyPr/>
        <a:lstStyle/>
        <a:p>
          <a:r>
            <a:rPr lang="ru-RU" sz="1200" b="1" dirty="0">
              <a:latin typeface="Arial" panose="020B0604020202020204" pitchFamily="34" charset="0"/>
              <a:cs typeface="Arial" panose="020B0604020202020204" pitchFamily="34" charset="0"/>
            </a:rPr>
            <a:t>Неприменение нормативных правовых актов, ограничивающих допуск иностранной продукции на закупку, в виду отсутствия оснований для их применения</a:t>
          </a:r>
          <a:endParaRPr lang="ru-RU" sz="1200" dirty="0">
            <a:latin typeface="Arial" panose="020B0604020202020204" pitchFamily="34" charset="0"/>
            <a:cs typeface="Arial" panose="020B0604020202020204" pitchFamily="34" charset="0"/>
          </a:endParaRPr>
        </a:p>
      </dgm:t>
    </dgm:pt>
    <dgm:pt modelId="{C93293B2-01AC-4AE7-BFD8-471855D58D9D}" type="parTrans" cxnId="{4173C4B9-3020-48C4-96A3-111B6DA5F1B0}">
      <dgm:prSet/>
      <dgm:spPr/>
      <dgm:t>
        <a:bodyPr/>
        <a:lstStyle/>
        <a:p>
          <a:endParaRPr lang="ru-RU"/>
        </a:p>
      </dgm:t>
    </dgm:pt>
    <dgm:pt modelId="{43C626C5-C91C-4A5A-A4AA-4181A2F2B4BB}" type="sibTrans" cxnId="{4173C4B9-3020-48C4-96A3-111B6DA5F1B0}">
      <dgm:prSet/>
      <dgm:spPr/>
      <dgm:t>
        <a:bodyPr/>
        <a:lstStyle/>
        <a:p>
          <a:endParaRPr lang="ru-RU"/>
        </a:p>
      </dgm:t>
    </dgm:pt>
    <dgm:pt modelId="{C8D7DC22-2953-4484-AEE8-80C2C74754ED}">
      <dgm:prSet phldrT="[Текст]" custT="1"/>
      <dgm:spPr/>
      <dgm:t>
        <a:bodyPr/>
        <a:lstStyle/>
        <a:p>
          <a:r>
            <a:rPr lang="ru-RU" sz="1200" b="1" dirty="0">
              <a:latin typeface="Arial" panose="020B0604020202020204" pitchFamily="34" charset="0"/>
              <a:cs typeface="Arial" panose="020B0604020202020204" pitchFamily="34" charset="0"/>
            </a:rPr>
            <a:t>Заказчик должен применить 15% ценовую преференцию </a:t>
          </a:r>
          <a:br>
            <a:rPr lang="ru-RU" sz="1200" b="1" dirty="0">
              <a:latin typeface="Arial" panose="020B0604020202020204" pitchFamily="34" charset="0"/>
              <a:cs typeface="Arial" panose="020B0604020202020204" pitchFamily="34" charset="0"/>
            </a:rPr>
          </a:br>
          <a:r>
            <a:rPr lang="ru-RU" sz="1200" b="1" dirty="0">
              <a:latin typeface="Arial" panose="020B0604020202020204" pitchFamily="34" charset="0"/>
              <a:cs typeface="Arial" panose="020B0604020202020204" pitchFamily="34" charset="0"/>
            </a:rPr>
            <a:t>в соответствии с Приказом Минфина России № 126н </a:t>
          </a:r>
          <a:br>
            <a:rPr lang="ru-RU" sz="1200" b="1" dirty="0">
              <a:latin typeface="Arial" panose="020B0604020202020204" pitchFamily="34" charset="0"/>
              <a:cs typeface="Arial" panose="020B0604020202020204" pitchFamily="34" charset="0"/>
            </a:rPr>
          </a:br>
          <a:r>
            <a:rPr lang="ru-RU" sz="1200" b="1" dirty="0">
              <a:latin typeface="Arial" panose="020B0604020202020204" pitchFamily="34" charset="0"/>
              <a:cs typeface="Arial" panose="020B0604020202020204" pitchFamily="34" charset="0"/>
            </a:rPr>
            <a:t>к заявкам участников, предложивших товар российского происхождения или товар из стран ЕАЭС</a:t>
          </a:r>
          <a:endParaRPr lang="ru-RU" sz="1200" dirty="0">
            <a:latin typeface="Arial" panose="020B0604020202020204" pitchFamily="34" charset="0"/>
            <a:cs typeface="Arial" panose="020B0604020202020204" pitchFamily="34" charset="0"/>
          </a:endParaRPr>
        </a:p>
      </dgm:t>
    </dgm:pt>
    <dgm:pt modelId="{4EA9C83D-8EBE-4009-BC98-25AA3D3657DE}" type="parTrans" cxnId="{D7E29427-1405-4E03-B1B4-AFE40D5F5FF8}">
      <dgm:prSet/>
      <dgm:spPr/>
      <dgm:t>
        <a:bodyPr/>
        <a:lstStyle/>
        <a:p>
          <a:endParaRPr lang="ru-RU"/>
        </a:p>
      </dgm:t>
    </dgm:pt>
    <dgm:pt modelId="{ECCFEDBE-AA79-4727-B423-86569D390CE8}" type="sibTrans" cxnId="{D7E29427-1405-4E03-B1B4-AFE40D5F5FF8}">
      <dgm:prSet/>
      <dgm:spPr/>
      <dgm:t>
        <a:bodyPr/>
        <a:lstStyle/>
        <a:p>
          <a:endParaRPr lang="ru-RU"/>
        </a:p>
      </dgm:t>
    </dgm:pt>
    <dgm:pt modelId="{CBDEC80B-9E15-4C70-B4E6-F15C44107D2B}" type="pres">
      <dgm:prSet presAssocID="{C19FC585-9D1B-47B5-BD59-93E7800CBAEE}" presName="CompostProcess" presStyleCnt="0">
        <dgm:presLayoutVars>
          <dgm:dir/>
          <dgm:resizeHandles val="exact"/>
        </dgm:presLayoutVars>
      </dgm:prSet>
      <dgm:spPr/>
    </dgm:pt>
    <dgm:pt modelId="{71A17DA7-00E5-40E6-8532-4E20E5EEDF21}" type="pres">
      <dgm:prSet presAssocID="{C19FC585-9D1B-47B5-BD59-93E7800CBAEE}" presName="arrow" presStyleLbl="bgShp" presStyleIdx="0" presStyleCnt="1"/>
      <dgm:spPr/>
    </dgm:pt>
    <dgm:pt modelId="{5EF8391B-F5DD-4117-86AB-74FEE7C37DB6}" type="pres">
      <dgm:prSet presAssocID="{C19FC585-9D1B-47B5-BD59-93E7800CBAEE}" presName="linearProcess" presStyleCnt="0"/>
      <dgm:spPr/>
    </dgm:pt>
    <dgm:pt modelId="{85932A19-ABFF-4C39-BBA6-156B013B0474}" type="pres">
      <dgm:prSet presAssocID="{47680C41-7AE3-42A2-9E12-721FC1D2222B}" presName="textNode" presStyleLbl="node1" presStyleIdx="0" presStyleCnt="2" custLinFactNeighborX="-51131" custLinFactNeighborY="-4004">
        <dgm:presLayoutVars>
          <dgm:bulletEnabled val="1"/>
        </dgm:presLayoutVars>
      </dgm:prSet>
      <dgm:spPr/>
      <dgm:t>
        <a:bodyPr/>
        <a:lstStyle/>
        <a:p>
          <a:endParaRPr lang="ru-RU"/>
        </a:p>
      </dgm:t>
    </dgm:pt>
    <dgm:pt modelId="{9E00A7AC-F8AA-4E3A-993D-ED463AB26790}" type="pres">
      <dgm:prSet presAssocID="{43C626C5-C91C-4A5A-A4AA-4181A2F2B4BB}" presName="sibTrans" presStyleCnt="0"/>
      <dgm:spPr/>
    </dgm:pt>
    <dgm:pt modelId="{CB4975E1-92ED-46A0-8C9F-CD14301EBAA2}" type="pres">
      <dgm:prSet presAssocID="{C8D7DC22-2953-4484-AEE8-80C2C74754ED}" presName="textNode" presStyleLbl="node1" presStyleIdx="1" presStyleCnt="2" custScaleY="127738" custLinFactX="-1336" custLinFactNeighborX="-100000" custLinFactNeighborY="2195">
        <dgm:presLayoutVars>
          <dgm:bulletEnabled val="1"/>
        </dgm:presLayoutVars>
      </dgm:prSet>
      <dgm:spPr/>
      <dgm:t>
        <a:bodyPr/>
        <a:lstStyle/>
        <a:p>
          <a:endParaRPr lang="ru-RU"/>
        </a:p>
      </dgm:t>
    </dgm:pt>
  </dgm:ptLst>
  <dgm:cxnLst>
    <dgm:cxn modelId="{C3378632-51C1-4A4C-835B-3A2674BFC838}" type="presOf" srcId="{C8D7DC22-2953-4484-AEE8-80C2C74754ED}" destId="{CB4975E1-92ED-46A0-8C9F-CD14301EBAA2}" srcOrd="0" destOrd="0" presId="urn:microsoft.com/office/officeart/2005/8/layout/hProcess9"/>
    <dgm:cxn modelId="{1361E19C-0953-49D5-A7EE-0C9F8570E19E}" type="presOf" srcId="{C19FC585-9D1B-47B5-BD59-93E7800CBAEE}" destId="{CBDEC80B-9E15-4C70-B4E6-F15C44107D2B}" srcOrd="0" destOrd="0" presId="urn:microsoft.com/office/officeart/2005/8/layout/hProcess9"/>
    <dgm:cxn modelId="{D7E29427-1405-4E03-B1B4-AFE40D5F5FF8}" srcId="{C19FC585-9D1B-47B5-BD59-93E7800CBAEE}" destId="{C8D7DC22-2953-4484-AEE8-80C2C74754ED}" srcOrd="1" destOrd="0" parTransId="{4EA9C83D-8EBE-4009-BC98-25AA3D3657DE}" sibTransId="{ECCFEDBE-AA79-4727-B423-86569D390CE8}"/>
    <dgm:cxn modelId="{4173C4B9-3020-48C4-96A3-111B6DA5F1B0}" srcId="{C19FC585-9D1B-47B5-BD59-93E7800CBAEE}" destId="{47680C41-7AE3-42A2-9E12-721FC1D2222B}" srcOrd="0" destOrd="0" parTransId="{C93293B2-01AC-4AE7-BFD8-471855D58D9D}" sibTransId="{43C626C5-C91C-4A5A-A4AA-4181A2F2B4BB}"/>
    <dgm:cxn modelId="{4DBA38AC-87DA-4DD0-9532-912329CA0995}" type="presOf" srcId="{47680C41-7AE3-42A2-9E12-721FC1D2222B}" destId="{85932A19-ABFF-4C39-BBA6-156B013B0474}" srcOrd="0" destOrd="0" presId="urn:microsoft.com/office/officeart/2005/8/layout/hProcess9"/>
    <dgm:cxn modelId="{791D2C54-C06E-4BF1-AE55-186338E00D54}" type="presParOf" srcId="{CBDEC80B-9E15-4C70-B4E6-F15C44107D2B}" destId="{71A17DA7-00E5-40E6-8532-4E20E5EEDF21}" srcOrd="0" destOrd="0" presId="urn:microsoft.com/office/officeart/2005/8/layout/hProcess9"/>
    <dgm:cxn modelId="{EE7603C7-1F39-42DD-B7CC-C728BCADEC18}" type="presParOf" srcId="{CBDEC80B-9E15-4C70-B4E6-F15C44107D2B}" destId="{5EF8391B-F5DD-4117-86AB-74FEE7C37DB6}" srcOrd="1" destOrd="0" presId="urn:microsoft.com/office/officeart/2005/8/layout/hProcess9"/>
    <dgm:cxn modelId="{FB694D89-62E2-4C79-BC6F-DA28F4B70A50}" type="presParOf" srcId="{5EF8391B-F5DD-4117-86AB-74FEE7C37DB6}" destId="{85932A19-ABFF-4C39-BBA6-156B013B0474}" srcOrd="0" destOrd="0" presId="urn:microsoft.com/office/officeart/2005/8/layout/hProcess9"/>
    <dgm:cxn modelId="{33ED3E50-AE79-4410-AC81-FED4D1DA176B}" type="presParOf" srcId="{5EF8391B-F5DD-4117-86AB-74FEE7C37DB6}" destId="{9E00A7AC-F8AA-4E3A-993D-ED463AB26790}" srcOrd="1" destOrd="0" presId="urn:microsoft.com/office/officeart/2005/8/layout/hProcess9"/>
    <dgm:cxn modelId="{1CAB17F4-C62D-46D5-BFDB-23674C9928C9}" type="presParOf" srcId="{5EF8391B-F5DD-4117-86AB-74FEE7C37DB6}" destId="{CB4975E1-92ED-46A0-8C9F-CD14301EBAA2}"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17DA7-00E5-40E6-8532-4E20E5EEDF21}">
      <dsp:nvSpPr>
        <dsp:cNvPr id="0" name=""/>
        <dsp:cNvSpPr/>
      </dsp:nvSpPr>
      <dsp:spPr>
        <a:xfrm>
          <a:off x="459050" y="0"/>
          <a:ext cx="5202578" cy="305446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932A19-ABFF-4C39-BBA6-156B013B0474}">
      <dsp:nvSpPr>
        <dsp:cNvPr id="0" name=""/>
        <dsp:cNvSpPr/>
      </dsp:nvSpPr>
      <dsp:spPr>
        <a:xfrm>
          <a:off x="2515" y="867418"/>
          <a:ext cx="2748328" cy="12217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latin typeface="Arial" panose="020B0604020202020204" pitchFamily="34" charset="0"/>
              <a:cs typeface="Arial" panose="020B0604020202020204" pitchFamily="34" charset="0"/>
            </a:rPr>
            <a:t>Неприменение нормативных правовых актов, ограничивающих допуск иностранной продукции на закупку, в виду отсутствия оснований для их применения</a:t>
          </a:r>
          <a:endParaRPr lang="ru-RU" sz="1200" kern="1200" dirty="0">
            <a:latin typeface="Arial" panose="020B0604020202020204" pitchFamily="34" charset="0"/>
            <a:cs typeface="Arial" panose="020B0604020202020204" pitchFamily="34" charset="0"/>
          </a:endParaRPr>
        </a:p>
      </dsp:txBody>
      <dsp:txXfrm>
        <a:off x="62158" y="927061"/>
        <a:ext cx="2629042" cy="1102498"/>
      </dsp:txXfrm>
    </dsp:sp>
    <dsp:sp modelId="{CB4975E1-92ED-46A0-8C9F-CD14301EBAA2}">
      <dsp:nvSpPr>
        <dsp:cNvPr id="0" name=""/>
        <dsp:cNvSpPr/>
      </dsp:nvSpPr>
      <dsp:spPr>
        <a:xfrm>
          <a:off x="2870605" y="773707"/>
          <a:ext cx="2748328" cy="15606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latin typeface="Arial" panose="020B0604020202020204" pitchFamily="34" charset="0"/>
              <a:cs typeface="Arial" panose="020B0604020202020204" pitchFamily="34" charset="0"/>
            </a:rPr>
            <a:t>Заказчик должен применить 15% ценовую преференцию </a:t>
          </a:r>
          <a:br>
            <a:rPr lang="ru-RU" sz="1200" b="1" kern="1200" dirty="0">
              <a:latin typeface="Arial" panose="020B0604020202020204" pitchFamily="34" charset="0"/>
              <a:cs typeface="Arial" panose="020B0604020202020204" pitchFamily="34" charset="0"/>
            </a:rPr>
          </a:br>
          <a:r>
            <a:rPr lang="ru-RU" sz="1200" b="1" kern="1200" dirty="0">
              <a:latin typeface="Arial" panose="020B0604020202020204" pitchFamily="34" charset="0"/>
              <a:cs typeface="Arial" panose="020B0604020202020204" pitchFamily="34" charset="0"/>
            </a:rPr>
            <a:t>в соответствии с Приказом Минфина России № 126н </a:t>
          </a:r>
          <a:br>
            <a:rPr lang="ru-RU" sz="1200" b="1" kern="1200" dirty="0">
              <a:latin typeface="Arial" panose="020B0604020202020204" pitchFamily="34" charset="0"/>
              <a:cs typeface="Arial" panose="020B0604020202020204" pitchFamily="34" charset="0"/>
            </a:rPr>
          </a:br>
          <a:r>
            <a:rPr lang="ru-RU" sz="1200" b="1" kern="1200" dirty="0">
              <a:latin typeface="Arial" panose="020B0604020202020204" pitchFamily="34" charset="0"/>
              <a:cs typeface="Arial" panose="020B0604020202020204" pitchFamily="34" charset="0"/>
            </a:rPr>
            <a:t>к заявкам участников, предложивших товар российского происхождения или товар из стран ЕАЭС</a:t>
          </a:r>
          <a:endParaRPr lang="ru-RU" sz="1200" kern="1200" dirty="0">
            <a:latin typeface="Arial" panose="020B0604020202020204" pitchFamily="34" charset="0"/>
            <a:cs typeface="Arial" panose="020B0604020202020204" pitchFamily="34" charset="0"/>
          </a:endParaRPr>
        </a:p>
      </dsp:txBody>
      <dsp:txXfrm>
        <a:off x="2946791" y="849893"/>
        <a:ext cx="2595956" cy="140831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2142142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3090624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1"/>
            <a:ext cx="2057400" cy="329088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54781"/>
            <a:ext cx="6019800" cy="32908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4110204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1588143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1987657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558277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642896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1431486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706613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906880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A919237-8B79-48CB-A986-B4FF8FA9BB50}" type="datetimeFigureOut">
              <a:rPr lang="ru-RU" smtClean="0"/>
              <a:pPr/>
              <a:t>03.02.2022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B2F5DC-9BC0-4A83-B5E0-42DE987A42C8}" type="slidenum">
              <a:rPr lang="ru-RU" smtClean="0"/>
              <a:pPr/>
              <a:t>‹#›</a:t>
            </a:fld>
            <a:endParaRPr lang="ru-RU"/>
          </a:p>
        </p:txBody>
      </p:sp>
    </p:spTree>
    <p:extLst>
      <p:ext uri="{BB962C8B-B14F-4D97-AF65-F5344CB8AC3E}">
        <p14:creationId xmlns:p14="http://schemas.microsoft.com/office/powerpoint/2010/main" val="2138385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A919237-8B79-48CB-A986-B4FF8FA9BB50}" type="datetimeFigureOut">
              <a:rPr lang="ru-RU" smtClean="0"/>
              <a:pPr/>
              <a:t>03.02.2022</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FB2F5DC-9BC0-4A83-B5E0-42DE987A42C8}" type="slidenum">
              <a:rPr lang="ru-RU" smtClean="0"/>
              <a:pPr/>
              <a:t>‹#›</a:t>
            </a:fld>
            <a:endParaRPr lang="ru-RU"/>
          </a:p>
        </p:txBody>
      </p:sp>
    </p:spTree>
    <p:extLst>
      <p:ext uri="{BB962C8B-B14F-4D97-AF65-F5344CB8AC3E}">
        <p14:creationId xmlns:p14="http://schemas.microsoft.com/office/powerpoint/2010/main" val="3623549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consultantplus://offline/ref=370995B79F84DE0FA8067DE0D8EC9C7A81DD0F3BDDE88FC52390598B9512536593233061FAE76B1187C3EF31ADD344C92C5946F4x1REQ"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consultantplus://offline/ref=F7B355090533B746942E0BF1A707B8631AAB44F14B8AE234763F55A44603A8CD0E601B6360662A0CF3BA8F7C0A61B9H"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consultantplus://offline/ref=370995B79F84DE0FA8067DE0D8EC9C7A81DD0F3BDDE88FC52390598B9512536593233061FAE76B1187C3EF31ADD344C92C5946F4x1REQ"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consultantplus://offline/ref=8E67BC41073C3ED484F5AC8AC6076AF7D039E2859ABC5CE261AA01B1E1527448DB02DB782E1E843E37123D8BDD1CD29CC1285F8A6BBC5D34zEWEO"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7.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5" name="Прямоугольник 4"/>
          <p:cNvSpPr/>
          <p:nvPr/>
        </p:nvSpPr>
        <p:spPr>
          <a:xfrm>
            <a:off x="1691680" y="2859782"/>
            <a:ext cx="5688632" cy="877163"/>
          </a:xfrm>
          <a:prstGeom prst="rect">
            <a:avLst/>
          </a:prstGeom>
        </p:spPr>
        <p:txBody>
          <a:bodyPr wrap="square">
            <a:spAutoFit/>
          </a:bodyPr>
          <a:lstStyle/>
          <a:p>
            <a:pPr algn="ctr"/>
            <a:r>
              <a:rPr lang="ru-RU" sz="1400" dirty="0">
                <a:solidFill>
                  <a:schemeClr val="bg1"/>
                </a:solidFill>
                <a:latin typeface="Arial" panose="020B0604020202020204" pitchFamily="34" charset="0"/>
                <a:cs typeface="Arial" panose="020B0604020202020204" pitchFamily="34" charset="0"/>
              </a:rPr>
              <a:t>КЛЮЧЕВЫЕ НОВАЦИИ ОПТИМИЗАЦИОННОГО ЗАКОНОПРОЕКТА</a:t>
            </a:r>
          </a:p>
          <a:p>
            <a:pPr algn="ctr"/>
            <a:r>
              <a:rPr lang="ru-RU" sz="1200" dirty="0">
                <a:solidFill>
                  <a:schemeClr val="bg1"/>
                </a:solidFill>
                <a:latin typeface="Arial" panose="020B0604020202020204" pitchFamily="34" charset="0"/>
                <a:cs typeface="Arial" panose="020B0604020202020204" pitchFamily="34" charset="0"/>
              </a:rPr>
              <a:t> </a:t>
            </a:r>
            <a:r>
              <a:rPr lang="ru-RU" sz="300" dirty="0">
                <a:solidFill>
                  <a:schemeClr val="bg1"/>
                </a:solidFill>
                <a:latin typeface="Arial" panose="020B0604020202020204" pitchFamily="34" charset="0"/>
                <a:cs typeface="Arial" panose="020B0604020202020204" pitchFamily="34" charset="0"/>
              </a:rPr>
              <a:t>  </a:t>
            </a:r>
          </a:p>
          <a:p>
            <a:pPr algn="ctr"/>
            <a:r>
              <a:rPr lang="ru-RU" sz="1100" dirty="0">
                <a:solidFill>
                  <a:schemeClr val="bg1"/>
                </a:solidFill>
                <a:latin typeface="Arial" panose="020B0604020202020204" pitchFamily="34" charset="0"/>
                <a:cs typeface="Arial" panose="020B0604020202020204" pitchFamily="34" charset="0"/>
              </a:rPr>
              <a:t>доклад</a:t>
            </a:r>
          </a:p>
        </p:txBody>
      </p:sp>
      <p:cxnSp>
        <p:nvCxnSpPr>
          <p:cNvPr id="7" name="Прямая соединительная линия 6"/>
          <p:cNvCxnSpPr/>
          <p:nvPr/>
        </p:nvCxnSpPr>
        <p:spPr>
          <a:xfrm flipV="1">
            <a:off x="251520" y="2715766"/>
            <a:ext cx="6912768" cy="813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3091968" y="2301138"/>
            <a:ext cx="2592288" cy="261610"/>
          </a:xfrm>
          <a:prstGeom prst="rect">
            <a:avLst/>
          </a:prstGeom>
        </p:spPr>
        <p:txBody>
          <a:bodyPr wrap="square">
            <a:spAutoFit/>
          </a:bodyPr>
          <a:lstStyle/>
          <a:p>
            <a:pPr algn="ctr"/>
            <a:r>
              <a:rPr lang="ru-RU" sz="1100" dirty="0">
                <a:solidFill>
                  <a:schemeClr val="bg1"/>
                </a:solidFill>
                <a:latin typeface="Arial" panose="020B0604020202020204" pitchFamily="34" charset="0"/>
                <a:cs typeface="Arial" panose="020B0604020202020204" pitchFamily="34" charset="0"/>
              </a:rPr>
              <a:t>ФАС России</a:t>
            </a:r>
            <a:endParaRPr lang="en-US" sz="1100" dirty="0">
              <a:solidFill>
                <a:schemeClr val="bg1"/>
              </a:solidFill>
              <a:latin typeface="Arial" panose="020B0604020202020204" pitchFamily="34" charset="0"/>
              <a:cs typeface="Arial" panose="020B0604020202020204" pitchFamily="34" charset="0"/>
            </a:endParaRPr>
          </a:p>
        </p:txBody>
      </p:sp>
      <p:cxnSp>
        <p:nvCxnSpPr>
          <p:cNvPr id="14" name="Прямая соединительная линия 13"/>
          <p:cNvCxnSpPr/>
          <p:nvPr/>
        </p:nvCxnSpPr>
        <p:spPr>
          <a:xfrm>
            <a:off x="251520" y="267494"/>
            <a:ext cx="864096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51520" y="4876006"/>
            <a:ext cx="8635293" cy="1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8861535" y="235834"/>
            <a:ext cx="0" cy="462071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272208" y="4396339"/>
            <a:ext cx="5945" cy="489025"/>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888" y="320661"/>
            <a:ext cx="1648448" cy="1927311"/>
          </a:xfrm>
          <a:prstGeom prst="rect">
            <a:avLst/>
          </a:prstGeom>
        </p:spPr>
      </p:pic>
    </p:spTree>
    <p:extLst>
      <p:ext uri="{BB962C8B-B14F-4D97-AF65-F5344CB8AC3E}">
        <p14:creationId xmlns:p14="http://schemas.microsoft.com/office/powerpoint/2010/main" val="196098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Порядок формирования извещения</a:t>
            </a:r>
            <a:endParaRPr lang="ru-RU" sz="2000" b="1" dirty="0"/>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pic>
        <p:nvPicPr>
          <p:cNvPr id="3" name="Рисунок 2"/>
          <p:cNvPicPr>
            <a:picLocks noChangeAspect="1"/>
          </p:cNvPicPr>
          <p:nvPr/>
        </p:nvPicPr>
        <p:blipFill>
          <a:blip r:embed="rId3"/>
          <a:stretch>
            <a:fillRect/>
          </a:stretch>
        </p:blipFill>
        <p:spPr>
          <a:xfrm>
            <a:off x="302863" y="974607"/>
            <a:ext cx="8760371" cy="3999142"/>
          </a:xfrm>
          <a:prstGeom prst="rect">
            <a:avLst/>
          </a:prstGeom>
        </p:spPr>
      </p:pic>
    </p:spTree>
    <p:extLst>
      <p:ext uri="{BB962C8B-B14F-4D97-AF65-F5344CB8AC3E}">
        <p14:creationId xmlns:p14="http://schemas.microsoft.com/office/powerpoint/2010/main" val="565827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Положение об оценке заявок</a:t>
            </a:r>
            <a:endParaRPr lang="ru-RU" sz="2000" b="1" dirty="0"/>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683568" y="1563638"/>
            <a:ext cx="7632848" cy="2656046"/>
          </a:xfrm>
          <a:prstGeom prst="roundRect">
            <a:avLst/>
          </a:prstGeom>
          <a:solidFill>
            <a:schemeClr val="bg1">
              <a:lumMod val="95000"/>
            </a:schemeClr>
          </a:solidFill>
          <a:ln>
            <a:solidFill>
              <a:schemeClr val="bg1"/>
            </a:solidFill>
          </a:ln>
        </p:spPr>
        <p:txBody>
          <a:bodyPr wrap="square">
            <a:spAutoFit/>
          </a:bodyPr>
          <a:lstStyle/>
          <a:p>
            <a:pPr algn="ctr"/>
            <a:r>
              <a:rPr lang="ru-RU" sz="1200" dirty="0"/>
              <a:t>Постановление Правительства РФ от 31.12.2021 N 2604 "Об оценке заявок на участие в закупке товаров, работ, услуг для обеспечения государственных и муниципальных нужд, внесении изменений в пункт 4 постановления Правительства Российской Федерации от 20 декабря 2021 г. N 2369 и признании утратившими силу некоторых актов и отдельных положений некоторых актов Правительства Российской </a:t>
            </a:r>
            <a:r>
              <a:rPr lang="ru-RU" sz="1200" dirty="0" smtClean="0"/>
              <a:t>Федерации»</a:t>
            </a:r>
            <a:endParaRPr lang="en-US" sz="1200" dirty="0" smtClean="0"/>
          </a:p>
          <a:p>
            <a:endParaRPr lang="en-US" sz="1200" dirty="0"/>
          </a:p>
          <a:p>
            <a:pPr algn="ctr"/>
            <a:r>
              <a:rPr lang="ru-RU" sz="1200" b="1" dirty="0"/>
              <a:t>Положение об оценке заявок на участие в закупке товаров, работ, услуг для обеспечения государственных и муниципальных нужд</a:t>
            </a:r>
            <a:r>
              <a:rPr lang="ru-RU" sz="1200" b="1" dirty="0" smtClean="0"/>
              <a:t>;</a:t>
            </a:r>
          </a:p>
          <a:p>
            <a:pPr algn="ctr"/>
            <a:endParaRPr lang="ru-RU" sz="1200" b="1" dirty="0"/>
          </a:p>
          <a:p>
            <a:pPr algn="ctr"/>
            <a:r>
              <a:rPr lang="ru-RU" sz="1200" dirty="0" smtClean="0"/>
              <a:t>Приложение № 1 (ФОРМА)</a:t>
            </a:r>
          </a:p>
          <a:p>
            <a:pPr algn="ctr"/>
            <a:endParaRPr lang="ru-RU" sz="1200" b="1" dirty="0"/>
          </a:p>
          <a:p>
            <a:pPr algn="ctr"/>
            <a:r>
              <a:rPr lang="ru-RU" sz="1200" b="1" dirty="0" smtClean="0"/>
              <a:t>«</a:t>
            </a:r>
            <a:r>
              <a:rPr lang="ru-RU" sz="1200" dirty="0"/>
              <a:t>ПОРЯДОК рассмотрения и оценки заявок на участие в </a:t>
            </a:r>
            <a:r>
              <a:rPr lang="ru-RU" sz="1200" dirty="0" smtClean="0"/>
              <a:t>конкурсе</a:t>
            </a:r>
            <a:r>
              <a:rPr lang="ru-RU" sz="1200" b="1" dirty="0" smtClean="0"/>
              <a:t>»</a:t>
            </a:r>
            <a:endParaRPr lang="ru-RU" sz="1200" dirty="0" smtClean="0"/>
          </a:p>
          <a:p>
            <a:endParaRPr lang="ru-RU" sz="1200" dirty="0"/>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2" name="Стрелка вниз 1"/>
          <p:cNvSpPr/>
          <p:nvPr/>
        </p:nvSpPr>
        <p:spPr>
          <a:xfrm>
            <a:off x="4329684" y="2480196"/>
            <a:ext cx="484632" cy="181049"/>
          </a:xfrm>
          <a:prstGeom prst="downArrow">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a:off x="4329684" y="3018036"/>
            <a:ext cx="484632" cy="181049"/>
          </a:xfrm>
          <a:prstGeom prst="downArrow">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a:off x="4329684" y="3434816"/>
            <a:ext cx="484632" cy="181049"/>
          </a:xfrm>
          <a:prstGeom prst="downArrow">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15546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1085 (было)</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827584" y="812738"/>
            <a:ext cx="7632848" cy="4188381"/>
          </a:xfrm>
          <a:prstGeom prst="roundRect">
            <a:avLst/>
          </a:prstGeom>
          <a:solidFill>
            <a:schemeClr val="bg1">
              <a:lumMod val="95000"/>
            </a:schemeClr>
          </a:solidFill>
          <a:ln>
            <a:solidFill>
              <a:schemeClr val="bg1"/>
            </a:solidFill>
          </a:ln>
        </p:spPr>
        <p:txBody>
          <a:bodyPr wrap="square">
            <a:spAutoFit/>
          </a:bodyPr>
          <a:lstStyle/>
          <a:p>
            <a:r>
              <a:rPr lang="ru-RU" sz="1200" dirty="0"/>
              <a:t>27. Показателями </a:t>
            </a:r>
            <a:r>
              <a:rPr lang="ru-RU" sz="1200" dirty="0" err="1"/>
              <a:t>нестоимостного</a:t>
            </a:r>
            <a:r>
              <a:rPr lang="ru-RU" sz="1200" dirty="0"/>
              <a:t> критерия оценки "квалификация участников закупки, в том числе наличие у них финансовых ресурсов, оборудования и других материальных ресурсов, принадлежащих им на праве собственности или на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 могут быть следующие показатели:</a:t>
            </a:r>
            <a:endParaRPr lang="ru-RU" sz="1200" dirty="0">
              <a:hlinkClick r:id="rId2"/>
            </a:endParaRPr>
          </a:p>
          <a:p>
            <a:endParaRPr lang="ru-RU" sz="1200" dirty="0"/>
          </a:p>
          <a:p>
            <a:r>
              <a:rPr lang="ru-RU" sz="1200" dirty="0"/>
              <a:t>а) квалификация трудовых ресурсов (руководителей и ключевых специалистов), предлагаемых для выполнения работ, оказания услуг;</a:t>
            </a:r>
          </a:p>
          <a:p>
            <a:endParaRPr lang="ru-RU" sz="1200" dirty="0"/>
          </a:p>
          <a:p>
            <a:r>
              <a:rPr lang="ru-RU" sz="1200" dirty="0"/>
              <a:t>б) </a:t>
            </a:r>
            <a:r>
              <a:rPr lang="ru-RU" b="1" u="sng" dirty="0"/>
              <a:t>опыт участника по успешной поставке товара, выполнению работ, оказанию услуг сопоставимого характера и объема</a:t>
            </a:r>
            <a:r>
              <a:rPr lang="ru-RU" sz="1200" dirty="0"/>
              <a:t>;</a:t>
            </a:r>
          </a:p>
          <a:p>
            <a:endParaRPr lang="ru-RU" sz="1200" dirty="0"/>
          </a:p>
          <a:p>
            <a:r>
              <a:rPr lang="ru-RU" sz="1200" dirty="0"/>
              <a:t>в) обеспеченность участника закупки материально-техническими ресурсами в части наличия у участника закупки собственных или арендованных производственных мощностей, технологического оборудования, необходимых для выполнения работ, оказания услуг;</a:t>
            </a:r>
          </a:p>
          <a:p>
            <a:endParaRPr lang="ru-RU" sz="1200" dirty="0"/>
          </a:p>
          <a:p>
            <a:r>
              <a:rPr lang="ru-RU" sz="1200" dirty="0"/>
              <a:t>г) обеспеченность участника закупки трудовыми ресурсами;</a:t>
            </a:r>
          </a:p>
          <a:p>
            <a:endParaRPr lang="ru-RU" sz="1200" dirty="0"/>
          </a:p>
          <a:p>
            <a:r>
              <a:rPr lang="ru-RU" sz="1200" dirty="0"/>
              <a:t>д) деловая репутация участника закупки.</a:t>
            </a:r>
          </a:p>
        </p:txBody>
      </p:sp>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Tree>
    <p:extLst>
      <p:ext uri="{BB962C8B-B14F-4D97-AF65-F5344CB8AC3E}">
        <p14:creationId xmlns:p14="http://schemas.microsoft.com/office/powerpoint/2010/main" val="398423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2604 (стало)</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827584" y="812738"/>
            <a:ext cx="7632848" cy="3881914"/>
          </a:xfrm>
          <a:prstGeom prst="roundRect">
            <a:avLst/>
          </a:prstGeom>
          <a:solidFill>
            <a:schemeClr val="bg1">
              <a:lumMod val="95000"/>
            </a:schemeClr>
          </a:solidFill>
          <a:ln>
            <a:solidFill>
              <a:schemeClr val="bg1"/>
            </a:solidFill>
          </a:ln>
        </p:spPr>
        <p:txBody>
          <a:bodyPr wrap="square">
            <a:spAutoFit/>
          </a:bodyPr>
          <a:lstStyle/>
          <a:p>
            <a:pPr indent="342900" algn="l"/>
            <a:r>
              <a:rPr lang="ru-RU" sz="1200" dirty="0"/>
              <a:t>24.</a:t>
            </a:r>
            <a:r>
              <a:rPr lang="ru-RU" sz="1200" b="0" i="0" dirty="0">
                <a:solidFill>
                  <a:srgbClr val="000000"/>
                </a:solidFill>
                <a:effectLst/>
              </a:rPr>
              <a:t> Для оценки заявок по критерию оценки "квалификация участников закупки" могут применяться, если иное не предусмотрено настоящим Положением, один или несколько из следующих показателей оценки:</a:t>
            </a:r>
          </a:p>
          <a:p>
            <a:pPr indent="342900" algn="l"/>
            <a:endParaRPr lang="ru-RU" sz="1200" b="0" i="0" dirty="0">
              <a:solidFill>
                <a:srgbClr val="000000"/>
              </a:solidFill>
              <a:effectLst/>
            </a:endParaRPr>
          </a:p>
          <a:p>
            <a:pPr indent="342900" algn="l"/>
            <a:r>
              <a:rPr lang="ru-RU" sz="1200" b="0" i="0" dirty="0">
                <a:solidFill>
                  <a:srgbClr val="000000"/>
                </a:solidFill>
                <a:effectLst/>
              </a:rPr>
              <a:t>а) наличие у участников закупки финансовых ресурсов;</a:t>
            </a:r>
          </a:p>
          <a:p>
            <a:pPr indent="342900" algn="l"/>
            <a:endParaRPr lang="ru-RU" sz="1200" b="0" i="0" dirty="0">
              <a:solidFill>
                <a:srgbClr val="000000"/>
              </a:solidFill>
              <a:effectLst/>
            </a:endParaRPr>
          </a:p>
          <a:p>
            <a:pPr indent="342900" algn="l"/>
            <a:r>
              <a:rPr lang="ru-RU" sz="1200" b="0" i="0" dirty="0">
                <a:solidFill>
                  <a:srgbClr val="000000"/>
                </a:solidFill>
                <a:effectLst/>
              </a:rPr>
              <a:t>б) наличие у участников закупки на праве собственности или ином законном основании оборудования и других материальных ресурсов;</a:t>
            </a:r>
          </a:p>
          <a:p>
            <a:pPr indent="342900" algn="l"/>
            <a:endParaRPr lang="ru-RU" sz="1200" b="0" i="0" dirty="0">
              <a:solidFill>
                <a:srgbClr val="000000"/>
              </a:solidFill>
              <a:effectLst/>
            </a:endParaRPr>
          </a:p>
          <a:p>
            <a:pPr indent="342900" algn="l"/>
            <a:r>
              <a:rPr lang="ru-RU" b="1" u="sng" dirty="0"/>
              <a:t>в) наличие у участников закупки опыта поставки товара, выполнения работы, оказания услуги, связанного с предметом контракта;</a:t>
            </a:r>
          </a:p>
          <a:p>
            <a:pPr indent="342900" algn="l"/>
            <a:endParaRPr lang="ru-RU" sz="1200" b="0" i="0" dirty="0">
              <a:solidFill>
                <a:srgbClr val="000000"/>
              </a:solidFill>
              <a:effectLst/>
            </a:endParaRPr>
          </a:p>
          <a:p>
            <a:pPr indent="342900" algn="l"/>
            <a:r>
              <a:rPr lang="ru-RU" sz="1200" b="0" i="0" dirty="0">
                <a:solidFill>
                  <a:srgbClr val="000000"/>
                </a:solidFill>
                <a:effectLst/>
              </a:rPr>
              <a:t>г) наличие у участников закупки деловой репутации;</a:t>
            </a:r>
          </a:p>
          <a:p>
            <a:pPr indent="342900" algn="l"/>
            <a:endParaRPr lang="ru-RU" sz="1200" b="0" i="0" dirty="0">
              <a:solidFill>
                <a:srgbClr val="000000"/>
              </a:solidFill>
              <a:effectLst/>
            </a:endParaRPr>
          </a:p>
          <a:p>
            <a:pPr indent="342900" algn="l"/>
            <a:r>
              <a:rPr lang="ru-RU" sz="1200" b="0" i="0" dirty="0">
                <a:solidFill>
                  <a:srgbClr val="000000"/>
                </a:solidFill>
                <a:effectLst/>
              </a:rPr>
              <a:t>д) наличие у участников закупки специалистов и иных работников определенного уровня квалификации.</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Tree>
    <p:extLst>
      <p:ext uri="{BB962C8B-B14F-4D97-AF65-F5344CB8AC3E}">
        <p14:creationId xmlns:p14="http://schemas.microsoft.com/office/powerpoint/2010/main" val="3104563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1085 (было)</a:t>
            </a:r>
          </a:p>
        </p:txBody>
      </p:sp>
      <p:cxnSp>
        <p:nvCxnSpPr>
          <p:cNvPr id="25" name="Прямая соединительная линия 24"/>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899592" y="1459108"/>
            <a:ext cx="7632848" cy="2860358"/>
          </a:xfrm>
          <a:prstGeom prst="roundRect">
            <a:avLst/>
          </a:prstGeom>
          <a:solidFill>
            <a:schemeClr val="bg1">
              <a:lumMod val="95000"/>
            </a:schemeClr>
          </a:solidFill>
          <a:ln>
            <a:solidFill>
              <a:schemeClr val="bg1"/>
            </a:solidFill>
          </a:ln>
        </p:spPr>
        <p:txBody>
          <a:bodyPr wrap="square">
            <a:spAutoFit/>
          </a:bodyPr>
          <a:lstStyle/>
          <a:p>
            <a:r>
              <a:rPr lang="ru-RU" sz="1200" dirty="0"/>
              <a:t>27(2). В случае осуществления закупки, по результатам которой заключается контракт, предметом которого является выполнение работ по строительству, реконструкции, капитальному ремонту, сносу объекта капитального строительства (в том числе линейного объекта), проведению работ по сохранению объектов культурного наследия, а также КЖЦ, </a:t>
            </a:r>
            <a:r>
              <a:rPr lang="ru-RU" sz="1200" u="sng" dirty="0"/>
              <a:t>в документации о закупке устанавливается один или несколько следующих показателей. </a:t>
            </a:r>
          </a:p>
          <a:p>
            <a:endParaRPr lang="ru-RU" sz="1200" dirty="0"/>
          </a:p>
          <a:p>
            <a:r>
              <a:rPr lang="ru-RU" b="1" dirty="0"/>
              <a:t>а) общая стоимость исполненных контрактов (договоров);</a:t>
            </a:r>
          </a:p>
          <a:p>
            <a:endParaRPr lang="ru-RU" b="1" dirty="0"/>
          </a:p>
          <a:p>
            <a:r>
              <a:rPr lang="ru-RU" b="1" dirty="0"/>
              <a:t>б) общее количество исполненных контрактов (договоров);</a:t>
            </a:r>
          </a:p>
          <a:p>
            <a:endParaRPr lang="ru-RU" b="1" dirty="0"/>
          </a:p>
          <a:p>
            <a:r>
              <a:rPr lang="ru-RU" b="1" dirty="0"/>
              <a:t>в) наибольшая цена одного из исполненных контрактов (договоров).</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Tree>
    <p:extLst>
      <p:ext uri="{BB962C8B-B14F-4D97-AF65-F5344CB8AC3E}">
        <p14:creationId xmlns:p14="http://schemas.microsoft.com/office/powerpoint/2010/main" val="4205213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2604 (стало)</a:t>
            </a:r>
          </a:p>
        </p:txBody>
      </p:sp>
      <p:cxnSp>
        <p:nvCxnSpPr>
          <p:cNvPr id="25" name="Прямая соединительная линия 24"/>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899592" y="1459108"/>
            <a:ext cx="7632848" cy="2962513"/>
          </a:xfrm>
          <a:prstGeom prst="roundRect">
            <a:avLst/>
          </a:prstGeom>
          <a:solidFill>
            <a:schemeClr val="bg1">
              <a:lumMod val="95000"/>
            </a:schemeClr>
          </a:solidFill>
          <a:ln>
            <a:solidFill>
              <a:schemeClr val="bg1"/>
            </a:solidFill>
          </a:ln>
        </p:spPr>
        <p:txBody>
          <a:bodyPr wrap="square">
            <a:spAutoFit/>
          </a:bodyPr>
          <a:lstStyle/>
          <a:p>
            <a:pPr indent="342900" algn="l"/>
            <a:r>
              <a:rPr lang="ru-RU" sz="1200" b="0" i="0" dirty="0">
                <a:solidFill>
                  <a:srgbClr val="000000"/>
                </a:solidFill>
                <a:effectLst/>
              </a:rPr>
              <a:t>28. В случае применения показателя оценки, </a:t>
            </a:r>
            <a:r>
              <a:rPr lang="ru-RU" sz="1200" b="0" i="0" dirty="0">
                <a:effectLst/>
              </a:rPr>
              <a:t>предусмотренного подпунктом "в" пункта 24 настоящего Положения:</a:t>
            </a:r>
          </a:p>
          <a:p>
            <a:pPr indent="342900" algn="l"/>
            <a:r>
              <a:rPr lang="ru-RU" sz="1200" dirty="0"/>
              <a:t>а) применяются один или несколько из следующих детализирующих показателей оценки:</a:t>
            </a:r>
          </a:p>
          <a:p>
            <a:pPr indent="342900" algn="l"/>
            <a:endParaRPr lang="ru-RU" sz="1200" b="0" i="0" dirty="0">
              <a:solidFill>
                <a:srgbClr val="000000"/>
              </a:solidFill>
              <a:effectLst/>
            </a:endParaRPr>
          </a:p>
          <a:p>
            <a:pPr indent="342900" algn="l"/>
            <a:r>
              <a:rPr lang="ru-RU" b="1" i="0" dirty="0">
                <a:solidFill>
                  <a:srgbClr val="000000"/>
                </a:solidFill>
                <a:effectLst/>
              </a:rPr>
              <a:t>- общая цена исполненных участником закупки договоров;</a:t>
            </a:r>
          </a:p>
          <a:p>
            <a:pPr indent="342900" algn="l"/>
            <a:endParaRPr lang="ru-RU" b="1" i="0" dirty="0">
              <a:solidFill>
                <a:srgbClr val="000000"/>
              </a:solidFill>
              <a:effectLst/>
            </a:endParaRPr>
          </a:p>
          <a:p>
            <a:pPr indent="342900" algn="l"/>
            <a:r>
              <a:rPr lang="ru-RU" b="1" i="0" dirty="0">
                <a:solidFill>
                  <a:srgbClr val="000000"/>
                </a:solidFill>
                <a:effectLst/>
              </a:rPr>
              <a:t>- общее количество исполненных участником закупки договоров;</a:t>
            </a:r>
          </a:p>
          <a:p>
            <a:pPr indent="342900" algn="l"/>
            <a:endParaRPr lang="ru-RU" b="1" i="0" dirty="0">
              <a:solidFill>
                <a:srgbClr val="000000"/>
              </a:solidFill>
              <a:effectLst/>
            </a:endParaRPr>
          </a:p>
          <a:p>
            <a:pPr indent="342900" algn="l"/>
            <a:r>
              <a:rPr lang="ru-RU" b="1" i="0" dirty="0">
                <a:solidFill>
                  <a:srgbClr val="000000"/>
                </a:solidFill>
                <a:effectLst/>
              </a:rPr>
              <a:t>- наибольшая цена одного из исполненных участником закупки</a:t>
            </a:r>
          </a:p>
          <a:p>
            <a:pPr indent="342900" algn="l"/>
            <a:r>
              <a:rPr lang="ru-RU" b="1" i="0" dirty="0">
                <a:solidFill>
                  <a:srgbClr val="000000"/>
                </a:solidFill>
                <a:effectLst/>
              </a:rPr>
              <a:t>договоров;</a:t>
            </a:r>
          </a:p>
          <a:p>
            <a:endParaRPr lang="ru-RU" sz="1200" dirty="0"/>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Tree>
    <p:extLst>
      <p:ext uri="{BB962C8B-B14F-4D97-AF65-F5344CB8AC3E}">
        <p14:creationId xmlns:p14="http://schemas.microsoft.com/office/powerpoint/2010/main" val="1240057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0" descr="http://zakupki.gov.ru/epz/main/public/img/header/emblem.svg"/>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Text Box 2"/>
          <p:cNvSpPr txBox="1">
            <a:spLocks noChangeArrowheads="1"/>
          </p:cNvSpPr>
          <p:nvPr/>
        </p:nvSpPr>
        <p:spPr bwMode="auto">
          <a:xfrm>
            <a:off x="827583" y="782921"/>
            <a:ext cx="7272809" cy="592554"/>
          </a:xfrm>
          <a:prstGeom prst="rect">
            <a:avLst/>
          </a:prstGeom>
          <a:solidFill>
            <a:schemeClr val="accent1">
              <a:lumMod val="20000"/>
              <a:lumOff val="80000"/>
            </a:schemeClr>
          </a:solidFill>
          <a:ln w="9525">
            <a:noFill/>
            <a:miter lim="800000"/>
            <a:headEnd/>
            <a:tailEnd/>
          </a:ln>
        </p:spPr>
        <p:txBody>
          <a:bodyPr anchor="ctr"/>
          <a:lstStyle/>
          <a:p>
            <a:pPr algn="ctr">
              <a:spcBef>
                <a:spcPct val="0"/>
              </a:spcBef>
            </a:pPr>
            <a:r>
              <a:rPr lang="ru-RU" altLang="ru-RU" sz="1950" b="1" dirty="0">
                <a:latin typeface="Arial" panose="020B0604020202020204" pitchFamily="34" charset="0"/>
                <a:ea typeface="ＭＳ Ｐゴシック" panose="020B0600070205080204" pitchFamily="34" charset="-128"/>
                <a:cs typeface="Arial" panose="020B0604020202020204" pitchFamily="34" charset="0"/>
              </a:rPr>
              <a:t>Условие о минимальной стоимости контрактов (договоров)</a:t>
            </a:r>
          </a:p>
        </p:txBody>
      </p:sp>
      <p:sp>
        <p:nvSpPr>
          <p:cNvPr id="20" name="Rectangle 3079"/>
          <p:cNvSpPr>
            <a:spLocks noChangeArrowheads="1"/>
          </p:cNvSpPr>
          <p:nvPr/>
        </p:nvSpPr>
        <p:spPr bwMode="auto">
          <a:xfrm>
            <a:off x="8736866" y="4835009"/>
            <a:ext cx="481085" cy="30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rgbClr val="333399"/>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rgbClr val="333399"/>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333399"/>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333399"/>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333399"/>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9pPr>
          </a:lstStyle>
          <a:p>
            <a:pPr algn="ctr">
              <a:spcBef>
                <a:spcPct val="0"/>
              </a:spcBef>
              <a:buNone/>
              <a:defRPr/>
            </a:pPr>
            <a:r>
              <a:rPr lang="ru-RU" altLang="ru-RU" sz="1800" b="1" dirty="0">
                <a:solidFill>
                  <a:srgbClr val="008080"/>
                </a:solidFill>
                <a:latin typeface="Arial" charset="0"/>
              </a:rPr>
              <a:t>5</a:t>
            </a:r>
          </a:p>
          <a:p>
            <a:pPr algn="ctr">
              <a:spcBef>
                <a:spcPct val="0"/>
              </a:spcBef>
              <a:buNone/>
              <a:defRPr/>
            </a:pPr>
            <a:r>
              <a:rPr lang="ru-RU" altLang="ru-RU" sz="1800" b="1" dirty="0">
                <a:solidFill>
                  <a:srgbClr val="008080"/>
                </a:solidFill>
                <a:latin typeface="Arial" charset="0"/>
              </a:rPr>
              <a:t/>
            </a:r>
            <a:br>
              <a:rPr lang="ru-RU" altLang="ru-RU" sz="1800" b="1" dirty="0">
                <a:solidFill>
                  <a:srgbClr val="008080"/>
                </a:solidFill>
                <a:latin typeface="Arial" charset="0"/>
              </a:rPr>
            </a:br>
            <a:endParaRPr lang="ru-RU" altLang="ru-RU" sz="1800" b="1" dirty="0">
              <a:solidFill>
                <a:srgbClr val="008080"/>
              </a:solidFill>
              <a:latin typeface="Arial" charset="0"/>
            </a:endParaRPr>
          </a:p>
          <a:p>
            <a:pPr algn="r" eaLnBrk="1" hangingPunct="1">
              <a:spcBef>
                <a:spcPct val="0"/>
              </a:spcBef>
              <a:buFontTx/>
              <a:buNone/>
              <a:defRPr/>
            </a:pPr>
            <a:endParaRPr lang="ru-RU" altLang="ru-RU" sz="2250" b="1" dirty="0">
              <a:latin typeface="Trebuchet MS" panose="020B0603020202020204" pitchFamily="34" charset="0"/>
              <a:cs typeface="Arial" panose="020B0604020202020204" pitchFamily="34" charset="0"/>
            </a:endParaRPr>
          </a:p>
        </p:txBody>
      </p:sp>
      <p:sp>
        <p:nvSpPr>
          <p:cNvPr id="2" name="TextBox 1"/>
          <p:cNvSpPr txBox="1"/>
          <p:nvPr/>
        </p:nvSpPr>
        <p:spPr>
          <a:xfrm>
            <a:off x="6027732" y="1823787"/>
            <a:ext cx="2949677" cy="2169825"/>
          </a:xfrm>
          <a:prstGeom prst="rect">
            <a:avLst/>
          </a:prstGeom>
          <a:noFill/>
          <a:ln>
            <a:solidFill>
              <a:schemeClr val="tx1"/>
            </a:solidFill>
            <a:prstDash val="dash"/>
          </a:ln>
        </p:spPr>
        <p:txBody>
          <a:bodyPr wrap="square" rtlCol="0">
            <a:spAutoFit/>
          </a:bodyPr>
          <a:lstStyle/>
          <a:p>
            <a:pPr algn="ctr"/>
            <a:r>
              <a:rPr lang="ru-RU" sz="1350" i="1" dirty="0">
                <a:latin typeface="Arial" panose="020B0604020202020204" pitchFamily="34" charset="0"/>
                <a:cs typeface="Arial" panose="020B0604020202020204" pitchFamily="34" charset="0"/>
              </a:rPr>
              <a:t>Например, при установлении в документации показателя «Общая стоимость исполненных контрактов» Критерия оценки заказчик не вправе устанавливать требования, в соответствии с которыми к оценке принимаются контракты (договоры) стоимостью не менее 10 % от НМЦК</a:t>
            </a:r>
          </a:p>
        </p:txBody>
      </p:sp>
      <p:sp>
        <p:nvSpPr>
          <p:cNvPr id="5" name="Прямоугольник 4"/>
          <p:cNvSpPr/>
          <p:nvPr/>
        </p:nvSpPr>
        <p:spPr>
          <a:xfrm>
            <a:off x="140745" y="1392903"/>
            <a:ext cx="5592791" cy="1615827"/>
          </a:xfrm>
          <a:prstGeom prst="rect">
            <a:avLst/>
          </a:prstGeom>
        </p:spPr>
        <p:txBody>
          <a:bodyPr wrap="square">
            <a:spAutoFit/>
          </a:bodyPr>
          <a:lstStyle/>
          <a:p>
            <a:pPr lvl="0" algn="ctr"/>
            <a:r>
              <a:rPr lang="ru-RU" sz="1650" dirty="0">
                <a:latin typeface="Arial" panose="020B0604020202020204" pitchFamily="34" charset="0"/>
                <a:cs typeface="Arial" panose="020B0604020202020204" pitchFamily="34" charset="0"/>
              </a:rPr>
              <a:t>В отношении закупок на выполнение работ по строительству, реконструкции, кап. ремонту, сносу объекта кап. строительства (в том числе линейного объекта), согласно п. 27(2) Правил </a:t>
            </a:r>
            <a:r>
              <a:rPr lang="ru-RU" sz="1650" u="sng" dirty="0">
                <a:latin typeface="Arial" panose="020B0604020202020204" pitchFamily="34" charset="0"/>
                <a:cs typeface="Arial" panose="020B0604020202020204" pitchFamily="34" charset="0"/>
              </a:rPr>
              <a:t>действуют специальные правила </a:t>
            </a:r>
            <a:r>
              <a:rPr lang="ru-RU" sz="1650" dirty="0">
                <a:latin typeface="Arial" panose="020B0604020202020204" pitchFamily="34" charset="0"/>
                <a:cs typeface="Arial" panose="020B0604020202020204" pitchFamily="34" charset="0"/>
              </a:rPr>
              <a:t>выбора наилучших условий исполнения контракта.</a:t>
            </a:r>
          </a:p>
        </p:txBody>
      </p:sp>
      <p:sp>
        <p:nvSpPr>
          <p:cNvPr id="6" name="Прямоугольник 5"/>
          <p:cNvSpPr/>
          <p:nvPr/>
        </p:nvSpPr>
        <p:spPr>
          <a:xfrm>
            <a:off x="140745" y="3092109"/>
            <a:ext cx="5592791" cy="1615827"/>
          </a:xfrm>
          <a:prstGeom prst="rect">
            <a:avLst/>
          </a:prstGeom>
        </p:spPr>
        <p:txBody>
          <a:bodyPr wrap="square">
            <a:spAutoFit/>
          </a:bodyPr>
          <a:lstStyle/>
          <a:p>
            <a:pPr algn="ctr"/>
            <a:r>
              <a:rPr lang="ru-RU" sz="1650" dirty="0">
                <a:latin typeface="Arial" panose="020B0604020202020204" pitchFamily="34" charset="0"/>
                <a:cs typeface="Arial" panose="020B0604020202020204" pitchFamily="34" charset="0"/>
              </a:rPr>
              <a:t>Таким образом, установление в документации о закупке требований к минимальной стоимости исполненных контрактов (договоров), подтверждающих наличие опыта выполнения работ у участника закупки, не соответствует положениям п. 27(2) Правил</a:t>
            </a:r>
          </a:p>
        </p:txBody>
      </p:sp>
      <p:sp>
        <p:nvSpPr>
          <p:cNvPr id="3" name="TextBox 2"/>
          <p:cNvSpPr txBox="1"/>
          <p:nvPr/>
        </p:nvSpPr>
        <p:spPr>
          <a:xfrm>
            <a:off x="345281" y="4658031"/>
            <a:ext cx="8563587" cy="276999"/>
          </a:xfrm>
          <a:prstGeom prst="rect">
            <a:avLst/>
          </a:prstGeom>
          <a:noFill/>
        </p:spPr>
        <p:txBody>
          <a:bodyPr wrap="square" rtlCol="0">
            <a:spAutoFit/>
          </a:bodyPr>
          <a:lstStyle/>
          <a:p>
            <a:pPr algn="ctr"/>
            <a:r>
              <a:rPr lang="ru-RU" sz="1200" i="1" dirty="0">
                <a:solidFill>
                  <a:schemeClr val="tx1">
                    <a:lumMod val="50000"/>
                    <a:lumOff val="50000"/>
                  </a:schemeClr>
                </a:solidFill>
                <a:latin typeface="Arial" panose="020B0604020202020204" pitchFamily="34" charset="0"/>
                <a:cs typeface="Arial" panose="020B0604020202020204" pitchFamily="34" charset="0"/>
              </a:rPr>
              <a:t>Судебная практика: 9ААС по делу А40-262159/20, АС г. Москвы по делам А40-93428/20; А40-63895/21; А40-61210/21</a:t>
            </a:r>
          </a:p>
        </p:txBody>
      </p:sp>
      <p:sp>
        <p:nvSpPr>
          <p:cNvPr id="10" name="Прямоугольник 9"/>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ru-RU" altLang="ru-RU" sz="2000" b="1" dirty="0">
                <a:latin typeface="Arial" panose="020B0604020202020204" pitchFamily="34" charset="0"/>
                <a:ea typeface="ＭＳ Ｐゴシック" panose="020B0600070205080204" pitchFamily="34" charset="-128"/>
                <a:cs typeface="Arial" panose="020B0604020202020204" pitchFamily="34" charset="0"/>
              </a:rPr>
              <a:t>Разъяснение ФАС России от 08.12.2021 № МШ/105064/21</a:t>
            </a:r>
          </a:p>
        </p:txBody>
      </p:sp>
      <p:cxnSp>
        <p:nvCxnSpPr>
          <p:cNvPr id="12" name="Прямая соединительная линия 11"/>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5141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2604 (стало)</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776644" y="1274830"/>
            <a:ext cx="7632848" cy="3064669"/>
          </a:xfrm>
          <a:prstGeom prst="roundRect">
            <a:avLst/>
          </a:prstGeom>
          <a:solidFill>
            <a:schemeClr val="bg1">
              <a:lumMod val="95000"/>
            </a:schemeClr>
          </a:solidFill>
          <a:ln>
            <a:solidFill>
              <a:schemeClr val="bg1"/>
            </a:solidFill>
          </a:ln>
        </p:spPr>
        <p:txBody>
          <a:bodyPr wrap="square">
            <a:spAutoFit/>
          </a:bodyPr>
          <a:lstStyle/>
          <a:p>
            <a:pPr indent="342900" algn="l"/>
            <a:r>
              <a:rPr lang="ru-RU" b="1" i="0" dirty="0" smtClean="0">
                <a:solidFill>
                  <a:srgbClr val="000000"/>
                </a:solidFill>
                <a:effectLst/>
              </a:rPr>
              <a:t>В Порядке оценки заявок:</a:t>
            </a:r>
            <a:endParaRPr lang="ru-RU" b="1" i="0" dirty="0">
              <a:solidFill>
                <a:srgbClr val="000000"/>
              </a:solidFill>
              <a:effectLst/>
            </a:endParaRPr>
          </a:p>
          <a:p>
            <a:pPr indent="342900" algn="l"/>
            <a:endParaRPr lang="ru-RU" sz="1200" b="0" i="0" dirty="0">
              <a:solidFill>
                <a:srgbClr val="000000"/>
              </a:solidFill>
              <a:effectLst/>
            </a:endParaRPr>
          </a:p>
          <a:p>
            <a:r>
              <a:rPr lang="ru-RU" sz="1200" dirty="0" smtClean="0"/>
              <a:t>в) устанавливается </a:t>
            </a:r>
            <a:r>
              <a:rPr lang="ru-RU" sz="1200" u="sng" dirty="0"/>
              <a:t>предмет</a:t>
            </a:r>
            <a:r>
              <a:rPr lang="ru-RU" sz="1200" dirty="0"/>
              <a:t> договора (договоров), оцениваемого по каждому детализирующему показателю, </a:t>
            </a:r>
            <a:r>
              <a:rPr lang="ru-RU" sz="1200" u="sng" dirty="0"/>
              <a:t>сопоставимый</a:t>
            </a:r>
            <a:r>
              <a:rPr lang="ru-RU" sz="1200" dirty="0"/>
              <a:t> с предметом контракта, заключаемого по результатам </a:t>
            </a:r>
            <a:r>
              <a:rPr lang="ru-RU" sz="1200" dirty="0" smtClean="0"/>
              <a:t>закупки;</a:t>
            </a:r>
          </a:p>
          <a:p>
            <a:endParaRPr lang="ru-RU" sz="1200" dirty="0"/>
          </a:p>
          <a:p>
            <a:r>
              <a:rPr lang="ru-RU" sz="1200" dirty="0"/>
              <a:t>устанавливается перечень документов, подтверждающих наличие у участника закупки опыта поставки товара, выполнения работы, оказания услуги, связанного с предметом контракта, в том числе исполненный договор (договоры), акт (акты) приемки поставленного товара, выполненных работ, оказанных услуг, составленные при исполнении такого договора (договоров</a:t>
            </a:r>
            <a:r>
              <a:rPr lang="ru-RU" sz="1200" dirty="0" smtClean="0"/>
              <a:t>);</a:t>
            </a:r>
          </a:p>
          <a:p>
            <a:endParaRPr lang="ru-RU" sz="1200" dirty="0"/>
          </a:p>
          <a:p>
            <a:r>
              <a:rPr lang="ru-RU" sz="1200" dirty="0"/>
              <a:t>может быть установлено положение о принятии к оценке исключительно исполненного договора (договоров), при исполнении которого поставщиком (подрядчиком, исполнителем) </a:t>
            </a:r>
            <a:r>
              <a:rPr lang="ru-RU" sz="1200" u="sng" dirty="0"/>
              <a:t>исполнены требования об уплате неустоек </a:t>
            </a:r>
            <a:r>
              <a:rPr lang="ru-RU" sz="1200" dirty="0"/>
              <a:t>(штрафов, пеней) (в случае начисления неустоек</a:t>
            </a:r>
            <a:r>
              <a:rPr lang="ru-RU" sz="1200" dirty="0" smtClean="0"/>
              <a:t>);</a:t>
            </a:r>
          </a:p>
          <a:p>
            <a:endParaRPr lang="ru-RU" sz="1200" dirty="0"/>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9" name="Прямоугольник 8">
            <a:extLst>
              <a:ext uri="{FF2B5EF4-FFF2-40B4-BE49-F238E27FC236}">
                <a16:creationId xmlns:a16="http://schemas.microsoft.com/office/drawing/2014/main" xmlns="" id="{D7E11F11-036C-49DF-8CE1-4A432B805547}"/>
              </a:ext>
            </a:extLst>
          </p:cNvPr>
          <p:cNvSpPr/>
          <p:nvPr/>
        </p:nvSpPr>
        <p:spPr>
          <a:xfrm>
            <a:off x="1403648" y="1779662"/>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33570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0" descr="http://zakupki.gov.ru/epz/main/public/img/header/emblem.svg"/>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Text Box 2"/>
          <p:cNvSpPr txBox="1">
            <a:spLocks noChangeArrowheads="1"/>
          </p:cNvSpPr>
          <p:nvPr/>
        </p:nvSpPr>
        <p:spPr bwMode="auto">
          <a:xfrm>
            <a:off x="827584" y="915566"/>
            <a:ext cx="7272809" cy="592554"/>
          </a:xfrm>
          <a:prstGeom prst="rect">
            <a:avLst/>
          </a:prstGeom>
          <a:solidFill>
            <a:schemeClr val="accent1">
              <a:lumMod val="20000"/>
              <a:lumOff val="80000"/>
            </a:schemeClr>
          </a:solidFill>
          <a:ln w="9525">
            <a:noFill/>
            <a:miter lim="800000"/>
            <a:headEnd/>
            <a:tailEnd/>
          </a:ln>
        </p:spPr>
        <p:txBody>
          <a:bodyPr anchor="ctr"/>
          <a:lstStyle/>
          <a:p>
            <a:pPr algn="ctr">
              <a:spcBef>
                <a:spcPct val="0"/>
              </a:spcBef>
            </a:pPr>
            <a:r>
              <a:rPr lang="ru-RU" altLang="ru-RU" sz="1950" b="1" dirty="0">
                <a:latin typeface="Arial" panose="020B0604020202020204" pitchFamily="34" charset="0"/>
                <a:ea typeface="ＭＳ Ｐゴシック" panose="020B0600070205080204" pitchFamily="34" charset="-128"/>
                <a:cs typeface="Arial" panose="020B0604020202020204" pitchFamily="34" charset="0"/>
              </a:rPr>
              <a:t>Условие о предоставлении контрактов (договоров), исполненных без применения санкций</a:t>
            </a:r>
          </a:p>
        </p:txBody>
      </p:sp>
      <p:sp>
        <p:nvSpPr>
          <p:cNvPr id="20" name="Rectangle 3079"/>
          <p:cNvSpPr>
            <a:spLocks noChangeArrowheads="1"/>
          </p:cNvSpPr>
          <p:nvPr/>
        </p:nvSpPr>
        <p:spPr bwMode="auto">
          <a:xfrm>
            <a:off x="8736866" y="4835009"/>
            <a:ext cx="481085" cy="30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rgbClr val="333399"/>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rgbClr val="333399"/>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333399"/>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333399"/>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333399"/>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9pPr>
          </a:lstStyle>
          <a:p>
            <a:pPr algn="ctr">
              <a:spcBef>
                <a:spcPct val="0"/>
              </a:spcBef>
              <a:buNone/>
              <a:defRPr/>
            </a:pPr>
            <a:endParaRPr lang="ru-RU" altLang="ru-RU" sz="1800" b="1" dirty="0">
              <a:solidFill>
                <a:srgbClr val="008080"/>
              </a:solidFill>
              <a:latin typeface="Arial" charset="0"/>
            </a:endParaRPr>
          </a:p>
          <a:p>
            <a:pPr algn="ctr">
              <a:spcBef>
                <a:spcPct val="0"/>
              </a:spcBef>
              <a:buNone/>
              <a:defRPr/>
            </a:pPr>
            <a:r>
              <a:rPr lang="ru-RU" altLang="ru-RU" sz="1800" b="1" dirty="0">
                <a:solidFill>
                  <a:srgbClr val="008080"/>
                </a:solidFill>
                <a:latin typeface="Arial" charset="0"/>
              </a:rPr>
              <a:t/>
            </a:r>
            <a:br>
              <a:rPr lang="ru-RU" altLang="ru-RU" sz="1800" b="1" dirty="0">
                <a:solidFill>
                  <a:srgbClr val="008080"/>
                </a:solidFill>
                <a:latin typeface="Arial" charset="0"/>
              </a:rPr>
            </a:br>
            <a:endParaRPr lang="ru-RU" altLang="ru-RU" sz="1800" b="1" dirty="0">
              <a:solidFill>
                <a:srgbClr val="008080"/>
              </a:solidFill>
              <a:latin typeface="Arial" charset="0"/>
            </a:endParaRPr>
          </a:p>
          <a:p>
            <a:pPr algn="r" eaLnBrk="1" hangingPunct="1">
              <a:spcBef>
                <a:spcPct val="0"/>
              </a:spcBef>
              <a:buFontTx/>
              <a:buNone/>
              <a:defRPr/>
            </a:pPr>
            <a:endParaRPr lang="ru-RU" altLang="ru-RU" sz="2250" b="1" dirty="0">
              <a:latin typeface="Trebuchet MS" panose="020B0603020202020204" pitchFamily="34" charset="0"/>
              <a:cs typeface="Arial" panose="020B0604020202020204" pitchFamily="34" charset="0"/>
            </a:endParaRPr>
          </a:p>
        </p:txBody>
      </p:sp>
      <p:sp>
        <p:nvSpPr>
          <p:cNvPr id="10" name="Прямоугольник 9"/>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ru-RU" altLang="ru-RU" sz="2000" b="1" dirty="0">
                <a:latin typeface="Arial" panose="020B0604020202020204" pitchFamily="34" charset="0"/>
                <a:ea typeface="ＭＳ Ｐゴシック" panose="020B0600070205080204" pitchFamily="34" charset="-128"/>
                <a:cs typeface="Arial" panose="020B0604020202020204" pitchFamily="34" charset="0"/>
              </a:rPr>
              <a:t>Разъяснение ФАС России от 08.12.2021 № МШ/105064/21</a:t>
            </a:r>
          </a:p>
        </p:txBody>
      </p:sp>
      <p:sp>
        <p:nvSpPr>
          <p:cNvPr id="11" name="Прямоугольник 10"/>
          <p:cNvSpPr/>
          <p:nvPr/>
        </p:nvSpPr>
        <p:spPr>
          <a:xfrm>
            <a:off x="208181" y="2215481"/>
            <a:ext cx="8703791" cy="1323439"/>
          </a:xfrm>
          <a:prstGeom prst="rect">
            <a:avLst/>
          </a:prstGeom>
        </p:spPr>
        <p:txBody>
          <a:bodyPr wrap="square">
            <a:spAutoFit/>
          </a:bodyPr>
          <a:lstStyle/>
          <a:p>
            <a:pPr algn="ctr"/>
            <a:r>
              <a:rPr lang="ru-RU" sz="1600" b="1" u="sng" dirty="0">
                <a:latin typeface="TimesNewRomanPSMT"/>
              </a:rPr>
              <a:t>Наличие штрафных санкций </a:t>
            </a:r>
            <a:r>
              <a:rPr lang="ru-RU" sz="1600" dirty="0">
                <a:latin typeface="TimesNewRomanPSMT"/>
              </a:rPr>
              <a:t>при исполнении контракта (договора), предметом которого является выполнение работ по строительству, реконструкции, капитальному ремонту, сносу объекта капитального строительства соответствующего вида </a:t>
            </a:r>
            <a:r>
              <a:rPr lang="ru-RU" sz="1600" b="1" u="sng" dirty="0">
                <a:latin typeface="TimesNewRomanPSMT"/>
              </a:rPr>
              <a:t>не может свидетельствовать об отсутствии у участника закупки опыта</a:t>
            </a:r>
            <a:r>
              <a:rPr lang="ru-RU" sz="1600" b="1" dirty="0">
                <a:latin typeface="TimesNewRomanPSMT"/>
              </a:rPr>
              <a:t> </a:t>
            </a:r>
            <a:r>
              <a:rPr lang="ru-RU" sz="1600" dirty="0">
                <a:latin typeface="TimesNewRomanPSMT"/>
              </a:rPr>
              <a:t>по строительству, реконструкции, капитальному ремонту, сносу объекта капитального строительства.</a:t>
            </a:r>
            <a:endParaRPr lang="ru-RU" sz="1600" dirty="0"/>
          </a:p>
        </p:txBody>
      </p:sp>
      <p:sp>
        <p:nvSpPr>
          <p:cNvPr id="12" name="Прямоугольник 11"/>
          <p:cNvSpPr/>
          <p:nvPr/>
        </p:nvSpPr>
        <p:spPr>
          <a:xfrm>
            <a:off x="467544" y="4443958"/>
            <a:ext cx="10009416" cy="307777"/>
          </a:xfrm>
          <a:prstGeom prst="rect">
            <a:avLst/>
          </a:prstGeom>
        </p:spPr>
        <p:txBody>
          <a:bodyPr wrap="square">
            <a:spAutoFit/>
          </a:bodyPr>
          <a:lstStyle/>
          <a:p>
            <a:r>
              <a:rPr lang="ru-RU" sz="1400" i="1" dirty="0">
                <a:solidFill>
                  <a:schemeClr val="tx1">
                    <a:lumMod val="50000"/>
                    <a:lumOff val="50000"/>
                  </a:schemeClr>
                </a:solidFill>
                <a:latin typeface="Arial" panose="020B0604020202020204" pitchFamily="34" charset="0"/>
                <a:cs typeface="Arial" panose="020B0604020202020204" pitchFamily="34" charset="0"/>
              </a:rPr>
              <a:t>Судебная практика: АС г. Москвы по делам А40-61210/21; А40-79917/21; А40-63895/2021</a:t>
            </a:r>
          </a:p>
        </p:txBody>
      </p:sp>
      <p:cxnSp>
        <p:nvCxnSpPr>
          <p:cNvPr id="13" name="Прямая соединительная линия 12"/>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144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2604 (стало)</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776644" y="1274830"/>
            <a:ext cx="7632848" cy="3473291"/>
          </a:xfrm>
          <a:prstGeom prst="roundRect">
            <a:avLst/>
          </a:prstGeom>
          <a:solidFill>
            <a:schemeClr val="bg1">
              <a:lumMod val="95000"/>
            </a:schemeClr>
          </a:solidFill>
          <a:ln>
            <a:solidFill>
              <a:schemeClr val="bg1"/>
            </a:solidFill>
          </a:ln>
        </p:spPr>
        <p:txBody>
          <a:bodyPr wrap="square">
            <a:spAutoFit/>
          </a:bodyPr>
          <a:lstStyle/>
          <a:p>
            <a:pPr indent="342900" algn="l"/>
            <a:r>
              <a:rPr lang="ru-RU" b="1" i="0" dirty="0" smtClean="0">
                <a:solidFill>
                  <a:srgbClr val="000000"/>
                </a:solidFill>
                <a:effectLst/>
              </a:rPr>
              <a:t>В Порядке оценки заявок:</a:t>
            </a:r>
            <a:endParaRPr lang="ru-RU" b="1" i="0" dirty="0">
              <a:solidFill>
                <a:srgbClr val="000000"/>
              </a:solidFill>
              <a:effectLst/>
            </a:endParaRPr>
          </a:p>
          <a:p>
            <a:pPr indent="342900" algn="l"/>
            <a:endParaRPr lang="ru-RU" sz="1200" b="0" i="0" dirty="0">
              <a:solidFill>
                <a:srgbClr val="000000"/>
              </a:solidFill>
              <a:effectLst/>
            </a:endParaRPr>
          </a:p>
          <a:p>
            <a:r>
              <a:rPr lang="ru-RU" sz="1200" dirty="0"/>
              <a:t>г) последний акт, составленный при исполнении договора и предусмотренный абзацем третьим подпункта "в" настоящего пункта, должен быть подписан </a:t>
            </a:r>
            <a:r>
              <a:rPr lang="ru-RU" sz="1200" u="sng" dirty="0"/>
              <a:t>не ранее чем за 5 лет </a:t>
            </a:r>
            <a:r>
              <a:rPr lang="ru-RU" sz="1200" dirty="0"/>
              <a:t>до даты окончания срока подачи заявок</a:t>
            </a:r>
            <a:r>
              <a:rPr lang="ru-RU" sz="1200" dirty="0" smtClean="0"/>
              <a:t>;</a:t>
            </a:r>
          </a:p>
          <a:p>
            <a:endParaRPr lang="ru-RU" sz="1200" dirty="0"/>
          </a:p>
          <a:p>
            <a:r>
              <a:rPr lang="ru-RU" sz="1200" dirty="0"/>
              <a:t>д) к оценке принимаются исполненные участником закупки с учетом правопреемства (в случае наличия в заявке подтверждающего документа) гражданско-правовые договоры, в том числе заключенные и исполненные в соответствии с </a:t>
            </a:r>
            <a:r>
              <a:rPr lang="ru-RU" sz="1200" dirty="0" smtClean="0"/>
              <a:t>Законом 44-ФЗ;</a:t>
            </a:r>
          </a:p>
          <a:p>
            <a:endParaRPr lang="ru-RU" sz="1200" dirty="0"/>
          </a:p>
          <a:p>
            <a:r>
              <a:rPr lang="ru-RU" sz="1200" dirty="0"/>
              <a:t>е) к оценке принимаются документы, предусмотренные абзацем третьим подпункта "в" настоящего пункта, в случае их представления в заявке </a:t>
            </a:r>
            <a:r>
              <a:rPr lang="ru-RU" sz="1200" u="sng" dirty="0"/>
              <a:t>в полном объеме и со всеми приложениями</a:t>
            </a:r>
            <a:r>
              <a:rPr lang="ru-RU" sz="1200" dirty="0"/>
              <a:t>, за исключением случаев, предусмотренных подпунктом "д" пункта 31, подпунктом "г" пункта 32 и подпунктом "г" пункта 33 настоящего Положения. При проведении открытого конкурса в электронной форме или закрытого конкурса в электронной форме такие документы направляются в форме электронных документов или в форме электронных образов бумажных документов. </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9" name="Прямоугольник 8">
            <a:extLst>
              <a:ext uri="{FF2B5EF4-FFF2-40B4-BE49-F238E27FC236}">
                <a16:creationId xmlns:a16="http://schemas.microsoft.com/office/drawing/2014/main" xmlns="" id="{D7E11F11-036C-49DF-8CE1-4A432B805547}"/>
              </a:ext>
            </a:extLst>
          </p:cNvPr>
          <p:cNvSpPr/>
          <p:nvPr/>
        </p:nvSpPr>
        <p:spPr>
          <a:xfrm>
            <a:off x="1403648" y="1779662"/>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94369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Требования к составу заявки (статья 43)</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2627784" y="940968"/>
            <a:ext cx="5544616" cy="4009325"/>
          </a:xfrm>
          <a:prstGeom prst="roundRect">
            <a:avLst/>
          </a:prstGeom>
          <a:solidFill>
            <a:schemeClr val="bg1">
              <a:lumMod val="95000"/>
            </a:schemeClr>
          </a:solidFill>
          <a:ln>
            <a:solidFill>
              <a:schemeClr val="bg1"/>
            </a:solidFill>
          </a:ln>
        </p:spPr>
        <p:txBody>
          <a:bodyPr wrap="square">
            <a:spAutoFit/>
          </a:bodyPr>
          <a:lstStyle/>
          <a:p>
            <a:r>
              <a:rPr lang="ru-RU" sz="1400" b="1" dirty="0"/>
              <a:t>Заявка должна содержать </a:t>
            </a:r>
          </a:p>
          <a:p>
            <a:endParaRPr lang="ru-RU" sz="1000" b="1" dirty="0"/>
          </a:p>
          <a:p>
            <a:pPr>
              <a:lnSpc>
                <a:spcPct val="107000"/>
              </a:lnSpc>
              <a:spcAft>
                <a:spcPts val="800"/>
              </a:spcAft>
            </a:pPr>
            <a:r>
              <a:rPr lang="ru-RU" sz="1400" u="sng" dirty="0">
                <a:effectLst/>
                <a:latin typeface="Times New Roman" panose="02020603050405020304" pitchFamily="18" charset="0"/>
                <a:ea typeface="Times New Roman" panose="02020603050405020304" pitchFamily="18" charset="0"/>
                <a:cs typeface="Times New Roman" panose="02020603050405020304" pitchFamily="18" charset="0"/>
              </a:rPr>
              <a:t>1) информацию и документы об участнике закупки:</a:t>
            </a:r>
            <a:endParaRPr lang="ru-RU" sz="14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а) наименование участника закупки (ЮЛ/ФИО/ИП)</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б) ФИО (при наличии), ИНН (при наличии) должностного лица от имени участника;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в) ИНН членов коллегиального исполнительного органа;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г) адрес юридического лица, место жительства физического лица;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 копия документа, удостоверяющего личность участника;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е) ИНН юридического лица…;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 выписка из ЕГРЮЛ/ЕГРИП;</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 заверенный перевод на русский язык документов о государственной регистрации ЮЛ;</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и) декларация о принадлежности участника закупки к УИС;</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к) декларация о принадлежности участника закупки к организации инвалидов;</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л) декларация о принадлежности участника закупки к СОНКО;</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12" name="TextBox 11">
            <a:extLst>
              <a:ext uri="{FF2B5EF4-FFF2-40B4-BE49-F238E27FC236}">
                <a16:creationId xmlns:a16="http://schemas.microsoft.com/office/drawing/2014/main" xmlns="" id="{6675AA99-F209-4620-80F6-B4E8BFEF5A64}"/>
              </a:ext>
            </a:extLst>
          </p:cNvPr>
          <p:cNvSpPr txBox="1"/>
          <p:nvPr/>
        </p:nvSpPr>
        <p:spPr>
          <a:xfrm>
            <a:off x="147781" y="1118072"/>
            <a:ext cx="2232248" cy="923330"/>
          </a:xfrm>
          <a:prstGeom prst="rect">
            <a:avLst/>
          </a:prstGeom>
          <a:noFill/>
        </p:spPr>
        <p:txBody>
          <a:bodyPr wrap="square">
            <a:spAutoFit/>
          </a:bodyPr>
          <a:lstStyle/>
          <a:p>
            <a:r>
              <a:rPr lang="ru-RU" b="1" dirty="0"/>
              <a:t>Документы «а»-«л»</a:t>
            </a:r>
          </a:p>
          <a:p>
            <a:r>
              <a:rPr lang="ru-RU" b="1" dirty="0"/>
              <a:t>направляются ОЭП</a:t>
            </a:r>
          </a:p>
          <a:p>
            <a:r>
              <a:rPr lang="ru-RU" b="1" dirty="0"/>
              <a:t>Заказчику</a:t>
            </a:r>
            <a:endParaRPr lang="ru-RU" dirty="0"/>
          </a:p>
        </p:txBody>
      </p:sp>
      <p:pic>
        <p:nvPicPr>
          <p:cNvPr id="7" name="Рисунок 6" descr="Диплом">
            <a:extLst>
              <a:ext uri="{FF2B5EF4-FFF2-40B4-BE49-F238E27FC236}">
                <a16:creationId xmlns:a16="http://schemas.microsoft.com/office/drawing/2014/main" xmlns="" id="{741A44D3-0861-4F38-AA9B-09BD55DE64A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79512" y="1923678"/>
            <a:ext cx="914400" cy="914400"/>
          </a:xfrm>
          <a:prstGeom prst="rect">
            <a:avLst/>
          </a:prstGeom>
        </p:spPr>
      </p:pic>
      <p:sp>
        <p:nvSpPr>
          <p:cNvPr id="15" name="Прямоугольник 14">
            <a:extLst>
              <a:ext uri="{FF2B5EF4-FFF2-40B4-BE49-F238E27FC236}">
                <a16:creationId xmlns:a16="http://schemas.microsoft.com/office/drawing/2014/main" xmlns="" id="{DA9EE54D-9B85-422D-86B0-FC241507AD73}"/>
              </a:ext>
            </a:extLst>
          </p:cNvPr>
          <p:cNvSpPr/>
          <p:nvPr/>
        </p:nvSpPr>
        <p:spPr>
          <a:xfrm>
            <a:off x="2915816" y="1419622"/>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32076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0" descr="http://zakupki.gov.ru/epz/main/public/img/header/emblem.svg"/>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Text Box 2"/>
          <p:cNvSpPr txBox="1">
            <a:spLocks noChangeArrowheads="1"/>
          </p:cNvSpPr>
          <p:nvPr/>
        </p:nvSpPr>
        <p:spPr bwMode="auto">
          <a:xfrm>
            <a:off x="827584" y="1000230"/>
            <a:ext cx="7200800" cy="598863"/>
          </a:xfrm>
          <a:prstGeom prst="rect">
            <a:avLst/>
          </a:prstGeom>
          <a:solidFill>
            <a:schemeClr val="accent1">
              <a:lumMod val="20000"/>
              <a:lumOff val="80000"/>
            </a:schemeClr>
          </a:solidFill>
          <a:ln w="9525">
            <a:noFill/>
            <a:miter lim="800000"/>
            <a:headEnd/>
            <a:tailEnd/>
          </a:ln>
        </p:spPr>
        <p:txBody>
          <a:bodyPr anchor="ctr"/>
          <a:lstStyle/>
          <a:p>
            <a:pPr algn="ctr">
              <a:spcBef>
                <a:spcPct val="0"/>
              </a:spcBef>
            </a:pPr>
            <a:r>
              <a:rPr lang="ru-RU" altLang="ru-RU" sz="1600" b="1" dirty="0">
                <a:latin typeface="Arial" panose="020B0604020202020204" pitchFamily="34" charset="0"/>
                <a:ea typeface="ＭＳ Ｐゴシック" panose="020B0600070205080204" pitchFamily="34" charset="-128"/>
                <a:cs typeface="Arial" panose="020B0604020202020204" pitchFamily="34" charset="0"/>
              </a:rPr>
              <a:t>Установление предельного срока исполнения принимаемых к оценке контрактов (договоров)</a:t>
            </a:r>
          </a:p>
        </p:txBody>
      </p:sp>
      <p:sp>
        <p:nvSpPr>
          <p:cNvPr id="20" name="Rectangle 3079"/>
          <p:cNvSpPr>
            <a:spLocks noChangeArrowheads="1"/>
          </p:cNvSpPr>
          <p:nvPr/>
        </p:nvSpPr>
        <p:spPr bwMode="auto">
          <a:xfrm>
            <a:off x="8736866" y="4835009"/>
            <a:ext cx="481085" cy="30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rgbClr val="333399"/>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800">
                <a:solidFill>
                  <a:srgbClr val="333399"/>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333399"/>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333399"/>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333399"/>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ea typeface="ＭＳ Ｐゴシック" panose="020B0600070205080204" pitchFamily="34" charset="-128"/>
              </a:defRPr>
            </a:lvl9pPr>
          </a:lstStyle>
          <a:p>
            <a:pPr algn="ctr">
              <a:spcBef>
                <a:spcPct val="0"/>
              </a:spcBef>
              <a:buNone/>
              <a:defRPr/>
            </a:pPr>
            <a:endParaRPr lang="ru-RU" altLang="ru-RU" sz="1800" b="1" dirty="0">
              <a:solidFill>
                <a:srgbClr val="008080"/>
              </a:solidFill>
              <a:latin typeface="Arial" charset="0"/>
            </a:endParaRPr>
          </a:p>
          <a:p>
            <a:pPr algn="ctr">
              <a:spcBef>
                <a:spcPct val="0"/>
              </a:spcBef>
              <a:buNone/>
              <a:defRPr/>
            </a:pPr>
            <a:r>
              <a:rPr lang="ru-RU" altLang="ru-RU" sz="1800" b="1" dirty="0">
                <a:solidFill>
                  <a:srgbClr val="008080"/>
                </a:solidFill>
                <a:latin typeface="Arial" charset="0"/>
              </a:rPr>
              <a:t/>
            </a:r>
            <a:br>
              <a:rPr lang="ru-RU" altLang="ru-RU" sz="1800" b="1" dirty="0">
                <a:solidFill>
                  <a:srgbClr val="008080"/>
                </a:solidFill>
                <a:latin typeface="Arial" charset="0"/>
              </a:rPr>
            </a:br>
            <a:endParaRPr lang="ru-RU" altLang="ru-RU" sz="1800" b="1" dirty="0">
              <a:solidFill>
                <a:srgbClr val="008080"/>
              </a:solidFill>
              <a:latin typeface="Arial" charset="0"/>
            </a:endParaRPr>
          </a:p>
          <a:p>
            <a:pPr algn="r" eaLnBrk="1" hangingPunct="1">
              <a:spcBef>
                <a:spcPct val="0"/>
              </a:spcBef>
              <a:buFontTx/>
              <a:buNone/>
              <a:defRPr/>
            </a:pPr>
            <a:endParaRPr lang="ru-RU" altLang="ru-RU" sz="2250" b="1" dirty="0">
              <a:latin typeface="Trebuchet MS" panose="020B0603020202020204" pitchFamily="34" charset="0"/>
              <a:cs typeface="Arial" panose="020B0604020202020204" pitchFamily="34" charset="0"/>
            </a:endParaRPr>
          </a:p>
        </p:txBody>
      </p:sp>
      <p:sp>
        <p:nvSpPr>
          <p:cNvPr id="2" name="Прямоугольник 1"/>
          <p:cNvSpPr/>
          <p:nvPr/>
        </p:nvSpPr>
        <p:spPr>
          <a:xfrm>
            <a:off x="345282" y="1690186"/>
            <a:ext cx="8634412" cy="1477328"/>
          </a:xfrm>
          <a:prstGeom prst="rect">
            <a:avLst/>
          </a:prstGeom>
        </p:spPr>
        <p:txBody>
          <a:bodyPr wrap="square">
            <a:spAutoFit/>
          </a:bodyPr>
          <a:lstStyle/>
          <a:p>
            <a:pPr algn="ctr"/>
            <a:r>
              <a:rPr lang="ru-RU" sz="1500" dirty="0">
                <a:latin typeface="TimesNewRomanPSMT"/>
              </a:rPr>
              <a:t>При установлении показателей критерия оценки в части предоставления опыта участника в сфере строительства целесообразно руководствоваться сроками, установленными постановлением Правительства Российской Федерации от 04.02.2015 № 99 в части, касающейся осуществления закупок на выполнение работ по строительству, реконструкции, капитальному ремонту, сносу объекта капитального строительства (в том числе линейного объекта).</a:t>
            </a:r>
            <a:endParaRPr lang="ru-RU" sz="1350" dirty="0">
              <a:latin typeface="TimesNewRomanPSMT"/>
            </a:endParaRPr>
          </a:p>
        </p:txBody>
      </p:sp>
      <p:graphicFrame>
        <p:nvGraphicFramePr>
          <p:cNvPr id="5" name="Таблица 4"/>
          <p:cNvGraphicFramePr>
            <a:graphicFrameLocks noGrp="1"/>
          </p:cNvGraphicFramePr>
          <p:nvPr/>
        </p:nvGraphicFramePr>
        <p:xfrm>
          <a:off x="479821" y="3380765"/>
          <a:ext cx="8365332" cy="1628644"/>
        </p:xfrm>
        <a:graphic>
          <a:graphicData uri="http://schemas.openxmlformats.org/drawingml/2006/table">
            <a:tbl>
              <a:tblPr firstRow="1" bandRow="1">
                <a:tableStyleId>{5C22544A-7EE6-4342-B048-85BDC9FD1C3A}</a:tableStyleId>
              </a:tblPr>
              <a:tblGrid>
                <a:gridCol w="4182666">
                  <a:extLst>
                    <a:ext uri="{9D8B030D-6E8A-4147-A177-3AD203B41FA5}">
                      <a16:colId xmlns:a16="http://schemas.microsoft.com/office/drawing/2014/main" xmlns="" val="20000"/>
                    </a:ext>
                  </a:extLst>
                </a:gridCol>
                <a:gridCol w="4182666">
                  <a:extLst>
                    <a:ext uri="{9D8B030D-6E8A-4147-A177-3AD203B41FA5}">
                      <a16:colId xmlns:a16="http://schemas.microsoft.com/office/drawing/2014/main" xmlns="" val="20001"/>
                    </a:ext>
                  </a:extLst>
                </a:gridCol>
              </a:tblGrid>
              <a:tr h="279904">
                <a:tc gridSpan="2">
                  <a:txBody>
                    <a:bodyPr/>
                    <a:lstStyle/>
                    <a:p>
                      <a:r>
                        <a:rPr lang="ru-RU" sz="1200" b="0" i="1" baseline="0" dirty="0">
                          <a:solidFill>
                            <a:schemeClr val="tx1"/>
                          </a:solidFill>
                          <a:latin typeface="Arial" panose="020B0604020202020204" pitchFamily="34" charset="0"/>
                          <a:cs typeface="Arial" panose="020B0604020202020204" pitchFamily="34" charset="0"/>
                        </a:rPr>
                        <a:t>Постановление Правительства РФ от 04.02.2015 № 99</a:t>
                      </a:r>
                      <a:endParaRPr lang="ru-RU" sz="1200" b="0" i="1" dirty="0">
                        <a:solidFill>
                          <a:schemeClr val="tx1"/>
                        </a:solidFill>
                        <a:latin typeface="Arial" panose="020B0604020202020204" pitchFamily="34" charset="0"/>
                        <a:cs typeface="Arial" panose="020B0604020202020204" pitchFamily="34" charset="0"/>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ru-RU" sz="16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13487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1" dirty="0">
                          <a:solidFill>
                            <a:schemeClr val="tx1"/>
                          </a:solidFill>
                          <a:latin typeface="Arial" panose="020B0604020202020204" pitchFamily="34" charset="0"/>
                          <a:cs typeface="Arial" panose="020B0604020202020204" pitchFamily="34" charset="0"/>
                        </a:rPr>
                        <a:t>Выполнение работ по строительству, реконструкции объекта кап. строительства, за исключением линейного объекта, если НМЦК (цена лота) для обеспечения федеральных нужд превышает 10 млн. рублей, для обеспечения нужд субъектов РФ, муниципальных нужд - 5 млн. рублей</a:t>
                      </a:r>
                    </a:p>
                    <a:p>
                      <a:endParaRPr lang="ru-RU" sz="1200" b="0" i="1" dirty="0">
                        <a:solidFill>
                          <a:schemeClr val="tx1"/>
                        </a:solidFill>
                        <a:latin typeface="Arial" panose="020B0604020202020204" pitchFamily="34" charset="0"/>
                        <a:cs typeface="Arial" panose="020B0604020202020204" pitchFamily="34" charset="0"/>
                      </a:endParaRPr>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1" u="none" strike="noStrike" kern="1200" baseline="0" dirty="0">
                          <a:solidFill>
                            <a:schemeClr val="tx1"/>
                          </a:solidFill>
                          <a:latin typeface="Arial" panose="020B0604020202020204" pitchFamily="34" charset="0"/>
                          <a:ea typeface="+mn-ea"/>
                          <a:cs typeface="Arial" panose="020B0604020202020204" pitchFamily="34" charset="0"/>
                        </a:rPr>
                        <a:t>наличие </a:t>
                      </a:r>
                      <a:r>
                        <a:rPr lang="ru-RU" sz="1200" b="0" i="1" u="sng" strike="noStrike" kern="1200" baseline="0" dirty="0">
                          <a:solidFill>
                            <a:schemeClr val="tx1"/>
                          </a:solidFill>
                          <a:latin typeface="Arial" panose="020B0604020202020204" pitchFamily="34" charset="0"/>
                          <a:ea typeface="+mn-ea"/>
                          <a:cs typeface="Arial" panose="020B0604020202020204" pitchFamily="34" charset="0"/>
                        </a:rPr>
                        <a:t>за последние 5 лет </a:t>
                      </a:r>
                      <a:r>
                        <a:rPr lang="ru-RU" sz="1200" b="0" i="1" u="none" strike="noStrike" kern="1200" baseline="0" dirty="0">
                          <a:solidFill>
                            <a:schemeClr val="tx1"/>
                          </a:solidFill>
                          <a:latin typeface="Arial" panose="020B0604020202020204" pitchFamily="34" charset="0"/>
                          <a:ea typeface="+mn-ea"/>
                          <a:cs typeface="Arial" panose="020B060402020202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объекта капитального строительства (за исключением линейного объекта)</a:t>
                      </a:r>
                    </a:p>
                    <a:p>
                      <a:endParaRPr lang="ru-RU" sz="1200" b="0" i="1" dirty="0">
                        <a:solidFill>
                          <a:schemeClr val="tx1"/>
                        </a:solidFill>
                        <a:latin typeface="Arial" panose="020B0604020202020204" pitchFamily="34" charset="0"/>
                        <a:cs typeface="Arial" panose="020B0604020202020204" pitchFamily="34"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
        <p:nvSpPr>
          <p:cNvPr id="9" name="AutoShape 10" descr="http://zakupki.gov.ru/epz/main/public/img/header/emblem.svg"/>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10" name="AutoShape 10" descr="http://zakupki.gov.ru/epz/main/public/img/header/emblem.svg"/>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11" name="Прямоугольник 10"/>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ru-RU" altLang="ru-RU" sz="2000" b="1" dirty="0">
                <a:latin typeface="Arial" panose="020B0604020202020204" pitchFamily="34" charset="0"/>
                <a:ea typeface="ＭＳ Ｐゴシック" panose="020B0600070205080204" pitchFamily="34" charset="-128"/>
                <a:cs typeface="Arial" panose="020B0604020202020204" pitchFamily="34" charset="0"/>
              </a:rPr>
              <a:t>Разъяснение ФАС России от 08.12.2021 № МШ/105064/21</a:t>
            </a:r>
          </a:p>
        </p:txBody>
      </p:sp>
      <p:cxnSp>
        <p:nvCxnSpPr>
          <p:cNvPr id="12" name="Прямая соединительная линия 11"/>
          <p:cNvCxnSpPr/>
          <p:nvPr/>
        </p:nvCxnSpPr>
        <p:spPr>
          <a:xfrm>
            <a:off x="6147" y="-3314"/>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0201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2604 (стало)</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827584" y="812738"/>
            <a:ext cx="7632848" cy="4086225"/>
          </a:xfrm>
          <a:prstGeom prst="roundRect">
            <a:avLst/>
          </a:prstGeom>
          <a:solidFill>
            <a:schemeClr val="bg1">
              <a:lumMod val="95000"/>
            </a:schemeClr>
          </a:solidFill>
          <a:ln>
            <a:solidFill>
              <a:schemeClr val="bg1"/>
            </a:solidFill>
          </a:ln>
        </p:spPr>
        <p:txBody>
          <a:bodyPr wrap="square">
            <a:spAutoFit/>
          </a:bodyPr>
          <a:lstStyle/>
          <a:p>
            <a:pPr indent="342900" algn="l"/>
            <a:r>
              <a:rPr lang="ru-RU" b="1" i="0" dirty="0">
                <a:solidFill>
                  <a:srgbClr val="000000"/>
                </a:solidFill>
                <a:effectLst/>
              </a:rPr>
              <a:t>31. Особенности осуществления закупки СМР:</a:t>
            </a:r>
          </a:p>
          <a:p>
            <a:pPr indent="342900" algn="l"/>
            <a:endParaRPr lang="ru-RU" sz="1200" b="0" i="0" dirty="0">
              <a:solidFill>
                <a:srgbClr val="000000"/>
              </a:solidFill>
              <a:effectLst/>
            </a:endParaRPr>
          </a:p>
          <a:p>
            <a:pPr indent="342900" algn="l"/>
            <a:r>
              <a:rPr lang="ru-RU" sz="1200" dirty="0"/>
              <a:t>а) критерии оценки, предусмотренные </a:t>
            </a:r>
            <a:r>
              <a:rPr lang="ru-RU" sz="1200" dirty="0">
                <a:effectLst/>
              </a:rPr>
              <a:t>подпунктами "б"</a:t>
            </a:r>
            <a:r>
              <a:rPr lang="ru-RU" sz="1200" dirty="0"/>
              <a:t> и </a:t>
            </a:r>
            <a:r>
              <a:rPr lang="ru-RU" sz="1200" dirty="0">
                <a:effectLst/>
              </a:rPr>
              <a:t>"в" пункта 3</a:t>
            </a:r>
            <a:r>
              <a:rPr lang="ru-RU" sz="1200" dirty="0"/>
              <a:t> настоящего Положения, не применяются (применяется только «ЦЕНА» и «КВАЛИФИКАЦИЯ»);</a:t>
            </a:r>
          </a:p>
          <a:p>
            <a:pPr indent="342900" algn="l"/>
            <a:endParaRPr lang="ru-RU" sz="1200" b="0" i="0" dirty="0">
              <a:effectLst/>
            </a:endParaRPr>
          </a:p>
          <a:p>
            <a:pPr indent="342900" algn="l"/>
            <a:r>
              <a:rPr lang="ru-RU" sz="1200" dirty="0"/>
              <a:t>б) для оценки заявок по критерию, предусмотренному </a:t>
            </a:r>
            <a:r>
              <a:rPr lang="ru-RU" sz="1200" dirty="0">
                <a:effectLst/>
              </a:rPr>
              <a:t>подпунктом "г" пункта 3</a:t>
            </a:r>
            <a:r>
              <a:rPr lang="ru-RU" sz="1200" dirty="0"/>
              <a:t> («КВАЛИФИКАЦИЯ»), подлежит обязательному применению исключительно показатель оценки, предусмотренный </a:t>
            </a:r>
            <a:r>
              <a:rPr lang="ru-RU" sz="1200" dirty="0">
                <a:effectLst/>
              </a:rPr>
              <a:t>подпунктом "в" пункта 24</a:t>
            </a:r>
            <a:r>
              <a:rPr lang="ru-RU" sz="1200" dirty="0"/>
              <a:t> настоящего Положения («ОПЫТ»);</a:t>
            </a:r>
          </a:p>
          <a:p>
            <a:pPr indent="342900" algn="l"/>
            <a:endParaRPr lang="ru-RU" sz="1200" b="0" i="0" dirty="0">
              <a:effectLst/>
            </a:endParaRPr>
          </a:p>
          <a:p>
            <a:pPr indent="342900" algn="l"/>
            <a:r>
              <a:rPr lang="ru-RU" sz="1200" dirty="0"/>
              <a:t>в) документом, предусмотренным </a:t>
            </a:r>
            <a:r>
              <a:rPr lang="ru-RU" sz="1200" dirty="0">
                <a:effectLst/>
              </a:rPr>
              <a:t>приложением N 1</a:t>
            </a:r>
            <a:r>
              <a:rPr lang="ru-RU" sz="1200" dirty="0"/>
              <a:t> к настоящему Положению, в отношении показателя оценки «ОПЫТ», его детализирующих показателей устанавливается положение о принятии к оценке </a:t>
            </a:r>
            <a:r>
              <a:rPr lang="ru-RU" sz="1200" u="sng" dirty="0"/>
              <a:t>исключительно исполненного договора </a:t>
            </a:r>
            <a:r>
              <a:rPr lang="ru-RU" sz="1200" dirty="0"/>
              <a:t>(договоров), предусматривающего выполнение работ на одном из следующих объектов, соответствующих объекту закупки:</a:t>
            </a:r>
          </a:p>
          <a:p>
            <a:pPr indent="342900" algn="l"/>
            <a:endParaRPr lang="ru-RU" sz="1200" b="0" i="0" dirty="0">
              <a:solidFill>
                <a:srgbClr val="000000"/>
              </a:solidFill>
              <a:effectLst/>
            </a:endParaRPr>
          </a:p>
          <a:p>
            <a:pPr indent="342900" algn="l"/>
            <a:r>
              <a:rPr lang="ru-RU" sz="1200" b="0" i="0" dirty="0">
                <a:solidFill>
                  <a:srgbClr val="000000"/>
                </a:solidFill>
                <a:effectLst/>
              </a:rPr>
              <a:t>объект капитального строительства (за исключением линейного объекта);</a:t>
            </a:r>
          </a:p>
          <a:p>
            <a:pPr indent="342900" algn="l"/>
            <a:r>
              <a:rPr lang="ru-RU" sz="1200" b="0" i="0" dirty="0">
                <a:solidFill>
                  <a:srgbClr val="000000"/>
                </a:solidFill>
                <a:effectLst/>
              </a:rPr>
              <a:t>линейный объект, за исключением автомобильной дороги;</a:t>
            </a:r>
          </a:p>
          <a:p>
            <a:pPr indent="342900" algn="l"/>
            <a:r>
              <a:rPr lang="ru-RU" sz="1200" b="1" i="0" dirty="0">
                <a:solidFill>
                  <a:srgbClr val="000000"/>
                </a:solidFill>
                <a:effectLst/>
              </a:rPr>
              <a:t>автомобильная дорога;</a:t>
            </a:r>
          </a:p>
          <a:p>
            <a:pPr indent="342900" algn="l"/>
            <a:r>
              <a:rPr lang="ru-RU" sz="1200" b="0" i="0" dirty="0">
                <a:solidFill>
                  <a:srgbClr val="000000"/>
                </a:solidFill>
                <a:effectLst/>
              </a:rPr>
              <a:t>особо опасный, технически сложный и уникальный объект капитального строительства;</a:t>
            </a:r>
          </a:p>
          <a:p>
            <a:pPr indent="342900" algn="l"/>
            <a:r>
              <a:rPr lang="ru-RU" sz="1200" b="0" i="0" dirty="0">
                <a:solidFill>
                  <a:srgbClr val="000000"/>
                </a:solidFill>
                <a:effectLst/>
              </a:rPr>
              <a:t>объект культурного наследия (памятник истории и культуры) народов Российской Федерации;</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9" name="Прямоугольник 8">
            <a:extLst>
              <a:ext uri="{FF2B5EF4-FFF2-40B4-BE49-F238E27FC236}">
                <a16:creationId xmlns:a16="http://schemas.microsoft.com/office/drawing/2014/main" xmlns="" id="{D7E11F11-036C-49DF-8CE1-4A432B805547}"/>
              </a:ext>
            </a:extLst>
          </p:cNvPr>
          <p:cNvSpPr/>
          <p:nvPr/>
        </p:nvSpPr>
        <p:spPr>
          <a:xfrm>
            <a:off x="1484184" y="1347614"/>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78482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0" descr="http://zakupki.gov.ru/epz/main/public/img/header/emblem.svg"/>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Text Box 2"/>
          <p:cNvSpPr txBox="1">
            <a:spLocks noChangeArrowheads="1"/>
          </p:cNvSpPr>
          <p:nvPr/>
        </p:nvSpPr>
        <p:spPr bwMode="auto">
          <a:xfrm>
            <a:off x="467544" y="987723"/>
            <a:ext cx="7920880" cy="831152"/>
          </a:xfrm>
          <a:prstGeom prst="rect">
            <a:avLst/>
          </a:prstGeom>
          <a:solidFill>
            <a:schemeClr val="accent1">
              <a:lumMod val="20000"/>
              <a:lumOff val="80000"/>
            </a:schemeClr>
          </a:solidFill>
          <a:ln w="9525">
            <a:noFill/>
            <a:miter lim="800000"/>
            <a:headEnd/>
            <a:tailEnd/>
          </a:ln>
        </p:spPr>
        <p:txBody>
          <a:bodyPr anchor="ctr"/>
          <a:lstStyle/>
          <a:p>
            <a:pPr algn="ctr">
              <a:spcBef>
                <a:spcPct val="0"/>
              </a:spcBef>
            </a:pPr>
            <a:r>
              <a:rPr lang="ru-RU" altLang="ru-RU" sz="1600" b="1" dirty="0">
                <a:latin typeface="Arial" panose="020B0604020202020204" pitchFamily="34" charset="0"/>
                <a:ea typeface="ＭＳ Ｐゴシック" panose="020B0600070205080204" pitchFamily="34" charset="-128"/>
                <a:cs typeface="Arial" panose="020B0604020202020204" pitchFamily="34" charset="0"/>
              </a:rPr>
              <a:t>Подтверждение наличия опыта выполнения работ у участника закупки контрактами (договорами) по выполнению работ на объекте капитального строительства с определенной инфраструктурной принадлежностью</a:t>
            </a:r>
          </a:p>
        </p:txBody>
      </p:sp>
      <p:sp>
        <p:nvSpPr>
          <p:cNvPr id="2" name="Прямоугольник 1"/>
          <p:cNvSpPr/>
          <p:nvPr/>
        </p:nvSpPr>
        <p:spPr>
          <a:xfrm>
            <a:off x="345282" y="2119410"/>
            <a:ext cx="8634412" cy="1246495"/>
          </a:xfrm>
          <a:prstGeom prst="rect">
            <a:avLst/>
          </a:prstGeom>
        </p:spPr>
        <p:txBody>
          <a:bodyPr wrap="square">
            <a:spAutoFit/>
          </a:bodyPr>
          <a:lstStyle/>
          <a:p>
            <a:pPr algn="ctr"/>
            <a:r>
              <a:rPr lang="ru-RU" sz="1500" dirty="0">
                <a:latin typeface="TimesNewRomanPSMT"/>
              </a:rPr>
              <a:t>Установление заказчиками в документации о закупке положений о том, что к оценке будут приниматься исключительно контракты (договоры), в рамках которых осуществлялось выполнение работ по строительству, реконструкции, капитальному ремонту, сносу объекта капитального строительства, </a:t>
            </a:r>
            <a:r>
              <a:rPr lang="ru-RU" sz="1500" i="1" dirty="0">
                <a:latin typeface="TimesNewRomanPSMT"/>
              </a:rPr>
              <a:t>например, для общеобразовательных нужд</a:t>
            </a:r>
            <a:r>
              <a:rPr lang="ru-RU" sz="1500" dirty="0">
                <a:latin typeface="TimesNewRomanPSMT"/>
              </a:rPr>
              <a:t>, </a:t>
            </a:r>
            <a:r>
              <a:rPr lang="ru-RU" sz="1500" b="1" u="sng" dirty="0">
                <a:latin typeface="TimesNewRomanPSMT"/>
              </a:rPr>
              <a:t>не соответствует</a:t>
            </a:r>
            <a:br>
              <a:rPr lang="ru-RU" sz="1500" b="1" u="sng" dirty="0">
                <a:latin typeface="TimesNewRomanPSMT"/>
              </a:rPr>
            </a:br>
            <a:r>
              <a:rPr lang="ru-RU" sz="1500" b="1" u="sng" dirty="0">
                <a:latin typeface="TimesNewRomanPSMT"/>
              </a:rPr>
              <a:t>п. 27(3) Правил.</a:t>
            </a:r>
            <a:endParaRPr lang="ru-RU" sz="1350" b="1" u="sng" dirty="0">
              <a:latin typeface="TimesNewRomanPSMT"/>
            </a:endParaRPr>
          </a:p>
        </p:txBody>
      </p:sp>
      <p:sp>
        <p:nvSpPr>
          <p:cNvPr id="7" name="Прямоугольник 6"/>
          <p:cNvSpPr/>
          <p:nvPr/>
        </p:nvSpPr>
        <p:spPr>
          <a:xfrm>
            <a:off x="345282" y="4008381"/>
            <a:ext cx="7427866" cy="300082"/>
          </a:xfrm>
          <a:prstGeom prst="rect">
            <a:avLst/>
          </a:prstGeom>
        </p:spPr>
        <p:txBody>
          <a:bodyPr wrap="square">
            <a:spAutoFit/>
          </a:bodyPr>
          <a:lstStyle/>
          <a:p>
            <a:r>
              <a:rPr lang="ru-RU" sz="1350" i="1" dirty="0">
                <a:solidFill>
                  <a:schemeClr val="tx1">
                    <a:lumMod val="50000"/>
                    <a:lumOff val="50000"/>
                  </a:schemeClr>
                </a:solidFill>
                <a:latin typeface="Arial" panose="020B0604020202020204" pitchFamily="34" charset="0"/>
                <a:cs typeface="Arial" panose="020B0604020202020204" pitchFamily="34" charset="0"/>
              </a:rPr>
              <a:t>Судебная практика: 9ААС по делу А40-1336/21</a:t>
            </a:r>
          </a:p>
        </p:txBody>
      </p:sp>
      <p:sp>
        <p:nvSpPr>
          <p:cNvPr id="9" name="AutoShape 10" descr="http://zakupki.gov.ru/epz/main/public/img/header/emblem.svg"/>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10" name="Прямоугольник 9"/>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ru-RU" altLang="ru-RU" sz="2000" b="1" dirty="0">
                <a:latin typeface="Arial" panose="020B0604020202020204" pitchFamily="34" charset="0"/>
                <a:ea typeface="ＭＳ Ｐゴシック" panose="020B0600070205080204" pitchFamily="34" charset="-128"/>
                <a:cs typeface="Arial" panose="020B0604020202020204" pitchFamily="34" charset="0"/>
              </a:rPr>
              <a:t>Разъяснение ФАС России от 08.12.2021 № МШ/105064/21</a:t>
            </a:r>
          </a:p>
        </p:txBody>
      </p:sp>
      <p:cxnSp>
        <p:nvCxnSpPr>
          <p:cNvPr id="11" name="Прямая соединительная линия 10"/>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4257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2604 (стало)</a:t>
            </a:r>
          </a:p>
        </p:txBody>
      </p:sp>
      <p:cxnSp>
        <p:nvCxnSpPr>
          <p:cNvPr id="25" name="Прямая соединительная линия 24"/>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1331644" y="801342"/>
            <a:ext cx="7107562" cy="4188381"/>
          </a:xfrm>
          <a:prstGeom prst="roundRect">
            <a:avLst/>
          </a:prstGeom>
          <a:solidFill>
            <a:schemeClr val="bg1">
              <a:lumMod val="95000"/>
            </a:schemeClr>
          </a:solidFill>
          <a:ln>
            <a:solidFill>
              <a:schemeClr val="bg1"/>
            </a:solidFill>
          </a:ln>
        </p:spPr>
        <p:txBody>
          <a:bodyPr wrap="square">
            <a:spAutoFit/>
          </a:bodyPr>
          <a:lstStyle/>
          <a:p>
            <a:pPr indent="342900" algn="l"/>
            <a:r>
              <a:rPr lang="ru-RU" sz="1200" b="0" i="0" dirty="0">
                <a:solidFill>
                  <a:srgbClr val="000000"/>
                </a:solidFill>
                <a:effectLst/>
                <a:latin typeface="Times New Roman" panose="02020603050405020304" pitchFamily="18" charset="0"/>
              </a:rPr>
              <a:t>г) документом, в отношении показателя оценки «ОПЫТ», его детализирующих показателей устанавливается положение о принятии к оценке </a:t>
            </a:r>
            <a:r>
              <a:rPr lang="ru-RU" sz="1200" b="1" i="0" u="sng" dirty="0">
                <a:solidFill>
                  <a:srgbClr val="000000"/>
                </a:solidFill>
                <a:effectLst/>
                <a:latin typeface="Times New Roman" panose="02020603050405020304" pitchFamily="18" charset="0"/>
              </a:rPr>
              <a:t>исключительно исполненного договора</a:t>
            </a:r>
            <a:r>
              <a:rPr lang="ru-RU" sz="1200" b="0" i="0" dirty="0">
                <a:solidFill>
                  <a:srgbClr val="000000"/>
                </a:solidFill>
                <a:effectLst/>
                <a:latin typeface="Times New Roman" panose="02020603050405020304" pitchFamily="18" charset="0"/>
              </a:rPr>
              <a:t> (договоров), относящегося к одному или нескольким из следующих договоров (контрактов):</a:t>
            </a:r>
          </a:p>
          <a:p>
            <a:pPr indent="342900" algn="l"/>
            <a:endParaRPr lang="ru-RU" sz="1200" b="0" i="0" dirty="0">
              <a:solidFill>
                <a:srgbClr val="000000"/>
              </a:solidFill>
              <a:effectLst/>
              <a:latin typeface="Times New Roman" panose="02020603050405020304" pitchFamily="18" charset="0"/>
            </a:endParaRPr>
          </a:p>
          <a:p>
            <a:pPr indent="342900" algn="l"/>
            <a:r>
              <a:rPr lang="ru-RU" sz="1200" b="0" i="0" dirty="0">
                <a:effectLst/>
                <a:latin typeface="Times New Roman" panose="02020603050405020304" pitchFamily="18" charset="0"/>
              </a:rPr>
              <a:t>контракт, предусмотренный частью 16 статьи 34 Федерального закона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a:t>
            </a:r>
          </a:p>
          <a:p>
            <a:pPr indent="342900" algn="l"/>
            <a:endParaRPr lang="ru-RU" sz="1200" b="0" i="0" dirty="0">
              <a:effectLst/>
              <a:latin typeface="Times New Roman" panose="02020603050405020304" pitchFamily="18" charset="0"/>
            </a:endParaRPr>
          </a:p>
          <a:p>
            <a:pPr indent="342900" algn="l"/>
            <a:r>
              <a:rPr lang="ru-RU" sz="1200" b="0" i="0" dirty="0">
                <a:effectLst/>
                <a:latin typeface="Times New Roman" panose="02020603050405020304" pitchFamily="18" charset="0"/>
              </a:rPr>
              <a:t>контракт, предусмотренный частью 16.1 статьи 34 Федерального закона;</a:t>
            </a:r>
          </a:p>
          <a:p>
            <a:pPr indent="342900" algn="l"/>
            <a:endParaRPr lang="ru-RU" sz="1200" b="0" i="0" dirty="0">
              <a:effectLst/>
              <a:latin typeface="Times New Roman" panose="02020603050405020304" pitchFamily="18" charset="0"/>
            </a:endParaRPr>
          </a:p>
          <a:p>
            <a:pPr indent="342900" algn="l"/>
            <a:r>
              <a:rPr lang="ru-RU" sz="1200" b="0" i="0" dirty="0">
                <a:effectLst/>
                <a:latin typeface="Times New Roman" panose="02020603050405020304" pitchFamily="18" charset="0"/>
              </a:rPr>
              <a:t>контракт, предусмотренный частью 56 статьи 112 Федерального закона;</a:t>
            </a:r>
          </a:p>
          <a:p>
            <a:pPr indent="342900" algn="l"/>
            <a:endParaRPr lang="ru-RU" sz="1200" b="0" i="0" dirty="0">
              <a:effectLst/>
              <a:latin typeface="Times New Roman" panose="02020603050405020304" pitchFamily="18" charset="0"/>
            </a:endParaRPr>
          </a:p>
          <a:p>
            <a:pPr indent="342900" algn="l"/>
            <a:r>
              <a:rPr lang="ru-RU" sz="1200" b="0" i="0" dirty="0">
                <a:effectLst/>
                <a:latin typeface="Times New Roman" panose="02020603050405020304" pitchFamily="18" charset="0"/>
              </a:rPr>
              <a:t>договор, не относящийся к контрактам, указанным в абзацах втором - четвертом настоящего подпункта, и предусматривающий </a:t>
            </a:r>
            <a:r>
              <a:rPr lang="ru-RU" sz="1200" b="0" i="0" u="sng" dirty="0">
                <a:effectLst/>
                <a:latin typeface="Times New Roman" panose="02020603050405020304" pitchFamily="18" charset="0"/>
              </a:rPr>
              <a:t>выполнение работ по строительству, реконструкции, капитальному ремонту, сносу </a:t>
            </a:r>
            <a:r>
              <a:rPr lang="ru-RU" sz="1200" b="0" i="0" dirty="0">
                <a:effectLst/>
                <a:latin typeface="Times New Roman" panose="02020603050405020304" pitchFamily="18" charset="0"/>
              </a:rPr>
              <a:t>объекта капитального </a:t>
            </a:r>
            <a:r>
              <a:rPr lang="ru-RU" sz="1200" b="0" i="0" dirty="0">
                <a:solidFill>
                  <a:srgbClr val="000000"/>
                </a:solidFill>
                <a:effectLst/>
                <a:latin typeface="Times New Roman" panose="02020603050405020304" pitchFamily="18" charset="0"/>
              </a:rPr>
              <a:t>строительства (в том числе линейного объекта), проведение работ по сохранению объектов культурного наследия (памятников истории и культуры) народов Российской Федерации;</a:t>
            </a:r>
          </a:p>
          <a:p>
            <a:pPr indent="342900" algn="l"/>
            <a:endParaRPr lang="ru-RU" sz="1200" b="0" i="0" dirty="0">
              <a:solidFill>
                <a:srgbClr val="000000"/>
              </a:solidFill>
              <a:effectLst/>
              <a:latin typeface="Times New Roman" panose="02020603050405020304" pitchFamily="18" charset="0"/>
            </a:endParaRPr>
          </a:p>
          <a:p>
            <a:pPr indent="342900" algn="l"/>
            <a:r>
              <a:rPr lang="ru-RU" sz="1200" b="1" dirty="0">
                <a:solidFill>
                  <a:srgbClr val="000000"/>
                </a:solidFill>
                <a:effectLst/>
                <a:latin typeface="Times New Roman" panose="02020603050405020304" pitchFamily="18" charset="0"/>
              </a:rPr>
              <a:t>д) к оценке принимаются ДОГОВОРЫ, в том числе если к ним не приложена ПСД (если проектная документация является приложением к таким документам).</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11" name="TextBox 10">
            <a:extLst>
              <a:ext uri="{FF2B5EF4-FFF2-40B4-BE49-F238E27FC236}">
                <a16:creationId xmlns:a16="http://schemas.microsoft.com/office/drawing/2014/main" xmlns="" id="{2340D7D0-32D2-4F40-A519-2319F7230FD2}"/>
              </a:ext>
            </a:extLst>
          </p:cNvPr>
          <p:cNvSpPr txBox="1"/>
          <p:nvPr/>
        </p:nvSpPr>
        <p:spPr>
          <a:xfrm>
            <a:off x="107504" y="3291830"/>
            <a:ext cx="2025633" cy="738664"/>
          </a:xfrm>
          <a:prstGeom prst="rect">
            <a:avLst/>
          </a:prstGeom>
          <a:noFill/>
        </p:spPr>
        <p:txBody>
          <a:bodyPr wrap="square">
            <a:spAutoFit/>
          </a:bodyPr>
          <a:lstStyle/>
          <a:p>
            <a:r>
              <a:rPr lang="ru-RU" sz="1400" b="1" dirty="0"/>
              <a:t>Именно в </a:t>
            </a:r>
          </a:p>
          <a:p>
            <a:r>
              <a:rPr lang="ru-RU" sz="1400" b="1" dirty="0"/>
              <a:t>такой </a:t>
            </a:r>
          </a:p>
          <a:p>
            <a:r>
              <a:rPr lang="ru-RU" sz="1400" b="1" dirty="0"/>
              <a:t>редакции</a:t>
            </a:r>
            <a:endParaRPr lang="ru-RU" sz="1400" dirty="0"/>
          </a:p>
        </p:txBody>
      </p:sp>
      <p:pic>
        <p:nvPicPr>
          <p:cNvPr id="12" name="Рисунок 11" descr="Передача">
            <a:extLst>
              <a:ext uri="{FF2B5EF4-FFF2-40B4-BE49-F238E27FC236}">
                <a16:creationId xmlns:a16="http://schemas.microsoft.com/office/drawing/2014/main" xmlns="" id="{836A8C7D-E57E-4DC3-91BA-45F3E95F8C1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27724" y="3507854"/>
            <a:ext cx="385192" cy="385192"/>
          </a:xfrm>
          <a:prstGeom prst="rect">
            <a:avLst/>
          </a:prstGeom>
        </p:spPr>
      </p:pic>
    </p:spTree>
    <p:extLst>
      <p:ext uri="{BB962C8B-B14F-4D97-AF65-F5344CB8AC3E}">
        <p14:creationId xmlns:p14="http://schemas.microsoft.com/office/powerpoint/2010/main" val="755082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2604 (стало)</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796306" y="1271493"/>
            <a:ext cx="7632848" cy="3064669"/>
          </a:xfrm>
          <a:prstGeom prst="roundRect">
            <a:avLst/>
          </a:prstGeom>
          <a:solidFill>
            <a:schemeClr val="bg1">
              <a:lumMod val="95000"/>
            </a:schemeClr>
          </a:solidFill>
          <a:ln>
            <a:solidFill>
              <a:schemeClr val="bg1"/>
            </a:solidFill>
          </a:ln>
        </p:spPr>
        <p:txBody>
          <a:bodyPr wrap="square">
            <a:spAutoFit/>
          </a:bodyPr>
          <a:lstStyle/>
          <a:p>
            <a:pPr indent="342900" algn="l"/>
            <a:r>
              <a:rPr lang="ru-RU" b="1" i="0" dirty="0">
                <a:solidFill>
                  <a:srgbClr val="000000"/>
                </a:solidFill>
                <a:effectLst/>
              </a:rPr>
              <a:t>32. Особенности осуществления закупки </a:t>
            </a:r>
            <a:r>
              <a:rPr lang="ru-RU" b="1" dirty="0">
                <a:solidFill>
                  <a:srgbClr val="000000"/>
                </a:solidFill>
              </a:rPr>
              <a:t>на содержание дорог</a:t>
            </a:r>
            <a:r>
              <a:rPr lang="ru-RU" b="1" i="0" dirty="0">
                <a:solidFill>
                  <a:srgbClr val="000000"/>
                </a:solidFill>
                <a:effectLst/>
              </a:rPr>
              <a:t>:</a:t>
            </a:r>
          </a:p>
          <a:p>
            <a:pPr indent="342900" algn="l"/>
            <a:endParaRPr lang="ru-RU" sz="1200" b="0" i="0" dirty="0">
              <a:solidFill>
                <a:srgbClr val="000000"/>
              </a:solidFill>
              <a:effectLst/>
            </a:endParaRPr>
          </a:p>
          <a:p>
            <a:pPr indent="342900" algn="l"/>
            <a:endParaRPr lang="ru-RU" sz="1200" dirty="0">
              <a:cs typeface="Times New Roman" panose="02020603050405020304" pitchFamily="18" charset="0"/>
            </a:endParaRPr>
          </a:p>
          <a:p>
            <a:pPr indent="342900" algn="l"/>
            <a:r>
              <a:rPr lang="ru-RU" sz="1200" dirty="0">
                <a:cs typeface="Times New Roman" panose="02020603050405020304" pitchFamily="18" charset="0"/>
              </a:rPr>
              <a:t>а) критерии оценки, предусмотренные </a:t>
            </a:r>
            <a:r>
              <a:rPr lang="ru-RU" sz="1200" dirty="0">
                <a:effectLst/>
                <a:cs typeface="Times New Roman" panose="02020603050405020304" pitchFamily="18" charset="0"/>
              </a:rPr>
              <a:t>подпунктами "б"</a:t>
            </a:r>
            <a:r>
              <a:rPr lang="ru-RU" sz="1200" dirty="0">
                <a:cs typeface="Times New Roman" panose="02020603050405020304" pitchFamily="18" charset="0"/>
              </a:rPr>
              <a:t> и </a:t>
            </a:r>
            <a:r>
              <a:rPr lang="ru-RU" sz="1200" dirty="0">
                <a:effectLst/>
                <a:cs typeface="Times New Roman" panose="02020603050405020304" pitchFamily="18" charset="0"/>
              </a:rPr>
              <a:t>"в" пункта 3</a:t>
            </a:r>
            <a:r>
              <a:rPr lang="ru-RU" sz="1200" dirty="0">
                <a:cs typeface="Times New Roman" panose="02020603050405020304" pitchFamily="18" charset="0"/>
              </a:rPr>
              <a:t> настоящего Положения, не применяются (применяется только «ЦЕНА» и «КВАЛИФИКАЦИЯ»);</a:t>
            </a:r>
          </a:p>
          <a:p>
            <a:pPr indent="342900" algn="l"/>
            <a:endParaRPr lang="ru-RU" sz="1200" b="0" i="0" dirty="0">
              <a:effectLst/>
              <a:cs typeface="Times New Roman" panose="02020603050405020304" pitchFamily="18" charset="0"/>
            </a:endParaRPr>
          </a:p>
          <a:p>
            <a:pPr indent="342900" algn="l"/>
            <a:r>
              <a:rPr lang="ru-RU" sz="1200" dirty="0">
                <a:cs typeface="Times New Roman" panose="02020603050405020304" pitchFamily="18" charset="0"/>
              </a:rPr>
              <a:t>б) для оценки заявок по критерию, предусмотренному </a:t>
            </a:r>
            <a:r>
              <a:rPr lang="ru-RU" sz="1200" dirty="0">
                <a:effectLst/>
                <a:cs typeface="Times New Roman" panose="02020603050405020304" pitchFamily="18" charset="0"/>
              </a:rPr>
              <a:t>подпунктом "г" пункта 3</a:t>
            </a:r>
            <a:r>
              <a:rPr lang="ru-RU" sz="1200" dirty="0">
                <a:cs typeface="Times New Roman" panose="02020603050405020304" pitchFamily="18" charset="0"/>
              </a:rPr>
              <a:t> («КВАЛИФИКАЦИЯ»), подлежит обязательному применению исключительно показатель оценки, предусмотренный </a:t>
            </a:r>
            <a:r>
              <a:rPr lang="ru-RU" sz="1200" dirty="0">
                <a:effectLst/>
                <a:cs typeface="Times New Roman" panose="02020603050405020304" pitchFamily="18" charset="0"/>
              </a:rPr>
              <a:t>подпунктом "в" пункта 24</a:t>
            </a:r>
            <a:r>
              <a:rPr lang="ru-RU" sz="1200" dirty="0">
                <a:cs typeface="Times New Roman" panose="02020603050405020304" pitchFamily="18" charset="0"/>
              </a:rPr>
              <a:t> настоящего Положения («ОПЫТ»);</a:t>
            </a:r>
          </a:p>
          <a:p>
            <a:pPr indent="342900" algn="l"/>
            <a:endParaRPr lang="ru-RU" sz="1200" b="0" i="0" dirty="0">
              <a:effectLst/>
              <a:cs typeface="Times New Roman" panose="02020603050405020304" pitchFamily="18" charset="0"/>
            </a:endParaRPr>
          </a:p>
          <a:p>
            <a:pPr indent="342900" algn="l"/>
            <a:r>
              <a:rPr lang="ru-RU" sz="1200" dirty="0">
                <a:cs typeface="Times New Roman" panose="02020603050405020304" pitchFamily="18" charset="0"/>
              </a:rPr>
              <a:t>в) документом, предусмотренным </a:t>
            </a:r>
            <a:r>
              <a:rPr lang="ru-RU" sz="1200" dirty="0">
                <a:effectLst/>
                <a:cs typeface="Times New Roman" panose="02020603050405020304" pitchFamily="18" charset="0"/>
              </a:rPr>
              <a:t>приложением N 1</a:t>
            </a:r>
            <a:r>
              <a:rPr lang="ru-RU" sz="1200" dirty="0">
                <a:cs typeface="Times New Roman" panose="02020603050405020304" pitchFamily="18" charset="0"/>
              </a:rPr>
              <a:t> к настоящему Положению, в отношении показателя оценки «ОПЫТ», его детализирующих показателей устанавливается </a:t>
            </a:r>
            <a:r>
              <a:rPr lang="ru-RU" sz="1200" b="0" i="0" dirty="0">
                <a:solidFill>
                  <a:srgbClr val="000000"/>
                </a:solidFill>
                <a:effectLst/>
                <a:cs typeface="Times New Roman" panose="02020603050405020304" pitchFamily="18" charset="0"/>
              </a:rPr>
              <a:t>положение о принятии к оценке исключительно исполненного договора (договоров), предусматривающего выполнение работ по ремонту, содержанию, капитальному ремонту, строительству, реконструкции автомобильной дороги</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9" name="Прямоугольник 8">
            <a:extLst>
              <a:ext uri="{FF2B5EF4-FFF2-40B4-BE49-F238E27FC236}">
                <a16:creationId xmlns:a16="http://schemas.microsoft.com/office/drawing/2014/main" xmlns="" id="{D7E11F11-036C-49DF-8CE1-4A432B805547}"/>
              </a:ext>
            </a:extLst>
          </p:cNvPr>
          <p:cNvSpPr/>
          <p:nvPr/>
        </p:nvSpPr>
        <p:spPr>
          <a:xfrm>
            <a:off x="1403648" y="1779662"/>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4303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2604 (стало)</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611562" y="1253958"/>
            <a:ext cx="7920875" cy="3064669"/>
          </a:xfrm>
          <a:prstGeom prst="roundRect">
            <a:avLst/>
          </a:prstGeom>
          <a:solidFill>
            <a:schemeClr val="bg1">
              <a:lumMod val="95000"/>
            </a:schemeClr>
          </a:solidFill>
          <a:ln>
            <a:solidFill>
              <a:schemeClr val="bg1"/>
            </a:solidFill>
          </a:ln>
        </p:spPr>
        <p:txBody>
          <a:bodyPr wrap="square">
            <a:spAutoFit/>
          </a:bodyPr>
          <a:lstStyle/>
          <a:p>
            <a:pPr indent="342900" algn="l"/>
            <a:r>
              <a:rPr lang="ru-RU" b="1" i="0" dirty="0">
                <a:solidFill>
                  <a:srgbClr val="000000"/>
                </a:solidFill>
                <a:effectLst/>
              </a:rPr>
              <a:t>33. Особенности осуществления закупки работ по текущему ремонту:</a:t>
            </a:r>
          </a:p>
          <a:p>
            <a:pPr indent="342900" algn="l"/>
            <a:endParaRPr lang="ru-RU" sz="1200" b="0" i="0" dirty="0">
              <a:solidFill>
                <a:srgbClr val="000000"/>
              </a:solidFill>
              <a:effectLst/>
            </a:endParaRPr>
          </a:p>
          <a:p>
            <a:pPr indent="342900" algn="l"/>
            <a:r>
              <a:rPr lang="ru-RU" sz="1200" dirty="0"/>
              <a:t>а) критерии оценки, предусмотренные </a:t>
            </a:r>
            <a:r>
              <a:rPr lang="ru-RU" sz="1200" dirty="0">
                <a:effectLst/>
              </a:rPr>
              <a:t>подпунктами "б"</a:t>
            </a:r>
            <a:r>
              <a:rPr lang="ru-RU" sz="1200" dirty="0"/>
              <a:t> и </a:t>
            </a:r>
            <a:r>
              <a:rPr lang="ru-RU" sz="1200" dirty="0">
                <a:effectLst/>
              </a:rPr>
              <a:t>"в" пункта 3</a:t>
            </a:r>
            <a:r>
              <a:rPr lang="ru-RU" sz="1200" dirty="0"/>
              <a:t> настоящего Положения, не применяются (применяется только «ЦЕНА» и «КВАЛИФИКАЦИЯ»);</a:t>
            </a:r>
          </a:p>
          <a:p>
            <a:pPr indent="342900" algn="l"/>
            <a:endParaRPr lang="ru-RU" sz="1200" b="0" i="0" dirty="0">
              <a:effectLst/>
            </a:endParaRPr>
          </a:p>
          <a:p>
            <a:pPr indent="342900" algn="l"/>
            <a:r>
              <a:rPr lang="ru-RU" sz="1200" dirty="0"/>
              <a:t>б) для оценки заявок по критерию, предусмотренному </a:t>
            </a:r>
            <a:r>
              <a:rPr lang="ru-RU" sz="1200" dirty="0">
                <a:effectLst/>
              </a:rPr>
              <a:t>подпунктом "г" пункта 3</a:t>
            </a:r>
            <a:r>
              <a:rPr lang="ru-RU" sz="1200" dirty="0"/>
              <a:t> («КВАЛИФИКАЦИЯ»), подлежит обязательному применению исключительно показатель оценки, предусмотренный </a:t>
            </a:r>
            <a:r>
              <a:rPr lang="ru-RU" sz="1200" dirty="0">
                <a:effectLst/>
              </a:rPr>
              <a:t>подпунктом "в" пункта 24</a:t>
            </a:r>
            <a:r>
              <a:rPr lang="ru-RU" sz="1200" dirty="0"/>
              <a:t> настоящего Положения («ОПЫТ»);</a:t>
            </a:r>
          </a:p>
          <a:p>
            <a:pPr indent="342900" algn="l"/>
            <a:endParaRPr lang="ru-RU" sz="1200" b="0" i="0" dirty="0">
              <a:effectLst/>
            </a:endParaRPr>
          </a:p>
          <a:p>
            <a:pPr indent="342900" algn="l"/>
            <a:r>
              <a:rPr lang="ru-RU" sz="1200" dirty="0"/>
              <a:t>в) документом, предусмотренным </a:t>
            </a:r>
            <a:r>
              <a:rPr lang="ru-RU" sz="1200" dirty="0">
                <a:effectLst/>
              </a:rPr>
              <a:t>приложением N 1</a:t>
            </a:r>
            <a:r>
              <a:rPr lang="ru-RU" sz="1200" dirty="0"/>
              <a:t> к настоящему Положению, в отношении показателя оценки «ОПЫТ», его детализирующих показателей устанавливается </a:t>
            </a:r>
            <a:r>
              <a:rPr lang="ru-RU" sz="1200" b="0" i="0" dirty="0">
                <a:solidFill>
                  <a:srgbClr val="000000"/>
                </a:solidFill>
                <a:effectLst/>
              </a:rPr>
              <a:t>положение о принятии к оценке исключительно исполненного договора (договоров), предусматривающего выполнение работ по текущему ремонту зданий, сооружений, строительству, реконструкции капитальному ремонту объекта капитального строительства (за исключением линейного объекта);</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9" name="Прямоугольник 8">
            <a:extLst>
              <a:ext uri="{FF2B5EF4-FFF2-40B4-BE49-F238E27FC236}">
                <a16:creationId xmlns:a16="http://schemas.microsoft.com/office/drawing/2014/main" xmlns="" id="{D7E11F11-036C-49DF-8CE1-4A432B805547}"/>
              </a:ext>
            </a:extLst>
          </p:cNvPr>
          <p:cNvSpPr/>
          <p:nvPr/>
        </p:nvSpPr>
        <p:spPr>
          <a:xfrm>
            <a:off x="1187624" y="1779662"/>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1100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Постановление 2604 (стало)</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611562" y="1253958"/>
            <a:ext cx="7920875" cy="3473291"/>
          </a:xfrm>
          <a:prstGeom prst="roundRect">
            <a:avLst/>
          </a:prstGeom>
          <a:solidFill>
            <a:schemeClr val="bg1">
              <a:lumMod val="95000"/>
            </a:schemeClr>
          </a:solidFill>
          <a:ln>
            <a:solidFill>
              <a:schemeClr val="bg1"/>
            </a:solidFill>
          </a:ln>
        </p:spPr>
        <p:txBody>
          <a:bodyPr wrap="square">
            <a:spAutoFit/>
          </a:bodyPr>
          <a:lstStyle/>
          <a:p>
            <a:pPr indent="342900" algn="l"/>
            <a:r>
              <a:rPr lang="ru-RU" b="1" dirty="0" smtClean="0">
                <a:solidFill>
                  <a:srgbClr val="000000"/>
                </a:solidFill>
              </a:rPr>
              <a:t>Функциональная зависимость</a:t>
            </a:r>
          </a:p>
          <a:p>
            <a:pPr indent="342900" algn="l"/>
            <a:endParaRPr lang="ru-RU" sz="1200" b="0" i="0" dirty="0">
              <a:solidFill>
                <a:srgbClr val="000000"/>
              </a:solidFill>
              <a:effectLst/>
            </a:endParaRPr>
          </a:p>
          <a:p>
            <a:r>
              <a:rPr lang="ru-RU" sz="1200" b="1" dirty="0"/>
              <a:t>"функциональная зависимость" - зависимость между значением показателя оценки и значением количества присваиваемых баллов, при которой одному значению показателя оценки соответствует одно значение количества баллов</a:t>
            </a:r>
            <a:r>
              <a:rPr lang="ru-RU" sz="1200" b="1" dirty="0" smtClean="0"/>
              <a:t>;</a:t>
            </a:r>
          </a:p>
          <a:p>
            <a:endParaRPr lang="ru-RU" sz="1200" b="1" dirty="0"/>
          </a:p>
          <a:p>
            <a:r>
              <a:rPr lang="ru-RU" sz="1200" b="1" dirty="0"/>
              <a:t>"шкала оценки" - значения количества баллов, присваиваемых определенным значениям показателя оценки в случае отсутствия между ними функциональной зависимости, а также в случае, если показатель оценки не определяется количественным значением.</a:t>
            </a:r>
          </a:p>
          <a:p>
            <a:endParaRPr lang="ru-RU" sz="1200" b="1" dirty="0" smtClean="0"/>
          </a:p>
          <a:p>
            <a:r>
              <a:rPr lang="ru-RU" sz="1200" b="1" dirty="0"/>
              <a:t>22. В случае отсутствия функциональной зависимости между значением характеристики объекта закупки, определенной количественным значением, и значением количества присваиваемых баллов, а также в случае, если характеристика не определяется количественным значением, значение количества баллов по детализирующему показателю присваивается заявке, подлежащей в соответствии с </a:t>
            </a:r>
            <a:r>
              <a:rPr lang="ru-RU" sz="1200" b="1" dirty="0" smtClean="0"/>
              <a:t>Законом 44-ФЗ </a:t>
            </a:r>
            <a:r>
              <a:rPr lang="ru-RU" sz="1200" u="sng" dirty="0" smtClean="0">
                <a:hlinkClick r:id="rId2"/>
              </a:rPr>
              <a:t>по </a:t>
            </a:r>
            <a:r>
              <a:rPr lang="ru-RU" sz="1200" u="sng" dirty="0">
                <a:hlinkClick r:id="rId2"/>
              </a:rPr>
              <a:t>шкале оценки. </a:t>
            </a:r>
          </a:p>
          <a:p>
            <a:endParaRPr lang="ru-RU" sz="1200" b="1" dirty="0"/>
          </a:p>
        </p:txBody>
      </p:sp>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9" name="Прямоугольник 8">
            <a:extLst>
              <a:ext uri="{FF2B5EF4-FFF2-40B4-BE49-F238E27FC236}">
                <a16:creationId xmlns:a16="http://schemas.microsoft.com/office/drawing/2014/main" xmlns="" id="{D7E11F11-036C-49DF-8CE1-4A432B805547}"/>
              </a:ext>
            </a:extLst>
          </p:cNvPr>
          <p:cNvSpPr/>
          <p:nvPr/>
        </p:nvSpPr>
        <p:spPr>
          <a:xfrm>
            <a:off x="1187624" y="1779662"/>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721294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Универсальная </a:t>
            </a:r>
            <a:r>
              <a:rPr lang="ru-RU" sz="2000" b="1" dirty="0" err="1" smtClean="0"/>
              <a:t>предквалификация</a:t>
            </a:r>
            <a:r>
              <a:rPr lang="ru-RU" sz="2000" b="1" dirty="0" smtClean="0"/>
              <a:t> (часть 2.1 )</a:t>
            </a:r>
            <a:endParaRPr lang="ru-RU" sz="2000" b="1" dirty="0"/>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787307" y="1668160"/>
            <a:ext cx="7632848" cy="2553891"/>
          </a:xfrm>
          <a:prstGeom prst="roundRect">
            <a:avLst/>
          </a:prstGeom>
          <a:solidFill>
            <a:schemeClr val="bg1">
              <a:lumMod val="95000"/>
            </a:schemeClr>
          </a:solidFill>
          <a:ln>
            <a:solidFill>
              <a:schemeClr val="bg1"/>
            </a:solidFill>
          </a:ln>
        </p:spPr>
        <p:txBody>
          <a:bodyPr wrap="square">
            <a:spAutoFit/>
          </a:bodyPr>
          <a:lstStyle/>
          <a:p>
            <a:r>
              <a:rPr lang="ru-RU" sz="1200" i="1" dirty="0"/>
              <a:t>2.1. Если при применении конкурентных способов начальная (максимальная) цена контракта, сумма начальных (максимальных) цен контрактов (в случае проведения совместного конкурса или аукциона) составляет двадцать миллионов рублей и более, заказчик (за исключением случая осуществления закупок отдельных видов товаров, работ, услуг, в отношении участников которых Правительством Российской Федерации установлены дополнительные требования в соответствии с частью 2 настоящей статьи) устанавливает дополнительное требование об исполнении участником закупки (с учетом правопреемства) в течение трех лет до даты подачи заявки на участие в закупке контракта или договора, заключенного в соответствии с Федеральным законом от 18 июля 2011 года N 223-ФЗ "О закупках товаров, работ, услуг отдельными видами юридических лиц" при условии исполнения таким участником закупки требований об уплате неустоек (штрафов, пеней), предъявленных при исполнении таких контракта, договора. Стоимость исполненных обязательств по таким контракту, договору должна составлять не менее двадцати процентов начальной (максимальной) цены контракта.</a:t>
            </a:r>
            <a:endParaRPr lang="ru-RU" sz="1200" dirty="0"/>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Tree>
    <p:extLst>
      <p:ext uri="{BB962C8B-B14F-4D97-AF65-F5344CB8AC3E}">
        <p14:creationId xmlns:p14="http://schemas.microsoft.com/office/powerpoint/2010/main" val="2171738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Постановление 2751 </a:t>
            </a:r>
            <a:endParaRPr lang="ru-RU" sz="2000" b="1" dirty="0"/>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827584" y="812738"/>
            <a:ext cx="7632848" cy="4188381"/>
          </a:xfrm>
          <a:prstGeom prst="roundRect">
            <a:avLst/>
          </a:prstGeom>
          <a:solidFill>
            <a:schemeClr val="bg1">
              <a:lumMod val="95000"/>
            </a:schemeClr>
          </a:solidFill>
          <a:ln>
            <a:solidFill>
              <a:schemeClr val="bg1"/>
            </a:solidFill>
          </a:ln>
        </p:spPr>
        <p:txBody>
          <a:bodyPr wrap="square">
            <a:spAutoFit/>
          </a:bodyPr>
          <a:lstStyle/>
          <a:p>
            <a:r>
              <a:rPr lang="ru-RU" sz="1200" dirty="0"/>
              <a:t>27. Показателями </a:t>
            </a:r>
            <a:r>
              <a:rPr lang="ru-RU" sz="1200" dirty="0" err="1"/>
              <a:t>нестоимостного</a:t>
            </a:r>
            <a:r>
              <a:rPr lang="ru-RU" sz="1200" dirty="0"/>
              <a:t> критерия оценки "квалификация участников закупки, в том числе наличие у них финансовых ресурсов, оборудования и других материальных ресурсов, принадлежащих им на праве собственности или на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 могут быть следующие показатели:</a:t>
            </a:r>
            <a:endParaRPr lang="ru-RU" sz="1200" dirty="0">
              <a:hlinkClick r:id="rId2"/>
            </a:endParaRPr>
          </a:p>
          <a:p>
            <a:endParaRPr lang="ru-RU" sz="1200" dirty="0"/>
          </a:p>
          <a:p>
            <a:r>
              <a:rPr lang="ru-RU" sz="1200" dirty="0"/>
              <a:t>а) квалификация трудовых ресурсов (руководителей и ключевых специалистов), предлагаемых для выполнения работ, оказания услуг;</a:t>
            </a:r>
          </a:p>
          <a:p>
            <a:endParaRPr lang="ru-RU" sz="1200" dirty="0"/>
          </a:p>
          <a:p>
            <a:r>
              <a:rPr lang="ru-RU" sz="1200" dirty="0"/>
              <a:t>б) </a:t>
            </a:r>
            <a:r>
              <a:rPr lang="ru-RU" b="1" u="sng" dirty="0"/>
              <a:t>опыт участника по успешной поставке товара, выполнению работ, оказанию услуг сопоставимого характера и объема</a:t>
            </a:r>
            <a:r>
              <a:rPr lang="ru-RU" sz="1200" dirty="0"/>
              <a:t>;</a:t>
            </a:r>
          </a:p>
          <a:p>
            <a:endParaRPr lang="ru-RU" sz="1200" dirty="0"/>
          </a:p>
          <a:p>
            <a:r>
              <a:rPr lang="ru-RU" sz="1200" dirty="0"/>
              <a:t>в) обеспеченность участника закупки материально-техническими ресурсами в части наличия у участника закупки собственных или арендованных производственных мощностей, технологического оборудования, необходимых для выполнения работ, оказания услуг;</a:t>
            </a:r>
          </a:p>
          <a:p>
            <a:endParaRPr lang="ru-RU" sz="1200" dirty="0"/>
          </a:p>
          <a:p>
            <a:r>
              <a:rPr lang="ru-RU" sz="1200" dirty="0"/>
              <a:t>г) обеспеченность участника закупки трудовыми ресурсами;</a:t>
            </a:r>
          </a:p>
          <a:p>
            <a:endParaRPr lang="ru-RU" sz="1200" dirty="0"/>
          </a:p>
          <a:p>
            <a:r>
              <a:rPr lang="ru-RU" sz="1200" dirty="0"/>
              <a:t>д) деловая репутация участника закупки.</a:t>
            </a:r>
          </a:p>
        </p:txBody>
      </p:sp>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Tree>
    <p:extLst>
      <p:ext uri="{BB962C8B-B14F-4D97-AF65-F5344CB8AC3E}">
        <p14:creationId xmlns:p14="http://schemas.microsoft.com/office/powerpoint/2010/main" val="3384021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5" name="Прямая соединительная линия 24"/>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46" name="Прямоугольник 45"/>
          <p:cNvSpPr/>
          <p:nvPr/>
        </p:nvSpPr>
        <p:spPr>
          <a:xfrm>
            <a:off x="933500" y="123478"/>
            <a:ext cx="7742956" cy="276999"/>
          </a:xfrm>
          <a:prstGeom prst="rect">
            <a:avLst/>
          </a:prstGeom>
        </p:spPr>
        <p:txBody>
          <a:bodyPr wrap="square">
            <a:spAutoFit/>
          </a:bodyPr>
          <a:lstStyle/>
          <a:p>
            <a:pPr algn="ctr"/>
            <a:r>
              <a:rPr lang="ru-RU" sz="1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УСТАНОВЛЕНИЕ ТРЕБОВАНИЙ К СОСТАВУ ЗАЯВКИ (ПОСТАВЛЯЕМЫЙ, ИСПОЛЬЗУЕМЫЙ ТОВАР)</a:t>
            </a:r>
          </a:p>
        </p:txBody>
      </p:sp>
      <p:sp>
        <p:nvSpPr>
          <p:cNvPr id="2" name="Скругленный прямоугольник 23">
            <a:extLst>
              <a:ext uri="{FF2B5EF4-FFF2-40B4-BE49-F238E27FC236}">
                <a16:creationId xmlns:a16="http://schemas.microsoft.com/office/drawing/2014/main" xmlns="" id="{F3E5836C-2F5B-4561-A254-866930EB6842}"/>
              </a:ext>
            </a:extLst>
          </p:cNvPr>
          <p:cNvSpPr/>
          <p:nvPr/>
        </p:nvSpPr>
        <p:spPr>
          <a:xfrm>
            <a:off x="1232077" y="2930892"/>
            <a:ext cx="6679849" cy="79257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ru-RU" sz="1350" b="1" dirty="0"/>
              <a:t>товаром </a:t>
            </a:r>
            <a:r>
              <a:rPr lang="ru-RU" sz="1350" b="1" u="sng" dirty="0"/>
              <a:t>являются</a:t>
            </a:r>
            <a:r>
              <a:rPr lang="ru-RU" sz="1350" b="1" dirty="0"/>
              <a:t> строительные и расходные материалы, используемые при выполнении работ, оказании услуг, без которых невозможно выполнить (оказать) такую работу (услугу)</a:t>
            </a:r>
          </a:p>
        </p:txBody>
      </p:sp>
      <p:sp>
        <p:nvSpPr>
          <p:cNvPr id="3" name="Скругленный прямоугольник 24">
            <a:extLst>
              <a:ext uri="{FF2B5EF4-FFF2-40B4-BE49-F238E27FC236}">
                <a16:creationId xmlns:a16="http://schemas.microsoft.com/office/drawing/2014/main" xmlns="" id="{D35C9380-B278-45E0-95DA-DEDD6DA0D9F3}"/>
              </a:ext>
            </a:extLst>
          </p:cNvPr>
          <p:cNvSpPr/>
          <p:nvPr/>
        </p:nvSpPr>
        <p:spPr>
          <a:xfrm>
            <a:off x="1232077" y="1465647"/>
            <a:ext cx="6679849" cy="503377"/>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ru-RU" sz="1350" b="1" dirty="0"/>
              <a:t>товар </a:t>
            </a:r>
            <a:r>
              <a:rPr lang="ru-RU" sz="1350" b="1" u="sng" dirty="0"/>
              <a:t>не передается</a:t>
            </a:r>
            <a:r>
              <a:rPr lang="ru-RU" sz="1350" b="1" dirty="0"/>
              <a:t> заказчику по товарной накладной или акту передачи</a:t>
            </a:r>
          </a:p>
        </p:txBody>
      </p:sp>
      <p:sp>
        <p:nvSpPr>
          <p:cNvPr id="4" name="Скругленный прямоугольник 34">
            <a:extLst>
              <a:ext uri="{FF2B5EF4-FFF2-40B4-BE49-F238E27FC236}">
                <a16:creationId xmlns:a16="http://schemas.microsoft.com/office/drawing/2014/main" xmlns="" id="{E1389CCD-6B68-4556-855A-B450F30C2EEB}"/>
              </a:ext>
            </a:extLst>
          </p:cNvPr>
          <p:cNvSpPr/>
          <p:nvPr/>
        </p:nvSpPr>
        <p:spPr>
          <a:xfrm>
            <a:off x="1232077" y="2132840"/>
            <a:ext cx="6679849" cy="623620"/>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ru-RU" sz="1350" b="1" dirty="0"/>
              <a:t>товар </a:t>
            </a:r>
            <a:r>
              <a:rPr lang="ru-RU" sz="1350" b="1" u="sng" dirty="0"/>
              <a:t>не принимается </a:t>
            </a:r>
            <a:r>
              <a:rPr lang="ru-RU" sz="1350" b="1" dirty="0"/>
              <a:t>к бухгалтерскому учету заказчика в соответствии с Федеральным законом «О бухгалтерском учете»</a:t>
            </a:r>
          </a:p>
        </p:txBody>
      </p:sp>
      <p:sp>
        <p:nvSpPr>
          <p:cNvPr id="5" name="Прямоугольник 4">
            <a:extLst>
              <a:ext uri="{FF2B5EF4-FFF2-40B4-BE49-F238E27FC236}">
                <a16:creationId xmlns:a16="http://schemas.microsoft.com/office/drawing/2014/main" xmlns="" id="{63BA0E3A-06F6-4055-AE18-870B6BE7A82D}"/>
              </a:ext>
            </a:extLst>
          </p:cNvPr>
          <p:cNvSpPr/>
          <p:nvPr/>
        </p:nvSpPr>
        <p:spPr>
          <a:xfrm>
            <a:off x="5015903" y="4792960"/>
            <a:ext cx="4065600" cy="300082"/>
          </a:xfrm>
          <a:prstGeom prst="rect">
            <a:avLst/>
          </a:prstGeom>
        </p:spPr>
        <p:txBody>
          <a:bodyPr wrap="none">
            <a:spAutoFit/>
          </a:bodyPr>
          <a:lstStyle/>
          <a:p>
            <a:r>
              <a:rPr lang="ru-RU" altLang="ru-RU" sz="1350" b="1" dirty="0"/>
              <a:t>* Письмо ФАС России от 25.06.2020 № ИА/53616/20</a:t>
            </a:r>
            <a:endParaRPr lang="ru-RU" sz="1350" dirty="0"/>
          </a:p>
        </p:txBody>
      </p:sp>
      <p:sp>
        <p:nvSpPr>
          <p:cNvPr id="6" name="TextBox 5">
            <a:extLst>
              <a:ext uri="{FF2B5EF4-FFF2-40B4-BE49-F238E27FC236}">
                <a16:creationId xmlns:a16="http://schemas.microsoft.com/office/drawing/2014/main" xmlns="" id="{7289CBE9-0996-4427-9190-E4E2214BD394}"/>
              </a:ext>
            </a:extLst>
          </p:cNvPr>
          <p:cNvSpPr txBox="1"/>
          <p:nvPr/>
        </p:nvSpPr>
        <p:spPr>
          <a:xfrm>
            <a:off x="572981" y="823020"/>
            <a:ext cx="7998038" cy="507831"/>
          </a:xfrm>
          <a:prstGeom prst="rect">
            <a:avLst/>
          </a:prstGeom>
          <a:noFill/>
        </p:spPr>
        <p:txBody>
          <a:bodyPr wrap="square" rtlCol="0">
            <a:spAutoFit/>
          </a:bodyPr>
          <a:lstStyle/>
          <a:p>
            <a:pPr algn="ctr"/>
            <a:r>
              <a:rPr lang="ru-RU" sz="1350" b="1" dirty="0"/>
              <a:t>Заказчик </a:t>
            </a:r>
            <a:r>
              <a:rPr lang="ru-RU" sz="1350" b="1" i="1" u="sng" dirty="0"/>
              <a:t>не вправе</a:t>
            </a:r>
            <a:r>
              <a:rPr lang="ru-RU" sz="1350" b="1" dirty="0"/>
              <a:t> устанавливать требования о предоставлении конкретных показателей, </a:t>
            </a:r>
          </a:p>
          <a:p>
            <a:pPr algn="ctr"/>
            <a:r>
              <a:rPr lang="ru-RU" sz="1350" b="1" dirty="0"/>
              <a:t>если при выполнении (оказании) работ (услуг) </a:t>
            </a:r>
            <a:r>
              <a:rPr lang="ru-RU" sz="1350" b="1" u="sng" dirty="0"/>
              <a:t>используется</a:t>
            </a:r>
            <a:r>
              <a:rPr lang="ru-RU" sz="1350" b="1" dirty="0"/>
              <a:t> товар</a:t>
            </a:r>
          </a:p>
        </p:txBody>
      </p:sp>
      <p:sp>
        <p:nvSpPr>
          <p:cNvPr id="7" name="TextBox 6">
            <a:extLst>
              <a:ext uri="{FF2B5EF4-FFF2-40B4-BE49-F238E27FC236}">
                <a16:creationId xmlns:a16="http://schemas.microsoft.com/office/drawing/2014/main" xmlns="" id="{EF1B32BA-3D99-4643-822A-6C2E533D657F}"/>
              </a:ext>
            </a:extLst>
          </p:cNvPr>
          <p:cNvSpPr txBox="1"/>
          <p:nvPr/>
        </p:nvSpPr>
        <p:spPr>
          <a:xfrm>
            <a:off x="742695" y="3992454"/>
            <a:ext cx="7756177" cy="507831"/>
          </a:xfrm>
          <a:prstGeom prst="rect">
            <a:avLst/>
          </a:prstGeom>
          <a:noFill/>
        </p:spPr>
        <p:txBody>
          <a:bodyPr wrap="square" rtlCol="0">
            <a:spAutoFit/>
          </a:bodyPr>
          <a:lstStyle/>
          <a:p>
            <a:pPr algn="ctr"/>
            <a:r>
              <a:rPr lang="ru-RU" sz="1350" b="1" i="1" dirty="0"/>
              <a:t>Если при выполнении (оказании) работ (услуг) </a:t>
            </a:r>
            <a:r>
              <a:rPr lang="ru-RU" sz="1350" b="1" i="1" u="sng" dirty="0"/>
              <a:t>поставляется</a:t>
            </a:r>
            <a:r>
              <a:rPr lang="ru-RU" sz="1350" b="1" i="1" dirty="0"/>
              <a:t> товар, то заказчик </a:t>
            </a:r>
            <a:r>
              <a:rPr lang="ru-RU" sz="1350" b="1" i="1" u="sng" dirty="0"/>
              <a:t>вправе</a:t>
            </a:r>
            <a:r>
              <a:rPr lang="ru-RU" sz="1350" b="1" i="1" dirty="0"/>
              <a:t> установить требования о предоставлении конкретных показателей с учетом требований КТРУ</a:t>
            </a:r>
          </a:p>
        </p:txBody>
      </p:sp>
    </p:spTree>
    <p:extLst>
      <p:ext uri="{BB962C8B-B14F-4D97-AF65-F5344CB8AC3E}">
        <p14:creationId xmlns:p14="http://schemas.microsoft.com/office/powerpoint/2010/main" val="4134956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Требования к составу заявки (статья 43)</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2627784" y="940968"/>
            <a:ext cx="5544616" cy="3802743"/>
          </a:xfrm>
          <a:prstGeom prst="roundRect">
            <a:avLst/>
          </a:prstGeom>
          <a:solidFill>
            <a:schemeClr val="bg1">
              <a:lumMod val="95000"/>
            </a:schemeClr>
          </a:solidFill>
          <a:ln>
            <a:solidFill>
              <a:schemeClr val="bg1"/>
            </a:solidFill>
          </a:ln>
        </p:spPr>
        <p:txBody>
          <a:bodyPr wrap="square">
            <a:spAutoFit/>
          </a:bodyPr>
          <a:lstStyle/>
          <a:p>
            <a:r>
              <a:rPr lang="ru-RU" sz="1400" b="1" dirty="0"/>
              <a:t>Заявка должна содержать </a:t>
            </a:r>
          </a:p>
          <a:p>
            <a:endParaRPr lang="ru-RU" sz="1000" b="1" dirty="0"/>
          </a:p>
          <a:p>
            <a:pPr>
              <a:lnSpc>
                <a:spcPct val="107000"/>
              </a:lnSpc>
              <a:spcAft>
                <a:spcPts val="80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м) решение о согласии на совершение или о последующем одобрении крупной сделки, </a:t>
            </a:r>
            <a:r>
              <a:rPr lang="ru-RU" sz="1400" b="1" u="sng" dirty="0">
                <a:effectLst/>
                <a:latin typeface="Times New Roman" panose="02020603050405020304" pitchFamily="18" charset="0"/>
                <a:ea typeface="Times New Roman" panose="02020603050405020304" pitchFamily="18" charset="0"/>
                <a:cs typeface="Times New Roman" panose="02020603050405020304" pitchFamily="18" charset="0"/>
              </a:rPr>
              <a:t>если</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 требование о наличии такого решения установлено:</a:t>
            </a:r>
          </a:p>
          <a:p>
            <a:pPr marL="285750" indent="-285750">
              <a:lnSpc>
                <a:spcPct val="107000"/>
              </a:lnSpc>
              <a:spcAft>
                <a:spcPts val="800"/>
              </a:spcAft>
              <a:buFontTx/>
              <a:buChar char="-"/>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законодательством Российской Федерации, </a:t>
            </a:r>
          </a:p>
          <a:p>
            <a:pPr marL="285750" indent="-285750">
              <a:lnSpc>
                <a:spcPct val="107000"/>
              </a:lnSpc>
              <a:spcAft>
                <a:spcPts val="800"/>
              </a:spcAft>
              <a:buFontTx/>
              <a:buChar char="-"/>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учредительными документами юридического лица, </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sz="1400" b="1" u="sng" dirty="0">
                <a:effectLst/>
                <a:latin typeface="Times New Roman" panose="02020603050405020304" pitchFamily="18" charset="0"/>
                <a:ea typeface="Times New Roman" panose="02020603050405020304" pitchFamily="18" charset="0"/>
                <a:cs typeface="Times New Roman" panose="02020603050405020304" pitchFamily="18" charset="0"/>
              </a:rPr>
              <a:t>и для участника</a:t>
            </a: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закупки заключение контракта, либо внесение денежных средств в качестве обеспечения заявки на участие в закупке, обеспечения исполнения контракта </a:t>
            </a:r>
            <a:r>
              <a:rPr lang="ru-RU" sz="1400" b="1" u="sng" dirty="0">
                <a:effectLst/>
                <a:latin typeface="Times New Roman" panose="02020603050405020304" pitchFamily="18" charset="0"/>
                <a:ea typeface="Times New Roman" panose="02020603050405020304" pitchFamily="18" charset="0"/>
                <a:cs typeface="Times New Roman" panose="02020603050405020304" pitchFamily="18" charset="0"/>
              </a:rPr>
              <a:t>является крупной сделкой</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12" name="TextBox 11">
            <a:extLst>
              <a:ext uri="{FF2B5EF4-FFF2-40B4-BE49-F238E27FC236}">
                <a16:creationId xmlns:a16="http://schemas.microsoft.com/office/drawing/2014/main" xmlns="" id="{6675AA99-F209-4620-80F6-B4E8BFEF5A64}"/>
              </a:ext>
            </a:extLst>
          </p:cNvPr>
          <p:cNvSpPr txBox="1"/>
          <p:nvPr/>
        </p:nvSpPr>
        <p:spPr>
          <a:xfrm>
            <a:off x="147781" y="1118072"/>
            <a:ext cx="2232248" cy="923330"/>
          </a:xfrm>
          <a:prstGeom prst="rect">
            <a:avLst/>
          </a:prstGeom>
          <a:noFill/>
        </p:spPr>
        <p:txBody>
          <a:bodyPr wrap="square">
            <a:spAutoFit/>
          </a:bodyPr>
          <a:lstStyle/>
          <a:p>
            <a:r>
              <a:rPr lang="ru-RU" b="1" dirty="0"/>
              <a:t>Этот документ включается участником в заявку</a:t>
            </a:r>
            <a:endParaRPr lang="ru-RU" dirty="0"/>
          </a:p>
        </p:txBody>
      </p:sp>
      <p:sp>
        <p:nvSpPr>
          <p:cNvPr id="15" name="Прямоугольник 14">
            <a:extLst>
              <a:ext uri="{FF2B5EF4-FFF2-40B4-BE49-F238E27FC236}">
                <a16:creationId xmlns:a16="http://schemas.microsoft.com/office/drawing/2014/main" xmlns="" id="{DA9EE54D-9B85-422D-86B0-FC241507AD73}"/>
              </a:ext>
            </a:extLst>
          </p:cNvPr>
          <p:cNvSpPr/>
          <p:nvPr/>
        </p:nvSpPr>
        <p:spPr>
          <a:xfrm>
            <a:off x="2915816" y="1534018"/>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a:extLst>
              <a:ext uri="{FF2B5EF4-FFF2-40B4-BE49-F238E27FC236}">
                <a16:creationId xmlns:a16="http://schemas.microsoft.com/office/drawing/2014/main" xmlns="" id="{68FF26CA-36B6-452C-A43A-7092590B36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2067694"/>
            <a:ext cx="1800200" cy="1800200"/>
          </a:xfrm>
          <a:prstGeom prst="rect">
            <a:avLst/>
          </a:prstGeom>
        </p:spPr>
      </p:pic>
    </p:spTree>
    <p:extLst>
      <p:ext uri="{BB962C8B-B14F-4D97-AF65-F5344CB8AC3E}">
        <p14:creationId xmlns:p14="http://schemas.microsoft.com/office/powerpoint/2010/main" val="101381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Дело № А40-71946/2021 </a:t>
            </a:r>
          </a:p>
        </p:txBody>
      </p:sp>
      <p:cxnSp>
        <p:nvCxnSpPr>
          <p:cNvPr id="25" name="Прямая соединительная линия 24"/>
          <p:cNvCxnSpPr/>
          <p:nvPr/>
        </p:nvCxnSpPr>
        <p:spPr>
          <a:xfrm>
            <a:off x="6147" y="-20538"/>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725591" y="3363838"/>
            <a:ext cx="7632848" cy="1532334"/>
          </a:xfrm>
          <a:prstGeom prst="roundRect">
            <a:avLst/>
          </a:prstGeom>
          <a:solidFill>
            <a:schemeClr val="bg1">
              <a:lumMod val="95000"/>
            </a:schemeClr>
          </a:solidFill>
          <a:ln>
            <a:solidFill>
              <a:schemeClr val="bg1"/>
            </a:solidFill>
          </a:ln>
        </p:spPr>
        <p:txBody>
          <a:bodyPr wrap="square">
            <a:spAutoFit/>
          </a:bodyPr>
          <a:lstStyle/>
          <a:p>
            <a:pPr algn="just"/>
            <a:r>
              <a:rPr lang="ru-RU" sz="1200" dirty="0"/>
              <a:t>Суд поддержал позицию ФАС России, изложенную, в том числе, в письме от 25.06.2020 № ИА/53616/20 «По вопросу установления требований к составу заявки (поставляемый, используемый товар)», </a:t>
            </a:r>
            <a:r>
              <a:rPr lang="ru-RU" sz="1200" b="1" i="1" dirty="0"/>
              <a:t>несмотря на положения проекта Контракта, согласно которым запасные части передаются Заказчику по товарной накладной, Акту выполненных работ и принимаются к бухгалтерскому учету Заказчика в качестве материальных запасов</a:t>
            </a:r>
            <a:r>
              <a:rPr lang="ru-RU" sz="1200" u="sng" dirty="0"/>
              <a:t>,</a:t>
            </a:r>
            <a:r>
              <a:rPr lang="ru-RU" sz="1200" dirty="0"/>
              <a:t> и указал, что в рассматриваемом случае запасные части являются расходными материалами, используемыми при проведении работ/оказании услуг, без которых невозможно выполнить (оказать) такую работу (услугу).</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2" name="Прямоугольник: скругленные углы 1">
            <a:extLst>
              <a:ext uri="{FF2B5EF4-FFF2-40B4-BE49-F238E27FC236}">
                <a16:creationId xmlns:a16="http://schemas.microsoft.com/office/drawing/2014/main" xmlns="" id="{5A8D8860-4C42-4E5F-9AB8-C1D855EB9494}"/>
              </a:ext>
            </a:extLst>
          </p:cNvPr>
          <p:cNvSpPr/>
          <p:nvPr/>
        </p:nvSpPr>
        <p:spPr>
          <a:xfrm>
            <a:off x="782606" y="1974163"/>
            <a:ext cx="7518817" cy="1195174"/>
          </a:xfrm>
          <a:prstGeom prst="round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a:solidFill>
                  <a:schemeClr val="tx1"/>
                </a:solidFill>
              </a:rPr>
              <a:t>В рассматриваемом случае, работы (услуги), поименованные в Техническом задании, которым установлен перечень работ по техническому обслуживанию и ремонту техники, </a:t>
            </a:r>
            <a:r>
              <a:rPr lang="ru-RU" sz="1400" b="1" i="1" dirty="0">
                <a:solidFill>
                  <a:schemeClr val="tx1"/>
                </a:solidFill>
              </a:rPr>
              <a:t>не свидетельствуют, что в ходе выполнения указанных работ (услуг) возникнет однозначная необходимость в замене запасных частей </a:t>
            </a:r>
            <a:r>
              <a:rPr lang="ru-RU" sz="1400" dirty="0">
                <a:solidFill>
                  <a:schemeClr val="tx1"/>
                </a:solidFill>
              </a:rPr>
              <a:t>компьютеров, периферийного оборудования, т.е. они могут быть не выполнены без использования расходных материалов.</a:t>
            </a:r>
          </a:p>
        </p:txBody>
      </p:sp>
      <p:sp>
        <p:nvSpPr>
          <p:cNvPr id="14" name="TextBox 13">
            <a:extLst>
              <a:ext uri="{FF2B5EF4-FFF2-40B4-BE49-F238E27FC236}">
                <a16:creationId xmlns:a16="http://schemas.microsoft.com/office/drawing/2014/main" xmlns="" id="{98F135B0-C0BC-4252-84B0-A469EA7C3FC1}"/>
              </a:ext>
            </a:extLst>
          </p:cNvPr>
          <p:cNvSpPr txBox="1"/>
          <p:nvPr/>
        </p:nvSpPr>
        <p:spPr>
          <a:xfrm>
            <a:off x="1115616" y="907200"/>
            <a:ext cx="6768752" cy="553998"/>
          </a:xfrm>
          <a:prstGeom prst="rect">
            <a:avLst/>
          </a:prstGeom>
          <a:noFill/>
        </p:spPr>
        <p:txBody>
          <a:bodyPr wrap="square">
            <a:spAutoFit/>
          </a:bodyPr>
          <a:lstStyle/>
          <a:p>
            <a:pPr algn="ctr"/>
            <a:r>
              <a:rPr lang="ru-RU" sz="1500" dirty="0"/>
              <a:t>В</a:t>
            </a:r>
            <a:r>
              <a:rPr lang="ru-RU" sz="1500" dirty="0">
                <a:solidFill>
                  <a:schemeClr val="tx1"/>
                </a:solidFill>
              </a:rPr>
              <a:t>ыполнение работ по техническому обслуживанию и ремонту компьютеров и периферийного оборудования (в том числе замена запасных частей) </a:t>
            </a:r>
            <a:endParaRPr lang="ru-RU" sz="1500" dirty="0"/>
          </a:p>
        </p:txBody>
      </p:sp>
      <p:sp>
        <p:nvSpPr>
          <p:cNvPr id="8" name="Прямоугольник 7">
            <a:extLst>
              <a:ext uri="{FF2B5EF4-FFF2-40B4-BE49-F238E27FC236}">
                <a16:creationId xmlns:a16="http://schemas.microsoft.com/office/drawing/2014/main" xmlns="" id="{90EBEBE4-C4FA-491A-961B-F8FCC5EFE011}"/>
              </a:ext>
            </a:extLst>
          </p:cNvPr>
          <p:cNvSpPr/>
          <p:nvPr/>
        </p:nvSpPr>
        <p:spPr>
          <a:xfrm>
            <a:off x="1187624" y="1593763"/>
            <a:ext cx="6624736" cy="45719"/>
          </a:xfrm>
          <a:prstGeom prst="rect">
            <a:avLst/>
          </a:prstGeom>
          <a:solidFill>
            <a:schemeClr val="accent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50421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Выбор между поставляемым и используемым товаром</a:t>
            </a:r>
          </a:p>
        </p:txBody>
      </p:sp>
      <p:cxnSp>
        <p:nvCxnSpPr>
          <p:cNvPr id="25" name="Прямая соединительная линия 24"/>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xmlns="" id="{CEC6A1B1-C8FD-46B5-91CF-EC217D401B33}"/>
              </a:ext>
            </a:extLst>
          </p:cNvPr>
          <p:cNvSpPr txBox="1"/>
          <p:nvPr/>
        </p:nvSpPr>
        <p:spPr>
          <a:xfrm>
            <a:off x="379768" y="1425958"/>
            <a:ext cx="3627525" cy="2247424"/>
          </a:xfrm>
          <a:prstGeom prst="roundRect">
            <a:avLst/>
          </a:prstGeom>
          <a:solidFill>
            <a:schemeClr val="bg1">
              <a:lumMod val="95000"/>
            </a:schemeClr>
          </a:solidFill>
          <a:ln>
            <a:solidFill>
              <a:schemeClr val="bg1"/>
            </a:solidFill>
          </a:ln>
        </p:spPr>
        <p:txBody>
          <a:bodyPr wrap="square">
            <a:spAutoFit/>
          </a:bodyPr>
          <a:lstStyle/>
          <a:p>
            <a:pPr marL="342900" indent="-342900" algn="just">
              <a:buFont typeface="Courier New" panose="02070309020205020404" pitchFamily="49" charset="0"/>
              <a:buChar char="o"/>
            </a:pPr>
            <a:r>
              <a:rPr lang="ru-RU" sz="1400" dirty="0"/>
              <a:t>Возможность предъявления требований о предоставлении участником конкретных показателей</a:t>
            </a:r>
          </a:p>
          <a:p>
            <a:pPr marL="342900" indent="-342900" algn="just">
              <a:buFont typeface="Courier New" panose="02070309020205020404" pitchFamily="49" charset="0"/>
              <a:buChar char="o"/>
            </a:pPr>
            <a:endParaRPr lang="ru-RU" sz="1400" dirty="0"/>
          </a:p>
          <a:p>
            <a:pPr marL="342900" indent="-342900" algn="just">
              <a:buFont typeface="Courier New" panose="02070309020205020404" pitchFamily="49" charset="0"/>
              <a:buChar char="o"/>
            </a:pPr>
            <a:r>
              <a:rPr lang="ru-RU" sz="1400" dirty="0"/>
              <a:t>КТРУ</a:t>
            </a:r>
          </a:p>
          <a:p>
            <a:pPr marL="342900" indent="-342900" algn="just">
              <a:buFont typeface="Courier New" panose="02070309020205020404" pitchFamily="49" charset="0"/>
              <a:buChar char="o"/>
            </a:pPr>
            <a:endParaRPr lang="ru-RU" sz="1400" dirty="0"/>
          </a:p>
          <a:p>
            <a:pPr marL="342900" indent="-342900" algn="just">
              <a:buFont typeface="Courier New" panose="02070309020205020404" pitchFamily="49" charset="0"/>
              <a:buChar char="o"/>
            </a:pPr>
            <a:r>
              <a:rPr lang="ru-RU" sz="1400" dirty="0"/>
              <a:t>Национальный режим (в т.ч. 126н)</a:t>
            </a:r>
          </a:p>
          <a:p>
            <a:pPr marL="342900" indent="-342900" algn="just">
              <a:buFont typeface="Courier New" panose="02070309020205020404" pitchFamily="49" charset="0"/>
              <a:buChar char="o"/>
            </a:pPr>
            <a:endParaRPr lang="ru-RU" sz="1400" dirty="0"/>
          </a:p>
          <a:p>
            <a:pPr marL="342900" indent="-342900" algn="just">
              <a:buFont typeface="Courier New" panose="02070309020205020404" pitchFamily="49" charset="0"/>
              <a:buChar char="o"/>
            </a:pPr>
            <a:r>
              <a:rPr lang="ru-RU" sz="1400" dirty="0"/>
              <a:t>Смешанный договор</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9" name="Прямоугольник 8"/>
          <p:cNvSpPr/>
          <p:nvPr/>
        </p:nvSpPr>
        <p:spPr>
          <a:xfrm>
            <a:off x="1367644" y="945166"/>
            <a:ext cx="1512168" cy="338554"/>
          </a:xfrm>
          <a:prstGeom prst="rect">
            <a:avLst/>
          </a:prstGeom>
          <a:ln>
            <a:solidFill>
              <a:schemeClr val="tx2">
                <a:lumMod val="7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1600" b="1" dirty="0"/>
              <a:t>Поставляемый</a:t>
            </a:r>
            <a:endParaRPr lang="ru-RU" sz="1600" b="1" dirty="0">
              <a:hlinkClick r:id="rId3"/>
            </a:endParaRPr>
          </a:p>
        </p:txBody>
      </p:sp>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6688" y="3673382"/>
            <a:ext cx="1554942" cy="1293057"/>
          </a:xfrm>
          <a:prstGeom prst="rect">
            <a:avLst/>
          </a:prstGeom>
        </p:spPr>
      </p:pic>
      <p:sp>
        <p:nvSpPr>
          <p:cNvPr id="15" name="Прямоугольник 14">
            <a:extLst>
              <a:ext uri="{FF2B5EF4-FFF2-40B4-BE49-F238E27FC236}">
                <a16:creationId xmlns:a16="http://schemas.microsoft.com/office/drawing/2014/main" xmlns="" id="{DC4E7175-66BA-4565-8481-0E97243DBB07}"/>
              </a:ext>
            </a:extLst>
          </p:cNvPr>
          <p:cNvSpPr/>
          <p:nvPr/>
        </p:nvSpPr>
        <p:spPr>
          <a:xfrm>
            <a:off x="6264188" y="940987"/>
            <a:ext cx="1512168" cy="338554"/>
          </a:xfrm>
          <a:prstGeom prst="rect">
            <a:avLst/>
          </a:prstGeom>
          <a:ln>
            <a:solidFill>
              <a:schemeClr val="tx2">
                <a:lumMod val="75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1600" b="1" dirty="0"/>
              <a:t>Используемый</a:t>
            </a:r>
            <a:endParaRPr lang="ru-RU" sz="1600" b="1" dirty="0">
              <a:hlinkClick r:id="rId3"/>
            </a:endParaRPr>
          </a:p>
        </p:txBody>
      </p:sp>
      <p:sp>
        <p:nvSpPr>
          <p:cNvPr id="16" name="TextBox 15">
            <a:extLst>
              <a:ext uri="{FF2B5EF4-FFF2-40B4-BE49-F238E27FC236}">
                <a16:creationId xmlns:a16="http://schemas.microsoft.com/office/drawing/2014/main" xmlns="" id="{46F96F23-3A58-463E-9BAC-B035E1564A30}"/>
              </a:ext>
            </a:extLst>
          </p:cNvPr>
          <p:cNvSpPr txBox="1"/>
          <p:nvPr/>
        </p:nvSpPr>
        <p:spPr>
          <a:xfrm>
            <a:off x="5136707" y="1425958"/>
            <a:ext cx="3627525" cy="2247424"/>
          </a:xfrm>
          <a:prstGeom prst="roundRect">
            <a:avLst/>
          </a:prstGeom>
          <a:solidFill>
            <a:schemeClr val="bg1">
              <a:lumMod val="95000"/>
            </a:schemeClr>
          </a:solidFill>
          <a:ln>
            <a:solidFill>
              <a:schemeClr val="bg1"/>
            </a:solidFill>
          </a:ln>
        </p:spPr>
        <p:txBody>
          <a:bodyPr wrap="square">
            <a:spAutoFit/>
          </a:bodyPr>
          <a:lstStyle/>
          <a:p>
            <a:pPr marL="342900" indent="-342900" algn="just">
              <a:buFont typeface="Courier New" panose="02070309020205020404" pitchFamily="49" charset="0"/>
              <a:buChar char="o"/>
            </a:pPr>
            <a:r>
              <a:rPr lang="ru-RU" sz="1400" dirty="0"/>
              <a:t>Возможность предъявления любых требований к товару (с учетом Закона о контрактной системе)</a:t>
            </a:r>
          </a:p>
          <a:p>
            <a:pPr marL="342900" indent="-342900" algn="just">
              <a:buFont typeface="Courier New" panose="02070309020205020404" pitchFamily="49" charset="0"/>
              <a:buChar char="o"/>
            </a:pPr>
            <a:endParaRPr lang="ru-RU" sz="1400" dirty="0"/>
          </a:p>
          <a:p>
            <a:pPr marL="342900" indent="-342900" algn="just">
              <a:buFont typeface="Courier New" panose="02070309020205020404" pitchFamily="49" charset="0"/>
              <a:buChar char="o"/>
            </a:pPr>
            <a:r>
              <a:rPr lang="ru-RU" sz="1400" dirty="0"/>
              <a:t>В заявке исключительно согласие</a:t>
            </a:r>
          </a:p>
          <a:p>
            <a:pPr marL="342900" indent="-342900" algn="just">
              <a:buFont typeface="Courier New" panose="02070309020205020404" pitchFamily="49" charset="0"/>
              <a:buChar char="o"/>
            </a:pPr>
            <a:endParaRPr lang="ru-RU" sz="1400" dirty="0"/>
          </a:p>
          <a:p>
            <a:pPr marL="342900" indent="-342900" algn="just">
              <a:buFont typeface="Courier New" panose="02070309020205020404" pitchFamily="49" charset="0"/>
              <a:buChar char="o"/>
            </a:pPr>
            <a:r>
              <a:rPr lang="ru-RU" sz="1400" dirty="0"/>
              <a:t>Национальный режим -  </a:t>
            </a:r>
            <a:r>
              <a:rPr lang="ru-RU" sz="1400" dirty="0" err="1"/>
              <a:t>пп</a:t>
            </a:r>
            <a:r>
              <a:rPr lang="ru-RU" sz="1400" dirty="0"/>
              <a:t> </a:t>
            </a:r>
            <a:r>
              <a:rPr lang="ru-RU" sz="1400" dirty="0" err="1"/>
              <a:t>рф</a:t>
            </a:r>
            <a:r>
              <a:rPr lang="ru-RU" sz="1400" dirty="0"/>
              <a:t> 1236</a:t>
            </a:r>
          </a:p>
          <a:p>
            <a:pPr marL="342900" indent="-342900" algn="just">
              <a:buFont typeface="Courier New" panose="02070309020205020404" pitchFamily="49" charset="0"/>
              <a:buChar char="o"/>
            </a:pPr>
            <a:endParaRPr lang="ru-RU" sz="1400" dirty="0"/>
          </a:p>
          <a:p>
            <a:pPr marL="342900" indent="-342900" algn="just">
              <a:buFont typeface="Courier New" panose="02070309020205020404" pitchFamily="49" charset="0"/>
              <a:buChar char="o"/>
            </a:pPr>
            <a:r>
              <a:rPr lang="ru-RU" sz="1400" dirty="0"/>
              <a:t>Приемка работ или услуг</a:t>
            </a:r>
          </a:p>
        </p:txBody>
      </p:sp>
    </p:spTree>
    <p:extLst>
      <p:ext uri="{BB962C8B-B14F-4D97-AF65-F5344CB8AC3E}">
        <p14:creationId xmlns:p14="http://schemas.microsoft.com/office/powerpoint/2010/main" val="25894594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5" name="Прямая соединительная линия 24"/>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46" name="Прямоугольник 45"/>
          <p:cNvSpPr/>
          <p:nvPr/>
        </p:nvSpPr>
        <p:spPr>
          <a:xfrm>
            <a:off x="933500" y="123478"/>
            <a:ext cx="7272808" cy="461665"/>
          </a:xfrm>
          <a:prstGeom prst="rect">
            <a:avLst/>
          </a:prstGeom>
        </p:spPr>
        <p:txBody>
          <a:bodyPr wrap="square">
            <a:spAutoFit/>
          </a:bodyPr>
          <a:lstStyle/>
          <a:p>
            <a:pPr algn="ctr">
              <a:spcBef>
                <a:spcPct val="0"/>
              </a:spcBef>
            </a:pPr>
            <a:r>
              <a:rPr lang="ru-RU" sz="1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ОСОБЕННОСТИ ОСУЩЕСТВЛЕНИЯ ЗАКУПОК НА ПРОВЕДЕНИЕ ЭНЕРГОЭФФЕКТИВНЫХ МЕРОПРИЯТИЙ (ЭНЕРГОСЕРВИСНЫЕ КОНТРАКТЫ)</a:t>
            </a:r>
          </a:p>
        </p:txBody>
      </p:sp>
      <p:sp>
        <p:nvSpPr>
          <p:cNvPr id="2" name="TextBox 1">
            <a:extLst>
              <a:ext uri="{FF2B5EF4-FFF2-40B4-BE49-F238E27FC236}">
                <a16:creationId xmlns:a16="http://schemas.microsoft.com/office/drawing/2014/main" xmlns="" id="{1A55EECB-B9F9-4AB5-BE48-A5D34B31EF84}"/>
              </a:ext>
            </a:extLst>
          </p:cNvPr>
          <p:cNvSpPr txBox="1"/>
          <p:nvPr/>
        </p:nvSpPr>
        <p:spPr>
          <a:xfrm>
            <a:off x="4977241" y="4758402"/>
            <a:ext cx="4065600" cy="300082"/>
          </a:xfrm>
          <a:prstGeom prst="rect">
            <a:avLst/>
          </a:prstGeom>
          <a:noFill/>
        </p:spPr>
        <p:txBody>
          <a:bodyPr wrap="none" rtlCol="0">
            <a:spAutoFit/>
          </a:bodyPr>
          <a:lstStyle/>
          <a:p>
            <a:r>
              <a:rPr lang="ru-RU" altLang="ru-RU" sz="1350" b="1" dirty="0"/>
              <a:t>* Письмо ФАС России от 16.09.2020 № ИА/80326/20</a:t>
            </a:r>
            <a:endParaRPr lang="ru-RU" sz="1350" dirty="0"/>
          </a:p>
        </p:txBody>
      </p:sp>
      <p:sp>
        <p:nvSpPr>
          <p:cNvPr id="3" name="Скругленный прямоугольник 104">
            <a:extLst>
              <a:ext uri="{FF2B5EF4-FFF2-40B4-BE49-F238E27FC236}">
                <a16:creationId xmlns:a16="http://schemas.microsoft.com/office/drawing/2014/main" xmlns="" id="{AD398C28-F558-44BE-BEA1-2DAB45459665}"/>
              </a:ext>
            </a:extLst>
          </p:cNvPr>
          <p:cNvSpPr/>
          <p:nvPr/>
        </p:nvSpPr>
        <p:spPr>
          <a:xfrm>
            <a:off x="2851986" y="2393953"/>
            <a:ext cx="3435836" cy="757176"/>
          </a:xfrm>
          <a:prstGeom prst="roundRect">
            <a:avLst/>
          </a:prstGeom>
          <a:noFill/>
          <a:ln w="38100">
            <a:solidFill>
              <a:schemeClr val="tx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ru-RU" sz="1500" dirty="0"/>
              <a:t>Установление национального режима</a:t>
            </a:r>
          </a:p>
        </p:txBody>
      </p:sp>
      <p:sp>
        <p:nvSpPr>
          <p:cNvPr id="4" name="Скругленный прямоугольник 104">
            <a:extLst>
              <a:ext uri="{FF2B5EF4-FFF2-40B4-BE49-F238E27FC236}">
                <a16:creationId xmlns:a16="http://schemas.microsoft.com/office/drawing/2014/main" xmlns="" id="{63CA64D0-8D71-41A0-B8E9-881C135E8C6C}"/>
              </a:ext>
            </a:extLst>
          </p:cNvPr>
          <p:cNvSpPr/>
          <p:nvPr/>
        </p:nvSpPr>
        <p:spPr>
          <a:xfrm>
            <a:off x="2796910" y="895461"/>
            <a:ext cx="3454904" cy="975520"/>
          </a:xfrm>
          <a:prstGeom prst="roundRect">
            <a:avLst/>
          </a:prstGeom>
          <a:noFill/>
          <a:ln w="38100">
            <a:solidFill>
              <a:schemeClr val="tx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sz="1500" dirty="0"/>
          </a:p>
        </p:txBody>
      </p:sp>
      <p:sp>
        <p:nvSpPr>
          <p:cNvPr id="5" name="Скругленный прямоугольник 104">
            <a:extLst>
              <a:ext uri="{FF2B5EF4-FFF2-40B4-BE49-F238E27FC236}">
                <a16:creationId xmlns:a16="http://schemas.microsoft.com/office/drawing/2014/main" xmlns="" id="{91D98351-516A-431A-AACC-68F8E21D9FB4}"/>
              </a:ext>
            </a:extLst>
          </p:cNvPr>
          <p:cNvSpPr/>
          <p:nvPr/>
        </p:nvSpPr>
        <p:spPr>
          <a:xfrm>
            <a:off x="5320613" y="3419781"/>
            <a:ext cx="3435836" cy="1273553"/>
          </a:xfrm>
          <a:prstGeom prst="roundRect">
            <a:avLst/>
          </a:prstGeom>
          <a:noFill/>
          <a:ln w="38100">
            <a:solidFill>
              <a:schemeClr val="tx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just"/>
            <a:r>
              <a:rPr lang="ru-RU" sz="1500" dirty="0"/>
              <a:t>Преференции в соответствии с приказом Минфина России от 04.06.2018 № 126н</a:t>
            </a:r>
          </a:p>
        </p:txBody>
      </p:sp>
      <p:sp>
        <p:nvSpPr>
          <p:cNvPr id="9" name="Стрелка вниз 38">
            <a:extLst>
              <a:ext uri="{FF2B5EF4-FFF2-40B4-BE49-F238E27FC236}">
                <a16:creationId xmlns:a16="http://schemas.microsoft.com/office/drawing/2014/main" xmlns="" id="{5C426B25-8908-4CA3-9E25-5A91021E717B}"/>
              </a:ext>
            </a:extLst>
          </p:cNvPr>
          <p:cNvSpPr/>
          <p:nvPr/>
        </p:nvSpPr>
        <p:spPr>
          <a:xfrm>
            <a:off x="2978096" y="3186471"/>
            <a:ext cx="289178" cy="19796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solidFill>
                <a:schemeClr val="tx1"/>
              </a:solidFill>
            </a:endParaRPr>
          </a:p>
        </p:txBody>
      </p:sp>
      <p:sp>
        <p:nvSpPr>
          <p:cNvPr id="11" name="Стрелка вниз 37">
            <a:extLst>
              <a:ext uri="{FF2B5EF4-FFF2-40B4-BE49-F238E27FC236}">
                <a16:creationId xmlns:a16="http://schemas.microsoft.com/office/drawing/2014/main" xmlns="" id="{140FD939-5B3F-44B9-81DD-3A06BFC553B5}"/>
              </a:ext>
            </a:extLst>
          </p:cNvPr>
          <p:cNvSpPr/>
          <p:nvPr/>
        </p:nvSpPr>
        <p:spPr>
          <a:xfrm>
            <a:off x="4431026" y="1965048"/>
            <a:ext cx="277756" cy="314506"/>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solidFill>
                <a:schemeClr val="tx1"/>
              </a:solidFill>
            </a:endParaRPr>
          </a:p>
        </p:txBody>
      </p:sp>
      <p:sp>
        <p:nvSpPr>
          <p:cNvPr id="18" name="TextBox 17">
            <a:extLst>
              <a:ext uri="{FF2B5EF4-FFF2-40B4-BE49-F238E27FC236}">
                <a16:creationId xmlns:a16="http://schemas.microsoft.com/office/drawing/2014/main" xmlns="" id="{73323F98-A95F-4EEF-ABDF-B3D71F118D77}"/>
              </a:ext>
            </a:extLst>
          </p:cNvPr>
          <p:cNvSpPr txBox="1"/>
          <p:nvPr/>
        </p:nvSpPr>
        <p:spPr>
          <a:xfrm>
            <a:off x="2842451" y="986707"/>
            <a:ext cx="3363823" cy="738664"/>
          </a:xfrm>
          <a:prstGeom prst="rect">
            <a:avLst/>
          </a:prstGeom>
          <a:noFill/>
        </p:spPr>
        <p:txBody>
          <a:bodyPr wrap="square">
            <a:spAutoFit/>
          </a:bodyPr>
          <a:lstStyle/>
          <a:p>
            <a:pPr algn="just"/>
            <a:r>
              <a:rPr lang="ru-RU" sz="1400" dirty="0"/>
              <a:t>Письмо Министерства промышленности и торговли Российской Федерации от 01.06.2020 БО-37840/11</a:t>
            </a:r>
          </a:p>
        </p:txBody>
      </p:sp>
      <p:sp>
        <p:nvSpPr>
          <p:cNvPr id="19" name="Скругленный прямоугольник 104">
            <a:extLst>
              <a:ext uri="{FF2B5EF4-FFF2-40B4-BE49-F238E27FC236}">
                <a16:creationId xmlns:a16="http://schemas.microsoft.com/office/drawing/2014/main" xmlns="" id="{8597EB29-91F9-4A14-BFA9-86C5C13E10D6}"/>
              </a:ext>
            </a:extLst>
          </p:cNvPr>
          <p:cNvSpPr/>
          <p:nvPr/>
        </p:nvSpPr>
        <p:spPr>
          <a:xfrm>
            <a:off x="387553" y="3419782"/>
            <a:ext cx="3435836" cy="1273553"/>
          </a:xfrm>
          <a:prstGeom prst="roundRect">
            <a:avLst/>
          </a:prstGeom>
          <a:noFill/>
          <a:ln w="38100">
            <a:solidFill>
              <a:schemeClr val="tx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just"/>
            <a:r>
              <a:rPr lang="ru-RU" sz="1500" dirty="0"/>
              <a:t>Условия допуска в соответствии с Постановлением Правительства от 10.07.2019 № 878</a:t>
            </a:r>
          </a:p>
        </p:txBody>
      </p:sp>
      <p:sp>
        <p:nvSpPr>
          <p:cNvPr id="20" name="Стрелка вниз 38">
            <a:extLst>
              <a:ext uri="{FF2B5EF4-FFF2-40B4-BE49-F238E27FC236}">
                <a16:creationId xmlns:a16="http://schemas.microsoft.com/office/drawing/2014/main" xmlns="" id="{E07B1397-1CA4-4517-8542-E028151EF123}"/>
              </a:ext>
            </a:extLst>
          </p:cNvPr>
          <p:cNvSpPr/>
          <p:nvPr/>
        </p:nvSpPr>
        <p:spPr>
          <a:xfrm>
            <a:off x="5917096" y="3186471"/>
            <a:ext cx="289178" cy="19796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solidFill>
                <a:schemeClr val="tx1"/>
              </a:solidFill>
            </a:endParaRPr>
          </a:p>
        </p:txBody>
      </p:sp>
    </p:spTree>
    <p:extLst>
      <p:ext uri="{BB962C8B-B14F-4D97-AF65-F5344CB8AC3E}">
        <p14:creationId xmlns:p14="http://schemas.microsoft.com/office/powerpoint/2010/main" val="204767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5" name="Прямая соединительная линия 24"/>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46" name="Прямоугольник 45"/>
          <p:cNvSpPr/>
          <p:nvPr/>
        </p:nvSpPr>
        <p:spPr>
          <a:xfrm>
            <a:off x="933500" y="123478"/>
            <a:ext cx="7272808" cy="276999"/>
          </a:xfrm>
          <a:prstGeom prst="rect">
            <a:avLst/>
          </a:prstGeom>
        </p:spPr>
        <p:txBody>
          <a:bodyPr wrap="square">
            <a:spAutoFit/>
          </a:bodyPr>
          <a:lstStyle/>
          <a:p>
            <a:pPr algn="ctr">
              <a:spcBef>
                <a:spcPct val="0"/>
              </a:spcBef>
            </a:pPr>
            <a:r>
              <a:rPr lang="ru-RU" sz="1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ПРИМЕНЕНИЕ НАЦИОНАЛЬНОГО РЕЖИМА</a:t>
            </a:r>
          </a:p>
        </p:txBody>
      </p:sp>
      <p:sp>
        <p:nvSpPr>
          <p:cNvPr id="8" name="Прямоугольник 7">
            <a:extLst>
              <a:ext uri="{FF2B5EF4-FFF2-40B4-BE49-F238E27FC236}">
                <a16:creationId xmlns:a16="http://schemas.microsoft.com/office/drawing/2014/main" xmlns="" id="{3938364D-6BB3-42E4-96CE-4F49ADE185CB}"/>
              </a:ext>
            </a:extLst>
          </p:cNvPr>
          <p:cNvSpPr/>
          <p:nvPr/>
        </p:nvSpPr>
        <p:spPr>
          <a:xfrm>
            <a:off x="5015903" y="4792960"/>
            <a:ext cx="4112088" cy="307777"/>
          </a:xfrm>
          <a:prstGeom prst="rect">
            <a:avLst/>
          </a:prstGeom>
        </p:spPr>
        <p:txBody>
          <a:bodyPr wrap="none">
            <a:spAutoFit/>
          </a:bodyPr>
          <a:lstStyle/>
          <a:p>
            <a:r>
              <a:rPr lang="ru-RU" altLang="ru-RU" sz="1350" b="1" dirty="0"/>
              <a:t>* Письмо ФАС России от 01.10.2020 </a:t>
            </a:r>
            <a:r>
              <a:rPr lang="ru-RU" altLang="ru-RU" sz="1400" b="1" dirty="0"/>
              <a:t>№ ИА/85042/20</a:t>
            </a:r>
            <a:endParaRPr lang="ru-RU" sz="1350" dirty="0"/>
          </a:p>
        </p:txBody>
      </p:sp>
      <p:graphicFrame>
        <p:nvGraphicFramePr>
          <p:cNvPr id="2" name="Схема 1"/>
          <p:cNvGraphicFramePr/>
          <p:nvPr>
            <p:extLst>
              <p:ext uri="{D42A27DB-BD31-4B8C-83A1-F6EECF244321}">
                <p14:modId xmlns:p14="http://schemas.microsoft.com/office/powerpoint/2010/main" val="2278201298"/>
              </p:ext>
            </p:extLst>
          </p:nvPr>
        </p:nvGraphicFramePr>
        <p:xfrm>
          <a:off x="107504" y="840241"/>
          <a:ext cx="6120680" cy="3054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Скругленный прямоугольник 12">
            <a:extLst>
              <a:ext uri="{FF2B5EF4-FFF2-40B4-BE49-F238E27FC236}">
                <a16:creationId xmlns:a16="http://schemas.microsoft.com/office/drawing/2014/main" xmlns="" id="{45F081B8-74FF-4313-92F6-E019C479A52B}"/>
              </a:ext>
            </a:extLst>
          </p:cNvPr>
          <p:cNvSpPr/>
          <p:nvPr/>
        </p:nvSpPr>
        <p:spPr>
          <a:xfrm>
            <a:off x="6372200" y="1352740"/>
            <a:ext cx="2671465" cy="2083106"/>
          </a:xfrm>
          <a:prstGeom prst="roundRect">
            <a:avLst/>
          </a:prstGeom>
          <a:ln w="38100">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85000"/>
              </a:lnSpc>
              <a:tabLst>
                <a:tab pos="400050" algn="l"/>
              </a:tabLst>
              <a:defRPr/>
            </a:pPr>
            <a:r>
              <a:rPr lang="ru-RU" sz="1600" b="1" dirty="0">
                <a:solidFill>
                  <a:schemeClr val="tx1"/>
                </a:solidFill>
                <a:latin typeface="Arial" panose="020B0604020202020204" pitchFamily="34" charset="0"/>
                <a:cs typeface="Arial" panose="020B0604020202020204" pitchFamily="34" charset="0"/>
              </a:rPr>
              <a:t>Последовательное применение нормативных правовых актов, ограничивающих допуск иностранной продукции на закупку, и Приказа № 126н </a:t>
            </a:r>
          </a:p>
        </p:txBody>
      </p:sp>
    </p:spTree>
    <p:extLst>
      <p:ext uri="{BB962C8B-B14F-4D97-AF65-F5344CB8AC3E}">
        <p14:creationId xmlns:p14="http://schemas.microsoft.com/office/powerpoint/2010/main" val="1878895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567843"/>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5" name="Прямая соединительная линия 24"/>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46" name="Прямоугольник 45"/>
          <p:cNvSpPr/>
          <p:nvPr/>
        </p:nvSpPr>
        <p:spPr>
          <a:xfrm>
            <a:off x="933500" y="123478"/>
            <a:ext cx="7272808" cy="567848"/>
          </a:xfrm>
          <a:prstGeom prst="rect">
            <a:avLst/>
          </a:prstGeom>
        </p:spPr>
        <p:txBody>
          <a:bodyPr wrap="square">
            <a:spAutoFit/>
          </a:bodyPr>
          <a:lstStyle/>
          <a:p>
            <a:pPr algn="ctr">
              <a:lnSpc>
                <a:spcPct val="85000"/>
              </a:lnSpc>
              <a:tabLst>
                <a:tab pos="400050" algn="l"/>
              </a:tabLst>
            </a:pPr>
            <a:r>
              <a:rPr lang="ru-RU" sz="12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ФОРМИРОВАНИЕ ЛОТА ПРИ ПРОВЕДЕНИИ ЗАКУПОК НА СОДЕРЖАНИЕ/РЕМОНТ АВТОМОБИЛЬНЫХ ДОРОГ</a:t>
            </a:r>
          </a:p>
          <a:p>
            <a:pPr algn="ctr"/>
            <a:endParaRPr lang="ru-RU" sz="1050"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xmlns="" id="{BE3D5078-865F-4BD1-8021-5D77D84F915B}"/>
              </a:ext>
            </a:extLst>
          </p:cNvPr>
          <p:cNvSpPr txBox="1"/>
          <p:nvPr/>
        </p:nvSpPr>
        <p:spPr>
          <a:xfrm>
            <a:off x="113877" y="601162"/>
            <a:ext cx="8912054" cy="553998"/>
          </a:xfrm>
          <a:prstGeom prst="rect">
            <a:avLst/>
          </a:prstGeom>
          <a:noFill/>
        </p:spPr>
        <p:txBody>
          <a:bodyPr wrap="square" rtlCol="0">
            <a:spAutoFit/>
          </a:bodyPr>
          <a:lstStyle/>
          <a:p>
            <a:pPr algn="ctr"/>
            <a:r>
              <a:rPr lang="ru-RU" sz="15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Критерии формирования лота, нарушение которых в совокупности свидетельствует</a:t>
            </a:r>
          </a:p>
          <a:p>
            <a:pPr algn="ctr"/>
            <a:r>
              <a:rPr lang="ru-RU" sz="15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о неправомерном укрупнении лота</a:t>
            </a:r>
          </a:p>
        </p:txBody>
      </p:sp>
      <p:sp>
        <p:nvSpPr>
          <p:cNvPr id="3" name="Скругленный прямоугольник 9">
            <a:extLst>
              <a:ext uri="{FF2B5EF4-FFF2-40B4-BE49-F238E27FC236}">
                <a16:creationId xmlns:a16="http://schemas.microsoft.com/office/drawing/2014/main" xmlns="" id="{307E5C64-710B-4F01-BCED-58A77CD24376}"/>
              </a:ext>
            </a:extLst>
          </p:cNvPr>
          <p:cNvSpPr/>
          <p:nvPr/>
        </p:nvSpPr>
        <p:spPr>
          <a:xfrm>
            <a:off x="1201670" y="1166317"/>
            <a:ext cx="6153758" cy="264036"/>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85000"/>
              </a:lnSpc>
              <a:tabLst>
                <a:tab pos="400050" algn="l"/>
              </a:tabLst>
            </a:pPr>
            <a:r>
              <a:rPr lang="ru-RU" sz="1650" dirty="0">
                <a:solidFill>
                  <a:schemeClr val="tx1"/>
                </a:solidFill>
              </a:rPr>
              <a:t>Общий критерий - Срок исполнения обязательств не ↓ 6 месяцев</a:t>
            </a:r>
            <a:endParaRPr lang="ru-RU" sz="1650" b="1" dirty="0">
              <a:solidFill>
                <a:schemeClr val="tx1"/>
              </a:solidFill>
              <a:ea typeface="Calibri" panose="020F0502020204030204" pitchFamily="34"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xmlns="" id="{8E55E392-FDF4-43A4-8B9F-25733475C2F1}"/>
              </a:ext>
            </a:extLst>
          </p:cNvPr>
          <p:cNvSpPr/>
          <p:nvPr/>
        </p:nvSpPr>
        <p:spPr>
          <a:xfrm>
            <a:off x="3242486" y="1945211"/>
            <a:ext cx="1884945" cy="3317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100" dirty="0">
                <a:solidFill>
                  <a:schemeClr val="tx1"/>
                </a:solidFill>
              </a:rPr>
              <a:t>КРИТЕРИИ</a:t>
            </a:r>
          </a:p>
        </p:txBody>
      </p:sp>
      <p:sp>
        <p:nvSpPr>
          <p:cNvPr id="5" name="TextBox 4">
            <a:extLst>
              <a:ext uri="{FF2B5EF4-FFF2-40B4-BE49-F238E27FC236}">
                <a16:creationId xmlns:a16="http://schemas.microsoft.com/office/drawing/2014/main" xmlns="" id="{C82F9051-9D26-4BAB-9F8F-006C6F419DB8}"/>
              </a:ext>
            </a:extLst>
          </p:cNvPr>
          <p:cNvSpPr txBox="1"/>
          <p:nvPr/>
        </p:nvSpPr>
        <p:spPr>
          <a:xfrm>
            <a:off x="5404395" y="1725975"/>
            <a:ext cx="3392212" cy="646331"/>
          </a:xfrm>
          <a:prstGeom prst="rect">
            <a:avLst/>
          </a:prstGeom>
          <a:noFill/>
        </p:spPr>
        <p:txBody>
          <a:bodyPr wrap="square" rtlCol="0">
            <a:spAutoFit/>
          </a:bodyPr>
          <a:lstStyle/>
          <a:p>
            <a:pPr algn="ctr"/>
            <a:r>
              <a:rPr lang="ru-RU" b="1" dirty="0"/>
              <a:t>Для субъекта Российской Федерации</a:t>
            </a:r>
          </a:p>
        </p:txBody>
      </p:sp>
      <p:sp>
        <p:nvSpPr>
          <p:cNvPr id="6" name="TextBox 5">
            <a:extLst>
              <a:ext uri="{FF2B5EF4-FFF2-40B4-BE49-F238E27FC236}">
                <a16:creationId xmlns:a16="http://schemas.microsoft.com/office/drawing/2014/main" xmlns="" id="{57015FFE-8168-4CDC-BAA1-340160F2FCFA}"/>
              </a:ext>
            </a:extLst>
          </p:cNvPr>
          <p:cNvSpPr txBox="1"/>
          <p:nvPr/>
        </p:nvSpPr>
        <p:spPr>
          <a:xfrm>
            <a:off x="1006775" y="1779977"/>
            <a:ext cx="1387950" cy="369332"/>
          </a:xfrm>
          <a:prstGeom prst="rect">
            <a:avLst/>
          </a:prstGeom>
          <a:noFill/>
        </p:spPr>
        <p:txBody>
          <a:bodyPr wrap="square" rtlCol="0">
            <a:spAutoFit/>
          </a:bodyPr>
          <a:lstStyle/>
          <a:p>
            <a:r>
              <a:rPr lang="ru-RU" b="1" dirty="0"/>
              <a:t>Для города</a:t>
            </a:r>
          </a:p>
        </p:txBody>
      </p:sp>
      <p:sp>
        <p:nvSpPr>
          <p:cNvPr id="7" name="Стрелка вниз 43">
            <a:extLst>
              <a:ext uri="{FF2B5EF4-FFF2-40B4-BE49-F238E27FC236}">
                <a16:creationId xmlns:a16="http://schemas.microsoft.com/office/drawing/2014/main" xmlns="" id="{FA8C3996-2A8A-406D-899E-6AACE4B42F6F}"/>
              </a:ext>
            </a:extLst>
          </p:cNvPr>
          <p:cNvSpPr/>
          <p:nvPr/>
        </p:nvSpPr>
        <p:spPr>
          <a:xfrm rot="5400000">
            <a:off x="2709474" y="1860874"/>
            <a:ext cx="447818" cy="500383"/>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solidFill>
                <a:schemeClr val="tx1"/>
              </a:solidFill>
            </a:endParaRPr>
          </a:p>
        </p:txBody>
      </p:sp>
      <p:sp>
        <p:nvSpPr>
          <p:cNvPr id="8" name="Стрелка вниз 44">
            <a:extLst>
              <a:ext uri="{FF2B5EF4-FFF2-40B4-BE49-F238E27FC236}">
                <a16:creationId xmlns:a16="http://schemas.microsoft.com/office/drawing/2014/main" xmlns="" id="{CFA2C812-AF41-44E3-920F-7B5637F1D41F}"/>
              </a:ext>
            </a:extLst>
          </p:cNvPr>
          <p:cNvSpPr/>
          <p:nvPr/>
        </p:nvSpPr>
        <p:spPr>
          <a:xfrm rot="16200000">
            <a:off x="5164743" y="1875253"/>
            <a:ext cx="447818" cy="404618"/>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solidFill>
                <a:schemeClr val="tx1"/>
              </a:solidFill>
            </a:endParaRPr>
          </a:p>
        </p:txBody>
      </p:sp>
      <p:sp>
        <p:nvSpPr>
          <p:cNvPr id="10" name="Стрелка вниз 74">
            <a:extLst>
              <a:ext uri="{FF2B5EF4-FFF2-40B4-BE49-F238E27FC236}">
                <a16:creationId xmlns:a16="http://schemas.microsoft.com/office/drawing/2014/main" xmlns="" id="{E6080887-C1C9-4922-ADEB-AC79777F76BD}"/>
              </a:ext>
            </a:extLst>
          </p:cNvPr>
          <p:cNvSpPr/>
          <p:nvPr/>
        </p:nvSpPr>
        <p:spPr>
          <a:xfrm rot="10800000">
            <a:off x="3868686" y="1506948"/>
            <a:ext cx="447818" cy="353501"/>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solidFill>
                <a:schemeClr val="tx1"/>
              </a:solidFill>
            </a:endParaRPr>
          </a:p>
        </p:txBody>
      </p:sp>
      <p:sp>
        <p:nvSpPr>
          <p:cNvPr id="12" name="Скругленный прямоугольник 12">
            <a:extLst>
              <a:ext uri="{FF2B5EF4-FFF2-40B4-BE49-F238E27FC236}">
                <a16:creationId xmlns:a16="http://schemas.microsoft.com/office/drawing/2014/main" xmlns="" id="{DDE62C4A-8637-48B4-80B4-90B22A80B202}"/>
              </a:ext>
            </a:extLst>
          </p:cNvPr>
          <p:cNvSpPr/>
          <p:nvPr/>
        </p:nvSpPr>
        <p:spPr>
          <a:xfrm>
            <a:off x="345281" y="4223036"/>
            <a:ext cx="8397253" cy="340996"/>
          </a:xfrm>
          <a:prstGeom prst="roundRect">
            <a:avLst/>
          </a:prstGeom>
          <a:ln w="38100">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85000"/>
              </a:lnSpc>
              <a:tabLst>
                <a:tab pos="300038" algn="l"/>
              </a:tabLst>
              <a:defRPr/>
            </a:pPr>
            <a:r>
              <a:rPr lang="ru-RU" sz="1500" i="1" dirty="0"/>
              <a:t>Определенность условий работы для заказчиков, предпринимателей, контролирующих органов</a:t>
            </a:r>
            <a:endParaRPr lang="ru-RU" sz="1500" b="1" i="1" dirty="0">
              <a:solidFill>
                <a:schemeClr val="tx1"/>
              </a:solidFill>
              <a:ea typeface="Calibri" panose="020F0502020204030204" pitchFamily="34" charset="0"/>
              <a:cs typeface="Times New Roman" panose="02020603050405020304" pitchFamily="18" charset="0"/>
            </a:endParaRPr>
          </a:p>
        </p:txBody>
      </p:sp>
      <p:graphicFrame>
        <p:nvGraphicFramePr>
          <p:cNvPr id="16" name="Таблица 15">
            <a:extLst>
              <a:ext uri="{FF2B5EF4-FFF2-40B4-BE49-F238E27FC236}">
                <a16:creationId xmlns:a16="http://schemas.microsoft.com/office/drawing/2014/main" xmlns="" id="{4CCF5D7B-32C2-4B8F-A776-584B57FF7683}"/>
              </a:ext>
            </a:extLst>
          </p:cNvPr>
          <p:cNvGraphicFramePr>
            <a:graphicFrameLocks noGrp="1"/>
          </p:cNvGraphicFramePr>
          <p:nvPr/>
        </p:nvGraphicFramePr>
        <p:xfrm>
          <a:off x="3899664" y="2526077"/>
          <a:ext cx="4842870" cy="1629519"/>
        </p:xfrm>
        <a:graphic>
          <a:graphicData uri="http://schemas.openxmlformats.org/drawingml/2006/table">
            <a:tbl>
              <a:tblPr firstRow="1" bandRow="1">
                <a:tableStyleId>{5C22544A-7EE6-4342-B048-85BDC9FD1C3A}</a:tableStyleId>
              </a:tblPr>
              <a:tblGrid>
                <a:gridCol w="3243635">
                  <a:extLst>
                    <a:ext uri="{9D8B030D-6E8A-4147-A177-3AD203B41FA5}">
                      <a16:colId xmlns:a16="http://schemas.microsoft.com/office/drawing/2014/main" xmlns="" val="20000"/>
                    </a:ext>
                  </a:extLst>
                </a:gridCol>
                <a:gridCol w="1599235">
                  <a:extLst>
                    <a:ext uri="{9D8B030D-6E8A-4147-A177-3AD203B41FA5}">
                      <a16:colId xmlns:a16="http://schemas.microsoft.com/office/drawing/2014/main" xmlns="" val="20001"/>
                    </a:ext>
                  </a:extLst>
                </a:gridCol>
              </a:tblGrid>
              <a:tr h="2785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400" u="sng" dirty="0">
                        <a:solidFill>
                          <a:schemeClr val="tx1"/>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u="sng" dirty="0">
                          <a:solidFill>
                            <a:schemeClr val="tx1"/>
                          </a:solidFill>
                        </a:rPr>
                        <a:t>НМЦ лота:</a:t>
                      </a:r>
                    </a:p>
                  </a:txBody>
                  <a:tcPr marL="68580" marR="68580" marT="34290" marB="34290"/>
                </a:tc>
                <a:extLst>
                  <a:ext uri="{0D108BD9-81ED-4DB2-BD59-A6C34878D82A}">
                    <a16:rowId xmlns:a16="http://schemas.microsoft.com/office/drawing/2014/main" xmlns="" val="10000"/>
                  </a:ext>
                </a:extLst>
              </a:tr>
              <a:tr h="283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I – III климатическая зона </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не ↑ 1 млрд.</a:t>
                      </a:r>
                    </a:p>
                  </a:txBody>
                  <a:tcPr marL="68580" marR="68580" marT="34290" marB="34290"/>
                </a:tc>
                <a:extLst>
                  <a:ext uri="{0D108BD9-81ED-4DB2-BD59-A6C34878D82A}">
                    <a16:rowId xmlns:a16="http://schemas.microsoft.com/office/drawing/2014/main" xmlns="" val="10001"/>
                  </a:ext>
                </a:extLst>
              </a:tr>
              <a:tr h="277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a:t>IV и Особая климатическая зона </a:t>
                      </a:r>
                      <a:endParaRPr lang="ru-RU"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a:t>не ↑ 1,4 млрд. </a:t>
                      </a:r>
                    </a:p>
                  </a:txBody>
                  <a:tcPr marL="68580" marR="68580" marT="34290" marB="34290"/>
                </a:tc>
                <a:extLst>
                  <a:ext uri="{0D108BD9-81ED-4DB2-BD59-A6C34878D82A}">
                    <a16:rowId xmlns:a16="http://schemas.microsoft.com/office/drawing/2014/main" xmlns="" val="10002"/>
                  </a:ext>
                </a:extLst>
              </a:tr>
              <a:tr h="2835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Численность населения столицы ↑ 1 млн. </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не ↑ 1,5 млрд. </a:t>
                      </a:r>
                    </a:p>
                  </a:txBody>
                  <a:tcPr marL="68580" marR="68580" marT="34290" marB="34290"/>
                </a:tc>
                <a:extLst>
                  <a:ext uri="{0D108BD9-81ED-4DB2-BD59-A6C34878D82A}">
                    <a16:rowId xmlns:a16="http://schemas.microsoft.com/office/drawing/2014/main" xmlns="" val="10003"/>
                  </a:ext>
                </a:extLst>
              </a:tr>
              <a:tr h="2866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Москва и Санкт-Петербург</a:t>
                      </a:r>
                      <a:endParaRPr lang="ru-RU" sz="1400" b="1"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не ↑ 3 млрд.</a:t>
                      </a:r>
                      <a:endParaRPr lang="ru-RU" sz="1400" b="1" dirty="0"/>
                    </a:p>
                  </a:txBody>
                  <a:tcPr marL="68580" marR="68580" marT="34290" marB="34290"/>
                </a:tc>
                <a:extLst>
                  <a:ext uri="{0D108BD9-81ED-4DB2-BD59-A6C34878D82A}">
                    <a16:rowId xmlns:a16="http://schemas.microsoft.com/office/drawing/2014/main" xmlns="" val="10004"/>
                  </a:ext>
                </a:extLst>
              </a:tr>
            </a:tbl>
          </a:graphicData>
        </a:graphic>
      </p:graphicFrame>
      <p:graphicFrame>
        <p:nvGraphicFramePr>
          <p:cNvPr id="18" name="Таблица 17">
            <a:extLst>
              <a:ext uri="{FF2B5EF4-FFF2-40B4-BE49-F238E27FC236}">
                <a16:creationId xmlns:a16="http://schemas.microsoft.com/office/drawing/2014/main" xmlns="" id="{3B931877-9884-4C29-8DE1-FCAFDB3699C4}"/>
              </a:ext>
            </a:extLst>
          </p:cNvPr>
          <p:cNvGraphicFramePr>
            <a:graphicFrameLocks noGrp="1"/>
          </p:cNvGraphicFramePr>
          <p:nvPr>
            <p:extLst>
              <p:ext uri="{D42A27DB-BD31-4B8C-83A1-F6EECF244321}">
                <p14:modId xmlns:p14="http://schemas.microsoft.com/office/powerpoint/2010/main" val="3907836798"/>
              </p:ext>
            </p:extLst>
          </p:nvPr>
        </p:nvGraphicFramePr>
        <p:xfrm>
          <a:off x="467544" y="2526076"/>
          <a:ext cx="3054133" cy="1060946"/>
        </p:xfrm>
        <a:graphic>
          <a:graphicData uri="http://schemas.openxmlformats.org/drawingml/2006/table">
            <a:tbl>
              <a:tblPr firstRow="1" bandRow="1">
                <a:tableStyleId>{5C22544A-7EE6-4342-B048-85BDC9FD1C3A}</a:tableStyleId>
              </a:tblPr>
              <a:tblGrid>
                <a:gridCol w="1124058">
                  <a:extLst>
                    <a:ext uri="{9D8B030D-6E8A-4147-A177-3AD203B41FA5}">
                      <a16:colId xmlns:a16="http://schemas.microsoft.com/office/drawing/2014/main" xmlns="" val="20000"/>
                    </a:ext>
                  </a:extLst>
                </a:gridCol>
                <a:gridCol w="1930075">
                  <a:extLst>
                    <a:ext uri="{9D8B030D-6E8A-4147-A177-3AD203B41FA5}">
                      <a16:colId xmlns:a16="http://schemas.microsoft.com/office/drawing/2014/main" xmlns="" val="20001"/>
                    </a:ext>
                  </a:extLst>
                </a:gridCol>
              </a:tblGrid>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u="sng" dirty="0">
                          <a:solidFill>
                            <a:schemeClr val="tx1"/>
                          </a:solidFill>
                        </a:rPr>
                        <a:t>численность </a:t>
                      </a:r>
                      <a:r>
                        <a:rPr lang="ru-RU" sz="1400" u="sng">
                          <a:solidFill>
                            <a:schemeClr val="tx1"/>
                          </a:solidFill>
                        </a:rPr>
                        <a:t>населения:</a:t>
                      </a:r>
                      <a:endParaRPr lang="ru-RU" sz="1400" b="1" u="sng" dirty="0">
                        <a:solidFill>
                          <a:schemeClr val="tx1"/>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u="sng">
                          <a:solidFill>
                            <a:schemeClr val="tx1"/>
                          </a:solidFill>
                        </a:rPr>
                        <a:t>НМЦ лота: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400" b="1" u="sng" dirty="0">
                        <a:solidFill>
                          <a:schemeClr val="tx1"/>
                        </a:solidFill>
                      </a:endParaRPr>
                    </a:p>
                  </a:txBody>
                  <a:tcPr marL="68580" marR="68580" marT="34290" marB="34290"/>
                </a:tc>
                <a:extLst>
                  <a:ext uri="{0D108BD9-81ED-4DB2-BD59-A6C34878D82A}">
                    <a16:rowId xmlns:a16="http://schemas.microsoft.com/office/drawing/2014/main" xmlns="" val="10000"/>
                  </a:ext>
                </a:extLst>
              </a:tr>
              <a:tr h="2837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не ↑ 1 млн.</a:t>
                      </a:r>
                      <a:endParaRPr lang="ru-RU" sz="1400" b="1"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не ↑ 1 млрд. </a:t>
                      </a:r>
                      <a:endParaRPr lang="ru-RU" sz="1400" b="1" dirty="0"/>
                    </a:p>
                  </a:txBody>
                  <a:tcPr marL="68580" marR="68580" marT="34290" marB="34290"/>
                </a:tc>
                <a:extLst>
                  <a:ext uri="{0D108BD9-81ED-4DB2-BD59-A6C34878D82A}">
                    <a16:rowId xmlns:a16="http://schemas.microsoft.com/office/drawing/2014/main" xmlns="" val="10001"/>
                  </a:ext>
                </a:extLst>
              </a:tr>
              <a:tr h="2775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 1 млн.</a:t>
                      </a:r>
                      <a:endParaRPr lang="ru-RU" sz="1400" b="1" dirty="0">
                        <a:ea typeface="Calibri" panose="020F0502020204030204" pitchFamily="34" charset="0"/>
                        <a:cs typeface="Times New Roman" panose="02020603050405020304" pitchFamily="18" charset="0"/>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t>не ↑ 1,5 млрд.</a:t>
                      </a:r>
                      <a:endParaRPr lang="ru-RU" sz="1400" b="1" dirty="0">
                        <a:ea typeface="Calibri" panose="020F0502020204030204" pitchFamily="34" charset="0"/>
                        <a:cs typeface="Times New Roman" panose="02020603050405020304" pitchFamily="18" charset="0"/>
                      </a:endParaRPr>
                    </a:p>
                  </a:txBody>
                  <a:tcPr marL="68580" marR="68580" marT="34290" marB="34290"/>
                </a:tc>
                <a:extLst>
                  <a:ext uri="{0D108BD9-81ED-4DB2-BD59-A6C34878D82A}">
                    <a16:rowId xmlns:a16="http://schemas.microsoft.com/office/drawing/2014/main" xmlns="" val="10002"/>
                  </a:ext>
                </a:extLst>
              </a:tr>
            </a:tbl>
          </a:graphicData>
        </a:graphic>
      </p:graphicFrame>
      <p:sp>
        <p:nvSpPr>
          <p:cNvPr id="20" name="TextBox 19">
            <a:extLst>
              <a:ext uri="{FF2B5EF4-FFF2-40B4-BE49-F238E27FC236}">
                <a16:creationId xmlns:a16="http://schemas.microsoft.com/office/drawing/2014/main" xmlns="" id="{7B4E5BE8-FCE5-49E8-BFB0-8A351231DF3A}"/>
              </a:ext>
            </a:extLst>
          </p:cNvPr>
          <p:cNvSpPr txBox="1"/>
          <p:nvPr/>
        </p:nvSpPr>
        <p:spPr>
          <a:xfrm>
            <a:off x="5000553" y="4709838"/>
            <a:ext cx="4065600" cy="300082"/>
          </a:xfrm>
          <a:prstGeom prst="rect">
            <a:avLst/>
          </a:prstGeom>
          <a:noFill/>
        </p:spPr>
        <p:txBody>
          <a:bodyPr wrap="none" rtlCol="0">
            <a:spAutoFit/>
          </a:bodyPr>
          <a:lstStyle/>
          <a:p>
            <a:r>
              <a:rPr lang="ru-RU" altLang="ru-RU" sz="1350" b="1" dirty="0"/>
              <a:t>* Письмо ФАС России от 24.04.2020 № ИА/35241/20</a:t>
            </a:r>
          </a:p>
        </p:txBody>
      </p:sp>
    </p:spTree>
    <p:extLst>
      <p:ext uri="{BB962C8B-B14F-4D97-AF65-F5344CB8AC3E}">
        <p14:creationId xmlns:p14="http://schemas.microsoft.com/office/powerpoint/2010/main" val="196098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5" name="Прямая соединительная линия 24"/>
          <p:cNvCxnSpPr/>
          <p:nvPr/>
        </p:nvCxnSpPr>
        <p:spPr>
          <a:xfrm>
            <a:off x="15875"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46" name="Прямоугольник 45"/>
          <p:cNvSpPr/>
          <p:nvPr/>
        </p:nvSpPr>
        <p:spPr>
          <a:xfrm>
            <a:off x="933500" y="123478"/>
            <a:ext cx="7272808" cy="646331"/>
          </a:xfrm>
          <a:prstGeom prst="rect">
            <a:avLst/>
          </a:prstGeom>
        </p:spPr>
        <p:txBody>
          <a:bodyPr wrap="square">
            <a:spAutoFit/>
          </a:bodyPr>
          <a:lstStyle/>
          <a:p>
            <a:pPr algn="ctr">
              <a:spcBef>
                <a:spcPct val="0"/>
              </a:spcBef>
            </a:pPr>
            <a:r>
              <a:rPr lang="ru-RU" altLang="ru-RU" sz="1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РАЗЪЯСНЕНИЕ ПО ВОПРОСАМ НАПРАВЛЕНИЯ И РАССМОТРЕНИЯ ЗАЯВОК </a:t>
            </a:r>
          </a:p>
          <a:p>
            <a:pPr algn="ctr">
              <a:spcBef>
                <a:spcPct val="0"/>
              </a:spcBef>
            </a:pPr>
            <a:r>
              <a:rPr lang="ru-RU" altLang="ru-RU" sz="1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ПРИ УСТАНОВЛЕНИИ ОГРАНИЧЕНИЙ, ПРЕДУСМОТРЕННЫХ СТАТЬЕЙ 14 ЗАКОНА О КОНТРАКТНОЙ СИСТЕМЕ</a:t>
            </a:r>
          </a:p>
        </p:txBody>
      </p:sp>
      <p:sp>
        <p:nvSpPr>
          <p:cNvPr id="2" name="Скругленный прямоугольник 104">
            <a:extLst>
              <a:ext uri="{FF2B5EF4-FFF2-40B4-BE49-F238E27FC236}">
                <a16:creationId xmlns:a16="http://schemas.microsoft.com/office/drawing/2014/main" xmlns="" id="{EA367125-2F59-40E7-97B2-5ABF31CEACD3}"/>
              </a:ext>
            </a:extLst>
          </p:cNvPr>
          <p:cNvSpPr/>
          <p:nvPr/>
        </p:nvSpPr>
        <p:spPr>
          <a:xfrm>
            <a:off x="3558223" y="959497"/>
            <a:ext cx="4482263" cy="760793"/>
          </a:xfrm>
          <a:prstGeom prst="roundRect">
            <a:avLst/>
          </a:prstGeom>
          <a:noFill/>
          <a:ln w="38100">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ru-RU" sz="1500" dirty="0"/>
              <a:t>Оператор электронной площадки направляет заявки </a:t>
            </a:r>
            <a:r>
              <a:rPr lang="ru-RU" sz="1500" b="1" dirty="0"/>
              <a:t>всех</a:t>
            </a:r>
            <a:r>
              <a:rPr lang="ru-RU" sz="1500" dirty="0"/>
              <a:t> участников аукциона *</a:t>
            </a:r>
          </a:p>
        </p:txBody>
      </p:sp>
      <p:sp>
        <p:nvSpPr>
          <p:cNvPr id="3" name="Скругленный прямоугольник 24">
            <a:extLst>
              <a:ext uri="{FF2B5EF4-FFF2-40B4-BE49-F238E27FC236}">
                <a16:creationId xmlns:a16="http://schemas.microsoft.com/office/drawing/2014/main" xmlns="" id="{4FCCC102-12AB-4E32-B694-91EE10953345}"/>
              </a:ext>
            </a:extLst>
          </p:cNvPr>
          <p:cNvSpPr/>
          <p:nvPr/>
        </p:nvSpPr>
        <p:spPr>
          <a:xfrm>
            <a:off x="3558222" y="2061596"/>
            <a:ext cx="4482263" cy="748637"/>
          </a:xfrm>
          <a:prstGeom prst="roundRect">
            <a:avLst/>
          </a:prstGeom>
          <a:ln w="38100">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ru-RU" sz="1500" dirty="0"/>
              <a:t>Аукционная комиссия рассматривает заявки</a:t>
            </a:r>
          </a:p>
          <a:p>
            <a:pPr algn="ctr"/>
            <a:r>
              <a:rPr lang="ru-RU" sz="1500" b="1" dirty="0"/>
              <a:t>всех</a:t>
            </a:r>
            <a:r>
              <a:rPr lang="ru-RU" sz="1500" dirty="0"/>
              <a:t> участников аукциона *</a:t>
            </a:r>
          </a:p>
        </p:txBody>
      </p:sp>
      <p:sp>
        <p:nvSpPr>
          <p:cNvPr id="4" name="Скругленный прямоугольник 25">
            <a:extLst>
              <a:ext uri="{FF2B5EF4-FFF2-40B4-BE49-F238E27FC236}">
                <a16:creationId xmlns:a16="http://schemas.microsoft.com/office/drawing/2014/main" xmlns="" id="{C9B3C9D5-2108-46DE-B514-1380061BB482}"/>
              </a:ext>
            </a:extLst>
          </p:cNvPr>
          <p:cNvSpPr/>
          <p:nvPr/>
        </p:nvSpPr>
        <p:spPr>
          <a:xfrm>
            <a:off x="395536" y="893287"/>
            <a:ext cx="2422255" cy="1962322"/>
          </a:xfrm>
          <a:prstGeom prst="roundRect">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i="1" dirty="0">
                <a:solidFill>
                  <a:schemeClr val="tx1"/>
                </a:solidFill>
              </a:rPr>
              <a:t>Применение национального режима при участии в аукционе </a:t>
            </a:r>
          </a:p>
          <a:p>
            <a:pPr algn="ctr"/>
            <a:r>
              <a:rPr lang="ru-RU" i="1" dirty="0">
                <a:solidFill>
                  <a:schemeClr val="tx1"/>
                </a:solidFill>
              </a:rPr>
              <a:t>более 10 участников</a:t>
            </a:r>
            <a:endParaRPr lang="ru-RU" b="1" i="1" dirty="0">
              <a:solidFill>
                <a:schemeClr val="tx1"/>
              </a:solidFill>
            </a:endParaRPr>
          </a:p>
          <a:p>
            <a:pPr algn="ctr"/>
            <a:endParaRPr lang="ru-RU" sz="1200" b="1" dirty="0">
              <a:solidFill>
                <a:schemeClr val="tx1"/>
              </a:solidFill>
            </a:endParaRPr>
          </a:p>
        </p:txBody>
      </p:sp>
      <p:sp>
        <p:nvSpPr>
          <p:cNvPr id="5" name="Стрелка вниз 38">
            <a:extLst>
              <a:ext uri="{FF2B5EF4-FFF2-40B4-BE49-F238E27FC236}">
                <a16:creationId xmlns:a16="http://schemas.microsoft.com/office/drawing/2014/main" xmlns="" id="{97DD1662-4C37-41D7-9984-877910703AE9}"/>
              </a:ext>
            </a:extLst>
          </p:cNvPr>
          <p:cNvSpPr/>
          <p:nvPr/>
        </p:nvSpPr>
        <p:spPr>
          <a:xfrm rot="16200000">
            <a:off x="2998721" y="1186554"/>
            <a:ext cx="305767" cy="306677"/>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solidFill>
                <a:schemeClr val="tx1"/>
              </a:solidFill>
            </a:endParaRPr>
          </a:p>
        </p:txBody>
      </p:sp>
      <p:sp>
        <p:nvSpPr>
          <p:cNvPr id="6" name="Стрелка вниз 18">
            <a:extLst>
              <a:ext uri="{FF2B5EF4-FFF2-40B4-BE49-F238E27FC236}">
                <a16:creationId xmlns:a16="http://schemas.microsoft.com/office/drawing/2014/main" xmlns="" id="{FB0D4ADC-9347-46F5-BDBC-3DC176F3F206}"/>
              </a:ext>
            </a:extLst>
          </p:cNvPr>
          <p:cNvSpPr/>
          <p:nvPr/>
        </p:nvSpPr>
        <p:spPr>
          <a:xfrm rot="16200000">
            <a:off x="2998720" y="2282575"/>
            <a:ext cx="305767" cy="306677"/>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solidFill>
                <a:schemeClr val="tx1"/>
              </a:solidFill>
            </a:endParaRPr>
          </a:p>
        </p:txBody>
      </p:sp>
      <p:sp>
        <p:nvSpPr>
          <p:cNvPr id="7" name="TextBox 6">
            <a:extLst>
              <a:ext uri="{FF2B5EF4-FFF2-40B4-BE49-F238E27FC236}">
                <a16:creationId xmlns:a16="http://schemas.microsoft.com/office/drawing/2014/main" xmlns="" id="{C60A8C44-FC9D-498A-8CA1-1CF56BDDBB4B}"/>
              </a:ext>
            </a:extLst>
          </p:cNvPr>
          <p:cNvSpPr txBox="1"/>
          <p:nvPr/>
        </p:nvSpPr>
        <p:spPr>
          <a:xfrm>
            <a:off x="308332" y="3057857"/>
            <a:ext cx="8335340" cy="1569660"/>
          </a:xfrm>
          <a:prstGeom prst="rect">
            <a:avLst/>
          </a:prstGeom>
          <a:noFill/>
        </p:spPr>
        <p:txBody>
          <a:bodyPr wrap="square" rtlCol="0">
            <a:spAutoFit/>
          </a:bodyPr>
          <a:lstStyle/>
          <a:p>
            <a:pPr algn="just"/>
            <a:r>
              <a:rPr lang="ru-RU" sz="1200" i="1" dirty="0"/>
              <a:t>* Согласно </a:t>
            </a:r>
            <a:r>
              <a:rPr lang="ru-RU" sz="1200" b="1" i="1" dirty="0"/>
              <a:t>части 19 статьи 68</a:t>
            </a:r>
            <a:r>
              <a:rPr lang="en-US" sz="1200" b="1" i="1" dirty="0"/>
              <a:t> </a:t>
            </a:r>
            <a:r>
              <a:rPr lang="ru-RU" sz="1200" i="1" dirty="0"/>
              <a:t>Закона о контрактной системе оператор электронной площадки обязан направить заказчику вторые части заявок на участие в таком аукционе, поданных его участниками, предложения о цене контракта которых при ранжировании получили первые </a:t>
            </a:r>
            <a:r>
              <a:rPr lang="ru-RU" sz="1200" b="1" i="1" dirty="0"/>
              <a:t>10</a:t>
            </a:r>
            <a:r>
              <a:rPr lang="ru-RU" sz="1200" i="1" dirty="0"/>
              <a:t> порядковых номеров, или в случае, если в таком аукционе принимали участие менее чем 10 его участников, вторые части заявок на участие в таком аукционе.</a:t>
            </a:r>
          </a:p>
          <a:p>
            <a:pPr algn="just"/>
            <a:endParaRPr lang="ru-RU" sz="1200" i="1" dirty="0"/>
          </a:p>
          <a:p>
            <a:pPr algn="just"/>
            <a:r>
              <a:rPr lang="ru-RU" sz="1200" i="1" dirty="0"/>
              <a:t>* В соответствии с </a:t>
            </a:r>
            <a:r>
              <a:rPr lang="ru-RU" sz="1200" b="1" i="1" dirty="0"/>
              <a:t>частью 3 статьи 69 </a:t>
            </a:r>
            <a:r>
              <a:rPr lang="ru-RU" sz="1200" i="1" dirty="0"/>
              <a:t>Закона о контрактной системе аукционная комиссия рассматривает вторые части заявок на участие в электронном аукционе до принятия решения о соответствии </a:t>
            </a:r>
            <a:r>
              <a:rPr lang="ru-RU" sz="1200" b="1" i="1" dirty="0"/>
              <a:t>5</a:t>
            </a:r>
            <a:r>
              <a:rPr lang="ru-RU" sz="1200" i="1" dirty="0"/>
              <a:t> таких заявок требованиям, установленным документацией о таком аукционе.</a:t>
            </a:r>
            <a:endParaRPr lang="ru-RU" sz="1500" i="1" dirty="0"/>
          </a:p>
        </p:txBody>
      </p:sp>
      <p:sp>
        <p:nvSpPr>
          <p:cNvPr id="9" name="TextBox 8">
            <a:extLst>
              <a:ext uri="{FF2B5EF4-FFF2-40B4-BE49-F238E27FC236}">
                <a16:creationId xmlns:a16="http://schemas.microsoft.com/office/drawing/2014/main" xmlns="" id="{4A4F77CD-33B5-453E-91B3-865025A6CEBF}"/>
              </a:ext>
            </a:extLst>
          </p:cNvPr>
          <p:cNvSpPr txBox="1"/>
          <p:nvPr/>
        </p:nvSpPr>
        <p:spPr>
          <a:xfrm>
            <a:off x="4977241" y="4758402"/>
            <a:ext cx="4065600" cy="300082"/>
          </a:xfrm>
          <a:prstGeom prst="rect">
            <a:avLst/>
          </a:prstGeom>
          <a:noFill/>
        </p:spPr>
        <p:txBody>
          <a:bodyPr wrap="none" rtlCol="0">
            <a:spAutoFit/>
          </a:bodyPr>
          <a:lstStyle/>
          <a:p>
            <a:r>
              <a:rPr lang="ru-RU" altLang="ru-RU" sz="1350" b="1" dirty="0"/>
              <a:t>* Письмо ФАС России от 29.09.2020 № ИА/84079/20</a:t>
            </a:r>
            <a:endParaRPr lang="ru-RU" sz="1350" dirty="0"/>
          </a:p>
        </p:txBody>
      </p:sp>
    </p:spTree>
    <p:extLst>
      <p:ext uri="{BB962C8B-B14F-4D97-AF65-F5344CB8AC3E}">
        <p14:creationId xmlns:p14="http://schemas.microsoft.com/office/powerpoint/2010/main" val="22966455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Дело № </a:t>
            </a:r>
            <a:r>
              <a:rPr lang="ru-RU" sz="2000" b="1" dirty="0"/>
              <a:t>А40-132296/21</a:t>
            </a:r>
            <a:r>
              <a:rPr lang="ru-RU" sz="2000" b="1" dirty="0" smtClean="0"/>
              <a:t> </a:t>
            </a:r>
            <a:endParaRPr lang="ru-RU" sz="2000" b="1" dirty="0"/>
          </a:p>
        </p:txBody>
      </p:sp>
      <p:cxnSp>
        <p:nvCxnSpPr>
          <p:cNvPr id="25" name="Прямая соединительная линия 24"/>
          <p:cNvCxnSpPr/>
          <p:nvPr/>
        </p:nvCxnSpPr>
        <p:spPr>
          <a:xfrm>
            <a:off x="6147" y="-20538"/>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725591" y="3363838"/>
            <a:ext cx="7632848" cy="1532334"/>
          </a:xfrm>
          <a:prstGeom prst="roundRect">
            <a:avLst/>
          </a:prstGeom>
          <a:solidFill>
            <a:schemeClr val="bg1">
              <a:lumMod val="95000"/>
            </a:schemeClr>
          </a:solidFill>
          <a:ln>
            <a:solidFill>
              <a:schemeClr val="bg1"/>
            </a:solidFill>
          </a:ln>
        </p:spPr>
        <p:txBody>
          <a:bodyPr wrap="square">
            <a:spAutoFit/>
          </a:bodyPr>
          <a:lstStyle/>
          <a:p>
            <a:pPr algn="just"/>
            <a:r>
              <a:rPr lang="ru-RU" sz="1200" dirty="0"/>
              <a:t>Суд поддержал позицию ФАС России, </a:t>
            </a:r>
            <a:r>
              <a:rPr lang="ru-RU" sz="1200" dirty="0" smtClean="0"/>
              <a:t>и указал, что в</a:t>
            </a:r>
            <a:r>
              <a:rPr lang="ru-RU" sz="1200" dirty="0" smtClean="0"/>
              <a:t> </a:t>
            </a:r>
            <a:r>
              <a:rPr lang="ru-RU" sz="1200" dirty="0"/>
              <a:t>соответствии с п. 3 постановления </a:t>
            </a:r>
            <a:r>
              <a:rPr lang="ru-RU" sz="1200" dirty="0" smtClean="0"/>
              <a:t>№ </a:t>
            </a:r>
            <a:r>
              <a:rPr lang="ru-RU" sz="1200" dirty="0"/>
              <a:t>1042  установлен исчерпывающий перечень штрафов за неисполнение или ненадлежащее исполнение поставщиком (подрядчиком, исполнителем) обязательств, предусмотренных государственным контрактом, а также определены размеры таких штрафов. представителя исполнителя. Таким образом, заказчиком, в проекте государственного контракта конкурсной документации установлен вид ответственности исполнителя за неисполнение обязательств, предусмотренных государственным контрактом, не установленный постановлением № 1042 и Законом о контрактной системе.».</a:t>
            </a:r>
            <a:endParaRPr lang="ru-RU" sz="1200" dirty="0"/>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2" name="Прямоугольник: скругленные углы 1">
            <a:extLst>
              <a:ext uri="{FF2B5EF4-FFF2-40B4-BE49-F238E27FC236}">
                <a16:creationId xmlns:a16="http://schemas.microsoft.com/office/drawing/2014/main" xmlns="" id="{5A8D8860-4C42-4E5F-9AB8-C1D855EB9494}"/>
              </a:ext>
            </a:extLst>
          </p:cNvPr>
          <p:cNvSpPr/>
          <p:nvPr/>
        </p:nvSpPr>
        <p:spPr>
          <a:xfrm>
            <a:off x="782606" y="1842847"/>
            <a:ext cx="7518817" cy="1360492"/>
          </a:xfrm>
          <a:prstGeom prst="round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i="1" dirty="0">
                <a:solidFill>
                  <a:schemeClr val="tx1"/>
                </a:solidFill>
              </a:rPr>
              <a:t>Приложением к государственному контракту конкурсной документации является гарантийное письмо (приложение № 3), согласно которому «исполнитель государственного контракта конкурсной документации обязан оплатить штраф в размере 50.000 руб. за неприбытие полномочного представителя исполнителя государственного контракта с целью составления гарантийного письма, несмотря на надлежащее уведомление о месте, дате и времени составления». </a:t>
            </a:r>
            <a:endParaRPr lang="ru-RU" sz="1400" dirty="0">
              <a:solidFill>
                <a:schemeClr val="tx1"/>
              </a:solidFill>
            </a:endParaRPr>
          </a:p>
        </p:txBody>
      </p:sp>
      <p:sp>
        <p:nvSpPr>
          <p:cNvPr id="14" name="TextBox 13">
            <a:extLst>
              <a:ext uri="{FF2B5EF4-FFF2-40B4-BE49-F238E27FC236}">
                <a16:creationId xmlns:a16="http://schemas.microsoft.com/office/drawing/2014/main" xmlns="" id="{98F135B0-C0BC-4252-84B0-A469EA7C3FC1}"/>
              </a:ext>
            </a:extLst>
          </p:cNvPr>
          <p:cNvSpPr txBox="1"/>
          <p:nvPr/>
        </p:nvSpPr>
        <p:spPr>
          <a:xfrm>
            <a:off x="1115616" y="907200"/>
            <a:ext cx="6768752" cy="338554"/>
          </a:xfrm>
          <a:prstGeom prst="rect">
            <a:avLst/>
          </a:prstGeom>
          <a:noFill/>
        </p:spPr>
        <p:txBody>
          <a:bodyPr wrap="square">
            <a:spAutoFit/>
          </a:bodyPr>
          <a:lstStyle/>
          <a:p>
            <a:pPr algn="ctr"/>
            <a:r>
              <a:rPr lang="ru-RU" sz="1600" dirty="0" smtClean="0"/>
              <a:t>Капитальный ремонт объект </a:t>
            </a:r>
            <a:endParaRPr lang="ru-RU" sz="1500" dirty="0"/>
          </a:p>
        </p:txBody>
      </p:sp>
      <p:sp>
        <p:nvSpPr>
          <p:cNvPr id="8" name="Прямоугольник 7">
            <a:extLst>
              <a:ext uri="{FF2B5EF4-FFF2-40B4-BE49-F238E27FC236}">
                <a16:creationId xmlns:a16="http://schemas.microsoft.com/office/drawing/2014/main" xmlns="" id="{90EBEBE4-C4FA-491A-961B-F8FCC5EFE011}"/>
              </a:ext>
            </a:extLst>
          </p:cNvPr>
          <p:cNvSpPr/>
          <p:nvPr/>
        </p:nvSpPr>
        <p:spPr>
          <a:xfrm>
            <a:off x="1187624" y="1593763"/>
            <a:ext cx="6624736" cy="45719"/>
          </a:xfrm>
          <a:prstGeom prst="rect">
            <a:avLst/>
          </a:prstGeom>
          <a:solidFill>
            <a:schemeClr val="accent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790019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Прямая соединительная линия 32"/>
          <p:cNvCxnSpPr/>
          <p:nvPr/>
        </p:nvCxnSpPr>
        <p:spPr>
          <a:xfrm>
            <a:off x="9115628"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0" y="2571790"/>
            <a:ext cx="4572000"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47" name="Прямоугольник 46"/>
          <p:cNvSpPr/>
          <p:nvPr/>
        </p:nvSpPr>
        <p:spPr>
          <a:xfrm>
            <a:off x="899592" y="1851670"/>
            <a:ext cx="4248472" cy="400110"/>
          </a:xfrm>
          <a:prstGeom prst="rect">
            <a:avLst/>
          </a:prstGeom>
        </p:spPr>
        <p:txBody>
          <a:bodyPr wrap="square">
            <a:spAutoFit/>
          </a:bodyPr>
          <a:lstStyle/>
          <a:p>
            <a:r>
              <a:rPr lang="ru-RU" sz="2000" dirty="0">
                <a:solidFill>
                  <a:schemeClr val="tx2">
                    <a:lumMod val="50000"/>
                  </a:schemeClr>
                </a:solidFill>
                <a:latin typeface="Arial" pitchFamily="34" charset="0"/>
                <a:cs typeface="Arial" pitchFamily="34" charset="0"/>
              </a:rPr>
              <a:t>БЛАГОДАРЮ ЗА ВНИМАНИЕ!</a:t>
            </a:r>
          </a:p>
        </p:txBody>
      </p:sp>
      <p:cxnSp>
        <p:nvCxnSpPr>
          <p:cNvPr id="37" name="Прямая соединительная линия 36"/>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98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Требования к составу заявки (статья 43)</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2627784" y="940968"/>
            <a:ext cx="5544616" cy="4179584"/>
          </a:xfrm>
          <a:prstGeom prst="roundRect">
            <a:avLst/>
          </a:prstGeom>
          <a:solidFill>
            <a:schemeClr val="bg1">
              <a:lumMod val="95000"/>
            </a:schemeClr>
          </a:solidFill>
          <a:ln>
            <a:solidFill>
              <a:schemeClr val="bg1"/>
            </a:solidFill>
          </a:ln>
        </p:spPr>
        <p:txBody>
          <a:bodyPr wrap="square">
            <a:spAutoFit/>
          </a:bodyPr>
          <a:lstStyle/>
          <a:p>
            <a:r>
              <a:rPr lang="ru-RU" sz="1600" b="1" dirty="0"/>
              <a:t>Заявка должна содержать </a:t>
            </a:r>
          </a:p>
          <a:p>
            <a:endParaRPr lang="ru-RU" sz="1600" b="1" dirty="0"/>
          </a:p>
          <a:p>
            <a:pPr>
              <a:lnSpc>
                <a:spcPct val="107000"/>
              </a:lnSpc>
              <a:spcAft>
                <a:spcPts val="800"/>
              </a:spcAft>
            </a:pP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н) документы, подтверждающие соответствие участника закупки требованиям, установленным пунктом 1 части 1 статьи 31 Закона 44-ФЗ, </a:t>
            </a:r>
          </a:p>
          <a:p>
            <a:pPr>
              <a:lnSpc>
                <a:spcPct val="107000"/>
              </a:lnSpc>
              <a:spcAft>
                <a:spcPts val="800"/>
              </a:spcAft>
            </a:pP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sz="1600" dirty="0">
                <a:latin typeface="Times New Roman" panose="02020603050405020304" pitchFamily="18" charset="0"/>
                <a:ea typeface="Times New Roman" panose="02020603050405020304" pitchFamily="18" charset="0"/>
                <a:cs typeface="Times New Roman" panose="02020603050405020304" pitchFamily="18" charset="0"/>
              </a:rPr>
              <a:t>НО </a:t>
            </a: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документы, подтверждающие соответствие участника закупки дополнительным требованиям, установленным в соответствии с частями 2 и 2.1 (при наличии таких требований) статьи 31 настоящего Закона 44-ФЗ, если иное не предусмотрено настоящим Федеральным законом;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12" name="TextBox 11">
            <a:extLst>
              <a:ext uri="{FF2B5EF4-FFF2-40B4-BE49-F238E27FC236}">
                <a16:creationId xmlns:a16="http://schemas.microsoft.com/office/drawing/2014/main" xmlns="" id="{6675AA99-F209-4620-80F6-B4E8BFEF5A64}"/>
              </a:ext>
            </a:extLst>
          </p:cNvPr>
          <p:cNvSpPr txBox="1"/>
          <p:nvPr/>
        </p:nvSpPr>
        <p:spPr>
          <a:xfrm>
            <a:off x="107504" y="1983599"/>
            <a:ext cx="2232248" cy="923330"/>
          </a:xfrm>
          <a:prstGeom prst="rect">
            <a:avLst/>
          </a:prstGeom>
          <a:noFill/>
        </p:spPr>
        <p:txBody>
          <a:bodyPr wrap="square">
            <a:spAutoFit/>
          </a:bodyPr>
          <a:lstStyle/>
          <a:p>
            <a:r>
              <a:rPr lang="ru-RU" b="1" dirty="0"/>
              <a:t>Этот документ включается участником в заявку</a:t>
            </a:r>
            <a:endParaRPr lang="ru-RU" dirty="0"/>
          </a:p>
        </p:txBody>
      </p:sp>
      <p:sp>
        <p:nvSpPr>
          <p:cNvPr id="15" name="Прямоугольник 14">
            <a:extLst>
              <a:ext uri="{FF2B5EF4-FFF2-40B4-BE49-F238E27FC236}">
                <a16:creationId xmlns:a16="http://schemas.microsoft.com/office/drawing/2014/main" xmlns="" id="{DA9EE54D-9B85-422D-86B0-FC241507AD73}"/>
              </a:ext>
            </a:extLst>
          </p:cNvPr>
          <p:cNvSpPr/>
          <p:nvPr/>
        </p:nvSpPr>
        <p:spPr>
          <a:xfrm>
            <a:off x="2915816" y="1534018"/>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a:extLst>
              <a:ext uri="{FF2B5EF4-FFF2-40B4-BE49-F238E27FC236}">
                <a16:creationId xmlns:a16="http://schemas.microsoft.com/office/drawing/2014/main" xmlns="" id="{E5ACBF26-3E06-4474-B84E-3BBCA5E66E5A}"/>
              </a:ext>
            </a:extLst>
          </p:cNvPr>
          <p:cNvSpPr txBox="1"/>
          <p:nvPr/>
        </p:nvSpPr>
        <p:spPr>
          <a:xfrm>
            <a:off x="107504" y="3579862"/>
            <a:ext cx="2232248" cy="1200329"/>
          </a:xfrm>
          <a:prstGeom prst="rect">
            <a:avLst/>
          </a:prstGeom>
          <a:noFill/>
        </p:spPr>
        <p:txBody>
          <a:bodyPr wrap="square">
            <a:spAutoFit/>
          </a:bodyPr>
          <a:lstStyle/>
          <a:p>
            <a:r>
              <a:rPr lang="ru-RU" b="1" dirty="0"/>
              <a:t>Документы по </a:t>
            </a:r>
            <a:r>
              <a:rPr lang="ru-RU" b="1" dirty="0" err="1"/>
              <a:t>доп.требованиям</a:t>
            </a:r>
            <a:endParaRPr lang="ru-RU" b="1" dirty="0"/>
          </a:p>
          <a:p>
            <a:r>
              <a:rPr lang="ru-RU" b="1" dirty="0"/>
              <a:t>направляются ОЭП</a:t>
            </a:r>
          </a:p>
          <a:p>
            <a:r>
              <a:rPr lang="ru-RU" b="1" dirty="0"/>
              <a:t>Заказчику</a:t>
            </a:r>
            <a:endParaRPr lang="ru-RU" dirty="0"/>
          </a:p>
        </p:txBody>
      </p:sp>
      <p:pic>
        <p:nvPicPr>
          <p:cNvPr id="17" name="Рисунок 16" descr="Диплом">
            <a:extLst>
              <a:ext uri="{FF2B5EF4-FFF2-40B4-BE49-F238E27FC236}">
                <a16:creationId xmlns:a16="http://schemas.microsoft.com/office/drawing/2014/main" xmlns="" id="{DE4A88AF-40AF-4AE3-B572-FD64BECAF45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256065" y="4291077"/>
            <a:ext cx="842837" cy="842837"/>
          </a:xfrm>
          <a:prstGeom prst="rect">
            <a:avLst/>
          </a:prstGeom>
        </p:spPr>
      </p:pic>
      <p:pic>
        <p:nvPicPr>
          <p:cNvPr id="4" name="Рисунок 3" descr="Передача">
            <a:extLst>
              <a:ext uri="{FF2B5EF4-FFF2-40B4-BE49-F238E27FC236}">
                <a16:creationId xmlns:a16="http://schemas.microsoft.com/office/drawing/2014/main" xmlns="" id="{2D210C91-E2DE-4107-99AD-BA3D1CB4733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953463" y="2067694"/>
            <a:ext cx="601216" cy="601216"/>
          </a:xfrm>
          <a:prstGeom prst="rect">
            <a:avLst/>
          </a:prstGeom>
        </p:spPr>
      </p:pic>
      <p:pic>
        <p:nvPicPr>
          <p:cNvPr id="18" name="Рисунок 17" descr="Передача">
            <a:extLst>
              <a:ext uri="{FF2B5EF4-FFF2-40B4-BE49-F238E27FC236}">
                <a16:creationId xmlns:a16="http://schemas.microsoft.com/office/drawing/2014/main" xmlns="" id="{D8408427-98A5-4F31-8C7D-BAEF795DDD6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953463" y="3578810"/>
            <a:ext cx="601216" cy="601216"/>
          </a:xfrm>
          <a:prstGeom prst="rect">
            <a:avLst/>
          </a:prstGeom>
        </p:spPr>
      </p:pic>
    </p:spTree>
    <p:extLst>
      <p:ext uri="{BB962C8B-B14F-4D97-AF65-F5344CB8AC3E}">
        <p14:creationId xmlns:p14="http://schemas.microsoft.com/office/powerpoint/2010/main" val="2666021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Требования к составу заявки (статья 43)</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2627784" y="940968"/>
            <a:ext cx="5544616" cy="3305090"/>
          </a:xfrm>
          <a:prstGeom prst="roundRect">
            <a:avLst/>
          </a:prstGeom>
          <a:solidFill>
            <a:schemeClr val="bg1">
              <a:lumMod val="95000"/>
            </a:schemeClr>
          </a:solidFill>
          <a:ln>
            <a:solidFill>
              <a:schemeClr val="bg1"/>
            </a:solidFill>
          </a:ln>
        </p:spPr>
        <p:txBody>
          <a:bodyPr wrap="square">
            <a:spAutoFit/>
          </a:bodyPr>
          <a:lstStyle/>
          <a:p>
            <a:r>
              <a:rPr lang="ru-RU" sz="1600" b="1" dirty="0"/>
              <a:t>Заявка должна содержать </a:t>
            </a:r>
          </a:p>
          <a:p>
            <a:endParaRPr lang="ru-RU" sz="1600" b="1" dirty="0"/>
          </a:p>
          <a:p>
            <a:pPr>
              <a:lnSpc>
                <a:spcPct val="107000"/>
              </a:lnSpc>
              <a:spcAft>
                <a:spcPts val="800"/>
              </a:spcAft>
            </a:pP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о) декларация о соответствии участника закупки требованиям, установленным пунктами 3 - 5, 7 - 11 части 1 статьи 31 настоящего Федерального закона;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п) реквизиты счета участника закупки,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р) документы, подтверждающие квалификацию участника закупки, в случае установления критерия оценки, предусмотренного пунктом 4 части 1 статьи 32.</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12" name="TextBox 11">
            <a:extLst>
              <a:ext uri="{FF2B5EF4-FFF2-40B4-BE49-F238E27FC236}">
                <a16:creationId xmlns:a16="http://schemas.microsoft.com/office/drawing/2014/main" xmlns="" id="{6675AA99-F209-4620-80F6-B4E8BFEF5A64}"/>
              </a:ext>
            </a:extLst>
          </p:cNvPr>
          <p:cNvSpPr txBox="1"/>
          <p:nvPr/>
        </p:nvSpPr>
        <p:spPr>
          <a:xfrm>
            <a:off x="147781" y="1118072"/>
            <a:ext cx="2232248" cy="923330"/>
          </a:xfrm>
          <a:prstGeom prst="rect">
            <a:avLst/>
          </a:prstGeom>
          <a:noFill/>
        </p:spPr>
        <p:txBody>
          <a:bodyPr wrap="square">
            <a:spAutoFit/>
          </a:bodyPr>
          <a:lstStyle/>
          <a:p>
            <a:r>
              <a:rPr lang="ru-RU" b="1" dirty="0"/>
              <a:t>Эти документы включаются участником в заявку</a:t>
            </a:r>
            <a:endParaRPr lang="ru-RU" dirty="0"/>
          </a:p>
        </p:txBody>
      </p:sp>
      <p:sp>
        <p:nvSpPr>
          <p:cNvPr id="15" name="Прямоугольник 14">
            <a:extLst>
              <a:ext uri="{FF2B5EF4-FFF2-40B4-BE49-F238E27FC236}">
                <a16:creationId xmlns:a16="http://schemas.microsoft.com/office/drawing/2014/main" xmlns="" id="{DA9EE54D-9B85-422D-86B0-FC241507AD73}"/>
              </a:ext>
            </a:extLst>
          </p:cNvPr>
          <p:cNvSpPr/>
          <p:nvPr/>
        </p:nvSpPr>
        <p:spPr>
          <a:xfrm>
            <a:off x="2915816" y="1534018"/>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a:extLst>
              <a:ext uri="{FF2B5EF4-FFF2-40B4-BE49-F238E27FC236}">
                <a16:creationId xmlns:a16="http://schemas.microsoft.com/office/drawing/2014/main" xmlns="" id="{68FF26CA-36B6-452C-A43A-7092590B36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2067694"/>
            <a:ext cx="1800200" cy="1800200"/>
          </a:xfrm>
          <a:prstGeom prst="rect">
            <a:avLst/>
          </a:prstGeom>
        </p:spPr>
      </p:pic>
    </p:spTree>
    <p:extLst>
      <p:ext uri="{BB962C8B-B14F-4D97-AF65-F5344CB8AC3E}">
        <p14:creationId xmlns:p14="http://schemas.microsoft.com/office/powerpoint/2010/main" val="2445699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Требования к составу заявки (статья 43)</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2627784" y="940968"/>
            <a:ext cx="5544616" cy="3753226"/>
          </a:xfrm>
          <a:prstGeom prst="roundRect">
            <a:avLst/>
          </a:prstGeom>
          <a:solidFill>
            <a:schemeClr val="bg1">
              <a:lumMod val="95000"/>
            </a:schemeClr>
          </a:solidFill>
          <a:ln>
            <a:solidFill>
              <a:schemeClr val="bg1"/>
            </a:solidFill>
          </a:ln>
        </p:spPr>
        <p:txBody>
          <a:bodyPr wrap="square">
            <a:spAutoFit/>
          </a:bodyPr>
          <a:lstStyle/>
          <a:p>
            <a:r>
              <a:rPr lang="ru-RU" sz="1400" b="1" dirty="0"/>
              <a:t>Заявка должна содержать </a:t>
            </a:r>
          </a:p>
          <a:p>
            <a:endParaRPr lang="ru-RU" sz="1100" b="1" dirty="0"/>
          </a:p>
          <a:p>
            <a:pPr>
              <a:lnSpc>
                <a:spcPct val="107000"/>
              </a:lnSpc>
              <a:spcAft>
                <a:spcPts val="800"/>
              </a:spcAft>
            </a:pP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sz="1400" u="sng" dirty="0">
                <a:effectLst/>
                <a:latin typeface="Times New Roman" panose="02020603050405020304" pitchFamily="18" charset="0"/>
                <a:ea typeface="Times New Roman" panose="02020603050405020304" pitchFamily="18" charset="0"/>
                <a:cs typeface="Times New Roman" panose="02020603050405020304" pitchFamily="18" charset="0"/>
              </a:rPr>
              <a:t>2) предложение участника закупки в отношении объекта закупки:</a:t>
            </a:r>
            <a:endParaRPr lang="ru-RU" sz="14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а) характеристики предлагаемого товара (не включаются, если поставляется товарный знак указанный заказчиком);</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б) наименование страны происхождения товара*;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в) документы, подтверждающие соответствие товара, работы или услуги требованиям, установленным в соответствии с законодательством Российской Федерации;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г) предложение по критериям, предусмотренным пунктами 2 и (или) 3 части 1 статьи 32  (в случае проведения конкурсов и установления таких критериев)**.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д) иные информация и документы… (При этом отсутствие таких информации и документов не является основанием для отклонения заявки на участие в закупке);</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12" name="TextBox 11">
            <a:extLst>
              <a:ext uri="{FF2B5EF4-FFF2-40B4-BE49-F238E27FC236}">
                <a16:creationId xmlns:a16="http://schemas.microsoft.com/office/drawing/2014/main" xmlns="" id="{6675AA99-F209-4620-80F6-B4E8BFEF5A64}"/>
              </a:ext>
            </a:extLst>
          </p:cNvPr>
          <p:cNvSpPr txBox="1"/>
          <p:nvPr/>
        </p:nvSpPr>
        <p:spPr>
          <a:xfrm>
            <a:off x="147781" y="1118072"/>
            <a:ext cx="2232248" cy="923330"/>
          </a:xfrm>
          <a:prstGeom prst="rect">
            <a:avLst/>
          </a:prstGeom>
          <a:noFill/>
        </p:spPr>
        <p:txBody>
          <a:bodyPr wrap="square">
            <a:spAutoFit/>
          </a:bodyPr>
          <a:lstStyle/>
          <a:p>
            <a:r>
              <a:rPr lang="ru-RU" b="1" dirty="0"/>
              <a:t>Эти документы включаются участником в заявку</a:t>
            </a:r>
            <a:endParaRPr lang="ru-RU" dirty="0"/>
          </a:p>
        </p:txBody>
      </p:sp>
      <p:sp>
        <p:nvSpPr>
          <p:cNvPr id="15" name="Прямоугольник 14">
            <a:extLst>
              <a:ext uri="{FF2B5EF4-FFF2-40B4-BE49-F238E27FC236}">
                <a16:creationId xmlns:a16="http://schemas.microsoft.com/office/drawing/2014/main" xmlns="" id="{DA9EE54D-9B85-422D-86B0-FC241507AD73}"/>
              </a:ext>
            </a:extLst>
          </p:cNvPr>
          <p:cNvSpPr/>
          <p:nvPr/>
        </p:nvSpPr>
        <p:spPr>
          <a:xfrm>
            <a:off x="2915816" y="1534018"/>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a:extLst>
              <a:ext uri="{FF2B5EF4-FFF2-40B4-BE49-F238E27FC236}">
                <a16:creationId xmlns:a16="http://schemas.microsoft.com/office/drawing/2014/main" xmlns="" id="{68FF26CA-36B6-452C-A43A-7092590B36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2067694"/>
            <a:ext cx="1800200" cy="1800200"/>
          </a:xfrm>
          <a:prstGeom prst="rect">
            <a:avLst/>
          </a:prstGeom>
        </p:spPr>
      </p:pic>
      <p:sp>
        <p:nvSpPr>
          <p:cNvPr id="16" name="TextBox 15">
            <a:extLst>
              <a:ext uri="{FF2B5EF4-FFF2-40B4-BE49-F238E27FC236}">
                <a16:creationId xmlns:a16="http://schemas.microsoft.com/office/drawing/2014/main" xmlns="" id="{AEEB6CBA-A7EA-4579-93E6-4D26C0291B5D}"/>
              </a:ext>
            </a:extLst>
          </p:cNvPr>
          <p:cNvSpPr txBox="1"/>
          <p:nvPr/>
        </p:nvSpPr>
        <p:spPr>
          <a:xfrm>
            <a:off x="0" y="4703595"/>
            <a:ext cx="4598208" cy="400110"/>
          </a:xfrm>
          <a:prstGeom prst="rect">
            <a:avLst/>
          </a:prstGeom>
          <a:noFill/>
        </p:spPr>
        <p:txBody>
          <a:bodyPr wrap="square">
            <a:spAutoFit/>
          </a:bodyPr>
          <a:lstStyle/>
          <a:p>
            <a:r>
              <a:rPr lang="ru-RU" sz="1000" b="1" dirty="0">
                <a:latin typeface="Times New Roman" panose="02020603050405020304" pitchFamily="18" charset="0"/>
                <a:cs typeface="Times New Roman" panose="02020603050405020304" pitchFamily="18" charset="0"/>
              </a:rPr>
              <a:t>* пункты «а» и «б» включаются в том числе, если товар поставляемый;</a:t>
            </a:r>
          </a:p>
          <a:p>
            <a:r>
              <a:rPr lang="ru-RU" sz="1000" b="1" dirty="0">
                <a:latin typeface="Times New Roman" panose="02020603050405020304" pitchFamily="18" charset="0"/>
                <a:cs typeface="Times New Roman" panose="02020603050405020304" pitchFamily="18" charset="0"/>
              </a:rPr>
              <a:t>** пункты «а» и «г» не включаются, если в составе извещения ПСД.</a:t>
            </a:r>
            <a:endParaRPr lang="ru-RU" sz="1000" b="1" dirty="0"/>
          </a:p>
        </p:txBody>
      </p:sp>
    </p:spTree>
    <p:extLst>
      <p:ext uri="{BB962C8B-B14F-4D97-AF65-F5344CB8AC3E}">
        <p14:creationId xmlns:p14="http://schemas.microsoft.com/office/powerpoint/2010/main" val="2404547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t>Основания для возврата заявки ОЭП (статья 43)</a:t>
            </a:r>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Прямоугольник: скругленные углы 2"/>
          <p:cNvSpPr/>
          <p:nvPr/>
        </p:nvSpPr>
        <p:spPr>
          <a:xfrm>
            <a:off x="2555776" y="1285702"/>
            <a:ext cx="5544616" cy="3104751"/>
          </a:xfrm>
          <a:prstGeom prst="roundRect">
            <a:avLst/>
          </a:prstGeom>
          <a:solidFill>
            <a:schemeClr val="bg1">
              <a:lumMod val="95000"/>
            </a:schemeClr>
          </a:solidFill>
          <a:ln>
            <a:solidFill>
              <a:schemeClr val="bg1"/>
            </a:solidFill>
          </a:ln>
        </p:spPr>
        <p:txBody>
          <a:bodyPr wrap="square">
            <a:spAutoFit/>
          </a:bodyPr>
          <a:lstStyle/>
          <a:p>
            <a:pPr>
              <a:lnSpc>
                <a:spcPct val="107000"/>
              </a:lnSpc>
              <a:spcAft>
                <a:spcPts val="800"/>
              </a:spcAft>
            </a:pPr>
            <a:r>
              <a:rPr lang="ru-RU" sz="1400" b="1" dirty="0">
                <a:solidFill>
                  <a:srgbClr val="000000"/>
                </a:solidFill>
                <a:latin typeface="+mj-lt"/>
                <a:ea typeface="Calibri" panose="020F0502020204030204" pitchFamily="34" charset="0"/>
                <a:cs typeface="Times New Roman" panose="02020603050405020304" pitchFamily="18" charset="0"/>
              </a:rPr>
              <a:t>ОЭП обязан вернуть заявку участнику в случае:</a:t>
            </a:r>
          </a:p>
          <a:p>
            <a:pPr marL="171450" indent="-171450">
              <a:lnSpc>
                <a:spcPct val="107000"/>
              </a:lnSpc>
              <a:spcAft>
                <a:spcPts val="600"/>
              </a:spcAft>
              <a:buFontTx/>
              <a:buChar char="-"/>
            </a:pPr>
            <a:endParaRPr lang="en-US"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171450" indent="-171450">
              <a:lnSpc>
                <a:spcPct val="107000"/>
              </a:lnSpc>
              <a:spcAft>
                <a:spcPts val="600"/>
              </a:spcAft>
              <a:buFontTx/>
              <a:buChar char="-"/>
            </a:pPr>
            <a:r>
              <a:rPr lang="ru-RU"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Подачи двух и более заявок;</a:t>
            </a:r>
          </a:p>
          <a:p>
            <a:pPr marL="171450" indent="-171450">
              <a:lnSpc>
                <a:spcPct val="107000"/>
              </a:lnSpc>
              <a:spcAft>
                <a:spcPts val="600"/>
              </a:spcAft>
              <a:buFontTx/>
              <a:buChar char="-"/>
            </a:pPr>
            <a:r>
              <a:rPr lang="ru-RU"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Подачи заявки после окончания срока подачи заявок;</a:t>
            </a:r>
          </a:p>
          <a:p>
            <a:pPr marL="171450" indent="-171450">
              <a:lnSpc>
                <a:spcPct val="107000"/>
              </a:lnSpc>
              <a:spcAft>
                <a:spcPts val="600"/>
              </a:spcAft>
              <a:buFontTx/>
              <a:buChar char="-"/>
            </a:pPr>
            <a:r>
              <a:rPr lang="ru-RU"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Цена заявки превышает НМЦК;</a:t>
            </a:r>
          </a:p>
          <a:p>
            <a:pPr marL="171450" indent="-171450">
              <a:lnSpc>
                <a:spcPct val="107000"/>
              </a:lnSpc>
              <a:spcAft>
                <a:spcPts val="600"/>
              </a:spcAft>
              <a:buFontTx/>
              <a:buChar char="-"/>
            </a:pPr>
            <a:r>
              <a:rPr lang="ru-RU"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Отсутствие обеспечения заявки;</a:t>
            </a:r>
          </a:p>
          <a:p>
            <a:pPr marL="171450" indent="-171450">
              <a:lnSpc>
                <a:spcPct val="107000"/>
              </a:lnSpc>
              <a:spcAft>
                <a:spcPts val="600"/>
              </a:spcAft>
              <a:buFontTx/>
              <a:buChar char="-"/>
            </a:pPr>
            <a:r>
              <a:rPr lang="ru-RU"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Наличие сведений об участнике в РНП;</a:t>
            </a:r>
          </a:p>
          <a:p>
            <a:pPr marL="171450" indent="-171450">
              <a:lnSpc>
                <a:spcPct val="107000"/>
              </a:lnSpc>
              <a:spcAft>
                <a:spcPts val="600"/>
              </a:spcAft>
              <a:buFontTx/>
              <a:buChar char="-"/>
            </a:pPr>
            <a:r>
              <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Отсутствие документов о наличии опыта (часть 2 и 2.1 статьи 31);</a:t>
            </a:r>
          </a:p>
          <a:p>
            <a:pPr marL="171450" indent="-171450">
              <a:lnSpc>
                <a:spcPct val="107000"/>
              </a:lnSpc>
              <a:spcAft>
                <a:spcPts val="600"/>
              </a:spcAft>
              <a:buFontTx/>
              <a:buChar char="-"/>
            </a:pPr>
            <a:r>
              <a:rPr lang="ru-RU"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Иностранный товар, если установлен запрет;</a:t>
            </a:r>
          </a:p>
          <a:p>
            <a:pPr marL="171450" indent="-171450">
              <a:lnSpc>
                <a:spcPct val="107000"/>
              </a:lnSpc>
              <a:spcAft>
                <a:spcPts val="600"/>
              </a:spcAft>
              <a:buFontTx/>
              <a:buChar char="-"/>
            </a:pPr>
            <a:r>
              <a:rPr lang="ru-RU"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Нет в реестре СМП/СОНКО, если установлены ограничения.</a:t>
            </a: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sp>
        <p:nvSpPr>
          <p:cNvPr id="12" name="TextBox 11">
            <a:extLst>
              <a:ext uri="{FF2B5EF4-FFF2-40B4-BE49-F238E27FC236}">
                <a16:creationId xmlns:a16="http://schemas.microsoft.com/office/drawing/2014/main" xmlns="" id="{6675AA99-F209-4620-80F6-B4E8BFEF5A64}"/>
              </a:ext>
            </a:extLst>
          </p:cNvPr>
          <p:cNvSpPr txBox="1"/>
          <p:nvPr/>
        </p:nvSpPr>
        <p:spPr>
          <a:xfrm>
            <a:off x="117924" y="797415"/>
            <a:ext cx="2232248" cy="1477328"/>
          </a:xfrm>
          <a:prstGeom prst="rect">
            <a:avLst/>
          </a:prstGeom>
          <a:noFill/>
        </p:spPr>
        <p:txBody>
          <a:bodyPr wrap="square">
            <a:spAutoFit/>
          </a:bodyPr>
          <a:lstStyle/>
          <a:p>
            <a:r>
              <a:rPr lang="ru-RU" b="1" dirty="0"/>
              <a:t>ОЭП</a:t>
            </a:r>
            <a:r>
              <a:rPr lang="en-US" b="1" dirty="0"/>
              <a:t> </a:t>
            </a:r>
            <a:r>
              <a:rPr lang="ru-RU" b="1" dirty="0"/>
              <a:t>присваивает ИКЗ заявке, которую не вернул и направляет его участнику</a:t>
            </a:r>
            <a:endParaRPr lang="ru-RU" dirty="0"/>
          </a:p>
        </p:txBody>
      </p:sp>
      <p:pic>
        <p:nvPicPr>
          <p:cNvPr id="7" name="Рисунок 6" descr="Диплом">
            <a:extLst>
              <a:ext uri="{FF2B5EF4-FFF2-40B4-BE49-F238E27FC236}">
                <a16:creationId xmlns:a16="http://schemas.microsoft.com/office/drawing/2014/main" xmlns="" id="{741A44D3-0861-4F38-AA9B-09BD55DE64A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29208" y="2114550"/>
            <a:ext cx="914400" cy="914400"/>
          </a:xfrm>
          <a:prstGeom prst="rect">
            <a:avLst/>
          </a:prstGeom>
        </p:spPr>
      </p:pic>
      <p:sp>
        <p:nvSpPr>
          <p:cNvPr id="15" name="Прямоугольник 14">
            <a:extLst>
              <a:ext uri="{FF2B5EF4-FFF2-40B4-BE49-F238E27FC236}">
                <a16:creationId xmlns:a16="http://schemas.microsoft.com/office/drawing/2014/main" xmlns="" id="{DA9EE54D-9B85-422D-86B0-FC241507AD73}"/>
              </a:ext>
            </a:extLst>
          </p:cNvPr>
          <p:cNvSpPr/>
          <p:nvPr/>
        </p:nvSpPr>
        <p:spPr>
          <a:xfrm>
            <a:off x="2843808" y="1779662"/>
            <a:ext cx="1341863" cy="45719"/>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descr="Часы">
            <a:extLst>
              <a:ext uri="{FF2B5EF4-FFF2-40B4-BE49-F238E27FC236}">
                <a16:creationId xmlns:a16="http://schemas.microsoft.com/office/drawing/2014/main" xmlns="" id="{D73E3556-B085-45D8-B12A-91A40731C43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7020272" y="1423405"/>
            <a:ext cx="914400" cy="914400"/>
          </a:xfrm>
          <a:prstGeom prst="rect">
            <a:avLst/>
          </a:prstGeom>
        </p:spPr>
      </p:pic>
    </p:spTree>
    <p:extLst>
      <p:ext uri="{BB962C8B-B14F-4D97-AF65-F5344CB8AC3E}">
        <p14:creationId xmlns:p14="http://schemas.microsoft.com/office/powerpoint/2010/main" val="1782429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Порядок формирования извещения</a:t>
            </a:r>
            <a:endParaRPr lang="ru-RU" sz="2000" b="1" dirty="0"/>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pic>
        <p:nvPicPr>
          <p:cNvPr id="2" name="Рисунок 1"/>
          <p:cNvPicPr>
            <a:picLocks noChangeAspect="1"/>
          </p:cNvPicPr>
          <p:nvPr/>
        </p:nvPicPr>
        <p:blipFill>
          <a:blip r:embed="rId3"/>
          <a:stretch>
            <a:fillRect/>
          </a:stretch>
        </p:blipFill>
        <p:spPr>
          <a:xfrm>
            <a:off x="275429" y="864835"/>
            <a:ext cx="8787805" cy="4124888"/>
          </a:xfrm>
          <a:prstGeom prst="rect">
            <a:avLst/>
          </a:prstGeom>
        </p:spPr>
      </p:pic>
    </p:spTree>
    <p:extLst>
      <p:ext uri="{BB962C8B-B14F-4D97-AF65-F5344CB8AC3E}">
        <p14:creationId xmlns:p14="http://schemas.microsoft.com/office/powerpoint/2010/main" val="1658222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9144000" cy="69954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Порядок формирования извещения</a:t>
            </a:r>
            <a:endParaRPr lang="ru-RU" sz="2000" b="1" dirty="0"/>
          </a:p>
        </p:txBody>
      </p:sp>
      <p:cxnSp>
        <p:nvCxnSpPr>
          <p:cNvPr id="25" name="Прямая соединительная линия 24"/>
          <p:cNvCxnSpPr/>
          <p:nvPr/>
        </p:nvCxnSpPr>
        <p:spPr>
          <a:xfrm>
            <a:off x="3518" y="0"/>
            <a:ext cx="0" cy="34977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9728" y="9586"/>
            <a:ext cx="29878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9124950" y="4803998"/>
            <a:ext cx="0" cy="339502"/>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a:off x="6156176" y="5114316"/>
            <a:ext cx="2987824" cy="0"/>
          </a:xfrm>
          <a:prstGeom prst="line">
            <a:avLst/>
          </a:prstGeom>
          <a:ln w="571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155" y="4346644"/>
            <a:ext cx="643079" cy="643079"/>
          </a:xfrm>
          <a:prstGeom prst="rect">
            <a:avLst/>
          </a:prstGeom>
        </p:spPr>
      </p:pic>
      <p:pic>
        <p:nvPicPr>
          <p:cNvPr id="3" name="Рисунок 2"/>
          <p:cNvPicPr>
            <a:picLocks noChangeAspect="1"/>
          </p:cNvPicPr>
          <p:nvPr/>
        </p:nvPicPr>
        <p:blipFill>
          <a:blip r:embed="rId3"/>
          <a:stretch>
            <a:fillRect/>
          </a:stretch>
        </p:blipFill>
        <p:spPr>
          <a:xfrm>
            <a:off x="1140445" y="768737"/>
            <a:ext cx="6863109" cy="4190420"/>
          </a:xfrm>
          <a:prstGeom prst="rect">
            <a:avLst/>
          </a:prstGeom>
        </p:spPr>
      </p:pic>
    </p:spTree>
    <p:extLst>
      <p:ext uri="{BB962C8B-B14F-4D97-AF65-F5344CB8AC3E}">
        <p14:creationId xmlns:p14="http://schemas.microsoft.com/office/powerpoint/2010/main" val="56591243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1026</TotalTime>
  <Words>3181</Words>
  <Application>Microsoft Office PowerPoint</Application>
  <PresentationFormat>Экран (16:9)</PresentationFormat>
  <Paragraphs>318</Paragraphs>
  <Slides>37</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37</vt:i4>
      </vt:variant>
    </vt:vector>
  </HeadingPairs>
  <TitlesOfParts>
    <vt:vector size="45" baseType="lpstr">
      <vt:lpstr>ＭＳ Ｐゴシック</vt:lpstr>
      <vt:lpstr>Arial</vt:lpstr>
      <vt:lpstr>Calibri</vt:lpstr>
      <vt:lpstr>Courier New</vt:lpstr>
      <vt:lpstr>Times New Roman</vt:lpstr>
      <vt:lpstr>TimesNewRomanPSMT</vt:lpstr>
      <vt:lpstr>Trebuchet MS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ФАС</dc:creator>
  <cp:lastModifiedBy>Ольга Викторовна Горбачева</cp:lastModifiedBy>
  <cp:revision>48</cp:revision>
  <dcterms:created xsi:type="dcterms:W3CDTF">2020-03-02T11:57:19Z</dcterms:created>
  <dcterms:modified xsi:type="dcterms:W3CDTF">2022-02-03T07:14:53Z</dcterms:modified>
</cp:coreProperties>
</file>