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67" r:id="rId2"/>
    <p:sldId id="260" r:id="rId3"/>
    <p:sldId id="268" r:id="rId4"/>
    <p:sldId id="283" r:id="rId5"/>
    <p:sldId id="269" r:id="rId6"/>
    <p:sldId id="270" r:id="rId7"/>
    <p:sldId id="271" r:id="rId8"/>
    <p:sldId id="272" r:id="rId9"/>
    <p:sldId id="273" r:id="rId10"/>
    <p:sldId id="274" r:id="rId11"/>
    <p:sldId id="284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82" r:id="rId20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24" autoAdjust="0"/>
    <p:restoredTop sz="94660"/>
  </p:normalViewPr>
  <p:slideViewPr>
    <p:cSldViewPr>
      <p:cViewPr>
        <p:scale>
          <a:sx n="130" d="100"/>
          <a:sy n="130" d="100"/>
        </p:scale>
        <p:origin x="-1224" y="-28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A4DBA1-D83A-4840-91DC-4CFCA46D82EA}" type="datetimeFigureOut">
              <a:rPr lang="ru-RU" smtClean="0"/>
              <a:pPr/>
              <a:t>27.01.2022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07F3D8-78D8-4801-B529-FB2B0E34C1F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283968" y="3363838"/>
            <a:ext cx="4860038" cy="1475721"/>
          </a:xfrm>
          <a:prstGeom prst="rect">
            <a:avLst/>
          </a:prstGeom>
          <a:gradFill flip="none" rotWithShape="1">
            <a:gsLst>
              <a:gs pos="7000">
                <a:srgbClr val="06085E">
                  <a:alpha val="64000"/>
                </a:srgbClr>
              </a:gs>
              <a:gs pos="76000">
                <a:srgbClr val="06085E">
                  <a:tint val="44500"/>
                  <a:satMod val="160000"/>
                  <a:alpha val="0"/>
                </a:srgbClr>
              </a:gs>
              <a:gs pos="100000">
                <a:srgbClr val="06085E">
                  <a:tint val="23500"/>
                  <a:satMod val="160000"/>
                </a:srgbClr>
              </a:gs>
            </a:gsLst>
            <a:lin ang="15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203598"/>
            <a:ext cx="7772400" cy="1424734"/>
          </a:xfrm>
        </p:spPr>
        <p:txBody>
          <a:bodyPr>
            <a:noAutofit/>
          </a:bodyPr>
          <a:lstStyle/>
          <a:p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Порядок внесения сведений в реестр контрактов</a:t>
            </a:r>
            <a:endParaRPr lang="ru-RU" sz="4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01540" y="3363838"/>
            <a:ext cx="4742460" cy="1422158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ru-RU" sz="1600" b="1" dirty="0" err="1" smtClean="0">
                <a:solidFill>
                  <a:srgbClr val="14323C"/>
                </a:solidFill>
                <a:latin typeface="Georgia" panose="02040502050405020303"/>
              </a:rPr>
              <a:t>Шебалдин</a:t>
            </a:r>
            <a:r>
              <a:rPr lang="ru-RU" sz="1600" b="1" dirty="0" smtClean="0">
                <a:solidFill>
                  <a:srgbClr val="14323C"/>
                </a:solidFill>
                <a:latin typeface="Georgia" panose="02040502050405020303"/>
              </a:rPr>
              <a:t> </a:t>
            </a:r>
          </a:p>
          <a:p>
            <a:pPr algn="l"/>
            <a:r>
              <a:rPr lang="ru-RU" sz="1600" b="1" dirty="0" smtClean="0">
                <a:solidFill>
                  <a:srgbClr val="14323C"/>
                </a:solidFill>
                <a:latin typeface="Georgia" panose="02040502050405020303"/>
              </a:rPr>
              <a:t>Сергей Александрович</a:t>
            </a:r>
            <a:endParaRPr lang="ru-RU" sz="1600" b="1" dirty="0">
              <a:solidFill>
                <a:srgbClr val="14323C"/>
              </a:solidFill>
              <a:latin typeface="Georgia" panose="02040502050405020303"/>
            </a:endParaRPr>
          </a:p>
          <a:p>
            <a:pPr algn="l"/>
            <a:r>
              <a:rPr lang="ru-RU" sz="1600" b="1" dirty="0">
                <a:solidFill>
                  <a:srgbClr val="14323C"/>
                </a:solidFill>
                <a:latin typeface="Georgia" panose="02040502050405020303"/>
              </a:rPr>
              <a:t>- </a:t>
            </a:r>
            <a:r>
              <a:rPr lang="ru-RU" sz="1600" b="1" dirty="0" smtClean="0">
                <a:solidFill>
                  <a:srgbClr val="14323C"/>
                </a:solidFill>
                <a:latin typeface="Georgia" panose="02040502050405020303"/>
              </a:rPr>
              <a:t>Руководитель управления предварительного контроля и учета бюджетных обязательств, Департамент исполнения областного бюджета и отчетности министерства управления финансами Самарской области</a:t>
            </a:r>
            <a:endParaRPr lang="ru-RU" sz="1600" dirty="0">
              <a:solidFill>
                <a:srgbClr val="14323C"/>
              </a:solidFill>
            </a:endParaRPr>
          </a:p>
          <a:p>
            <a:pPr algn="l"/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1131590"/>
            <a:ext cx="8205849" cy="846116"/>
          </a:xfrm>
          <a:prstGeom prst="rect">
            <a:avLst/>
          </a:prstGeom>
          <a:gradFill flip="none" rotWithShape="1">
            <a:gsLst>
              <a:gs pos="5000">
                <a:srgbClr val="06085E">
                  <a:alpha val="60000"/>
                </a:srgbClr>
              </a:gs>
              <a:gs pos="0">
                <a:srgbClr val="06085E">
                  <a:tint val="44500"/>
                  <a:satMod val="160000"/>
                </a:srgbClr>
              </a:gs>
              <a:gs pos="64000">
                <a:srgbClr val="06085E">
                  <a:tint val="23500"/>
                  <a:satMod val="160000"/>
                  <a:alpha val="0"/>
                </a:srgbClr>
              </a:gs>
            </a:gsLst>
            <a:lin ang="2400000" scaled="0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l="2658" t="7285" r="2615"/>
          <a:stretch>
            <a:fillRect/>
          </a:stretch>
        </p:blipFill>
        <p:spPr bwMode="auto">
          <a:xfrm>
            <a:off x="6" y="87476"/>
            <a:ext cx="9144000" cy="429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" name="Прямая соединительная линия 12"/>
          <p:cNvCxnSpPr/>
          <p:nvPr/>
        </p:nvCxnSpPr>
        <p:spPr>
          <a:xfrm>
            <a:off x="649705" y="843558"/>
            <a:ext cx="0" cy="3996000"/>
          </a:xfrm>
          <a:prstGeom prst="line">
            <a:avLst/>
          </a:prstGeom>
          <a:ln w="57150">
            <a:solidFill>
              <a:srgbClr val="050F6F">
                <a:alpha val="8902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251520" y="3003798"/>
            <a:ext cx="6414566" cy="0"/>
          </a:xfrm>
          <a:prstGeom prst="line">
            <a:avLst/>
          </a:prstGeom>
          <a:ln w="57150">
            <a:solidFill>
              <a:srgbClr val="0091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849143" y="1761660"/>
            <a:ext cx="0" cy="3294366"/>
          </a:xfrm>
          <a:prstGeom prst="line">
            <a:avLst/>
          </a:prstGeom>
          <a:ln w="57150">
            <a:solidFill>
              <a:srgbClr val="050F6F">
                <a:alpha val="8902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 l="19355" t="6093" r="20666" b="3584"/>
          <a:stretch>
            <a:fillRect/>
          </a:stretch>
        </p:blipFill>
        <p:spPr bwMode="auto">
          <a:xfrm>
            <a:off x="1738313" y="171450"/>
            <a:ext cx="5667375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вал 2"/>
          <p:cNvSpPr/>
          <p:nvPr/>
        </p:nvSpPr>
        <p:spPr>
          <a:xfrm>
            <a:off x="4788024" y="4443958"/>
            <a:ext cx="1152128" cy="360040"/>
          </a:xfrm>
          <a:prstGeom prst="ellipse">
            <a:avLst/>
          </a:prstGeom>
          <a:noFill/>
          <a:ln>
            <a:solidFill>
              <a:srgbClr val="FF0000">
                <a:alpha val="57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5940152" y="4443958"/>
            <a:ext cx="1152128" cy="360040"/>
          </a:xfrm>
          <a:prstGeom prst="ellipse">
            <a:avLst/>
          </a:prstGeom>
          <a:noFill/>
          <a:ln>
            <a:solidFill>
              <a:srgbClr val="FF0000">
                <a:alpha val="57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Номер слайда 24"/>
          <p:cNvSpPr txBox="1">
            <a:spLocks/>
          </p:cNvSpPr>
          <p:nvPr/>
        </p:nvSpPr>
        <p:spPr>
          <a:xfrm>
            <a:off x="8381087" y="4746812"/>
            <a:ext cx="576000" cy="2700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69850" cmpd="thinThick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A42E843-B0AC-4CE8-991D-358C9AC3686E}" type="slidenum">
              <a:rPr lang="ru-RU" sz="16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10</a:t>
            </a:fld>
            <a:endParaRPr lang="ru-RU" sz="1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Users\shvets\Desktop\gerb_samarskoj_oblasti-600x65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100" y="104120"/>
            <a:ext cx="615665" cy="503306"/>
          </a:xfrm>
          <a:prstGeom prst="rect">
            <a:avLst/>
          </a:prstGeom>
          <a:noFill/>
        </p:spPr>
      </p:pic>
      <p:sp>
        <p:nvSpPr>
          <p:cNvPr id="31" name="Номер слайда 24"/>
          <p:cNvSpPr txBox="1">
            <a:spLocks/>
          </p:cNvSpPr>
          <p:nvPr/>
        </p:nvSpPr>
        <p:spPr>
          <a:xfrm>
            <a:off x="8381087" y="4746812"/>
            <a:ext cx="576000" cy="2700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69850" cmpd="thinThick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A42E843-B0AC-4CE8-991D-358C9AC3686E}" type="slidenum">
              <a:rPr lang="ru-RU" sz="16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11</a:t>
            </a:fld>
            <a:endParaRPr lang="ru-RU" sz="1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55857" y="46030"/>
            <a:ext cx="9036000" cy="5049000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3"/>
          <p:cNvSpPr>
            <a:spLocks noChangeArrowheads="1"/>
          </p:cNvSpPr>
          <p:nvPr/>
        </p:nvSpPr>
        <p:spPr bwMode="auto">
          <a:xfrm>
            <a:off x="971600" y="1275606"/>
            <a:ext cx="698477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Пример осуществления контроля в части документов о поставке</a:t>
            </a:r>
            <a:endParaRPr lang="ru-RU" sz="32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print"/>
          <a:srcRect l="19715" t="7250" r="22183" b="3727"/>
          <a:stretch>
            <a:fillRect/>
          </a:stretch>
        </p:blipFill>
        <p:spPr bwMode="auto">
          <a:xfrm>
            <a:off x="1439652" y="0"/>
            <a:ext cx="6264696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Номер слайда 24"/>
          <p:cNvSpPr txBox="1">
            <a:spLocks/>
          </p:cNvSpPr>
          <p:nvPr/>
        </p:nvSpPr>
        <p:spPr>
          <a:xfrm>
            <a:off x="8381087" y="4746812"/>
            <a:ext cx="576000" cy="2700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69850" cmpd="thinThick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A42E843-B0AC-4CE8-991D-358C9AC3686E}" type="slidenum">
              <a:rPr lang="ru-RU" sz="16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12</a:t>
            </a:fld>
            <a:endParaRPr lang="ru-RU" sz="1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 t="7179" b="3761"/>
          <a:stretch>
            <a:fillRect/>
          </a:stretch>
        </p:blipFill>
        <p:spPr bwMode="auto">
          <a:xfrm>
            <a:off x="0" y="123478"/>
            <a:ext cx="9144000" cy="5020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24"/>
          <p:cNvSpPr txBox="1">
            <a:spLocks/>
          </p:cNvSpPr>
          <p:nvPr/>
        </p:nvSpPr>
        <p:spPr>
          <a:xfrm>
            <a:off x="8381087" y="4746812"/>
            <a:ext cx="576000" cy="2700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69850" cmpd="thinThick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A42E843-B0AC-4CE8-991D-358C9AC3686E}" type="slidenum">
              <a:rPr lang="ru-RU" sz="16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13</a:t>
            </a:fld>
            <a:endParaRPr lang="ru-RU" sz="1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 l="5068" t="7193" r="4500" b="3684"/>
          <a:stretch>
            <a:fillRect/>
          </a:stretch>
        </p:blipFill>
        <p:spPr bwMode="auto">
          <a:xfrm>
            <a:off x="251520" y="123478"/>
            <a:ext cx="8640960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24"/>
          <p:cNvSpPr txBox="1">
            <a:spLocks/>
          </p:cNvSpPr>
          <p:nvPr/>
        </p:nvSpPr>
        <p:spPr>
          <a:xfrm>
            <a:off x="8381087" y="4746812"/>
            <a:ext cx="576000" cy="2700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69850" cmpd="thinThick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A42E843-B0AC-4CE8-991D-358C9AC3686E}" type="slidenum">
              <a:rPr lang="ru-RU" sz="16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14</a:t>
            </a:fld>
            <a:endParaRPr lang="ru-RU" sz="1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 l="5214" t="7236" r="8238" b="3152"/>
          <a:stretch>
            <a:fillRect/>
          </a:stretch>
        </p:blipFill>
        <p:spPr bwMode="auto">
          <a:xfrm>
            <a:off x="251520" y="123478"/>
            <a:ext cx="8568952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24"/>
          <p:cNvSpPr txBox="1">
            <a:spLocks/>
          </p:cNvSpPr>
          <p:nvPr/>
        </p:nvSpPr>
        <p:spPr>
          <a:xfrm>
            <a:off x="8381087" y="4746812"/>
            <a:ext cx="576000" cy="2700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69850" cmpd="thinThick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A42E843-B0AC-4CE8-991D-358C9AC3686E}" type="slidenum">
              <a:rPr lang="ru-RU" sz="16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15</a:t>
            </a:fld>
            <a:endParaRPr lang="ru-RU" sz="1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 l="10566" t="7182" r="8218" b="3315"/>
          <a:stretch>
            <a:fillRect/>
          </a:stretch>
        </p:blipFill>
        <p:spPr bwMode="auto">
          <a:xfrm>
            <a:off x="611560" y="0"/>
            <a:ext cx="828092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24"/>
          <p:cNvSpPr txBox="1">
            <a:spLocks/>
          </p:cNvSpPr>
          <p:nvPr/>
        </p:nvSpPr>
        <p:spPr>
          <a:xfrm>
            <a:off x="8381087" y="4746812"/>
            <a:ext cx="576000" cy="2700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69850" cmpd="thinThick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A42E843-B0AC-4CE8-991D-358C9AC3686E}" type="slidenum">
              <a:rPr lang="ru-RU" sz="16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16</a:t>
            </a:fld>
            <a:endParaRPr lang="ru-RU" sz="1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 l="19649" t="13120" r="20408" b="4433"/>
          <a:stretch>
            <a:fillRect/>
          </a:stretch>
        </p:blipFill>
        <p:spPr bwMode="auto">
          <a:xfrm>
            <a:off x="1295636" y="0"/>
            <a:ext cx="6552728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вал 2"/>
          <p:cNvSpPr/>
          <p:nvPr/>
        </p:nvSpPr>
        <p:spPr>
          <a:xfrm>
            <a:off x="1475656" y="2211710"/>
            <a:ext cx="3456384" cy="360040"/>
          </a:xfrm>
          <a:prstGeom prst="ellipse">
            <a:avLst/>
          </a:prstGeom>
          <a:noFill/>
          <a:ln>
            <a:solidFill>
              <a:srgbClr val="FF0000">
                <a:alpha val="57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Номер слайда 24"/>
          <p:cNvSpPr txBox="1">
            <a:spLocks/>
          </p:cNvSpPr>
          <p:nvPr/>
        </p:nvSpPr>
        <p:spPr>
          <a:xfrm>
            <a:off x="8381087" y="4746812"/>
            <a:ext cx="576000" cy="2700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69850" cmpd="thinThick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A42E843-B0AC-4CE8-991D-358C9AC3686E}" type="slidenum">
              <a:rPr lang="ru-RU" sz="16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17</a:t>
            </a:fld>
            <a:endParaRPr lang="ru-RU" sz="1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 l="20113" t="6890" r="21502" b="5363"/>
          <a:stretch>
            <a:fillRect/>
          </a:stretch>
        </p:blipFill>
        <p:spPr bwMode="auto">
          <a:xfrm>
            <a:off x="1547664" y="0"/>
            <a:ext cx="6048672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вал 2"/>
          <p:cNvSpPr/>
          <p:nvPr/>
        </p:nvSpPr>
        <p:spPr>
          <a:xfrm>
            <a:off x="1547664" y="411510"/>
            <a:ext cx="3456384" cy="360040"/>
          </a:xfrm>
          <a:prstGeom prst="ellipse">
            <a:avLst/>
          </a:prstGeom>
          <a:noFill/>
          <a:ln>
            <a:solidFill>
              <a:srgbClr val="FF0000">
                <a:alpha val="57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5148064" y="1491630"/>
            <a:ext cx="1152128" cy="360040"/>
          </a:xfrm>
          <a:prstGeom prst="ellipse">
            <a:avLst/>
          </a:prstGeom>
          <a:noFill/>
          <a:ln>
            <a:solidFill>
              <a:srgbClr val="FF0000">
                <a:alpha val="57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5004048" y="3003798"/>
            <a:ext cx="1008112" cy="720080"/>
          </a:xfrm>
          <a:prstGeom prst="ellipse">
            <a:avLst/>
          </a:prstGeom>
          <a:noFill/>
          <a:ln>
            <a:solidFill>
              <a:srgbClr val="FF0000">
                <a:alpha val="57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004048" y="4299942"/>
            <a:ext cx="1008112" cy="576064"/>
          </a:xfrm>
          <a:prstGeom prst="ellipse">
            <a:avLst/>
          </a:prstGeom>
          <a:noFill/>
          <a:ln>
            <a:solidFill>
              <a:srgbClr val="FF0000">
                <a:alpha val="57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Номер слайда 24"/>
          <p:cNvSpPr txBox="1">
            <a:spLocks/>
          </p:cNvSpPr>
          <p:nvPr/>
        </p:nvSpPr>
        <p:spPr>
          <a:xfrm>
            <a:off x="8381087" y="4746812"/>
            <a:ext cx="576000" cy="2700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69850" cmpd="thinThick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A42E843-B0AC-4CE8-991D-358C9AC3686E}" type="slidenum">
              <a:rPr lang="ru-RU" sz="16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18</a:t>
            </a:fld>
            <a:endParaRPr lang="ru-RU" sz="1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1403648" y="0"/>
            <a:ext cx="6336704" cy="5143500"/>
            <a:chOff x="1835696" y="339502"/>
            <a:chExt cx="6048672" cy="4803998"/>
          </a:xfrm>
        </p:grpSpPr>
        <p:pic>
          <p:nvPicPr>
            <p:cNvPr id="2" name="Рисунок 1"/>
            <p:cNvPicPr/>
            <p:nvPr/>
          </p:nvPicPr>
          <p:blipFill>
            <a:blip r:embed="rId2" cstate="print"/>
            <a:srcRect l="19915" t="12731" r="21535" b="3598"/>
            <a:stretch>
              <a:fillRect/>
            </a:stretch>
          </p:blipFill>
          <p:spPr bwMode="auto">
            <a:xfrm>
              <a:off x="1835696" y="339502"/>
              <a:ext cx="6048672" cy="4803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7" name="Группа 6"/>
            <p:cNvGrpSpPr/>
            <p:nvPr/>
          </p:nvGrpSpPr>
          <p:grpSpPr>
            <a:xfrm>
              <a:off x="1907704" y="1851670"/>
              <a:ext cx="5832648" cy="2880320"/>
              <a:chOff x="1907704" y="1851670"/>
              <a:chExt cx="5832648" cy="2880320"/>
            </a:xfrm>
          </p:grpSpPr>
          <p:sp>
            <p:nvSpPr>
              <p:cNvPr id="3" name="Овал 2"/>
              <p:cNvSpPr/>
              <p:nvPr/>
            </p:nvSpPr>
            <p:spPr>
              <a:xfrm>
                <a:off x="6156176" y="1851670"/>
                <a:ext cx="1584176" cy="792088"/>
              </a:xfrm>
              <a:prstGeom prst="ellipse">
                <a:avLst/>
              </a:prstGeom>
              <a:noFill/>
              <a:ln>
                <a:solidFill>
                  <a:srgbClr val="FF0000">
                    <a:alpha val="57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4" name="Овал 3"/>
              <p:cNvSpPr/>
              <p:nvPr/>
            </p:nvSpPr>
            <p:spPr>
              <a:xfrm>
                <a:off x="5220072" y="2427734"/>
                <a:ext cx="936104" cy="360040"/>
              </a:xfrm>
              <a:prstGeom prst="ellipse">
                <a:avLst/>
              </a:prstGeom>
              <a:noFill/>
              <a:ln>
                <a:solidFill>
                  <a:srgbClr val="FF0000">
                    <a:alpha val="57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5" name="Овал 4"/>
              <p:cNvSpPr/>
              <p:nvPr/>
            </p:nvSpPr>
            <p:spPr>
              <a:xfrm>
                <a:off x="3275856" y="4299942"/>
                <a:ext cx="3600400" cy="432048"/>
              </a:xfrm>
              <a:prstGeom prst="ellipse">
                <a:avLst/>
              </a:prstGeom>
              <a:noFill/>
              <a:ln>
                <a:solidFill>
                  <a:srgbClr val="FF0000">
                    <a:alpha val="57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6" name="Овал 5"/>
              <p:cNvSpPr/>
              <p:nvPr/>
            </p:nvSpPr>
            <p:spPr>
              <a:xfrm>
                <a:off x="1907704" y="4371950"/>
                <a:ext cx="504056" cy="360040"/>
              </a:xfrm>
              <a:prstGeom prst="ellipse">
                <a:avLst/>
              </a:prstGeom>
              <a:noFill/>
              <a:ln>
                <a:solidFill>
                  <a:srgbClr val="FF0000">
                    <a:alpha val="57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rgbClr val="FF0000"/>
                  </a:solidFill>
                </a:endParaRPr>
              </a:p>
            </p:txBody>
          </p:sp>
        </p:grpSp>
      </p:grpSp>
      <p:sp>
        <p:nvSpPr>
          <p:cNvPr id="9" name="Номер слайда 24"/>
          <p:cNvSpPr txBox="1">
            <a:spLocks/>
          </p:cNvSpPr>
          <p:nvPr/>
        </p:nvSpPr>
        <p:spPr>
          <a:xfrm>
            <a:off x="8381087" y="4746812"/>
            <a:ext cx="576000" cy="2700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69850" cmpd="thinThick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A42E843-B0AC-4CE8-991D-358C9AC3686E}" type="slidenum">
              <a:rPr lang="ru-RU" sz="16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19</a:t>
            </a:fld>
            <a:endParaRPr lang="ru-RU" sz="1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3"/>
          <p:cNvSpPr>
            <a:spLocks noChangeArrowheads="1"/>
          </p:cNvSpPr>
          <p:nvPr/>
        </p:nvSpPr>
        <p:spPr bwMode="auto">
          <a:xfrm>
            <a:off x="755576" y="87474"/>
            <a:ext cx="838842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Нормативно-правовые акты, регулирующие порядок внесение сведений в реестр контрактов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 descr="C:\Users\shvets\Desktop\gerb_samarskoj_oblasti-600x65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100" y="104120"/>
            <a:ext cx="615665" cy="503306"/>
          </a:xfrm>
          <a:prstGeom prst="rect">
            <a:avLst/>
          </a:prstGeom>
          <a:noFill/>
        </p:spPr>
      </p:pic>
      <p:sp>
        <p:nvSpPr>
          <p:cNvPr id="31" name="Номер слайда 24"/>
          <p:cNvSpPr txBox="1">
            <a:spLocks/>
          </p:cNvSpPr>
          <p:nvPr/>
        </p:nvSpPr>
        <p:spPr>
          <a:xfrm>
            <a:off x="8381087" y="4746812"/>
            <a:ext cx="576000" cy="2700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69850" cmpd="thinThick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A42E843-B0AC-4CE8-991D-358C9AC3686E}" type="slidenum">
              <a:rPr lang="ru-RU" sz="16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lang="ru-RU" sz="1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55857" y="46030"/>
            <a:ext cx="9036000" cy="5049000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67544" y="1275606"/>
            <a:ext cx="82809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>
              <a:lnSpc>
                <a:spcPct val="120000"/>
              </a:lnSpc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Постановление Правительства Российской Федерации от 28.11.2013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1084 «О порядке ведения реестра контрактов, заключенных заказчиками, и реестра контрактов, содержащего сведения, составляющие государственную тайну» </a:t>
            </a:r>
          </a:p>
          <a:p>
            <a:pPr indent="457200">
              <a:lnSpc>
                <a:spcPct val="120000"/>
              </a:lnSpc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Постановление Правительства Российской Федерации от 05.11.2019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1400 «О внесении изменений в постановление Правительства Российской Федерации от 28 ноября 2013 г. № 1084»</a:t>
            </a:r>
          </a:p>
          <a:p>
            <a:pPr indent="457200">
              <a:lnSpc>
                <a:spcPct val="120000"/>
              </a:lnSpc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Приказ Министерства Финансов Российской Федерации от 19.07.2019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113н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Порядке формирования информации, а также обмена информацией и документами между заказчиком и Федеральным казначейством в целях ведения реестра контрактов, заключенных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заказчиками»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Users\shvets\Desktop\gerb_samarskoj_oblasti-600x65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100" y="104120"/>
            <a:ext cx="615665" cy="503306"/>
          </a:xfrm>
          <a:prstGeom prst="rect">
            <a:avLst/>
          </a:prstGeom>
          <a:noFill/>
        </p:spPr>
      </p:pic>
      <p:sp>
        <p:nvSpPr>
          <p:cNvPr id="31" name="Номер слайда 24"/>
          <p:cNvSpPr txBox="1">
            <a:spLocks/>
          </p:cNvSpPr>
          <p:nvPr/>
        </p:nvSpPr>
        <p:spPr>
          <a:xfrm>
            <a:off x="8381087" y="4746812"/>
            <a:ext cx="576000" cy="2700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69850" cmpd="thinThick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A42E843-B0AC-4CE8-991D-358C9AC3686E}" type="slidenum">
              <a:rPr lang="ru-RU" sz="16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ru-RU" sz="1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55857" y="46030"/>
            <a:ext cx="9036000" cy="5049000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107504" y="555526"/>
            <a:ext cx="8928992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32000"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Согласно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части 7 статьи 94 Закона 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44-ФЗ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приемка результатов отдельно этапа исполнения контракта, а также поставленного товара, выполненной работы или оказанной услуги осуществляется в порядке и в сроки, которые установлены контрактом, и оформляется документом о приемке.</a:t>
            </a:r>
          </a:p>
          <a:p>
            <a:pPr indent="432000"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соответствии с положениями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Закона 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44-ФЗ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поставщик должен в установленный контрактом срок представить результаты поставки товара, соответствующие условиям контракта. В случае поставки товара, не соответствующего характеристикам, установленным в контракте, в том числе страна происхождения которого не соответствует условиям контракта, или товара ненадлежащего качества заказчик предоставляет в письменной форме мотивационный отказ от подписания документа о приемке.</a:t>
            </a:r>
          </a:p>
          <a:p>
            <a:pPr indent="432000"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Проверка информации об исполнении контракта (отдельного этапа исполнения контракта) на соответствие документу о приемке осуществляется в том числе по следующим показателям:</a:t>
            </a:r>
          </a:p>
          <a:p>
            <a:pPr indent="432000" algn="just">
              <a:buFont typeface="Arial" pitchFamily="34" charset="0"/>
              <a:buChar char="•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Количество поставленного товара, объем выполненной работы, оказанной услуги;</a:t>
            </a:r>
          </a:p>
          <a:p>
            <a:pPr indent="432000" algn="just">
              <a:buFont typeface="Arial" pitchFamily="34" charset="0"/>
              <a:buChar char="•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Единица измерения поставленного товара, выполненной работы, оказанной услуги;</a:t>
            </a:r>
          </a:p>
          <a:p>
            <a:pPr indent="432000" algn="just">
              <a:buFont typeface="Arial" pitchFamily="34" charset="0"/>
              <a:buChar char="•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Наименование страны происхождения товара*.</a:t>
            </a:r>
          </a:p>
          <a:p>
            <a:pPr indent="432000"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indent="432000"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indent="432000"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just">
              <a:buFont typeface="Arial" pitchFamily="34" charset="0"/>
              <a:buChar char="•"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3795886"/>
            <a:ext cx="8856984" cy="1175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0000" algn="just">
              <a:lnSpc>
                <a:spcPct val="800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1200" i="1" dirty="0" smtClean="0">
                <a:latin typeface="Times New Roman" pitchFamily="18" charset="0"/>
                <a:cs typeface="Times New Roman" pitchFamily="18" charset="0"/>
              </a:rPr>
              <a:t>Согласно изменениям, внесенными </a:t>
            </a:r>
            <a:r>
              <a:rPr lang="ru-RU" sz="1200" b="1" i="1" dirty="0" smtClean="0">
                <a:latin typeface="Times New Roman" pitchFamily="18" charset="0"/>
                <a:cs typeface="Times New Roman" pitchFamily="18" charset="0"/>
              </a:rPr>
              <a:t>Постановлением 1400</a:t>
            </a:r>
            <a:r>
              <a:rPr lang="ru-RU" sz="1200" i="1" dirty="0" smtClean="0">
                <a:latin typeface="Times New Roman" pitchFamily="18" charset="0"/>
                <a:cs typeface="Times New Roman" pitchFamily="18" charset="0"/>
              </a:rPr>
              <a:t>, с 07.11.2019 при осуществлении закупки с установлением запретов и ограничений в сведения об исполнении контракта обязательному включению подлежит информация о стране происхождения товара в отношении исполненного контракта и применяется ко всем заключенным и подлежащим исполнению контрактам.</a:t>
            </a:r>
          </a:p>
          <a:p>
            <a:pPr indent="360000" algn="just">
              <a:lnSpc>
                <a:spcPct val="80000"/>
              </a:lnSpc>
            </a:pPr>
            <a:r>
              <a:rPr lang="ru-RU" sz="1200" i="1" dirty="0" smtClean="0">
                <a:latin typeface="Times New Roman" pitchFamily="18" charset="0"/>
                <a:cs typeface="Times New Roman" pitchFamily="18" charset="0"/>
              </a:rPr>
              <a:t>Кроме того, осуществляется проверка («глазной контроль») информации о стране происхождения товара в отношении исполненных контрактов при ее включении в реестр контрактов </a:t>
            </a:r>
            <a:r>
              <a:rPr lang="ru-RU" sz="1200" b="1" i="1" dirty="0" smtClean="0">
                <a:latin typeface="Times New Roman" pitchFamily="18" charset="0"/>
                <a:cs typeface="Times New Roman" pitchFamily="18" charset="0"/>
              </a:rPr>
              <a:t>(пункт 13 Правил 1084)</a:t>
            </a:r>
          </a:p>
          <a:p>
            <a:pPr indent="360000" algn="just">
              <a:lnSpc>
                <a:spcPct val="80000"/>
              </a:lnSpc>
            </a:pPr>
            <a:endParaRPr lang="ru-RU" sz="1400" b="1" i="1" dirty="0"/>
          </a:p>
        </p:txBody>
      </p:sp>
      <p:sp>
        <p:nvSpPr>
          <p:cNvPr id="7" name="Прямоугольник 3"/>
          <p:cNvSpPr>
            <a:spLocks noChangeArrowheads="1"/>
          </p:cNvSpPr>
          <p:nvPr/>
        </p:nvSpPr>
        <p:spPr bwMode="auto">
          <a:xfrm>
            <a:off x="323528" y="123478"/>
            <a:ext cx="83884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Проверка информации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Users\shvets\Desktop\gerb_samarskoj_oblasti-600x65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100" y="104120"/>
            <a:ext cx="615665" cy="503306"/>
          </a:xfrm>
          <a:prstGeom prst="rect">
            <a:avLst/>
          </a:prstGeom>
          <a:noFill/>
        </p:spPr>
      </p:pic>
      <p:sp>
        <p:nvSpPr>
          <p:cNvPr id="31" name="Номер слайда 24"/>
          <p:cNvSpPr txBox="1">
            <a:spLocks/>
          </p:cNvSpPr>
          <p:nvPr/>
        </p:nvSpPr>
        <p:spPr>
          <a:xfrm>
            <a:off x="8381087" y="4746812"/>
            <a:ext cx="576000" cy="2700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69850" cmpd="thinThick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A42E843-B0AC-4CE8-991D-358C9AC3686E}" type="slidenum">
              <a:rPr lang="ru-RU" sz="16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4</a:t>
            </a:fld>
            <a:endParaRPr lang="ru-RU" sz="1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55857" y="46030"/>
            <a:ext cx="9036000" cy="5049000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3"/>
          <p:cNvSpPr>
            <a:spLocks noChangeArrowheads="1"/>
          </p:cNvSpPr>
          <p:nvPr/>
        </p:nvSpPr>
        <p:spPr bwMode="auto">
          <a:xfrm>
            <a:off x="971600" y="1275606"/>
            <a:ext cx="698477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Пример осуществления контроля в части документов по оплате</a:t>
            </a:r>
            <a:endParaRPr lang="ru-RU" sz="32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 l="20424" t="6834" r="21541" b="3597"/>
          <a:stretch>
            <a:fillRect/>
          </a:stretch>
        </p:blipFill>
        <p:spPr bwMode="auto">
          <a:xfrm>
            <a:off x="1691680" y="0"/>
            <a:ext cx="576064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24"/>
          <p:cNvSpPr txBox="1">
            <a:spLocks/>
          </p:cNvSpPr>
          <p:nvPr/>
        </p:nvSpPr>
        <p:spPr>
          <a:xfrm>
            <a:off x="8381087" y="4746812"/>
            <a:ext cx="576000" cy="2700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69850" cmpd="thinThick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A42E843-B0AC-4CE8-991D-358C9AC3686E}" type="slidenum">
              <a:rPr lang="ru-RU" sz="16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5</a:t>
            </a:fld>
            <a:endParaRPr lang="ru-RU" sz="1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print"/>
          <a:srcRect t="7679" r="8333" b="4936"/>
          <a:stretch>
            <a:fillRect/>
          </a:stretch>
        </p:blipFill>
        <p:spPr bwMode="auto">
          <a:xfrm>
            <a:off x="179512" y="123478"/>
            <a:ext cx="8964488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Номер слайда 24"/>
          <p:cNvSpPr txBox="1">
            <a:spLocks/>
          </p:cNvSpPr>
          <p:nvPr/>
        </p:nvSpPr>
        <p:spPr>
          <a:xfrm>
            <a:off x="8381087" y="4746812"/>
            <a:ext cx="576000" cy="2700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69850" cmpd="thinThick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A42E843-B0AC-4CE8-991D-358C9AC3686E}" type="slidenum">
              <a:rPr lang="ru-RU" sz="16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6</a:t>
            </a:fld>
            <a:endParaRPr lang="ru-RU" sz="1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 l="20223" t="6498" r="21138" b="4152"/>
          <a:stretch>
            <a:fillRect/>
          </a:stretch>
        </p:blipFill>
        <p:spPr bwMode="auto">
          <a:xfrm>
            <a:off x="1403648" y="0"/>
            <a:ext cx="6336704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вал 2"/>
          <p:cNvSpPr/>
          <p:nvPr/>
        </p:nvSpPr>
        <p:spPr>
          <a:xfrm>
            <a:off x="1619672" y="1275606"/>
            <a:ext cx="2880320" cy="432048"/>
          </a:xfrm>
          <a:prstGeom prst="ellipse">
            <a:avLst/>
          </a:prstGeom>
          <a:noFill/>
          <a:ln>
            <a:solidFill>
              <a:srgbClr val="FF0000">
                <a:alpha val="57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932040" y="3579862"/>
            <a:ext cx="1224136" cy="432048"/>
          </a:xfrm>
          <a:prstGeom prst="ellipse">
            <a:avLst/>
          </a:prstGeom>
          <a:noFill/>
          <a:ln>
            <a:solidFill>
              <a:srgbClr val="FF0000">
                <a:alpha val="57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403648" y="4299942"/>
            <a:ext cx="1224136" cy="432048"/>
          </a:xfrm>
          <a:prstGeom prst="ellipse">
            <a:avLst/>
          </a:prstGeom>
          <a:noFill/>
          <a:ln>
            <a:solidFill>
              <a:srgbClr val="FF0000">
                <a:alpha val="57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Номер слайда 24"/>
          <p:cNvSpPr txBox="1">
            <a:spLocks/>
          </p:cNvSpPr>
          <p:nvPr/>
        </p:nvSpPr>
        <p:spPr>
          <a:xfrm>
            <a:off x="8381087" y="4746812"/>
            <a:ext cx="576000" cy="2700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69850" cmpd="thinThick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A42E843-B0AC-4CE8-991D-358C9AC3686E}" type="slidenum">
              <a:rPr lang="ru-RU" sz="16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7</a:t>
            </a:fld>
            <a:endParaRPr lang="ru-RU" sz="1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 l="26795" t="22982" r="26659" b="19115"/>
          <a:stretch>
            <a:fillRect/>
          </a:stretch>
        </p:blipFill>
        <p:spPr bwMode="auto">
          <a:xfrm>
            <a:off x="539552" y="0"/>
            <a:ext cx="8424936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24"/>
          <p:cNvSpPr txBox="1">
            <a:spLocks/>
          </p:cNvSpPr>
          <p:nvPr/>
        </p:nvSpPr>
        <p:spPr>
          <a:xfrm>
            <a:off x="8381087" y="4746812"/>
            <a:ext cx="576000" cy="2700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69850" cmpd="thinThick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A42E843-B0AC-4CE8-991D-358C9AC3686E}" type="slidenum">
              <a:rPr lang="ru-RU" sz="16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8</a:t>
            </a:fld>
            <a:endParaRPr lang="ru-RU" sz="1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 l="26902" t="22419" r="26555" b="18880"/>
          <a:stretch>
            <a:fillRect/>
          </a:stretch>
        </p:blipFill>
        <p:spPr bwMode="auto">
          <a:xfrm>
            <a:off x="755576" y="0"/>
            <a:ext cx="7992888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24"/>
          <p:cNvSpPr txBox="1">
            <a:spLocks/>
          </p:cNvSpPr>
          <p:nvPr/>
        </p:nvSpPr>
        <p:spPr>
          <a:xfrm>
            <a:off x="8381087" y="4803998"/>
            <a:ext cx="576000" cy="2700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69850" cmpd="thinThick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A42E843-B0AC-4CE8-991D-358C9AC3686E}" type="slidenum">
              <a:rPr lang="ru-RU" sz="16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9</a:t>
            </a:fld>
            <a:endParaRPr lang="ru-RU" sz="1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1805</TotalTime>
  <Words>397</Words>
  <Application>Microsoft Office PowerPoint</Application>
  <PresentationFormat>Экран (16:9)</PresentationFormat>
  <Paragraphs>39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Порядок внесения сведений в реестр контрактов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Zaripova</dc:creator>
  <cp:lastModifiedBy>ZaripovaMG</cp:lastModifiedBy>
  <cp:revision>277</cp:revision>
  <dcterms:created xsi:type="dcterms:W3CDTF">2021-11-22T10:29:33Z</dcterms:created>
  <dcterms:modified xsi:type="dcterms:W3CDTF">2022-01-27T11:04:13Z</dcterms:modified>
</cp:coreProperties>
</file>