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2" r:id="rId4"/>
    <p:sldId id="293" r:id="rId5"/>
    <p:sldId id="275" r:id="rId6"/>
    <p:sldId id="294" r:id="rId7"/>
    <p:sldId id="296" r:id="rId8"/>
    <p:sldId id="295" r:id="rId9"/>
    <p:sldId id="297" r:id="rId10"/>
    <p:sldId id="265" r:id="rId11"/>
  </p:sldIdLst>
  <p:sldSz cx="9144000" cy="5143500" type="screen16x9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1D2A5C-9B9D-479E-9660-A079521BE519}">
          <p14:sldIdLst>
            <p14:sldId id="256"/>
            <p14:sldId id="257"/>
            <p14:sldId id="282"/>
            <p14:sldId id="293"/>
            <p14:sldId id="275"/>
            <p14:sldId id="294"/>
            <p14:sldId id="296"/>
            <p14:sldId id="295"/>
            <p14:sldId id="297"/>
            <p14:sldId id="26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6009"/>
    <a:srgbClr val="9EABEC"/>
    <a:srgbClr val="4578B5"/>
    <a:srgbClr val="E9EBFB"/>
    <a:srgbClr val="DDF4FF"/>
    <a:srgbClr val="CCECFF"/>
    <a:srgbClr val="99CCFF"/>
    <a:srgbClr val="A3BDDD"/>
    <a:srgbClr val="CFD3F5"/>
    <a:srgbClr val="FB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3859" autoAdjust="0"/>
  </p:normalViewPr>
  <p:slideViewPr>
    <p:cSldViewPr>
      <p:cViewPr varScale="1">
        <p:scale>
          <a:sx n="160" d="100"/>
          <a:sy n="160" d="100"/>
        </p:scale>
        <p:origin x="-162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/>
          <a:lstStyle>
            <a:lvl1pPr algn="r">
              <a:defRPr sz="1200"/>
            </a:lvl1pPr>
          </a:lstStyle>
          <a:p>
            <a:fld id="{4D5895D7-4BA1-42D6-8BFF-806A9E04F8B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54" tIns="46127" rIns="92254" bIns="4612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2254" tIns="46127" rIns="92254" bIns="4612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 anchor="b"/>
          <a:lstStyle>
            <a:lvl1pPr algn="r">
              <a:defRPr sz="1200"/>
            </a:lvl1pPr>
          </a:lstStyle>
          <a:p>
            <a:fld id="{741E4372-06BA-4F22-B848-1B2EF4B45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6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50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44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44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43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43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4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43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4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8BE-D931-44C9-AD1B-2E04BA291D28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6FB8-E4B5-4724-A78E-0CC1D7518F12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ABF0-DF6C-49B1-89EF-268DAF657E81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803A-9A7D-4721-B7BB-E843079AA12E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1D1C4-7054-4183-BAC0-477B2E2D6BDC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5654-BD05-4DC2-912F-A5D62A48C825}" type="datetime1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B334-AEBA-44F1-96C1-C6BC1B0443AA}" type="datetime1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9E6A-361C-4DA0-9F8D-84138466E3FE}" type="datetime1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0062-BE45-43A6-9832-1C46E0F43AA8}" type="datetime1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B138-4659-41B8-BE1E-E1B5146E28D2}" type="datetime1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7735-25F9-4F13-9E16-BC4C24B9A07B}" type="datetime1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6264-9C49-4180-8112-5B00179E9DBD}" type="datetime1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34A7C0FAA8BCCCC65459EC42B59ADD681C98711C2D98E03B08FD689569446723D7E0B90CFD5A96450BBF6E28A9565AD3DA0A027A01F7Z8kB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C:\Users\TretiyakovaAA\Desktop\&#1060;&#1086;&#1088;&#1084;&#1072;%20&#1088;&#1072;&#1089;&#1089;&#1084;&#1086;&#1090;&#1088;&#1077;&#1085;&#1080;&#1103;%20&#1079;&#1072;&#1103;&#1074;&#1086;&#1082;.docx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1736023"/>
            <a:ext cx="70588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  <a:gd name="connsiteX0" fmla="*/ 494 w 7058866"/>
              <a:gd name="connsiteY0" fmla="*/ 2698479 h 2698479"/>
              <a:gd name="connsiteX1" fmla="*/ 0 w 7058866"/>
              <a:gd name="connsiteY1" fmla="*/ 0 h 2698479"/>
              <a:gd name="connsiteX2" fmla="*/ 7058866 w 7058866"/>
              <a:gd name="connsiteY2" fmla="*/ 34183 h 2698479"/>
              <a:gd name="connsiteX3" fmla="*/ 6038493 w 7058866"/>
              <a:gd name="connsiteY3" fmla="*/ 2698479 h 2698479"/>
              <a:gd name="connsiteX4" fmla="*/ 494 w 7058866"/>
              <a:gd name="connsiteY4" fmla="*/ 2698479 h 2698479"/>
              <a:gd name="connsiteX0" fmla="*/ 494 w 7058866"/>
              <a:gd name="connsiteY0" fmla="*/ 2698479 h 2698479"/>
              <a:gd name="connsiteX1" fmla="*/ 0 w 7058866"/>
              <a:gd name="connsiteY1" fmla="*/ 0 h 2698479"/>
              <a:gd name="connsiteX2" fmla="*/ 7058866 w 7058866"/>
              <a:gd name="connsiteY2" fmla="*/ 34183 h 2698479"/>
              <a:gd name="connsiteX3" fmla="*/ 6114693 w 7058866"/>
              <a:gd name="connsiteY3" fmla="*/ 2673079 h 2698479"/>
              <a:gd name="connsiteX4" fmla="*/ 494 w 70588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88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58866" y="34183"/>
                </a:lnTo>
                <a:lnTo>
                  <a:pt x="6114693" y="26730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274793" y="1761660"/>
            <a:ext cx="2873934" cy="200457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763377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60156"/>
              <a:gd name="connsiteY0" fmla="*/ 2664296 h 2664296"/>
              <a:gd name="connsiteX1" fmla="*/ 779056 w 2360156"/>
              <a:gd name="connsiteY1" fmla="*/ 0 h 2664296"/>
              <a:gd name="connsiteX2" fmla="*/ 2355431 w 2360156"/>
              <a:gd name="connsiteY2" fmla="*/ 0 h 2664296"/>
              <a:gd name="connsiteX3" fmla="*/ 2360156 w 2360156"/>
              <a:gd name="connsiteY3" fmla="*/ 2664296 h 2664296"/>
              <a:gd name="connsiteX4" fmla="*/ 0 w 2360156"/>
              <a:gd name="connsiteY4" fmla="*/ 2664296 h 2664296"/>
              <a:gd name="connsiteX0" fmla="*/ 0 w 2365382"/>
              <a:gd name="connsiteY0" fmla="*/ 2672763 h 2672763"/>
              <a:gd name="connsiteX1" fmla="*/ 784282 w 2365382"/>
              <a:gd name="connsiteY1" fmla="*/ 0 h 2672763"/>
              <a:gd name="connsiteX2" fmla="*/ 2360657 w 2365382"/>
              <a:gd name="connsiteY2" fmla="*/ 0 h 2672763"/>
              <a:gd name="connsiteX3" fmla="*/ 2365382 w 2365382"/>
              <a:gd name="connsiteY3" fmla="*/ 2664296 h 2672763"/>
              <a:gd name="connsiteX4" fmla="*/ 0 w 2365382"/>
              <a:gd name="connsiteY4" fmla="*/ 2672763 h 267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5382" h="2672763">
                <a:moveTo>
                  <a:pt x="0" y="2672763"/>
                </a:moveTo>
                <a:lnTo>
                  <a:pt x="784282" y="0"/>
                </a:lnTo>
                <a:lnTo>
                  <a:pt x="2360657" y="0"/>
                </a:lnTo>
                <a:lnTo>
                  <a:pt x="2365382" y="2664296"/>
                </a:lnTo>
                <a:lnTo>
                  <a:pt x="0" y="26727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3002" y="397849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27783" y="3978490"/>
            <a:ext cx="990933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318900"/>
              <a:gd name="connsiteY0" fmla="*/ 576064 h 584610"/>
              <a:gd name="connsiteX1" fmla="*/ 756204 w 3318900"/>
              <a:gd name="connsiteY1" fmla="*/ 0 h 584610"/>
              <a:gd name="connsiteX2" fmla="*/ 3318900 w 3318900"/>
              <a:gd name="connsiteY2" fmla="*/ 8547 h 584610"/>
              <a:gd name="connsiteX3" fmla="*/ 2602146 w 3318900"/>
              <a:gd name="connsiteY3" fmla="*/ 584610 h 584610"/>
              <a:gd name="connsiteX4" fmla="*/ 0 w 3318900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8900" h="584610">
                <a:moveTo>
                  <a:pt x="0" y="576064"/>
                </a:moveTo>
                <a:lnTo>
                  <a:pt x="756204" y="0"/>
                </a:lnTo>
                <a:lnTo>
                  <a:pt x="3318900" y="8547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253" y="441571"/>
            <a:ext cx="6051948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2241550" algn="l"/>
              </a:tabLst>
            </a:pPr>
            <a:r>
              <a:rPr lang="ru-RU" sz="1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Порядок проведения запроса котировок в электронной форме</a:t>
            </a:r>
          </a:p>
          <a:p>
            <a:pPr algn="ctr">
              <a:tabLst>
                <a:tab pos="2241550" algn="l"/>
              </a:tabLst>
            </a:pPr>
            <a:r>
              <a:rPr lang="ru-RU" sz="1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в соответствии с Федеральным законом от 05.04.2013 № 44-ФЗ</a:t>
            </a:r>
          </a:p>
          <a:p>
            <a:pPr algn="ctr">
              <a:tabLst>
                <a:tab pos="2241550" algn="l"/>
              </a:tabLst>
            </a:pPr>
            <a:r>
              <a:rPr lang="ru-RU" sz="1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«О контрактной системе в сфере закупок товаров, работ, услуг для обеспечения государственных и муниципальных нужд» (далее – Закон № 44-ФЗ)</a:t>
            </a:r>
            <a:endParaRPr lang="ru-RU" sz="16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38441" y="1181090"/>
            <a:ext cx="3546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  <a:cs typeface="Times New Roman" panose="02020603050405020304" pitchFamily="18" charset="0"/>
              </a:rPr>
              <a:t>Главное </a:t>
            </a:r>
            <a:r>
              <a:rPr lang="ru-RU" sz="12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управление организации торгов Самарской </a:t>
            </a:r>
            <a:r>
              <a:rPr lang="ru-RU" sz="1200" b="1" dirty="0">
                <a:solidFill>
                  <a:schemeClr val="tx2"/>
                </a:solidFill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177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731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930" y="-18493"/>
            <a:ext cx="30353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24" y="983043"/>
            <a:ext cx="3186942" cy="3186942"/>
          </a:xfrm>
          <a:prstGeom prst="rect">
            <a:avLst/>
          </a:prstGeom>
        </p:spPr>
      </p:pic>
      <p:sp>
        <p:nvSpPr>
          <p:cNvPr id="12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Выводы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2386" y="1635646"/>
            <a:ext cx="6205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  <a:tabLst>
                <a:tab pos="0" algn="l"/>
              </a:tabLst>
            </a:pPr>
            <a:r>
              <a:rPr lang="ru-RU" dirty="0" smtClean="0"/>
              <a:t>Проводится </a:t>
            </a:r>
            <a:r>
              <a:rPr lang="ru-RU" dirty="0"/>
              <a:t>с </a:t>
            </a:r>
            <a:r>
              <a:rPr lang="ru-RU" dirty="0" smtClean="0"/>
              <a:t>НМЦК ≤ </a:t>
            </a:r>
            <a:r>
              <a:rPr lang="ru-RU" dirty="0"/>
              <a:t>3 млн. руб</a:t>
            </a:r>
            <a:r>
              <a:rPr lang="ru-RU" dirty="0" smtClean="0"/>
              <a:t>. в зависимости от ГОЗ и СГОЗ или в случаях, предусмотренных ч</a:t>
            </a:r>
            <a:r>
              <a:rPr lang="ru-RU" dirty="0"/>
              <a:t>. 10  ст. 24 Закона № </a:t>
            </a:r>
            <a:r>
              <a:rPr lang="ru-RU" dirty="0" smtClean="0"/>
              <a:t>44-ФЗ.</a:t>
            </a:r>
          </a:p>
          <a:p>
            <a:pPr marL="342900" indent="-342900">
              <a:buAutoNum type="arabicPeriod" startAt="2"/>
            </a:pPr>
            <a:r>
              <a:rPr lang="ru-RU" dirty="0" smtClean="0"/>
              <a:t>Более короткие сроки проведения чем иные конкурентные способы определения поставщика (подрядчика, исполнителя). </a:t>
            </a:r>
          </a:p>
          <a:p>
            <a:pPr marL="342900" indent="-342900">
              <a:buAutoNum type="arabicPeriod" startAt="3"/>
            </a:pPr>
            <a:r>
              <a:rPr lang="ru-RU" dirty="0" smtClean="0"/>
              <a:t>В случае если НМЦК</a:t>
            </a:r>
            <a:r>
              <a:rPr lang="en-US" dirty="0" smtClean="0"/>
              <a:t> </a:t>
            </a:r>
            <a:r>
              <a:rPr lang="ru-RU" dirty="0"/>
              <a:t> &gt; 1 млн. руб. проводит  ГУОТ </a:t>
            </a:r>
            <a:r>
              <a:rPr lang="ru-RU" dirty="0" smtClean="0"/>
              <a:t>СО</a:t>
            </a:r>
            <a:r>
              <a:rPr lang="en-US" dirty="0" smtClean="0"/>
              <a:t>.</a:t>
            </a:r>
            <a:endParaRPr lang="ru-RU" dirty="0" smtClean="0"/>
          </a:p>
          <a:p>
            <a:pPr marL="342900" indent="-342900">
              <a:buAutoNum type="arabicPeriod" startAt="3"/>
            </a:pPr>
            <a:r>
              <a:rPr lang="ru-RU" dirty="0" smtClean="0"/>
              <a:t>Товары из перечня «совместных торгов» закупаются только на «совместных торгах».</a:t>
            </a:r>
          </a:p>
          <a:p>
            <a:endParaRPr lang="en-US" dirty="0" smtClean="0"/>
          </a:p>
          <a:p>
            <a:pPr marL="342900" indent="-342900">
              <a:buAutoNum type="arabicPeriod" startAt="3"/>
            </a:pPr>
            <a:endParaRPr lang="ru-RU" dirty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98757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Запрос котировок в электронной форме: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85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1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Запрос котировок в электронной форме</a:t>
            </a: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898531" y="405061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46.7%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Параллелограмм 4"/>
          <p:cNvSpPr/>
          <p:nvPr/>
        </p:nvSpPr>
        <p:spPr>
          <a:xfrm>
            <a:off x="5871811" y="470504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1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2172" y="843558"/>
            <a:ext cx="86905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открытый конкурентный способ определения поставщика (подрядчика, исполнителя</a:t>
            </a:r>
            <a:r>
              <a:rPr lang="ru-RU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), информация </a:t>
            </a:r>
            <a:r>
              <a:rPr lang="ru-RU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закупке сообщается заказчиком неограниченному кругу лиц путем размещения в </a:t>
            </a:r>
            <a:r>
              <a:rPr lang="ru-RU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ЕИС извещения </a:t>
            </a:r>
            <a:r>
              <a:rPr lang="ru-RU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об осуществлении закупки.</a:t>
            </a:r>
          </a:p>
          <a:p>
            <a:pPr algn="just"/>
            <a:endParaRPr lang="ru-RU" dirty="0"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just"/>
            <a:endParaRPr lang="ru-RU" dirty="0">
              <a:ea typeface="Batang" panose="02030600000101010101" pitchFamily="18" charset="-127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1783" y="1995686"/>
            <a:ext cx="39421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Победителем запроса котировок </a:t>
            </a:r>
            <a:r>
              <a:rPr lang="ru-RU" dirty="0"/>
              <a:t>признается участник закупки, заявка которого соответствует требованиям извещения об осуществлении закупки, и который предложил наиболее низкую цену контракта, наименьшую сумму цен единиц товаров, работ, </a:t>
            </a:r>
            <a:r>
              <a:rPr lang="ru-RU" dirty="0" smtClean="0"/>
              <a:t>услуг.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06338" y="4324168"/>
            <a:ext cx="28776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ч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9 ст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</a:rPr>
              <a:t>. 24 Закона 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№ 44-ФЗ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71600" y="4324168"/>
            <a:ext cx="287763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17" b="94583" l="3000" r="97111">
                        <a14:foregroundMark x1="94111" y1="31806" x2="94111" y2="31806"/>
                        <a14:foregroundMark x1="85000" y1="34444" x2="85000" y2="34444"/>
                        <a14:foregroundMark x1="77333" y1="38472" x2="77333" y2="38472"/>
                        <a14:foregroundMark x1="74444" y1="15833" x2="74444" y2="15833"/>
                        <a14:foregroundMark x1="78889" y1="6806" x2="78889" y2="6806"/>
                        <a14:foregroundMark x1="9889" y1="50556" x2="9889" y2="50556"/>
                        <a14:foregroundMark x1="69333" y1="23056" x2="69333" y2="23056"/>
                        <a14:foregroundMark x1="89111" y1="70139" x2="89111" y2="70139"/>
                        <a14:foregroundMark x1="81889" y1="66667" x2="81889" y2="66667"/>
                        <a14:foregroundMark x1="75667" y1="63611" x2="75667" y2="63611"/>
                        <a14:foregroundMark x1="88556" y1="71528" x2="88556" y2="71528"/>
                        <a14:foregroundMark x1="78444" y1="6389" x2="78444" y2="6389"/>
                        <a14:foregroundMark x1="73000" y1="15000" x2="73000" y2="15000"/>
                        <a14:backgroundMark x1="9111" y1="60278" x2="9111" y2="6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109" flipH="1">
            <a:off x="5595880" y="2100682"/>
            <a:ext cx="3295824" cy="25128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0271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1148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898531" y="405061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46.7%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860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67" y="-1849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Случаи проведения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278" y="807544"/>
            <a:ext cx="87620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Заказчик вправе </a:t>
            </a:r>
            <a:r>
              <a:rPr lang="ru-RU" dirty="0" smtClean="0"/>
              <a:t>проводить запрос котировок при условии: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НМЦК </a:t>
            </a:r>
            <a:r>
              <a:rPr lang="en-US" dirty="0" smtClean="0">
                <a:solidFill>
                  <a:srgbClr val="FF0000"/>
                </a:solidFill>
              </a:rPr>
              <a:t>≤ 3 </a:t>
            </a:r>
            <a:r>
              <a:rPr lang="ru-RU" dirty="0" smtClean="0">
                <a:solidFill>
                  <a:srgbClr val="FF0000"/>
                </a:solidFill>
              </a:rPr>
              <a:t>млн. руб. годовой объем закупок ЭЗК </a:t>
            </a:r>
            <a:r>
              <a:rPr lang="en-US" dirty="0" smtClean="0">
                <a:solidFill>
                  <a:srgbClr val="FF0000"/>
                </a:solidFill>
              </a:rPr>
              <a:t>≤</a:t>
            </a:r>
            <a:r>
              <a:rPr lang="ru-RU" dirty="0" smtClean="0">
                <a:solidFill>
                  <a:srgbClr val="FF0000"/>
                </a:solidFill>
              </a:rPr>
              <a:t> 20 % СГОЗ </a:t>
            </a:r>
          </a:p>
          <a:p>
            <a:pPr algn="just"/>
            <a:r>
              <a:rPr lang="ru-RU" i="1" dirty="0"/>
              <a:t>или </a:t>
            </a:r>
            <a:r>
              <a:rPr lang="ru-RU" dirty="0"/>
              <a:t>годовой объем закупок ЭЗК ≤ </a:t>
            </a:r>
            <a:r>
              <a:rPr lang="ru-RU" dirty="0" smtClean="0"/>
              <a:t>100 млн. руб., а СГОЗ прошлого года ≤ 500 млн. руб.  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5466479" y="1771895"/>
            <a:ext cx="3398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Независимо от НМЦК и ГОЗ: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1536" y="2167104"/>
            <a:ext cx="8488423" cy="646331"/>
          </a:xfrm>
          <a:prstGeom prst="rect">
            <a:avLst/>
          </a:prstGeom>
          <a:ln w="3175" cap="sq">
            <a:noFill/>
            <a:prstDash val="lgDash"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                           закупки лекарств, </a:t>
            </a:r>
            <a:r>
              <a:rPr lang="ru-RU" dirty="0"/>
              <a:t>необходимых для назначения пациенту по </a:t>
            </a:r>
            <a:r>
              <a:rPr lang="ru-RU" dirty="0" smtClean="0"/>
              <a:t>решению </a:t>
            </a:r>
            <a:r>
              <a:rPr lang="ru-RU" dirty="0"/>
              <a:t>врачебной </a:t>
            </a:r>
            <a:r>
              <a:rPr lang="ru-RU" dirty="0" smtClean="0"/>
              <a:t>комиссии;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58" y="2067694"/>
            <a:ext cx="617738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536" y="2813435"/>
            <a:ext cx="8469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закупки товаров, работ, услуг, являющихся предметом расторгнутого заказчиком контракта в </a:t>
            </a:r>
            <a:r>
              <a:rPr lang="ru-RU" dirty="0" smtClean="0"/>
              <a:t>соответствии </a:t>
            </a:r>
            <a:r>
              <a:rPr lang="ru-RU" dirty="0"/>
              <a:t>с ч. 9 или ч. 15 ст. 95 Закона № 44-ФЗ;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1536" y="3550144"/>
            <a:ext cx="8488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 закупки жилых помещений для детей-сирот и детей, оставшихся       </a:t>
            </a:r>
            <a:endParaRPr lang="ru-RU" dirty="0" smtClean="0"/>
          </a:p>
          <a:p>
            <a:pPr algn="r"/>
            <a:r>
              <a:rPr lang="ru-RU" dirty="0" smtClean="0"/>
              <a:t>без </a:t>
            </a:r>
            <a:r>
              <a:rPr lang="ru-RU" dirty="0"/>
              <a:t>попечения родителей;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78" y="3588951"/>
            <a:ext cx="568715" cy="5687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75545" y="4284380"/>
            <a:ext cx="70944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иные случаи, предусмотренные ч. 10  </a:t>
            </a:r>
            <a:r>
              <a:rPr lang="ru-RU" dirty="0" smtClean="0"/>
              <a:t>ст</a:t>
            </a:r>
            <a:r>
              <a:rPr lang="ru-RU" dirty="0"/>
              <a:t>. 24 </a:t>
            </a:r>
            <a:r>
              <a:rPr lang="ru-RU" dirty="0" smtClean="0"/>
              <a:t>Закона </a:t>
            </a:r>
            <a:r>
              <a:rPr lang="ru-RU" dirty="0"/>
              <a:t>№ </a:t>
            </a:r>
            <a:r>
              <a:rPr lang="ru-RU" dirty="0" smtClean="0"/>
              <a:t>44-ФЗ.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408758" y="2813435"/>
            <a:ext cx="8339706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46188" y="3543417"/>
            <a:ext cx="8339706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08758" y="4235283"/>
            <a:ext cx="8339706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573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1148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898531" y="405061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46.7%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860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5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67" y="-1849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Извещение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503" y="1244938"/>
            <a:ext cx="89428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Обеспечение заявки устанавливается   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при НМЦК от 1 млн. руб. в размере 0,5 – 1 % НМЦК</a:t>
            </a:r>
          </a:p>
          <a:p>
            <a:pPr>
              <a:tabLst>
                <a:tab pos="3676650" algn="l"/>
              </a:tabLst>
            </a:pP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при </a:t>
            </a: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НМЦК от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20 </a:t>
            </a: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млн. руб. в размере 0,5 –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5 </a:t>
            </a: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%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НМЦК</a:t>
            </a:r>
            <a:endParaRPr lang="ru-RU" sz="1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775727"/>
            <a:ext cx="817196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/>
              <a:t>Требования к содержанию извещения установлены в ст. 42 Закона № 44-ФЗ. </a:t>
            </a:r>
            <a:endParaRPr lang="ru-RU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121369" y="2445640"/>
            <a:ext cx="37975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Внесение изменений в извещение,</a:t>
            </a:r>
          </a:p>
          <a:p>
            <a:r>
              <a:rPr lang="ru-RU" sz="1700" dirty="0" smtClean="0"/>
              <a:t>отмена закупки</a:t>
            </a:r>
            <a:endParaRPr lang="ru-RU" sz="17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2425823"/>
            <a:ext cx="582190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за 1 рабочий день до 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окончания </a:t>
            </a: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срока подачи </a:t>
            </a:r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заявок</a:t>
            </a:r>
            <a:endParaRPr lang="ru-RU" sz="1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195" y="3147814"/>
            <a:ext cx="317016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700" dirty="0"/>
              <a:t>К извещению прикладываются: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3147506"/>
            <a:ext cx="528328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─"/>
            </a:pPr>
            <a:r>
              <a:rPr lang="ru-RU" sz="1700" dirty="0"/>
              <a:t>описание объекта закупки по ст. 33 Закона № 44-ФЗ (техническое задание); </a:t>
            </a:r>
          </a:p>
          <a:p>
            <a:pPr marL="285750" indent="-285750">
              <a:buFont typeface="Calibri" panose="020F0502020204030204" pitchFamily="34" charset="0"/>
              <a:buChar char="─"/>
            </a:pPr>
            <a:r>
              <a:rPr lang="ru-RU" sz="1700" dirty="0" smtClean="0"/>
              <a:t>обоснование </a:t>
            </a:r>
            <a:r>
              <a:rPr lang="ru-RU" sz="1700" dirty="0"/>
              <a:t>НМЦК;</a:t>
            </a:r>
          </a:p>
          <a:p>
            <a:pPr marL="285750" indent="-285750">
              <a:buFont typeface="Calibri" panose="020F0502020204030204" pitchFamily="34" charset="0"/>
              <a:buChar char="─"/>
            </a:pPr>
            <a:r>
              <a:rPr lang="ru-RU" sz="1700" dirty="0"/>
              <a:t>требования к содержанию, составу заявки и инструкция по ее </a:t>
            </a:r>
            <a:r>
              <a:rPr lang="ru-RU" sz="1700" dirty="0" smtClean="0"/>
              <a:t>заполнению;</a:t>
            </a:r>
            <a:endParaRPr lang="ru-RU" sz="1700" dirty="0"/>
          </a:p>
          <a:p>
            <a:pPr marL="285750" indent="-285750">
              <a:buFont typeface="Calibri" panose="020F0502020204030204" pitchFamily="34" charset="0"/>
              <a:buChar char="─"/>
            </a:pPr>
            <a:r>
              <a:rPr lang="ru-RU" sz="1700" dirty="0"/>
              <a:t>проект контракта.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3716" y="1866136"/>
            <a:ext cx="352839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Обеспечение исполнения контракта</a:t>
            </a:r>
            <a:endParaRPr lang="ru-RU" sz="17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79909" y="1840795"/>
            <a:ext cx="58219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solidFill>
                  <a:schemeClr val="accent6">
                    <a:lumMod val="75000"/>
                  </a:schemeClr>
                </a:solidFill>
              </a:rPr>
              <a:t>право, а не обязанность </a:t>
            </a:r>
            <a:r>
              <a:rPr lang="ru-RU" sz="1700" dirty="0" smtClean="0"/>
              <a:t>(за исключением случая,</a:t>
            </a:r>
            <a:r>
              <a:rPr lang="ru-RU" sz="1600" dirty="0"/>
              <a:t> предусмотренного </a:t>
            </a:r>
            <a:r>
              <a:rPr lang="ru-RU" sz="1600" dirty="0" err="1"/>
              <a:t>пп</a:t>
            </a:r>
            <a:r>
              <a:rPr lang="ru-RU" sz="1600" dirty="0"/>
              <a:t>. «б» п. 2 ч. 10 ст. 24 Закона № 44-ФЗ)</a:t>
            </a:r>
            <a:endParaRPr lang="ru-RU" sz="1600" dirty="0">
              <a:hlinkClick r:id="rId4"/>
            </a:endParaRPr>
          </a:p>
          <a:p>
            <a:r>
              <a:rPr lang="ru-RU" sz="1700" dirty="0" smtClean="0"/>
              <a:t> 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550510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15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Проведение запроса котировок в электронной форме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10" name="Овал 9"/>
          <p:cNvSpPr>
            <a:spLocks noChangeAspect="1"/>
          </p:cNvSpPr>
          <p:nvPr/>
        </p:nvSpPr>
        <p:spPr>
          <a:xfrm>
            <a:off x="395536" y="1210617"/>
            <a:ext cx="1645200" cy="1565012"/>
          </a:xfrm>
          <a:prstGeom prst="ellipse">
            <a:avLst/>
          </a:prstGeom>
          <a:solidFill>
            <a:srgbClr val="9EABEC">
              <a:alpha val="2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Публикация </a:t>
            </a:r>
            <a:r>
              <a:rPr lang="ru-RU" sz="1400" dirty="0" smtClean="0">
                <a:solidFill>
                  <a:schemeClr val="tx1"/>
                </a:solidFill>
              </a:rPr>
              <a:t>извещения в ЕИС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10" idx="4"/>
          </p:cNvCxnSpPr>
          <p:nvPr/>
        </p:nvCxnSpPr>
        <p:spPr>
          <a:xfrm>
            <a:off x="1218136" y="2775629"/>
            <a:ext cx="0" cy="10202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18136" y="3795886"/>
            <a:ext cx="70262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>
            <a:spLocks noChangeAspect="1"/>
          </p:cNvSpPr>
          <p:nvPr/>
        </p:nvSpPr>
        <p:spPr>
          <a:xfrm>
            <a:off x="3000619" y="1210617"/>
            <a:ext cx="1645200" cy="1565012"/>
          </a:xfrm>
          <a:prstGeom prst="ellipse">
            <a:avLst/>
          </a:prstGeom>
          <a:solidFill>
            <a:srgbClr val="9EABEC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Дата и время </a:t>
            </a:r>
            <a:r>
              <a:rPr lang="ru-RU" sz="1300" dirty="0" smtClean="0">
                <a:solidFill>
                  <a:schemeClr val="tx1"/>
                </a:solidFill>
              </a:rPr>
              <a:t>окончания подачи заявок 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27" name="Овал 26"/>
          <p:cNvSpPr>
            <a:spLocks noChangeAspect="1"/>
          </p:cNvSpPr>
          <p:nvPr/>
        </p:nvSpPr>
        <p:spPr>
          <a:xfrm>
            <a:off x="5339139" y="1210617"/>
            <a:ext cx="1645200" cy="1565012"/>
          </a:xfrm>
          <a:prstGeom prst="ellipse">
            <a:avLst/>
          </a:prstGeom>
          <a:solidFill>
            <a:srgbClr val="9EABEC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Размещение протокола подведения итогов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8" name="Овал 27"/>
          <p:cNvSpPr>
            <a:spLocks noChangeAspect="1"/>
          </p:cNvSpPr>
          <p:nvPr/>
        </p:nvSpPr>
        <p:spPr>
          <a:xfrm>
            <a:off x="7346145" y="1210617"/>
            <a:ext cx="1645200" cy="1565012"/>
          </a:xfrm>
          <a:prstGeom prst="ellipse">
            <a:avLst/>
          </a:prstGeom>
          <a:solidFill>
            <a:srgbClr val="9EABEC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Заключение контракта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66766" y="2917858"/>
            <a:ext cx="2028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внесение изменений                     за 1 рабочий день</a:t>
            </a:r>
            <a:endParaRPr lang="ru-RU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411760" y="3379522"/>
            <a:ext cx="1341448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4753" y="3379523"/>
            <a:ext cx="0" cy="41636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39" y="2773788"/>
            <a:ext cx="36513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226" y="2771948"/>
            <a:ext cx="36513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5" y="2775629"/>
            <a:ext cx="36513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310585" y="3845734"/>
            <a:ext cx="2463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не менее чем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4 рабочих дня            </a:t>
            </a:r>
            <a:r>
              <a:rPr lang="ru-RU" sz="1200" dirty="0" smtClean="0"/>
              <a:t>до </a:t>
            </a:r>
            <a:r>
              <a:rPr lang="ru-RU" sz="1200" dirty="0"/>
              <a:t>даты окончания срока подачи </a:t>
            </a:r>
            <a:r>
              <a:rPr lang="ru-RU" sz="1200" dirty="0" smtClean="0"/>
              <a:t>заявок</a:t>
            </a:r>
            <a:endParaRPr lang="ru-RU" sz="1200" dirty="0"/>
          </a:p>
        </p:txBody>
      </p:sp>
      <p:sp>
        <p:nvSpPr>
          <p:cNvPr id="35" name="Овал 34"/>
          <p:cNvSpPr/>
          <p:nvPr/>
        </p:nvSpPr>
        <p:spPr>
          <a:xfrm>
            <a:off x="1200136" y="3770835"/>
            <a:ext cx="36000" cy="3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841752" y="3770835"/>
            <a:ext cx="36000" cy="3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6125226" y="3766214"/>
            <a:ext cx="36000" cy="3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8207895" y="3769003"/>
            <a:ext cx="36000" cy="3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84550" y="2917858"/>
            <a:ext cx="1979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рассмотрение                       заявок комиссией 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08104" y="3379522"/>
            <a:ext cx="0" cy="41636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536196" y="3379523"/>
            <a:ext cx="134144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23220" y="3845734"/>
            <a:ext cx="2302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позднее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2 рабочих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дней </a:t>
            </a:r>
            <a:r>
              <a:rPr lang="ru-RU" sz="1200" dirty="0"/>
              <a:t>со дня, следующего за датой окончания срока подачи заявок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1000" y1="40497" x2="21000" y2="40497"/>
                        <a14:foregroundMark x1="8667" y1="81172" x2="8667" y2="81172"/>
                        <a14:foregroundMark x1="33778" y1="91474" x2="33778" y2="91474"/>
                        <a14:foregroundMark x1="51444" y1="43872" x2="51444" y2="43872"/>
                        <a14:foregroundMark x1="79333" y1="53464" x2="79333" y2="53464"/>
                        <a14:foregroundMark x1="92111" y1="88099" x2="92111" y2="88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43" y="3001335"/>
            <a:ext cx="498682" cy="312035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26" y="2216390"/>
            <a:ext cx="952117" cy="680260"/>
          </a:xfrm>
          <a:prstGeom prst="rect">
            <a:avLst/>
          </a:prstGeom>
        </p:spPr>
      </p:pic>
      <p:cxnSp>
        <p:nvCxnSpPr>
          <p:cNvPr id="52" name="Прямая соединительная линия 51"/>
          <p:cNvCxnSpPr/>
          <p:nvPr/>
        </p:nvCxnSpPr>
        <p:spPr>
          <a:xfrm>
            <a:off x="6804248" y="3390472"/>
            <a:ext cx="0" cy="41636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301131" y="3382168"/>
            <a:ext cx="134144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174098" y="2802441"/>
            <a:ext cx="20462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accent6">
                    <a:lumMod val="50000"/>
                  </a:schemeClr>
                </a:solidFill>
              </a:rPr>
              <a:t>формирование Заказчиком </a:t>
            </a:r>
          </a:p>
          <a:p>
            <a:r>
              <a:rPr lang="ru-RU" sz="1050" dirty="0" smtClean="0">
                <a:solidFill>
                  <a:schemeClr val="accent6">
                    <a:lumMod val="50000"/>
                  </a:schemeClr>
                </a:solidFill>
              </a:rPr>
              <a:t>без своей подписи </a:t>
            </a:r>
            <a:r>
              <a:rPr lang="ru-RU" sz="1050" dirty="0">
                <a:solidFill>
                  <a:schemeClr val="accent6">
                    <a:lumMod val="50000"/>
                  </a:schemeClr>
                </a:solidFill>
              </a:rPr>
              <a:t>проекта контракта </a:t>
            </a:r>
            <a:r>
              <a:rPr lang="ru-RU" sz="1050" b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ru-RU" sz="1050" b="1" dirty="0">
                <a:solidFill>
                  <a:schemeClr val="accent6">
                    <a:lumMod val="50000"/>
                  </a:schemeClr>
                </a:solidFill>
              </a:rPr>
              <a:t>позднее </a:t>
            </a:r>
            <a:r>
              <a:rPr lang="ru-RU" sz="1050" b="1" dirty="0" smtClean="0">
                <a:solidFill>
                  <a:schemeClr val="accent6">
                    <a:lumMod val="50000"/>
                  </a:schemeClr>
                </a:solidFill>
              </a:rPr>
              <a:t>3 </a:t>
            </a:r>
            <a:r>
              <a:rPr lang="ru-RU" sz="1050" b="1" dirty="0">
                <a:solidFill>
                  <a:schemeClr val="accent6">
                    <a:lumMod val="50000"/>
                  </a:schemeClr>
                </a:solidFill>
              </a:rPr>
              <a:t>часов </a:t>
            </a:r>
          </a:p>
          <a:p>
            <a:endParaRPr lang="ru-RU" sz="10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12160" y="3845733"/>
            <a:ext cx="245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не ранее чем через 2 рабочих дня </a:t>
            </a:r>
            <a:r>
              <a:rPr lang="ru-RU" sz="1200" dirty="0"/>
              <a:t>со </a:t>
            </a:r>
            <a:r>
              <a:rPr lang="ru-RU" sz="1200" dirty="0" smtClean="0"/>
              <a:t>дня размещения протокола подведения итогов</a:t>
            </a:r>
            <a:endParaRPr lang="ru-RU" sz="1200" dirty="0"/>
          </a:p>
        </p:txBody>
      </p:sp>
      <p:sp>
        <p:nvSpPr>
          <p:cNvPr id="2" name="Овал 1"/>
          <p:cNvSpPr/>
          <p:nvPr/>
        </p:nvSpPr>
        <p:spPr>
          <a:xfrm>
            <a:off x="467544" y="1131589"/>
            <a:ext cx="432048" cy="43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2968919" y="1170284"/>
            <a:ext cx="432048" cy="43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7" name="Овал 46"/>
          <p:cNvSpPr/>
          <p:nvPr/>
        </p:nvSpPr>
        <p:spPr>
          <a:xfrm>
            <a:off x="5292080" y="1190723"/>
            <a:ext cx="432048" cy="43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8" name="Овал 47"/>
          <p:cNvSpPr/>
          <p:nvPr/>
        </p:nvSpPr>
        <p:spPr>
          <a:xfrm>
            <a:off x="7346145" y="1190723"/>
            <a:ext cx="432048" cy="43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939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12" y="2682256"/>
            <a:ext cx="1290875" cy="1290875"/>
          </a:xfrm>
          <a:prstGeom prst="rect">
            <a:avLst/>
          </a:prstGeom>
        </p:spPr>
      </p:pic>
      <p:sp>
        <p:nvSpPr>
          <p:cNvPr id="16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15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Комиссия по осуществлению закупок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30628" y="2038404"/>
            <a:ext cx="4875654" cy="607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Не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менее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чем 3 члена комиссии. </a:t>
            </a:r>
          </a:p>
          <a:p>
            <a:pPr lvl="0" algn="ctr"/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В этом случае кворум не менее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2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членов комиссии</a:t>
            </a:r>
            <a:endParaRPr lang="ru-RU" sz="16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72453" y="2029447"/>
            <a:ext cx="424284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Участие в заседании с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использованием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ВКС</a:t>
            </a:r>
            <a:endParaRPr lang="ru-RU" sz="1650" dirty="0">
              <a:solidFill>
                <a:srgbClr val="C00000"/>
              </a:solidFill>
            </a:endParaRPr>
          </a:p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(учитывать позицию Минфина России                            в письме от 21.12.2021 №24-03-08/104212)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1000" y1="40497" x2="21000" y2="40497"/>
                        <a14:foregroundMark x1="8667" y1="81172" x2="8667" y2="81172"/>
                        <a14:foregroundMark x1="33778" y1="91474" x2="33778" y2="91474"/>
                        <a14:foregroundMark x1="51444" y1="43872" x2="51444" y2="43872"/>
                        <a14:foregroundMark x1="79333" y1="53464" x2="79333" y2="53464"/>
                        <a14:foregroundMark x1="92111" y1="88099" x2="92111" y2="88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703" y="957171"/>
            <a:ext cx="1630623" cy="1020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556" b="65778" l="33875" r="66813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52" t="28847" r="31080" b="32733"/>
          <a:stretch/>
        </p:blipFill>
        <p:spPr>
          <a:xfrm>
            <a:off x="5895539" y="921496"/>
            <a:ext cx="1881489" cy="1111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55" y="2847557"/>
            <a:ext cx="1517924" cy="108423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565203" y="3786426"/>
            <a:ext cx="271503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Усиленная электронная подпись каждого члена комиссии в протоколе</a:t>
            </a:r>
            <a:endParaRPr lang="ru-RU" sz="16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401" y="3775728"/>
            <a:ext cx="388604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Запрет на проведение переговоров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               с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участником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закупки при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применении конкурентных способов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6016" y="933675"/>
            <a:ext cx="0" cy="3654299"/>
          </a:xfrm>
          <a:prstGeom prst="line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  <a:prstDash val="lg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2771800" y="2847557"/>
            <a:ext cx="3793874" cy="1"/>
          </a:xfrm>
          <a:prstGeom prst="line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  <a:prstDash val="lg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313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15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взаимодействия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5426" y="1203598"/>
            <a:ext cx="4176464" cy="79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"/>
              </a:spcBef>
            </a:pPr>
            <a:r>
              <a:rPr lang="ru-RU" sz="1600" dirty="0" smtClean="0"/>
              <a:t>Запрос котировок в электронной форме</a:t>
            </a:r>
          </a:p>
          <a:p>
            <a:pPr algn="just">
              <a:spcBef>
                <a:spcPts val="50"/>
              </a:spcBef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     НМЦК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&gt;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1 млн. руб.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проводит  ГУОТ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СО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spcBef>
                <a:spcPts val="50"/>
              </a:spcBef>
            </a:pPr>
            <a:endParaRPr lang="ru-RU" sz="1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126754"/>
            <a:ext cx="59766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На совместных торгах (конкурсы и аукционы) приобретаются:</a:t>
            </a:r>
          </a:p>
          <a:p>
            <a:r>
              <a:rPr lang="ru-RU" sz="800" dirty="0" smtClean="0">
                <a:solidFill>
                  <a:schemeClr val="bg1"/>
                </a:solidFill>
              </a:rPr>
              <a:t> п</a:t>
            </a:r>
          </a:p>
          <a:p>
            <a:r>
              <a:rPr lang="ru-RU" sz="1600" dirty="0" smtClean="0"/>
              <a:t>      Канцелярские </a:t>
            </a:r>
            <a:r>
              <a:rPr lang="ru-RU" sz="1600" dirty="0"/>
              <a:t>принадлежности	</a:t>
            </a:r>
          </a:p>
          <a:p>
            <a:r>
              <a:rPr lang="ru-RU" sz="1600" dirty="0" smtClean="0"/>
              <a:t>      Продукты </a:t>
            </a:r>
            <a:r>
              <a:rPr lang="ru-RU" sz="1600" dirty="0"/>
              <a:t>питания	</a:t>
            </a:r>
          </a:p>
          <a:p>
            <a:r>
              <a:rPr lang="ru-RU" sz="1600" dirty="0" smtClean="0"/>
              <a:t>      Хозяйственные </a:t>
            </a:r>
            <a:r>
              <a:rPr lang="ru-RU" sz="1600" dirty="0"/>
              <a:t>товары	</a:t>
            </a:r>
          </a:p>
          <a:p>
            <a:r>
              <a:rPr lang="ru-RU" sz="1600" dirty="0" smtClean="0"/>
              <a:t>      Бланочная </a:t>
            </a:r>
            <a:r>
              <a:rPr lang="ru-RU" sz="1600" dirty="0"/>
              <a:t>продукция	</a:t>
            </a:r>
          </a:p>
          <a:p>
            <a:r>
              <a:rPr lang="ru-RU" sz="1600" dirty="0" smtClean="0"/>
              <a:t>      Офисная</a:t>
            </a:r>
            <a:r>
              <a:rPr lang="ru-RU" sz="1600" dirty="0"/>
              <a:t>, бытовая и вычислительная </a:t>
            </a:r>
            <a:r>
              <a:rPr lang="ru-RU" sz="1600" dirty="0" smtClean="0"/>
              <a:t>техника</a:t>
            </a:r>
            <a:endParaRPr lang="ru-RU" sz="1600" dirty="0"/>
          </a:p>
          <a:p>
            <a:r>
              <a:rPr lang="ru-RU" sz="1600" dirty="0" smtClean="0"/>
              <a:t>      Текстильные </a:t>
            </a:r>
            <a:r>
              <a:rPr lang="ru-RU" sz="1600" dirty="0"/>
              <a:t>изделия	</a:t>
            </a:r>
          </a:p>
          <a:p>
            <a:r>
              <a:rPr lang="ru-RU" sz="1600" dirty="0" smtClean="0"/>
              <a:t>      Изделия </a:t>
            </a:r>
            <a:r>
              <a:rPr lang="ru-RU" sz="1600" dirty="0"/>
              <a:t>медицинского назначения	</a:t>
            </a:r>
          </a:p>
          <a:p>
            <a:r>
              <a:rPr lang="ru-RU" sz="1600" dirty="0" smtClean="0"/>
              <a:t>      Лекарственные </a:t>
            </a:r>
            <a:r>
              <a:rPr lang="ru-RU" sz="1600" dirty="0"/>
              <a:t>средства	</a:t>
            </a:r>
          </a:p>
        </p:txBody>
      </p:sp>
      <p:pic>
        <p:nvPicPr>
          <p:cNvPr id="26" name="Рисунок 25"/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2580348"/>
            <a:ext cx="183834" cy="183834"/>
          </a:xfrm>
          <a:prstGeom prst="rect">
            <a:avLst/>
          </a:prstGeom>
        </p:spPr>
      </p:pic>
      <p:pic>
        <p:nvPicPr>
          <p:cNvPr id="27" name="Рисунок 26"/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2810747"/>
            <a:ext cx="180020" cy="180020"/>
          </a:xfrm>
          <a:prstGeom prst="rect">
            <a:avLst/>
          </a:prstGeom>
        </p:spPr>
      </p:pic>
      <p:pic>
        <p:nvPicPr>
          <p:cNvPr id="35" name="Рисунок 34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49" y="3003798"/>
            <a:ext cx="206152" cy="206152"/>
          </a:xfrm>
          <a:prstGeom prst="rect">
            <a:avLst/>
          </a:prstGeom>
        </p:spPr>
      </p:pic>
      <p:pic>
        <p:nvPicPr>
          <p:cNvPr id="36" name="Рисунок 35"/>
          <p:cNvPicPr preferRelativeResize="0"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3327394"/>
            <a:ext cx="169811" cy="169811"/>
          </a:xfrm>
          <a:prstGeom prst="rect">
            <a:avLst/>
          </a:prstGeom>
        </p:spPr>
      </p:pic>
      <p:pic>
        <p:nvPicPr>
          <p:cNvPr id="37" name="Рисунок 36"/>
          <p:cNvPicPr preferRelativeResize="0"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593" y="3547759"/>
            <a:ext cx="216024" cy="21602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95" y="3763783"/>
            <a:ext cx="240219" cy="24021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686" y="4004002"/>
            <a:ext cx="205848" cy="2058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156" y="4241943"/>
            <a:ext cx="229765" cy="24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639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15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взаимодействия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400" y="3147814"/>
            <a:ext cx="3753544" cy="102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"/>
              </a:spcBef>
            </a:pPr>
            <a:r>
              <a:rPr lang="ru-RU" sz="1200" dirty="0" smtClean="0"/>
              <a:t>направляет письмо о рассмотрении заявок по </a:t>
            </a:r>
            <a:r>
              <a:rPr lang="ru-RU" sz="1200" dirty="0"/>
              <a:t>форме приложения № 2 к  </a:t>
            </a:r>
            <a:r>
              <a:rPr lang="ru-RU" sz="1200" dirty="0" smtClean="0"/>
              <a:t>Постановлению </a:t>
            </a:r>
            <a:r>
              <a:rPr lang="ru-RU" sz="1200" dirty="0"/>
              <a:t>Правительства Самарской области от 30.12.2013 </a:t>
            </a:r>
            <a:r>
              <a:rPr lang="ru-RU" sz="1200" dirty="0" smtClean="0"/>
              <a:t>№ 843 </a:t>
            </a:r>
          </a:p>
          <a:p>
            <a:pPr algn="ctr">
              <a:spcBef>
                <a:spcPts val="50"/>
              </a:spcBef>
            </a:pP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не позднее 12:00 дня, следующего за датой окончания подачи заявок 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644" y="1707654"/>
            <a:ext cx="1918451" cy="11950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849584" y="3147813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"/>
              </a:spcBef>
            </a:pPr>
            <a:r>
              <a:rPr lang="ru-RU" sz="1200" dirty="0" smtClean="0"/>
              <a:t>формирует и подписывает протокол подведения итогов 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не позднее 15:00 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</a:rPr>
              <a:t>дня 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подведения итогов                   </a:t>
            </a:r>
            <a:r>
              <a:rPr lang="ru-RU" sz="1200" dirty="0" smtClean="0"/>
              <a:t>(последнего дня срока для подведения итогов) </a:t>
            </a:r>
            <a:endParaRPr lang="ru-RU" sz="12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3842792" y="2428957"/>
            <a:ext cx="1111877" cy="288032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722140"/>
              </p:ext>
            </p:extLst>
          </p:nvPr>
        </p:nvGraphicFramePr>
        <p:xfrm>
          <a:off x="1672627" y="2139701"/>
          <a:ext cx="537610" cy="1191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Документ" showAsIcon="1" r:id="rId6" imgW="380880" imgH="771480" progId="Word.Document.12">
                  <p:link updateAutomatic="1"/>
                </p:oleObj>
              </mc:Choice>
              <mc:Fallback>
                <p:oleObj name="Документ" showAsIcon="1" r:id="rId6" imgW="380880" imgH="77148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72627" y="2139701"/>
                        <a:ext cx="537610" cy="1191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321" b="95000" l="69875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58" t="50000"/>
          <a:stretch/>
        </p:blipFill>
        <p:spPr>
          <a:xfrm>
            <a:off x="2078596" y="2548632"/>
            <a:ext cx="367066" cy="339502"/>
          </a:xfrm>
          <a:prstGeom prst="rect">
            <a:avLst/>
          </a:prstGeom>
          <a:effectLst>
            <a:outerShdw blurRad="50800" dist="38100" sx="85000" sy="85000" algn="tl" rotWithShape="0">
              <a:prstClr val="black">
                <a:alpha val="23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043608" y="120359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96009"/>
                </a:solidFill>
                <a:latin typeface="Franklin Gothic Heavy" panose="020B0903020102020204" pitchFamily="34" charset="0"/>
              </a:rPr>
              <a:t>Заказчик</a:t>
            </a:r>
            <a:endParaRPr lang="ru-RU" dirty="0">
              <a:solidFill>
                <a:srgbClr val="C96009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37221" y="1225435"/>
            <a:ext cx="236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96009"/>
                </a:solidFill>
                <a:latin typeface="Franklin Gothic Heavy" panose="020B0903020102020204" pitchFamily="34" charset="0"/>
              </a:rPr>
              <a:t>Комиссия</a:t>
            </a:r>
            <a:endParaRPr lang="ru-RU" dirty="0">
              <a:solidFill>
                <a:srgbClr val="C96009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44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sp>
        <p:nvSpPr>
          <p:cNvPr id="15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взаимодействия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74735"/>
            <a:ext cx="1918451" cy="11950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267723" y="771549"/>
            <a:ext cx="236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96009"/>
                </a:solidFill>
                <a:latin typeface="Franklin Gothic Heavy" panose="020B0903020102020204" pitchFamily="34" charset="0"/>
              </a:rPr>
              <a:t>Комиссия</a:t>
            </a:r>
            <a:endParaRPr lang="ru-RU" dirty="0">
              <a:solidFill>
                <a:srgbClr val="C96009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2715766"/>
            <a:ext cx="63504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400" dirty="0" smtClean="0"/>
              <a:t>не менее 3 членов комиссии (кворум не менее 2 члена комиссии);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400" dirty="0" smtClean="0"/>
              <a:t>лица с </a:t>
            </a:r>
            <a:r>
              <a:rPr lang="ru-RU" sz="1400" dirty="0" err="1" smtClean="0"/>
              <a:t>профпереподготовкой</a:t>
            </a:r>
            <a:r>
              <a:rPr lang="ru-RU" sz="1400" dirty="0" smtClean="0"/>
              <a:t> или квалификацией в сфере закупок; 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400" dirty="0" smtClean="0"/>
              <a:t>наличие усиленной электронной подписи у каждого члена комиссии; 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400" dirty="0" smtClean="0"/>
              <a:t>отсутствие  аффилированных связей с участниками закупок; 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400" dirty="0" smtClean="0"/>
              <a:t>участие в заседании с использованием ВКС. </a:t>
            </a:r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4115081"/>
            <a:ext cx="763284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schemeClr val="accent6">
                    <a:lumMod val="75000"/>
                  </a:schemeClr>
                </a:solidFill>
              </a:rPr>
              <a:t>Постановление Правительства Самарской области от 30.12.2013 </a:t>
            </a:r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</a:rPr>
              <a:t>№ 843 </a:t>
            </a:r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</a:rPr>
              <a:t>«Об </a:t>
            </a:r>
            <a:r>
              <a:rPr lang="ru-RU" sz="1050" dirty="0">
                <a:solidFill>
                  <a:schemeClr val="accent6">
                    <a:lumMod val="75000"/>
                  </a:schemeClr>
                </a:solidFill>
              </a:rPr>
              <a:t>утверждении Порядка взаимодействия органа, уполномоченного на определение поставщиков (подрядчиков, исполнителей) товаров, работ, услуг для государственных нужд Самарской области, и государственных заказчиков Самарской области, их подведомственных </a:t>
            </a:r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</a:rPr>
              <a:t>учреждений»</a:t>
            </a:r>
            <a:endParaRPr lang="ru-RU" sz="105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843808" y="4115081"/>
            <a:ext cx="3322078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875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851</Words>
  <Application>Microsoft Office PowerPoint</Application>
  <PresentationFormat>Экран (16:9)</PresentationFormat>
  <Paragraphs>137</Paragraphs>
  <Slides>10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Связи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C:\Users\TretiyakovaAA\Desktop\Форма рассмотрения заявок.docx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Третьякова Алина Алексеевна</cp:lastModifiedBy>
  <cp:revision>331</cp:revision>
  <cp:lastPrinted>2020-06-05T13:04:39Z</cp:lastPrinted>
  <dcterms:created xsi:type="dcterms:W3CDTF">2020-02-06T07:24:56Z</dcterms:created>
  <dcterms:modified xsi:type="dcterms:W3CDTF">2022-01-26T06:29:11Z</dcterms:modified>
</cp:coreProperties>
</file>