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339" r:id="rId3"/>
    <p:sldId id="342" r:id="rId4"/>
    <p:sldId id="355" r:id="rId5"/>
    <p:sldId id="316" r:id="rId6"/>
    <p:sldId id="353" r:id="rId7"/>
    <p:sldId id="335" r:id="rId8"/>
    <p:sldId id="354" r:id="rId9"/>
    <p:sldId id="320" r:id="rId10"/>
    <p:sldId id="343" r:id="rId11"/>
    <p:sldId id="356" r:id="rId12"/>
    <p:sldId id="326" r:id="rId13"/>
    <p:sldId id="336" r:id="rId14"/>
    <p:sldId id="337" r:id="rId15"/>
    <p:sldId id="340" r:id="rId16"/>
    <p:sldId id="300" r:id="rId17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339"/>
            <p14:sldId id="342"/>
            <p14:sldId id="355"/>
            <p14:sldId id="316"/>
            <p14:sldId id="353"/>
            <p14:sldId id="335"/>
            <p14:sldId id="354"/>
            <p14:sldId id="320"/>
            <p14:sldId id="343"/>
            <p14:sldId id="356"/>
            <p14:sldId id="326"/>
            <p14:sldId id="336"/>
            <p14:sldId id="337"/>
            <p14:sldId id="340"/>
            <p14:sldId id="300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E6"/>
    <a:srgbClr val="EDF7F9"/>
    <a:srgbClr val="CB3535"/>
    <a:srgbClr val="FEFEFE"/>
    <a:srgbClr val="FCFDF9"/>
    <a:srgbClr val="F6FBFC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26" y="23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8" tIns="45505" rIns="91008" bIns="4550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008" tIns="45505" rIns="91008" bIns="4550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B9C-D8E5-4C2E-AF76-05CF7B8D9F64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E306-5F35-4A95-A6C3-53F999756163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4D4-1CD9-483D-A6FC-A8D0C877A5B0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853C-D71E-45E1-85CE-B0395AC8E2C2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75E-D00D-482C-9EDB-ED0FF9A5A026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63A4-CEC6-45E1-A6B8-A20191E8B93C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F07DA-FE14-44FB-AF6A-EC900A3E9E2B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9F17-4928-4E0A-AD21-1F5894A47511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9149-9734-4308-A287-F74404731FEE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585F5-396B-4DD2-ADE3-3B38ECD5BE83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807F-879E-4364-8826-B3743970D3B5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B516-2ED6-46ED-AE72-33501C1EFE01}" type="datetime1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4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emf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1.em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emf"/><Relationship Id="rId5" Type="http://schemas.openxmlformats.org/officeDocument/2006/relationships/image" Target="../media/image3.png"/><Relationship Id="rId4" Type="http://schemas.openxmlformats.org/officeDocument/2006/relationships/image" Target="../media/image42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4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1.wdp"/><Relationship Id="rId7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torgi@samregion.r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9613" y="4731990"/>
            <a:ext cx="13422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5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ru-RU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21900" y="4056904"/>
            <a:ext cx="3997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7504" y="141199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Электронное актирование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339810"/>
            <a:ext cx="8941215" cy="2652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2" y="109194"/>
            <a:ext cx="8783276" cy="492511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79512" y="109194"/>
            <a:ext cx="8784126" cy="4925112"/>
            <a:chOff x="179512" y="109194"/>
            <a:chExt cx="8784126" cy="492511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8"/>
            <a:srcRect t="13346"/>
            <a:stretch/>
          </p:blipFill>
          <p:spPr>
            <a:xfrm>
              <a:off x="179512" y="1347614"/>
              <a:ext cx="7383183" cy="35640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7" name="Группа 16"/>
          <p:cNvGrpSpPr/>
          <p:nvPr/>
        </p:nvGrpSpPr>
        <p:grpSpPr>
          <a:xfrm>
            <a:off x="171679" y="109194"/>
            <a:ext cx="8792809" cy="4925112"/>
            <a:chOff x="171679" y="109194"/>
            <a:chExt cx="8792809" cy="4925112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10"/>
            <a:srcRect b="16526"/>
            <a:stretch/>
          </p:blipFill>
          <p:spPr>
            <a:xfrm>
              <a:off x="171679" y="1808699"/>
              <a:ext cx="8792809" cy="3132000"/>
            </a:xfrm>
            <a:prstGeom prst="rect">
              <a:avLst/>
            </a:prstGeom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23" name="Группа 22"/>
          <p:cNvGrpSpPr/>
          <p:nvPr/>
        </p:nvGrpSpPr>
        <p:grpSpPr>
          <a:xfrm>
            <a:off x="180362" y="109194"/>
            <a:ext cx="8783276" cy="4968621"/>
            <a:chOff x="180362" y="109194"/>
            <a:chExt cx="8783276" cy="4968621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0484" y="1459811"/>
              <a:ext cx="6121908" cy="3618004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6362392" y="1851670"/>
              <a:ext cx="2518509" cy="1944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18650" y="109194"/>
            <a:ext cx="8844988" cy="4925112"/>
            <a:chOff x="118650" y="109194"/>
            <a:chExt cx="8844988" cy="4925112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14"/>
            <a:srcRect t="13623" r="29559" b="17618"/>
            <a:stretch/>
          </p:blipFill>
          <p:spPr>
            <a:xfrm>
              <a:off x="118650" y="1804684"/>
              <a:ext cx="8668949" cy="3101746"/>
            </a:xfrm>
            <a:prstGeom prst="rect">
              <a:avLst/>
            </a:prstGeom>
          </p:spPr>
        </p:pic>
      </p:grpSp>
      <p:grpSp>
        <p:nvGrpSpPr>
          <p:cNvPr id="29" name="Группа 28"/>
          <p:cNvGrpSpPr/>
          <p:nvPr/>
        </p:nvGrpSpPr>
        <p:grpSpPr>
          <a:xfrm>
            <a:off x="180362" y="109194"/>
            <a:ext cx="8783276" cy="4925112"/>
            <a:chOff x="180362" y="109194"/>
            <a:chExt cx="8783276" cy="4925112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6"/>
            <a:srcRect b="5114"/>
            <a:stretch/>
          </p:blipFill>
          <p:spPr>
            <a:xfrm>
              <a:off x="240996" y="1419622"/>
              <a:ext cx="7962900" cy="3542850"/>
            </a:xfrm>
            <a:prstGeom prst="rect">
              <a:avLst/>
            </a:prstGeom>
          </p:spPr>
        </p:pic>
      </p:grpSp>
      <p:grpSp>
        <p:nvGrpSpPr>
          <p:cNvPr id="31" name="Группа 30"/>
          <p:cNvGrpSpPr/>
          <p:nvPr/>
        </p:nvGrpSpPr>
        <p:grpSpPr>
          <a:xfrm>
            <a:off x="180362" y="109194"/>
            <a:ext cx="8783276" cy="4925112"/>
            <a:chOff x="180362" y="109194"/>
            <a:chExt cx="8783276" cy="4925112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 rotWithShape="1">
            <a:blip r:embed="rId18"/>
            <a:srcRect t="13610"/>
            <a:stretch/>
          </p:blipFill>
          <p:spPr>
            <a:xfrm>
              <a:off x="204535" y="1704034"/>
              <a:ext cx="8671084" cy="32439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369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5449" r="9051"/>
          <a:stretch/>
        </p:blipFill>
        <p:spPr>
          <a:xfrm>
            <a:off x="88423" y="700481"/>
            <a:ext cx="8316416" cy="42291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1666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Контроль дат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3" y="699542"/>
            <a:ext cx="8208912" cy="4230115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83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lum contrast="20000"/>
          </a:blip>
          <a:srcRect t="16346"/>
          <a:stretch/>
        </p:blipFill>
        <p:spPr>
          <a:xfrm>
            <a:off x="0" y="843558"/>
            <a:ext cx="9144000" cy="42957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4502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Информация о стране происхождения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76456" y="4755800"/>
            <a:ext cx="360040" cy="336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32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lum contrast="20000"/>
          </a:blip>
          <a:srcRect l="2751" t="16705" r="53937"/>
          <a:stretch/>
        </p:blipFill>
        <p:spPr>
          <a:xfrm>
            <a:off x="179512" y="555526"/>
            <a:ext cx="3960440" cy="3456384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4329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Интеграция с внешними системами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lum contrast="40000"/>
          </a:blip>
          <a:srcRect t="31314" r="23225" b="6215"/>
          <a:stretch/>
        </p:blipFill>
        <p:spPr>
          <a:xfrm>
            <a:off x="3998086" y="1707654"/>
            <a:ext cx="511041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lum contrast="40000"/>
          </a:blip>
          <a:srcRect l="2751" t="15831" r="5900"/>
          <a:stretch/>
        </p:blipFill>
        <p:spPr>
          <a:xfrm>
            <a:off x="251520" y="863015"/>
            <a:ext cx="8352928" cy="3724959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5139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Условия интеграции с внешними системами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4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5027363" cy="45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Методические материалы -</a:t>
            </a:r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53" y="753267"/>
            <a:ext cx="6896649" cy="3922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441" y="512803"/>
            <a:ext cx="4339066" cy="3119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143897" y="517007"/>
            <a:ext cx="8748464" cy="4019564"/>
            <a:chOff x="241328" y="555900"/>
            <a:chExt cx="8748464" cy="4019564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1328" y="555900"/>
              <a:ext cx="8748464" cy="401956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25015" y="3082044"/>
              <a:ext cx="1228725" cy="1200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354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78817" y="4355690"/>
            <a:ext cx="31304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e-</a:t>
            </a:r>
            <a:r>
              <a:rPr lang="ru-RU" sz="2000" b="1" dirty="0" err="1" smtClean="0">
                <a:solidFill>
                  <a:schemeClr val="tx2"/>
                </a:solidFill>
              </a:rPr>
              <a:t>mail</a:t>
            </a:r>
            <a:r>
              <a:rPr lang="ru-RU" dirty="0">
                <a:solidFill>
                  <a:srgbClr val="656A72"/>
                </a:solidFill>
                <a:latin typeface="Open Sans"/>
              </a:rPr>
              <a:t> </a:t>
            </a:r>
            <a:r>
              <a:rPr lang="ru-RU" dirty="0">
                <a:solidFill>
                  <a:srgbClr val="64B5F6"/>
                </a:solidFill>
                <a:latin typeface="Open Sans"/>
                <a:hlinkClick r:id="rId5"/>
              </a:rPr>
              <a:t>torgi@samregion.ru</a:t>
            </a:r>
            <a:endParaRPr lang="ru-RU" b="0" i="0" dirty="0">
              <a:solidFill>
                <a:srgbClr val="656A72"/>
              </a:solidFill>
              <a:effectLst/>
              <a:latin typeface="Open San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491630"/>
            <a:ext cx="6309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БЛАГОДАРИМ  ЗА  ВНИМАНИЕ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3879385" cy="35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Нормативное регулирование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606146"/>
              </p:ext>
            </p:extLst>
          </p:nvPr>
        </p:nvGraphicFramePr>
        <p:xfrm>
          <a:off x="107504" y="772102"/>
          <a:ext cx="8382728" cy="3599848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8382728"/>
              </a:tblGrid>
              <a:tr h="503504">
                <a:tc>
                  <a:txBody>
                    <a:bodyPr/>
                    <a:lstStyle/>
                    <a:p>
                      <a:pPr marL="252000" lvl="1" algn="l" fontAlgn="b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Федеральный закон от 05.04.2013 № 44-ФЗ «О контрактной системе в сфере закупок товаров, работ, услуг 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/>
                      </a:r>
                      <a:b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для </a:t>
                      </a:r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обеспечения государственных и муниципальных нужд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</a:p>
                    <a:p>
                      <a:pPr marL="252000" lvl="1" algn="l" fontAlgn="b"/>
                      <a:endParaRPr lang="ru-RU" sz="8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4" marR="4074" marT="40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7F9">
                        <a:alpha val="72000"/>
                      </a:srgbClr>
                    </a:solidFill>
                  </a:tcPr>
                </a:tc>
              </a:tr>
              <a:tr h="431213">
                <a:tc>
                  <a:txBody>
                    <a:bodyPr/>
                    <a:lstStyle/>
                    <a:p>
                      <a:pPr marL="252000" lvl="1" algn="l" fontAlgn="b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Налоговый кодекс Российской Федерации (часть первая от 31.07.1998 № 146-ФЗ, часть вторая от 05.08.2000 № 117-ФЗ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pPr marL="252000" lvl="1" algn="l" fontAlgn="b"/>
                      <a:endParaRPr lang="ru-RU" sz="8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4" marR="4074" marT="40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7F9">
                        <a:alpha val="72000"/>
                      </a:srgbClr>
                    </a:solidFill>
                  </a:tcPr>
                </a:tc>
              </a:tr>
              <a:tr h="567061">
                <a:tc>
                  <a:txBody>
                    <a:bodyPr/>
                    <a:lstStyle/>
                    <a:p>
                      <a:pPr marL="2520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Приказ ФНС России от 19.12.2018 № ММВ-7-15/820@ «Об утверждении формата счета-фактуры, формата представления документа о приемке товаров (выполнении работ), передаче имущественных прав (документа об оказании услуг), включающего в себя счет-фактуру, и формата представления документа о приемке товаров (выполнении работ), передаче имущественных прав (документа об оказании услуг) в электронной форме».</a:t>
                      </a:r>
                    </a:p>
                    <a:p>
                      <a:pPr marL="2520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4" marR="4074" marT="40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7F9">
                        <a:alpha val="72000"/>
                      </a:srgbClr>
                    </a:solidFill>
                  </a:tcPr>
                </a:tc>
              </a:tr>
              <a:tr h="351383">
                <a:tc>
                  <a:txBody>
                    <a:bodyPr/>
                    <a:lstStyle/>
                    <a:p>
                      <a:pPr marL="252000" lvl="1" algn="l" fontAlgn="b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Письмо ФНС России от 17.10.2014 № ММВ-20-15/86@ «О корректировке универсального передаточного документа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</a:p>
                    <a:p>
                      <a:pPr marL="252000" lvl="1" algn="l" fontAlgn="b"/>
                      <a:endParaRPr lang="ru-RU" sz="8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4" marR="4074" marT="40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7F9">
                        <a:alpha val="72000"/>
                      </a:srgbClr>
                    </a:solidFill>
                  </a:tcPr>
                </a:tc>
              </a:tr>
              <a:tr h="697992">
                <a:tc>
                  <a:txBody>
                    <a:bodyPr/>
                    <a:lstStyle/>
                    <a:p>
                      <a:pPr marL="2520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Письмо ФНС России от 21.10.2013 № ММВ-20-3/96@ «Об отсутствии налоговых рисков при применении налогоплательщиками документа о приемке, составленного на основе формы счета - фактуры»</a:t>
                      </a:r>
                      <a:endParaRPr lang="ru-RU" sz="1200" b="0" i="0" u="none" strike="noStrike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520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 smtClean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4" marR="4074" marT="40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7F9">
                        <a:alpha val="72000"/>
                      </a:srgbClr>
                    </a:solidFill>
                  </a:tcPr>
                </a:tc>
              </a:tr>
              <a:tr h="758242">
                <a:tc>
                  <a:txBody>
                    <a:bodyPr/>
                    <a:lstStyle/>
                    <a:p>
                      <a:pPr marL="252000" lvl="1" algn="l" fontAlgn="b"/>
                      <a:r>
                        <a:rPr lang="ru-RU" sz="1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Письмо Федерального казначейства  от 18 декабря 2019 г. №14-00-06/27476,  и ФНС  от 18 декабря 2019 г.  №АС-4-15/26126@ “Об электронном документообороте документов о приемке товаров (выполнении работ, оказании услуг), сформированных с использованием Единой информационной системы в сфере закупок</a:t>
                      </a:r>
                      <a:r>
                        <a:rPr lang="ru-RU" sz="1200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”</a:t>
                      </a:r>
                    </a:p>
                    <a:p>
                      <a:pPr marL="252000" lvl="1" algn="l" fontAlgn="b"/>
                      <a:endParaRPr lang="ru-RU" sz="8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4" marR="4074" marT="40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7F9">
                        <a:alpha val="72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939692" y="1015565"/>
            <a:ext cx="4950296" cy="3139321"/>
          </a:xfrm>
          <a:prstGeom prst="rect">
            <a:avLst/>
          </a:prstGeom>
          <a:solidFill>
            <a:srgbClr val="FEF1E6"/>
          </a:solidFill>
          <a:ln>
            <a:solidFill>
              <a:srgbClr val="FF0000"/>
            </a:solidFill>
          </a:ln>
          <a:effectLst>
            <a:outerShdw blurRad="419100" dist="254000" dir="13320000" algn="ctr" rotWithShape="0">
              <a:srgbClr val="000000">
                <a:alpha val="26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>
              <a:solidFill>
                <a:srgbClr val="8A9199"/>
              </a:solidFill>
              <a:latin typeface="OpenSans"/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OpenSans"/>
              </a:rPr>
              <a:t>В </a:t>
            </a:r>
            <a:r>
              <a:rPr lang="ru-RU" dirty="0">
                <a:solidFill>
                  <a:schemeClr val="tx2"/>
                </a:solidFill>
                <a:latin typeface="OpenSans"/>
              </a:rPr>
              <a:t>связи с принятием оптимизационного Федерального закона </a:t>
            </a:r>
            <a:r>
              <a:rPr lang="ru-RU" dirty="0" smtClean="0">
                <a:solidFill>
                  <a:schemeClr val="tx2"/>
                </a:solidFill>
                <a:latin typeface="OpenSan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OpenSans"/>
              </a:rPr>
            </a:br>
            <a:r>
              <a:rPr lang="ru-RU" dirty="0" smtClean="0">
                <a:solidFill>
                  <a:schemeClr val="tx2"/>
                </a:solidFill>
                <a:latin typeface="OpenSans"/>
              </a:rPr>
              <a:t>№ </a:t>
            </a:r>
            <a:r>
              <a:rPr lang="ru-RU" dirty="0">
                <a:solidFill>
                  <a:schemeClr val="tx2"/>
                </a:solidFill>
                <a:latin typeface="OpenSans"/>
              </a:rPr>
              <a:t>360-ФЗ от </a:t>
            </a:r>
            <a:r>
              <a:rPr lang="ru-RU" dirty="0" smtClean="0">
                <a:solidFill>
                  <a:schemeClr val="tx2"/>
                </a:solidFill>
                <a:latin typeface="OpenSans"/>
              </a:rPr>
              <a:t>02.07.2021</a:t>
            </a:r>
            <a:br>
              <a:rPr lang="ru-RU" dirty="0" smtClean="0">
                <a:solidFill>
                  <a:schemeClr val="tx2"/>
                </a:solidFill>
                <a:latin typeface="OpenSans"/>
              </a:rPr>
            </a:br>
            <a:endParaRPr lang="ru-RU" dirty="0" smtClean="0">
              <a:solidFill>
                <a:schemeClr val="tx2"/>
              </a:solidFill>
              <a:latin typeface="OpenSans"/>
            </a:endParaRP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OpenSans"/>
              </a:rPr>
              <a:t>Электронное </a:t>
            </a:r>
            <a:r>
              <a:rPr lang="ru-RU" dirty="0">
                <a:solidFill>
                  <a:schemeClr val="tx2"/>
                </a:solidFill>
                <a:latin typeface="OpenSans"/>
              </a:rPr>
              <a:t>актирование </a:t>
            </a:r>
            <a:r>
              <a:rPr lang="ru-RU" dirty="0" smtClean="0">
                <a:solidFill>
                  <a:schemeClr val="tx2"/>
                </a:solidFill>
                <a:latin typeface="OpenSan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OpenSans"/>
              </a:rPr>
            </a:br>
            <a:r>
              <a:rPr lang="ru-RU" dirty="0" smtClean="0">
                <a:solidFill>
                  <a:schemeClr val="tx2"/>
                </a:solidFill>
                <a:latin typeface="OpenSans"/>
              </a:rPr>
              <a:t>станет </a:t>
            </a:r>
            <a:r>
              <a:rPr lang="ru-RU" dirty="0">
                <a:solidFill>
                  <a:schemeClr val="tx2"/>
                </a:solidFill>
                <a:latin typeface="OpenSans"/>
              </a:rPr>
              <a:t>обязательным </a:t>
            </a:r>
            <a:r>
              <a:rPr lang="ru-RU" dirty="0" smtClean="0">
                <a:solidFill>
                  <a:schemeClr val="tx2"/>
                </a:solidFill>
                <a:latin typeface="OpenSan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OpenSans"/>
              </a:rPr>
            </a:br>
            <a:r>
              <a:rPr lang="ru-RU" dirty="0">
                <a:solidFill>
                  <a:schemeClr val="tx2"/>
                </a:solidFill>
                <a:latin typeface="OpenSans"/>
              </a:rPr>
              <a:t>для онлайн-процедур</a:t>
            </a:r>
            <a:r>
              <a:rPr lang="ru-RU" dirty="0" smtClean="0">
                <a:solidFill>
                  <a:schemeClr val="tx2"/>
                </a:solidFill>
                <a:latin typeface="OpenSan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OpenSans"/>
              </a:rPr>
            </a:br>
            <a:endParaRPr lang="ru-RU" dirty="0" smtClean="0">
              <a:solidFill>
                <a:schemeClr val="tx2"/>
              </a:solidFill>
              <a:latin typeface="OpenSans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OpenSans"/>
              </a:rPr>
              <a:t>с 01.01.2022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71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03883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1"/>
            <a:ext cx="6471673" cy="4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Цели и задачи электронного актирования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0666" y="830353"/>
            <a:ext cx="21602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повышение прозрачности системы закупок</a:t>
            </a:r>
            <a:endParaRPr lang="ru-RU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3451097" y="702748"/>
            <a:ext cx="216024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обеспечение идентичности информации из контракта и закрывающих документов</a:t>
            </a:r>
            <a:endParaRPr lang="ru-RU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520666" y="3343045"/>
            <a:ext cx="21602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tx2"/>
                </a:solidFill>
              </a:rPr>
              <a:t>снижение риска технических ошибок</a:t>
            </a:r>
            <a:endParaRPr lang="ru-RU" dirty="0" err="1" smtClean="0"/>
          </a:p>
        </p:txBody>
      </p:sp>
      <p:sp>
        <p:nvSpPr>
          <p:cNvPr id="22" name="TextBox 21"/>
          <p:cNvSpPr txBox="1"/>
          <p:nvPr/>
        </p:nvSpPr>
        <p:spPr>
          <a:xfrm>
            <a:off x="6296024" y="820264"/>
            <a:ext cx="21602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сокращение бумажного документооборота</a:t>
            </a:r>
            <a:endParaRPr lang="ru-RU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6296024" y="2053464"/>
            <a:ext cx="21602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tx2"/>
                </a:solidFill>
              </a:rPr>
              <a:t>обеспечение своевременности оплаты</a:t>
            </a:r>
            <a:endParaRPr lang="ru-RU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3451097" y="2787043"/>
            <a:ext cx="216024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упрощение и ускорение согласования приемки</a:t>
            </a:r>
            <a:endParaRPr lang="ru-RU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520666" y="2086699"/>
            <a:ext cx="21602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tx2"/>
                </a:solidFill>
              </a:rPr>
              <a:t>оптимизация закупочного процесса</a:t>
            </a:r>
            <a:endParaRPr lang="ru-RU" dirty="0" err="1" smtClean="0"/>
          </a:p>
        </p:txBody>
      </p:sp>
      <p:sp>
        <p:nvSpPr>
          <p:cNvPr id="26" name="TextBox 25"/>
          <p:cNvSpPr txBox="1"/>
          <p:nvPr/>
        </p:nvSpPr>
        <p:spPr>
          <a:xfrm>
            <a:off x="6296024" y="3343045"/>
            <a:ext cx="216024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tx2"/>
                </a:solidFill>
              </a:rPr>
              <a:t>возможность сбора статистических данных</a:t>
            </a:r>
            <a:endParaRPr lang="ru-RU" dirty="0" err="1" smtClean="0"/>
          </a:p>
        </p:txBody>
      </p:sp>
    </p:spTree>
    <p:extLst>
      <p:ext uri="{BB962C8B-B14F-4D97-AF65-F5344CB8AC3E}">
        <p14:creationId xmlns:p14="http://schemas.microsoft.com/office/powerpoint/2010/main" val="318662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2" grpId="0" animBg="1"/>
      <p:bldP spid="23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647167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Для </a:t>
            </a:r>
            <a:r>
              <a:rPr lang="ru-RU" sz="2000" b="1" dirty="0">
                <a:solidFill>
                  <a:schemeClr val="tx2"/>
                </a:solidFill>
                <a:latin typeface="+mn-lt"/>
                <a:cs typeface="+mn-cs"/>
              </a:rPr>
              <a:t>формирования</a:t>
            </a:r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/ редактирования/ удаления/ подписания доступны следующие документы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915566"/>
            <a:ext cx="8121927" cy="3671429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7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" y="1"/>
            <a:ext cx="4499992" cy="3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Полная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" y="1"/>
            <a:ext cx="4860032" cy="26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2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2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Отказ от приемки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372238" y="913139"/>
            <a:ext cx="8100392" cy="3914101"/>
            <a:chOff x="372238" y="913139"/>
            <a:chExt cx="8100392" cy="391410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2238" y="913139"/>
              <a:ext cx="8100392" cy="3914101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8315783" y="4610844"/>
              <a:ext cx="144649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0" y="0"/>
            <a:ext cx="4783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Механизм формирования и подписания 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2000" b="1" dirty="0">
                <a:solidFill>
                  <a:schemeClr val="tx2"/>
                </a:solidFill>
              </a:rPr>
              <a:t>«единого» документа о приемке в ЕИС 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7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5"/>
          <a:srcRect b="3161"/>
          <a:stretch/>
        </p:blipFill>
        <p:spPr bwMode="auto">
          <a:xfrm>
            <a:off x="179512" y="843558"/>
            <a:ext cx="8208911" cy="3617800"/>
          </a:xfrm>
          <a:prstGeom prst="rect">
            <a:avLst/>
          </a:prstGeom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6"/>
          <a:srcRect t="1816" b="25792"/>
          <a:stretch/>
        </p:blipFill>
        <p:spPr bwMode="auto">
          <a:xfrm>
            <a:off x="179512" y="833402"/>
            <a:ext cx="8280360" cy="3552203"/>
          </a:xfrm>
          <a:prstGeom prst="rect">
            <a:avLst/>
          </a:prstGeom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841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18925</TotalTime>
  <Words>296</Words>
  <Application>Microsoft Office PowerPoint</Application>
  <PresentationFormat>Экран (16:9)</PresentationFormat>
  <Paragraphs>36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Open Sans</vt:lpstr>
      <vt:lpstr>OpenSans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315</cp:revision>
  <cp:lastPrinted>2021-09-24T10:22:18Z</cp:lastPrinted>
  <dcterms:created xsi:type="dcterms:W3CDTF">2020-09-14T07:25:20Z</dcterms:created>
  <dcterms:modified xsi:type="dcterms:W3CDTF">2021-12-02T05:43:22Z</dcterms:modified>
</cp:coreProperties>
</file>