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1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78" r:id="rId11"/>
    <p:sldId id="287" r:id="rId12"/>
    <p:sldId id="288" r:id="rId13"/>
    <p:sldId id="259" r:id="rId14"/>
    <p:sldId id="260" r:id="rId15"/>
    <p:sldId id="263" r:id="rId16"/>
    <p:sldId id="268" r:id="rId17"/>
    <p:sldId id="269" r:id="rId18"/>
    <p:sldId id="267" r:id="rId19"/>
    <p:sldId id="261" r:id="rId20"/>
    <p:sldId id="264" r:id="rId21"/>
    <p:sldId id="265" r:id="rId22"/>
    <p:sldId id="262" r:id="rId23"/>
    <p:sldId id="271" r:id="rId24"/>
    <p:sldId id="272" r:id="rId25"/>
    <p:sldId id="273" r:id="rId26"/>
    <p:sldId id="274" r:id="rId27"/>
    <p:sldId id="275" r:id="rId28"/>
    <p:sldId id="276" r:id="rId29"/>
    <p:sldId id="28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CC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06" autoAdjust="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48BC04-8CB8-458F-94E3-C30ACE2FFD0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130F2EA-E444-4BF1-8CAC-16C0FB00AED9}">
      <dgm:prSet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ea typeface="Times New Roman"/>
            </a:rPr>
            <a:t>по почте заказным письмом с уведомлением о вручении по адресу поставщика </a:t>
          </a:r>
          <a:r>
            <a:rPr lang="ru-RU" sz="1600" u="none" dirty="0" smtClean="0">
              <a:solidFill>
                <a:schemeClr val="bg1"/>
              </a:solidFill>
              <a:latin typeface="+mn-lt"/>
              <a:ea typeface="Times New Roman"/>
            </a:rPr>
            <a:t>указанному в контракте</a:t>
          </a:r>
          <a:endParaRPr lang="ru-RU" sz="1600" u="none" dirty="0">
            <a:solidFill>
              <a:schemeClr val="bg1"/>
            </a:solidFill>
            <a:latin typeface="+mn-lt"/>
          </a:endParaRPr>
        </a:p>
      </dgm:t>
    </dgm:pt>
    <dgm:pt modelId="{A2F5616E-9C3D-4FB1-BAE6-17B494CC55C0}" type="parTrans" cxnId="{2EB0E750-3EB4-4F58-9963-A5C4039EB0A7}">
      <dgm:prSet/>
      <dgm:spPr/>
      <dgm:t>
        <a:bodyPr/>
        <a:lstStyle/>
        <a:p>
          <a:endParaRPr lang="ru-RU"/>
        </a:p>
      </dgm:t>
    </dgm:pt>
    <dgm:pt modelId="{1F982C5A-5736-4806-B20D-DEB5EA490FCC}" type="sibTrans" cxnId="{2EB0E750-3EB4-4F58-9963-A5C4039EB0A7}">
      <dgm:prSet/>
      <dgm:spPr/>
      <dgm:t>
        <a:bodyPr/>
        <a:lstStyle/>
        <a:p>
          <a:endParaRPr lang="ru-RU"/>
        </a:p>
      </dgm:t>
    </dgm:pt>
    <dgm:pt modelId="{C4076B33-D053-4164-8E8A-84954993F4FB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ea typeface="Times New Roman"/>
            </a:rPr>
            <a:t>телеграммой,  факсимильной связью, либо по адресу электронной почты, иными средствами связи и доставки, обеспечивающими фиксирование уведомления и получение заказчиком подтверждения о его вручении</a:t>
          </a:r>
          <a:endParaRPr lang="ru-RU" sz="1600" dirty="0">
            <a:solidFill>
              <a:schemeClr val="bg1"/>
            </a:solidFill>
            <a:latin typeface="+mn-lt"/>
          </a:endParaRPr>
        </a:p>
      </dgm:t>
    </dgm:pt>
    <dgm:pt modelId="{1723C90A-A188-41DE-8495-0F096C5CF44F}" type="parTrans" cxnId="{2C2AF9AE-A6DB-4167-95D0-FA633ADF8FEB}">
      <dgm:prSet/>
      <dgm:spPr/>
      <dgm:t>
        <a:bodyPr/>
        <a:lstStyle/>
        <a:p>
          <a:endParaRPr lang="ru-RU"/>
        </a:p>
      </dgm:t>
    </dgm:pt>
    <dgm:pt modelId="{2415061D-59CE-408F-80CC-64D9BACAACAC}" type="sibTrans" cxnId="{2C2AF9AE-A6DB-4167-95D0-FA633ADF8FEB}">
      <dgm:prSet/>
      <dgm:spPr/>
      <dgm:t>
        <a:bodyPr/>
        <a:lstStyle/>
        <a:p>
          <a:endParaRPr lang="ru-RU"/>
        </a:p>
      </dgm:t>
    </dgm:pt>
    <dgm:pt modelId="{C3951DF1-A9FD-4DC2-B54B-778D9BEF3F02}" type="pres">
      <dgm:prSet presAssocID="{8048BC04-8CB8-458F-94E3-C30ACE2FFD0C}" presName="Name0" presStyleCnt="0">
        <dgm:presLayoutVars>
          <dgm:dir/>
          <dgm:animLvl val="lvl"/>
          <dgm:resizeHandles val="exact"/>
        </dgm:presLayoutVars>
      </dgm:prSet>
      <dgm:spPr/>
    </dgm:pt>
    <dgm:pt modelId="{EF92A778-CE5B-4696-97A9-BFCA0EFE10D5}" type="pres">
      <dgm:prSet presAssocID="{2130F2EA-E444-4BF1-8CAC-16C0FB00AED9}" presName="parTxOnly" presStyleLbl="node1" presStyleIdx="0" presStyleCnt="2" custScaleX="117541" custLinFactNeighborX="6386" custLinFactNeighborY="-13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A6324-FA73-4189-AA19-1E9D1FE72F49}" type="pres">
      <dgm:prSet presAssocID="{1F982C5A-5736-4806-B20D-DEB5EA490FCC}" presName="parTxOnlySpace" presStyleCnt="0"/>
      <dgm:spPr/>
    </dgm:pt>
    <dgm:pt modelId="{9DD2685D-19C9-4F58-A4BB-B970F9428F16}" type="pres">
      <dgm:prSet presAssocID="{C4076B33-D053-4164-8E8A-84954993F4FB}" presName="parTxOnly" presStyleLbl="node1" presStyleIdx="1" presStyleCnt="2" custScaleX="159412" custLinFactNeighborX="-2706" custLinFactNeighborY="-13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A11C3-15D4-48B6-B4D8-E59AD7AFD137}" type="presOf" srcId="{8048BC04-8CB8-458F-94E3-C30ACE2FFD0C}" destId="{C3951DF1-A9FD-4DC2-B54B-778D9BEF3F02}" srcOrd="0" destOrd="0" presId="urn:microsoft.com/office/officeart/2005/8/layout/chevron1"/>
    <dgm:cxn modelId="{2EB0E750-3EB4-4F58-9963-A5C4039EB0A7}" srcId="{8048BC04-8CB8-458F-94E3-C30ACE2FFD0C}" destId="{2130F2EA-E444-4BF1-8CAC-16C0FB00AED9}" srcOrd="0" destOrd="0" parTransId="{A2F5616E-9C3D-4FB1-BAE6-17B494CC55C0}" sibTransId="{1F982C5A-5736-4806-B20D-DEB5EA490FCC}"/>
    <dgm:cxn modelId="{5D207C5B-30DF-43CF-A496-8F9CCC49079A}" type="presOf" srcId="{2130F2EA-E444-4BF1-8CAC-16C0FB00AED9}" destId="{EF92A778-CE5B-4696-97A9-BFCA0EFE10D5}" srcOrd="0" destOrd="0" presId="urn:microsoft.com/office/officeart/2005/8/layout/chevron1"/>
    <dgm:cxn modelId="{2C2AF9AE-A6DB-4167-95D0-FA633ADF8FEB}" srcId="{8048BC04-8CB8-458F-94E3-C30ACE2FFD0C}" destId="{C4076B33-D053-4164-8E8A-84954993F4FB}" srcOrd="1" destOrd="0" parTransId="{1723C90A-A188-41DE-8495-0F096C5CF44F}" sibTransId="{2415061D-59CE-408F-80CC-64D9BACAACAC}"/>
    <dgm:cxn modelId="{1B1FC8FA-C0E8-46DB-8ABC-94A67C8B5ED9}" type="presOf" srcId="{C4076B33-D053-4164-8E8A-84954993F4FB}" destId="{9DD2685D-19C9-4F58-A4BB-B970F9428F16}" srcOrd="0" destOrd="0" presId="urn:microsoft.com/office/officeart/2005/8/layout/chevron1"/>
    <dgm:cxn modelId="{A150C45C-2ACB-435D-850A-74DFCF8FD9CD}" type="presParOf" srcId="{C3951DF1-A9FD-4DC2-B54B-778D9BEF3F02}" destId="{EF92A778-CE5B-4696-97A9-BFCA0EFE10D5}" srcOrd="0" destOrd="0" presId="urn:microsoft.com/office/officeart/2005/8/layout/chevron1"/>
    <dgm:cxn modelId="{EE91BFB6-C97D-41E9-B4DB-A8FB90CC0B35}" type="presParOf" srcId="{C3951DF1-A9FD-4DC2-B54B-778D9BEF3F02}" destId="{A3AA6324-FA73-4189-AA19-1E9D1FE72F49}" srcOrd="1" destOrd="0" presId="urn:microsoft.com/office/officeart/2005/8/layout/chevron1"/>
    <dgm:cxn modelId="{861CCBAE-1902-477F-AC1E-471996F6890B}" type="presParOf" srcId="{C3951DF1-A9FD-4DC2-B54B-778D9BEF3F02}" destId="{9DD2685D-19C9-4F58-A4BB-B970F9428F16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EB66A8-4450-4EF2-AB6C-F6A49004A51A}" type="doc">
      <dgm:prSet loTypeId="urn:microsoft.com/office/officeart/2005/8/layout/funne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9287139-DA2D-429F-A776-53AFF7697E60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bg2">
                  <a:lumMod val="25000"/>
                </a:schemeClr>
              </a:solidFill>
            </a:rPr>
            <a:t>Наличие неустранимых недостатков</a:t>
          </a:r>
          <a:endParaRPr lang="ru-RU" sz="1400" dirty="0">
            <a:solidFill>
              <a:schemeClr val="bg2">
                <a:lumMod val="25000"/>
              </a:schemeClr>
            </a:solidFill>
          </a:endParaRPr>
        </a:p>
      </dgm:t>
    </dgm:pt>
    <dgm:pt modelId="{B89C3DE4-D21E-4372-B6B4-0325B44F4BFE}" type="parTrans" cxnId="{88ADE53D-8C25-4C39-A6E6-197134C6C710}">
      <dgm:prSet/>
      <dgm:spPr/>
      <dgm:t>
        <a:bodyPr/>
        <a:lstStyle/>
        <a:p>
          <a:endParaRPr lang="ru-RU"/>
        </a:p>
      </dgm:t>
    </dgm:pt>
    <dgm:pt modelId="{193574A0-3600-4407-BED1-60AE604617C3}" type="sibTrans" cxnId="{88ADE53D-8C25-4C39-A6E6-197134C6C710}">
      <dgm:prSet/>
      <dgm:spPr/>
      <dgm:t>
        <a:bodyPr/>
        <a:lstStyle/>
        <a:p>
          <a:endParaRPr lang="ru-RU"/>
        </a:p>
      </dgm:t>
    </dgm:pt>
    <dgm:pt modelId="{4B17CC87-CA3E-4CF6-9014-6C3E72F3BAC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Ненадлежащее качество исполнения контракта</a:t>
          </a:r>
          <a:endParaRPr lang="ru-RU" sz="1600" dirty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6F985A-2D05-401F-B17D-45E10134BB34}" type="parTrans" cxnId="{8DDDC25F-B55D-4FE0-86BB-8E28FA57E3B7}">
      <dgm:prSet/>
      <dgm:spPr/>
      <dgm:t>
        <a:bodyPr/>
        <a:lstStyle/>
        <a:p>
          <a:endParaRPr lang="ru-RU"/>
        </a:p>
      </dgm:t>
    </dgm:pt>
    <dgm:pt modelId="{251F2FC8-F3E0-411F-A98E-64FBAF8E787C}" type="sibTrans" cxnId="{8DDDC25F-B55D-4FE0-86BB-8E28FA57E3B7}">
      <dgm:prSet/>
      <dgm:spPr/>
      <dgm:t>
        <a:bodyPr/>
        <a:lstStyle/>
        <a:p>
          <a:endParaRPr lang="ru-RU"/>
        </a:p>
      </dgm:t>
    </dgm:pt>
    <dgm:pt modelId="{9224366A-86DF-4FA6-938D-7670BD12107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Неоднократное нарушение сроков поставки, выполнения работ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4922A-AA4C-4236-82D9-5AB70730BBE4}" type="parTrans" cxnId="{B564AAB1-B63B-44DF-9882-CB8589084E00}">
      <dgm:prSet/>
      <dgm:spPr/>
      <dgm:t>
        <a:bodyPr/>
        <a:lstStyle/>
        <a:p>
          <a:endParaRPr lang="ru-RU"/>
        </a:p>
      </dgm:t>
    </dgm:pt>
    <dgm:pt modelId="{7F92A387-C1E7-4484-AE18-07CEE4663CD1}" type="sibTrans" cxnId="{B564AAB1-B63B-44DF-9882-CB8589084E00}">
      <dgm:prSet/>
      <dgm:spPr/>
      <dgm:t>
        <a:bodyPr/>
        <a:lstStyle/>
        <a:p>
          <a:endParaRPr lang="ru-RU"/>
        </a:p>
      </dgm:t>
    </dgm:pt>
    <dgm:pt modelId="{907F7DBB-CDEA-4331-9662-1A3AB5697AD0}">
      <dgm:prSet phldrT="[Текст]"/>
      <dgm:spPr/>
      <dgm:t>
        <a:bodyPr/>
        <a:lstStyle/>
        <a:p>
          <a:endParaRPr lang="ru-RU" dirty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DE0887-716C-42DF-83E3-A3FC907C8B12}" type="sibTrans" cxnId="{4638C923-1825-461A-9748-6C76DFE6CD7F}">
      <dgm:prSet/>
      <dgm:spPr/>
      <dgm:t>
        <a:bodyPr/>
        <a:lstStyle/>
        <a:p>
          <a:endParaRPr lang="ru-RU"/>
        </a:p>
      </dgm:t>
    </dgm:pt>
    <dgm:pt modelId="{730C655D-A3BB-4151-94FF-DCA790D463F8}" type="parTrans" cxnId="{4638C923-1825-461A-9748-6C76DFE6CD7F}">
      <dgm:prSet/>
      <dgm:spPr/>
      <dgm:t>
        <a:bodyPr/>
        <a:lstStyle/>
        <a:p>
          <a:endParaRPr lang="ru-RU"/>
        </a:p>
      </dgm:t>
    </dgm:pt>
    <dgm:pt modelId="{51ADE19E-AFB6-48C8-AD84-4CD660E42AB9}" type="pres">
      <dgm:prSet presAssocID="{E7EB66A8-4450-4EF2-AB6C-F6A49004A51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FABAD5-F47A-4C77-962C-F68D03DED279}" type="pres">
      <dgm:prSet presAssocID="{E7EB66A8-4450-4EF2-AB6C-F6A49004A51A}" presName="ellipse" presStyleLbl="trBgShp" presStyleIdx="0" presStyleCnt="1" custLinFactNeighborX="-6096" custLinFactNeighborY="10700"/>
      <dgm:spPr/>
    </dgm:pt>
    <dgm:pt modelId="{3B61D265-1585-475E-AB41-C070FBFE17A2}" type="pres">
      <dgm:prSet presAssocID="{E7EB66A8-4450-4EF2-AB6C-F6A49004A51A}" presName="arrow1" presStyleLbl="fgShp" presStyleIdx="0" presStyleCnt="1" custScaleX="62540" custScaleY="201368" custLinFactNeighborX="-12126" custLinFactNeighborY="80733"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E891F1C4-B0F4-4AC7-81B2-E95786341ECC}" type="pres">
      <dgm:prSet presAssocID="{E7EB66A8-4450-4EF2-AB6C-F6A49004A51A}" presName="rectangle" presStyleLbl="revTx" presStyleIdx="0" presStyleCnt="1" custLinFactY="-23148" custLinFactNeighborX="-1136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6DC3D-E9BC-4024-A0F2-F68A56AE6C1A}" type="pres">
      <dgm:prSet presAssocID="{4B17CC87-CA3E-4CF6-9014-6C3E72F3BACA}" presName="item1" presStyleLbl="node1" presStyleIdx="0" presStyleCnt="3" custScaleX="133861" custScaleY="125750" custLinFactNeighborX="-21095" custLinFactNeighborY="61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892B7-2374-475F-85C0-04FEB7E2BEFE}" type="pres">
      <dgm:prSet presAssocID="{9224366A-86DF-4FA6-938D-7670BD121079}" presName="item2" presStyleLbl="node1" presStyleIdx="1" presStyleCnt="3" custScaleX="170234" custScaleY="156686" custLinFactNeighborX="-4722" custLinFactNeighborY="5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53077-190A-4E8E-9CC7-7AD258FA683B}" type="pres">
      <dgm:prSet presAssocID="{907F7DBB-CDEA-4331-9662-1A3AB5697AD0}" presName="item3" presStyleLbl="node1" presStyleIdx="2" presStyleCnt="3" custScaleX="158372" custScaleY="151283" custLinFactNeighborX="24125" custLinFactNeighborY="-12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77EAFD-F2C8-4071-8B61-ABFBAE1A794B}" type="pres">
      <dgm:prSet presAssocID="{E7EB66A8-4450-4EF2-AB6C-F6A49004A51A}" presName="funnel" presStyleLbl="trAlignAcc1" presStyleIdx="0" presStyleCnt="1" custScaleX="107030" custScaleY="124972" custLinFactNeighborX="-3214" custLinFactNeighborY="11473"/>
      <dgm:spPr/>
    </dgm:pt>
  </dgm:ptLst>
  <dgm:cxnLst>
    <dgm:cxn modelId="{F8A47BF3-ECCB-4112-863C-7448A7732F1D}" type="presOf" srcId="{F9287139-DA2D-429F-A776-53AFF7697E60}" destId="{BFD53077-190A-4E8E-9CC7-7AD258FA683B}" srcOrd="0" destOrd="0" presId="urn:microsoft.com/office/officeart/2005/8/layout/funnel1"/>
    <dgm:cxn modelId="{8C8ACAA3-276E-4C48-AEE6-6C4750AF2699}" type="presOf" srcId="{9224366A-86DF-4FA6-938D-7670BD121079}" destId="{8B96DC3D-E9BC-4024-A0F2-F68A56AE6C1A}" srcOrd="0" destOrd="0" presId="urn:microsoft.com/office/officeart/2005/8/layout/funnel1"/>
    <dgm:cxn modelId="{91425B19-5D79-4F15-81E9-FB6290CAB56E}" type="presOf" srcId="{E7EB66A8-4450-4EF2-AB6C-F6A49004A51A}" destId="{51ADE19E-AFB6-48C8-AD84-4CD660E42AB9}" srcOrd="0" destOrd="0" presId="urn:microsoft.com/office/officeart/2005/8/layout/funnel1"/>
    <dgm:cxn modelId="{8DDDC25F-B55D-4FE0-86BB-8E28FA57E3B7}" srcId="{E7EB66A8-4450-4EF2-AB6C-F6A49004A51A}" destId="{4B17CC87-CA3E-4CF6-9014-6C3E72F3BACA}" srcOrd="1" destOrd="0" parTransId="{066F985A-2D05-401F-B17D-45E10134BB34}" sibTransId="{251F2FC8-F3E0-411F-A98E-64FBAF8E787C}"/>
    <dgm:cxn modelId="{88ADE53D-8C25-4C39-A6E6-197134C6C710}" srcId="{E7EB66A8-4450-4EF2-AB6C-F6A49004A51A}" destId="{F9287139-DA2D-429F-A776-53AFF7697E60}" srcOrd="0" destOrd="0" parTransId="{B89C3DE4-D21E-4372-B6B4-0325B44F4BFE}" sibTransId="{193574A0-3600-4407-BED1-60AE604617C3}"/>
    <dgm:cxn modelId="{4638C923-1825-461A-9748-6C76DFE6CD7F}" srcId="{E7EB66A8-4450-4EF2-AB6C-F6A49004A51A}" destId="{907F7DBB-CDEA-4331-9662-1A3AB5697AD0}" srcOrd="3" destOrd="0" parTransId="{730C655D-A3BB-4151-94FF-DCA790D463F8}" sibTransId="{E9DE0887-716C-42DF-83E3-A3FC907C8B12}"/>
    <dgm:cxn modelId="{381CB85A-2ECD-4357-8F9B-B526E3671BBC}" type="presOf" srcId="{907F7DBB-CDEA-4331-9662-1A3AB5697AD0}" destId="{E891F1C4-B0F4-4AC7-81B2-E95786341ECC}" srcOrd="0" destOrd="0" presId="urn:microsoft.com/office/officeart/2005/8/layout/funnel1"/>
    <dgm:cxn modelId="{782CAD02-4D69-46EA-BA4F-AFE4F91FC799}" type="presOf" srcId="{4B17CC87-CA3E-4CF6-9014-6C3E72F3BACA}" destId="{3B4892B7-2374-475F-85C0-04FEB7E2BEFE}" srcOrd="0" destOrd="0" presId="urn:microsoft.com/office/officeart/2005/8/layout/funnel1"/>
    <dgm:cxn modelId="{B564AAB1-B63B-44DF-9882-CB8589084E00}" srcId="{E7EB66A8-4450-4EF2-AB6C-F6A49004A51A}" destId="{9224366A-86DF-4FA6-938D-7670BD121079}" srcOrd="2" destOrd="0" parTransId="{6B84922A-AA4C-4236-82D9-5AB70730BBE4}" sibTransId="{7F92A387-C1E7-4484-AE18-07CEE4663CD1}"/>
    <dgm:cxn modelId="{43610EA4-C194-4F4B-B1CC-9254AA416D27}" type="presParOf" srcId="{51ADE19E-AFB6-48C8-AD84-4CD660E42AB9}" destId="{A2FABAD5-F47A-4C77-962C-F68D03DED279}" srcOrd="0" destOrd="0" presId="urn:microsoft.com/office/officeart/2005/8/layout/funnel1"/>
    <dgm:cxn modelId="{0007D78A-B8C9-426A-B163-00AC615C9B6C}" type="presParOf" srcId="{51ADE19E-AFB6-48C8-AD84-4CD660E42AB9}" destId="{3B61D265-1585-475E-AB41-C070FBFE17A2}" srcOrd="1" destOrd="0" presId="urn:microsoft.com/office/officeart/2005/8/layout/funnel1"/>
    <dgm:cxn modelId="{0156AAE8-04DF-42A9-9234-95EB2BFF04A4}" type="presParOf" srcId="{51ADE19E-AFB6-48C8-AD84-4CD660E42AB9}" destId="{E891F1C4-B0F4-4AC7-81B2-E95786341ECC}" srcOrd="2" destOrd="0" presId="urn:microsoft.com/office/officeart/2005/8/layout/funnel1"/>
    <dgm:cxn modelId="{C721AED6-DE92-44E7-9B44-5509ACDE59F9}" type="presParOf" srcId="{51ADE19E-AFB6-48C8-AD84-4CD660E42AB9}" destId="{8B96DC3D-E9BC-4024-A0F2-F68A56AE6C1A}" srcOrd="3" destOrd="0" presId="urn:microsoft.com/office/officeart/2005/8/layout/funnel1"/>
    <dgm:cxn modelId="{416F238E-BA82-45DB-9D30-1BF44969E559}" type="presParOf" srcId="{51ADE19E-AFB6-48C8-AD84-4CD660E42AB9}" destId="{3B4892B7-2374-475F-85C0-04FEB7E2BEFE}" srcOrd="4" destOrd="0" presId="urn:microsoft.com/office/officeart/2005/8/layout/funnel1"/>
    <dgm:cxn modelId="{7A572600-F2A4-4090-9F97-77C2C2D5462E}" type="presParOf" srcId="{51ADE19E-AFB6-48C8-AD84-4CD660E42AB9}" destId="{BFD53077-190A-4E8E-9CC7-7AD258FA683B}" srcOrd="5" destOrd="0" presId="urn:microsoft.com/office/officeart/2005/8/layout/funnel1"/>
    <dgm:cxn modelId="{1692D7BF-04EB-47E5-9A44-AA76FBACDF1D}" type="presParOf" srcId="{51ADE19E-AFB6-48C8-AD84-4CD660E42AB9}" destId="{4F77EAFD-F2C8-4071-8B61-ABFBAE1A794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2A778-CE5B-4696-97A9-BFCA0EFE10D5}">
      <dsp:nvSpPr>
        <dsp:cNvPr id="0" name=""/>
        <dsp:cNvSpPr/>
      </dsp:nvSpPr>
      <dsp:spPr>
        <a:xfrm>
          <a:off x="21206" y="1045132"/>
          <a:ext cx="3724322" cy="12674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ea typeface="Times New Roman"/>
            </a:rPr>
            <a:t>по почте заказным письмом с уведомлением о вручении по адресу поставщика </a:t>
          </a:r>
          <a:r>
            <a:rPr lang="ru-RU" sz="1600" u="none" kern="1200" dirty="0" smtClean="0">
              <a:solidFill>
                <a:schemeClr val="bg1"/>
              </a:solidFill>
              <a:latin typeface="+mn-lt"/>
              <a:ea typeface="Times New Roman"/>
            </a:rPr>
            <a:t>указанному в контракте</a:t>
          </a:r>
          <a:endParaRPr lang="ru-RU" sz="1600" u="none" kern="1200" dirty="0">
            <a:solidFill>
              <a:schemeClr val="bg1"/>
            </a:solidFill>
            <a:latin typeface="+mn-lt"/>
          </a:endParaRPr>
        </a:p>
      </dsp:txBody>
      <dsp:txXfrm>
        <a:off x="654912" y="1045132"/>
        <a:ext cx="2456910" cy="1267412"/>
      </dsp:txXfrm>
    </dsp:sp>
    <dsp:sp modelId="{9DD2685D-19C9-4F58-A4BB-B970F9428F16}">
      <dsp:nvSpPr>
        <dsp:cNvPr id="0" name=""/>
        <dsp:cNvSpPr/>
      </dsp:nvSpPr>
      <dsp:spPr>
        <a:xfrm>
          <a:off x="3399867" y="1045132"/>
          <a:ext cx="5051018" cy="12674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ea typeface="Times New Roman"/>
            </a:rPr>
            <a:t>телеграммой,  факсимильной связью, либо по адресу электронной почты, иными средствами связи и доставки, обеспечивающими фиксирование уведомления и получение заказчиком подтверждения о его вручении</a:t>
          </a:r>
          <a:endParaRPr lang="ru-RU" sz="1600" kern="1200" dirty="0">
            <a:solidFill>
              <a:schemeClr val="bg1"/>
            </a:solidFill>
            <a:latin typeface="+mn-lt"/>
          </a:endParaRPr>
        </a:p>
      </dsp:txBody>
      <dsp:txXfrm>
        <a:off x="4033573" y="1045132"/>
        <a:ext cx="3783606" cy="1267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FABAD5-F47A-4C77-962C-F68D03DED279}">
      <dsp:nvSpPr>
        <dsp:cNvPr id="0" name=""/>
        <dsp:cNvSpPr/>
      </dsp:nvSpPr>
      <dsp:spPr>
        <a:xfrm>
          <a:off x="2232233" y="576065"/>
          <a:ext cx="4063951" cy="141135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1D265-1585-475E-AB41-C070FBFE17A2}">
      <dsp:nvSpPr>
        <dsp:cNvPr id="0" name=""/>
        <dsp:cNvSpPr/>
      </dsp:nvSpPr>
      <dsp:spPr>
        <a:xfrm>
          <a:off x="4176466" y="4025552"/>
          <a:ext cx="492557" cy="1015007"/>
        </a:xfrm>
        <a:prstGeom prst="downArrow">
          <a:avLst/>
        </a:prstGeom>
        <a:solidFill>
          <a:schemeClr val="bg1"/>
        </a:solidFill>
        <a:ln w="28575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1F1C4-B0F4-4AC7-81B2-E95786341ECC}">
      <dsp:nvSpPr>
        <dsp:cNvPr id="0" name=""/>
        <dsp:cNvSpPr/>
      </dsp:nvSpPr>
      <dsp:spPr>
        <a:xfrm>
          <a:off x="2198544" y="3120351"/>
          <a:ext cx="3780420" cy="945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8544" y="3120351"/>
        <a:ext cx="3780420" cy="945105"/>
      </dsp:txXfrm>
    </dsp:sp>
    <dsp:sp modelId="{8B96DC3D-E9BC-4024-A0F2-F68A56AE6C1A}">
      <dsp:nvSpPr>
        <dsp:cNvPr id="0" name=""/>
        <dsp:cNvSpPr/>
      </dsp:nvSpPr>
      <dsp:spPr>
        <a:xfrm>
          <a:off x="3418414" y="2640288"/>
          <a:ext cx="1897690" cy="17827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Неоднократное нарушение сроков поставки, выполнения работ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6324" y="2901359"/>
        <a:ext cx="1341870" cy="1260562"/>
      </dsp:txXfrm>
    </dsp:sp>
    <dsp:sp modelId="{3B4892B7-2374-475F-85C0-04FEB7E2BEFE}">
      <dsp:nvSpPr>
        <dsp:cNvPr id="0" name=""/>
        <dsp:cNvSpPr/>
      </dsp:nvSpPr>
      <dsp:spPr>
        <a:xfrm>
          <a:off x="2378292" y="560056"/>
          <a:ext cx="2413335" cy="222127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Ненадлежащее качество исполнения контракта</a:t>
          </a:r>
          <a:endParaRPr lang="ru-RU" sz="1600" kern="1200" dirty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1717" y="885353"/>
        <a:ext cx="1706485" cy="1570676"/>
      </dsp:txXfrm>
    </dsp:sp>
    <dsp:sp modelId="{BFD53077-190A-4E8E-9CC7-7AD258FA683B}">
      <dsp:nvSpPr>
        <dsp:cNvPr id="0" name=""/>
        <dsp:cNvSpPr/>
      </dsp:nvSpPr>
      <dsp:spPr>
        <a:xfrm>
          <a:off x="4320486" y="0"/>
          <a:ext cx="2245172" cy="2144674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2">
                  <a:lumMod val="25000"/>
                </a:schemeClr>
              </a:solidFill>
            </a:rPr>
            <a:t>Наличие неустранимых недостатков</a:t>
          </a:r>
          <a:endParaRPr lang="ru-RU" sz="14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4649284" y="314080"/>
        <a:ext cx="1587576" cy="1516514"/>
      </dsp:txXfrm>
    </dsp:sp>
    <dsp:sp modelId="{4F77EAFD-F2C8-4071-8B61-ABFBAE1A794B}">
      <dsp:nvSpPr>
        <dsp:cNvPr id="0" name=""/>
        <dsp:cNvSpPr/>
      </dsp:nvSpPr>
      <dsp:spPr>
        <a:xfrm>
          <a:off x="2016221" y="216038"/>
          <a:ext cx="4720547" cy="440950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2B595-F900-43CE-8D66-BB36B185AD10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105B2-EF15-46BF-98EB-7DF1A01017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4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5A25DF7-7080-4170-9B00-858F7AC48716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D09D41BF-A42C-420C-8456-AFD2E547A11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0EF0DB9617DC95114BD5EA9A413F9458A73EBD41E03A776F5E76EEA37574E790097C448558D9A8D41386FCFiEu8G" TargetMode="External"/><Relationship Id="rId2" Type="http://schemas.openxmlformats.org/officeDocument/2006/relationships/hyperlink" Target="consultantplus://offline/ref=7BB1AAC2AB0C0428430A9F66B4452CC540A72C950A41703EBC41D5604E2A0BFF4E158A56EDC501D2B95EC2D3d2tC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F1E752DCF572312ACB820D28145C19737271CE8B25FD62EE79A0805B5A00DDBC4810B62A5A45F0839F516BAB495384347F29AD8B720D3224Dd8F" TargetMode="External"/><Relationship Id="rId2" Type="http://schemas.openxmlformats.org/officeDocument/2006/relationships/hyperlink" Target="consultantplus://offline/ref=F86E82689D38D22E12A070E2B53D380598F03DF05D2EDC1E985FA3C32D01339B046785144509E9B495A9FD5F7DFE0F8AE91955EE781533D4OCe0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8F1E752DCF572312ACB820D28145C19737271CE8B25FD62EE79A0805B5A00DDBC4810B62A6A05D0A6FAF06BEFDC0345D46EE84D8A9204Dd2F" TargetMode="External"/><Relationship Id="rId5" Type="http://schemas.openxmlformats.org/officeDocument/2006/relationships/hyperlink" Target="consultantplus://offline/ref=F5B07C5D3E564E417FCC0F0B143846FBAD8FFE01C25F1B26E71091EABD872CE5E1E2D2A5D35BDDE7AC5C599C3AA84AB0FCC5FCC381218D33QBf8F" TargetMode="External"/><Relationship Id="rId4" Type="http://schemas.openxmlformats.org/officeDocument/2006/relationships/hyperlink" Target="consultantplus://offline/ref=40070DDF6A99AEE937F24D746328B455852C605F571ADCA4A21DDC39AE5A2A7F1173CC21BCA9C6366C893CA51F7E7BE7F6A2E1B271E5F0EDx7eC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DC8F6EE94DFF2C4921DB888F7D0F923A236671E4236F648DDBA04D99816231DC25D1D8FB72E20144C57B4B8FEFFC5A60827D292C6702771oDQ5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64147F82E7E9893CEAEAFE64E7BC99B053E39F5F7D78AF8214B1D8A4BAEBB896566D73274357227A919AC30DBwEzAI" TargetMode="External"/><Relationship Id="rId2" Type="http://schemas.openxmlformats.org/officeDocument/2006/relationships/hyperlink" Target="consultantplus://offline/ref=664147F82E7E9893CEAEAFE64E7BC99B053939F0F7DE8AF8214B1D8A4BAEBB896566D73274357227A919AC30DBwEzA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664147F82E7E9893CEAEAFE64E7BC99B043D30FCF8D98AF8214B1D8A4BAEBB8977668F3E74316822AA0CFA619DBF3FA7A1906F86F71E9F8Cw0z9I" TargetMode="External"/><Relationship Id="rId5" Type="http://schemas.openxmlformats.org/officeDocument/2006/relationships/hyperlink" Target="consultantplus://offline/ref=664147F82E7E9893CEAEA2F55B7BC99B003E38F7FBD88AF8214B1D8A4BAEBB8977668F3E74316C25AF0CFA619DBF3FA7A1906F86F71E9F8Cw0z9I" TargetMode="External"/><Relationship Id="rId4" Type="http://schemas.openxmlformats.org/officeDocument/2006/relationships/hyperlink" Target="consultantplus://offline/ref=664147F82E7E9893CEAEAFE64E7BC99B053A3DF6F9D68AF8214B1D8A4BAEBB8977668F3A7435692DFF56EA65D4EA36B9A48C7086E91Ew9zF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42D0F30F884BC2FC6EFA226E7E45041BE000909B79038176EC40AEDBAD79EB2B8FBEE4DB4EC91DBA462D9FEC69DA525CCDAA629E604lA04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24544" y="404664"/>
            <a:ext cx="9721080" cy="316835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Приемка товаров, работ, услуг</a:t>
            </a:r>
            <a:r>
              <a:rPr lang="ru-RU" sz="2400" dirty="0" smtClean="0">
                <a:latin typeface="+mn-lt"/>
              </a:rPr>
              <a:t>. 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Особенности </a:t>
            </a:r>
            <a:r>
              <a:rPr lang="ru-RU" sz="2400" dirty="0">
                <a:latin typeface="+mn-lt"/>
              </a:rPr>
              <a:t>ведения претензионной работы. </a:t>
            </a:r>
            <a:br>
              <a:rPr lang="ru-RU" sz="2400" dirty="0">
                <a:latin typeface="+mn-lt"/>
              </a:rPr>
            </a:br>
            <a:r>
              <a:rPr lang="ru-RU" sz="2400" dirty="0" smtClean="0">
                <a:latin typeface="+mn-lt"/>
              </a:rPr>
              <a:t>Реестр </a:t>
            </a:r>
            <a:r>
              <a:rPr lang="ru-RU" sz="2400" dirty="0" smtClean="0">
                <a:latin typeface="+mn-lt"/>
              </a:rPr>
              <a:t>недобросовестных поставщиков (РНП)</a:t>
            </a:r>
            <a:endParaRPr lang="ru-RU" sz="24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4797152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Главный специалист управления </a:t>
            </a:r>
            <a:r>
              <a:rPr lang="ru-RU" sz="1600" dirty="0"/>
              <a:t>правового, кадрового и финансового </a:t>
            </a:r>
            <a:r>
              <a:rPr lang="ru-RU" sz="1600" dirty="0" smtClean="0"/>
              <a:t>обеспечения </a:t>
            </a:r>
            <a:r>
              <a:rPr lang="ru-RU" sz="1600" dirty="0"/>
              <a:t>Главного управления организации торгов Самарской </a:t>
            </a:r>
            <a:r>
              <a:rPr lang="ru-RU" sz="1600" dirty="0" smtClean="0"/>
              <a:t>области </a:t>
            </a:r>
            <a:r>
              <a:rPr lang="ru-RU" sz="1600" dirty="0" smtClean="0"/>
              <a:t>Третьякова А.А.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64915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260649"/>
            <a:ext cx="83943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исполнения контракта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712968" cy="4320480"/>
          </a:xfrm>
        </p:spPr>
        <p:txBody>
          <a:bodyPr>
            <a:normAutofit fontScale="55000" lnSpcReduction="20000"/>
          </a:bodyPr>
          <a:lstStyle/>
          <a:p>
            <a:pPr indent="358775" algn="just">
              <a:lnSpc>
                <a:spcPct val="120000"/>
              </a:lnSpc>
              <a:buNone/>
            </a:pP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контракта включает в себя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мер, реализуемых после заключения контракта и направленных на достижение целей осуществления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закупки,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числе:</a:t>
            </a:r>
          </a:p>
          <a:p>
            <a:pPr indent="358775" algn="just">
              <a:lnSpc>
                <a:spcPct val="120000"/>
              </a:lnSpc>
              <a:buFont typeface="+mj-lt"/>
              <a:buAutoNum type="arabicParenR"/>
            </a:pP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приемку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поставленного товара, выполненной работы (ее результатов), оказанной услуги, а также отдельных этапов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предусмотренных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контрактом, включая проведение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экспертизы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поставленного товара, результатов выполненной работы, оказанной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услуги;</a:t>
            </a:r>
            <a:endParaRPr lang="ru-RU" sz="2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20000"/>
              </a:lnSpc>
              <a:buFont typeface="+mj-lt"/>
              <a:buAutoNum type="arabicParenR"/>
            </a:pP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заказчиком поставленного товара, выполненной работы (ее результатов), оказанной услуги, а также отдельных этапов исполнения контракта;</a:t>
            </a:r>
          </a:p>
          <a:p>
            <a:pPr indent="358775" algn="just">
              <a:lnSpc>
                <a:spcPct val="120000"/>
              </a:lnSpc>
              <a:buFont typeface="+mj-lt"/>
              <a:buAutoNum type="arabicParenR"/>
            </a:pP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с поставщиком (подрядчиком, исполнителем) при изменении, расторжении контракта в соответствии со статьей 95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от 05.04.2013 № 44-ФЗ «О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контрактной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в сфере закупок товаров, работ, услуг для обеспечения государственных и муниципальных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нужд» (далее - З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акон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системе),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мер ответственности и совершении иных действий в случае нарушения поставщиком (подрядчиком, исполнителем) или заказчиком условий контракта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5589239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1 ст. 94 Закона о контрактной системе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627784" y="5589239"/>
            <a:ext cx="374441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068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628" y="116632"/>
            <a:ext cx="6768752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товара, работ, услуг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726" y="76903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осуществляется в порядке и в сроки, </a:t>
            </a:r>
            <a:r>
              <a:rPr lang="ru-RU" dirty="0" smtClean="0"/>
              <a:t>установленные контрактом                       </a:t>
            </a:r>
            <a:r>
              <a:rPr lang="ru-RU" u="sng" dirty="0" smtClean="0"/>
              <a:t>согласно ч. 7 ст. 94 Закона о контрактной системе</a:t>
            </a:r>
            <a:endParaRPr lang="ru-RU" u="sng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693" y="2944567"/>
            <a:ext cx="792088" cy="792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7586" y="3573016"/>
            <a:ext cx="4212468" cy="2862322"/>
          </a:xfrm>
          <a:prstGeom prst="rect">
            <a:avLst/>
          </a:prstGeom>
          <a:noFill/>
          <a:ln>
            <a:solidFill>
              <a:srgbClr val="00B05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 случае если приемка прошла </a:t>
            </a:r>
            <a:r>
              <a:rPr lang="ru-RU" dirty="0"/>
              <a:t>успешно, </a:t>
            </a:r>
            <a:r>
              <a:rPr lang="ru-RU" dirty="0" smtClean="0"/>
              <a:t>необходимо оформить соответствующий </a:t>
            </a:r>
            <a:r>
              <a:rPr lang="ru-RU" dirty="0"/>
              <a:t>документ в порядке и сроки, установленные </a:t>
            </a:r>
            <a:r>
              <a:rPr lang="ru-RU" dirty="0" smtClean="0"/>
              <a:t>контрактом. </a:t>
            </a:r>
            <a:r>
              <a:rPr lang="ru-RU" dirty="0" smtClean="0"/>
              <a:t>Таким </a:t>
            </a:r>
            <a:r>
              <a:rPr lang="ru-RU" dirty="0" smtClean="0"/>
              <a:t>документом может </a:t>
            </a:r>
            <a:r>
              <a:rPr lang="ru-RU" dirty="0"/>
              <a:t>быть, например, акт приема-передачи товара</a:t>
            </a:r>
            <a:r>
              <a:rPr lang="ru-RU" dirty="0" smtClean="0"/>
              <a:t>. В</a:t>
            </a:r>
            <a:r>
              <a:rPr lang="ru-RU" dirty="0" smtClean="0"/>
              <a:t> </a:t>
            </a:r>
            <a:r>
              <a:rPr lang="ru-RU" dirty="0"/>
              <a:t>случае создания приемочной комиссии </a:t>
            </a:r>
            <a:r>
              <a:rPr lang="ru-RU" dirty="0" smtClean="0"/>
              <a:t>документ подписывается </a:t>
            </a:r>
            <a:r>
              <a:rPr lang="ru-RU" dirty="0"/>
              <a:t>всеми членами </a:t>
            </a:r>
            <a:r>
              <a:rPr lang="ru-RU" dirty="0" smtClean="0"/>
              <a:t>комиссии </a:t>
            </a:r>
            <a:r>
              <a:rPr lang="ru-RU" dirty="0"/>
              <a:t>и утверждается </a:t>
            </a:r>
            <a:r>
              <a:rPr lang="ru-RU" dirty="0" smtClean="0"/>
              <a:t>заказчиком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712059" y="3573016"/>
            <a:ext cx="4248472" cy="2862322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случае если товар, результат работ или услуг не соответствует требованиям контракта, присутствуют недостатки, то необходимо направить поставщику (подрядчику, исполнителю) мотивированный отказ от подписания документа о </a:t>
            </a:r>
            <a:r>
              <a:rPr lang="ru-RU" dirty="0" smtClean="0"/>
              <a:t>приемке</a:t>
            </a:r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97586" y="1612766"/>
            <a:ext cx="6635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Заказчик вправе для </a:t>
            </a:r>
            <a:r>
              <a:rPr lang="ru-RU" dirty="0"/>
              <a:t>приемки поставленного товара, выполненной работы или оказанной услуги, результатов отдельного этапа исполнения контракта </a:t>
            </a:r>
            <a:r>
              <a:rPr lang="ru-RU" dirty="0" smtClean="0"/>
              <a:t>создать приемочную  комиссию не </a:t>
            </a:r>
            <a:r>
              <a:rPr lang="ru-RU" dirty="0"/>
              <a:t>менее чем из пяти </a:t>
            </a:r>
            <a:r>
              <a:rPr lang="ru-RU" dirty="0" smtClean="0"/>
              <a:t>человек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9333" y1="27174" x2="49333" y2="27174"/>
                        <a14:foregroundMark x1="36111" y1="33696" x2="36111" y2="33696"/>
                        <a14:foregroundMark x1="26778" y1="43043" x2="26778" y2="43043"/>
                        <a14:foregroundMark x1="49778" y1="37826" x2="49778" y2="37826"/>
                        <a14:foregroundMark x1="62889" y1="34565" x2="62889" y2="34565"/>
                        <a14:foregroundMark x1="73889" y1="45000" x2="73889" y2="45000"/>
                        <a14:foregroundMark x1="56444" y1="58261" x2="56444" y2="58261"/>
                        <a14:foregroundMark x1="57889" y1="68913" x2="57889" y2="68913"/>
                        <a14:foregroundMark x1="42111" y1="66957" x2="42111" y2="66957"/>
                        <a14:foregroundMark x1="44667" y1="58696" x2="44667" y2="5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637" y="1091005"/>
            <a:ext cx="4385471" cy="22414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090" y="2939794"/>
            <a:ext cx="936104" cy="96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10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Мотивированный отказ в приемке товара,                           результата работ или услуг</a:t>
            </a:r>
            <a:endParaRPr lang="ru-RU" sz="3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856984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0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для отказа:</a:t>
            </a:r>
            <a:r>
              <a:rPr lang="ru-RU" sz="16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поставка товара в количестве меньшем, чем предусмотрено контрактом, либо в ассортименте, не соответствующем контракту (п. 1 ст. 466, п. 1 ст. 468 ГК РФ);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от приемки работ, выполненных с пропуском определенного договором срока, суды признают мотивированным на основании п. 2 ст. 405 ГК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(</a:t>
            </a:r>
            <a:r>
              <a:rPr lang="ru-RU" sz="1600" b="0" dirty="0" smtClean="0">
                <a:hlinkClick r:id="rId2"/>
              </a:rPr>
              <a:t>постановление </a:t>
            </a:r>
            <a:r>
              <a:rPr lang="ru-RU" sz="1600" b="0" dirty="0">
                <a:hlinkClick r:id="rId2"/>
              </a:rPr>
              <a:t>ФАС Уральского округа от 14.11.2007 </a:t>
            </a:r>
            <a:r>
              <a:rPr lang="ru-RU" sz="1600" b="0" dirty="0" smtClean="0">
                <a:hlinkClick r:id="rId2"/>
              </a:rPr>
              <a:t>№ </a:t>
            </a:r>
            <a:r>
              <a:rPr lang="ru-RU" sz="1600" b="0" dirty="0">
                <a:hlinkClick r:id="rId2"/>
              </a:rPr>
              <a:t>Ф09-9397/07-С4 по делу </a:t>
            </a:r>
            <a:r>
              <a:rPr lang="ru-RU" sz="1600" b="0" dirty="0" smtClean="0">
                <a:hlinkClick r:id="rId2"/>
              </a:rPr>
              <a:t>№ А76-1958/2007-25-321, </a:t>
            </a:r>
            <a:r>
              <a:rPr lang="ru-RU" sz="1600" b="0" u="sng" dirty="0" smtClean="0">
                <a:hlinkClick r:id="rId3"/>
              </a:rPr>
              <a:t>постановление </a:t>
            </a:r>
            <a:r>
              <a:rPr lang="ru-RU" sz="1600" b="0" u="sng" dirty="0">
                <a:hlinkClick r:id="rId3"/>
              </a:rPr>
              <a:t>ФАС Дальневосточного округа от 12.11.2013 </a:t>
            </a:r>
            <a:r>
              <a:rPr lang="ru-RU" sz="1600" b="0" u="sng" dirty="0" smtClean="0">
                <a:hlinkClick r:id="rId3"/>
              </a:rPr>
              <a:t>№ </a:t>
            </a:r>
            <a:r>
              <a:rPr lang="ru-RU" sz="1600" b="0" u="sng" dirty="0">
                <a:hlinkClick r:id="rId3"/>
              </a:rPr>
              <a:t>Ф03-4882/2013 по делу </a:t>
            </a:r>
            <a:r>
              <a:rPr lang="ru-RU" sz="1600" b="0" u="sng" dirty="0" smtClean="0">
                <a:hlinkClick r:id="rId3"/>
              </a:rPr>
              <a:t>№ А59-5097/2012</a:t>
            </a:r>
            <a:r>
              <a:rPr lang="ru-RU" sz="1600" b="0" dirty="0" smtClean="0">
                <a:hlinkClick r:id="rId2"/>
              </a:rPr>
              <a:t>). </a:t>
            </a:r>
            <a:endPara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Мотивированный отказ оформляется в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 форме за подписью заказчика либо всех членов приемочной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комиссии. Такой документ  должен быть направлен поставщику (подрядчику, исполнителю)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срока, установленного контрактом для приемки (ч. 7 ст. 94 Закона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после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устранения поставщиком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замечаний, указанных в мотивированном отказе следует  принять товар, результат работ или услуг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оформить документ о приемке;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противном случае, расторгнуть контракт в одностороннем порядке по основаниям, предусмотренным ГК РФ для одностороннего отказа от исполнения обязательств. </a:t>
            </a:r>
            <a:r>
              <a:rPr lang="ru-RU" sz="1600" b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такое право должно быть закреплено в контракте (ч. 9 ст. 95 Закона о контрактной системе).</a:t>
            </a:r>
          </a:p>
          <a:p>
            <a:pPr marL="0" indent="0" algn="just">
              <a:buNone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расторгнуть контракт возникает, в том числе, в случае если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исполнения контракта установлено, что поставщик (подрядчик, исполнитель) и (или) поставляемый товар не соответствуют установленным извещением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(или) документацией о закупке требованиям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или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представил недостоверную информацию о своем соответствии и (или) соответствии поставляемого товара таким требованиям, что позволило ему стать победителем </a:t>
            </a:r>
            <a:r>
              <a:rPr lang="ru-RU" sz="16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1 ч</a:t>
            </a:r>
            <a:r>
              <a:rPr lang="ru-RU" sz="16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15 ст. 95 Закона о контрактной системе). </a:t>
            </a:r>
          </a:p>
        </p:txBody>
      </p:sp>
    </p:spTree>
    <p:extLst>
      <p:ext uri="{BB962C8B-B14F-4D97-AF65-F5344CB8AC3E}">
        <p14:creationId xmlns:p14="http://schemas.microsoft.com/office/powerpoint/2010/main" val="1717629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064648" cy="70609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товара, результата работ или услуг</a:t>
            </a:r>
            <a:endParaRPr lang="ru-RU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560" y="874647"/>
            <a:ext cx="3778700" cy="1021556"/>
          </a:xfrm>
          <a:prstGeom prst="wedgeRoundRectCallou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 </a:t>
            </a:r>
            <a:r>
              <a:rPr lang="ru-RU" dirty="0" smtClean="0"/>
              <a:t>вариант: внутренняя экспертиза (силами заказчика)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1560" y="2132856"/>
            <a:ext cx="864096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Назначить приказом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эксперта из числа сотрудников с подходящей квалификацией или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экспертную комиссию. </a:t>
            </a:r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по экспертизе можно передать приемочной комиссии 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Письмо Минфина России от 27.10.2017 </a:t>
            </a:r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№ 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24-03-07/71512</a:t>
            </a:r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). </a:t>
            </a:r>
            <a:endParaRPr lang="ru-RU" sz="1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just">
              <a:buClr>
                <a:schemeClr val="accent1"/>
              </a:buClr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случае, если по контракту определены этапы, то экспертиза проводится при приемке товара (работы, услуги) по каждому этапу (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п. 1 ч. 1 ст. 94 Закона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 контрактной системе).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При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поставке товара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или экспертная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(приемочная) комиссия проверяет:</a:t>
            </a:r>
          </a:p>
          <a:p>
            <a:pPr indent="271463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 характеристики товара на соответствие контракту, срок годности товара (при наличии), наличие документов, которые передаются при поставке;  </a:t>
            </a:r>
          </a:p>
          <a:p>
            <a:pPr indent="271463" algn="just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страны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 поставленного товара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заявке поставщика (запрет на замену происхождения товара предусмотрен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частности, 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Приказом Минфина РФ                   от 04.06.2018 №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126н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.</a:t>
            </a:r>
            <a:endParaRPr lang="ru-RU" sz="17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приемке работ (услуг)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проверить,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они были выполнены в полном объеме и в срок.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Отдельное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экспертное заключение составлять необязательно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Достаточно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в акте или товарной накладной, что экспертиза проведена, ее результат, подписи экспертов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несоответствие товара (работы, услуги) условиям контракта, то нужно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 обоснование (</a:t>
            </a:r>
            <a:r>
              <a:rPr lang="ru-RU" sz="17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Письмо </a:t>
            </a:r>
            <a:r>
              <a:rPr lang="ru-RU" sz="17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Минфина России от 26.10.2017 N 24-03-08/70501).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23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sz="quarter" idx="1"/>
          </p:nvPr>
        </p:nvSpPr>
        <p:spPr>
          <a:xfrm>
            <a:off x="3419872" y="908720"/>
            <a:ext cx="5266928" cy="1021556"/>
          </a:xfrm>
          <a:prstGeom prst="wedgeRoundRectCallou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00" b="0" dirty="0" smtClean="0"/>
              <a:t>II </a:t>
            </a:r>
            <a:r>
              <a:rPr lang="ru-RU" sz="1800" b="0" dirty="0" smtClean="0"/>
              <a:t>вариант: внешняя экспертиза (привлечение сторонних экспертов или экспертных организаций) </a:t>
            </a:r>
            <a:endParaRPr lang="ru-RU" sz="1800" b="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060848"/>
            <a:ext cx="8692692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Чтобы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сторонних экспертов (экспертную организацию), заключите контракт в общем порядке, предусмотренном Законом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Результаты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экспертизы должны быть оформлены в виде заключения, подписанного экспертом или уполномоченным представителем экспертной организации (ч. 7 ст. 41 </a:t>
            </a:r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Если по итогам экспертизы результатов исполнения контракта установлены нарушения, не препятствующие приемке товара, работы или услуги, в заключении могут содержаться предложения об устранении данных нарушений, в том числе с указанием срока их устранения.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Приемочная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должна учитывать выводы и предложения экспертов, указанные в заключении (ч. 5, 7 ст. 94 Закона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системе).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707" y="4941168"/>
            <a:ext cx="86926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экспертам, экспертным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Эксперты должны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обладать специальными познаниями, опытом, квалификацией в области науки, техники, искусства, ремесла, связанными с предметом экспертизы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15 ч. 1 ст. 3 Закона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064648" cy="70609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товара, результата работ или услуг</a:t>
            </a:r>
            <a:endParaRPr lang="ru-RU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395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816" y="202630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856984" cy="529356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9. </a:t>
            </a:r>
            <a:r>
              <a:rPr lang="ru-RU" sz="29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документов о приемке поставленного товара, выполненной работы (ее </a:t>
            </a:r>
            <a:r>
              <a:rPr lang="ru-RU" sz="29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оказанной услуги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отдельных этапов поставки товара, выполнения работы, оказания услуги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29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направление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мотивированного отказа от подписания таких документов в случае отказа от их </a:t>
            </a:r>
            <a:r>
              <a:rPr lang="ru-RU" sz="29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подписания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влечет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наложение административного штрафа на должностных лиц в размере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20 000 рублей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10.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поставленного товара, выполненной </a:t>
            </a:r>
            <a:r>
              <a:rPr lang="ru-RU" sz="29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                              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(ее результатов), оказанной услуги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отдельного этапа исполнения контракта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несоответствия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товара, работы, услуги либо результатов выполненных работ </a:t>
            </a:r>
            <a:r>
              <a:rPr lang="ru-RU" sz="2900" b="0" dirty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контракта, если выявленное несоответствие не устранено поставщиком (подрядчиком, исполнителем) и привело к дополнительному расходованию средств соответствующего бюджета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бюджетной системы Российской Федерации или уменьшению количества поставляемых товаров, объема выполняемых работ, оказываемых услуг для обеспечения государственных и муниципальных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нужд влечет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наложение административного штрафа на должностных лиц в размере от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20 000  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50 000 рублей</a:t>
            </a:r>
            <a:r>
              <a:rPr lang="ru-RU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83671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предусмотрена ст. 7.32 КоАП РФ: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697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поставленного товара, выполненных работ или оказанных услуг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611560" y="1484784"/>
            <a:ext cx="8064896" cy="4373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 условием контракта является условие о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 и сроках оплаты товара, работы или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r>
              <a:rPr lang="ru-RU" sz="16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1 ч. 13 ст. 34 Закона о контрактной системе</a:t>
            </a:r>
            <a:r>
              <a:rPr lang="ru-RU" sz="16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0" dirty="0" smtClean="0">
              <a:solidFill>
                <a:srgbClr val="CC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1600" b="0" dirty="0" smtClean="0">
                <a:solidFill>
                  <a:srgbClr val="CC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13.1 ст. 34 Закона о контрактной системе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 обязан  осуществить оплату по контракту </a:t>
            </a:r>
            <a:r>
              <a:rPr lang="ru-RU" sz="1600" b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чем в течение 30 дней с даты подписания заказчиком документа о приемке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в случае заключения контракта по результатам проведения закупки в соответствии с ч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 ст. 30 Закона о контрактной системе с СМП или СОНКО - не более чем в течение 15 рабочих дней с даты подписания заказчиком документа о приемке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b="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просрочки исполнения заказчиком обязательств, предусмотренных контрактом,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 иных случаях неисполнения или ненадлежащего исполнения заказчиком обязательств, предусмотренных контрактом, </a:t>
            </a:r>
            <a:r>
              <a:rPr lang="ru-RU" sz="1600" b="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 (подрядчик, исполнитель) вправе потребовать уплаты неустоек (штрафов, пеней)</a:t>
            </a:r>
            <a:r>
              <a:rPr lang="ru-RU" sz="16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Пеня начисляется за каждый день просрочки исполнения обязательства, предусмотренного контрактом, начиная со дня, следующего после дня истечения установленного контрактом срока исполнения обязательства. Такая пеня устанавливается контрактом в размере одной трехсотой действующей на дату уплаты пеней ключевой ставки Центрального банка Российской Федерации от не уплаченной в срок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согласно </a:t>
            </a:r>
            <a:r>
              <a:rPr lang="ru-RU" sz="1600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6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 ст. 34 Закона о контрактной системе</a:t>
            </a:r>
          </a:p>
          <a:p>
            <a:pPr marL="0" indent="0">
              <a:buNone/>
            </a:pPr>
            <a:endParaRPr lang="ru-RU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60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6898532" y="540082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46.7%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20425"/>
              </p:ext>
            </p:extLst>
          </p:nvPr>
        </p:nvGraphicFramePr>
        <p:xfrm>
          <a:off x="485782" y="1796819"/>
          <a:ext cx="8229600" cy="1991360"/>
        </p:xfrm>
        <a:graphic>
          <a:graphicData uri="http://schemas.openxmlformats.org/drawingml/2006/table">
            <a:tbl>
              <a:tblPr/>
              <a:tblGrid>
                <a:gridCol w="1884462"/>
                <a:gridCol w="2230338"/>
                <a:gridCol w="2057400"/>
                <a:gridCol w="2057400"/>
              </a:tblGrid>
              <a:tr h="7721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Участники закупки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настоящее время</a:t>
                      </a:r>
                      <a:endParaRPr lang="ru-RU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 1 января 2022 года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 1 января 2023 года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СМП</a:t>
                      </a:r>
                      <a:r>
                        <a:rPr lang="ru-RU" sz="18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СОНКО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</a:t>
                      </a:r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рабочих дней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рабочих  </a:t>
                      </a:r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дней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рабочих  </a:t>
                      </a:r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дней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21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Остальные 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 календарных </a:t>
                      </a:r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дней</a:t>
                      </a: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</a:t>
                      </a:r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рабочих дней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</a:t>
                      </a:r>
                      <a:r>
                        <a:rPr lang="ru-RU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рабочих  дней</a:t>
                      </a:r>
                      <a:endParaRPr lang="ru-RU" sz="1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84766" y="1212509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Срок оплаты </a:t>
            </a:r>
            <a:r>
              <a:rPr lang="ru-RU" dirty="0"/>
              <a:t>товаров, работ, </a:t>
            </a:r>
            <a:r>
              <a:rPr lang="ru-RU" dirty="0" smtClean="0"/>
              <a:t>услуг*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2518" y="3881747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* Исчисляется с даты </a:t>
            </a:r>
            <a:r>
              <a:rPr lang="ru-RU" sz="1400" dirty="0" smtClean="0"/>
              <a:t>подписания </a:t>
            </a:r>
            <a:r>
              <a:rPr lang="ru-RU" sz="1400" dirty="0"/>
              <a:t>заказчиком документа о приемке</a:t>
            </a:r>
            <a:r>
              <a:rPr lang="ru-RU" sz="1400" dirty="0" smtClean="0"/>
              <a:t>,                                                       </a:t>
            </a:r>
            <a:r>
              <a:rPr lang="ru-RU" sz="1400" dirty="0"/>
              <a:t>предусмотренного ч. 7 ст. 94 </a:t>
            </a:r>
            <a:r>
              <a:rPr lang="ru-RU" sz="1400" dirty="0" smtClean="0"/>
              <a:t>Закона  </a:t>
            </a:r>
            <a:r>
              <a:rPr lang="ru-RU" sz="1400" dirty="0"/>
              <a:t>№ 44-ФЗ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944" y="4615993"/>
            <a:ext cx="8535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ru-RU" sz="1600" dirty="0" smtClean="0"/>
              <a:t>Отдельный </a:t>
            </a:r>
            <a:r>
              <a:rPr lang="ru-RU" sz="1600" dirty="0"/>
              <a:t>этап исполнения </a:t>
            </a:r>
            <a:r>
              <a:rPr lang="ru-RU" sz="1600" dirty="0" smtClean="0"/>
              <a:t>контракта:</a:t>
            </a:r>
            <a:endParaRPr lang="ru-RU" sz="1600" dirty="0"/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ru-RU" sz="1600" i="1" dirty="0" smtClean="0">
                <a:cs typeface="Times New Roman" panose="02020603050405020304" pitchFamily="18" charset="0"/>
              </a:rPr>
              <a:t>часть </a:t>
            </a:r>
            <a:r>
              <a:rPr lang="ru-RU" sz="1600" i="1" dirty="0">
                <a:cs typeface="Times New Roman" panose="02020603050405020304" pitchFamily="18" charset="0"/>
              </a:rPr>
              <a:t>обязательства поставщика (подрядчика, исполнителя), в отношении которого контрактом установлена обязанность заказчика обеспечить приемку (с оформлением в соответствии с настоящим Федеральным законом документа о приемке) и оплату поставленного товара, выполненной работы, оказанной </a:t>
            </a:r>
            <a:r>
              <a:rPr lang="ru-RU" sz="1600" i="1" dirty="0" smtClean="0">
                <a:cs typeface="Times New Roman" panose="02020603050405020304" pitchFamily="18" charset="0"/>
              </a:rPr>
              <a:t>услуги</a:t>
            </a:r>
            <a:r>
              <a:rPr lang="ru-RU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rgbClr val="C00000"/>
                </a:solidFill>
              </a:rPr>
              <a:t>п</a:t>
            </a:r>
            <a:r>
              <a:rPr lang="ru-RU" sz="1600" dirty="0">
                <a:solidFill>
                  <a:srgbClr val="C00000"/>
                </a:solidFill>
              </a:rPr>
              <a:t>. 8.4 ч. 1 ст. 3 новой редакции Закона </a:t>
            </a:r>
            <a:r>
              <a:rPr lang="ru-RU" sz="1600" dirty="0" smtClean="0">
                <a:solidFill>
                  <a:srgbClr val="C00000"/>
                </a:solidFill>
              </a:rPr>
              <a:t>о контрактной системе). </a:t>
            </a:r>
            <a:endParaRPr lang="ru-RU" sz="1600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362" y="260648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СРОКОВ ОПЛАТЫ ТОВАРОВ, РАБОТ, УСЛУГ С 01.01.2022. </a:t>
            </a: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ОТДЕЛЬНОГО ЭТАПА ИСПОЛНЕНИЯ КОНТРАКТА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82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08912" cy="43735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0" dirty="0" smtClean="0"/>
              <a:t>Гражданский кодекс Российской Федерации (в </a:t>
            </a:r>
            <a:r>
              <a:rPr lang="ru-RU" b="0" dirty="0"/>
              <a:t>части исполнения обязательств, мер ответственности за их неисполнение, оснований для одностороннего отказа от отдельных видов договоров).</a:t>
            </a:r>
          </a:p>
          <a:p>
            <a:pPr algn="just"/>
            <a:r>
              <a:rPr lang="ru-RU" b="0" dirty="0" smtClean="0"/>
              <a:t>Арбитражный процессуальный кодекс Российской Федерации (</a:t>
            </a:r>
            <a:r>
              <a:rPr lang="ru-RU" b="0" dirty="0" err="1" smtClean="0"/>
              <a:t>абз</a:t>
            </a:r>
            <a:r>
              <a:rPr lang="ru-RU" b="0" dirty="0"/>
              <a:t>. 2 ч. 5 ст. 4 устанавливает случаи, когда претензионный порядок обязателен, ч. 1 ст. 126 обязывает истца прилагать к иску копию претензии и подтверждающие ее отправку документы).</a:t>
            </a:r>
          </a:p>
          <a:p>
            <a:pPr algn="just"/>
            <a:r>
              <a:rPr lang="ru-RU" b="0" dirty="0" smtClean="0"/>
              <a:t>Инструкциями </a:t>
            </a:r>
            <a:r>
              <a:rPr lang="ru-RU" b="0" dirty="0"/>
              <a:t>о порядке приемки товара по количеству и качеству (утв. постановлениями Госарбитража СССР от 15.06.1965 № П-6, от 25.04.1966 № П-7</a:t>
            </a:r>
            <a:r>
              <a:rPr lang="ru-RU" b="0" dirty="0" smtClean="0"/>
              <a:t>).</a:t>
            </a:r>
          </a:p>
          <a:p>
            <a:pPr algn="just"/>
            <a:r>
              <a:rPr lang="ru-RU" b="0" dirty="0" smtClean="0"/>
              <a:t>Ведомственными </a:t>
            </a:r>
            <a:r>
              <a:rPr lang="ru-RU" b="0" dirty="0"/>
              <a:t>нормативными актами (регламентами, методическими рекомендациями и др.), которые иногда принимаются на региональном и муниципальном уровне.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886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НОРМАТИВНОЕ РЕГУЛИРОВАНИЕ ПРЕТЕНЗИОННОЙ РАБОТЫ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42767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900018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+mn-lt"/>
              </a:rPr>
              <a:t>Действия заказчика 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на </a:t>
            </a:r>
            <a:r>
              <a:rPr lang="ru-RU" sz="2400" dirty="0" err="1">
                <a:latin typeface="+mn-lt"/>
              </a:rPr>
              <a:t>допретензионном</a:t>
            </a:r>
            <a:r>
              <a:rPr lang="ru-RU" sz="2400" dirty="0"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этапе</a:t>
            </a:r>
            <a:endParaRPr lang="ru-RU" sz="2400" dirty="0"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412776"/>
            <a:ext cx="3672408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Сформировать доказательства </a:t>
            </a:r>
            <a:r>
              <a:rPr lang="ru-RU" dirty="0"/>
              <a:t>факта неисполнения или ненадлежащего исполнения обязательств </a:t>
            </a:r>
            <a:r>
              <a:rPr lang="ru-RU" dirty="0" smtClean="0"/>
              <a:t>поставщиком (подрядчиком, исполнителем)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026078" y="2168860"/>
            <a:ext cx="803811" cy="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220073" y="1412776"/>
            <a:ext cx="3672408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Известить поставщика (подрядчика, исполнителя) и пригласить его представителя </a:t>
            </a:r>
            <a:r>
              <a:rPr lang="ru-RU" dirty="0">
                <a:solidFill>
                  <a:schemeClr val="bg1"/>
                </a:solidFill>
              </a:rPr>
              <a:t>для составления акта о выявленных недостатках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4172016"/>
            <a:ext cx="39604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chemeClr val="accent2"/>
                </a:solidFill>
              </a:rPr>
              <a:t>ВАЖНО</a:t>
            </a:r>
            <a:r>
              <a:rPr lang="ru-RU" sz="1400" i="1" dirty="0">
                <a:solidFill>
                  <a:schemeClr val="accent2"/>
                </a:solidFill>
              </a:rPr>
              <a:t>! Вызов представителя </a:t>
            </a:r>
            <a:r>
              <a:rPr lang="ru-RU" sz="1400" i="1" dirty="0" smtClean="0">
                <a:solidFill>
                  <a:schemeClr val="accent2"/>
                </a:solidFill>
              </a:rPr>
              <a:t>необходимо </a:t>
            </a:r>
            <a:r>
              <a:rPr lang="ru-RU" sz="1400" i="1" dirty="0">
                <a:solidFill>
                  <a:schemeClr val="accent2"/>
                </a:solidFill>
              </a:rPr>
              <a:t>осуществить способом, </a:t>
            </a:r>
            <a:r>
              <a:rPr lang="ru-RU" sz="1400" i="1" dirty="0" smtClean="0">
                <a:solidFill>
                  <a:schemeClr val="accent2"/>
                </a:solidFill>
              </a:rPr>
              <a:t>указанным </a:t>
            </a:r>
            <a:r>
              <a:rPr lang="ru-RU" sz="1400" i="1" dirty="0">
                <a:solidFill>
                  <a:schemeClr val="accent2"/>
                </a:solidFill>
              </a:rPr>
              <a:t>в контракте, а если он не указан, то любым способом, при котором возможно подтверждение направления </a:t>
            </a:r>
            <a:r>
              <a:rPr lang="ru-RU" sz="1400" i="1" dirty="0" smtClean="0">
                <a:solidFill>
                  <a:schemeClr val="accent2"/>
                </a:solidFill>
              </a:rPr>
              <a:t>вызова</a:t>
            </a:r>
            <a:endParaRPr lang="ru-RU" sz="1400" i="1" dirty="0">
              <a:solidFill>
                <a:schemeClr val="accent2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81039" y="4077072"/>
            <a:ext cx="3672408" cy="1359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прибытии представителя составляется двусторонний акт, в котором фиксируются недостатки исполнения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612397" y="3540479"/>
            <a:ext cx="803811" cy="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79513" y="5733256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некоторых случаях обязанность извещать другую сторону </a:t>
            </a:r>
            <a:r>
              <a:rPr lang="ru-RU" dirty="0" smtClean="0"/>
              <a:t>контракта                   о </a:t>
            </a:r>
            <a:r>
              <a:rPr lang="ru-RU" dirty="0"/>
              <a:t>недостатках, выявленных при приемке, установлена </a:t>
            </a:r>
            <a:r>
              <a:rPr lang="ru-RU" dirty="0" smtClean="0"/>
              <a:t>законом                          </a:t>
            </a:r>
            <a:r>
              <a:rPr lang="ru-RU" dirty="0"/>
              <a:t>(например, ст. 513, 720 ГК РФ). </a:t>
            </a:r>
          </a:p>
        </p:txBody>
      </p:sp>
    </p:spTree>
    <p:extLst>
      <p:ext uri="{BB962C8B-B14F-4D97-AF65-F5344CB8AC3E}">
        <p14:creationId xmlns:p14="http://schemas.microsoft.com/office/powerpoint/2010/main" val="144963615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82801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Претензия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5770984" cy="3600399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наименования и адреса сторон контракта;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ссылку на контракт (с указанием его номера и даты);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обстоятельства, послужившие основанием для ее предъявления;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ссылки на доказательства нарушений контракта;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обоснование применения меры ответственности;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требование: устранить нарушение, выплатить неустойку и т. д.;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4900" b="0" dirty="0"/>
              <a:t>срок добровольного удовлетворения требований или направления возражений</a:t>
            </a:r>
            <a:r>
              <a:rPr lang="ru-RU" sz="4900" b="0" dirty="0" smtClean="0"/>
              <a:t>.</a:t>
            </a:r>
            <a:endParaRPr lang="ru-RU" sz="4900" b="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365104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/>
          </a:p>
          <a:p>
            <a:pPr algn="just"/>
            <a:r>
              <a:rPr lang="ru-RU" sz="1600" dirty="0" smtClean="0"/>
              <a:t>К </a:t>
            </a:r>
            <a:r>
              <a:rPr lang="ru-RU" sz="1600" dirty="0"/>
              <a:t>претензии прилагаются документы, на которых основаны требования</a:t>
            </a:r>
            <a:r>
              <a:rPr lang="ru-RU" sz="1600" dirty="0" smtClean="0"/>
              <a:t>.                       </a:t>
            </a:r>
            <a:r>
              <a:rPr lang="ru-RU" sz="1600" dirty="0"/>
              <a:t>Если достоверно известно, что какие-то документы у контрагента уже есть (например, контракт), направлять их необязательно.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Подписывается претензия лицом, обладающим правом подписи такого документа от имени заказчика. Полномочия могут следовать из доверенности, положения об органе власти, уставе муниципального учреждения и т. д.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000" r="93000">
                        <a14:foregroundMark x1="44000" y1="33250" x2="44000" y2="33250"/>
                        <a14:foregroundMark x1="43250" y1="43250" x2="43250" y2="43250"/>
                        <a14:foregroundMark x1="42250" y1="55750" x2="42250" y2="55750"/>
                        <a14:foregroundMark x1="32000" y1="67500" x2="32000" y2="67500"/>
                        <a14:foregroundMark x1="72000" y1="77000" x2="72000" y2="77000"/>
                        <a14:foregroundMark x1="73500" y1="89500" x2="73500" y2="8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04002"/>
            <a:ext cx="2697088" cy="269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8145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089" y="188640"/>
            <a:ext cx="9217024" cy="64807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400" dirty="0" smtClean="0">
                <a:latin typeface="+mn-lt"/>
              </a:rPr>
              <a:t>Односторонний отказ  от исполнения контракта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090570" cy="1080120"/>
          </a:xfrm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r>
              <a:rPr lang="ru-RU" sz="1600" b="0" dirty="0" smtClean="0"/>
              <a:t>по основаниям</a:t>
            </a:r>
            <a:r>
              <a:rPr lang="ru-RU" sz="1600" b="0" dirty="0"/>
              <a:t>, предусмотренным Гражданским кодексом Российской Федерации </a:t>
            </a:r>
            <a:r>
              <a:rPr lang="ru-RU" sz="1600" b="0" dirty="0" smtClean="0"/>
              <a:t>(далее – ГК РФ) для </a:t>
            </a:r>
            <a:r>
              <a:rPr lang="ru-RU" sz="1600" b="0" dirty="0"/>
              <a:t>одностороннего отказа от исполнения отдельных видов обязательств, при условии, если это было предусмотрено </a:t>
            </a:r>
            <a:r>
              <a:rPr lang="ru-RU" sz="1600" b="0" dirty="0" smtClean="0"/>
              <a:t>контрактом (ч. 9 ст. 95 Закона </a:t>
            </a:r>
            <a:r>
              <a:rPr lang="ru-RU" sz="1600" b="0" dirty="0" smtClean="0"/>
              <a:t>о контрактной системе)</a:t>
            </a:r>
            <a:endParaRPr lang="ru-RU" sz="1600" b="0" dirty="0" smtClean="0"/>
          </a:p>
          <a:p>
            <a:pPr marL="114300" indent="0" algn="ctr">
              <a:buNone/>
            </a:pP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109242"/>
            <a:ext cx="95770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 НАЛИЧИИСУЩЕСТВЕННЫХ НАРУШЕНИЙ УСЛОВИЙ КОНТРАКТА</a:t>
            </a:r>
            <a:r>
              <a:rPr lang="ru-RU" sz="2000" dirty="0" smtClean="0">
                <a:solidFill>
                  <a:srgbClr val="FF0000"/>
                </a:solidFill>
              </a:rPr>
              <a:t>         </a:t>
            </a:r>
            <a:r>
              <a:rPr lang="ru-RU" sz="2000" dirty="0" smtClean="0">
                <a:solidFill>
                  <a:srgbClr val="FF0000"/>
                </a:solidFill>
              </a:rPr>
              <a:t>                   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письмо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</a:rPr>
              <a:t>ФАС России 12.03.2019 № ИА/18794/19</a:t>
            </a:r>
          </a:p>
          <a:p>
            <a:pPr algn="ctr"/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55640" y="2724795"/>
            <a:ext cx="28125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Поставка</a:t>
            </a:r>
            <a:endParaRPr lang="ru-RU" sz="40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030" y="3560822"/>
            <a:ext cx="89164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 поставка </a:t>
            </a:r>
            <a:r>
              <a:rPr lang="ru-RU" sz="1600" dirty="0">
                <a:solidFill>
                  <a:srgbClr val="000000"/>
                </a:solidFill>
                <a:cs typeface="Arial" panose="020B0604020202020204" pitchFamily="34" charset="0"/>
              </a:rPr>
              <a:t>товаров ненадлежащего качества с недостатками, которые не могут быть устранены в приемлемый для </a:t>
            </a: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Заказчика срок (ч. 1 ст. 523 ГК РФ);</a:t>
            </a:r>
          </a:p>
          <a:p>
            <a:pPr marL="85725" indent="-85725"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 неоднократное </a:t>
            </a:r>
            <a:r>
              <a:rPr lang="ru-RU" sz="1600" dirty="0">
                <a:solidFill>
                  <a:srgbClr val="000000"/>
                </a:solidFill>
                <a:cs typeface="Arial" panose="020B0604020202020204" pitchFamily="34" charset="0"/>
              </a:rPr>
              <a:t>нарушение сроков поставки </a:t>
            </a: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товаров (ч. 2 ст. 523 ГК РФ);</a:t>
            </a:r>
          </a:p>
          <a:p>
            <a:pPr marL="85725" indent="-85725"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 отказ поставщика передать заказчику товар или принадлежности к нему (п. 1 ст. 463, абзац второй ст. 464 ГК РФ);</a:t>
            </a:r>
          </a:p>
          <a:p>
            <a:pPr marL="85725" indent="-85725"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 существенное нарушение поставщиком требований к качеству товара, а именно обнаружение заказчиком неустранимых недостатков, недостатков, которые не могут быть устранены без несоразмерных расходов или затрат времени, или выявляются неоднократно, либо проявляются вновь после их устранения, и других подобных недостатков (п. 2 ст. 475 ГК РФ);</a:t>
            </a:r>
          </a:p>
          <a:p>
            <a:pPr marL="85725" indent="-85725" algn="just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невыполнение поставщиком в разумный срок требования заказчика о доукомплектовании товара (п. 1 ст. 480 ГК РФ). </a:t>
            </a:r>
          </a:p>
          <a:p>
            <a:pPr algn="just">
              <a:buClr>
                <a:schemeClr val="accent1">
                  <a:lumMod val="60000"/>
                  <a:lumOff val="40000"/>
                </a:schemeClr>
              </a:buClr>
            </a:pP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ru-RU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336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272" y="88627"/>
            <a:ext cx="7620000" cy="7760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+mn-lt"/>
              </a:rPr>
              <a:t>СУЩЕСТВЕННОЕ НАРУШЕНИЕ УСЛОВИЙ КОНТРАКТА             </a:t>
            </a:r>
            <a:r>
              <a:rPr lang="ru-RU" sz="2000" dirty="0" smtClean="0">
                <a:solidFill>
                  <a:srgbClr val="FF0000"/>
                </a:solidFill>
                <a:latin typeface="+mn-lt"/>
              </a:rPr>
              <a:t>                   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письмо ФАС России 12.03.2019 № ИА/18794/19</a:t>
            </a:r>
            <a:b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ru-RU" sz="14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424" y="1340768"/>
            <a:ext cx="861506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 smtClean="0"/>
              <a:t>подрядчик не приступает своевременно к исполнению контракта или выполняет работы настолько медленно, что окончание ее к сроку становится явно невозможным (ч . 2 ст. 715 ГК РФ);</a:t>
            </a:r>
          </a:p>
          <a:p>
            <a:pPr marL="180975" indent="-180975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 smtClean="0"/>
              <a:t>если очевидно, что работы не будут выполнены надлежащим образом (ч. 3 ст. 715 ГК РФ); </a:t>
            </a:r>
          </a:p>
          <a:p>
            <a:pPr marL="180975" indent="-180975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 smtClean="0"/>
              <a:t>если отступления в работе от условий контракта или иные недостатки результата работы в установленный заказчиком разумный срок не были устранены либо являются существенными и неустранимыми (ч. 3 ст. 723 ГК РФ</a:t>
            </a:r>
            <a:r>
              <a:rPr lang="ru-RU" sz="1700" dirty="0" smtClean="0"/>
              <a:t>).</a:t>
            </a:r>
          </a:p>
          <a:p>
            <a:pPr algn="just">
              <a:buClr>
                <a:schemeClr val="accent1"/>
              </a:buClr>
            </a:pPr>
            <a:endParaRPr lang="ru-RU" sz="1700" dirty="0" smtClean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1700" dirty="0" smtClean="0"/>
          </a:p>
          <a:p>
            <a:pPr>
              <a:buClr>
                <a:schemeClr val="accent1"/>
              </a:buClr>
            </a:pPr>
            <a:endParaRPr lang="ru-RU" sz="1700" dirty="0" smtClean="0"/>
          </a:p>
          <a:p>
            <a:pPr marL="285750" indent="-285750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 smtClean="0"/>
              <a:t>заказчик вправе отказаться от исполнения договора возмездного оказания услуг при условии оплаты исполнителю фактически понесенных им расходов (ч. 1 ст. 782 ГК РФ);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 smtClean="0"/>
              <a:t>в контексте РНП аналогично «работам» (ст. 783 ГК РФ). </a:t>
            </a:r>
            <a:endParaRPr lang="ru-RU" sz="1700" dirty="0"/>
          </a:p>
          <a:p>
            <a:pPr>
              <a:buClr>
                <a:schemeClr val="accent1"/>
              </a:buClr>
            </a:pPr>
            <a:endParaRPr lang="ru-RU" sz="1600" dirty="0" smtClean="0">
              <a:solidFill>
                <a:srgbClr val="FF0000"/>
              </a:solidFill>
            </a:endParaRPr>
          </a:p>
          <a:p>
            <a:pPr algn="ctr">
              <a:buClr>
                <a:schemeClr val="accent1"/>
              </a:buClr>
            </a:pP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effectLst/>
                <a:ea typeface="Times New Roman"/>
              </a:rPr>
              <a:t>при осуществлении права на односторонний отказ от исполнения обязательства сторона сделки должна действовать разумно и добросовестно. Нарушение этой обязанности может повлечь признание такого отказа ничтожным (</a:t>
            </a:r>
            <a:r>
              <a:rPr lang="ru-RU" sz="1600" u="none" strike="noStrike" dirty="0" smtClean="0">
                <a:solidFill>
                  <a:srgbClr val="FF0000"/>
                </a:solidFill>
                <a:effectLst/>
                <a:ea typeface="Times New Roman"/>
              </a:rPr>
              <a:t>п. 2 ст. 10</a:t>
            </a:r>
            <a:r>
              <a:rPr lang="ru-RU" sz="1600" dirty="0" smtClean="0">
                <a:solidFill>
                  <a:srgbClr val="FF0000"/>
                </a:solidFill>
                <a:effectLst/>
                <a:ea typeface="Times New Roman"/>
              </a:rPr>
              <a:t>, </a:t>
            </a:r>
            <a:r>
              <a:rPr lang="ru-RU" sz="1600" u="none" strike="noStrike" dirty="0" smtClean="0">
                <a:solidFill>
                  <a:srgbClr val="FF0000"/>
                </a:solidFill>
                <a:effectLst/>
                <a:ea typeface="Times New Roman"/>
              </a:rPr>
              <a:t>п. 2 ст. 168</a:t>
            </a:r>
            <a:r>
              <a:rPr lang="ru-RU" sz="1600" dirty="0" smtClean="0">
                <a:solidFill>
                  <a:srgbClr val="FF0000"/>
                </a:solidFill>
                <a:effectLst/>
                <a:ea typeface="Times New Roman"/>
              </a:rPr>
              <a:t> ГК РФ).</a:t>
            </a:r>
            <a:r>
              <a:rPr lang="ru-RU" sz="1600" u="none" strike="noStrike" dirty="0" smtClean="0">
                <a:solidFill>
                  <a:srgbClr val="FF0000"/>
                </a:solidFill>
                <a:effectLst/>
                <a:ea typeface="Times New Roman"/>
              </a:rPr>
              <a:t> Постановление</a:t>
            </a:r>
            <a:r>
              <a:rPr lang="ru-RU" sz="1600" dirty="0" smtClean="0">
                <a:solidFill>
                  <a:srgbClr val="FF0000"/>
                </a:solidFill>
                <a:effectLst/>
                <a:ea typeface="Times New Roman"/>
              </a:rPr>
              <a:t> Пленума Верховного Суда Российской Федерации от 22.11.2016 № 54 </a:t>
            </a:r>
          </a:p>
          <a:p>
            <a:endParaRPr lang="ru-RU" sz="17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650444"/>
            <a:ext cx="28125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Работы</a:t>
            </a:r>
            <a:endParaRPr lang="ru-RU" sz="40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39972" y="3429000"/>
            <a:ext cx="28125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Услуги</a:t>
            </a:r>
            <a:endParaRPr lang="ru-RU" sz="40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7895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44624"/>
            <a:ext cx="8928992" cy="93610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Действия заказчика при расторжении контракта </a:t>
            </a:r>
            <a:r>
              <a:rPr lang="ru-RU" sz="2400" dirty="0" smtClean="0">
                <a:latin typeface="+mn-lt"/>
              </a:rPr>
              <a:t>                  в </a:t>
            </a:r>
            <a:r>
              <a:rPr lang="ru-RU" sz="2400" dirty="0" smtClean="0">
                <a:latin typeface="+mn-lt"/>
              </a:rPr>
              <a:t>одностороннем порядке</a:t>
            </a:r>
            <a:endParaRPr lang="ru-RU" sz="2400" dirty="0">
              <a:latin typeface="+mn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124744"/>
            <a:ext cx="8496944" cy="4800600"/>
          </a:xfrm>
        </p:spPr>
        <p:txBody>
          <a:bodyPr>
            <a:normAutofit/>
          </a:bodyPr>
          <a:lstStyle/>
          <a:p>
            <a:pPr marL="0" indent="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1800" b="0" dirty="0">
                <a:solidFill>
                  <a:srgbClr val="000000"/>
                </a:solidFill>
                <a:ea typeface="Times New Roman"/>
              </a:rPr>
              <a:t>принять решение о расторжении контракта в одностороннем порядке при наличии оснований, предусмотренных ГК </a:t>
            </a:r>
            <a:r>
              <a:rPr lang="ru-RU" sz="1800" b="0" dirty="0" smtClean="0">
                <a:solidFill>
                  <a:srgbClr val="000000"/>
                </a:solidFill>
                <a:ea typeface="Times New Roman"/>
              </a:rPr>
              <a:t>РФ;</a:t>
            </a:r>
          </a:p>
          <a:p>
            <a:pPr marL="0" indent="342900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 smtClean="0">
                <a:solidFill>
                  <a:srgbClr val="000000"/>
                </a:solidFill>
                <a:ea typeface="Times New Roman"/>
              </a:rPr>
              <a:t>разместить </a:t>
            </a:r>
            <a:r>
              <a:rPr lang="ru-RU" sz="1800" b="0" dirty="0">
                <a:solidFill>
                  <a:srgbClr val="000000"/>
                </a:solidFill>
                <a:ea typeface="Times New Roman"/>
              </a:rPr>
              <a:t>принятое решение </a:t>
            </a:r>
            <a:r>
              <a:rPr lang="ru-RU" sz="1800" b="0" dirty="0">
                <a:solidFill>
                  <a:srgbClr val="FF0000"/>
                </a:solidFill>
                <a:ea typeface="Times New Roman"/>
              </a:rPr>
              <a:t>не позднее чем в течение </a:t>
            </a:r>
            <a:r>
              <a:rPr lang="ru-RU" sz="1800" b="0" dirty="0" smtClean="0">
                <a:solidFill>
                  <a:srgbClr val="FF0000"/>
                </a:solidFill>
                <a:ea typeface="Times New Roman"/>
              </a:rPr>
              <a:t>3х </a:t>
            </a:r>
            <a:r>
              <a:rPr lang="ru-RU" sz="1800" b="0" dirty="0">
                <a:solidFill>
                  <a:srgbClr val="FF0000"/>
                </a:solidFill>
                <a:ea typeface="Times New Roman"/>
              </a:rPr>
              <a:t>рабочих дней с даты его принятия</a:t>
            </a:r>
            <a:r>
              <a:rPr lang="ru-RU" sz="1800" b="0" dirty="0">
                <a:solidFill>
                  <a:srgbClr val="000000"/>
                </a:solidFill>
                <a:ea typeface="Times New Roman"/>
              </a:rPr>
              <a:t> в </a:t>
            </a:r>
            <a:r>
              <a:rPr lang="ru-RU" sz="1800" b="0" dirty="0" smtClean="0">
                <a:solidFill>
                  <a:srgbClr val="000000"/>
                </a:solidFill>
                <a:ea typeface="Times New Roman"/>
              </a:rPr>
              <a:t>единой </a:t>
            </a:r>
            <a:r>
              <a:rPr lang="ru-RU" sz="1800" b="0" dirty="0">
                <a:solidFill>
                  <a:srgbClr val="000000"/>
                </a:solidFill>
                <a:ea typeface="Times New Roman"/>
              </a:rPr>
              <a:t>информационной системе </a:t>
            </a:r>
            <a:r>
              <a:rPr lang="ru-RU" sz="1800" b="0" dirty="0" smtClean="0">
                <a:solidFill>
                  <a:srgbClr val="000000"/>
                </a:solidFill>
                <a:ea typeface="Times New Roman"/>
              </a:rPr>
              <a:t>(далее - ЕИС</a:t>
            </a:r>
            <a:r>
              <a:rPr lang="ru-RU" sz="1800" dirty="0" smtClean="0">
                <a:solidFill>
                  <a:srgbClr val="000000"/>
                </a:solidFill>
                <a:ea typeface="Times New Roman"/>
              </a:rPr>
              <a:t>);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8280920" cy="4282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865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465E9C"/>
                </a:solidFill>
                <a:latin typeface="+mn-lt"/>
              </a:rPr>
              <a:t>Действия заказчика при расторжении контракта в одностороннем порядке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588" lvl="0" indent="-1588" algn="just">
              <a:buClr>
                <a:srgbClr val="465E9C"/>
              </a:buClr>
              <a:buFont typeface="+mj-lt"/>
              <a:buAutoNum type="arabicPeriod" startAt="3"/>
            </a:pPr>
            <a:r>
              <a:rPr lang="ru-RU" sz="1800" b="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направить </a:t>
            </a:r>
            <a:r>
              <a:rPr lang="ru-RU" sz="1800" b="0" dirty="0">
                <a:solidFill>
                  <a:srgbClr val="000000"/>
                </a:solidFill>
                <a:latin typeface="Times New Roman"/>
                <a:ea typeface="Times New Roman"/>
              </a:rPr>
              <a:t>решение об одностороннем отказе поставщику (подрядчику, исполнителю) </a:t>
            </a:r>
            <a:r>
              <a:rPr lang="ru-RU" sz="1800" b="0" dirty="0">
                <a:solidFill>
                  <a:srgbClr val="FF0000"/>
                </a:solidFill>
                <a:latin typeface="Times New Roman"/>
                <a:ea typeface="Times New Roman"/>
              </a:rPr>
              <a:t>2 способами</a:t>
            </a:r>
            <a:r>
              <a:rPr lang="ru-RU" sz="1800" b="0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endParaRPr lang="ru-RU" sz="1800" b="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1588" lvl="0" indent="-1588" algn="just">
              <a:buClr>
                <a:srgbClr val="465E9C"/>
              </a:buClr>
              <a:buFont typeface="+mj-lt"/>
              <a:buAutoNum type="arabicPeriod" startAt="3"/>
            </a:pPr>
            <a:endParaRPr lang="ru-RU" sz="17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54320379"/>
              </p:ext>
            </p:extLst>
          </p:nvPr>
        </p:nvGraphicFramePr>
        <p:xfrm>
          <a:off x="305780" y="1772816"/>
          <a:ext cx="8460432" cy="3703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5013176"/>
            <a:ext cx="7560840" cy="1477328"/>
          </a:xfrm>
          <a:prstGeom prst="rect">
            <a:avLst/>
          </a:prstGeom>
          <a:ln w="6350"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Датой </a:t>
            </a:r>
            <a:r>
              <a:rPr lang="ru-RU" dirty="0" smtClean="0"/>
              <a:t>надлежащего </a:t>
            </a:r>
            <a:r>
              <a:rPr lang="ru-RU" dirty="0"/>
              <a:t>уведомления </a:t>
            </a:r>
            <a:r>
              <a:rPr lang="ru-RU" dirty="0" smtClean="0"/>
              <a:t>признается дата </a:t>
            </a:r>
            <a:r>
              <a:rPr lang="ru-RU" dirty="0"/>
              <a:t>получения заказчиком подтверждения о вручении поставщику (подрядчику, исполнителю) </a:t>
            </a:r>
            <a:r>
              <a:rPr lang="ru-RU" dirty="0" smtClean="0"/>
              <a:t>уведомления </a:t>
            </a:r>
            <a:r>
              <a:rPr lang="ru-RU" dirty="0"/>
              <a:t>либо дата получения заказчиком информации об отсутствии поставщика (подрядчика, исполнителя) по его адресу, указанному в контракте.</a:t>
            </a:r>
          </a:p>
        </p:txBody>
      </p:sp>
    </p:spTree>
    <p:extLst>
      <p:ext uri="{BB962C8B-B14F-4D97-AF65-F5344CB8AC3E}">
        <p14:creationId xmlns:p14="http://schemas.microsoft.com/office/powerpoint/2010/main" val="2579662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1493" y="3068960"/>
            <a:ext cx="7302237" cy="151216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ea typeface="Times New Roman"/>
              </a:rPr>
              <a:t>если в течение </a:t>
            </a: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10 дней </a:t>
            </a:r>
            <a:r>
              <a:rPr lang="ru-RU" dirty="0" smtClean="0">
                <a:solidFill>
                  <a:schemeClr val="bg1"/>
                </a:solidFill>
                <a:ea typeface="Times New Roman"/>
              </a:rPr>
              <a:t>с даты надлежащего уведомления поставщика (подрядчика, исполнителя) о принятом решении устранено нарушение условий контракта, послужившее основанием для принятия указанного решения, а также заказчику компенсированы затраты на проведение экспертизы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257522" y="2420888"/>
            <a:ext cx="1284140" cy="1404156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268" y="260648"/>
            <a:ext cx="85689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latin typeface="+mn-lt"/>
              </a:rPr>
              <a:t>Действия заказчика при расторжении контракта в одностороннем порядке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587984"/>
            <a:ext cx="5588447" cy="1224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Заказчик обязан отменить не вступившее в силу решение об одностороннем отказе от исполнения контракта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600" y="4858940"/>
            <a:ext cx="760028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cs typeface="Arial" panose="020B0604020202020204" pitchFamily="34" charset="0"/>
              </a:rPr>
              <a:t>Данное правило не применяется в случае </a:t>
            </a:r>
            <a:r>
              <a:rPr lang="ru-RU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повторного нарушения </a:t>
            </a:r>
            <a:r>
              <a:rPr lang="ru-RU" dirty="0" smtClean="0">
                <a:solidFill>
                  <a:srgbClr val="C00000"/>
                </a:solidFill>
                <a:cs typeface="Arial" panose="020B0604020202020204" pitchFamily="34" charset="0"/>
              </a:rPr>
              <a:t>поставщиком (подрядчиком, исполнителем) условий контракта, которые в соответствии с гражданским законодательством являются основанием для одностороннего отказа заказчика от исполнения контракта (ч. 14 ст. 95 Закона № 44-ФЗ)</a:t>
            </a: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404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1052736"/>
            <a:ext cx="2736304" cy="468052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 cap="rnd" cmpd="sng" algn="ctr">
            <a:solidFill>
              <a:srgbClr val="4F81BD">
                <a:tint val="76000"/>
                <a:alpha val="60000"/>
                <a:hueMod val="94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Решение заказчика об одностороннем отказе от исполнения контракта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вступает в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силу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и контракт считается расторгнутым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73456" y="1073985"/>
            <a:ext cx="4083485" cy="2141951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через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10  дней с даты надлежащего уведомления заказчиком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поставщика (подрядчика, исполнителя) об одностороннем отказе от исполнения контракта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89680" y="3716566"/>
            <a:ext cx="4171167" cy="20166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либо по истечению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30 дней, если уведомление не получено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>
            <a:off x="3347864" y="4077072"/>
            <a:ext cx="1008112" cy="504056"/>
          </a:xfrm>
          <a:prstGeom prst="bentConnector3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stealth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/>
          <p:nvPr/>
        </p:nvCxnSpPr>
        <p:spPr>
          <a:xfrm flipV="1">
            <a:off x="3347864" y="2276872"/>
            <a:ext cx="1008112" cy="576064"/>
          </a:xfrm>
          <a:prstGeom prst="bentConnector3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stealth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571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0892"/>
            <a:ext cx="8229600" cy="6758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+mn-lt"/>
              </a:rPr>
              <a:t>Типовые ошибки заказчиков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29712"/>
          </a:xfrm>
        </p:spPr>
        <p:txBody>
          <a:bodyPr/>
          <a:lstStyle/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 smtClean="0">
                <a:ea typeface="Calibri"/>
                <a:cs typeface="Times New Roman"/>
              </a:rPr>
              <a:t> Считают </a:t>
            </a:r>
            <a:r>
              <a:rPr lang="ru-RU" sz="1800" b="0" dirty="0">
                <a:ea typeface="Calibri"/>
                <a:cs typeface="Times New Roman"/>
              </a:rPr>
              <a:t>датой надлежащего уведомления по факту вручения решения по почте адресату в соответствии с положениями </a:t>
            </a:r>
            <a:r>
              <a:rPr lang="ru-RU" sz="1800" b="0" dirty="0" smtClean="0">
                <a:ea typeface="Calibri"/>
                <a:cs typeface="Times New Roman"/>
              </a:rPr>
              <a:t>ГК РФ, </a:t>
            </a:r>
            <a:r>
              <a:rPr lang="ru-RU" sz="1800" b="0" dirty="0">
                <a:ea typeface="Calibri"/>
                <a:cs typeface="Times New Roman"/>
              </a:rPr>
              <a:t>прикладывают выписки с сайта почты России о вручении </a:t>
            </a:r>
            <a:r>
              <a:rPr lang="ru-RU" sz="1800" b="0" dirty="0" smtClean="0">
                <a:ea typeface="Calibri"/>
                <a:cs typeface="Times New Roman"/>
              </a:rPr>
              <a:t>адресату.</a:t>
            </a:r>
          </a:p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>
                <a:ea typeface="Calibri"/>
                <a:cs typeface="Times New Roman"/>
              </a:rPr>
              <a:t> </a:t>
            </a:r>
            <a:r>
              <a:rPr lang="ru-RU" sz="1800" b="0" dirty="0" smtClean="0">
                <a:ea typeface="Calibri"/>
                <a:cs typeface="Times New Roman"/>
              </a:rPr>
              <a:t>Не исполняют условия </a:t>
            </a:r>
            <a:r>
              <a:rPr lang="ru-RU" sz="1800" b="0" dirty="0">
                <a:ea typeface="Calibri"/>
                <a:cs typeface="Times New Roman"/>
              </a:rPr>
              <a:t>контракта со своей стороны (не </a:t>
            </a:r>
            <a:r>
              <a:rPr lang="ru-RU" sz="1800" b="0" dirty="0" smtClean="0">
                <a:ea typeface="Calibri"/>
                <a:cs typeface="Times New Roman"/>
              </a:rPr>
              <a:t>предоставляют необходимую информацию для исполнения контракта), отсутствует взаимодействие </a:t>
            </a:r>
            <a:r>
              <a:rPr lang="ru-RU" sz="1800" b="0" dirty="0">
                <a:ea typeface="Calibri"/>
                <a:cs typeface="Times New Roman"/>
              </a:rPr>
              <a:t>с </a:t>
            </a:r>
            <a:r>
              <a:rPr lang="ru-RU" sz="1800" b="0" dirty="0">
                <a:solidFill>
                  <a:prstClr val="black"/>
                </a:solidFill>
                <a:ea typeface="Calibri"/>
                <a:cs typeface="Times New Roman"/>
              </a:rPr>
              <a:t>поставщиком (подрядчиком, исполнителем)</a:t>
            </a:r>
            <a:r>
              <a:rPr lang="ru-RU" sz="1800" b="0" dirty="0" smtClean="0">
                <a:ea typeface="Calibri"/>
                <a:cs typeface="Times New Roman"/>
              </a:rPr>
              <a:t>.</a:t>
            </a:r>
          </a:p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>
                <a:ea typeface="Calibri"/>
                <a:cs typeface="Times New Roman"/>
              </a:rPr>
              <a:t> </a:t>
            </a:r>
            <a:r>
              <a:rPr lang="ru-RU" sz="1800" b="0" dirty="0" smtClean="0">
                <a:ea typeface="Calibri"/>
                <a:cs typeface="Times New Roman"/>
              </a:rPr>
              <a:t>Не оформляют необходимые документы </a:t>
            </a:r>
            <a:r>
              <a:rPr lang="ru-RU" sz="1800" b="0" dirty="0">
                <a:ea typeface="Calibri"/>
                <a:cs typeface="Times New Roman"/>
              </a:rPr>
              <a:t>(</a:t>
            </a:r>
            <a:r>
              <a:rPr lang="ru-RU" sz="1800" b="0" dirty="0" smtClean="0">
                <a:ea typeface="Calibri"/>
                <a:cs typeface="Times New Roman"/>
              </a:rPr>
              <a:t>запросы, претензии, уведомления, акты, экспертное заключение).</a:t>
            </a:r>
          </a:p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>
                <a:ea typeface="Calibri"/>
                <a:cs typeface="Times New Roman"/>
              </a:rPr>
              <a:t> </a:t>
            </a:r>
            <a:r>
              <a:rPr lang="ru-RU" sz="1800" b="0" dirty="0" smtClean="0">
                <a:ea typeface="Calibri"/>
                <a:cs typeface="Times New Roman"/>
              </a:rPr>
              <a:t>Не ведут официальную переписку с поставщиком (подрядчиком, исполнителем). </a:t>
            </a:r>
          </a:p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>
                <a:ea typeface="Calibri"/>
                <a:cs typeface="Times New Roman"/>
              </a:rPr>
              <a:t> </a:t>
            </a:r>
            <a:r>
              <a:rPr lang="ru-RU" sz="1800" b="0" dirty="0" smtClean="0">
                <a:ea typeface="Calibri"/>
                <a:cs typeface="Times New Roman"/>
              </a:rPr>
              <a:t>Нарушают порядок </a:t>
            </a:r>
            <a:r>
              <a:rPr lang="ru-RU" sz="1800" b="0" dirty="0">
                <a:ea typeface="Calibri"/>
                <a:cs typeface="Times New Roman"/>
              </a:rPr>
              <a:t>приемки товара, работы, </a:t>
            </a:r>
            <a:r>
              <a:rPr lang="ru-RU" sz="1800" b="0" dirty="0" smtClean="0">
                <a:ea typeface="Calibri"/>
                <a:cs typeface="Times New Roman"/>
              </a:rPr>
              <a:t>услуги.</a:t>
            </a:r>
          </a:p>
          <a:p>
            <a:pPr marL="9525" indent="-9525" algn="just"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ru-RU" sz="1800" b="0" dirty="0">
                <a:ea typeface="Calibri"/>
                <a:cs typeface="Times New Roman"/>
              </a:rPr>
              <a:t> </a:t>
            </a:r>
            <a:r>
              <a:rPr lang="ru-RU" sz="1800" b="0" dirty="0" smtClean="0">
                <a:ea typeface="Calibri"/>
                <a:cs typeface="Times New Roman"/>
              </a:rPr>
              <a:t>Нарушают </a:t>
            </a:r>
            <a:r>
              <a:rPr lang="ru-RU" sz="1800" b="0" dirty="0" smtClean="0"/>
              <a:t>порядок </a:t>
            </a:r>
            <a:r>
              <a:rPr lang="ru-RU" sz="1800" b="0" dirty="0"/>
              <a:t>расторжения контракта (не </a:t>
            </a:r>
            <a:r>
              <a:rPr lang="ru-RU" sz="1800" b="0" dirty="0" smtClean="0"/>
              <a:t>направляют решение поставщику (подрядчику, исполнителю), </a:t>
            </a:r>
            <a:r>
              <a:rPr lang="ru-RU" sz="1800" b="0" dirty="0"/>
              <a:t>не </a:t>
            </a:r>
            <a:r>
              <a:rPr lang="ru-RU" sz="1800" b="0" dirty="0" smtClean="0"/>
              <a:t>размещают  </a:t>
            </a:r>
            <a:r>
              <a:rPr lang="ru-RU" sz="1800" b="0" dirty="0"/>
              <a:t>решения в ЕИС и </a:t>
            </a:r>
            <a:r>
              <a:rPr lang="ru-RU" sz="1800" b="0" dirty="0" smtClean="0"/>
              <a:t>т.д.).</a:t>
            </a:r>
            <a:endParaRPr lang="ru-RU" sz="1800" b="0" dirty="0"/>
          </a:p>
        </p:txBody>
      </p:sp>
    </p:spTree>
    <p:extLst>
      <p:ext uri="{BB962C8B-B14F-4D97-AF65-F5344CB8AC3E}">
        <p14:creationId xmlns:p14="http://schemas.microsoft.com/office/powerpoint/2010/main" val="386557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150" y="188640"/>
            <a:ext cx="8040442" cy="50405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+mn-lt"/>
              </a:rPr>
              <a:t>Основания для отказа во включении сведений в РНП</a:t>
            </a:r>
            <a:endParaRPr lang="ru-RU" sz="2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328592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5600" b="0" dirty="0"/>
              <a:t>К</a:t>
            </a:r>
            <a:r>
              <a:rPr lang="ru-RU" sz="5600" b="0" dirty="0" smtClean="0"/>
              <a:t>онтрольный </a:t>
            </a:r>
            <a:r>
              <a:rPr lang="ru-RU" sz="5600" b="0" dirty="0"/>
              <a:t>орган может отказаться внести участника или поставщика (подрядчика, исполнителя) </a:t>
            </a:r>
            <a:r>
              <a:rPr lang="ru-RU" sz="5600" b="0" dirty="0" smtClean="0"/>
              <a:t>в РНП</a:t>
            </a:r>
            <a:r>
              <a:rPr lang="ru-RU" sz="5600" b="0" dirty="0"/>
              <a:t>, если будет установлено, что:</a:t>
            </a: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сам заказчик нарушил </a:t>
            </a:r>
            <a:r>
              <a:rPr lang="ru-RU" sz="5600" b="0" dirty="0" smtClean="0"/>
              <a:t>требования Закона 44-ФЗ. </a:t>
            </a:r>
            <a:r>
              <a:rPr lang="ru-RU" sz="5600" b="0" dirty="0" smtClean="0">
                <a:hlinkClick r:id="rId2"/>
              </a:rPr>
              <a:t>В </a:t>
            </a:r>
            <a:r>
              <a:rPr lang="ru-RU" sz="5600" b="0" dirty="0">
                <a:hlinkClick r:id="rId2"/>
              </a:rPr>
              <a:t>этом случае возможен </a:t>
            </a:r>
            <a:r>
              <a:rPr lang="ru-RU" sz="5600" b="0" dirty="0" smtClean="0">
                <a:hlinkClick r:id="rId2"/>
              </a:rPr>
              <a:t>штраф;</a:t>
            </a:r>
            <a:endParaRPr lang="ru-RU" sz="5600" b="0" dirty="0">
              <a:hlinkClick r:id="rId2"/>
            </a:endParaRP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нет вины участника или поставщика, подрядчика, </a:t>
            </a:r>
            <a:r>
              <a:rPr lang="ru-RU" sz="5600" b="0" dirty="0" smtClean="0"/>
              <a:t>исполнителя;</a:t>
            </a: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участником закупки в срок до признания его в соответствии с </a:t>
            </a:r>
            <a:r>
              <a:rPr lang="ru-RU" sz="5600" b="0" dirty="0" smtClean="0"/>
              <a:t>Законом 44-ФЗ </a:t>
            </a:r>
            <a:r>
              <a:rPr lang="ru-RU" sz="5600" b="0" dirty="0"/>
              <a:t>уклонившимся от заключения контракта осуществлены действия, свидетельствующие об отсутствии намерения уклониться от заключения </a:t>
            </a:r>
            <a:r>
              <a:rPr lang="ru-RU" sz="5600" b="0" dirty="0" smtClean="0"/>
              <a:t>контракта;</a:t>
            </a: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поставщиком (подрядчиком, исполнителем) </a:t>
            </a:r>
            <a:r>
              <a:rPr lang="ru-RU" sz="5600" b="0" u="sng" dirty="0">
                <a:solidFill>
                  <a:schemeClr val="accent4">
                    <a:lumMod val="75000"/>
                  </a:schemeClr>
                </a:solidFill>
              </a:rPr>
              <a:t>представлены информация и документы, подтверждающие:</a:t>
            </a:r>
          </a:p>
          <a:p>
            <a:pPr marL="366713" indent="0" algn="just">
              <a:buNone/>
            </a:pPr>
            <a:r>
              <a:rPr lang="ru-RU" sz="5600" b="0" dirty="0"/>
              <a:t>принятие им мер для надлежащего исполнения условий контракта;</a:t>
            </a:r>
          </a:p>
          <a:p>
            <a:pPr marL="366713" indent="0" algn="just">
              <a:buNone/>
            </a:pPr>
            <a:r>
              <a:rPr lang="ru-RU" sz="5600" b="0" dirty="0" smtClean="0"/>
              <a:t>надлежащее </a:t>
            </a:r>
            <a:r>
              <a:rPr lang="ru-RU" sz="5600" b="0" dirty="0"/>
              <a:t>исполнение оказалось невозможным вследствие обстоятельств непреодолимой силы, то есть чрезвычайных и непредотвратимых при данных условиях обстоятельств</a:t>
            </a:r>
            <a:r>
              <a:rPr lang="ru-RU" sz="5600" b="0" dirty="0" smtClean="0"/>
              <a:t>.</a:t>
            </a:r>
          </a:p>
          <a:p>
            <a:pPr algn="just"/>
            <a:r>
              <a:rPr lang="ru-RU" sz="5600" b="0" dirty="0" smtClean="0"/>
              <a:t>Если </a:t>
            </a:r>
            <a:r>
              <a:rPr lang="ru-RU" sz="5600" b="0" dirty="0"/>
              <a:t>контрольный орган откажется включать сведения в РНП в связи с </a:t>
            </a:r>
            <a:r>
              <a:rPr lang="ru-RU" sz="5600" b="0" dirty="0" smtClean="0"/>
              <a:t>отсутствием оснований </a:t>
            </a:r>
            <a:r>
              <a:rPr lang="ru-RU" sz="5600" b="0" dirty="0"/>
              <a:t>для одностороннего расторжения контракта, то </a:t>
            </a:r>
            <a:r>
              <a:rPr lang="ru-RU" sz="5600" b="0" dirty="0" smtClean="0"/>
              <a:t>возможны </a:t>
            </a:r>
            <a:r>
              <a:rPr lang="ru-RU" sz="5600" b="0" dirty="0"/>
              <a:t>такие последствия </a:t>
            </a:r>
            <a:r>
              <a:rPr lang="ru-RU" sz="5600" b="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(</a:t>
            </a:r>
            <a:r>
              <a:rPr lang="ru-RU" sz="5600" b="0" dirty="0" smtClean="0">
                <a:solidFill>
                  <a:srgbClr val="0000FF"/>
                </a:solidFill>
                <a:hlinkClick r:id="rId3"/>
              </a:rPr>
              <a:t>письмо </a:t>
            </a:r>
            <a:r>
              <a:rPr lang="ru-RU" sz="5600" b="0" dirty="0">
                <a:solidFill>
                  <a:srgbClr val="0000FF"/>
                </a:solidFill>
                <a:hlinkClick r:id="rId3"/>
              </a:rPr>
              <a:t>ФАС России от 12.03.2019 </a:t>
            </a:r>
            <a:r>
              <a:rPr lang="ru-RU" sz="5600" b="0" dirty="0" smtClean="0">
                <a:solidFill>
                  <a:srgbClr val="0000FF"/>
                </a:solidFill>
                <a:hlinkClick r:id="rId3"/>
              </a:rPr>
              <a:t>№ </a:t>
            </a:r>
            <a:r>
              <a:rPr lang="ru-RU" sz="5600" b="0" dirty="0">
                <a:solidFill>
                  <a:srgbClr val="0000FF"/>
                </a:solidFill>
                <a:hlinkClick r:id="rId3"/>
              </a:rPr>
              <a:t>ИА/18794/19):</a:t>
            </a: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возбуждение дела об административном правонарушении, предусмотренного </a:t>
            </a:r>
            <a:r>
              <a:rPr lang="ru-RU" sz="5600" b="0" dirty="0" smtClean="0"/>
              <a:t>                </a:t>
            </a:r>
            <a:r>
              <a:rPr lang="ru-RU" sz="5600" b="0" dirty="0" smtClean="0">
                <a:solidFill>
                  <a:srgbClr val="0000FF"/>
                </a:solidFill>
                <a:hlinkClick r:id="rId4"/>
              </a:rPr>
              <a:t>ч</a:t>
            </a:r>
            <a:r>
              <a:rPr lang="ru-RU" sz="5600" b="0" dirty="0">
                <a:solidFill>
                  <a:srgbClr val="0000FF"/>
                </a:solidFill>
                <a:hlinkClick r:id="rId4"/>
              </a:rPr>
              <a:t>. 6 ст. 7.32 КоАП РФ</a:t>
            </a:r>
            <a:r>
              <a:rPr lang="ru-RU" sz="5600" b="0" dirty="0" smtClean="0">
                <a:solidFill>
                  <a:srgbClr val="0000FF"/>
                </a:solidFill>
                <a:hlinkClick r:id="rId4"/>
              </a:rPr>
              <a:t>; </a:t>
            </a:r>
            <a:endParaRPr lang="ru-RU" sz="5600" b="0" dirty="0">
              <a:solidFill>
                <a:srgbClr val="0000FF"/>
              </a:solidFill>
              <a:hlinkClick r:id="rId4"/>
            </a:endParaRPr>
          </a:p>
          <a:p>
            <a:pPr marL="358775" indent="-358775" algn="just">
              <a:buFont typeface="Courier New" panose="02070309020205020404" pitchFamily="49" charset="0"/>
              <a:buChar char="o"/>
            </a:pPr>
            <a:r>
              <a:rPr lang="ru-RU" sz="5600" b="0" dirty="0"/>
              <a:t>направление материалов дела в органы внутреннего государственного (муниципального) финансового контроля</a:t>
            </a:r>
            <a:r>
              <a:rPr lang="ru-RU" sz="5600" b="0" dirty="0" smtClean="0"/>
              <a:t>.</a:t>
            </a:r>
            <a:endParaRPr lang="ru-RU" sz="5600" b="0" dirty="0" smtClean="0"/>
          </a:p>
          <a:p>
            <a:pPr marL="114300" indent="0" algn="just">
              <a:buNone/>
            </a:pPr>
            <a:r>
              <a:rPr lang="ru-RU" sz="5600" b="0" dirty="0" smtClean="0"/>
              <a:t>Односторонний </a:t>
            </a:r>
            <a:r>
              <a:rPr lang="ru-RU" sz="5600" b="0" dirty="0"/>
              <a:t>отказ заказчика от исполнения контракта после истечения срока его действия не является основанием для отказа включить сведения в РНП </a:t>
            </a:r>
            <a:r>
              <a:rPr lang="ru-RU" sz="5600" b="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</a:t>
            </a:r>
            <a:r>
              <a:rPr lang="ru-RU" sz="5600" b="0" dirty="0">
                <a:solidFill>
                  <a:srgbClr val="0000FF"/>
                </a:solidFill>
                <a:hlinkClick r:id="rId5"/>
              </a:rPr>
              <a:t>Определение Верховного Суда РФ от 12.03.2020 N 308-ЭС19-23241 по делу N А32-47028/2018).</a:t>
            </a:r>
          </a:p>
          <a:p>
            <a:pPr marL="114300" indent="0" algn="just">
              <a:buNone/>
            </a:pPr>
            <a:endParaRPr lang="ru-RU" sz="5600" b="0" dirty="0"/>
          </a:p>
          <a:p>
            <a:pPr marL="114300" indent="0" algn="ctr">
              <a:buNone/>
            </a:pPr>
            <a:r>
              <a:rPr lang="ru-RU" sz="5600" b="0" dirty="0" smtClean="0"/>
              <a:t>О возможности оспорить отказ во включении в РНП в </a:t>
            </a:r>
            <a:r>
              <a:rPr lang="ru-RU" sz="5600" b="0" dirty="0"/>
              <a:t>арбитражном </a:t>
            </a:r>
            <a:r>
              <a:rPr lang="ru-RU" sz="5600" b="0" dirty="0" smtClean="0"/>
              <a:t>суде </a:t>
            </a:r>
            <a:r>
              <a:rPr lang="ru-RU" sz="5600" b="0" dirty="0" smtClean="0"/>
              <a:t>                                               указывает </a:t>
            </a:r>
            <a:r>
              <a:rPr lang="ru-RU" sz="5600" b="0" dirty="0" smtClean="0"/>
              <a:t>Президиум </a:t>
            </a:r>
            <a:r>
              <a:rPr lang="ru-RU" sz="5600" b="0" dirty="0"/>
              <a:t>Верховного Суда РФ в </a:t>
            </a:r>
            <a:r>
              <a:rPr lang="ru-RU" sz="5600" b="0" dirty="0">
                <a:solidFill>
                  <a:srgbClr val="0000FF"/>
                </a:solidFill>
                <a:hlinkClick r:id="rId6"/>
              </a:rPr>
              <a:t>п. 42 Обзора судебной практики от </a:t>
            </a:r>
            <a:r>
              <a:rPr lang="ru-RU" sz="5600" b="0" dirty="0" smtClean="0">
                <a:solidFill>
                  <a:srgbClr val="0000FF"/>
                </a:solidFill>
                <a:hlinkClick r:id="rId6"/>
              </a:rPr>
              <a:t>28.06.2017</a:t>
            </a:r>
            <a:endParaRPr lang="ru-RU" sz="5600" b="0" dirty="0">
              <a:solidFill>
                <a:srgbClr val="0000FF"/>
              </a:solidFill>
              <a:hlinkClick r:id="rId6"/>
            </a:endParaRP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104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5544616" cy="73414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Основания для включения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информации                              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о поставщике (подрядчике, исполнителе) в РНП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17220879"/>
              </p:ext>
            </p:extLst>
          </p:nvPr>
        </p:nvGraphicFramePr>
        <p:xfrm>
          <a:off x="90446" y="908720"/>
          <a:ext cx="903649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809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36904" cy="2664296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sz="1800" b="0" dirty="0">
                <a:solidFill>
                  <a:schemeClr val="bg2">
                    <a:lumMod val="50000"/>
                  </a:schemeClr>
                </a:solidFill>
                <a:ea typeface="Times New Roman"/>
              </a:rPr>
              <a:t>Письмо ФАС России от 29.09.2020 N </a:t>
            </a:r>
            <a:r>
              <a:rPr lang="ru-RU" sz="1800" b="0" dirty="0" smtClean="0">
                <a:solidFill>
                  <a:schemeClr val="bg2">
                    <a:lumMod val="50000"/>
                  </a:schemeClr>
                </a:solidFill>
                <a:ea typeface="Times New Roman"/>
              </a:rPr>
              <a:t>ИА/84081/20: </a:t>
            </a:r>
            <a:r>
              <a:rPr lang="ru-RU" sz="1800" b="0" dirty="0" smtClean="0">
                <a:ea typeface="Times New Roman"/>
              </a:rPr>
              <a:t>при </a:t>
            </a:r>
            <a:r>
              <a:rPr lang="ru-RU" sz="1800" b="0" dirty="0">
                <a:ea typeface="Times New Roman"/>
              </a:rPr>
              <a:t>отсутствии основания для расторжения контракта </a:t>
            </a:r>
            <a:r>
              <a:rPr lang="ru-RU" sz="1800" b="0" dirty="0" smtClean="0">
                <a:ea typeface="Times New Roman"/>
              </a:rPr>
              <a:t> сведения </a:t>
            </a:r>
            <a:r>
              <a:rPr lang="ru-RU" sz="1800" b="0" dirty="0">
                <a:ea typeface="Times New Roman"/>
              </a:rPr>
              <a:t>о поставщике (подрядчике, исполнителе) </a:t>
            </a:r>
            <a:r>
              <a:rPr lang="ru-RU" sz="1800" b="0" dirty="0" smtClean="0">
                <a:ea typeface="Times New Roman"/>
              </a:rPr>
              <a:t>в РНП не включаются, </a:t>
            </a:r>
            <a:r>
              <a:rPr lang="ru-RU" sz="1800" b="0" dirty="0">
                <a:ea typeface="Times New Roman"/>
              </a:rPr>
              <a:t>а действия заказчика, принявшего решение об одностороннем отказе от исполнения контракта в нарушение положений частей 8, 9 статьи 95 Закона </a:t>
            </a:r>
            <a:r>
              <a:rPr lang="ru-RU" sz="1800" b="0" dirty="0" smtClean="0">
                <a:ea typeface="Times New Roman"/>
              </a:rPr>
              <a:t>44-ФЗ, </a:t>
            </a:r>
            <a:r>
              <a:rPr lang="ru-RU" sz="1800" b="0" dirty="0">
                <a:ea typeface="Times New Roman"/>
              </a:rPr>
              <a:t>содержат признаки состава административного правонарушения, предусмотренного </a:t>
            </a:r>
            <a:r>
              <a:rPr lang="ru-RU" sz="1800" b="0" dirty="0">
                <a:solidFill>
                  <a:srgbClr val="0000FF"/>
                </a:solidFill>
                <a:ea typeface="Times New Roman"/>
                <a:hlinkClick r:id="rId2" tooltip="&quot;Кодекс Российской Федерации об административных правонарушениях&quot; от 30.12.2001 N 195-ФЗ (ред. от 15.10.2020, с изм. от 16.10.2020){КонсультантПлюс}"/>
              </a:rPr>
              <a:t>частью 6 статьи 7.32</a:t>
            </a:r>
            <a:r>
              <a:rPr lang="ru-RU" sz="1800" b="0" dirty="0">
                <a:ea typeface="Times New Roman"/>
              </a:rPr>
              <a:t> </a:t>
            </a:r>
            <a:r>
              <a:rPr lang="ru-RU" sz="1800" b="0" dirty="0" smtClean="0">
                <a:ea typeface="Times New Roman"/>
              </a:rPr>
              <a:t>КоАП РФ </a:t>
            </a:r>
            <a:r>
              <a:rPr lang="ru-RU" sz="1800" b="0" dirty="0" smtClean="0">
                <a:ea typeface="Times New Roman"/>
              </a:rPr>
              <a:t>и </a:t>
            </a:r>
            <a:r>
              <a:rPr lang="ru-RU" sz="1800" b="0" dirty="0" smtClean="0"/>
              <a:t>влечет </a:t>
            </a:r>
            <a:r>
              <a:rPr lang="ru-RU" sz="1800" b="0" dirty="0"/>
              <a:t>наложение </a:t>
            </a:r>
            <a:r>
              <a:rPr lang="ru-RU" sz="1800" b="0" dirty="0" smtClean="0"/>
              <a:t>штрафа на </a:t>
            </a:r>
            <a:r>
              <a:rPr lang="ru-RU" sz="1800" b="0" dirty="0"/>
              <a:t>должностных лиц в </a:t>
            </a:r>
            <a:r>
              <a:rPr lang="ru-RU" sz="1800" b="0" dirty="0" smtClean="0"/>
              <a:t>размере </a:t>
            </a:r>
            <a:r>
              <a:rPr lang="ru-RU" sz="1800" b="0" dirty="0" smtClean="0">
                <a:solidFill>
                  <a:prstClr val="black"/>
                </a:solidFill>
              </a:rPr>
              <a:t> </a:t>
            </a:r>
            <a:r>
              <a:rPr lang="ru-RU" sz="1800" b="0" dirty="0" smtClean="0"/>
              <a:t>50 000 руб.,  на юридических лиц – 200 000 руб.</a:t>
            </a:r>
          </a:p>
          <a:p>
            <a:pPr indent="0" algn="just">
              <a:spcBef>
                <a:spcPts val="1000"/>
              </a:spcBef>
              <a:spcAft>
                <a:spcPts val="0"/>
              </a:spcAft>
              <a:buNone/>
            </a:pPr>
            <a:endParaRPr lang="ru-RU" sz="2400" dirty="0" smtClean="0">
              <a:ea typeface="Times New Roman"/>
            </a:endParaRP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46412" y="620688"/>
            <a:ext cx="813690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+mn-lt"/>
              </a:rPr>
              <a:t>Административная </a:t>
            </a:r>
            <a:r>
              <a:rPr lang="ru-RU" sz="2800" dirty="0">
                <a:latin typeface="+mn-lt"/>
              </a:rPr>
              <a:t>ответственность </a:t>
            </a:r>
            <a:r>
              <a:rPr lang="ru-RU" sz="2800" dirty="0" smtClean="0">
                <a:latin typeface="+mn-lt"/>
              </a:rPr>
              <a:t>за нарушение </a:t>
            </a:r>
            <a:r>
              <a:rPr lang="ru-RU" sz="2800" dirty="0">
                <a:latin typeface="+mn-lt"/>
              </a:rPr>
              <a:t>порядка расторжения контракта </a:t>
            </a:r>
            <a:endParaRPr lang="ru-RU" sz="28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3" y="4653136"/>
            <a:ext cx="81506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Согласно ч. 2 ст. 7.31 КоАП РФ </a:t>
            </a:r>
            <a:r>
              <a:rPr lang="ru-RU" dirty="0" smtClean="0"/>
              <a:t>не направление, </a:t>
            </a:r>
            <a:r>
              <a:rPr lang="ru-RU" dirty="0"/>
              <a:t>несвоевременное направление в </a:t>
            </a:r>
            <a:r>
              <a:rPr lang="ru-RU" dirty="0" smtClean="0"/>
              <a:t>орган </a:t>
            </a:r>
            <a:r>
              <a:rPr lang="ru-RU" dirty="0"/>
              <a:t>контроля в сфере закупок, информации, подлежащей включению в реестр недобросовестных поставщиков (подрядчиков, исполнителей</a:t>
            </a:r>
            <a:r>
              <a:rPr lang="ru-RU" dirty="0" smtClean="0"/>
              <a:t>) влечет </a:t>
            </a:r>
            <a:r>
              <a:rPr lang="ru-RU" dirty="0"/>
              <a:t>наложение </a:t>
            </a:r>
            <a:r>
              <a:rPr lang="ru-RU" dirty="0" smtClean="0"/>
              <a:t>штрафа </a:t>
            </a:r>
            <a:r>
              <a:rPr lang="ru-RU" dirty="0"/>
              <a:t>на должностных лиц в размере </a:t>
            </a:r>
            <a:r>
              <a:rPr lang="ru-RU" dirty="0" smtClean="0"/>
              <a:t>– 20 000 руб.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563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35675" y="1484784"/>
            <a:ext cx="1152128" cy="11521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BatangChe" panose="02030609000101010101" pitchFamily="49" charset="-127"/>
                <a:ea typeface="BatangChe" panose="02030609000101010101" pitchFamily="49" charset="-127"/>
                <a:cs typeface="DokChampa" panose="020B0604020202020204" pitchFamily="34" charset="-34"/>
              </a:rPr>
              <a:t>1</a:t>
            </a:r>
            <a:endParaRPr lang="ru-RU" sz="7200" b="1" dirty="0">
              <a:latin typeface="BatangChe" panose="02030609000101010101" pitchFamily="49" charset="-127"/>
              <a:ea typeface="BatangChe" panose="02030609000101010101" pitchFamily="49" charset="-127"/>
              <a:cs typeface="DokChampa" panose="020B0604020202020204" pitchFamily="34" charset="-3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988841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Обращение о включении информации в </a:t>
            </a:r>
            <a:r>
              <a:rPr lang="ru-RU" dirty="0" smtClean="0"/>
              <a:t>РНП (далее </a:t>
            </a:r>
            <a:r>
              <a:rPr lang="ru-RU" dirty="0"/>
              <a:t>- обращение) формируется заказчиком по форме согласно приложению </a:t>
            </a:r>
            <a:r>
              <a:rPr lang="ru-RU" dirty="0" smtClean="0"/>
              <a:t>№ </a:t>
            </a:r>
            <a:r>
              <a:rPr lang="ru-RU" dirty="0"/>
              <a:t>1 к Правилам ведения </a:t>
            </a:r>
            <a:r>
              <a:rPr lang="ru-RU" dirty="0" smtClean="0"/>
              <a:t>РНП* (далее – Правила)  и </a:t>
            </a:r>
            <a:r>
              <a:rPr lang="ru-RU" dirty="0"/>
              <a:t>направляется </a:t>
            </a:r>
            <a:r>
              <a:rPr lang="ru-RU" dirty="0" smtClean="0"/>
              <a:t>не </a:t>
            </a:r>
            <a:r>
              <a:rPr lang="ru-RU" dirty="0"/>
              <a:t>позднее чем через </a:t>
            </a:r>
            <a:r>
              <a:rPr lang="ru-RU" dirty="0" smtClean="0"/>
              <a:t>3 рабочих </a:t>
            </a:r>
            <a:r>
              <a:rPr lang="ru-RU" dirty="0"/>
              <a:t>дня с даты признания </a:t>
            </a:r>
            <a:r>
              <a:rPr lang="ru-RU" dirty="0" smtClean="0"/>
              <a:t>участника </a:t>
            </a:r>
            <a:r>
              <a:rPr lang="ru-RU" dirty="0"/>
              <a:t>закупки уклонившимся от заключения контракта, расторжения контракта </a:t>
            </a:r>
            <a:r>
              <a:rPr lang="ru-RU" dirty="0" smtClean="0"/>
              <a:t>в </a:t>
            </a:r>
            <a:r>
              <a:rPr lang="ru-RU" dirty="0"/>
              <a:t>территориальный орган </a:t>
            </a:r>
            <a:r>
              <a:rPr lang="ru-RU" dirty="0" smtClean="0"/>
              <a:t>контроля </a:t>
            </a:r>
            <a:r>
              <a:rPr lang="ru-RU" dirty="0"/>
              <a:t>по месту нахождения </a:t>
            </a:r>
            <a:r>
              <a:rPr lang="ru-RU" dirty="0" smtClean="0"/>
              <a:t>заказчика.</a:t>
            </a:r>
          </a:p>
          <a:p>
            <a:pPr algn="just"/>
            <a:endParaRPr lang="ru-RU" dirty="0"/>
          </a:p>
          <a:p>
            <a:pPr algn="just"/>
            <a:r>
              <a:rPr lang="ru-RU" sz="1600" i="1" dirty="0">
                <a:solidFill>
                  <a:schemeClr val="accent1"/>
                </a:solidFill>
              </a:rPr>
              <a:t>В случае, если </a:t>
            </a:r>
            <a:r>
              <a:rPr lang="ru-RU" sz="1600" i="1" dirty="0" smtClean="0">
                <a:solidFill>
                  <a:schemeClr val="accent1"/>
                </a:solidFill>
              </a:rPr>
              <a:t>НМЦК или </a:t>
            </a:r>
            <a:r>
              <a:rPr lang="ru-RU" sz="1600" i="1" dirty="0">
                <a:solidFill>
                  <a:schemeClr val="accent1"/>
                </a:solidFill>
              </a:rPr>
              <a:t>максимальное значение цены контракта составляет 1 млрд. рублей и более обращение направляется в </a:t>
            </a:r>
            <a:r>
              <a:rPr lang="ru-RU" sz="1600" i="1" dirty="0" smtClean="0">
                <a:solidFill>
                  <a:schemeClr val="accent1"/>
                </a:solidFill>
              </a:rPr>
              <a:t>ФАС России  согласно </a:t>
            </a:r>
            <a:r>
              <a:rPr lang="ru-RU" sz="1600" i="1" dirty="0">
                <a:solidFill>
                  <a:schemeClr val="accent1"/>
                </a:solidFill>
              </a:rPr>
              <a:t>подпункту «г» пункта 3 Правил.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548680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 01.07.2021: 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3588" y="6029328"/>
            <a:ext cx="7848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 утверждены </a:t>
            </a:r>
            <a:r>
              <a:rPr lang="ru-RU" sz="1400" dirty="0"/>
              <a:t>постановлением Правительства РФ от 30.06.2021 № 1078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71600" y="6029328"/>
            <a:ext cx="3924436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232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9" t="13545" r="25555" b="4903"/>
          <a:stretch/>
        </p:blipFill>
        <p:spPr bwMode="auto">
          <a:xfrm>
            <a:off x="251519" y="188640"/>
            <a:ext cx="4639159" cy="6192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7" t="11853" r="25794" b="4338"/>
          <a:stretch/>
        </p:blipFill>
        <p:spPr bwMode="auto">
          <a:xfrm>
            <a:off x="3995936" y="476672"/>
            <a:ext cx="4521541" cy="6076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8" t="8060" r="26032" b="7848"/>
          <a:stretch/>
        </p:blipFill>
        <p:spPr bwMode="auto">
          <a:xfrm>
            <a:off x="2362019" y="404167"/>
            <a:ext cx="4446888" cy="62214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006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7884368" y="4581128"/>
            <a:ext cx="1152128" cy="11521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BatangChe" panose="02030609000101010101" pitchFamily="49" charset="-127"/>
                <a:ea typeface="BatangChe" panose="02030609000101010101" pitchFamily="49" charset="-127"/>
                <a:cs typeface="DokChampa" panose="020B0604020202020204" pitchFamily="34" charset="-34"/>
              </a:rPr>
              <a:t>3</a:t>
            </a:r>
            <a:endParaRPr lang="ru-RU" sz="7200" b="1" dirty="0">
              <a:latin typeface="BatangChe" panose="02030609000101010101" pitchFamily="49" charset="-127"/>
              <a:ea typeface="BatangChe" panose="02030609000101010101" pitchFamily="49" charset="-127"/>
              <a:cs typeface="DokChampa" panose="020B0604020202020204" pitchFamily="34" charset="-34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06865" y="2564904"/>
            <a:ext cx="1152128" cy="11521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BatangChe" panose="02030609000101010101" pitchFamily="49" charset="-127"/>
                <a:ea typeface="BatangChe" panose="02030609000101010101" pitchFamily="49" charset="-127"/>
                <a:cs typeface="DokChampa" panose="020B0604020202020204" pitchFamily="34" charset="-34"/>
              </a:rPr>
              <a:t>2</a:t>
            </a:r>
            <a:endParaRPr lang="ru-RU" sz="7200" b="1" dirty="0">
              <a:latin typeface="BatangChe" panose="02030609000101010101" pitchFamily="49" charset="-127"/>
              <a:ea typeface="BatangChe" panose="02030609000101010101" pitchFamily="49" charset="-127"/>
              <a:cs typeface="DokChampa" panose="020B0604020202020204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6326" y="3140968"/>
            <a:ext cx="8170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обращение </a:t>
            </a:r>
            <a:r>
              <a:rPr lang="ru-RU" dirty="0"/>
              <a:t>направляется в орган контроля на бумажном носителе в одном экземпляре и при наличии технической возможности - на съемном машинном носителе </a:t>
            </a:r>
            <a:r>
              <a:rPr lang="ru-RU" dirty="0" smtClean="0"/>
              <a:t>информации, и подписывается </a:t>
            </a:r>
            <a:r>
              <a:rPr lang="ru-RU" dirty="0"/>
              <a:t>лицом, имеющим право действовать от имени заказчика (подпункт «а» пункта 10 Правил).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865" y="5157192"/>
            <a:ext cx="8170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регистрация </a:t>
            </a:r>
            <a:r>
              <a:rPr lang="ru-RU" dirty="0"/>
              <a:t>поступившего </a:t>
            </a:r>
            <a:r>
              <a:rPr lang="ru-RU" dirty="0" smtClean="0"/>
              <a:t>обращения органом контроля, и направление информации </a:t>
            </a:r>
            <a:r>
              <a:rPr lang="ru-RU" dirty="0"/>
              <a:t>о месте, дате и времени рассмотрения </a:t>
            </a:r>
            <a:r>
              <a:rPr lang="ru-RU" dirty="0" smtClean="0"/>
              <a:t>обращения осуществляется не </a:t>
            </a:r>
            <a:r>
              <a:rPr lang="ru-RU" dirty="0"/>
              <a:t>позднее 1 рабочего дня со дня, следующего за днем регистрации </a:t>
            </a:r>
            <a:r>
              <a:rPr lang="ru-RU" dirty="0" smtClean="0"/>
              <a:t>обращения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620688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соответствии с пунктом 8 Правил к обращению </a:t>
            </a:r>
            <a:r>
              <a:rPr lang="ru-RU" dirty="0" smtClean="0"/>
              <a:t>прилагаются:</a:t>
            </a:r>
            <a:endParaRPr lang="ru-RU" dirty="0"/>
          </a:p>
          <a:p>
            <a:r>
              <a:rPr lang="ru-RU" dirty="0"/>
              <a:t>а) протокол     о    признании     участника     закупки     уклонившимся от заключения </a:t>
            </a:r>
            <a:r>
              <a:rPr lang="ru-RU" dirty="0" smtClean="0"/>
              <a:t>контракта;</a:t>
            </a:r>
            <a:endParaRPr lang="ru-RU" dirty="0"/>
          </a:p>
          <a:p>
            <a:r>
              <a:rPr lang="ru-RU" dirty="0"/>
              <a:t>6) решение суда о расторжении контракта в связи с существенным нарушением поставщиком (подрядчиком, исполнителем) условий </a:t>
            </a:r>
            <a:r>
              <a:rPr lang="ru-RU" dirty="0" smtClean="0"/>
              <a:t>контракта;</a:t>
            </a:r>
            <a:endParaRPr lang="ru-RU" dirty="0"/>
          </a:p>
          <a:p>
            <a:r>
              <a:rPr lang="ru-RU" dirty="0"/>
              <a:t>в) решение заказчика об одностороннем отказе от исполнения </a:t>
            </a:r>
            <a:r>
              <a:rPr lang="ru-RU" dirty="0" smtClean="0"/>
              <a:t>контракта.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554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95536" y="692696"/>
            <a:ext cx="1152128" cy="1152128"/>
          </a:xfrm>
          <a:prstGeom prst="ellipse">
            <a:avLst/>
          </a:prstGeom>
          <a:solidFill>
            <a:srgbClr val="CC33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latin typeface="BatangChe" panose="02030609000101010101" pitchFamily="49" charset="-127"/>
                <a:ea typeface="BatangChe" panose="02030609000101010101" pitchFamily="49" charset="-127"/>
                <a:cs typeface="DokChampa" panose="020B0604020202020204" pitchFamily="34" charset="-34"/>
              </a:rPr>
              <a:t>!</a:t>
            </a:r>
            <a:endParaRPr lang="ru-RU" sz="6600" b="1" dirty="0">
              <a:latin typeface="BatangChe" panose="02030609000101010101" pitchFamily="49" charset="-127"/>
              <a:ea typeface="BatangChe" panose="02030609000101010101" pitchFamily="49" charset="-127"/>
              <a:cs typeface="DokChampa" panose="020B0604020202020204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8182" y="1052736"/>
            <a:ext cx="7272808" cy="2862322"/>
          </a:xfrm>
          <a:prstGeom prst="rect">
            <a:avLst/>
          </a:prstGeom>
          <a:noFill/>
          <a:ln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случае формирования обращения не по форме, предусмотренной приложением № 1 к Правилам, и (или) непредставления информации и документов, предусмотренных пунктами 3 - 8 Правил, орган контроля  не рассматривает </a:t>
            </a:r>
            <a:r>
              <a:rPr lang="ru-RU" dirty="0" smtClean="0"/>
              <a:t>обращение, </a:t>
            </a:r>
            <a:r>
              <a:rPr lang="ru-RU" dirty="0"/>
              <a:t>и не позднее </a:t>
            </a:r>
            <a:r>
              <a:rPr lang="ru-RU" dirty="0" smtClean="0"/>
              <a:t>1 рабочего </a:t>
            </a:r>
            <a:r>
              <a:rPr lang="ru-RU" dirty="0"/>
              <a:t>дня со дня, следующего за днем регистрации такого обращения, направляет заказчику уведомление о несоответствии обращения положениям </a:t>
            </a:r>
            <a:r>
              <a:rPr lang="ru-RU" dirty="0" smtClean="0"/>
              <a:t>Правил </a:t>
            </a:r>
            <a:r>
              <a:rPr lang="ru-RU" dirty="0"/>
              <a:t>(с указанием выявленного несоответствия) и о необходимости направить информацию и документы, предусмотренные </a:t>
            </a:r>
            <a:r>
              <a:rPr lang="ru-RU" dirty="0" smtClean="0"/>
              <a:t>Правилами согласно </a:t>
            </a:r>
            <a:r>
              <a:rPr lang="ru-RU" dirty="0"/>
              <a:t>подпункту «д» пункта 10 Правил.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8182" y="4365104"/>
            <a:ext cx="7272808" cy="120032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Заказчик </a:t>
            </a:r>
            <a:r>
              <a:rPr lang="ru-RU" dirty="0"/>
              <a:t>не позднее </a:t>
            </a:r>
            <a:r>
              <a:rPr lang="ru-RU" dirty="0" smtClean="0"/>
              <a:t>2 рабочих </a:t>
            </a:r>
            <a:r>
              <a:rPr lang="ru-RU" dirty="0"/>
              <a:t>дней со дня, следующего за днем получения уведомление о несоответствии </a:t>
            </a:r>
            <a:r>
              <a:rPr lang="ru-RU" dirty="0" smtClean="0"/>
              <a:t>обращения, направляет </a:t>
            </a:r>
            <a:r>
              <a:rPr lang="ru-RU" dirty="0"/>
              <a:t>в орган контроля информацию и документы, которые явились основанием для направления такого </a:t>
            </a:r>
            <a:r>
              <a:rPr lang="ru-RU" dirty="0" smtClean="0"/>
              <a:t>уведомления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66412" y="5800278"/>
            <a:ext cx="7316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Невыполнение данного требования может повлечь  возбуждение </a:t>
            </a:r>
            <a:r>
              <a:rPr lang="ru-RU" i="1" dirty="0">
                <a:solidFill>
                  <a:srgbClr val="FF0000"/>
                </a:solidFill>
              </a:rPr>
              <a:t>органом </a:t>
            </a:r>
            <a:r>
              <a:rPr lang="ru-RU" i="1" dirty="0" smtClean="0">
                <a:solidFill>
                  <a:srgbClr val="FF0000"/>
                </a:solidFill>
              </a:rPr>
              <a:t>контроля дела </a:t>
            </a:r>
            <a:r>
              <a:rPr lang="ru-RU" i="1" dirty="0">
                <a:solidFill>
                  <a:srgbClr val="FF0000"/>
                </a:solidFill>
              </a:rPr>
              <a:t>об административном </a:t>
            </a:r>
            <a:r>
              <a:rPr lang="ru-RU" i="1" dirty="0" smtClean="0">
                <a:solidFill>
                  <a:srgbClr val="FF0000"/>
                </a:solidFill>
              </a:rPr>
              <a:t>правонарушении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035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27026" y="1052736"/>
            <a:ext cx="1152128" cy="11521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atin typeface="BatangChe" panose="02030609000101010101" pitchFamily="49" charset="-127"/>
                <a:ea typeface="BatangChe" panose="02030609000101010101" pitchFamily="49" charset="-127"/>
                <a:cs typeface="DokChampa" panose="020B0604020202020204" pitchFamily="34" charset="-34"/>
              </a:rPr>
              <a:t>4</a:t>
            </a:r>
            <a:endParaRPr lang="ru-RU" sz="7200" b="1" dirty="0">
              <a:latin typeface="BatangChe" panose="02030609000101010101" pitchFamily="49" charset="-127"/>
              <a:ea typeface="BatangChe" panose="02030609000101010101" pitchFamily="49" charset="-127"/>
              <a:cs typeface="DokChampa" panose="020B0604020202020204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50368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Не </a:t>
            </a:r>
            <a:r>
              <a:rPr lang="ru-RU" dirty="0"/>
              <a:t>позднее </a:t>
            </a:r>
            <a:r>
              <a:rPr lang="ru-RU" dirty="0" smtClean="0"/>
              <a:t>5 рабочих </a:t>
            </a:r>
            <a:r>
              <a:rPr lang="ru-RU" dirty="0"/>
              <a:t>дней со дня, следующего за днем поступления обращения, орган </a:t>
            </a:r>
            <a:r>
              <a:rPr lang="ru-RU" dirty="0" smtClean="0"/>
              <a:t>контроля  </a:t>
            </a:r>
            <a:r>
              <a:rPr lang="ru-RU" dirty="0"/>
              <a:t>рассматривает обращение, проводит проверку содержащихся в обращении </a:t>
            </a:r>
            <a:r>
              <a:rPr lang="ru-RU" dirty="0" smtClean="0"/>
              <a:t>фактов, </a:t>
            </a:r>
            <a:r>
              <a:rPr lang="ru-RU" dirty="0"/>
              <a:t>а также внеплановую проверку, предусмотренную пунктом 5 части 15 статьи 99 </a:t>
            </a:r>
            <a:r>
              <a:rPr lang="ru-RU" dirty="0" smtClean="0"/>
              <a:t>Закона №44-ФЗ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900758" y="4782637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Обращение </a:t>
            </a:r>
            <a:r>
              <a:rPr lang="ru-RU" i="1" dirty="0" smtClean="0">
                <a:solidFill>
                  <a:srgbClr val="FF0000"/>
                </a:solidFill>
              </a:rPr>
              <a:t>о </a:t>
            </a:r>
            <a:r>
              <a:rPr lang="ru-RU" i="1" dirty="0">
                <a:solidFill>
                  <a:srgbClr val="FF0000"/>
                </a:solidFill>
              </a:rPr>
              <a:t>включении информации в РНП, направленное </a:t>
            </a:r>
            <a:r>
              <a:rPr lang="ru-RU" i="1" dirty="0" smtClean="0">
                <a:solidFill>
                  <a:srgbClr val="FF0000"/>
                </a:solidFill>
              </a:rPr>
              <a:t>орган </a:t>
            </a:r>
            <a:r>
              <a:rPr lang="ru-RU" i="1" dirty="0">
                <a:solidFill>
                  <a:srgbClr val="FF0000"/>
                </a:solidFill>
              </a:rPr>
              <a:t>контроля, не может быть отозвано </a:t>
            </a:r>
            <a:r>
              <a:rPr lang="ru-RU" i="1" dirty="0" smtClean="0">
                <a:solidFill>
                  <a:srgbClr val="FF0000"/>
                </a:solidFill>
              </a:rPr>
              <a:t>заказчиком </a:t>
            </a:r>
          </a:p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согласно пункту 12 Правил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026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80920" cy="244827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b="0" u="sng" dirty="0">
                <a:solidFill>
                  <a:schemeClr val="accent3">
                    <a:lumMod val="50000"/>
                  </a:schemeClr>
                </a:solidFill>
              </a:rPr>
              <a:t>С 01.04.2022 </a:t>
            </a:r>
            <a:r>
              <a:rPr lang="ru-RU" b="0" dirty="0"/>
              <a:t>формирование обращения,  также как и направление документов, предусмотренных пунктом 8 Правил будет осуществляться с использованием </a:t>
            </a:r>
            <a:r>
              <a:rPr lang="ru-RU" b="0" dirty="0" smtClean="0"/>
              <a:t>ЕИС, </a:t>
            </a:r>
            <a:r>
              <a:rPr lang="ru-RU" b="0" dirty="0"/>
              <a:t>посредством подписания такого обращения и документов усиленной квалифицированной электронной подписью </a:t>
            </a:r>
            <a:r>
              <a:rPr lang="ru-RU" b="0" dirty="0" smtClean="0"/>
              <a:t>заказчика</a:t>
            </a:r>
            <a:r>
              <a:rPr lang="ru-RU" b="0" dirty="0"/>
              <a:t>. </a:t>
            </a:r>
            <a:endParaRPr lang="ru-RU" b="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767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7211144" cy="13716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16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676</TotalTime>
  <Words>3483</Words>
  <Application>Microsoft Office PowerPoint</Application>
  <PresentationFormat>Экран (4:3)</PresentationFormat>
  <Paragraphs>183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Главная</vt:lpstr>
      <vt:lpstr> Приемка товаров, работ, услуг.   Особенности ведения претензионной работы.  Реестр недобросовестных поставщиков (РНП)</vt:lpstr>
      <vt:lpstr>Особенности исполнения контракта</vt:lpstr>
      <vt:lpstr>Приемка товара, работ, услуг</vt:lpstr>
      <vt:lpstr>Мотивированный отказ в приемке товара,                           результата работ или услуг</vt:lpstr>
      <vt:lpstr>Экспертиза товара, результата работ или услуг</vt:lpstr>
      <vt:lpstr>Экспертиза товара, результата работ или услуг</vt:lpstr>
      <vt:lpstr>Административная ответственность</vt:lpstr>
      <vt:lpstr>Оплата поставленного товара, выполненных работ или оказанных услуг</vt:lpstr>
      <vt:lpstr>Презентация PowerPoint</vt:lpstr>
      <vt:lpstr>Презентация PowerPoint</vt:lpstr>
      <vt:lpstr>Действия заказчика  на допретензионном этапе</vt:lpstr>
      <vt:lpstr>Претензия</vt:lpstr>
      <vt:lpstr>Односторонний отказ  от исполнения контракта</vt:lpstr>
      <vt:lpstr>СУЩЕСТВЕННОЕ НАРУШЕНИЕ УСЛОВИЙ КОНТРАКТА                                 письмо ФАС России 12.03.2019 № ИА/18794/19 </vt:lpstr>
      <vt:lpstr>Действия заказчика при расторжении контракта                   в одностороннем порядке</vt:lpstr>
      <vt:lpstr>Действия заказчика при расторжении контракта в одностороннем порядке</vt:lpstr>
      <vt:lpstr>Действия заказчика при расторжении контракта в одностороннем порядке</vt:lpstr>
      <vt:lpstr>Презентация PowerPoint</vt:lpstr>
      <vt:lpstr>Типовые ошибки заказчиков</vt:lpstr>
      <vt:lpstr>Основания для отказа во включении сведений в РНП</vt:lpstr>
      <vt:lpstr>Основания для включения информации                               о поставщике (подрядчике, исполнителе) в РНП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Реестр недобросовестных поставщиков</dc:title>
  <dc:creator>Третьякова Алина Алексеевна</dc:creator>
  <cp:lastModifiedBy>Третьякова Алина Алексеевна</cp:lastModifiedBy>
  <cp:revision>64</cp:revision>
  <dcterms:created xsi:type="dcterms:W3CDTF">2020-12-04T05:32:27Z</dcterms:created>
  <dcterms:modified xsi:type="dcterms:W3CDTF">2021-11-18T11:29:46Z</dcterms:modified>
</cp:coreProperties>
</file>