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6">
  <p:sldMasterIdLst>
    <p:sldMasterId id="2147493455" r:id="rId4"/>
  </p:sldMasterIdLst>
  <p:notesMasterIdLst>
    <p:notesMasterId r:id="rId95"/>
  </p:notesMasterIdLst>
  <p:handoutMasterIdLst>
    <p:handoutMasterId r:id="rId96"/>
  </p:handoutMasterIdLst>
  <p:sldIdLst>
    <p:sldId id="256" r:id="rId5"/>
    <p:sldId id="1097" r:id="rId6"/>
    <p:sldId id="1076" r:id="rId7"/>
    <p:sldId id="1027" r:id="rId8"/>
    <p:sldId id="1048" r:id="rId9"/>
    <p:sldId id="1029" r:id="rId10"/>
    <p:sldId id="1030" r:id="rId11"/>
    <p:sldId id="1031" r:id="rId12"/>
    <p:sldId id="1051" r:id="rId13"/>
    <p:sldId id="1056" r:id="rId14"/>
    <p:sldId id="1050" r:id="rId15"/>
    <p:sldId id="1074" r:id="rId16"/>
    <p:sldId id="1052" r:id="rId17"/>
    <p:sldId id="841" r:id="rId18"/>
    <p:sldId id="1032" r:id="rId19"/>
    <p:sldId id="1035" r:id="rId20"/>
    <p:sldId id="1046" r:id="rId21"/>
    <p:sldId id="1060" r:id="rId22"/>
    <p:sldId id="1053" r:id="rId23"/>
    <p:sldId id="1038" r:id="rId24"/>
    <p:sldId id="1145" r:id="rId25"/>
    <p:sldId id="1069" r:id="rId26"/>
    <p:sldId id="873" r:id="rId27"/>
    <p:sldId id="1114" r:id="rId28"/>
    <p:sldId id="1064" r:id="rId29"/>
    <p:sldId id="1071" r:id="rId30"/>
    <p:sldId id="868" r:id="rId31"/>
    <p:sldId id="869" r:id="rId32"/>
    <p:sldId id="1065" r:id="rId33"/>
    <p:sldId id="870" r:id="rId34"/>
    <p:sldId id="871" r:id="rId35"/>
    <p:sldId id="1072" r:id="rId36"/>
    <p:sldId id="1055" r:id="rId37"/>
    <p:sldId id="1063" r:id="rId38"/>
    <p:sldId id="1066" r:id="rId39"/>
    <p:sldId id="1054" r:id="rId40"/>
    <p:sldId id="1067" r:id="rId41"/>
    <p:sldId id="1042" r:id="rId42"/>
    <p:sldId id="1041" r:id="rId43"/>
    <p:sldId id="1116" r:id="rId44"/>
    <p:sldId id="1059" r:id="rId45"/>
    <p:sldId id="1043" r:id="rId46"/>
    <p:sldId id="1040" r:id="rId47"/>
    <p:sldId id="1117" r:id="rId48"/>
    <p:sldId id="1044" r:id="rId49"/>
    <p:sldId id="1073" r:id="rId50"/>
    <p:sldId id="836" r:id="rId51"/>
    <p:sldId id="837" r:id="rId52"/>
    <p:sldId id="1118" r:id="rId53"/>
    <p:sldId id="1119" r:id="rId54"/>
    <p:sldId id="838" r:id="rId55"/>
    <p:sldId id="839" r:id="rId56"/>
    <p:sldId id="840" r:id="rId57"/>
    <p:sldId id="1058" r:id="rId58"/>
    <p:sldId id="852" r:id="rId59"/>
    <p:sldId id="851" r:id="rId60"/>
    <p:sldId id="853" r:id="rId61"/>
    <p:sldId id="854" r:id="rId62"/>
    <p:sldId id="855" r:id="rId63"/>
    <p:sldId id="856" r:id="rId64"/>
    <p:sldId id="857" r:id="rId65"/>
    <p:sldId id="858" r:id="rId66"/>
    <p:sldId id="1121" r:id="rId67"/>
    <p:sldId id="859" r:id="rId68"/>
    <p:sldId id="860" r:id="rId69"/>
    <p:sldId id="1122" r:id="rId70"/>
    <p:sldId id="861" r:id="rId71"/>
    <p:sldId id="862" r:id="rId72"/>
    <p:sldId id="864" r:id="rId73"/>
    <p:sldId id="1123" r:id="rId74"/>
    <p:sldId id="1062" r:id="rId75"/>
    <p:sldId id="875" r:id="rId76"/>
    <p:sldId id="876" r:id="rId77"/>
    <p:sldId id="877" r:id="rId78"/>
    <p:sldId id="878" r:id="rId79"/>
    <p:sldId id="879" r:id="rId80"/>
    <p:sldId id="880" r:id="rId81"/>
    <p:sldId id="881" r:id="rId82"/>
    <p:sldId id="882" r:id="rId83"/>
    <p:sldId id="1127" r:id="rId84"/>
    <p:sldId id="1128" r:id="rId85"/>
    <p:sldId id="1129" r:id="rId86"/>
    <p:sldId id="1130" r:id="rId87"/>
    <p:sldId id="1131" r:id="rId88"/>
    <p:sldId id="1132" r:id="rId89"/>
    <p:sldId id="1134" r:id="rId90"/>
    <p:sldId id="1135" r:id="rId91"/>
    <p:sldId id="1136" r:id="rId92"/>
    <p:sldId id="884" r:id="rId93"/>
    <p:sldId id="367" r:id="rId94"/>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31" userDrawn="1">
          <p15:clr>
            <a:srgbClr val="A4A3A4"/>
          </p15:clr>
        </p15:guide>
        <p15:guide id="2" pos="5443" userDrawn="1">
          <p15:clr>
            <a:srgbClr val="A4A3A4"/>
          </p15:clr>
        </p15:guide>
        <p15:guide id="3" pos="431" userDrawn="1">
          <p15:clr>
            <a:srgbClr val="A4A3A4"/>
          </p15:clr>
        </p15:guide>
        <p15:guide id="4" orient="horz" pos="758" userDrawn="1">
          <p15:clr>
            <a:srgbClr val="A4A3A4"/>
          </p15:clr>
        </p15:guide>
        <p15:guide id="5" pos="1610" userDrawn="1">
          <p15:clr>
            <a:srgbClr val="A4A3A4"/>
          </p15:clr>
        </p15:guide>
        <p15:guide id="6" pos="1791" userDrawn="1">
          <p15:clr>
            <a:srgbClr val="A4A3A4"/>
          </p15:clr>
        </p15:guide>
        <p15:guide id="7" pos="2993" userDrawn="1">
          <p15:clr>
            <a:srgbClr val="A4A3A4"/>
          </p15:clr>
        </p15:guide>
        <p15:guide id="8" pos="3175" userDrawn="1">
          <p15:clr>
            <a:srgbClr val="A4A3A4"/>
          </p15:clr>
        </p15:guide>
        <p15:guide id="9" pos="435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Тарасов Евгений Олегович" initials="ТЕО" lastIdx="3" clrIdx="0">
    <p:extLst>
      <p:ext uri="{19B8F6BF-5375-455C-9EA6-DF929625EA0E}">
        <p15:presenceInfo xmlns:p15="http://schemas.microsoft.com/office/powerpoint/2012/main" userId="S-1-5-21-1808683317-34634761-3914636862-2859" providerId="AD"/>
      </p:ext>
    </p:extLst>
  </p:cmAuthor>
  <p:cmAuthor id="2" name="Иванкина Оксана Александровна" initials="ИОА" lastIdx="4" clrIdx="1">
    <p:extLst>
      <p:ext uri="{19B8F6BF-5375-455C-9EA6-DF929625EA0E}">
        <p15:presenceInfo xmlns:p15="http://schemas.microsoft.com/office/powerpoint/2012/main" userId="S-1-5-21-1808683317-34634761-3914636862-37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779D"/>
    <a:srgbClr val="2182A5"/>
    <a:srgbClr val="B6D6E1"/>
    <a:srgbClr val="777777"/>
    <a:srgbClr val="338CAC"/>
    <a:srgbClr val="A3CBD9"/>
    <a:srgbClr val="59A1BB"/>
    <a:srgbClr val="6BACC3"/>
    <a:srgbClr val="91C1D2"/>
    <a:srgbClr val="7EB6C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5535" autoAdjust="0"/>
  </p:normalViewPr>
  <p:slideViewPr>
    <p:cSldViewPr snapToGrid="0" snapToObjects="1">
      <p:cViewPr varScale="1">
        <p:scale>
          <a:sx n="101" d="100"/>
          <a:sy n="101" d="100"/>
        </p:scale>
        <p:origin x="768" y="62"/>
      </p:cViewPr>
      <p:guideLst>
        <p:guide orient="horz" pos="2731"/>
        <p:guide pos="5443"/>
        <p:guide pos="431"/>
        <p:guide orient="horz" pos="758"/>
        <p:guide pos="1610"/>
        <p:guide pos="1791"/>
        <p:guide pos="2993"/>
        <p:guide pos="3175"/>
        <p:guide pos="435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notesViewPr>
    <p:cSldViewPr snapToGrid="0" snapToObjects="1" showGuides="1">
      <p:cViewPr varScale="1">
        <p:scale>
          <a:sx n="92" d="100"/>
          <a:sy n="92" d="100"/>
        </p:scale>
        <p:origin x="3750"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commentAuthors" Target="commen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presProps" Target="presProp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B2EA0081-9C18-4B68-8967-B5CEA6F6DB95}"/>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8B19283A-78B1-446C-A7ED-C3E5CC04EB2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38AB2DB-D736-454A-8D5F-7B7E69DEE7D0}" type="datetimeFigureOut">
              <a:rPr lang="ru-RU" smtClean="0"/>
              <a:pPr/>
              <a:t>19.11.2021</a:t>
            </a:fld>
            <a:endParaRPr lang="ru-RU"/>
          </a:p>
        </p:txBody>
      </p:sp>
      <p:sp>
        <p:nvSpPr>
          <p:cNvPr id="4" name="Нижний колонтитул 3">
            <a:extLst>
              <a:ext uri="{FF2B5EF4-FFF2-40B4-BE49-F238E27FC236}">
                <a16:creationId xmlns:a16="http://schemas.microsoft.com/office/drawing/2014/main" id="{3455EADE-F9C1-4848-9E2B-CA36AF35E6CC}"/>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61D135DE-EF85-44B3-8C32-6C82598EA6B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EB39F4BB-6A0A-47C5-AD66-49A9BBC10ED2}" type="slidenum">
              <a:rPr lang="ru-RU" smtClean="0"/>
              <a:pPr/>
              <a:t>‹#›</a:t>
            </a:fld>
            <a:endParaRPr lang="ru-RU"/>
          </a:p>
        </p:txBody>
      </p:sp>
    </p:spTree>
    <p:extLst>
      <p:ext uri="{BB962C8B-B14F-4D97-AF65-F5344CB8AC3E}">
        <p14:creationId xmlns:p14="http://schemas.microsoft.com/office/powerpoint/2010/main" val="49658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1908B6B-4F33-48BF-8AD0-200A6C2A1239}" type="datetimeFigureOut">
              <a:rPr lang="ru-RU" smtClean="0"/>
              <a:pPr/>
              <a:t>19.11.2021</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8DDD61C-9FD8-42CB-BB79-AED4210F61C6}" type="slidenum">
              <a:rPr lang="ru-RU" smtClean="0"/>
              <a:pPr/>
              <a:t>‹#›</a:t>
            </a:fld>
            <a:endParaRPr lang="ru-RU"/>
          </a:p>
        </p:txBody>
      </p:sp>
    </p:spTree>
    <p:extLst>
      <p:ext uri="{BB962C8B-B14F-4D97-AF65-F5344CB8AC3E}">
        <p14:creationId xmlns:p14="http://schemas.microsoft.com/office/powerpoint/2010/main" val="2590248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BBE405CA-9A1A-4684-A504-4C78A0A59989}"/>
              </a:ext>
            </a:extLst>
          </p:cNvPr>
          <p:cNvSpPr/>
          <p:nvPr userDrawn="1"/>
        </p:nvSpPr>
        <p:spPr>
          <a:xfrm>
            <a:off x="1" y="0"/>
            <a:ext cx="358763" cy="5143500"/>
          </a:xfrm>
          <a:prstGeom prst="rect">
            <a:avLst/>
          </a:prstGeom>
          <a:solidFill>
            <a:srgbClr val="0E77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7" name="Slide Number Placeholder 5">
            <a:extLst>
              <a:ext uri="{FF2B5EF4-FFF2-40B4-BE49-F238E27FC236}">
                <a16:creationId xmlns:a16="http://schemas.microsoft.com/office/drawing/2014/main" id="{22751D73-5A1D-4AC3-BFCE-6A8A43FC7A27}"/>
              </a:ext>
            </a:extLst>
          </p:cNvPr>
          <p:cNvSpPr>
            <a:spLocks noGrp="1"/>
          </p:cNvSpPr>
          <p:nvPr>
            <p:ph type="sldNum" sz="quarter" idx="12"/>
          </p:nvPr>
        </p:nvSpPr>
        <p:spPr>
          <a:xfrm>
            <a:off x="0" y="4793069"/>
            <a:ext cx="361284" cy="273844"/>
          </a:xfrm>
          <a:prstGeom prst="rect">
            <a:avLst/>
          </a:prstGeom>
        </p:spPr>
        <p:txBody>
          <a:bodyPr/>
          <a:lstStyle>
            <a:lvl1pPr algn="ctr">
              <a:defRPr sz="1100">
                <a:solidFill>
                  <a:schemeClr val="bg1"/>
                </a:solidFill>
              </a:defRPr>
            </a:lvl1pPr>
          </a:lstStyle>
          <a:p>
            <a:fld id="{2066355A-084C-D24E-9AD2-7E4FC41EA627}" type="slidenum">
              <a:rPr lang="en-US" smtClean="0"/>
              <a:pPr/>
              <a:t>‹#›</a:t>
            </a:fld>
            <a:endParaRPr lang="en-US" dirty="0"/>
          </a:p>
        </p:txBody>
      </p:sp>
      <p:pic>
        <p:nvPicPr>
          <p:cNvPr id="9" name="Рисунок 8" descr="Изображение выглядит как рисунок&#10;&#10;Автоматически созданное описание">
            <a:extLst>
              <a:ext uri="{FF2B5EF4-FFF2-40B4-BE49-F238E27FC236}">
                <a16:creationId xmlns:a16="http://schemas.microsoft.com/office/drawing/2014/main" id="{96C8515D-DFE7-488C-A461-EF6846AE227A}"/>
              </a:ext>
            </a:extLst>
          </p:cNvPr>
          <p:cNvPicPr>
            <a:picLocks noChangeAspect="1"/>
          </p:cNvPicPr>
          <p:nvPr userDrawn="1"/>
        </p:nvPicPr>
        <p:blipFill>
          <a:blip r:embed="rId2"/>
          <a:stretch>
            <a:fillRect/>
          </a:stretch>
        </p:blipFill>
        <p:spPr>
          <a:xfrm>
            <a:off x="7079674" y="111386"/>
            <a:ext cx="1967344" cy="528419"/>
          </a:xfrm>
          <a:prstGeom prst="rect">
            <a:avLst/>
          </a:prstGeom>
        </p:spPr>
      </p:pic>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Контент">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08316644-B8F5-4A9C-9010-E9F1D60CA1D1}"/>
              </a:ext>
            </a:extLst>
          </p:cNvPr>
          <p:cNvSpPr/>
          <p:nvPr userDrawn="1"/>
        </p:nvSpPr>
        <p:spPr>
          <a:xfrm>
            <a:off x="1" y="0"/>
            <a:ext cx="358763" cy="5143500"/>
          </a:xfrm>
          <a:prstGeom prst="rect">
            <a:avLst/>
          </a:prstGeom>
          <a:solidFill>
            <a:srgbClr val="0E77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8" name="Slide Number Placeholder 5">
            <a:extLst>
              <a:ext uri="{FF2B5EF4-FFF2-40B4-BE49-F238E27FC236}">
                <a16:creationId xmlns:a16="http://schemas.microsoft.com/office/drawing/2014/main" id="{8CD635FF-37F7-4C94-A1D4-A39345C9DC63}"/>
              </a:ext>
            </a:extLst>
          </p:cNvPr>
          <p:cNvSpPr>
            <a:spLocks noGrp="1"/>
          </p:cNvSpPr>
          <p:nvPr>
            <p:ph type="sldNum" sz="quarter" idx="12"/>
          </p:nvPr>
        </p:nvSpPr>
        <p:spPr>
          <a:xfrm>
            <a:off x="0" y="4793069"/>
            <a:ext cx="358836" cy="273844"/>
          </a:xfrm>
          <a:prstGeom prst="rect">
            <a:avLst/>
          </a:prstGeom>
        </p:spPr>
        <p:txBody>
          <a:bodyPr/>
          <a:lstStyle>
            <a:lvl1pPr algn="ctr">
              <a:defRPr sz="1100">
                <a:solidFill>
                  <a:schemeClr val="bg1"/>
                </a:solidFill>
              </a:defRPr>
            </a:lvl1pPr>
          </a:lstStyle>
          <a:p>
            <a:fld id="{2066355A-084C-D24E-9AD2-7E4FC41EA627}" type="slidenum">
              <a:rPr lang="en-US" smtClean="0"/>
              <a:pPr/>
              <a:t>‹#›</a:t>
            </a:fld>
            <a:endParaRPr lang="en-US" dirty="0"/>
          </a:p>
        </p:txBody>
      </p:sp>
      <p:sp>
        <p:nvSpPr>
          <p:cNvPr id="5" name="Прямоугольник 4">
            <a:extLst>
              <a:ext uri="{FF2B5EF4-FFF2-40B4-BE49-F238E27FC236}">
                <a16:creationId xmlns:a16="http://schemas.microsoft.com/office/drawing/2014/main" id="{1A3C392A-24ED-4AAD-A452-2C8ED6CFF3E2}"/>
              </a:ext>
            </a:extLst>
          </p:cNvPr>
          <p:cNvSpPr/>
          <p:nvPr userDrawn="1"/>
        </p:nvSpPr>
        <p:spPr>
          <a:xfrm>
            <a:off x="358837" y="1"/>
            <a:ext cx="6595080" cy="751190"/>
          </a:xfrm>
          <a:prstGeom prst="rect">
            <a:avLst/>
          </a:prstGeom>
          <a:solidFill>
            <a:srgbClr val="B6D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9" name="Рисунок 8" descr="Изображение выглядит как рисунок&#10;&#10;Автоматически созданное описание">
            <a:extLst>
              <a:ext uri="{FF2B5EF4-FFF2-40B4-BE49-F238E27FC236}">
                <a16:creationId xmlns:a16="http://schemas.microsoft.com/office/drawing/2014/main" id="{E8DD20E9-F318-4375-BCEB-DAEC80584D09}"/>
              </a:ext>
            </a:extLst>
          </p:cNvPr>
          <p:cNvPicPr>
            <a:picLocks noChangeAspect="1"/>
          </p:cNvPicPr>
          <p:nvPr userDrawn="1"/>
        </p:nvPicPr>
        <p:blipFill>
          <a:blip r:embed="rId2"/>
          <a:stretch>
            <a:fillRect/>
          </a:stretch>
        </p:blipFill>
        <p:spPr>
          <a:xfrm>
            <a:off x="7079674" y="111386"/>
            <a:ext cx="1967344" cy="528419"/>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F3F9326E-A8A5-441B-8205-132986742B83}"/>
              </a:ext>
            </a:extLst>
          </p:cNvPr>
          <p:cNvSpPr/>
          <p:nvPr userDrawn="1"/>
        </p:nvSpPr>
        <p:spPr>
          <a:xfrm>
            <a:off x="1" y="0"/>
            <a:ext cx="358763" cy="5143500"/>
          </a:xfrm>
          <a:prstGeom prst="rect">
            <a:avLst/>
          </a:prstGeom>
          <a:solidFill>
            <a:srgbClr val="0E77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5" name="Slide Number Placeholder 5">
            <a:extLst>
              <a:ext uri="{FF2B5EF4-FFF2-40B4-BE49-F238E27FC236}">
                <a16:creationId xmlns:a16="http://schemas.microsoft.com/office/drawing/2014/main" id="{E66B8721-796F-4556-8C71-DD901213F481}"/>
              </a:ext>
            </a:extLst>
          </p:cNvPr>
          <p:cNvSpPr>
            <a:spLocks noGrp="1"/>
          </p:cNvSpPr>
          <p:nvPr>
            <p:ph type="sldNum" sz="quarter" idx="12"/>
          </p:nvPr>
        </p:nvSpPr>
        <p:spPr>
          <a:xfrm>
            <a:off x="0" y="4793069"/>
            <a:ext cx="361284" cy="273844"/>
          </a:xfrm>
          <a:prstGeom prst="rect">
            <a:avLst/>
          </a:prstGeom>
        </p:spPr>
        <p:txBody>
          <a:bodyPr/>
          <a:lstStyle>
            <a:lvl1pPr algn="ctr">
              <a:defRPr sz="1100">
                <a:solidFill>
                  <a:schemeClr val="bg1"/>
                </a:solidFill>
              </a:defRPr>
            </a:lvl1pPr>
          </a:lstStyle>
          <a:p>
            <a:fld id="{2066355A-084C-D24E-9AD2-7E4FC41EA627}" type="slidenum">
              <a:rPr lang="en-US" smtClean="0"/>
              <a:pPr/>
              <a:t>‹#›</a:t>
            </a:fld>
            <a:endParaRPr lang="en-US" dirty="0"/>
          </a:p>
        </p:txBody>
      </p:sp>
      <p:sp>
        <p:nvSpPr>
          <p:cNvPr id="6" name="Прямоугольник 5">
            <a:extLst>
              <a:ext uri="{FF2B5EF4-FFF2-40B4-BE49-F238E27FC236}">
                <a16:creationId xmlns:a16="http://schemas.microsoft.com/office/drawing/2014/main" id="{7B08991A-A42D-421A-9727-1EB958E93288}"/>
              </a:ext>
            </a:extLst>
          </p:cNvPr>
          <p:cNvSpPr/>
          <p:nvPr userDrawn="1"/>
        </p:nvSpPr>
        <p:spPr>
          <a:xfrm>
            <a:off x="358837" y="1"/>
            <a:ext cx="6595080" cy="751190"/>
          </a:xfrm>
          <a:prstGeom prst="rect">
            <a:avLst/>
          </a:prstGeom>
          <a:solidFill>
            <a:srgbClr val="B6D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9" name="Рисунок 8" descr="Изображение выглядит как рисунок&#10;&#10;Автоматически созданное описание">
            <a:extLst>
              <a:ext uri="{FF2B5EF4-FFF2-40B4-BE49-F238E27FC236}">
                <a16:creationId xmlns:a16="http://schemas.microsoft.com/office/drawing/2014/main" id="{8F61E16B-B140-49E9-8914-968A2E02617A}"/>
              </a:ext>
            </a:extLst>
          </p:cNvPr>
          <p:cNvPicPr>
            <a:picLocks noChangeAspect="1"/>
          </p:cNvPicPr>
          <p:nvPr userDrawn="1"/>
        </p:nvPicPr>
        <p:blipFill>
          <a:blip r:embed="rId2"/>
          <a:stretch>
            <a:fillRect/>
          </a:stretch>
        </p:blipFill>
        <p:spPr>
          <a:xfrm>
            <a:off x="7079674" y="111386"/>
            <a:ext cx="1967344" cy="528419"/>
          </a:xfrm>
          <a:prstGeom prst="rect">
            <a:avLst/>
          </a:prstGeom>
        </p:spPr>
      </p:pic>
    </p:spTree>
    <p:extLst>
      <p:ext uri="{BB962C8B-B14F-4D97-AF65-F5344CB8AC3E}">
        <p14:creationId xmlns:p14="http://schemas.microsoft.com/office/powerpoint/2010/main" val="30502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EA45C0CF-4837-4BD0-9911-34BB64F58A34}"/>
              </a:ext>
            </a:extLst>
          </p:cNvPr>
          <p:cNvSpPr/>
          <p:nvPr userDrawn="1"/>
        </p:nvSpPr>
        <p:spPr>
          <a:xfrm>
            <a:off x="1" y="0"/>
            <a:ext cx="358763" cy="5143500"/>
          </a:xfrm>
          <a:prstGeom prst="rect">
            <a:avLst/>
          </a:prstGeom>
          <a:solidFill>
            <a:srgbClr val="0E77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4" name="Slide Number Placeholder 5">
            <a:extLst>
              <a:ext uri="{FF2B5EF4-FFF2-40B4-BE49-F238E27FC236}">
                <a16:creationId xmlns:a16="http://schemas.microsoft.com/office/drawing/2014/main" id="{1EAE60FC-3796-45F8-A042-74F6D1F32D43}"/>
              </a:ext>
            </a:extLst>
          </p:cNvPr>
          <p:cNvSpPr>
            <a:spLocks noGrp="1"/>
          </p:cNvSpPr>
          <p:nvPr>
            <p:ph type="sldNum" sz="quarter" idx="12"/>
          </p:nvPr>
        </p:nvSpPr>
        <p:spPr>
          <a:xfrm>
            <a:off x="0" y="4793069"/>
            <a:ext cx="361284" cy="273844"/>
          </a:xfrm>
          <a:prstGeom prst="rect">
            <a:avLst/>
          </a:prstGeom>
        </p:spPr>
        <p:txBody>
          <a:bodyPr/>
          <a:lstStyle>
            <a:lvl1pPr algn="ctr">
              <a:defRPr sz="1100">
                <a:solidFill>
                  <a:schemeClr val="bg1"/>
                </a:solidFill>
              </a:defRPr>
            </a:lvl1pPr>
          </a:lstStyle>
          <a:p>
            <a:fld id="{2066355A-084C-D24E-9AD2-7E4FC41EA627}" type="slidenum">
              <a:rPr lang="en-US" smtClean="0"/>
              <a:pPr/>
              <a:t>‹#›</a:t>
            </a:fld>
            <a:endParaRPr lang="en-US" dirty="0"/>
          </a:p>
        </p:txBody>
      </p:sp>
      <p:sp>
        <p:nvSpPr>
          <p:cNvPr id="5" name="Прямоугольник 4">
            <a:extLst>
              <a:ext uri="{FF2B5EF4-FFF2-40B4-BE49-F238E27FC236}">
                <a16:creationId xmlns:a16="http://schemas.microsoft.com/office/drawing/2014/main" id="{A714F785-ADF9-4E04-A84E-D3F6E09178A2}"/>
              </a:ext>
            </a:extLst>
          </p:cNvPr>
          <p:cNvSpPr/>
          <p:nvPr userDrawn="1"/>
        </p:nvSpPr>
        <p:spPr>
          <a:xfrm>
            <a:off x="358837" y="1"/>
            <a:ext cx="6595080" cy="751190"/>
          </a:xfrm>
          <a:prstGeom prst="rect">
            <a:avLst/>
          </a:prstGeom>
          <a:solidFill>
            <a:srgbClr val="B6D6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8" name="Рисунок 7" descr="Изображение выглядит как рисунок&#10;&#10;Автоматически созданное описание">
            <a:extLst>
              <a:ext uri="{FF2B5EF4-FFF2-40B4-BE49-F238E27FC236}">
                <a16:creationId xmlns:a16="http://schemas.microsoft.com/office/drawing/2014/main" id="{BEFF7512-4903-4377-B3FF-A498B55ADA81}"/>
              </a:ext>
            </a:extLst>
          </p:cNvPr>
          <p:cNvPicPr>
            <a:picLocks noChangeAspect="1"/>
          </p:cNvPicPr>
          <p:nvPr userDrawn="1"/>
        </p:nvPicPr>
        <p:blipFill>
          <a:blip r:embed="rId2"/>
          <a:stretch>
            <a:fillRect/>
          </a:stretch>
        </p:blipFill>
        <p:spPr>
          <a:xfrm>
            <a:off x="7079674" y="111386"/>
            <a:ext cx="1967344" cy="528419"/>
          </a:xfrm>
          <a:prstGeom prst="rect">
            <a:avLst/>
          </a:prstGeom>
        </p:spPr>
      </p:pic>
    </p:spTree>
    <p:extLst>
      <p:ext uri="{BB962C8B-B14F-4D97-AF65-F5344CB8AC3E}">
        <p14:creationId xmlns:p14="http://schemas.microsoft.com/office/powerpoint/2010/main" val="32629359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svg"/><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svg"/><Relationship Id="rId7" Type="http://schemas.openxmlformats.org/officeDocument/2006/relationships/image" Target="../media/image29.sv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sv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43.sv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slideLayout" Target="../slideLayouts/slideLayout1.xml"/><Relationship Id="rId5" Type="http://schemas.openxmlformats.org/officeDocument/2006/relationships/image" Target="../media/image49.svg"/><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53.svg"/><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1.xml"/><Relationship Id="rId5" Type="http://schemas.openxmlformats.org/officeDocument/2006/relationships/image" Target="../media/image59.svg"/><Relationship Id="rId4" Type="http://schemas.openxmlformats.org/officeDocument/2006/relationships/image" Target="../media/image5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xml"/><Relationship Id="rId5" Type="http://schemas.openxmlformats.org/officeDocument/2006/relationships/image" Target="../media/image61.svg"/><Relationship Id="rId4" Type="http://schemas.openxmlformats.org/officeDocument/2006/relationships/image" Target="../media/image6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png"/><Relationship Id="rId1" Type="http://schemas.openxmlformats.org/officeDocument/2006/relationships/slideLayout" Target="../slideLayouts/slideLayout1.xml"/><Relationship Id="rId5" Type="http://schemas.openxmlformats.org/officeDocument/2006/relationships/image" Target="../media/image63.svg"/><Relationship Id="rId4" Type="http://schemas.openxmlformats.org/officeDocument/2006/relationships/image" Target="../media/image6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64.png"/><Relationship Id="rId1" Type="http://schemas.openxmlformats.org/officeDocument/2006/relationships/slideLayout" Target="../slideLayouts/slideLayout2.xml"/><Relationship Id="rId5" Type="http://schemas.openxmlformats.org/officeDocument/2006/relationships/image" Target="../media/image67.svg"/><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8A22D856-B1DB-4701-8E3A-B01172117B3A}"/>
              </a:ext>
            </a:extLst>
          </p:cNvPr>
          <p:cNvSpPr/>
          <p:nvPr/>
        </p:nvSpPr>
        <p:spPr>
          <a:xfrm>
            <a:off x="1" y="0"/>
            <a:ext cx="4008814" cy="5143500"/>
          </a:xfrm>
          <a:prstGeom prst="rect">
            <a:avLst/>
          </a:prstGeom>
          <a:solidFill>
            <a:srgbClr val="0E779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
        <p:nvSpPr>
          <p:cNvPr id="10" name="TextBox 9">
            <a:extLst>
              <a:ext uri="{FF2B5EF4-FFF2-40B4-BE49-F238E27FC236}">
                <a16:creationId xmlns:a16="http://schemas.microsoft.com/office/drawing/2014/main" id="{3FBAF20B-54C9-4523-BC3C-52DD464CF4B1}"/>
              </a:ext>
            </a:extLst>
          </p:cNvPr>
          <p:cNvSpPr txBox="1"/>
          <p:nvPr/>
        </p:nvSpPr>
        <p:spPr>
          <a:xfrm>
            <a:off x="77372" y="115218"/>
            <a:ext cx="3931443" cy="2062103"/>
          </a:xfrm>
          <a:prstGeom prst="rect">
            <a:avLst/>
          </a:prstGeom>
          <a:noFill/>
        </p:spPr>
        <p:txBody>
          <a:bodyPr wrap="square" rtlCol="0">
            <a:spAutoFit/>
          </a:bodyPr>
          <a:lstStyle/>
          <a:p>
            <a:pPr algn="ctr"/>
            <a:r>
              <a:rPr lang="ru-RU" sz="24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Новый 44-ФЗ со следующего года! </a:t>
            </a:r>
            <a:endParaRPr lang="en-US" sz="24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endParaRPr lang="en-US" sz="20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endParaRPr>
          </a:p>
          <a:p>
            <a:r>
              <a:rPr lang="en-US" sz="20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 </a:t>
            </a:r>
            <a:r>
              <a:rPr lang="ru-RU" sz="2000" b="1" dirty="0">
                <a:solidFill>
                  <a:schemeClr val="bg1"/>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Обзор изменений законодательства о контрактной системе</a:t>
            </a:r>
          </a:p>
        </p:txBody>
      </p:sp>
      <p:sp>
        <p:nvSpPr>
          <p:cNvPr id="12" name="TextBox 11">
            <a:extLst>
              <a:ext uri="{FF2B5EF4-FFF2-40B4-BE49-F238E27FC236}">
                <a16:creationId xmlns:a16="http://schemas.microsoft.com/office/drawing/2014/main" id="{10532BB7-82B6-4404-934D-0EAB164838BB}"/>
              </a:ext>
            </a:extLst>
          </p:cNvPr>
          <p:cNvSpPr txBox="1"/>
          <p:nvPr/>
        </p:nvSpPr>
        <p:spPr>
          <a:xfrm>
            <a:off x="719138" y="4806881"/>
            <a:ext cx="447558" cy="246221"/>
          </a:xfrm>
          <a:prstGeom prst="rect">
            <a:avLst/>
          </a:prstGeom>
          <a:noFill/>
        </p:spPr>
        <p:txBody>
          <a:bodyPr wrap="none" rtlCol="0">
            <a:spAutoFit/>
          </a:bodyPr>
          <a:lstStyle/>
          <a:p>
            <a:r>
              <a:rPr lang="ru-RU" sz="1000" dirty="0">
                <a:solidFill>
                  <a:schemeClr val="bg1"/>
                </a:solidFill>
              </a:rPr>
              <a:t>20</a:t>
            </a:r>
            <a:r>
              <a:rPr lang="en-US" sz="1000" dirty="0">
                <a:solidFill>
                  <a:schemeClr val="bg1"/>
                </a:solidFill>
              </a:rPr>
              <a:t>2</a:t>
            </a:r>
            <a:r>
              <a:rPr lang="ru-RU" sz="1000" dirty="0">
                <a:solidFill>
                  <a:schemeClr val="bg1"/>
                </a:solidFill>
              </a:rPr>
              <a:t>1</a:t>
            </a:r>
          </a:p>
        </p:txBody>
      </p:sp>
      <p:sp>
        <p:nvSpPr>
          <p:cNvPr id="6" name="TextBox 5"/>
          <p:cNvSpPr txBox="1"/>
          <p:nvPr/>
        </p:nvSpPr>
        <p:spPr>
          <a:xfrm>
            <a:off x="705933" y="3252604"/>
            <a:ext cx="2976661" cy="1446550"/>
          </a:xfrm>
          <a:prstGeom prst="rect">
            <a:avLst/>
          </a:prstGeom>
          <a:noFill/>
        </p:spPr>
        <p:txBody>
          <a:bodyPr wrap="square" rtlCol="0">
            <a:spAutoFit/>
          </a:bodyPr>
          <a:lstStyle/>
          <a:p>
            <a:r>
              <a:rPr lang="ru-RU" sz="2400" b="1" dirty="0">
                <a:solidFill>
                  <a:schemeClr val="bg1"/>
                </a:solidFill>
                <a:effectLst>
                  <a:outerShdw blurRad="38100" dist="38100" dir="2700000" algn="tl">
                    <a:srgbClr val="000000">
                      <a:alpha val="43137"/>
                    </a:srgbClr>
                  </a:outerShdw>
                </a:effectLst>
              </a:rPr>
              <a:t>Некрасов Василий Александрович</a:t>
            </a:r>
          </a:p>
          <a:p>
            <a:endParaRPr lang="ru-RU" sz="800" i="1" dirty="0">
              <a:solidFill>
                <a:schemeClr val="bg1"/>
              </a:solidFill>
            </a:endParaRPr>
          </a:p>
          <a:p>
            <a:r>
              <a:rPr lang="ru-RU" sz="1600" i="1" dirty="0">
                <a:solidFill>
                  <a:schemeClr val="bg1"/>
                </a:solidFill>
              </a:rPr>
              <a:t>Руководитель Департамента методологии АО «ТЭК-Торг»</a:t>
            </a:r>
          </a:p>
        </p:txBody>
      </p:sp>
      <p:pic>
        <p:nvPicPr>
          <p:cNvPr id="4" name="Рисунок 3">
            <a:extLst>
              <a:ext uri="{FF2B5EF4-FFF2-40B4-BE49-F238E27FC236}">
                <a16:creationId xmlns:a16="http://schemas.microsoft.com/office/drawing/2014/main" id="{85C307D8-E546-488C-8BE8-BC2832AFF6BC}"/>
              </a:ext>
            </a:extLst>
          </p:cNvPr>
          <p:cNvPicPr>
            <a:picLocks noChangeAspect="1"/>
          </p:cNvPicPr>
          <p:nvPr/>
        </p:nvPicPr>
        <p:blipFill>
          <a:blip r:embed="rId2"/>
          <a:stretch>
            <a:fillRect/>
          </a:stretch>
        </p:blipFill>
        <p:spPr>
          <a:xfrm>
            <a:off x="4090897" y="90398"/>
            <a:ext cx="5053102" cy="5053102"/>
          </a:xfrm>
          <a:prstGeom prst="rect">
            <a:avLst/>
          </a:prstGeom>
        </p:spPr>
      </p:pic>
    </p:spTree>
    <p:extLst>
      <p:ext uri="{BB962C8B-B14F-4D97-AF65-F5344CB8AC3E}">
        <p14:creationId xmlns:p14="http://schemas.microsoft.com/office/powerpoint/2010/main" val="3143406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2</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863117" y="845517"/>
            <a:ext cx="7540337" cy="3046988"/>
          </a:xfrm>
          <a:prstGeom prst="rect">
            <a:avLst/>
          </a:prstGeom>
          <a:noFill/>
        </p:spPr>
        <p:txBody>
          <a:bodyPr wrap="square">
            <a:spAutoFit/>
          </a:bodyPr>
          <a:lstStyle/>
          <a:p>
            <a:pPr algn="ctr"/>
            <a:r>
              <a:rPr lang="ru-RU" sz="4800" b="1" dirty="0">
                <a:solidFill>
                  <a:srgbClr val="0E779D"/>
                </a:solidFill>
                <a:cs typeface="Arial" panose="020B0604020202020204" pitchFamily="34" charset="0"/>
              </a:rPr>
              <a:t>Некоторые</a:t>
            </a:r>
            <a:r>
              <a:rPr lang="en-US" sz="4800" b="1" dirty="0">
                <a:solidFill>
                  <a:srgbClr val="0E779D"/>
                </a:solidFill>
                <a:cs typeface="Arial" panose="020B0604020202020204" pitchFamily="34" charset="0"/>
              </a:rPr>
              <a:t> </a:t>
            </a:r>
            <a:r>
              <a:rPr lang="ru-RU" sz="4800" b="1" dirty="0">
                <a:solidFill>
                  <a:srgbClr val="0E779D"/>
                </a:solidFill>
                <a:cs typeface="Arial" panose="020B0604020202020204" pitchFamily="34" charset="0"/>
              </a:rPr>
              <a:t>изменения вносимые Федеральным законом №277-ФЗ от 02.07.2021</a:t>
            </a:r>
            <a:endParaRPr lang="ru-RU" sz="1400" b="1" dirty="0"/>
          </a:p>
        </p:txBody>
      </p:sp>
    </p:spTree>
    <p:extLst>
      <p:ext uri="{BB962C8B-B14F-4D97-AF65-F5344CB8AC3E}">
        <p14:creationId xmlns:p14="http://schemas.microsoft.com/office/powerpoint/2010/main" val="3671638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8F64C2A-7322-48B1-B487-857E7B29CDEB}"/>
              </a:ext>
            </a:extLst>
          </p:cNvPr>
          <p:cNvSpPr>
            <a:spLocks noGrp="1"/>
          </p:cNvSpPr>
          <p:nvPr>
            <p:ph type="sldNum" sz="quarter" idx="12"/>
          </p:nvPr>
        </p:nvSpPr>
        <p:spPr/>
        <p:txBody>
          <a:bodyPr/>
          <a:lstStyle/>
          <a:p>
            <a:fld id="{2066355A-084C-D24E-9AD2-7E4FC41EA627}" type="slidenum">
              <a:rPr lang="en-US" smtClean="0"/>
              <a:pPr/>
              <a:t>3</a:t>
            </a:fld>
            <a:endParaRPr lang="en-US" dirty="0"/>
          </a:p>
        </p:txBody>
      </p:sp>
      <p:sp>
        <p:nvSpPr>
          <p:cNvPr id="3" name="TextBox 2">
            <a:extLst>
              <a:ext uri="{FF2B5EF4-FFF2-40B4-BE49-F238E27FC236}">
                <a16:creationId xmlns:a16="http://schemas.microsoft.com/office/drawing/2014/main" id="{C097DEB9-7BE0-46D1-AFBA-8C2680CEB6B0}"/>
              </a:ext>
            </a:extLst>
          </p:cNvPr>
          <p:cNvSpPr txBox="1"/>
          <p:nvPr/>
        </p:nvSpPr>
        <p:spPr>
          <a:xfrm>
            <a:off x="2308860" y="1200029"/>
            <a:ext cx="4526280" cy="400110"/>
          </a:xfrm>
          <a:prstGeom prst="rect">
            <a:avLst/>
          </a:prstGeom>
          <a:noFill/>
          <a:ln w="38100">
            <a:solidFill>
              <a:srgbClr val="2182A5"/>
            </a:solidFill>
          </a:ln>
        </p:spPr>
        <p:txBody>
          <a:bodyPr wrap="square" rtlCol="0">
            <a:spAutoFit/>
          </a:bodyPr>
          <a:lstStyle/>
          <a:p>
            <a:r>
              <a:rPr lang="ru-RU" dirty="0"/>
              <a:t>Объем закупок у СМП с 01.01.2022 г. – </a:t>
            </a:r>
            <a:r>
              <a:rPr lang="ru-RU" sz="2000" b="1" dirty="0">
                <a:solidFill>
                  <a:srgbClr val="FF0000"/>
                </a:solidFill>
                <a:effectLst>
                  <a:outerShdw blurRad="38100" dist="38100" dir="2700000" algn="tl">
                    <a:srgbClr val="000000">
                      <a:alpha val="43137"/>
                    </a:srgbClr>
                  </a:outerShdw>
                </a:effectLst>
              </a:rPr>
              <a:t>25%</a:t>
            </a:r>
            <a:endParaRPr lang="ru-RU" b="1" dirty="0">
              <a:solidFill>
                <a:srgbClr val="FF0000"/>
              </a:solidFill>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1F2E3581-B2A0-4CF4-ADE4-E6E777799781}"/>
              </a:ext>
            </a:extLst>
          </p:cNvPr>
          <p:cNvSpPr txBox="1"/>
          <p:nvPr/>
        </p:nvSpPr>
        <p:spPr>
          <a:xfrm>
            <a:off x="829175" y="2027139"/>
            <a:ext cx="7811588" cy="2308324"/>
          </a:xfrm>
          <a:prstGeom prst="rect">
            <a:avLst/>
          </a:prstGeom>
          <a:noFill/>
        </p:spPr>
        <p:txBody>
          <a:bodyPr wrap="square" numCol="1">
            <a:spAutoFit/>
          </a:bodyPr>
          <a:lstStyle/>
          <a:p>
            <a:pPr algn="ctr"/>
            <a:r>
              <a:rPr lang="ru-RU" b="1" dirty="0">
                <a:solidFill>
                  <a:srgbClr val="FF0000"/>
                </a:solidFill>
                <a:effectLst>
                  <a:outerShdw blurRad="38100" dist="38100" dir="2700000" algn="tl">
                    <a:srgbClr val="000000">
                      <a:alpha val="43137"/>
                    </a:srgbClr>
                  </a:outerShdw>
                </a:effectLst>
              </a:rPr>
              <a:t>Сроки оплаты по контракту</a:t>
            </a:r>
          </a:p>
          <a:p>
            <a:endParaRPr lang="ru-RU" dirty="0"/>
          </a:p>
          <a:p>
            <a:r>
              <a:rPr lang="ru-RU" dirty="0"/>
              <a:t>			</a:t>
            </a:r>
            <a:r>
              <a:rPr lang="ru-RU" i="1" u="sng" dirty="0"/>
              <a:t>с 01.01.2022 до 01.01.2023</a:t>
            </a:r>
            <a:r>
              <a:rPr lang="ru-RU" dirty="0"/>
              <a:t>		</a:t>
            </a:r>
            <a:r>
              <a:rPr lang="ru-RU" i="1" u="sng" dirty="0"/>
              <a:t>начиная с 01.01.2023</a:t>
            </a:r>
          </a:p>
          <a:p>
            <a:endParaRPr lang="ru-RU" dirty="0"/>
          </a:p>
          <a:p>
            <a:r>
              <a:rPr lang="ru-RU" b="1" dirty="0"/>
              <a:t>СМП и СОНО </a:t>
            </a:r>
            <a:r>
              <a:rPr lang="ru-RU" dirty="0"/>
              <a:t>		– 10 рабочих дней			- 7 рабочих дней</a:t>
            </a:r>
          </a:p>
          <a:p>
            <a:r>
              <a:rPr lang="ru-RU" b="1" dirty="0"/>
              <a:t>Общий случай </a:t>
            </a:r>
            <a:r>
              <a:rPr lang="ru-RU" dirty="0"/>
              <a:t>	– 15 рабочих дней			- 10 рабочих дней</a:t>
            </a:r>
          </a:p>
          <a:p>
            <a:r>
              <a:rPr lang="ru-RU" sz="1400" i="1" dirty="0">
                <a:effectLst>
                  <a:outerShdw blurRad="38100" dist="38100" dir="2700000" algn="tl">
                    <a:srgbClr val="000000">
                      <a:alpha val="43137"/>
                    </a:srgbClr>
                  </a:outerShdw>
                </a:effectLst>
              </a:rPr>
              <a:t>(При размещенном извещении)</a:t>
            </a:r>
          </a:p>
          <a:p>
            <a:endParaRPr lang="ru-RU" dirty="0"/>
          </a:p>
        </p:txBody>
      </p:sp>
      <p:pic>
        <p:nvPicPr>
          <p:cNvPr id="7" name="Рисунок 6" descr="Кредит контур">
            <a:extLst>
              <a:ext uri="{FF2B5EF4-FFF2-40B4-BE49-F238E27FC236}">
                <a16:creationId xmlns:a16="http://schemas.microsoft.com/office/drawing/2014/main" id="{B3E10769-8DE6-4234-B7BD-F866E74C5C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0749" y="2106386"/>
            <a:ext cx="914400" cy="914400"/>
          </a:xfrm>
          <a:prstGeom prst="rect">
            <a:avLst/>
          </a:prstGeom>
        </p:spPr>
      </p:pic>
    </p:spTree>
    <p:extLst>
      <p:ext uri="{BB962C8B-B14F-4D97-AF65-F5344CB8AC3E}">
        <p14:creationId xmlns:p14="http://schemas.microsoft.com/office/powerpoint/2010/main" val="619628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4</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684213" y="1203325"/>
            <a:ext cx="7540337" cy="2862322"/>
          </a:xfrm>
          <a:prstGeom prst="rect">
            <a:avLst/>
          </a:prstGeom>
          <a:noFill/>
        </p:spPr>
        <p:txBody>
          <a:bodyPr wrap="square">
            <a:spAutoFit/>
          </a:bodyPr>
          <a:lstStyle/>
          <a:p>
            <a:pPr algn="ctr"/>
            <a:r>
              <a:rPr lang="ru-RU" sz="6000" b="1" dirty="0">
                <a:solidFill>
                  <a:srgbClr val="0E779D"/>
                </a:solidFill>
                <a:cs typeface="Arial" panose="020B0604020202020204" pitchFamily="34" charset="0"/>
              </a:rPr>
              <a:t>Обзор Федерального закона №360-ФЗ от 02.07.2021</a:t>
            </a:r>
            <a:endParaRPr lang="ru-RU" b="1" dirty="0"/>
          </a:p>
        </p:txBody>
      </p:sp>
    </p:spTree>
    <p:extLst>
      <p:ext uri="{BB962C8B-B14F-4D97-AF65-F5344CB8AC3E}">
        <p14:creationId xmlns:p14="http://schemas.microsoft.com/office/powerpoint/2010/main" val="606651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5</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981219" y="872734"/>
            <a:ext cx="7540337" cy="1569660"/>
          </a:xfrm>
          <a:prstGeom prst="rect">
            <a:avLst/>
          </a:prstGeom>
          <a:noFill/>
        </p:spPr>
        <p:txBody>
          <a:bodyPr wrap="square">
            <a:spAutoFit/>
          </a:bodyPr>
          <a:lstStyle/>
          <a:p>
            <a:pPr algn="ctr"/>
            <a:r>
              <a:rPr lang="ru-RU" sz="4800" b="1" dirty="0">
                <a:solidFill>
                  <a:srgbClr val="0E779D"/>
                </a:solidFill>
                <a:latin typeface="Trebuchet MS" panose="020B0603020202020204" pitchFamily="34" charset="0"/>
                <a:cs typeface="Arial" panose="020B0604020202020204" pitchFamily="34" charset="0"/>
              </a:rPr>
              <a:t>Общие изменения</a:t>
            </a:r>
          </a:p>
          <a:p>
            <a:pPr algn="ctr"/>
            <a:r>
              <a:rPr lang="ru-RU" sz="4800" b="1" dirty="0">
                <a:solidFill>
                  <a:srgbClr val="0E779D"/>
                </a:solidFill>
                <a:latin typeface="Trebuchet MS" panose="020B0603020202020204" pitchFamily="34" charset="0"/>
                <a:cs typeface="Arial" panose="020B0604020202020204" pitchFamily="34" charset="0"/>
              </a:rPr>
              <a:t>44-ФЗ</a:t>
            </a:r>
            <a:endParaRPr lang="ru-RU" sz="1400" b="1" dirty="0">
              <a:latin typeface="Trebuchet MS" panose="020B0603020202020204" pitchFamily="34" charset="0"/>
              <a:cs typeface="Arial" panose="020B0604020202020204" pitchFamily="34" charset="0"/>
            </a:endParaRPr>
          </a:p>
        </p:txBody>
      </p:sp>
      <p:pic>
        <p:nvPicPr>
          <p:cNvPr id="5" name="Рисунок 4" descr="Поделиться контур">
            <a:extLst>
              <a:ext uri="{FF2B5EF4-FFF2-40B4-BE49-F238E27FC236}">
                <a16:creationId xmlns:a16="http://schemas.microsoft.com/office/drawing/2014/main" id="{E16E03CB-2460-4640-B869-90DE509427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36098" y="116937"/>
            <a:ext cx="1716259" cy="1716259"/>
          </a:xfrm>
          <a:prstGeom prst="rect">
            <a:avLst/>
          </a:prstGeom>
        </p:spPr>
      </p:pic>
    </p:spTree>
    <p:extLst>
      <p:ext uri="{BB962C8B-B14F-4D97-AF65-F5344CB8AC3E}">
        <p14:creationId xmlns:p14="http://schemas.microsoft.com/office/powerpoint/2010/main" val="1022259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F2A5A7C9-D073-42B1-B10E-84D0D9FC0524}"/>
              </a:ext>
            </a:extLst>
          </p:cNvPr>
          <p:cNvSpPr>
            <a:spLocks noGrp="1"/>
          </p:cNvSpPr>
          <p:nvPr>
            <p:ph type="sldNum" sz="quarter" idx="12"/>
          </p:nvPr>
        </p:nvSpPr>
        <p:spPr/>
        <p:txBody>
          <a:bodyPr/>
          <a:lstStyle/>
          <a:p>
            <a:fld id="{2066355A-084C-D24E-9AD2-7E4FC41EA627}" type="slidenum">
              <a:rPr lang="en-US" smtClean="0"/>
              <a:pPr/>
              <a:t>6</a:t>
            </a:fld>
            <a:endParaRPr lang="en-US" dirty="0"/>
          </a:p>
        </p:txBody>
      </p:sp>
      <p:sp>
        <p:nvSpPr>
          <p:cNvPr id="4" name="TextBox 3">
            <a:extLst>
              <a:ext uri="{FF2B5EF4-FFF2-40B4-BE49-F238E27FC236}">
                <a16:creationId xmlns:a16="http://schemas.microsoft.com/office/drawing/2014/main" id="{369452FA-98D8-4D4F-B1F3-BA063C7E38F4}"/>
              </a:ext>
            </a:extLst>
          </p:cNvPr>
          <p:cNvSpPr txBox="1"/>
          <p:nvPr/>
        </p:nvSpPr>
        <p:spPr>
          <a:xfrm>
            <a:off x="358836" y="213996"/>
            <a:ext cx="8663244" cy="4490332"/>
          </a:xfrm>
          <a:prstGeom prst="rect">
            <a:avLst/>
          </a:prstGeom>
          <a:noFill/>
        </p:spPr>
        <p:txBody>
          <a:bodyPr wrap="square">
            <a:spAutoFit/>
          </a:bodyPr>
          <a:lstStyle/>
          <a:p>
            <a:pPr>
              <a:lnSpc>
                <a:spcPct val="107000"/>
              </a:lnSpc>
              <a:spcAft>
                <a:spcPts val="800"/>
              </a:spcAft>
            </a:pPr>
            <a:r>
              <a:rPr lang="ru-RU" sz="2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Новые определения в законе 44-ФЗ</a:t>
            </a:r>
          </a:p>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Заказчик, осуществляющий деятельность на территории иностранного государства</a:t>
            </a:r>
            <a:r>
              <a:rPr lang="ru-RU" sz="1800" kern="1200" dirty="0">
                <a:solidFill>
                  <a:srgbClr val="000000"/>
                </a:solidFill>
                <a:effectLst/>
                <a:latin typeface="Times New Roman" panose="02020603050405020304" pitchFamily="18" charset="0"/>
                <a:ea typeface="Calibri" panose="020F0502020204030204" pitchFamily="34" charset="0"/>
              </a:rPr>
              <a:t> - заказчик из числа дипломатических представительств, консульских учреждений Российской Федерации, торговых представительств Российской Федерации, представительств Российской Федерации при международных (межгосударственных, межправительственных) организациях, а также заказчик, зарегистрированный на территории иностранного государства и осуществляющий деятельность на территории иностранного государства.</a:t>
            </a:r>
            <a:endParaRPr lang="ru-RU" sz="1800" dirty="0">
              <a:effectLst/>
              <a:latin typeface="Times New Roman" panose="02020603050405020304" pitchFamily="18" charset="0"/>
              <a:ea typeface="Times New Roman" panose="02020603050405020304" pitchFamily="18" charset="0"/>
            </a:endParaRPr>
          </a:p>
          <a:p>
            <a:pPr>
              <a:lnSpc>
                <a:spcPct val="106000"/>
              </a:lnSpc>
            </a:pPr>
            <a:r>
              <a:rPr lang="ru-RU" sz="1800" b="1" kern="1200" dirty="0">
                <a:solidFill>
                  <a:srgbClr val="000000"/>
                </a:solidFill>
                <a:effectLst/>
                <a:latin typeface="Times New Roman" panose="02020603050405020304" pitchFamily="18" charset="0"/>
                <a:ea typeface="Calibri" panose="020F0502020204030204" pitchFamily="34" charset="0"/>
              </a:rPr>
              <a:t>Контракт на поставку товаров, необходимых </a:t>
            </a:r>
            <a:r>
              <a:rPr lang="ru-RU" sz="1800" b="1" kern="1200" dirty="0">
                <a:effectLst/>
                <a:latin typeface="Times New Roman" panose="02020603050405020304" pitchFamily="18" charset="0"/>
                <a:ea typeface="Calibri" panose="020F0502020204030204" pitchFamily="34" charset="0"/>
              </a:rPr>
              <a:t>для нормального жизнеобеспечения </a:t>
            </a:r>
            <a:r>
              <a:rPr lang="ru-RU" sz="1800" b="1" kern="1200" dirty="0">
                <a:solidFill>
                  <a:srgbClr val="FF0000"/>
                </a:solidFill>
                <a:effectLst/>
                <a:latin typeface="Times New Roman" panose="02020603050405020304" pitchFamily="18" charset="0"/>
                <a:ea typeface="Calibri" panose="020F0502020204030204" pitchFamily="34" charset="0"/>
              </a:rPr>
              <a:t>граждан</a:t>
            </a:r>
            <a:r>
              <a:rPr lang="ru-RU" sz="1800" kern="1200" dirty="0">
                <a:solidFill>
                  <a:srgbClr val="000000"/>
                </a:solidFill>
                <a:effectLst/>
                <a:latin typeface="Times New Roman" panose="02020603050405020304" pitchFamily="18" charset="0"/>
                <a:ea typeface="Calibri" panose="020F0502020204030204" pitchFamily="34" charset="0"/>
              </a:rPr>
              <a:t> - контракт, предусматривающий поставку продовольствия, средств, необходимых для оказания скорой, в том числе скорой специализированной, медицинской помощи в экстренной или неотложной форме, лекарственных средств, топлива, отсутствие которых приведет к нарушению нормального жизнеобеспечения граждан.</a:t>
            </a:r>
            <a:endParaRPr lang="ru-RU"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8449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8E1FA1B-2CD2-4616-A822-569330347663}"/>
              </a:ext>
            </a:extLst>
          </p:cNvPr>
          <p:cNvSpPr>
            <a:spLocks noGrp="1"/>
          </p:cNvSpPr>
          <p:nvPr>
            <p:ph type="sldNum" sz="quarter" idx="12"/>
          </p:nvPr>
        </p:nvSpPr>
        <p:spPr/>
        <p:txBody>
          <a:bodyPr/>
          <a:lstStyle/>
          <a:p>
            <a:fld id="{2066355A-084C-D24E-9AD2-7E4FC41EA627}" type="slidenum">
              <a:rPr lang="en-US" smtClean="0"/>
              <a:pPr/>
              <a:t>7</a:t>
            </a:fld>
            <a:endParaRPr lang="en-US" dirty="0"/>
          </a:p>
        </p:txBody>
      </p:sp>
      <p:sp>
        <p:nvSpPr>
          <p:cNvPr id="8" name="TextBox 7">
            <a:extLst>
              <a:ext uri="{FF2B5EF4-FFF2-40B4-BE49-F238E27FC236}">
                <a16:creationId xmlns:a16="http://schemas.microsoft.com/office/drawing/2014/main" id="{8207C73E-3983-46BF-82F3-FB9055459E13}"/>
              </a:ext>
            </a:extLst>
          </p:cNvPr>
          <p:cNvSpPr txBox="1"/>
          <p:nvPr/>
        </p:nvSpPr>
        <p:spPr>
          <a:xfrm>
            <a:off x="921068" y="1214985"/>
            <a:ext cx="7660640" cy="1477328"/>
          </a:xfrm>
          <a:prstGeom prst="rect">
            <a:avLst/>
          </a:prstGeom>
          <a:noFill/>
          <a:ln w="28575">
            <a:solidFill>
              <a:schemeClr val="accent1"/>
            </a:solidFill>
          </a:ln>
        </p:spPr>
        <p:txBody>
          <a:bodyPr wrap="square">
            <a:spAutoFit/>
          </a:bodyPr>
          <a:lstStyle/>
          <a:p>
            <a:r>
              <a:rPr lang="ru-RU" sz="1800" b="1" dirty="0">
                <a:effectLst/>
                <a:latin typeface="Calibri" panose="020F0502020204030204" pitchFamily="34" charset="0"/>
                <a:ea typeface="Calibri" panose="020F0502020204030204" pitchFamily="34" charset="0"/>
                <a:cs typeface="Times New Roman" panose="02020603050405020304" pitchFamily="18" charset="0"/>
              </a:rPr>
              <a:t>Отдельный этап исполнения контракта </a:t>
            </a:r>
            <a:r>
              <a:rPr lang="ru-RU" sz="1800" dirty="0">
                <a:effectLst/>
                <a:latin typeface="Calibri" panose="020F0502020204030204" pitchFamily="34" charset="0"/>
                <a:ea typeface="Calibri" panose="020F0502020204030204" pitchFamily="34" charset="0"/>
                <a:cs typeface="Times New Roman" panose="02020603050405020304" pitchFamily="18" charset="0"/>
              </a:rPr>
              <a:t>- часть обязательства поставщика (подрядчика, исполнителя), в отношении которого контрактом установлена обязанность заказчика обеспечить приемку (с оформлением в соответствии с Законом №44-ФЗ документа о приемке) и оплату поставленного товара, выполненной работы, оказанной услуги.</a:t>
            </a:r>
            <a:endParaRPr lang="ru-RU" dirty="0"/>
          </a:p>
        </p:txBody>
      </p:sp>
      <p:sp>
        <p:nvSpPr>
          <p:cNvPr id="5" name="TextBox 4">
            <a:extLst>
              <a:ext uri="{FF2B5EF4-FFF2-40B4-BE49-F238E27FC236}">
                <a16:creationId xmlns:a16="http://schemas.microsoft.com/office/drawing/2014/main" id="{3F251996-BFF2-4F3F-ACDD-80C4CBCCC0AF}"/>
              </a:ext>
            </a:extLst>
          </p:cNvPr>
          <p:cNvSpPr txBox="1"/>
          <p:nvPr/>
        </p:nvSpPr>
        <p:spPr>
          <a:xfrm>
            <a:off x="358836" y="-22804"/>
            <a:ext cx="6572051" cy="470000"/>
          </a:xfrm>
          <a:prstGeom prst="rect">
            <a:avLst/>
          </a:prstGeom>
          <a:noFill/>
        </p:spPr>
        <p:txBody>
          <a:bodyPr wrap="square" rtlCol="0">
            <a:spAutoFit/>
          </a:bodyPr>
          <a:lstStyle/>
          <a:p>
            <a:pPr>
              <a:lnSpc>
                <a:spcPct val="107000"/>
              </a:lnSpc>
              <a:spcAft>
                <a:spcPts val="800"/>
              </a:spcAft>
            </a:pPr>
            <a:r>
              <a:rPr lang="ru-RU" sz="2400" b="1" dirty="0">
                <a:solidFill>
                  <a:srgbClr val="FF000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Новые определения в законе 44-ФЗ</a:t>
            </a:r>
          </a:p>
        </p:txBody>
      </p:sp>
      <p:pic>
        <p:nvPicPr>
          <p:cNvPr id="4" name="Рисунок 3" descr="Иерархия со сплошной заливкой">
            <a:extLst>
              <a:ext uri="{FF2B5EF4-FFF2-40B4-BE49-F238E27FC236}">
                <a16:creationId xmlns:a16="http://schemas.microsoft.com/office/drawing/2014/main" id="{17A6A99C-A165-43B8-9502-41946D9A8F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46443" y="3310414"/>
            <a:ext cx="1676401" cy="1676401"/>
          </a:xfrm>
          <a:prstGeom prst="rect">
            <a:avLst/>
          </a:prstGeom>
        </p:spPr>
      </p:pic>
    </p:spTree>
    <p:extLst>
      <p:ext uri="{BB962C8B-B14F-4D97-AF65-F5344CB8AC3E}">
        <p14:creationId xmlns:p14="http://schemas.microsoft.com/office/powerpoint/2010/main" val="2402947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E2B77CC6-7E44-4597-AF44-F65B6D8EC59C}"/>
              </a:ext>
            </a:extLst>
          </p:cNvPr>
          <p:cNvSpPr>
            <a:spLocks noGrp="1"/>
          </p:cNvSpPr>
          <p:nvPr>
            <p:ph type="sldNum" sz="quarter" idx="12"/>
          </p:nvPr>
        </p:nvSpPr>
        <p:spPr/>
        <p:txBody>
          <a:bodyPr/>
          <a:lstStyle/>
          <a:p>
            <a:fld id="{2066355A-084C-D24E-9AD2-7E4FC41EA627}" type="slidenum">
              <a:rPr lang="en-US" smtClean="0"/>
              <a:pPr/>
              <a:t>8</a:t>
            </a:fld>
            <a:endParaRPr lang="en-US" dirty="0"/>
          </a:p>
        </p:txBody>
      </p:sp>
      <p:sp>
        <p:nvSpPr>
          <p:cNvPr id="4" name="TextBox 3">
            <a:extLst>
              <a:ext uri="{FF2B5EF4-FFF2-40B4-BE49-F238E27FC236}">
                <a16:creationId xmlns:a16="http://schemas.microsoft.com/office/drawing/2014/main" id="{C57304F4-FD55-4388-999B-211B06AD6882}"/>
              </a:ext>
            </a:extLst>
          </p:cNvPr>
          <p:cNvSpPr txBox="1"/>
          <p:nvPr/>
        </p:nvSpPr>
        <p:spPr>
          <a:xfrm>
            <a:off x="491358" y="820428"/>
            <a:ext cx="7697787" cy="4238981"/>
          </a:xfrm>
          <a:prstGeom prst="rect">
            <a:avLst/>
          </a:prstGeom>
          <a:noFill/>
        </p:spPr>
        <p:txBody>
          <a:bodyPr wrap="square">
            <a:spAutoFit/>
          </a:bodyPr>
          <a:lstStyle/>
          <a:p>
            <a:pPr marL="342900" lvl="0" indent="-342900">
              <a:lnSpc>
                <a:spcPct val="106000"/>
              </a:lnSpc>
              <a:spcAft>
                <a:spcPts val="8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Calibri" panose="020F0502020204030204" pitchFamily="34" charset="0"/>
              </a:rPr>
              <a:t>При формировании и размещении информации и документов в единой информационной системе, на электронной площадке, специализированной электронной площадке, а также при составлении документов в соответствии с Федеральным законом №44-ФЗ применяются </a:t>
            </a:r>
            <a:r>
              <a:rPr lang="ru-RU" sz="1800" b="1" kern="1200" dirty="0">
                <a:solidFill>
                  <a:srgbClr val="000000"/>
                </a:solidFill>
                <a:effectLst/>
                <a:latin typeface="Times New Roman" panose="02020603050405020304" pitchFamily="18" charset="0"/>
                <a:ea typeface="Calibri" panose="020F0502020204030204" pitchFamily="34" charset="0"/>
              </a:rPr>
              <a:t>единые формы документов.</a:t>
            </a:r>
            <a:endParaRPr lang="ru-RU" sz="1800" dirty="0">
              <a:effectLst/>
              <a:latin typeface="Calibri" panose="020F0502020204030204" pitchFamily="34" charset="0"/>
              <a:ea typeface="Calibri" panose="020F0502020204030204" pitchFamily="34" charset="0"/>
            </a:endParaRPr>
          </a:p>
          <a:p>
            <a:pPr marL="90170">
              <a:lnSpc>
                <a:spcPct val="106000"/>
              </a:lnSpc>
            </a:pPr>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pPr marL="342900" lvl="0" indent="-342900">
              <a:lnSpc>
                <a:spcPct val="106000"/>
              </a:lnSpc>
              <a:buFont typeface="Wingdings" panose="05000000000000000000" pitchFamily="2" charset="2"/>
              <a:buChar char=""/>
            </a:pPr>
            <a:r>
              <a:rPr lang="ru-RU" sz="1800" kern="1200" dirty="0">
                <a:solidFill>
                  <a:srgbClr val="000000"/>
                </a:solidFill>
                <a:effectLst/>
                <a:latin typeface="Times New Roman" panose="02020603050405020304" pitchFamily="18" charset="0"/>
                <a:ea typeface="Calibri" panose="020F0502020204030204" pitchFamily="34" charset="0"/>
              </a:rPr>
              <a:t>Требования к указанным формам, порядок формирования, размещения информации и документов в единой информационной системе, на электронной площадке, специализированной электронной площадке, устанавливаются Правительством Российской Федерации.</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Calibri" panose="020F0502020204030204" pitchFamily="34" charset="0"/>
              </a:rPr>
              <a:t> </a:t>
            </a:r>
            <a:endParaRPr lang="ru-RU" sz="1800" dirty="0">
              <a:effectLst/>
              <a:latin typeface="Times New Roman" panose="02020603050405020304" pitchFamily="18" charset="0"/>
              <a:ea typeface="Times New Roman" panose="02020603050405020304" pitchFamily="18" charset="0"/>
            </a:endParaRPr>
          </a:p>
          <a:p>
            <a:r>
              <a:rPr lang="ru-RU" sz="1800" b="1" kern="1200" dirty="0">
                <a:solidFill>
                  <a:srgbClr val="000000"/>
                </a:solidFill>
                <a:effectLst/>
                <a:latin typeface="Times New Roman" panose="02020603050405020304" pitchFamily="18" charset="0"/>
                <a:ea typeface="Calibri" panose="020F0502020204030204" pitchFamily="34" charset="0"/>
              </a:rPr>
              <a:t>Приоритет</a:t>
            </a:r>
            <a:r>
              <a:rPr lang="ru-RU" sz="1800" kern="1200" dirty="0">
                <a:solidFill>
                  <a:srgbClr val="000000"/>
                </a:solidFill>
                <a:effectLst/>
                <a:latin typeface="Times New Roman" panose="02020603050405020304" pitchFamily="18" charset="0"/>
                <a:ea typeface="Calibri" panose="020F0502020204030204" pitchFamily="34" charset="0"/>
              </a:rPr>
              <a:t> имеет информация, содержащаяся в единой информационной системе (в случае противоречий с информацией, формируемой заказчиком или участником самостоятельно).</a:t>
            </a:r>
            <a:endParaRPr lang="ru-RU" sz="1800" dirty="0">
              <a:effectLst/>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6BACEC3C-69C9-4C06-B494-3FFC5A420A23}"/>
              </a:ext>
            </a:extLst>
          </p:cNvPr>
          <p:cNvSpPr txBox="1"/>
          <p:nvPr/>
        </p:nvSpPr>
        <p:spPr>
          <a:xfrm>
            <a:off x="358836" y="-10569"/>
            <a:ext cx="6618434" cy="830997"/>
          </a:xfrm>
          <a:prstGeom prst="rect">
            <a:avLst/>
          </a:prstGeom>
          <a:noFill/>
        </p:spPr>
        <p:txBody>
          <a:bodyPr wrap="square" rtlCol="0">
            <a:spAutoFit/>
          </a:bodyPr>
          <a:lstStyle/>
          <a:p>
            <a:pPr algn="ctr"/>
            <a:r>
              <a:rPr lang="ru-RU" sz="2400" b="1"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Цифровизация контрактной системы (изменения в ст.5 44-ФЗ)</a:t>
            </a:r>
            <a:endParaRPr lang="ru-RU" sz="24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0905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E2B77CC6-7E44-4597-AF44-F65B6D8EC59C}"/>
              </a:ext>
            </a:extLst>
          </p:cNvPr>
          <p:cNvSpPr>
            <a:spLocks noGrp="1"/>
          </p:cNvSpPr>
          <p:nvPr>
            <p:ph type="sldNum" sz="quarter" idx="12"/>
          </p:nvPr>
        </p:nvSpPr>
        <p:spPr/>
        <p:txBody>
          <a:bodyPr/>
          <a:lstStyle/>
          <a:p>
            <a:fld id="{2066355A-084C-D24E-9AD2-7E4FC41EA627}" type="slidenum">
              <a:rPr lang="en-US" smtClean="0"/>
              <a:pPr/>
              <a:t>9</a:t>
            </a:fld>
            <a:endParaRPr lang="en-US" dirty="0"/>
          </a:p>
        </p:txBody>
      </p:sp>
      <p:sp>
        <p:nvSpPr>
          <p:cNvPr id="6" name="TextBox 5">
            <a:extLst>
              <a:ext uri="{FF2B5EF4-FFF2-40B4-BE49-F238E27FC236}">
                <a16:creationId xmlns:a16="http://schemas.microsoft.com/office/drawing/2014/main" id="{B4B445A6-DB99-4A0D-AF9D-592F90F21166}"/>
              </a:ext>
            </a:extLst>
          </p:cNvPr>
          <p:cNvSpPr txBox="1"/>
          <p:nvPr/>
        </p:nvSpPr>
        <p:spPr>
          <a:xfrm>
            <a:off x="415349" y="762120"/>
            <a:ext cx="8155244" cy="3077766"/>
          </a:xfrm>
          <a:prstGeom prst="rect">
            <a:avLst/>
          </a:prstGeom>
          <a:noFill/>
        </p:spPr>
        <p:txBody>
          <a:bodyPr wrap="square">
            <a:spAutoFit/>
          </a:bodyPr>
          <a:lstStyle/>
          <a:p>
            <a:pPr marL="457200">
              <a:spcAft>
                <a:spcPts val="1200"/>
              </a:spcAft>
            </a:pPr>
            <a:r>
              <a:rPr lang="ru-RU" sz="1800" kern="1200" dirty="0">
                <a:effectLst/>
                <a:latin typeface="+mj-lt"/>
                <a:ea typeface="+mn-ea"/>
              </a:rPr>
              <a:t>При проведении открытых электронных процедур, </a:t>
            </a:r>
            <a:r>
              <a:rPr lang="ru-RU" sz="1800" b="1" kern="1200" dirty="0">
                <a:effectLst/>
                <a:latin typeface="+mj-lt"/>
                <a:ea typeface="+mn-ea"/>
              </a:rPr>
              <a:t>вместо документации о закупке – заказчик формирует</a:t>
            </a:r>
            <a:r>
              <a:rPr lang="ru-RU" sz="1800" kern="1200" dirty="0">
                <a:effectLst/>
                <a:latin typeface="+mj-lt"/>
                <a:ea typeface="+mn-ea"/>
              </a:rPr>
              <a:t> и размещает вместе с извещением о закупке следующие документы:</a:t>
            </a:r>
            <a:endParaRPr lang="ru-RU" sz="1800" dirty="0">
              <a:effectLst/>
              <a:latin typeface="+mj-lt"/>
              <a:ea typeface="Calibri" panose="020F0502020204030204" pitchFamily="34" charset="0"/>
            </a:endParaRPr>
          </a:p>
          <a:p>
            <a:pPr marL="342900" lvl="0" indent="-342900">
              <a:spcAft>
                <a:spcPts val="1200"/>
              </a:spcAft>
              <a:buFont typeface="Wingdings" panose="05000000000000000000" pitchFamily="2" charset="2"/>
              <a:buChar char=""/>
            </a:pPr>
            <a:r>
              <a:rPr lang="ru-RU" sz="1800" b="1" u="sng" kern="1200" dirty="0">
                <a:effectLst/>
                <a:latin typeface="+mj-lt"/>
                <a:ea typeface="+mn-ea"/>
              </a:rPr>
              <a:t>описание объекта закупки</a:t>
            </a:r>
            <a:endParaRPr lang="ru-RU" sz="1800" dirty="0">
              <a:effectLst/>
              <a:latin typeface="+mj-lt"/>
              <a:ea typeface="Calibri" panose="020F0502020204030204" pitchFamily="34" charset="0"/>
            </a:endParaRPr>
          </a:p>
          <a:p>
            <a:pPr marL="342900" lvl="0" indent="-342900">
              <a:spcAft>
                <a:spcPts val="1200"/>
              </a:spcAft>
              <a:buFont typeface="Wingdings" panose="05000000000000000000" pitchFamily="2" charset="2"/>
              <a:buChar char=""/>
            </a:pPr>
            <a:r>
              <a:rPr lang="ru-RU" sz="1800" b="1" u="sng" kern="1200" dirty="0">
                <a:effectLst/>
                <a:latin typeface="+mj-lt"/>
                <a:ea typeface="+mn-ea"/>
              </a:rPr>
              <a:t>обоснование НМЦК</a:t>
            </a:r>
            <a:endParaRPr lang="ru-RU" sz="1800" dirty="0">
              <a:effectLst/>
              <a:latin typeface="+mj-lt"/>
              <a:ea typeface="Calibri" panose="020F0502020204030204" pitchFamily="34" charset="0"/>
            </a:endParaRPr>
          </a:p>
          <a:p>
            <a:pPr marL="342900" lvl="0" indent="-342900">
              <a:spcAft>
                <a:spcPts val="1200"/>
              </a:spcAft>
              <a:buFont typeface="Wingdings" panose="05000000000000000000" pitchFamily="2" charset="2"/>
              <a:buChar char=""/>
            </a:pPr>
            <a:r>
              <a:rPr lang="ru-RU" sz="1800" b="1" u="sng" kern="1200" dirty="0">
                <a:effectLst/>
                <a:latin typeface="+mj-lt"/>
                <a:ea typeface="+mn-ea"/>
              </a:rPr>
              <a:t>требования к содержанию и составу заявки и инструкция по её заполнению</a:t>
            </a:r>
            <a:endParaRPr lang="ru-RU" sz="1800" dirty="0">
              <a:effectLst/>
              <a:latin typeface="+mj-lt"/>
              <a:ea typeface="Calibri" panose="020F0502020204030204" pitchFamily="34" charset="0"/>
            </a:endParaRPr>
          </a:p>
          <a:p>
            <a:pPr marL="342900" lvl="0" indent="-342900" algn="just">
              <a:spcAft>
                <a:spcPts val="1200"/>
              </a:spcAft>
              <a:buFont typeface="Wingdings" panose="05000000000000000000" pitchFamily="2" charset="2"/>
              <a:buChar char=""/>
            </a:pPr>
            <a:r>
              <a:rPr lang="ru-RU" sz="1800" b="1" u="sng" kern="1200" dirty="0">
                <a:effectLst/>
                <a:latin typeface="+mj-lt"/>
                <a:ea typeface="+mn-ea"/>
              </a:rPr>
              <a:t>порядок рассмотрения и оценки заявок на участие в конкурсах</a:t>
            </a:r>
            <a:endParaRPr lang="ru-RU" sz="1800" dirty="0">
              <a:effectLst/>
              <a:latin typeface="+mj-lt"/>
              <a:ea typeface="Calibri" panose="020F0502020204030204" pitchFamily="34" charset="0"/>
            </a:endParaRPr>
          </a:p>
          <a:p>
            <a:pPr marL="342900" lvl="0" indent="-342900" algn="just">
              <a:spcAft>
                <a:spcPts val="1200"/>
              </a:spcAft>
              <a:buFont typeface="Wingdings" panose="05000000000000000000" pitchFamily="2" charset="2"/>
              <a:buChar char=""/>
            </a:pPr>
            <a:r>
              <a:rPr lang="ru-RU" sz="1800" b="1" u="sng" kern="1200" dirty="0">
                <a:effectLst/>
                <a:latin typeface="+mj-lt"/>
                <a:ea typeface="+mn-ea"/>
              </a:rPr>
              <a:t>проект контракта</a:t>
            </a:r>
            <a:endParaRPr lang="ru-RU" sz="1800" dirty="0">
              <a:effectLst/>
              <a:latin typeface="+mj-lt"/>
              <a:ea typeface="Calibri" panose="020F0502020204030204" pitchFamily="34" charset="0"/>
            </a:endParaRPr>
          </a:p>
        </p:txBody>
      </p:sp>
      <p:sp>
        <p:nvSpPr>
          <p:cNvPr id="4" name="TextBox 3">
            <a:extLst>
              <a:ext uri="{FF2B5EF4-FFF2-40B4-BE49-F238E27FC236}">
                <a16:creationId xmlns:a16="http://schemas.microsoft.com/office/drawing/2014/main" id="{0E8ABE14-873F-420D-ABFB-366FBD9C2464}"/>
              </a:ext>
            </a:extLst>
          </p:cNvPr>
          <p:cNvSpPr txBox="1"/>
          <p:nvPr/>
        </p:nvSpPr>
        <p:spPr>
          <a:xfrm>
            <a:off x="358835" y="-66730"/>
            <a:ext cx="6598555" cy="461665"/>
          </a:xfrm>
          <a:prstGeom prst="rect">
            <a:avLst/>
          </a:prstGeom>
          <a:noFill/>
        </p:spPr>
        <p:txBody>
          <a:bodyPr wrap="square" rtlCol="0">
            <a:spAutoFit/>
          </a:bodyPr>
          <a:lstStyle/>
          <a:p>
            <a:pPr algn="ctr"/>
            <a:r>
              <a:rPr lang="ru-RU" sz="2400" b="1"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Цифровизация контрактной системы</a:t>
            </a:r>
            <a:endParaRPr lang="ru-RU" sz="24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18824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Стопка журналов на столе">
            <a:extLst>
              <a:ext uri="{FF2B5EF4-FFF2-40B4-BE49-F238E27FC236}">
                <a16:creationId xmlns:a16="http://schemas.microsoft.com/office/drawing/2014/main" id="{384A8C6B-6D16-4463-B600-E4AE882A2711}"/>
              </a:ext>
            </a:extLst>
          </p:cNvPr>
          <p:cNvPicPr>
            <a:picLocks noChangeAspect="1"/>
          </p:cNvPicPr>
          <p:nvPr/>
        </p:nvPicPr>
        <p:blipFill>
          <a:blip r:embed="rId2"/>
          <a:stretch>
            <a:fillRect/>
          </a:stretch>
        </p:blipFill>
        <p:spPr>
          <a:xfrm>
            <a:off x="358836" y="745140"/>
            <a:ext cx="8785164" cy="4398360"/>
          </a:xfrm>
          <a:prstGeom prst="rect">
            <a:avLst/>
          </a:prstGeom>
        </p:spPr>
      </p:pic>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10</a:t>
            </a:fld>
            <a:endParaRPr lang="en-US" dirty="0"/>
          </a:p>
        </p:txBody>
      </p:sp>
      <p:sp>
        <p:nvSpPr>
          <p:cNvPr id="5" name="TextBox 4">
            <a:extLst>
              <a:ext uri="{FF2B5EF4-FFF2-40B4-BE49-F238E27FC236}">
                <a16:creationId xmlns:a16="http://schemas.microsoft.com/office/drawing/2014/main" id="{36319F36-92E7-4786-AD5A-044A31ED2266}"/>
              </a:ext>
            </a:extLst>
          </p:cNvPr>
          <p:cNvSpPr txBox="1"/>
          <p:nvPr/>
        </p:nvSpPr>
        <p:spPr>
          <a:xfrm>
            <a:off x="708917" y="941875"/>
            <a:ext cx="8076247" cy="1944122"/>
          </a:xfrm>
          <a:prstGeom prst="rect">
            <a:avLst/>
          </a:prstGeom>
          <a:noFill/>
        </p:spPr>
        <p:txBody>
          <a:bodyPr wrap="square">
            <a:spAutoFit/>
          </a:bodyPr>
          <a:lstStyle/>
          <a:p>
            <a:pPr marL="457200">
              <a:spcAft>
                <a:spcPts val="1200"/>
              </a:spcAft>
            </a:pP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r>
              <a:rPr lang="ru-RU" sz="1800" kern="12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Документация о закупке формируется только для закрытых закупок.</a:t>
            </a: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r>
              <a:rPr lang="ru-RU" sz="18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pPr marL="342900" lvl="0" indent="-342900">
              <a:lnSpc>
                <a:spcPct val="106000"/>
              </a:lnSpc>
              <a:spcAft>
                <a:spcPts val="800"/>
              </a:spcAft>
              <a:buFont typeface="Wingdings" panose="05000000000000000000" pitchFamily="2" charset="2"/>
              <a:buChar char=""/>
            </a:pPr>
            <a:r>
              <a:rPr lang="ru-RU" sz="1800" b="1"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Порядок аккредитации </a:t>
            </a:r>
            <a:r>
              <a:rPr lang="ru-RU" sz="180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и обмена сведениями об аккредитованных участниках между ЕРУЗ и электронными площадками устанавливается Правительством РФ. </a:t>
            </a: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9108C070-3BF5-47D9-BF85-9A1D9B14320A}"/>
              </a:ext>
            </a:extLst>
          </p:cNvPr>
          <p:cNvSpPr txBox="1"/>
          <p:nvPr/>
        </p:nvSpPr>
        <p:spPr>
          <a:xfrm>
            <a:off x="358835" y="-77083"/>
            <a:ext cx="6591929" cy="461665"/>
          </a:xfrm>
          <a:prstGeom prst="rect">
            <a:avLst/>
          </a:prstGeom>
          <a:noFill/>
        </p:spPr>
        <p:txBody>
          <a:bodyPr wrap="square" rtlCol="0">
            <a:spAutoFit/>
          </a:bodyPr>
          <a:lstStyle/>
          <a:p>
            <a:pPr algn="ctr"/>
            <a:r>
              <a:rPr lang="ru-RU" sz="2400" b="1"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Цифровизация контрактной системы</a:t>
            </a:r>
            <a:endParaRPr lang="ru-RU" sz="24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3951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587F1CA-ED89-4C97-9337-5912868AC14E}"/>
              </a:ext>
            </a:extLst>
          </p:cNvPr>
          <p:cNvSpPr>
            <a:spLocks noGrp="1"/>
          </p:cNvSpPr>
          <p:nvPr>
            <p:ph type="sldNum" sz="quarter" idx="12"/>
          </p:nvPr>
        </p:nvSpPr>
        <p:spPr/>
        <p:txBody>
          <a:bodyPr/>
          <a:lstStyle/>
          <a:p>
            <a:fld id="{2066355A-084C-D24E-9AD2-7E4FC41EA627}" type="slidenum">
              <a:rPr lang="en-US" smtClean="0"/>
              <a:pPr/>
              <a:t>11</a:t>
            </a:fld>
            <a:endParaRPr lang="en-US" dirty="0"/>
          </a:p>
        </p:txBody>
      </p:sp>
      <p:sp>
        <p:nvSpPr>
          <p:cNvPr id="4" name="TextBox 3">
            <a:extLst>
              <a:ext uri="{FF2B5EF4-FFF2-40B4-BE49-F238E27FC236}">
                <a16:creationId xmlns:a16="http://schemas.microsoft.com/office/drawing/2014/main" id="{F7351C17-45E2-4A9D-BAB0-23D4EA9D5AF9}"/>
              </a:ext>
            </a:extLst>
          </p:cNvPr>
          <p:cNvSpPr txBox="1"/>
          <p:nvPr/>
        </p:nvSpPr>
        <p:spPr>
          <a:xfrm>
            <a:off x="494378" y="745803"/>
            <a:ext cx="8155244" cy="2351926"/>
          </a:xfrm>
          <a:prstGeom prst="rect">
            <a:avLst/>
          </a:prstGeom>
          <a:noFill/>
        </p:spPr>
        <p:txBody>
          <a:bodyPr wrap="square">
            <a:spAutoFit/>
          </a:bodyPr>
          <a:lstStyle/>
          <a:p>
            <a:pPr marL="342900" lvl="0" indent="-342900">
              <a:lnSpc>
                <a:spcPct val="106000"/>
              </a:lnSpc>
              <a:spcAft>
                <a:spcPts val="800"/>
              </a:spcAft>
              <a:buFont typeface="Wingdings" panose="05000000000000000000" pitchFamily="2" charset="2"/>
              <a:buChar char=""/>
            </a:pPr>
            <a:endParaRPr lang="ru-RU" sz="1800" dirty="0">
              <a:effectLst/>
              <a:latin typeface="Calibri" panose="020F0502020204030204" pitchFamily="34" charset="0"/>
              <a:ea typeface="Calibri" panose="020F0502020204030204" pitchFamily="34" charset="0"/>
            </a:endParaRPr>
          </a:p>
          <a:p>
            <a:pPr marL="228600">
              <a:lnSpc>
                <a:spcPct val="106000"/>
              </a:lnSpc>
              <a:spcAft>
                <a:spcPts val="800"/>
              </a:spcAft>
            </a:pPr>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pPr marL="342900" lvl="0" indent="-342900">
              <a:lnSpc>
                <a:spcPct val="107000"/>
              </a:lnSpc>
              <a:spcAft>
                <a:spcPts val="800"/>
              </a:spcAft>
              <a:buFont typeface="Wingdings" panose="05000000000000000000" pitchFamily="2" charset="2"/>
              <a:buChar char=""/>
            </a:pPr>
            <a:r>
              <a:rPr lang="ru-RU" sz="1800" b="1" kern="1200" dirty="0">
                <a:effectLst/>
                <a:latin typeface="Times New Roman" panose="02020603050405020304" pitchFamily="18" charset="0"/>
                <a:ea typeface="Calibri" panose="020F0502020204030204" pitchFamily="34" charset="0"/>
              </a:rPr>
              <a:t>Протоколы</a:t>
            </a:r>
            <a:r>
              <a:rPr lang="ru-RU" sz="1800" kern="1200" dirty="0">
                <a:effectLst/>
                <a:latin typeface="Times New Roman" panose="02020603050405020304" pitchFamily="18" charset="0"/>
                <a:ea typeface="Calibri" panose="020F0502020204030204" pitchFamily="34" charset="0"/>
              </a:rPr>
              <a:t> (не только по закупкам, но и о признании победителя уклонившимся от заключения контракта и т. д.) формируются в электронном виде на ЕИС или электронной площадке и подписываются электронной подписью заказчика (и членов закупочной комиссии при рассмотрении заявок).</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B2879A37-7E16-4D82-8839-DC19119A6376}"/>
              </a:ext>
            </a:extLst>
          </p:cNvPr>
          <p:cNvSpPr txBox="1"/>
          <p:nvPr/>
        </p:nvSpPr>
        <p:spPr>
          <a:xfrm>
            <a:off x="358835" y="-12307"/>
            <a:ext cx="6591929" cy="461665"/>
          </a:xfrm>
          <a:prstGeom prst="rect">
            <a:avLst/>
          </a:prstGeom>
          <a:noFill/>
        </p:spPr>
        <p:txBody>
          <a:bodyPr wrap="square" rtlCol="0">
            <a:spAutoFit/>
          </a:bodyPr>
          <a:lstStyle/>
          <a:p>
            <a:pPr algn="ctr"/>
            <a:r>
              <a:rPr lang="ru-RU" sz="2400" b="1"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Цифровизация контрактной системы</a:t>
            </a:r>
            <a:endParaRPr lang="ru-RU" sz="24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9421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E717911-EF4F-4499-A129-602A3A8381F3}"/>
              </a:ext>
            </a:extLst>
          </p:cNvPr>
          <p:cNvSpPr>
            <a:spLocks noGrp="1"/>
          </p:cNvSpPr>
          <p:nvPr>
            <p:ph type="sldNum" sz="quarter" idx="12"/>
          </p:nvPr>
        </p:nvSpPr>
        <p:spPr/>
        <p:txBody>
          <a:bodyPr/>
          <a:lstStyle/>
          <a:p>
            <a:fld id="{2066355A-084C-D24E-9AD2-7E4FC41EA627}" type="slidenum">
              <a:rPr lang="en-US" smtClean="0"/>
              <a:pPr/>
              <a:t>12</a:t>
            </a:fld>
            <a:endParaRPr lang="en-US" dirty="0"/>
          </a:p>
        </p:txBody>
      </p:sp>
      <p:sp>
        <p:nvSpPr>
          <p:cNvPr id="4" name="TextBox 3">
            <a:extLst>
              <a:ext uri="{FF2B5EF4-FFF2-40B4-BE49-F238E27FC236}">
                <a16:creationId xmlns:a16="http://schemas.microsoft.com/office/drawing/2014/main" id="{59E40AC1-5C96-49D2-90EA-4D0DD54DD89F}"/>
              </a:ext>
            </a:extLst>
          </p:cNvPr>
          <p:cNvSpPr txBox="1"/>
          <p:nvPr/>
        </p:nvSpPr>
        <p:spPr>
          <a:xfrm>
            <a:off x="738663" y="955044"/>
            <a:ext cx="6632917" cy="2529860"/>
          </a:xfrm>
          <a:prstGeom prst="rect">
            <a:avLst/>
          </a:prstGeom>
          <a:noFill/>
        </p:spPr>
        <p:txBody>
          <a:bodyPr wrap="square">
            <a:spAutoFit/>
          </a:bodyPr>
          <a:lstStyle/>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Начиная с 2022 года заказчики создают только комиссию по осуществлению закупок, которая не делится на единую, аукционную, конкурсную и т. д. и должна состоять не менее чем из </a:t>
            </a:r>
            <a:r>
              <a:rPr lang="ru-RU" sz="1800" b="1" kern="1200" dirty="0">
                <a:solidFill>
                  <a:srgbClr val="000000"/>
                </a:solidFill>
                <a:effectLst/>
                <a:latin typeface="Times New Roman" panose="02020603050405020304" pitchFamily="18" charset="0"/>
                <a:ea typeface="Calibri" panose="020F0502020204030204" pitchFamily="34" charset="0"/>
              </a:rPr>
              <a:t>трёх человек</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Члены комиссии могут участвовать в заседании с использованием систем видео-конференц-связи с соблюдением требований законодательства Российской Федерации о защите государственной тайны.</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4B7282CF-E61D-44EF-8E18-EE5A4747AC31}"/>
              </a:ext>
            </a:extLst>
          </p:cNvPr>
          <p:cNvSpPr txBox="1"/>
          <p:nvPr/>
        </p:nvSpPr>
        <p:spPr>
          <a:xfrm>
            <a:off x="358835" y="132040"/>
            <a:ext cx="6585303" cy="465320"/>
          </a:xfrm>
          <a:prstGeom prst="rect">
            <a:avLst/>
          </a:prstGeom>
          <a:noFill/>
        </p:spPr>
        <p:txBody>
          <a:bodyPr wrap="square">
            <a:spAutoFit/>
          </a:bodyPr>
          <a:lstStyle/>
          <a:p>
            <a:pPr algn="ctr">
              <a:lnSpc>
                <a:spcPct val="106000"/>
              </a:lnSpc>
              <a:spcAft>
                <a:spcPts val="800"/>
              </a:spcAft>
            </a:pP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Комиссия по осуществлению закупок</a:t>
            </a:r>
            <a:endParaRPr lang="ru-RU" sz="1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46931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13</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498054" y="1065665"/>
            <a:ext cx="7540337" cy="830997"/>
          </a:xfrm>
          <a:prstGeom prst="rect">
            <a:avLst/>
          </a:prstGeom>
          <a:noFill/>
        </p:spPr>
        <p:txBody>
          <a:bodyPr wrap="square">
            <a:spAutoFit/>
          </a:bodyPr>
          <a:lstStyle/>
          <a:p>
            <a:pPr algn="ctr"/>
            <a:r>
              <a:rPr lang="ru-RU" sz="4800" b="1" dirty="0">
                <a:solidFill>
                  <a:srgbClr val="0E779D"/>
                </a:solidFill>
                <a:latin typeface="Trebuchet MS" panose="020B0603020202020204" pitchFamily="34" charset="0"/>
                <a:cs typeface="Arial" panose="020B0604020202020204" pitchFamily="34" charset="0"/>
              </a:rPr>
              <a:t>Участие в закупках</a:t>
            </a:r>
            <a:endParaRPr lang="ru-RU" sz="1400" b="1" dirty="0">
              <a:latin typeface="Trebuchet MS" panose="020B0603020202020204" pitchFamily="34" charset="0"/>
              <a:cs typeface="Arial" panose="020B0604020202020204" pitchFamily="34" charset="0"/>
            </a:endParaRPr>
          </a:p>
        </p:txBody>
      </p:sp>
      <p:pic>
        <p:nvPicPr>
          <p:cNvPr id="6" name="Рисунок 5" descr="Целевая аудитория контур">
            <a:extLst>
              <a:ext uri="{FF2B5EF4-FFF2-40B4-BE49-F238E27FC236}">
                <a16:creationId xmlns:a16="http://schemas.microsoft.com/office/drawing/2014/main" id="{01937592-0524-492C-B947-31D2678A0EA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1284" y="373832"/>
            <a:ext cx="1522830" cy="1522830"/>
          </a:xfrm>
          <a:prstGeom prst="rect">
            <a:avLst/>
          </a:prstGeom>
        </p:spPr>
      </p:pic>
    </p:spTree>
    <p:extLst>
      <p:ext uri="{BB962C8B-B14F-4D97-AF65-F5344CB8AC3E}">
        <p14:creationId xmlns:p14="http://schemas.microsoft.com/office/powerpoint/2010/main" val="1141822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9049BCA5-A7BC-4956-92CC-E49A942DC136}"/>
              </a:ext>
            </a:extLst>
          </p:cNvPr>
          <p:cNvSpPr>
            <a:spLocks noGrp="1"/>
          </p:cNvSpPr>
          <p:nvPr>
            <p:ph type="sldNum" sz="quarter" idx="12"/>
          </p:nvPr>
        </p:nvSpPr>
        <p:spPr/>
        <p:txBody>
          <a:bodyPr/>
          <a:lstStyle/>
          <a:p>
            <a:fld id="{2066355A-084C-D24E-9AD2-7E4FC41EA627}" type="slidenum">
              <a:rPr lang="en-US" smtClean="0"/>
              <a:pPr/>
              <a:t>14</a:t>
            </a:fld>
            <a:endParaRPr lang="en-US" dirty="0"/>
          </a:p>
        </p:txBody>
      </p:sp>
      <p:sp>
        <p:nvSpPr>
          <p:cNvPr id="4" name="TextBox 3">
            <a:extLst>
              <a:ext uri="{FF2B5EF4-FFF2-40B4-BE49-F238E27FC236}">
                <a16:creationId xmlns:a16="http://schemas.microsoft.com/office/drawing/2014/main" id="{42AFC72D-DB1E-4E6D-B399-31D15010669E}"/>
              </a:ext>
            </a:extLst>
          </p:cNvPr>
          <p:cNvSpPr txBox="1"/>
          <p:nvPr/>
        </p:nvSpPr>
        <p:spPr>
          <a:xfrm>
            <a:off x="458926" y="129534"/>
            <a:ext cx="6346065"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Участие в закупках</a:t>
            </a:r>
            <a:endParaRPr lang="ru-RU" sz="24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2BFC2B9-D23B-4636-A8E5-B93286E021E2}"/>
              </a:ext>
            </a:extLst>
          </p:cNvPr>
          <p:cNvSpPr txBox="1"/>
          <p:nvPr/>
        </p:nvSpPr>
        <p:spPr>
          <a:xfrm>
            <a:off x="545064" y="759350"/>
            <a:ext cx="7829867" cy="1754326"/>
          </a:xfrm>
          <a:prstGeom prst="rect">
            <a:avLst/>
          </a:prstGeom>
          <a:noFill/>
        </p:spPr>
        <p:txBody>
          <a:bodyPr wrap="square">
            <a:spAutoFit/>
          </a:bodyPr>
          <a:lstStyle/>
          <a:p>
            <a:r>
              <a:rPr lang="ru-RU" sz="1800" b="1" kern="1200" dirty="0">
                <a:solidFill>
                  <a:srgbClr val="0E779D"/>
                </a:solidFill>
                <a:effectLst/>
                <a:latin typeface="Times New Roman" panose="02020603050405020304" pitchFamily="18" charset="0"/>
                <a:ea typeface="Times New Roman" panose="02020603050405020304" pitchFamily="18" charset="0"/>
              </a:rPr>
              <a:t>Закупки у ОИ и УИС (ст. 28 и 29)</a:t>
            </a:r>
            <a:endParaRPr lang="ru-RU" sz="1800" dirty="0">
              <a:solidFill>
                <a:srgbClr val="0E779D"/>
              </a:solidFill>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Times New Roman" panose="02020603050405020304" pitchFamily="18" charset="0"/>
              </a:rPr>
              <a:t>Преимущества ОИ (организации инвалидов) и УИС (учреждения и предприятия уголовно-исполнительной системы) устанавливаются </a:t>
            </a:r>
            <a:r>
              <a:rPr lang="ru-RU" sz="1800" b="1" kern="1200" dirty="0">
                <a:solidFill>
                  <a:srgbClr val="FF0000"/>
                </a:solidFill>
                <a:effectLst/>
                <a:latin typeface="Times New Roman" panose="02020603050405020304" pitchFamily="18" charset="0"/>
                <a:ea typeface="Times New Roman" panose="02020603050405020304" pitchFamily="18" charset="0"/>
              </a:rPr>
              <a:t>строго в 15% </a:t>
            </a:r>
            <a:r>
              <a:rPr lang="ru-RU" sz="1800" b="1" kern="1200" dirty="0">
                <a:solidFill>
                  <a:srgbClr val="000000"/>
                </a:solidFill>
                <a:effectLst/>
                <a:latin typeface="Times New Roman" panose="02020603050405020304" pitchFamily="18" charset="0"/>
                <a:ea typeface="Times New Roman" panose="02020603050405020304" pitchFamily="18" charset="0"/>
              </a:rPr>
              <a:t>и предметом одного контракта могут быть ТРУ только по перечню или не по нему.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4499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020DC54-3527-461D-981E-8EB9286BB153}"/>
              </a:ext>
            </a:extLst>
          </p:cNvPr>
          <p:cNvSpPr>
            <a:spLocks noGrp="1"/>
          </p:cNvSpPr>
          <p:nvPr>
            <p:ph type="sldNum" sz="quarter" idx="12"/>
          </p:nvPr>
        </p:nvSpPr>
        <p:spPr/>
        <p:txBody>
          <a:bodyPr/>
          <a:lstStyle/>
          <a:p>
            <a:fld id="{2066355A-084C-D24E-9AD2-7E4FC41EA627}" type="slidenum">
              <a:rPr lang="en-US" smtClean="0"/>
              <a:pPr/>
              <a:t>15</a:t>
            </a:fld>
            <a:endParaRPr lang="en-US" dirty="0"/>
          </a:p>
        </p:txBody>
      </p:sp>
      <p:sp>
        <p:nvSpPr>
          <p:cNvPr id="8" name="TextBox 7">
            <a:extLst>
              <a:ext uri="{FF2B5EF4-FFF2-40B4-BE49-F238E27FC236}">
                <a16:creationId xmlns:a16="http://schemas.microsoft.com/office/drawing/2014/main" id="{3CAFFFE6-E62C-4195-A65C-C7302099EE80}"/>
              </a:ext>
            </a:extLst>
          </p:cNvPr>
          <p:cNvSpPr txBox="1"/>
          <p:nvPr/>
        </p:nvSpPr>
        <p:spPr>
          <a:xfrm>
            <a:off x="358836" y="741875"/>
            <a:ext cx="8165404" cy="1488677"/>
          </a:xfrm>
          <a:prstGeom prst="rect">
            <a:avLst/>
          </a:prstGeom>
          <a:noFill/>
        </p:spPr>
        <p:txBody>
          <a:bodyPr wrap="square">
            <a:spAutoFit/>
          </a:bodyPr>
          <a:lstStyle/>
          <a:p>
            <a:pPr>
              <a:lnSpc>
                <a:spcPct val="106000"/>
              </a:lnSpc>
              <a:spcAft>
                <a:spcPts val="800"/>
              </a:spcAft>
            </a:pPr>
            <a:r>
              <a:rPr lang="ru-RU" sz="1600" b="1" kern="1200" dirty="0">
                <a:solidFill>
                  <a:srgbClr val="000000"/>
                </a:solidFill>
                <a:effectLst/>
                <a:latin typeface="+mj-lt"/>
                <a:ea typeface="Calibri" panose="020F0502020204030204" pitchFamily="34" charset="0"/>
              </a:rPr>
              <a:t>Единые требования</a:t>
            </a:r>
            <a:r>
              <a:rPr lang="ru-RU" sz="1600" kern="1200" dirty="0">
                <a:solidFill>
                  <a:srgbClr val="000000"/>
                </a:solidFill>
                <a:effectLst/>
                <a:latin typeface="+mj-lt"/>
                <a:ea typeface="Calibri" panose="020F0502020204030204" pitchFamily="34" charset="0"/>
              </a:rPr>
              <a:t> (часть 1 статья 31) устанавливаются к исполнителям по контракту также при осуществлении закупки у единственного поставщика (подрядчика, исполнителя) в случаях, предусмотренных пунктами 4, 5, 18, 30, 42, 49, 54 и 59 части 1 статьи 93 Закона №44-ФЗ.</a:t>
            </a:r>
            <a:endParaRPr lang="en-US" sz="1600" kern="1200" dirty="0">
              <a:solidFill>
                <a:srgbClr val="000000"/>
              </a:solidFill>
              <a:effectLst/>
              <a:latin typeface="+mj-lt"/>
              <a:ea typeface="Calibri" panose="020F0502020204030204" pitchFamily="34" charset="0"/>
            </a:endParaRPr>
          </a:p>
          <a:p>
            <a:pPr>
              <a:lnSpc>
                <a:spcPct val="106000"/>
              </a:lnSpc>
              <a:spcAft>
                <a:spcPts val="800"/>
              </a:spcAft>
            </a:pPr>
            <a:endParaRPr lang="ru-RU" sz="1600" dirty="0">
              <a:effectLst/>
              <a:latin typeface="+mj-lt"/>
              <a:ea typeface="Calibri" panose="020F0502020204030204" pitchFamily="34" charset="0"/>
            </a:endParaRPr>
          </a:p>
        </p:txBody>
      </p:sp>
      <p:sp>
        <p:nvSpPr>
          <p:cNvPr id="5" name="TextBox 4">
            <a:extLst>
              <a:ext uri="{FF2B5EF4-FFF2-40B4-BE49-F238E27FC236}">
                <a16:creationId xmlns:a16="http://schemas.microsoft.com/office/drawing/2014/main" id="{33DF5566-58FE-4277-9FB4-278C25ACE31F}"/>
              </a:ext>
            </a:extLst>
          </p:cNvPr>
          <p:cNvSpPr txBox="1"/>
          <p:nvPr/>
        </p:nvSpPr>
        <p:spPr>
          <a:xfrm>
            <a:off x="490330" y="125413"/>
            <a:ext cx="6460435" cy="465320"/>
          </a:xfrm>
          <a:prstGeom prst="rect">
            <a:avLst/>
          </a:prstGeom>
          <a:noFill/>
        </p:spPr>
        <p:txBody>
          <a:bodyPr wrap="square">
            <a:spAutoFit/>
          </a:bodyPr>
          <a:lstStyle/>
          <a:p>
            <a:pPr algn="ctr">
              <a:lnSpc>
                <a:spcPct val="106000"/>
              </a:lnSpc>
              <a:spcAft>
                <a:spcPts val="800"/>
              </a:spcAft>
            </a:pP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Требования к участникам закупки:</a:t>
            </a:r>
            <a:endParaRPr lang="ru-RU" sz="1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61173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020DC54-3527-461D-981E-8EB9286BB153}"/>
              </a:ext>
            </a:extLst>
          </p:cNvPr>
          <p:cNvSpPr>
            <a:spLocks noGrp="1"/>
          </p:cNvSpPr>
          <p:nvPr>
            <p:ph type="sldNum" sz="quarter" idx="12"/>
          </p:nvPr>
        </p:nvSpPr>
        <p:spPr/>
        <p:txBody>
          <a:bodyPr/>
          <a:lstStyle/>
          <a:p>
            <a:fld id="{2066355A-084C-D24E-9AD2-7E4FC41EA627}" type="slidenum">
              <a:rPr lang="en-US" smtClean="0"/>
              <a:pPr/>
              <a:t>16</a:t>
            </a:fld>
            <a:endParaRPr lang="en-US" dirty="0"/>
          </a:p>
        </p:txBody>
      </p:sp>
      <p:sp>
        <p:nvSpPr>
          <p:cNvPr id="8" name="TextBox 7">
            <a:extLst>
              <a:ext uri="{FF2B5EF4-FFF2-40B4-BE49-F238E27FC236}">
                <a16:creationId xmlns:a16="http://schemas.microsoft.com/office/drawing/2014/main" id="{3CAFFFE6-E62C-4195-A65C-C7302099EE80}"/>
              </a:ext>
            </a:extLst>
          </p:cNvPr>
          <p:cNvSpPr txBox="1"/>
          <p:nvPr/>
        </p:nvSpPr>
        <p:spPr>
          <a:xfrm>
            <a:off x="358836" y="902345"/>
            <a:ext cx="8165404" cy="3939989"/>
          </a:xfrm>
          <a:prstGeom prst="rect">
            <a:avLst/>
          </a:prstGeom>
          <a:noFill/>
        </p:spPr>
        <p:txBody>
          <a:bodyPr wrap="square">
            <a:spAutoFit/>
          </a:bodyPr>
          <a:lstStyle/>
          <a:p>
            <a:pPr>
              <a:lnSpc>
                <a:spcPct val="106000"/>
              </a:lnSpc>
              <a:spcAft>
                <a:spcPts val="800"/>
              </a:spcAft>
            </a:pPr>
            <a:r>
              <a:rPr lang="ru-RU" sz="1600" b="1" kern="1200" dirty="0">
                <a:solidFill>
                  <a:srgbClr val="000000"/>
                </a:solidFill>
                <a:effectLst/>
                <a:latin typeface="+mj-lt"/>
                <a:ea typeface="Calibri" panose="020F0502020204030204" pitchFamily="34" charset="0"/>
              </a:rPr>
              <a:t>Дополнительные требования </a:t>
            </a:r>
            <a:r>
              <a:rPr lang="ru-RU" sz="1600" kern="1200" dirty="0">
                <a:solidFill>
                  <a:srgbClr val="000000"/>
                </a:solidFill>
                <a:effectLst/>
                <a:latin typeface="+mj-lt"/>
                <a:ea typeface="Calibri" panose="020F0502020204030204" pitchFamily="34" charset="0"/>
              </a:rPr>
              <a:t>к участникам закупок могут быть установлены </a:t>
            </a:r>
            <a:r>
              <a:rPr lang="ru-RU" sz="1600" b="1" kern="1200" dirty="0">
                <a:solidFill>
                  <a:srgbClr val="000000"/>
                </a:solidFill>
                <a:effectLst/>
                <a:latin typeface="+mj-lt"/>
                <a:ea typeface="Calibri" panose="020F0502020204030204" pitchFamily="34" charset="0"/>
              </a:rPr>
              <a:t>вне зависимости от способа закупки </a:t>
            </a:r>
            <a:r>
              <a:rPr lang="ru-RU" sz="1600" kern="1200" dirty="0">
                <a:solidFill>
                  <a:srgbClr val="000000"/>
                </a:solidFill>
                <a:effectLst/>
                <a:latin typeface="+mj-lt"/>
                <a:ea typeface="Calibri" panose="020F0502020204030204" pitchFamily="34" charset="0"/>
              </a:rPr>
              <a:t>(</a:t>
            </a:r>
            <a:r>
              <a:rPr lang="ru-RU" sz="1600" i="1" kern="1200" dirty="0">
                <a:solidFill>
                  <a:srgbClr val="000000"/>
                </a:solidFill>
                <a:effectLst/>
                <a:latin typeface="+mj-lt"/>
                <a:ea typeface="Calibri" panose="020F0502020204030204" pitchFamily="34" charset="0"/>
              </a:rPr>
              <a:t>за исключением закупки у единственного поставщика</a:t>
            </a:r>
            <a:r>
              <a:rPr lang="ru-RU" sz="1600" kern="1200" dirty="0">
                <a:solidFill>
                  <a:srgbClr val="000000"/>
                </a:solidFill>
                <a:effectLst/>
                <a:latin typeface="+mj-lt"/>
                <a:ea typeface="Calibri" panose="020F0502020204030204" pitchFamily="34" charset="0"/>
              </a:rPr>
              <a:t>).</a:t>
            </a:r>
            <a:endParaRPr lang="ru-RU" sz="1600" dirty="0">
              <a:effectLst/>
              <a:latin typeface="+mj-lt"/>
              <a:ea typeface="Calibri" panose="020F0502020204030204" pitchFamily="34" charset="0"/>
            </a:endParaRPr>
          </a:p>
          <a:p>
            <a:pPr>
              <a:lnSpc>
                <a:spcPct val="106000"/>
              </a:lnSpc>
              <a:spcAft>
                <a:spcPts val="800"/>
              </a:spcAft>
            </a:pPr>
            <a:r>
              <a:rPr lang="ru-RU" sz="1600" b="1" kern="1200" dirty="0">
                <a:solidFill>
                  <a:srgbClr val="FF0000"/>
                </a:solidFill>
                <a:effectLst/>
                <a:latin typeface="+mj-lt"/>
                <a:ea typeface="Calibri" panose="020F0502020204030204" pitchFamily="34" charset="0"/>
              </a:rPr>
              <a:t>«Универсальная </a:t>
            </a:r>
            <a:r>
              <a:rPr lang="ru-RU" sz="1600" b="1" kern="1200" dirty="0" err="1">
                <a:solidFill>
                  <a:srgbClr val="FF0000"/>
                </a:solidFill>
                <a:effectLst/>
                <a:latin typeface="+mj-lt"/>
                <a:ea typeface="Calibri" panose="020F0502020204030204" pitchFamily="34" charset="0"/>
              </a:rPr>
              <a:t>предквалификация</a:t>
            </a:r>
            <a:r>
              <a:rPr lang="ru-RU" sz="1600" b="1" kern="1200" dirty="0">
                <a:solidFill>
                  <a:srgbClr val="FF0000"/>
                </a:solidFill>
                <a:effectLst/>
                <a:latin typeface="+mj-lt"/>
                <a:ea typeface="Calibri" panose="020F0502020204030204" pitchFamily="34" charset="0"/>
              </a:rPr>
              <a:t>» </a:t>
            </a:r>
            <a:r>
              <a:rPr lang="ru-RU" sz="1600" kern="1200" dirty="0">
                <a:effectLst/>
                <a:latin typeface="+mj-lt"/>
                <a:ea typeface="Calibri" panose="020F0502020204030204" pitchFamily="34" charset="0"/>
              </a:rPr>
              <a:t>устанавливается</a:t>
            </a:r>
            <a:r>
              <a:rPr lang="ru-RU" sz="1600" b="1" kern="1200" dirty="0">
                <a:solidFill>
                  <a:srgbClr val="FF0000"/>
                </a:solidFill>
                <a:effectLst/>
                <a:latin typeface="+mj-lt"/>
                <a:ea typeface="Calibri" panose="020F0502020204030204" pitchFamily="34" charset="0"/>
              </a:rPr>
              <a:t> </a:t>
            </a:r>
            <a:r>
              <a:rPr lang="ru-RU" sz="1600" kern="1200" dirty="0">
                <a:solidFill>
                  <a:srgbClr val="000000"/>
                </a:solidFill>
                <a:effectLst/>
                <a:latin typeface="+mj-lt"/>
                <a:ea typeface="Calibri" panose="020F0502020204030204" pitchFamily="34" charset="0"/>
              </a:rPr>
              <a:t>частью </a:t>
            </a:r>
            <a:r>
              <a:rPr lang="ru-RU" sz="1600" b="1" kern="1200" dirty="0">
                <a:solidFill>
                  <a:srgbClr val="000000"/>
                </a:solidFill>
                <a:effectLst/>
                <a:latin typeface="+mj-lt"/>
                <a:ea typeface="Calibri" panose="020F0502020204030204" pitchFamily="34" charset="0"/>
              </a:rPr>
              <a:t>2.1</a:t>
            </a:r>
            <a:r>
              <a:rPr lang="ru-RU" sz="1600" kern="1200" dirty="0">
                <a:solidFill>
                  <a:srgbClr val="000000"/>
                </a:solidFill>
                <a:effectLst/>
                <a:latin typeface="+mj-lt"/>
                <a:ea typeface="Calibri" panose="020F0502020204030204" pitchFamily="34" charset="0"/>
              </a:rPr>
              <a:t> статьи </a:t>
            </a:r>
            <a:r>
              <a:rPr lang="ru-RU" sz="1600" b="1" kern="1200" dirty="0">
                <a:solidFill>
                  <a:srgbClr val="000000"/>
                </a:solidFill>
                <a:effectLst/>
                <a:latin typeface="+mj-lt"/>
                <a:ea typeface="Calibri" panose="020F0502020204030204" pitchFamily="34" charset="0"/>
              </a:rPr>
              <a:t>31</a:t>
            </a:r>
            <a:r>
              <a:rPr lang="ru-RU" sz="1600" kern="1200" dirty="0">
                <a:solidFill>
                  <a:srgbClr val="000000"/>
                </a:solidFill>
                <a:effectLst/>
                <a:latin typeface="+mj-lt"/>
                <a:ea typeface="Calibri" panose="020F0502020204030204" pitchFamily="34" charset="0"/>
              </a:rPr>
              <a:t> Закона №44-ФЗ и представляет из себя следующую формулировку:</a:t>
            </a:r>
            <a:endParaRPr lang="ru-RU" sz="1600" dirty="0">
              <a:effectLst/>
              <a:latin typeface="+mj-lt"/>
              <a:ea typeface="Calibri" panose="020F0502020204030204" pitchFamily="34" charset="0"/>
            </a:endParaRPr>
          </a:p>
          <a:p>
            <a:pPr>
              <a:lnSpc>
                <a:spcPct val="106000"/>
              </a:lnSpc>
              <a:spcAft>
                <a:spcPts val="800"/>
              </a:spcAft>
            </a:pPr>
            <a:r>
              <a:rPr lang="ru-RU" sz="1600" kern="1200" dirty="0">
                <a:solidFill>
                  <a:srgbClr val="000000"/>
                </a:solidFill>
                <a:effectLst/>
                <a:latin typeface="+mj-lt"/>
                <a:ea typeface="Calibri" panose="020F0502020204030204" pitchFamily="34" charset="0"/>
              </a:rPr>
              <a:t>«</a:t>
            </a:r>
            <a:r>
              <a:rPr lang="ru-RU" sz="1600" i="1" kern="1200" dirty="0">
                <a:solidFill>
                  <a:srgbClr val="000000"/>
                </a:solidFill>
                <a:effectLst/>
                <a:latin typeface="+mj-lt"/>
                <a:ea typeface="Calibri" panose="020F0502020204030204" pitchFamily="34" charset="0"/>
              </a:rPr>
              <a:t>Если при применении конкурентных способов НМЦК, сумма начальных (максимальных) цен контрактов (в случае проведения совместного конкурса или аукциона) составляет </a:t>
            </a:r>
            <a:r>
              <a:rPr lang="ru-RU" sz="1600" b="1" i="1" kern="1200" dirty="0">
                <a:solidFill>
                  <a:srgbClr val="000000"/>
                </a:solidFill>
                <a:effectLst/>
                <a:latin typeface="+mj-lt"/>
                <a:ea typeface="Calibri" panose="020F0502020204030204" pitchFamily="34" charset="0"/>
              </a:rPr>
              <a:t>20 млн. руб. и более</a:t>
            </a:r>
            <a:r>
              <a:rPr lang="ru-RU" sz="1600" i="1" kern="1200" dirty="0">
                <a:solidFill>
                  <a:srgbClr val="000000"/>
                </a:solidFill>
                <a:effectLst/>
                <a:latin typeface="+mj-lt"/>
                <a:ea typeface="Calibri" panose="020F0502020204030204" pitchFamily="34" charset="0"/>
              </a:rPr>
              <a:t>, заказчик (</a:t>
            </a:r>
            <a:r>
              <a:rPr lang="ru-RU" sz="1600" b="1" i="1" kern="1200" dirty="0">
                <a:solidFill>
                  <a:srgbClr val="000000"/>
                </a:solidFill>
                <a:effectLst/>
                <a:latin typeface="+mj-lt"/>
                <a:ea typeface="Calibri" panose="020F0502020204030204" pitchFamily="34" charset="0"/>
              </a:rPr>
              <a:t>за исключением случая установления дополнительных требований по части 2 статьи 31</a:t>
            </a:r>
            <a:r>
              <a:rPr lang="ru-RU" sz="1600" i="1" kern="1200" dirty="0">
                <a:solidFill>
                  <a:srgbClr val="000000"/>
                </a:solidFill>
                <a:effectLst/>
                <a:latin typeface="+mj-lt"/>
                <a:ea typeface="Calibri" panose="020F0502020204030204" pitchFamily="34" charset="0"/>
              </a:rPr>
              <a:t>) устанавливает дополнительное требование </a:t>
            </a:r>
            <a:r>
              <a:rPr lang="ru-RU" sz="1600" i="1" kern="1200" dirty="0">
                <a:solidFill>
                  <a:srgbClr val="FF0000"/>
                </a:solidFill>
                <a:effectLst/>
                <a:latin typeface="+mj-lt"/>
                <a:ea typeface="Calibri" panose="020F0502020204030204" pitchFamily="34" charset="0"/>
              </a:rPr>
              <a:t>об исполнении</a:t>
            </a:r>
            <a:r>
              <a:rPr lang="ru-RU" sz="1600" i="1" kern="1200" dirty="0">
                <a:solidFill>
                  <a:srgbClr val="000000"/>
                </a:solidFill>
                <a:effectLst/>
                <a:latin typeface="+mj-lt"/>
                <a:ea typeface="Calibri" panose="020F0502020204030204" pitchFamily="34" charset="0"/>
              </a:rPr>
              <a:t> участником закупки (с учетом правопреемства) в течение 3-х лет до даты подачи заявки на участие в закупке контракта или договора, заключенного в соответствии с Законом №223-ФЗ  при условии исполнения таким участником закупки требований об уплате неустоек (штрафов, пеней), предъявленных при исполнении таких контракта, договора. </a:t>
            </a:r>
            <a:r>
              <a:rPr lang="ru-RU" sz="1600" i="1" kern="1200" dirty="0">
                <a:solidFill>
                  <a:srgbClr val="FF0000"/>
                </a:solidFill>
                <a:effectLst/>
                <a:latin typeface="+mj-lt"/>
                <a:ea typeface="Calibri" panose="020F0502020204030204" pitchFamily="34" charset="0"/>
              </a:rPr>
              <a:t>Стоимость исполненных обязательств по таким контракту, договору должна составлять не менее</a:t>
            </a:r>
            <a:r>
              <a:rPr lang="ru-RU" sz="1600" i="1" kern="1200" dirty="0">
                <a:solidFill>
                  <a:srgbClr val="000000"/>
                </a:solidFill>
                <a:effectLst/>
                <a:latin typeface="+mj-lt"/>
                <a:ea typeface="Calibri" panose="020F0502020204030204" pitchFamily="34" charset="0"/>
              </a:rPr>
              <a:t> </a:t>
            </a:r>
            <a:r>
              <a:rPr lang="ru-RU" sz="1600" b="1" i="1" kern="1200" dirty="0">
                <a:solidFill>
                  <a:srgbClr val="000000"/>
                </a:solidFill>
                <a:effectLst/>
                <a:latin typeface="+mj-lt"/>
                <a:ea typeface="Calibri" panose="020F0502020204030204" pitchFamily="34" charset="0"/>
              </a:rPr>
              <a:t>20%</a:t>
            </a:r>
            <a:r>
              <a:rPr lang="ru-RU" sz="1600" i="1" kern="1200" dirty="0">
                <a:solidFill>
                  <a:srgbClr val="000000"/>
                </a:solidFill>
                <a:effectLst/>
                <a:latin typeface="+mj-lt"/>
                <a:ea typeface="Calibri" panose="020F0502020204030204" pitchFamily="34" charset="0"/>
              </a:rPr>
              <a:t> НМЦК.</a:t>
            </a:r>
            <a:r>
              <a:rPr lang="ru-RU" sz="1600" kern="1200" dirty="0">
                <a:solidFill>
                  <a:srgbClr val="000000"/>
                </a:solidFill>
                <a:effectLst/>
                <a:latin typeface="+mj-lt"/>
                <a:ea typeface="Calibri" panose="020F0502020204030204" pitchFamily="34" charset="0"/>
              </a:rPr>
              <a:t>»</a:t>
            </a:r>
            <a:endParaRPr lang="ru-RU" sz="1600" dirty="0">
              <a:effectLst/>
              <a:latin typeface="+mj-lt"/>
              <a:ea typeface="Calibri" panose="020F0502020204030204" pitchFamily="34" charset="0"/>
            </a:endParaRPr>
          </a:p>
        </p:txBody>
      </p:sp>
      <p:sp>
        <p:nvSpPr>
          <p:cNvPr id="5" name="TextBox 4">
            <a:extLst>
              <a:ext uri="{FF2B5EF4-FFF2-40B4-BE49-F238E27FC236}">
                <a16:creationId xmlns:a16="http://schemas.microsoft.com/office/drawing/2014/main" id="{C885C4E9-37ED-4C57-8AC6-B4F9464231D1}"/>
              </a:ext>
            </a:extLst>
          </p:cNvPr>
          <p:cNvSpPr txBox="1"/>
          <p:nvPr/>
        </p:nvSpPr>
        <p:spPr>
          <a:xfrm>
            <a:off x="358836" y="9697"/>
            <a:ext cx="6585303" cy="707886"/>
          </a:xfrm>
          <a:prstGeom prst="rect">
            <a:avLst/>
          </a:prstGeom>
          <a:noFill/>
        </p:spPr>
        <p:txBody>
          <a:bodyPr wrap="square">
            <a:spAutoFit/>
          </a:bodyPr>
          <a:lstStyle/>
          <a:p>
            <a:pPr algn="ct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Дополнительные требования к участникам закупок (по ч. 2 и ч. 2.1 ст. 31 Закона №44-ФЗ)</a:t>
            </a:r>
            <a:endParaRPr lang="ru-RU" sz="20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3733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448C06DC-6656-429A-8EC5-D5E0E74CF64F}"/>
              </a:ext>
            </a:extLst>
          </p:cNvPr>
          <p:cNvSpPr>
            <a:spLocks noGrp="1"/>
          </p:cNvSpPr>
          <p:nvPr>
            <p:ph type="sldNum" sz="quarter" idx="12"/>
          </p:nvPr>
        </p:nvSpPr>
        <p:spPr/>
        <p:txBody>
          <a:bodyPr/>
          <a:lstStyle/>
          <a:p>
            <a:fld id="{2066355A-084C-D24E-9AD2-7E4FC41EA627}" type="slidenum">
              <a:rPr lang="en-US" smtClean="0"/>
              <a:pPr/>
              <a:t>17</a:t>
            </a:fld>
            <a:endParaRPr lang="en-US" dirty="0"/>
          </a:p>
        </p:txBody>
      </p:sp>
      <p:sp>
        <p:nvSpPr>
          <p:cNvPr id="4" name="TextBox 3">
            <a:extLst>
              <a:ext uri="{FF2B5EF4-FFF2-40B4-BE49-F238E27FC236}">
                <a16:creationId xmlns:a16="http://schemas.microsoft.com/office/drawing/2014/main" id="{A95029BD-65C6-4140-8ABE-CAFB1B161B83}"/>
              </a:ext>
            </a:extLst>
          </p:cNvPr>
          <p:cNvSpPr txBox="1"/>
          <p:nvPr/>
        </p:nvSpPr>
        <p:spPr>
          <a:xfrm>
            <a:off x="528320" y="1113562"/>
            <a:ext cx="7741920" cy="3016210"/>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Состав заявки </a:t>
            </a:r>
            <a:r>
              <a:rPr lang="ru-RU" sz="1800" kern="1200" dirty="0">
                <a:solidFill>
                  <a:srgbClr val="000000"/>
                </a:solidFill>
                <a:effectLst/>
                <a:latin typeface="Times New Roman" panose="02020603050405020304" pitchFamily="18" charset="0"/>
                <a:ea typeface="Times New Roman" panose="02020603050405020304" pitchFamily="18" charset="0"/>
              </a:rPr>
              <a:t>– идет отдельной статьей 43 Закона №44-ФЗ и разделен на следующие блоки:</a:t>
            </a: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arenR"/>
              <a:tabLst>
                <a:tab pos="457200" algn="l"/>
              </a:tabLst>
            </a:pPr>
            <a:r>
              <a:rPr lang="ru-RU" sz="1800" kern="1200" dirty="0">
                <a:solidFill>
                  <a:srgbClr val="000000"/>
                </a:solidFill>
                <a:effectLst/>
                <a:latin typeface="Times New Roman" panose="02020603050405020304" pitchFamily="18" charset="0"/>
                <a:ea typeface="Times New Roman" panose="02020603050405020304" pitchFamily="18" charset="0"/>
              </a:rPr>
              <a:t>– Информация об участнике </a:t>
            </a:r>
            <a:r>
              <a:rPr lang="ru-RU" sz="1800" i="1" kern="1200" dirty="0">
                <a:solidFill>
                  <a:srgbClr val="000000"/>
                </a:solidFill>
                <a:effectLst/>
                <a:latin typeface="Times New Roman" panose="02020603050405020304" pitchFamily="18" charset="0"/>
                <a:ea typeface="Times New Roman" panose="02020603050405020304" pitchFamily="18" charset="0"/>
              </a:rPr>
              <a:t>(состав документов, по сути, аналогичен «вторым частям заявок»)</a:t>
            </a: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arenR"/>
              <a:tabLst>
                <a:tab pos="457200" algn="l"/>
              </a:tabLst>
            </a:pPr>
            <a:r>
              <a:rPr lang="ru-RU" sz="1800" kern="1200" dirty="0">
                <a:solidFill>
                  <a:srgbClr val="000000"/>
                </a:solidFill>
                <a:effectLst/>
                <a:latin typeface="Times New Roman" panose="02020603050405020304" pitchFamily="18" charset="0"/>
                <a:ea typeface="Times New Roman" panose="02020603050405020304" pitchFamily="18" charset="0"/>
              </a:rPr>
              <a:t>– Предложение участника в отношении объекта закупки </a:t>
            </a:r>
            <a:r>
              <a:rPr lang="ru-RU" sz="1800" i="1" kern="1200" dirty="0">
                <a:solidFill>
                  <a:srgbClr val="000000"/>
                </a:solidFill>
                <a:effectLst/>
                <a:latin typeface="Times New Roman" panose="02020603050405020304" pitchFamily="18" charset="0"/>
                <a:ea typeface="Times New Roman" panose="02020603050405020304" pitchFamily="18" charset="0"/>
              </a:rPr>
              <a:t>(состав документов, по сути, аналогичен «первым частям заявок»)</a:t>
            </a: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arenR"/>
              <a:tabLst>
                <a:tab pos="457200" algn="l"/>
              </a:tabLst>
            </a:pPr>
            <a:r>
              <a:rPr lang="ru-RU" sz="1800" kern="1200" dirty="0">
                <a:solidFill>
                  <a:srgbClr val="000000"/>
                </a:solidFill>
                <a:effectLst/>
                <a:latin typeface="Times New Roman" panose="02020603050405020304" pitchFamily="18" charset="0"/>
                <a:ea typeface="Times New Roman" panose="02020603050405020304" pitchFamily="18" charset="0"/>
              </a:rPr>
              <a:t>– Предложение о цене контракта </a:t>
            </a: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arenR"/>
              <a:tabLst>
                <a:tab pos="457200" algn="l"/>
              </a:tabLst>
            </a:pPr>
            <a:r>
              <a:rPr lang="ru-RU" sz="1800" kern="1200" dirty="0">
                <a:solidFill>
                  <a:srgbClr val="000000"/>
                </a:solidFill>
                <a:effectLst/>
                <a:latin typeface="Times New Roman" panose="02020603050405020304" pitchFamily="18" charset="0"/>
                <a:ea typeface="Times New Roman" panose="02020603050405020304" pitchFamily="18" charset="0"/>
              </a:rPr>
              <a:t>– Сумма цен ТРУ </a:t>
            </a: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arenR"/>
              <a:tabLst>
                <a:tab pos="457200" algn="l"/>
              </a:tabLst>
            </a:pPr>
            <a:r>
              <a:rPr lang="ru-RU" sz="1800" kern="1200" dirty="0">
                <a:solidFill>
                  <a:srgbClr val="000000"/>
                </a:solidFill>
                <a:effectLst/>
                <a:latin typeface="Times New Roman" panose="02020603050405020304" pitchFamily="18" charset="0"/>
                <a:ea typeface="Times New Roman" panose="02020603050405020304" pitchFamily="18" charset="0"/>
              </a:rPr>
              <a:t>– Документы и информация, подтверждающие страну происхождения в соответствии с НПА принятыми по ст. 14 Закона №44-ФЗ</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4720DC7A-74D9-403A-B8B2-7E00AE2065B9}"/>
              </a:ext>
            </a:extLst>
          </p:cNvPr>
          <p:cNvSpPr txBox="1"/>
          <p:nvPr/>
        </p:nvSpPr>
        <p:spPr>
          <a:xfrm>
            <a:off x="358835" y="146637"/>
            <a:ext cx="6591929" cy="461665"/>
          </a:xfrm>
          <a:prstGeom prst="rect">
            <a:avLst/>
          </a:prstGeom>
          <a:noFill/>
        </p:spPr>
        <p:txBody>
          <a:bodyPr wrap="square">
            <a:spAutoFit/>
          </a:bodyPr>
          <a:lstStyle/>
          <a:p>
            <a:pPr algn="ctr">
              <a:spcAft>
                <a:spcPts val="1200"/>
              </a:spcAft>
            </a:pP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Состав заявки на участие в закупке</a:t>
            </a:r>
            <a:endParaRPr lang="ru-RU" sz="1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16221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3D64629-7175-4234-8395-DE56FFAF0A73}"/>
              </a:ext>
            </a:extLst>
          </p:cNvPr>
          <p:cNvSpPr>
            <a:spLocks noGrp="1"/>
          </p:cNvSpPr>
          <p:nvPr>
            <p:ph type="sldNum" sz="quarter" idx="12"/>
          </p:nvPr>
        </p:nvSpPr>
        <p:spPr/>
        <p:txBody>
          <a:bodyPr/>
          <a:lstStyle/>
          <a:p>
            <a:fld id="{2066355A-084C-D24E-9AD2-7E4FC41EA627}" type="slidenum">
              <a:rPr lang="en-US" smtClean="0"/>
              <a:pPr/>
              <a:t>18</a:t>
            </a:fld>
            <a:endParaRPr lang="en-US" dirty="0"/>
          </a:p>
        </p:txBody>
      </p:sp>
      <p:sp>
        <p:nvSpPr>
          <p:cNvPr id="3" name="TextBox 2">
            <a:extLst>
              <a:ext uri="{FF2B5EF4-FFF2-40B4-BE49-F238E27FC236}">
                <a16:creationId xmlns:a16="http://schemas.microsoft.com/office/drawing/2014/main" id="{A9C51A2F-C668-4733-805A-7000224183F8}"/>
              </a:ext>
            </a:extLst>
          </p:cNvPr>
          <p:cNvSpPr txBox="1"/>
          <p:nvPr/>
        </p:nvSpPr>
        <p:spPr>
          <a:xfrm>
            <a:off x="358835" y="691458"/>
            <a:ext cx="8785164" cy="4524315"/>
          </a:xfrm>
          <a:prstGeom prst="rect">
            <a:avLst/>
          </a:prstGeom>
          <a:noFill/>
        </p:spPr>
        <p:txBody>
          <a:bodyPr wrap="square" rtlCol="0">
            <a:spAutoFit/>
          </a:bodyPr>
          <a:lstStyle/>
          <a:p>
            <a:pPr marL="342900" lvl="0" indent="-342900">
              <a:buFont typeface="Wingdings" panose="05000000000000000000" pitchFamily="2" charset="2"/>
              <a:buChar char=""/>
            </a:pPr>
            <a:r>
              <a:rPr lang="ru-RU" sz="1600" kern="1200" dirty="0">
                <a:solidFill>
                  <a:srgbClr val="000000"/>
                </a:solidFill>
                <a:effectLst/>
                <a:latin typeface="+mj-lt"/>
                <a:ea typeface="Times New Roman" panose="02020603050405020304" pitchFamily="18" charset="0"/>
              </a:rPr>
              <a:t>В составе заявки указываются </a:t>
            </a:r>
            <a:r>
              <a:rPr lang="ru-RU" sz="1600" b="1" kern="1200" dirty="0">
                <a:solidFill>
                  <a:srgbClr val="000000"/>
                </a:solidFill>
                <a:effectLst/>
                <a:latin typeface="+mj-lt"/>
                <a:ea typeface="Times New Roman" panose="02020603050405020304" pitchFamily="18" charset="0"/>
              </a:rPr>
              <a:t>реквизиты счета</a:t>
            </a:r>
            <a:r>
              <a:rPr lang="ru-RU" sz="1600" kern="1200" dirty="0">
                <a:solidFill>
                  <a:srgbClr val="000000"/>
                </a:solidFill>
                <a:effectLst/>
                <a:latin typeface="+mj-lt"/>
                <a:ea typeface="Times New Roman" panose="02020603050405020304" pitchFamily="18" charset="0"/>
              </a:rPr>
              <a:t> для оплаты по контракту.</a:t>
            </a:r>
            <a:endParaRPr lang="ru-RU" sz="1600" dirty="0">
              <a:effectLst/>
              <a:latin typeface="+mj-lt"/>
              <a:ea typeface="Calibri" panose="020F0502020204030204" pitchFamily="34" charset="0"/>
            </a:endParaRPr>
          </a:p>
          <a:p>
            <a:pPr marL="342900" lvl="0" indent="-342900">
              <a:buFont typeface="Wingdings" panose="05000000000000000000" pitchFamily="2" charset="2"/>
              <a:buChar char=""/>
            </a:pPr>
            <a:r>
              <a:rPr lang="ru-RU" sz="1600" b="1" kern="1200" dirty="0">
                <a:effectLst/>
                <a:latin typeface="+mj-lt"/>
                <a:ea typeface="Times New Roman" panose="02020603050405020304" pitchFamily="18" charset="0"/>
              </a:rPr>
              <a:t>Согласие участника закупки не предоставляется в составе заявки.</a:t>
            </a:r>
            <a:r>
              <a:rPr lang="ru-RU" sz="1600" kern="1200" dirty="0">
                <a:effectLst/>
                <a:latin typeface="+mj-lt"/>
                <a:ea typeface="Times New Roman" panose="02020603050405020304" pitchFamily="18" charset="0"/>
              </a:rPr>
              <a:t> Подача заявки на участие в закупке означает согласие</a:t>
            </a:r>
            <a:r>
              <a:rPr lang="ru-RU" sz="1600" dirty="0">
                <a:effectLst/>
                <a:latin typeface="+mj-lt"/>
                <a:ea typeface="Times New Roman" panose="02020603050405020304" pitchFamily="18" charset="0"/>
              </a:rPr>
              <a:t> такого </a:t>
            </a:r>
            <a:r>
              <a:rPr lang="ru-RU" sz="1600" kern="1200" dirty="0">
                <a:effectLst/>
                <a:latin typeface="+mj-lt"/>
                <a:ea typeface="Times New Roman" panose="02020603050405020304" pitchFamily="18" charset="0"/>
              </a:rPr>
              <a:t>участника, подавшего заявку, на поставку товара, выполнение работы, оказание услуги на условиях, предусмотренных извещением об осуществлении закупки, документацией о закупке (в случае закрытой закупки), и в соответствии с заявкой такого участника.</a:t>
            </a:r>
            <a:endParaRPr lang="ru-RU" sz="1600" dirty="0">
              <a:effectLst/>
              <a:latin typeface="+mj-lt"/>
              <a:ea typeface="Calibri" panose="020F0502020204030204" pitchFamily="34" charset="0"/>
            </a:endParaRPr>
          </a:p>
          <a:p>
            <a:pPr marL="342900" lvl="0" indent="-342900">
              <a:buFont typeface="Wingdings" panose="05000000000000000000" pitchFamily="2" charset="2"/>
              <a:buChar char=""/>
            </a:pPr>
            <a:r>
              <a:rPr lang="ru-RU" sz="1600" b="1" kern="1200" dirty="0">
                <a:solidFill>
                  <a:srgbClr val="000000"/>
                </a:solidFill>
                <a:effectLst/>
                <a:latin typeface="+mj-lt"/>
                <a:ea typeface="+mn-ea"/>
              </a:rPr>
              <a:t>Декларации о принадлежности в соответствии со статьями 28, 29 и 30 </a:t>
            </a:r>
            <a:r>
              <a:rPr lang="ru-RU" sz="1600" kern="1200" dirty="0">
                <a:solidFill>
                  <a:srgbClr val="000000"/>
                </a:solidFill>
                <a:effectLst/>
                <a:latin typeface="+mj-lt"/>
                <a:ea typeface="+mn-ea"/>
              </a:rPr>
              <a:t>предоставляются участником до 31.03.2022, далее их будет направлять оператор площадки.</a:t>
            </a:r>
            <a:endParaRPr lang="ru-RU" sz="1600" dirty="0">
              <a:effectLst/>
              <a:latin typeface="+mj-lt"/>
              <a:ea typeface="Calibri" panose="020F0502020204030204" pitchFamily="34" charset="0"/>
            </a:endParaRPr>
          </a:p>
          <a:p>
            <a:pPr marL="342900" lvl="0" indent="-342900">
              <a:buFont typeface="Wingdings" panose="05000000000000000000" pitchFamily="2" charset="2"/>
              <a:buChar char=""/>
            </a:pPr>
            <a:r>
              <a:rPr lang="ru-RU" sz="1600" b="1" kern="1200" dirty="0">
                <a:solidFill>
                  <a:srgbClr val="000000"/>
                </a:solidFill>
                <a:effectLst/>
                <a:latin typeface="+mj-lt"/>
                <a:ea typeface="+mn-ea"/>
              </a:rPr>
              <a:t>Документы по </a:t>
            </a:r>
            <a:r>
              <a:rPr lang="ru-RU" sz="1600" b="1" kern="1200" dirty="0">
                <a:solidFill>
                  <a:srgbClr val="FF0000"/>
                </a:solidFill>
                <a:effectLst/>
                <a:latin typeface="+mj-lt"/>
                <a:ea typeface="+mn-ea"/>
              </a:rPr>
              <a:t>пункту 1 части 1</a:t>
            </a:r>
            <a:r>
              <a:rPr lang="ru-RU" sz="1600" b="1" kern="1200" dirty="0">
                <a:solidFill>
                  <a:srgbClr val="000000"/>
                </a:solidFill>
                <a:effectLst/>
                <a:latin typeface="+mj-lt"/>
                <a:ea typeface="+mn-ea"/>
              </a:rPr>
              <a:t> и части 2, 2.1 </a:t>
            </a:r>
            <a:r>
              <a:rPr lang="ru-RU" sz="1600" b="1" kern="1200" dirty="0">
                <a:solidFill>
                  <a:srgbClr val="FF0000"/>
                </a:solidFill>
                <a:effectLst/>
                <a:latin typeface="+mj-lt"/>
                <a:ea typeface="+mn-ea"/>
              </a:rPr>
              <a:t>статьи 31 </a:t>
            </a:r>
            <a:r>
              <a:rPr lang="ru-RU" sz="1600" kern="1200" dirty="0">
                <a:solidFill>
                  <a:srgbClr val="000000"/>
                </a:solidFill>
                <a:effectLst/>
                <a:latin typeface="+mj-lt"/>
                <a:ea typeface="+mn-ea"/>
              </a:rPr>
              <a:t>– направляются (по состоянию на дату и время их направления) заказчику оператором электронной площадки из реестра участников закупок, аккредитованных на электронной площадке.</a:t>
            </a:r>
            <a:endParaRPr lang="ru-RU" sz="1600" dirty="0">
              <a:effectLst/>
              <a:latin typeface="+mj-lt"/>
              <a:ea typeface="Calibri" panose="020F0502020204030204" pitchFamily="34" charset="0"/>
            </a:endParaRPr>
          </a:p>
          <a:p>
            <a:pPr marL="342900" lvl="0" indent="-342900">
              <a:buFont typeface="Wingdings" panose="05000000000000000000" pitchFamily="2" charset="2"/>
              <a:buChar char=""/>
            </a:pPr>
            <a:r>
              <a:rPr lang="ru-RU" sz="1600" kern="1200" dirty="0">
                <a:solidFill>
                  <a:srgbClr val="000000"/>
                </a:solidFill>
                <a:effectLst/>
                <a:latin typeface="+mj-lt"/>
                <a:ea typeface="+mn-ea"/>
              </a:rPr>
              <a:t>Оператор площадки возвращает заявку, поданную участником закупки, являющимся иностранным лицом, в случае установления в извещении запрета допуска работ, услуг, выполняемых, оказываемых иностранными лицами.</a:t>
            </a:r>
            <a:endParaRPr lang="ru-RU" sz="1600" dirty="0">
              <a:effectLst/>
              <a:latin typeface="+mj-lt"/>
              <a:ea typeface="Calibri" panose="020F0502020204030204" pitchFamily="34" charset="0"/>
            </a:endParaRPr>
          </a:p>
          <a:p>
            <a:pPr marL="342900" lvl="0" indent="-342900">
              <a:buFont typeface="Wingdings" panose="05000000000000000000" pitchFamily="2" charset="2"/>
              <a:buChar char=""/>
            </a:pPr>
            <a:r>
              <a:rPr lang="ru-RU" sz="1600" kern="1200" dirty="0">
                <a:solidFill>
                  <a:srgbClr val="000000"/>
                </a:solidFill>
                <a:effectLst/>
                <a:latin typeface="+mj-lt"/>
                <a:ea typeface="+mn-ea"/>
              </a:rPr>
              <a:t>В случае закупки товаров – в составе заявки представляются характеристики предлагаемого участником закупки товара, соответствующие показателям, установленным в описании объекта закупки. Ранее в составе заявки участник указывал конкретные показатели товара, соответствующие значениям, установленным в документации.</a:t>
            </a:r>
            <a:endParaRPr lang="ru-RU" sz="1600" dirty="0">
              <a:effectLst/>
              <a:latin typeface="+mj-lt"/>
              <a:ea typeface="Calibri" panose="020F0502020204030204" pitchFamily="34" charset="0"/>
            </a:endParaRPr>
          </a:p>
        </p:txBody>
      </p:sp>
      <p:sp>
        <p:nvSpPr>
          <p:cNvPr id="4" name="TextBox 3">
            <a:extLst>
              <a:ext uri="{FF2B5EF4-FFF2-40B4-BE49-F238E27FC236}">
                <a16:creationId xmlns:a16="http://schemas.microsoft.com/office/drawing/2014/main" id="{B53ACD87-51BD-4F72-90E8-7207BD8DBC84}"/>
              </a:ext>
            </a:extLst>
          </p:cNvPr>
          <p:cNvSpPr txBox="1"/>
          <p:nvPr/>
        </p:nvSpPr>
        <p:spPr>
          <a:xfrm>
            <a:off x="358835" y="146637"/>
            <a:ext cx="6591929" cy="723275"/>
          </a:xfrm>
          <a:prstGeom prst="rect">
            <a:avLst/>
          </a:prstGeom>
          <a:noFill/>
        </p:spPr>
        <p:txBody>
          <a:bodyPr wrap="square">
            <a:spAutoFit/>
          </a:bodyPr>
          <a:lstStyle/>
          <a:p>
            <a:pPr algn="ctr">
              <a:spcAft>
                <a:spcPts val="1200"/>
              </a:spcAft>
            </a:pP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Состав заявки на участие в закупке</a:t>
            </a:r>
            <a:r>
              <a:rPr lang="en-US"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 </a:t>
            </a: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(из нововведений):</a:t>
            </a:r>
          </a:p>
          <a:p>
            <a:pPr algn="ctr">
              <a:spcAft>
                <a:spcPts val="1200"/>
              </a:spcAft>
            </a:pPr>
            <a:endParaRPr lang="ru-RU" sz="1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70124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19</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921565" y="1060868"/>
            <a:ext cx="5634800" cy="830997"/>
          </a:xfrm>
          <a:prstGeom prst="rect">
            <a:avLst/>
          </a:prstGeom>
          <a:noFill/>
        </p:spPr>
        <p:txBody>
          <a:bodyPr wrap="square">
            <a:spAutoFit/>
          </a:bodyPr>
          <a:lstStyle/>
          <a:p>
            <a:pPr algn="ctr"/>
            <a:r>
              <a:rPr lang="ru-RU" sz="4800" b="1" dirty="0">
                <a:solidFill>
                  <a:srgbClr val="0E779D"/>
                </a:solidFill>
                <a:latin typeface="Trebuchet MS" panose="020B0603020202020204" pitchFamily="34" charset="0"/>
                <a:cs typeface="Arial" panose="020B0604020202020204" pitchFamily="34" charset="0"/>
              </a:rPr>
              <a:t>Контракт</a:t>
            </a:r>
            <a:endParaRPr lang="ru-RU" sz="1400" b="1" dirty="0">
              <a:latin typeface="Trebuchet MS" panose="020B0603020202020204" pitchFamily="34" charset="0"/>
              <a:cs typeface="Arial" panose="020B0604020202020204" pitchFamily="34" charset="0"/>
            </a:endParaRPr>
          </a:p>
        </p:txBody>
      </p:sp>
      <p:pic>
        <p:nvPicPr>
          <p:cNvPr id="5" name="Рисунок 4" descr="Контракт контур">
            <a:extLst>
              <a:ext uri="{FF2B5EF4-FFF2-40B4-BE49-F238E27FC236}">
                <a16:creationId xmlns:a16="http://schemas.microsoft.com/office/drawing/2014/main" id="{B37799ED-713A-4C88-AEE8-F04B504298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9570" y="102027"/>
            <a:ext cx="1917682" cy="1917682"/>
          </a:xfrm>
          <a:prstGeom prst="rect">
            <a:avLst/>
          </a:prstGeom>
        </p:spPr>
      </p:pic>
    </p:spTree>
    <p:extLst>
      <p:ext uri="{BB962C8B-B14F-4D97-AF65-F5344CB8AC3E}">
        <p14:creationId xmlns:p14="http://schemas.microsoft.com/office/powerpoint/2010/main" val="3733950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20</a:t>
            </a:fld>
            <a:endParaRPr lang="en-US" dirty="0"/>
          </a:p>
        </p:txBody>
      </p:sp>
      <p:sp>
        <p:nvSpPr>
          <p:cNvPr id="4" name="TextBox 3">
            <a:extLst>
              <a:ext uri="{FF2B5EF4-FFF2-40B4-BE49-F238E27FC236}">
                <a16:creationId xmlns:a16="http://schemas.microsoft.com/office/drawing/2014/main" id="{FD3ADD20-8EA4-4C90-A30B-5C54F9B66A81}"/>
              </a:ext>
            </a:extLst>
          </p:cNvPr>
          <p:cNvSpPr txBox="1"/>
          <p:nvPr/>
        </p:nvSpPr>
        <p:spPr>
          <a:xfrm>
            <a:off x="333613" y="927113"/>
            <a:ext cx="8835549" cy="2573077"/>
          </a:xfrm>
          <a:prstGeom prst="rect">
            <a:avLst/>
          </a:prstGeom>
          <a:noFill/>
        </p:spPr>
        <p:txBody>
          <a:bodyPr wrap="square">
            <a:spAutoFit/>
          </a:bodyPr>
          <a:lstStyle/>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Изменения в части 2 статьи 34 Закона №44-ФЗ вносят следующее уточнение в части изменения условий контракта:</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 «При заключении и исполнении контракта изменение его </a:t>
            </a:r>
            <a:r>
              <a:rPr lang="ru-RU" sz="1800" b="1" u="sng" kern="1200" dirty="0">
                <a:solidFill>
                  <a:srgbClr val="FF0000"/>
                </a:solidFill>
                <a:effectLst/>
                <a:latin typeface="Times New Roman" panose="02020603050405020304" pitchFamily="18" charset="0"/>
                <a:ea typeface="Calibri" panose="020F0502020204030204" pitchFamily="34" charset="0"/>
              </a:rPr>
              <a:t>СУЩЕСТВЕННЫХ</a:t>
            </a:r>
            <a:r>
              <a:rPr lang="ru-RU" sz="1800" kern="1200" dirty="0">
                <a:solidFill>
                  <a:srgbClr val="000000"/>
                </a:solidFill>
                <a:effectLst/>
                <a:latin typeface="Times New Roman" panose="02020603050405020304" pitchFamily="18" charset="0"/>
                <a:ea typeface="Calibri" panose="020F0502020204030204" pitchFamily="34" charset="0"/>
              </a:rPr>
              <a:t> условий не допускается, за исключением случаев, определенных статьями 34 и 95 Федерального закона №44-ФЗ». При этом</a:t>
            </a:r>
            <a:r>
              <a:rPr lang="ru-RU" sz="1800" b="1" kern="1200" dirty="0">
                <a:solidFill>
                  <a:srgbClr val="000000"/>
                </a:solidFill>
                <a:effectLst/>
                <a:latin typeface="Times New Roman" panose="02020603050405020304" pitchFamily="18" charset="0"/>
                <a:ea typeface="Calibri" panose="020F0502020204030204" pitchFamily="34" charset="0"/>
              </a:rPr>
              <a:t> часть 18 статьи 34 Федерального закона №44-ФЗ -</a:t>
            </a:r>
            <a:r>
              <a:rPr lang="ru-RU" sz="1800" kern="1200" dirty="0">
                <a:solidFill>
                  <a:srgbClr val="000000"/>
                </a:solidFill>
                <a:effectLst/>
                <a:latin typeface="Times New Roman" panose="02020603050405020304" pitchFamily="18" charset="0"/>
                <a:ea typeface="Calibri" panose="020F0502020204030204" pitchFamily="34" charset="0"/>
              </a:rPr>
              <a:t>утратит силу</a:t>
            </a:r>
            <a:r>
              <a:rPr lang="ru-RU" sz="1800" b="1" kern="1200" dirty="0">
                <a:solidFill>
                  <a:srgbClr val="000000"/>
                </a:solidFill>
                <a:effectLst/>
                <a:latin typeface="Times New Roman" panose="02020603050405020304" pitchFamily="18" charset="0"/>
                <a:ea typeface="Calibri" panose="020F0502020204030204" pitchFamily="34" charset="0"/>
              </a:rPr>
              <a:t> (</a:t>
            </a:r>
            <a:r>
              <a:rPr lang="ru-RU" sz="1800" i="1" kern="1200" dirty="0">
                <a:solidFill>
                  <a:srgbClr val="000000"/>
                </a:solidFill>
                <a:effectLst/>
                <a:latin typeface="Times New Roman" panose="02020603050405020304" pitchFamily="18" charset="0"/>
                <a:ea typeface="Calibri" panose="020F0502020204030204" pitchFamily="34" charset="0"/>
              </a:rPr>
              <a:t>возможность увеличить количество товара и цены контракта не выше НМЦК при заключении</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7000"/>
              </a:lnSpc>
              <a:spcAft>
                <a:spcPts val="800"/>
              </a:spcAft>
            </a:pPr>
            <a:endParaRPr lang="ru-RU" sz="1400" dirty="0"/>
          </a:p>
        </p:txBody>
      </p:sp>
      <p:sp>
        <p:nvSpPr>
          <p:cNvPr id="5" name="TextBox 4">
            <a:extLst>
              <a:ext uri="{FF2B5EF4-FFF2-40B4-BE49-F238E27FC236}">
                <a16:creationId xmlns:a16="http://schemas.microsoft.com/office/drawing/2014/main" id="{BFF81D7F-7140-4FB3-8987-FE53B31B24F0}"/>
              </a:ext>
            </a:extLst>
          </p:cNvPr>
          <p:cNvSpPr txBox="1"/>
          <p:nvPr/>
        </p:nvSpPr>
        <p:spPr>
          <a:xfrm>
            <a:off x="358836" y="76587"/>
            <a:ext cx="6591929"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Контракт</a:t>
            </a:r>
            <a:endParaRPr lang="ru-RU" sz="11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01876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21</a:t>
            </a:fld>
            <a:endParaRPr lang="en-US" dirty="0"/>
          </a:p>
        </p:txBody>
      </p:sp>
      <p:sp>
        <p:nvSpPr>
          <p:cNvPr id="5" name="TextBox 4">
            <a:extLst>
              <a:ext uri="{FF2B5EF4-FFF2-40B4-BE49-F238E27FC236}">
                <a16:creationId xmlns:a16="http://schemas.microsoft.com/office/drawing/2014/main" id="{0F02C895-2477-451A-AC7B-58640F7FC926}"/>
              </a:ext>
            </a:extLst>
          </p:cNvPr>
          <p:cNvSpPr txBox="1"/>
          <p:nvPr/>
        </p:nvSpPr>
        <p:spPr>
          <a:xfrm>
            <a:off x="358836" y="80933"/>
            <a:ext cx="6591929"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Контракт</a:t>
            </a:r>
            <a:endParaRPr lang="ru-RU" sz="1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5E8B9630-3189-43EA-A66E-351466BFDEFE}"/>
              </a:ext>
            </a:extLst>
          </p:cNvPr>
          <p:cNvSpPr txBox="1"/>
          <p:nvPr/>
        </p:nvSpPr>
        <p:spPr>
          <a:xfrm>
            <a:off x="1179443" y="1651722"/>
            <a:ext cx="6044647" cy="1840056"/>
          </a:xfrm>
          <a:prstGeom prst="rect">
            <a:avLst/>
          </a:prstGeom>
          <a:noFill/>
          <a:ln w="28575">
            <a:solidFill>
              <a:srgbClr val="FF0000"/>
            </a:solidFill>
          </a:ln>
        </p:spPr>
        <p:txBody>
          <a:bodyPr wrap="square">
            <a:spAutoFit/>
          </a:bodyPr>
          <a:lstStyle/>
          <a:p>
            <a:pPr algn="ct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В контракт может быть включено условие </a:t>
            </a:r>
            <a:r>
              <a:rPr lang="ru-RU" sz="1800" b="1" kern="1200" dirty="0">
                <a:solidFill>
                  <a:srgbClr val="FF0000"/>
                </a:solidFill>
                <a:effectLst/>
                <a:latin typeface="Times New Roman" panose="02020603050405020304" pitchFamily="18" charset="0"/>
                <a:ea typeface="Calibri" panose="020F0502020204030204" pitchFamily="34" charset="0"/>
              </a:rPr>
              <a:t>об удержании суммы</a:t>
            </a:r>
            <a:r>
              <a:rPr lang="ru-RU" sz="1800" b="1" kern="1200" dirty="0">
                <a:solidFill>
                  <a:srgbClr val="000000"/>
                </a:solidFill>
                <a:effectLst/>
                <a:latin typeface="Times New Roman" panose="02020603050405020304" pitchFamily="18" charset="0"/>
                <a:ea typeface="Calibri" panose="020F0502020204030204" pitchFamily="34" charset="0"/>
              </a:rPr>
              <a:t> неисполненных поставщиком </a:t>
            </a:r>
            <a:r>
              <a:rPr lang="ru-RU" sz="1800" kern="1200" dirty="0">
                <a:solidFill>
                  <a:srgbClr val="000000"/>
                </a:solidFill>
                <a:effectLst/>
                <a:latin typeface="Times New Roman" panose="02020603050405020304" pitchFamily="18" charset="0"/>
                <a:ea typeface="Calibri" panose="020F0502020204030204" pitchFamily="34" charset="0"/>
              </a:rPr>
              <a:t>(подрядчиком, исполнителем) </a:t>
            </a:r>
            <a:r>
              <a:rPr lang="ru-RU" sz="1800" b="1" kern="1200" dirty="0">
                <a:solidFill>
                  <a:srgbClr val="FF0000"/>
                </a:solidFill>
                <a:effectLst/>
                <a:latin typeface="Times New Roman" panose="02020603050405020304" pitchFamily="18" charset="0"/>
                <a:ea typeface="Calibri" panose="020F0502020204030204" pitchFamily="34" charset="0"/>
              </a:rPr>
              <a:t>требований об уплате неустоек</a:t>
            </a:r>
            <a:r>
              <a:rPr lang="ru-RU" sz="1800" b="1" kern="1200" dirty="0">
                <a:solidFill>
                  <a:srgbClr val="000000"/>
                </a:solidFill>
                <a:effectLst/>
                <a:latin typeface="Times New Roman" panose="02020603050405020304" pitchFamily="18" charset="0"/>
                <a:ea typeface="Calibri" panose="020F0502020204030204" pitchFamily="34" charset="0"/>
              </a:rPr>
              <a:t> </a:t>
            </a:r>
            <a:r>
              <a:rPr lang="ru-RU" sz="1800" kern="1200" dirty="0">
                <a:solidFill>
                  <a:srgbClr val="000000"/>
                </a:solidFill>
                <a:effectLst/>
                <a:latin typeface="Times New Roman" panose="02020603050405020304" pitchFamily="18" charset="0"/>
                <a:ea typeface="Calibri" panose="020F0502020204030204" pitchFamily="34" charset="0"/>
              </a:rPr>
              <a:t>(штрафов, пеней), предъявленных заказчиком, из суммы, подлежащей оплате поставщику (подрядчику, исполнителю).</a:t>
            </a:r>
            <a:endParaRPr lang="ru-RU" sz="14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067868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5499B1B-A993-4D29-B095-A7EBA02CB229}"/>
              </a:ext>
            </a:extLst>
          </p:cNvPr>
          <p:cNvSpPr>
            <a:spLocks noGrp="1"/>
          </p:cNvSpPr>
          <p:nvPr>
            <p:ph type="sldNum" sz="quarter" idx="12"/>
          </p:nvPr>
        </p:nvSpPr>
        <p:spPr/>
        <p:txBody>
          <a:bodyPr/>
          <a:lstStyle/>
          <a:p>
            <a:fld id="{2066355A-084C-D24E-9AD2-7E4FC41EA627}" type="slidenum">
              <a:rPr lang="en-US" smtClean="0"/>
              <a:pPr/>
              <a:t>22</a:t>
            </a:fld>
            <a:endParaRPr lang="en-US" dirty="0"/>
          </a:p>
        </p:txBody>
      </p:sp>
      <p:sp>
        <p:nvSpPr>
          <p:cNvPr id="4" name="TextBox 3">
            <a:extLst>
              <a:ext uri="{FF2B5EF4-FFF2-40B4-BE49-F238E27FC236}">
                <a16:creationId xmlns:a16="http://schemas.microsoft.com/office/drawing/2014/main" id="{8ECDEBB6-E6FF-4568-8CD9-8E129706BACA}"/>
              </a:ext>
            </a:extLst>
          </p:cNvPr>
          <p:cNvSpPr txBox="1"/>
          <p:nvPr/>
        </p:nvSpPr>
        <p:spPr>
          <a:xfrm>
            <a:off x="358836" y="1730594"/>
            <a:ext cx="8666921" cy="1855893"/>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marL="342900" lvl="0" indent="-342900">
              <a:lnSpc>
                <a:spcPct val="107000"/>
              </a:lnSpc>
              <a:buFont typeface="Wingdings" panose="05000000000000000000" pitchFamily="2" charset="2"/>
              <a:buChar char=""/>
              <a:tabLst>
                <a:tab pos="457200" algn="l"/>
              </a:tabLst>
            </a:pPr>
            <a:r>
              <a:rPr lang="ru-RU" sz="1800" kern="1200" dirty="0">
                <a:solidFill>
                  <a:srgbClr val="000000"/>
                </a:solidFill>
                <a:effectLst/>
                <a:latin typeface="Times New Roman" panose="02020603050405020304" pitchFamily="18" charset="0"/>
                <a:ea typeface="Calibri" panose="020F0502020204030204" pitchFamily="34" charset="0"/>
              </a:rPr>
              <a:t>Правительство Российской Федерации вправе установить </a:t>
            </a:r>
            <a:r>
              <a:rPr lang="ru-RU" sz="1800" b="1" kern="1200" dirty="0">
                <a:solidFill>
                  <a:srgbClr val="000000"/>
                </a:solidFill>
                <a:effectLst/>
                <a:latin typeface="Times New Roman" panose="02020603050405020304" pitchFamily="18" charset="0"/>
                <a:ea typeface="Calibri" panose="020F0502020204030204" pitchFamily="34" charset="0"/>
              </a:rPr>
              <a:t>типовые условия контрактов</a:t>
            </a:r>
            <a:r>
              <a:rPr lang="ru-RU" sz="1800" kern="1200" dirty="0">
                <a:solidFill>
                  <a:srgbClr val="000000"/>
                </a:solidFill>
                <a:effectLst/>
                <a:latin typeface="Times New Roman" panose="02020603050405020304" pitchFamily="18" charset="0"/>
                <a:ea typeface="Calibri" panose="020F0502020204030204" pitchFamily="34" charset="0"/>
              </a:rPr>
              <a:t>, подлежащие применению заказчиками при осуществлении закупок. (</a:t>
            </a:r>
            <a:r>
              <a:rPr lang="ru-RU" sz="1800" b="1" kern="1200" dirty="0">
                <a:solidFill>
                  <a:srgbClr val="FF0000"/>
                </a:solidFill>
                <a:effectLst/>
                <a:latin typeface="Times New Roman" panose="02020603050405020304" pitchFamily="18" charset="0"/>
                <a:ea typeface="Calibri" panose="020F0502020204030204" pitchFamily="34" charset="0"/>
              </a:rPr>
              <a:t>Типовых контрактов не будет</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marL="342900" lvl="0" indent="-342900">
              <a:lnSpc>
                <a:spcPct val="107000"/>
              </a:lnSpc>
              <a:buFont typeface="Wingdings" panose="05000000000000000000" pitchFamily="2" charset="2"/>
              <a:buChar char=""/>
              <a:tabLst>
                <a:tab pos="457200" algn="l"/>
              </a:tabLst>
            </a:pPr>
            <a:r>
              <a:rPr lang="ru-RU" sz="1800" kern="1200" dirty="0">
                <a:solidFill>
                  <a:srgbClr val="000000"/>
                </a:solidFill>
                <a:effectLst/>
                <a:latin typeface="Times New Roman" panose="02020603050405020304" pitchFamily="18" charset="0"/>
                <a:ea typeface="Calibri" panose="020F0502020204030204" pitchFamily="34" charset="0"/>
              </a:rPr>
              <a:t>Типовые условия контрактов размещаются на официальном сайте (</a:t>
            </a:r>
            <a:r>
              <a:rPr lang="ru-RU" sz="1800" i="1" kern="1200" dirty="0">
                <a:solidFill>
                  <a:srgbClr val="000000"/>
                </a:solidFill>
                <a:effectLst/>
                <a:latin typeface="Times New Roman" panose="02020603050405020304" pitchFamily="18" charset="0"/>
                <a:ea typeface="Calibri" panose="020F0502020204030204" pitchFamily="34" charset="0"/>
              </a:rPr>
              <a:t>до размещения применяются типовые контракты/типовые условия контрактов, утвержденные ранее соответствующими ведомствами, не противоречащие Закону</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BAE77600-95BD-4059-A9ED-17079FD015E8}"/>
              </a:ext>
            </a:extLst>
          </p:cNvPr>
          <p:cNvSpPr txBox="1"/>
          <p:nvPr/>
        </p:nvSpPr>
        <p:spPr>
          <a:xfrm>
            <a:off x="358836" y="134386"/>
            <a:ext cx="6591929" cy="400110"/>
          </a:xfrm>
          <a:prstGeom prst="rect">
            <a:avLst/>
          </a:prstGeom>
          <a:noFill/>
        </p:spPr>
        <p:txBody>
          <a:bodyPr wrap="square">
            <a:spAutoFit/>
          </a:bodyPr>
          <a:lstStyle/>
          <a:p>
            <a:pPr algn="ct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mn-ea"/>
              </a:rPr>
              <a:t>Типовые контракты</a:t>
            </a:r>
            <a:r>
              <a:rPr lang="en-US"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mn-ea"/>
              </a:rPr>
              <a:t> / </a:t>
            </a: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типовые условия контрактов</a:t>
            </a:r>
            <a:endParaRPr lang="ru-RU" sz="2000" dirty="0">
              <a:solidFill>
                <a:srgbClr val="0E779D"/>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881808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E30A8D9-4343-448A-B3B6-E3FF1F2D8A21}"/>
              </a:ext>
            </a:extLst>
          </p:cNvPr>
          <p:cNvSpPr>
            <a:spLocks noGrp="1"/>
          </p:cNvSpPr>
          <p:nvPr>
            <p:ph type="sldNum" sz="quarter" idx="12"/>
          </p:nvPr>
        </p:nvSpPr>
        <p:spPr/>
        <p:txBody>
          <a:bodyPr/>
          <a:lstStyle/>
          <a:p>
            <a:fld id="{2066355A-084C-D24E-9AD2-7E4FC41EA627}" type="slidenum">
              <a:rPr lang="en-US" smtClean="0"/>
              <a:pPr/>
              <a:t>23</a:t>
            </a:fld>
            <a:endParaRPr lang="en-US" dirty="0"/>
          </a:p>
        </p:txBody>
      </p:sp>
      <p:sp>
        <p:nvSpPr>
          <p:cNvPr id="4" name="TextBox 3">
            <a:extLst>
              <a:ext uri="{FF2B5EF4-FFF2-40B4-BE49-F238E27FC236}">
                <a16:creationId xmlns:a16="http://schemas.microsoft.com/office/drawing/2014/main" id="{0543951D-8554-4F13-8419-A3DE62FF614F}"/>
              </a:ext>
            </a:extLst>
          </p:cNvPr>
          <p:cNvSpPr txBox="1"/>
          <p:nvPr/>
        </p:nvSpPr>
        <p:spPr>
          <a:xfrm>
            <a:off x="465095" y="1339568"/>
            <a:ext cx="8427113" cy="3322256"/>
          </a:xfrm>
          <a:prstGeom prst="rect">
            <a:avLst/>
          </a:prstGeom>
          <a:noFill/>
        </p:spPr>
        <p:txBody>
          <a:bodyPr wrap="square">
            <a:spAutoFit/>
          </a:bodyPr>
          <a:lstStyle/>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В контракт может быть включено условие о выполнении подрядчиком работ, об оказании исполнителем услуг самостоятельно без привлечения других лиц к исполнению обязательств, предусмотренных контрактом на:</a:t>
            </a:r>
            <a:endParaRPr lang="en-US" sz="1800" kern="1200" dirty="0">
              <a:solidFill>
                <a:srgbClr val="000000"/>
              </a:solidFill>
              <a:effectLst/>
              <a:latin typeface="Times New Roman" panose="02020603050405020304" pitchFamily="18" charset="0"/>
              <a:ea typeface="Calibri" panose="020F0502020204030204" pitchFamily="34" charset="0"/>
            </a:endParaRPr>
          </a:p>
          <a:p>
            <a:pPr>
              <a:lnSpc>
                <a:spcPct val="106000"/>
              </a:lnSpc>
              <a:spcAft>
                <a:spcPts val="800"/>
              </a:spcAft>
            </a:pP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mn-ea"/>
              </a:rPr>
              <a:t>1) выполнение работ по сохранению объектов культурного наследия (памятников истории и культуры) народов Российской Федерации; (</a:t>
            </a:r>
            <a:r>
              <a:rPr lang="ru-RU" sz="1800" i="1" kern="1200" dirty="0">
                <a:solidFill>
                  <a:srgbClr val="000000"/>
                </a:solidFill>
                <a:effectLst/>
                <a:latin typeface="Times New Roman" panose="02020603050405020304" pitchFamily="18" charset="0"/>
                <a:ea typeface="+mn-ea"/>
              </a:rPr>
              <a:t>было ранее</a:t>
            </a:r>
            <a:r>
              <a:rPr lang="ru-RU" sz="1800" kern="1200" dirty="0">
                <a:solidFill>
                  <a:srgbClr val="000000"/>
                </a:solidFill>
                <a:effectLst/>
                <a:latin typeface="Times New Roman" panose="02020603050405020304" pitchFamily="18" charset="0"/>
                <a:ea typeface="+mn-ea"/>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effectLst/>
                <a:latin typeface="Times New Roman" panose="02020603050405020304" pitchFamily="18" charset="0"/>
                <a:ea typeface="+mn-ea"/>
              </a:rPr>
              <a:t>2) выполнение работ по реставрации музейных предметов и музейных коллекций, включенных в состав Музейного фонда Российской Федерации, документов Архивного фонда Российской Федерации, особо ценных и редких документов, входящих в состав библиотечных фондов;</a:t>
            </a:r>
            <a:endParaRPr lang="ru-RU" sz="18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8F087986-2940-451A-B6B5-252BB57AC41A}"/>
              </a:ext>
            </a:extLst>
          </p:cNvPr>
          <p:cNvSpPr txBox="1"/>
          <p:nvPr/>
        </p:nvSpPr>
        <p:spPr>
          <a:xfrm>
            <a:off x="405219" y="-19878"/>
            <a:ext cx="6578677" cy="830997"/>
          </a:xfrm>
          <a:prstGeom prst="rect">
            <a:avLst/>
          </a:prstGeom>
          <a:noFill/>
        </p:spPr>
        <p:txBody>
          <a:bodyPr wrap="square" rtlCol="0">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Контракт на сохранение объектов культурного наследия</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4659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E30A8D9-4343-448A-B3B6-E3FF1F2D8A21}"/>
              </a:ext>
            </a:extLst>
          </p:cNvPr>
          <p:cNvSpPr>
            <a:spLocks noGrp="1"/>
          </p:cNvSpPr>
          <p:nvPr>
            <p:ph type="sldNum" sz="quarter" idx="12"/>
          </p:nvPr>
        </p:nvSpPr>
        <p:spPr/>
        <p:txBody>
          <a:bodyPr/>
          <a:lstStyle/>
          <a:p>
            <a:fld id="{2066355A-084C-D24E-9AD2-7E4FC41EA627}" type="slidenum">
              <a:rPr lang="en-US" smtClean="0"/>
              <a:pPr/>
              <a:t>24</a:t>
            </a:fld>
            <a:endParaRPr lang="en-US" dirty="0"/>
          </a:p>
        </p:txBody>
      </p:sp>
      <p:sp>
        <p:nvSpPr>
          <p:cNvPr id="4" name="TextBox 3">
            <a:extLst>
              <a:ext uri="{FF2B5EF4-FFF2-40B4-BE49-F238E27FC236}">
                <a16:creationId xmlns:a16="http://schemas.microsoft.com/office/drawing/2014/main" id="{0543951D-8554-4F13-8419-A3DE62FF614F}"/>
              </a:ext>
            </a:extLst>
          </p:cNvPr>
          <p:cNvSpPr txBox="1"/>
          <p:nvPr/>
        </p:nvSpPr>
        <p:spPr>
          <a:xfrm>
            <a:off x="465095" y="1339568"/>
            <a:ext cx="8427113" cy="2926057"/>
          </a:xfrm>
          <a:prstGeom prst="rect">
            <a:avLst/>
          </a:prstGeom>
          <a:noFill/>
        </p:spPr>
        <p:txBody>
          <a:bodyPr wrap="square">
            <a:spAutoFit/>
          </a:bodyPr>
          <a:lstStyle/>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В контракт может быть включено условие о выполнении подрядчиком работ, об оказании исполнителем услуг самостоятельно без привлечения других лиц к исполнению обязательств, предусмотренных контрактом на:</a:t>
            </a:r>
            <a:endParaRPr lang="en-US" sz="1800" kern="1200" dirty="0">
              <a:solidFill>
                <a:srgbClr val="000000"/>
              </a:solidFill>
              <a:effectLst/>
              <a:latin typeface="Times New Roman" panose="02020603050405020304" pitchFamily="18" charset="0"/>
              <a:ea typeface="Calibri" panose="020F0502020204030204" pitchFamily="34" charset="0"/>
            </a:endParaRPr>
          </a:p>
          <a:p>
            <a:pPr>
              <a:lnSpc>
                <a:spcPct val="106000"/>
              </a:lnSpc>
              <a:spcAft>
                <a:spcPts val="800"/>
              </a:spcAft>
            </a:pP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effectLst/>
                <a:latin typeface="Times New Roman" panose="02020603050405020304" pitchFamily="18" charset="0"/>
                <a:ea typeface="+mn-ea"/>
              </a:rPr>
              <a:t>3) выполнение работ, услуг, связанных с необходимостью допуска подрядчиков, исполнителей к учетным базам данных музеев, архивов, библиотек, к хранилищам (депозитариям) музея, библиотеки, к системам обеспечения безопасности и (или) сохранности музейных предметов и музейных коллекций, архивных документов, библиотечного фонда.</a:t>
            </a:r>
            <a:endParaRPr lang="ru-RU" sz="18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8F087986-2940-451A-B6B5-252BB57AC41A}"/>
              </a:ext>
            </a:extLst>
          </p:cNvPr>
          <p:cNvSpPr txBox="1"/>
          <p:nvPr/>
        </p:nvSpPr>
        <p:spPr>
          <a:xfrm>
            <a:off x="358836" y="-61877"/>
            <a:ext cx="6578677" cy="830997"/>
          </a:xfrm>
          <a:prstGeom prst="rect">
            <a:avLst/>
          </a:prstGeom>
          <a:noFill/>
        </p:spPr>
        <p:txBody>
          <a:bodyPr wrap="square" rtlCol="0">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Контракт на сохранение объектов культурного наследия</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67829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3C514558-3E5D-4B75-8609-73E9858F426D}"/>
              </a:ext>
            </a:extLst>
          </p:cNvPr>
          <p:cNvSpPr>
            <a:spLocks noGrp="1"/>
          </p:cNvSpPr>
          <p:nvPr>
            <p:ph type="sldNum" sz="quarter" idx="12"/>
          </p:nvPr>
        </p:nvSpPr>
        <p:spPr/>
        <p:txBody>
          <a:bodyPr/>
          <a:lstStyle/>
          <a:p>
            <a:fld id="{2066355A-084C-D24E-9AD2-7E4FC41EA627}" type="slidenum">
              <a:rPr lang="en-US" smtClean="0"/>
              <a:pPr/>
              <a:t>25</a:t>
            </a:fld>
            <a:endParaRPr lang="en-US" dirty="0"/>
          </a:p>
        </p:txBody>
      </p:sp>
      <p:sp>
        <p:nvSpPr>
          <p:cNvPr id="3" name="TextBox 2">
            <a:extLst>
              <a:ext uri="{FF2B5EF4-FFF2-40B4-BE49-F238E27FC236}">
                <a16:creationId xmlns:a16="http://schemas.microsoft.com/office/drawing/2014/main" id="{3E6943AC-825E-4FE5-A683-195942C461FE}"/>
              </a:ext>
            </a:extLst>
          </p:cNvPr>
          <p:cNvSpPr txBox="1"/>
          <p:nvPr/>
        </p:nvSpPr>
        <p:spPr>
          <a:xfrm>
            <a:off x="1412384" y="825405"/>
            <a:ext cx="7540337" cy="1569660"/>
          </a:xfrm>
          <a:prstGeom prst="rect">
            <a:avLst/>
          </a:prstGeom>
          <a:noFill/>
        </p:spPr>
        <p:txBody>
          <a:bodyPr wrap="square">
            <a:spAutoFit/>
          </a:bodyPr>
          <a:lstStyle/>
          <a:p>
            <a:pPr algn="ctr"/>
            <a:r>
              <a:rPr lang="ru-RU" sz="4800" b="1" dirty="0">
                <a:solidFill>
                  <a:srgbClr val="0E779D"/>
                </a:solidFill>
                <a:latin typeface="Trebuchet MS" panose="020B0603020202020204" pitchFamily="34" charset="0"/>
                <a:cs typeface="Arial" panose="020B0604020202020204" pitchFamily="34" charset="0"/>
              </a:rPr>
              <a:t>Электронное актирование</a:t>
            </a:r>
            <a:endParaRPr lang="ru-RU" sz="1400" b="1" dirty="0">
              <a:latin typeface="Trebuchet MS" panose="020B0603020202020204" pitchFamily="34" charset="0"/>
              <a:cs typeface="Arial" panose="020B0604020202020204" pitchFamily="34" charset="0"/>
            </a:endParaRPr>
          </a:p>
        </p:txBody>
      </p:sp>
      <p:pic>
        <p:nvPicPr>
          <p:cNvPr id="5" name="Рисунок 4" descr="Компьютер контур">
            <a:extLst>
              <a:ext uri="{FF2B5EF4-FFF2-40B4-BE49-F238E27FC236}">
                <a16:creationId xmlns:a16="http://schemas.microsoft.com/office/drawing/2014/main" id="{9B8C5694-F8B4-4787-A7CC-782F8B9229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63217" y="723070"/>
            <a:ext cx="1928192" cy="1928192"/>
          </a:xfrm>
          <a:prstGeom prst="rect">
            <a:avLst/>
          </a:prstGeom>
        </p:spPr>
      </p:pic>
    </p:spTree>
    <p:extLst>
      <p:ext uri="{BB962C8B-B14F-4D97-AF65-F5344CB8AC3E}">
        <p14:creationId xmlns:p14="http://schemas.microsoft.com/office/powerpoint/2010/main" val="1283145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DE30A8D9-4343-448A-B3B6-E3FF1F2D8A21}"/>
              </a:ext>
            </a:extLst>
          </p:cNvPr>
          <p:cNvSpPr>
            <a:spLocks noGrp="1"/>
          </p:cNvSpPr>
          <p:nvPr>
            <p:ph type="sldNum" sz="quarter" idx="12"/>
          </p:nvPr>
        </p:nvSpPr>
        <p:spPr/>
        <p:txBody>
          <a:bodyPr/>
          <a:lstStyle/>
          <a:p>
            <a:fld id="{2066355A-084C-D24E-9AD2-7E4FC41EA627}" type="slidenum">
              <a:rPr lang="en-US" smtClean="0"/>
              <a:pPr/>
              <a:t>26</a:t>
            </a:fld>
            <a:endParaRPr lang="en-US" dirty="0"/>
          </a:p>
        </p:txBody>
      </p:sp>
      <p:sp>
        <p:nvSpPr>
          <p:cNvPr id="4" name="TextBox 3">
            <a:extLst>
              <a:ext uri="{FF2B5EF4-FFF2-40B4-BE49-F238E27FC236}">
                <a16:creationId xmlns:a16="http://schemas.microsoft.com/office/drawing/2014/main" id="{0543951D-8554-4F13-8419-A3DE62FF614F}"/>
              </a:ext>
            </a:extLst>
          </p:cNvPr>
          <p:cNvSpPr txBox="1"/>
          <p:nvPr/>
        </p:nvSpPr>
        <p:spPr>
          <a:xfrm>
            <a:off x="358836" y="95964"/>
            <a:ext cx="6585303"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Электронное актирование</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12F9132C-62E6-4A09-B829-EBD3648D1CDD}"/>
              </a:ext>
            </a:extLst>
          </p:cNvPr>
          <p:cNvSpPr txBox="1"/>
          <p:nvPr/>
        </p:nvSpPr>
        <p:spPr>
          <a:xfrm>
            <a:off x="684213" y="1205013"/>
            <a:ext cx="7739380" cy="3293209"/>
          </a:xfrm>
          <a:prstGeom prst="rect">
            <a:avLst/>
          </a:prstGeom>
          <a:noFill/>
          <a:ln w="28575">
            <a:solidFill>
              <a:srgbClr val="2182A5"/>
            </a:solidFill>
          </a:ln>
        </p:spPr>
        <p:txBody>
          <a:bodyPr wrap="square">
            <a:spAutoFit/>
          </a:bodyPr>
          <a:lstStyle/>
          <a:p>
            <a:pPr>
              <a:spcBef>
                <a:spcPts val="1200"/>
              </a:spcBef>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В статью 94 Федерального закона №44-ФЗ будет добавлена новая часть 13, которая предусматривает формирование документа о приемке в электронной форме </a:t>
            </a:r>
            <a:r>
              <a:rPr lang="ru-RU" sz="1800" i="1" kern="1200" dirty="0">
                <a:solidFill>
                  <a:srgbClr val="000000"/>
                </a:solidFill>
                <a:effectLst/>
                <a:latin typeface="Times New Roman" panose="02020603050405020304" pitchFamily="18" charset="0"/>
                <a:ea typeface="Times New Roman" panose="02020603050405020304" pitchFamily="18" charset="0"/>
              </a:rPr>
              <a:t>(электронное актирование).</a:t>
            </a:r>
            <a:endParaRPr lang="ru-RU" sz="1800" dirty="0">
              <a:effectLst/>
              <a:latin typeface="Calibri" panose="020F0502020204030204" pitchFamily="34" charset="0"/>
              <a:ea typeface="Calibri" panose="020F0502020204030204" pitchFamily="34" charset="0"/>
            </a:endParaRPr>
          </a:p>
          <a:p>
            <a:pPr marL="342900" lvl="0" indent="-342900">
              <a:buFont typeface="Wingdings" panose="05000000000000000000" pitchFamily="2" charset="2"/>
              <a:buChar char=""/>
            </a:pPr>
            <a:r>
              <a:rPr lang="ru-RU" sz="1800" kern="1200" dirty="0">
                <a:solidFill>
                  <a:srgbClr val="000000"/>
                </a:solidFill>
                <a:effectLst/>
                <a:latin typeface="Times New Roman" panose="02020603050405020304" pitchFamily="18" charset="0"/>
                <a:ea typeface="Times New Roman" panose="02020603050405020304" pitchFamily="18" charset="0"/>
              </a:rPr>
              <a:t>Поставщик формирует в личном кабинете ЕРУЗ проект документа о приемке и может приложить к нему иные документы, которые будут являться неотъемлемой частью такого документа. При этом если есть расхождение информации между прикрепленными документами и информации, сформированной через ЕИС – приоритет отдается документу, сформированному через ЕИС. Срок формирования проекта документа о приемке и направления его заказчику устанавливается в контракте.</a:t>
            </a:r>
            <a:endParaRPr lang="ru-RU"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307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27</a:t>
            </a:fld>
            <a:endParaRPr lang="en-US" dirty="0"/>
          </a:p>
        </p:txBody>
      </p:sp>
      <p:sp>
        <p:nvSpPr>
          <p:cNvPr id="6" name="TextBox 5">
            <a:extLst>
              <a:ext uri="{FF2B5EF4-FFF2-40B4-BE49-F238E27FC236}">
                <a16:creationId xmlns:a16="http://schemas.microsoft.com/office/drawing/2014/main" id="{0A029D8C-83F5-433D-A41D-6325D57E7293}"/>
              </a:ext>
            </a:extLst>
          </p:cNvPr>
          <p:cNvSpPr txBox="1"/>
          <p:nvPr/>
        </p:nvSpPr>
        <p:spPr>
          <a:xfrm>
            <a:off x="650382" y="1125200"/>
            <a:ext cx="8281928" cy="2893100"/>
          </a:xfrm>
          <a:prstGeom prst="rect">
            <a:avLst/>
          </a:prstGeom>
          <a:noFill/>
          <a:ln w="28575">
            <a:solidFill>
              <a:srgbClr val="2182A5"/>
            </a:solidFill>
          </a:ln>
        </p:spPr>
        <p:txBody>
          <a:bodyPr wrap="square">
            <a:spAutoFit/>
          </a:bodyPr>
          <a:lstStyle/>
          <a:p>
            <a:pPr marL="342900" lvl="0" indent="-342900">
              <a:spcAft>
                <a:spcPts val="12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Times New Roman" panose="02020603050405020304" pitchFamily="18" charset="0"/>
              </a:rPr>
              <a:t>Заказчик в срок, установленный в контракте, </a:t>
            </a:r>
            <a:r>
              <a:rPr lang="ru-RU" sz="1800" b="1" kern="1200" dirty="0">
                <a:solidFill>
                  <a:srgbClr val="000000"/>
                </a:solidFill>
                <a:effectLst/>
                <a:latin typeface="Times New Roman" panose="02020603050405020304" pitchFamily="18" charset="0"/>
                <a:ea typeface="Times New Roman" panose="02020603050405020304" pitchFamily="18" charset="0"/>
              </a:rPr>
              <a:t>но не позднее 20 рабочих дней</a:t>
            </a:r>
            <a:r>
              <a:rPr lang="ru-RU" sz="1800" kern="1200" dirty="0">
                <a:solidFill>
                  <a:srgbClr val="000000"/>
                </a:solidFill>
                <a:effectLst/>
                <a:latin typeface="Times New Roman" panose="02020603050405020304" pitchFamily="18" charset="0"/>
                <a:ea typeface="Times New Roman" panose="02020603050405020304" pitchFamily="18" charset="0"/>
              </a:rPr>
              <a:t> осуществляет одно из следующих действий:</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а) подписывает в ЕИС (без размещения на официальном сайте) усиленной электронной подписью лица, имеющего право действовать от имени заказчика, проект документа о приемке;</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б) формирует с использованием ЕИС, подписывает усиленной электронной подписью лица, имеющего право действовать от имени заказчика, мотивированный отказ от подписания документа о приемке с указанием причин такого отказа.</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20A0E9BC-8967-4B9E-8236-1D3BF3BDD216}"/>
              </a:ext>
            </a:extLst>
          </p:cNvPr>
          <p:cNvSpPr txBox="1"/>
          <p:nvPr/>
        </p:nvSpPr>
        <p:spPr>
          <a:xfrm>
            <a:off x="358836" y="95964"/>
            <a:ext cx="6585303"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Электронное актирование</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35173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28</a:t>
            </a:fld>
            <a:endParaRPr lang="en-US" dirty="0"/>
          </a:p>
        </p:txBody>
      </p:sp>
      <p:sp>
        <p:nvSpPr>
          <p:cNvPr id="6" name="TextBox 5">
            <a:extLst>
              <a:ext uri="{FF2B5EF4-FFF2-40B4-BE49-F238E27FC236}">
                <a16:creationId xmlns:a16="http://schemas.microsoft.com/office/drawing/2014/main" id="{0A029D8C-83F5-433D-A41D-6325D57E7293}"/>
              </a:ext>
            </a:extLst>
          </p:cNvPr>
          <p:cNvSpPr txBox="1"/>
          <p:nvPr/>
        </p:nvSpPr>
        <p:spPr>
          <a:xfrm>
            <a:off x="358835" y="719414"/>
            <a:ext cx="8281928" cy="4555093"/>
          </a:xfrm>
          <a:prstGeom prst="rect">
            <a:avLst/>
          </a:prstGeom>
          <a:noFill/>
        </p:spPr>
        <p:txBody>
          <a:bodyPr wrap="square">
            <a:spAutoFit/>
          </a:bodyPr>
          <a:lstStyle/>
          <a:p>
            <a:r>
              <a:rPr lang="ru-RU" sz="1400" b="1" kern="1200" dirty="0">
                <a:solidFill>
                  <a:srgbClr val="C00000"/>
                </a:solidFill>
                <a:effectLst/>
                <a:latin typeface="+mj-lt"/>
                <a:ea typeface="+mn-ea"/>
              </a:rPr>
              <a:t>ЕСЛИ У ЗАКАЗЧИКА СОЗДАНА ПРИЕМОЧНАЯ КОМИССИЯ – КАЖДЫЙ ЧЛЕН КОМИССИИ ПОДПИСЫВАЕТ ДОКУМЕНТЫ О ПРИЕМКЕ ИЛИ МОТИВИРОВАННЫЙ ОТКАЗ СВОЕЙ ЭЛЕКТРОННОЙ ПОДПИСЬЮ.</a:t>
            </a:r>
            <a:endParaRPr lang="en-US" sz="1400" b="1" kern="1200" dirty="0">
              <a:solidFill>
                <a:srgbClr val="C00000"/>
              </a:solidFill>
              <a:effectLst/>
              <a:latin typeface="+mj-lt"/>
              <a:ea typeface="+mn-ea"/>
            </a:endParaRPr>
          </a:p>
          <a:p>
            <a:endParaRPr lang="ru-RU" sz="900" dirty="0">
              <a:effectLst/>
              <a:latin typeface="+mj-lt"/>
              <a:ea typeface="Calibri" panose="020F0502020204030204" pitchFamily="34" charset="0"/>
            </a:endParaRPr>
          </a:p>
          <a:p>
            <a:r>
              <a:rPr lang="ru-RU" sz="1800" kern="1200" dirty="0">
                <a:solidFill>
                  <a:srgbClr val="000000"/>
                </a:solidFill>
                <a:effectLst/>
                <a:latin typeface="+mj-lt"/>
                <a:ea typeface="+mn-ea"/>
              </a:rPr>
              <a:t>Если среди членов приемочной комиссии есть </a:t>
            </a:r>
            <a:r>
              <a:rPr lang="ru-RU" sz="1800" b="1" kern="1200" dirty="0">
                <a:solidFill>
                  <a:srgbClr val="000000"/>
                </a:solidFill>
                <a:effectLst/>
                <a:latin typeface="+mj-lt"/>
                <a:ea typeface="+mn-ea"/>
              </a:rPr>
              <a:t>НЕ СОТРУДНИКИ</a:t>
            </a:r>
            <a:r>
              <a:rPr lang="ru-RU" sz="1800" kern="1200" dirty="0">
                <a:solidFill>
                  <a:srgbClr val="000000"/>
                </a:solidFill>
                <a:effectLst/>
                <a:latin typeface="+mj-lt"/>
                <a:ea typeface="+mn-ea"/>
              </a:rPr>
              <a:t> заказчика, то можно подписать документ без применения ЭП членов приемочной комиссии </a:t>
            </a:r>
            <a:endParaRPr lang="ru-RU" sz="1800" dirty="0">
              <a:effectLst/>
              <a:latin typeface="+mj-lt"/>
              <a:ea typeface="Calibri" panose="020F0502020204030204" pitchFamily="34" charset="0"/>
            </a:endParaRPr>
          </a:p>
          <a:p>
            <a:r>
              <a:rPr lang="ru-RU" sz="1800" kern="1200" dirty="0">
                <a:solidFill>
                  <a:srgbClr val="000000"/>
                </a:solidFill>
                <a:effectLst/>
                <a:latin typeface="+mj-lt"/>
                <a:ea typeface="+mn-ea"/>
              </a:rPr>
              <a:t>(</a:t>
            </a:r>
            <a:r>
              <a:rPr lang="ru-RU" sz="1800" i="1" kern="1200" dirty="0">
                <a:solidFill>
                  <a:srgbClr val="000000"/>
                </a:solidFill>
                <a:effectLst/>
                <a:latin typeface="+mj-lt"/>
                <a:ea typeface="+mn-ea"/>
              </a:rPr>
              <a:t>в данном случае прикладываются образы бумажных документов</a:t>
            </a:r>
            <a:r>
              <a:rPr lang="ru-RU" sz="1800" kern="1200" dirty="0">
                <a:solidFill>
                  <a:srgbClr val="000000"/>
                </a:solidFill>
                <a:effectLst/>
                <a:latin typeface="+mj-lt"/>
                <a:ea typeface="+mn-ea"/>
              </a:rPr>
              <a:t>).</a:t>
            </a:r>
            <a:endParaRPr lang="ru-RU" sz="1800" dirty="0">
              <a:effectLst/>
              <a:latin typeface="+mj-lt"/>
              <a:ea typeface="Calibri" panose="020F0502020204030204" pitchFamily="34" charset="0"/>
            </a:endParaRPr>
          </a:p>
          <a:p>
            <a:pPr marL="342900" lvl="0" indent="-342900">
              <a:spcAft>
                <a:spcPts val="1200"/>
              </a:spcAft>
              <a:buFont typeface="Wingdings" panose="05000000000000000000" pitchFamily="2" charset="2"/>
              <a:buChar char=""/>
            </a:pPr>
            <a:r>
              <a:rPr lang="ru-RU" sz="1800" kern="1200" dirty="0">
                <a:solidFill>
                  <a:srgbClr val="000000"/>
                </a:solidFill>
                <a:effectLst/>
                <a:latin typeface="+mj-lt"/>
                <a:ea typeface="Times New Roman" panose="02020603050405020304" pitchFamily="18" charset="0"/>
              </a:rPr>
              <a:t>В случае получения мотивированного отказа от подписания документа о приемке поставщик (подрядчик, исполнитель) вправе устранить причины, указанные в таком мотивированном отказе, и снова направить заказчику документ о приемке.</a:t>
            </a:r>
            <a:endParaRPr lang="ru-RU" sz="1800" dirty="0">
              <a:effectLst/>
              <a:latin typeface="+mj-lt"/>
              <a:ea typeface="Calibri" panose="020F0502020204030204" pitchFamily="34" charset="0"/>
            </a:endParaRPr>
          </a:p>
          <a:p>
            <a:pPr marL="342900" lvl="0" indent="-342900">
              <a:buFont typeface="Wingdings" panose="05000000000000000000" pitchFamily="2" charset="2"/>
              <a:buChar char=""/>
            </a:pPr>
            <a:r>
              <a:rPr lang="ru-RU" sz="1800" kern="1200" dirty="0">
                <a:solidFill>
                  <a:srgbClr val="000000"/>
                </a:solidFill>
                <a:effectLst/>
                <a:latin typeface="+mj-lt"/>
                <a:ea typeface="Times New Roman" panose="02020603050405020304" pitchFamily="18" charset="0"/>
              </a:rPr>
              <a:t>Документ о приемке считается подписанным в день его подписания заказчиком в ЕИС. Информация о подписании такого документа передается автоматически с использованием ЕИС в федеральный орган исполнительной власти, осуществляющий правоприменительные функции по кассовому обслуживанию исполнения бюджетов бюджетной системы Российской Федерации.</a:t>
            </a:r>
            <a:endParaRPr lang="ru-RU" sz="1800" dirty="0">
              <a:effectLst/>
              <a:latin typeface="+mj-lt"/>
              <a:ea typeface="Calibri" panose="020F0502020204030204" pitchFamily="34" charset="0"/>
            </a:endParaRPr>
          </a:p>
        </p:txBody>
      </p:sp>
      <p:sp>
        <p:nvSpPr>
          <p:cNvPr id="5" name="TextBox 4">
            <a:extLst>
              <a:ext uri="{FF2B5EF4-FFF2-40B4-BE49-F238E27FC236}">
                <a16:creationId xmlns:a16="http://schemas.microsoft.com/office/drawing/2014/main" id="{CB4E6DBB-5E17-4180-9E51-0CD02A7A1D07}"/>
              </a:ext>
            </a:extLst>
          </p:cNvPr>
          <p:cNvSpPr txBox="1"/>
          <p:nvPr/>
        </p:nvSpPr>
        <p:spPr>
          <a:xfrm>
            <a:off x="358836" y="95964"/>
            <a:ext cx="6585303"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Электронное актирование</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33806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29</a:t>
            </a:fld>
            <a:endParaRPr lang="en-US" dirty="0"/>
          </a:p>
        </p:txBody>
      </p:sp>
      <p:sp>
        <p:nvSpPr>
          <p:cNvPr id="4" name="TextBox 3">
            <a:extLst>
              <a:ext uri="{FF2B5EF4-FFF2-40B4-BE49-F238E27FC236}">
                <a16:creationId xmlns:a16="http://schemas.microsoft.com/office/drawing/2014/main" id="{F3957096-404E-4D3C-890E-3AE856A173CE}"/>
              </a:ext>
            </a:extLst>
          </p:cNvPr>
          <p:cNvSpPr txBox="1"/>
          <p:nvPr/>
        </p:nvSpPr>
        <p:spPr>
          <a:xfrm>
            <a:off x="358835" y="89267"/>
            <a:ext cx="6553139" cy="461665"/>
          </a:xfrm>
          <a:prstGeom prst="rect">
            <a:avLst/>
          </a:prstGeom>
          <a:noFill/>
        </p:spPr>
        <p:txBody>
          <a:bodyPr wrap="square">
            <a:spAutoFit/>
          </a:bodyPr>
          <a:lstStyle/>
          <a:p>
            <a:pPr algn="ctr">
              <a:spcAft>
                <a:spcPts val="1200"/>
              </a:spcAft>
            </a:pP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Оформление неустойки (штрафа, пени)</a:t>
            </a:r>
            <a:endParaRPr lang="ru-RU" sz="24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0A029D8C-83F5-433D-A41D-6325D57E7293}"/>
              </a:ext>
            </a:extLst>
          </p:cNvPr>
          <p:cNvSpPr txBox="1"/>
          <p:nvPr/>
        </p:nvSpPr>
        <p:spPr>
          <a:xfrm>
            <a:off x="1126434" y="845309"/>
            <a:ext cx="7136641" cy="2308324"/>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В случае обмена документами при применении мер ответственности и совершении иных действий в случае нарушения поставщиком (подрядчиком, исполнителем) или заказчиком условий контракта, в отношении контракта, заключенного </a:t>
            </a:r>
            <a:r>
              <a:rPr lang="ru-RU" sz="1800" u="sng" kern="1200" dirty="0">
                <a:solidFill>
                  <a:srgbClr val="000000"/>
                </a:solidFill>
                <a:effectLst/>
                <a:latin typeface="Times New Roman" panose="02020603050405020304" pitchFamily="18" charset="0"/>
                <a:ea typeface="Times New Roman" panose="02020603050405020304" pitchFamily="18" charset="0"/>
              </a:rPr>
              <a:t>по результатам электронных процедур</a:t>
            </a:r>
            <a:r>
              <a:rPr lang="ru-RU" sz="1800" kern="1200" dirty="0">
                <a:solidFill>
                  <a:srgbClr val="000000"/>
                </a:solidFill>
                <a:effectLst/>
                <a:latin typeface="Times New Roman" panose="02020603050405020304" pitchFamily="18" charset="0"/>
                <a:ea typeface="Times New Roman" panose="02020603050405020304" pitchFamily="18" charset="0"/>
              </a:rPr>
              <a:t>, закрытых электронных процедур, обмен информацией осуществляется с использованием ЕИС путем направления электронных уведомлений, подписанных усиленной электронной подписью. </a:t>
            </a:r>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вступает в силу с 01.07.2022</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p:txBody>
      </p:sp>
      <p:pic>
        <p:nvPicPr>
          <p:cNvPr id="5" name="Рисунок 4" descr="Летающие деньги со сплошной заливкой">
            <a:extLst>
              <a:ext uri="{FF2B5EF4-FFF2-40B4-BE49-F238E27FC236}">
                <a16:creationId xmlns:a16="http://schemas.microsoft.com/office/drawing/2014/main" id="{67FE90DD-C656-42AF-893C-1197B9DDEF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56382" y="3288947"/>
            <a:ext cx="1504122" cy="1504122"/>
          </a:xfrm>
          <a:prstGeom prst="rect">
            <a:avLst/>
          </a:prstGeom>
        </p:spPr>
      </p:pic>
    </p:spTree>
    <p:extLst>
      <p:ext uri="{BB962C8B-B14F-4D97-AF65-F5344CB8AC3E}">
        <p14:creationId xmlns:p14="http://schemas.microsoft.com/office/powerpoint/2010/main" val="3490076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30</a:t>
            </a:fld>
            <a:endParaRPr lang="en-US" dirty="0"/>
          </a:p>
        </p:txBody>
      </p:sp>
      <p:sp>
        <p:nvSpPr>
          <p:cNvPr id="4" name="TextBox 3">
            <a:extLst>
              <a:ext uri="{FF2B5EF4-FFF2-40B4-BE49-F238E27FC236}">
                <a16:creationId xmlns:a16="http://schemas.microsoft.com/office/drawing/2014/main" id="{F3957096-404E-4D3C-890E-3AE856A173CE}"/>
              </a:ext>
            </a:extLst>
          </p:cNvPr>
          <p:cNvSpPr txBox="1"/>
          <p:nvPr/>
        </p:nvSpPr>
        <p:spPr>
          <a:xfrm>
            <a:off x="358835" y="89267"/>
            <a:ext cx="6553139" cy="461665"/>
          </a:xfrm>
          <a:prstGeom prst="rect">
            <a:avLst/>
          </a:prstGeom>
          <a:noFill/>
        </p:spPr>
        <p:txBody>
          <a:bodyPr wrap="square">
            <a:spAutoFit/>
          </a:bodyPr>
          <a:lstStyle/>
          <a:p>
            <a:pPr algn="ctr">
              <a:spcAft>
                <a:spcPts val="1200"/>
              </a:spcAft>
            </a:pP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Расторжение контракта</a:t>
            </a:r>
            <a:endParaRPr lang="ru-RU" sz="24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0A029D8C-83F5-433D-A41D-6325D57E7293}"/>
              </a:ext>
            </a:extLst>
          </p:cNvPr>
          <p:cNvSpPr txBox="1"/>
          <p:nvPr/>
        </p:nvSpPr>
        <p:spPr>
          <a:xfrm>
            <a:off x="358835" y="823823"/>
            <a:ext cx="8281928" cy="4103688"/>
          </a:xfrm>
          <a:prstGeom prst="rect">
            <a:avLst/>
          </a:prstGeom>
          <a:noFill/>
        </p:spPr>
        <p:txBody>
          <a:bodyPr wrap="square">
            <a:spAutoFit/>
          </a:bodyPr>
          <a:lstStyle/>
          <a:p>
            <a:pPr>
              <a:spcAft>
                <a:spcPts val="800"/>
              </a:spcAft>
            </a:pPr>
            <a:r>
              <a:rPr lang="ru-RU" sz="1800" kern="1200" dirty="0">
                <a:solidFill>
                  <a:srgbClr val="000000"/>
                </a:solidFill>
                <a:effectLst/>
                <a:latin typeface="Times New Roman" panose="02020603050405020304" pitchFamily="18" charset="0"/>
                <a:ea typeface="Times New Roman" panose="02020603050405020304" pitchFamily="18" charset="0"/>
              </a:rPr>
              <a:t>Односторонний отказ от исполнения контракта по результатам электронной процедуры направляется через ЕИС, в иных случаях – лично под расписку или только по почте.</a:t>
            </a:r>
            <a:endParaRPr lang="ru-RU" sz="1800" dirty="0">
              <a:effectLst/>
              <a:latin typeface="Calibri" panose="020F0502020204030204" pitchFamily="34" charset="0"/>
              <a:ea typeface="Calibri" panose="020F0502020204030204" pitchFamily="34" charset="0"/>
            </a:endParaRPr>
          </a:p>
          <a:p>
            <a:pPr>
              <a:spcAft>
                <a:spcPts val="800"/>
              </a:spcAft>
            </a:pPr>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вступает в силу с 1 июля 2022</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a:p>
            <a:pPr>
              <a:spcAft>
                <a:spcPts val="800"/>
              </a:spcAft>
            </a:pPr>
            <a:r>
              <a:rPr lang="ru-RU" sz="1800" kern="1200" dirty="0">
                <a:solidFill>
                  <a:srgbClr val="000000"/>
                </a:solidFill>
                <a:effectLst/>
                <a:latin typeface="Times New Roman" panose="02020603050405020304" pitchFamily="18" charset="0"/>
                <a:ea typeface="+mn-ea"/>
              </a:rPr>
              <a:t>Соглашение о расторжении контракта, заключенного по результатам электронных процедур, закрытых электронных процедур, заключается с использованием единой информационной системы.</a:t>
            </a:r>
            <a:endParaRPr lang="ru-RU" sz="1800" dirty="0">
              <a:effectLst/>
              <a:latin typeface="Calibri" panose="020F0502020204030204" pitchFamily="34" charset="0"/>
              <a:ea typeface="Calibri" panose="020F0502020204030204" pitchFamily="34" charset="0"/>
            </a:endParaRPr>
          </a:p>
          <a:p>
            <a:pPr>
              <a:spcAft>
                <a:spcPts val="800"/>
              </a:spcAft>
            </a:pPr>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вступает в силу с 1 июля 2022</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Заключение контракта со вторым (или последующим) участником электронной закупки после расторжения контракта производится через электронную площадку (</a:t>
            </a:r>
            <a:r>
              <a:rPr lang="ru-RU" sz="1800" i="1" kern="1200" dirty="0">
                <a:solidFill>
                  <a:srgbClr val="000000"/>
                </a:solidFill>
                <a:effectLst/>
                <a:latin typeface="Times New Roman" panose="02020603050405020304" pitchFamily="18" charset="0"/>
                <a:ea typeface="+mn-ea"/>
              </a:rPr>
              <a:t>как с победителем</a:t>
            </a:r>
            <a:r>
              <a:rPr lang="ru-RU" sz="1800" kern="1200" dirty="0">
                <a:solidFill>
                  <a:srgbClr val="000000"/>
                </a:solidFill>
                <a:effectLst/>
                <a:latin typeface="Times New Roman" panose="02020603050405020304" pitchFamily="18" charset="0"/>
                <a:ea typeface="+mn-ea"/>
              </a:rPr>
              <a:t>).</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до 01.07.2022 заключение происходит по правилам установленных закрытых не электронных закупок</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921862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31</a:t>
            </a:fld>
            <a:endParaRPr lang="en-US" dirty="0"/>
          </a:p>
        </p:txBody>
      </p:sp>
      <p:sp>
        <p:nvSpPr>
          <p:cNvPr id="4" name="TextBox 3">
            <a:extLst>
              <a:ext uri="{FF2B5EF4-FFF2-40B4-BE49-F238E27FC236}">
                <a16:creationId xmlns:a16="http://schemas.microsoft.com/office/drawing/2014/main" id="{F3957096-404E-4D3C-890E-3AE856A173CE}"/>
              </a:ext>
            </a:extLst>
          </p:cNvPr>
          <p:cNvSpPr txBox="1"/>
          <p:nvPr/>
        </p:nvSpPr>
        <p:spPr>
          <a:xfrm>
            <a:off x="358835" y="89267"/>
            <a:ext cx="6553139" cy="646331"/>
          </a:xfrm>
          <a:prstGeom prst="rect">
            <a:avLst/>
          </a:prstGeom>
          <a:noFill/>
        </p:spPr>
        <p:txBody>
          <a:bodyPr wrap="square">
            <a:spAutoFit/>
          </a:bodyPr>
          <a:lstStyle/>
          <a:p>
            <a:pPr algn="ctr">
              <a:spcAft>
                <a:spcPts val="1200"/>
              </a:spcAft>
            </a:pPr>
            <a:r>
              <a:rPr lang="ru-RU" sz="18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Заключение контракта по результатам электронных аукциона и конкурса (ст. 51 Закона №44-ФЗ)</a:t>
            </a:r>
            <a:endParaRPr lang="ru-RU" sz="18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0A029D8C-83F5-433D-A41D-6325D57E7293}"/>
              </a:ext>
            </a:extLst>
          </p:cNvPr>
          <p:cNvSpPr txBox="1"/>
          <p:nvPr/>
        </p:nvSpPr>
        <p:spPr>
          <a:xfrm>
            <a:off x="358835" y="823823"/>
            <a:ext cx="8281928" cy="3323987"/>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Контракт заключается не ранее чем через 10 дней с размещения протокола итогов (</a:t>
            </a:r>
            <a:r>
              <a:rPr lang="ru-RU" sz="1800" i="1" kern="1200" dirty="0">
                <a:solidFill>
                  <a:srgbClr val="000000"/>
                </a:solidFill>
                <a:effectLst/>
                <a:latin typeface="Times New Roman" panose="02020603050405020304" pitchFamily="18" charset="0"/>
                <a:ea typeface="Times New Roman" panose="02020603050405020304" pitchFamily="18" charset="0"/>
              </a:rPr>
              <a:t>кроме электронного запроса котировок, для которого срок и порядок заключения контракта остается прежним</a:t>
            </a:r>
            <a:r>
              <a:rPr lang="ru-RU" sz="1800" b="1"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Times New Roman" panose="02020603050405020304" pitchFamily="18" charset="0"/>
              </a:rPr>
              <a:t>Информация о цене контракта, сумме цен и т. д. включается в проект контракта с помощью ЕИС.</a:t>
            </a:r>
            <a:endParaRPr lang="ru-RU" sz="1800" dirty="0">
              <a:effectLst/>
              <a:latin typeface="Calibri" panose="020F0502020204030204" pitchFamily="34" charset="0"/>
              <a:ea typeface="Calibri" panose="020F0502020204030204" pitchFamily="34" charset="0"/>
            </a:endParaRPr>
          </a:p>
          <a:p>
            <a:pPr>
              <a:spcAft>
                <a:spcPts val="1200"/>
              </a:spcAft>
            </a:pPr>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вступает в силу с 01.10.2022</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mn-ea"/>
              </a:rPr>
              <a:t>С 1 октября 2022 года до 1 апреля 2023 – проект контракта для направления победителю формируется без использования функционала ЕИС заказчиком самостоятельно. В дальнейшем проект контракта будет формироваться напрямую через ЕИС.</a:t>
            </a:r>
            <a:endParaRPr lang="ru-RU"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43293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60E917EA-1D9E-4FEE-9B37-E3FA7185FFBE}"/>
              </a:ext>
            </a:extLst>
          </p:cNvPr>
          <p:cNvSpPr>
            <a:spLocks noGrp="1"/>
          </p:cNvSpPr>
          <p:nvPr>
            <p:ph type="sldNum" sz="quarter" idx="12"/>
          </p:nvPr>
        </p:nvSpPr>
        <p:spPr/>
        <p:txBody>
          <a:bodyPr/>
          <a:lstStyle/>
          <a:p>
            <a:fld id="{2066355A-084C-D24E-9AD2-7E4FC41EA627}" type="slidenum">
              <a:rPr lang="en-US" smtClean="0"/>
              <a:pPr/>
              <a:t>32</a:t>
            </a:fld>
            <a:endParaRPr lang="en-US" dirty="0"/>
          </a:p>
        </p:txBody>
      </p:sp>
      <p:sp>
        <p:nvSpPr>
          <p:cNvPr id="6" name="TextBox 5">
            <a:extLst>
              <a:ext uri="{FF2B5EF4-FFF2-40B4-BE49-F238E27FC236}">
                <a16:creationId xmlns:a16="http://schemas.microsoft.com/office/drawing/2014/main" id="{0A029D8C-83F5-433D-A41D-6325D57E7293}"/>
              </a:ext>
            </a:extLst>
          </p:cNvPr>
          <p:cNvSpPr txBox="1"/>
          <p:nvPr/>
        </p:nvSpPr>
        <p:spPr>
          <a:xfrm>
            <a:off x="590748" y="1512936"/>
            <a:ext cx="5399235" cy="2462213"/>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Направление контракта победителю – </a:t>
            </a:r>
            <a:r>
              <a:rPr lang="ru-RU" sz="1800" b="1" kern="1200" dirty="0">
                <a:solidFill>
                  <a:srgbClr val="000000"/>
                </a:solidFill>
                <a:effectLst/>
                <a:latin typeface="Times New Roman" panose="02020603050405020304" pitchFamily="18" charset="0"/>
                <a:ea typeface="Times New Roman" panose="02020603050405020304" pitchFamily="18" charset="0"/>
              </a:rPr>
              <a:t>2 рабочих дня</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При формировании и размещении проекта контракта заказчик вправе (за исключением случая, предусмотренного частью 24 статьи 22) увеличить количество поставляемого товара на сумму, не превышающую разницы между ценой контракта, предложенной победителем, и начальной (максимальной) ценой контракта.</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09D2957B-193C-439E-BF36-D4DDF0C655C2}"/>
              </a:ext>
            </a:extLst>
          </p:cNvPr>
          <p:cNvSpPr txBox="1"/>
          <p:nvPr/>
        </p:nvSpPr>
        <p:spPr>
          <a:xfrm>
            <a:off x="358835" y="89267"/>
            <a:ext cx="6553139" cy="646331"/>
          </a:xfrm>
          <a:prstGeom prst="rect">
            <a:avLst/>
          </a:prstGeom>
          <a:noFill/>
        </p:spPr>
        <p:txBody>
          <a:bodyPr wrap="square">
            <a:spAutoFit/>
          </a:bodyPr>
          <a:lstStyle/>
          <a:p>
            <a:pPr algn="ctr">
              <a:spcAft>
                <a:spcPts val="1200"/>
              </a:spcAft>
            </a:pPr>
            <a:r>
              <a:rPr lang="ru-RU" sz="18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Заключение контракта по результатам электронных аукциона и конкурса (ст. 51 Закона №44-ФЗ)</a:t>
            </a:r>
            <a:endParaRPr lang="ru-RU" sz="18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pic>
        <p:nvPicPr>
          <p:cNvPr id="9" name="Рисунок 8" descr="Контракт со сплошной заливкой">
            <a:extLst>
              <a:ext uri="{FF2B5EF4-FFF2-40B4-BE49-F238E27FC236}">
                <a16:creationId xmlns:a16="http://schemas.microsoft.com/office/drawing/2014/main" id="{9BA34B98-01C4-4052-9566-711789203C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95392" y="1426797"/>
            <a:ext cx="2826646" cy="2826646"/>
          </a:xfrm>
          <a:prstGeom prst="rect">
            <a:avLst/>
          </a:prstGeom>
        </p:spPr>
      </p:pic>
      <p:pic>
        <p:nvPicPr>
          <p:cNvPr id="11" name="Рисунок 10" descr="Подпись контур">
            <a:extLst>
              <a:ext uri="{FF2B5EF4-FFF2-40B4-BE49-F238E27FC236}">
                <a16:creationId xmlns:a16="http://schemas.microsoft.com/office/drawing/2014/main" id="{A06C5958-8422-427E-A7A9-708B26142C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08715" y="2512115"/>
            <a:ext cx="914400" cy="914400"/>
          </a:xfrm>
          <a:prstGeom prst="rect">
            <a:avLst/>
          </a:prstGeom>
        </p:spPr>
      </p:pic>
    </p:spTree>
    <p:extLst>
      <p:ext uri="{BB962C8B-B14F-4D97-AF65-F5344CB8AC3E}">
        <p14:creationId xmlns:p14="http://schemas.microsoft.com/office/powerpoint/2010/main" val="331164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33</a:t>
            </a:fld>
            <a:endParaRPr lang="en-US" dirty="0"/>
          </a:p>
        </p:txBody>
      </p:sp>
      <p:sp>
        <p:nvSpPr>
          <p:cNvPr id="4" name="TextBox 3">
            <a:extLst>
              <a:ext uri="{FF2B5EF4-FFF2-40B4-BE49-F238E27FC236}">
                <a16:creationId xmlns:a16="http://schemas.microsoft.com/office/drawing/2014/main" id="{FD3ADD20-8EA4-4C90-A30B-5C54F9B66A81}"/>
              </a:ext>
            </a:extLst>
          </p:cNvPr>
          <p:cNvSpPr txBox="1"/>
          <p:nvPr/>
        </p:nvSpPr>
        <p:spPr>
          <a:xfrm>
            <a:off x="308451" y="126670"/>
            <a:ext cx="8835549" cy="5139869"/>
          </a:xfrm>
          <a:prstGeom prst="rect">
            <a:avLst/>
          </a:prstGeom>
          <a:noFill/>
        </p:spPr>
        <p:txBody>
          <a:bodyPr wrap="square">
            <a:spAutoFit/>
          </a:bodyPr>
          <a:lstStyle/>
          <a:p>
            <a:r>
              <a:rPr lang="ru-RU" sz="1800" b="1" kern="1200" dirty="0">
                <a:solidFill>
                  <a:srgbClr val="FF0000"/>
                </a:solidFill>
                <a:effectLst/>
                <a:latin typeface="+mj-lt"/>
                <a:ea typeface="Times New Roman" panose="02020603050405020304" pitchFamily="18" charset="0"/>
              </a:rPr>
              <a:t>Действия победителя – 5 рабочих дней.</a:t>
            </a:r>
            <a:endParaRPr lang="ru-RU" sz="1800" dirty="0">
              <a:solidFill>
                <a:srgbClr val="FF0000"/>
              </a:solidFill>
              <a:effectLst/>
              <a:latin typeface="+mj-lt"/>
              <a:ea typeface="Times New Roman" panose="02020603050405020304" pitchFamily="18" charset="0"/>
            </a:endParaRPr>
          </a:p>
          <a:p>
            <a:r>
              <a:rPr lang="ru-RU" sz="1800" i="1" dirty="0">
                <a:effectLst/>
                <a:latin typeface="+mj-lt"/>
                <a:ea typeface="Times New Roman" panose="02020603050405020304" pitchFamily="18" charset="0"/>
              </a:rPr>
              <a:t> </a:t>
            </a:r>
            <a:endParaRPr lang="ru-RU" sz="1800" dirty="0">
              <a:effectLst/>
              <a:latin typeface="+mj-lt"/>
              <a:ea typeface="Times New Roman" panose="02020603050405020304" pitchFamily="18" charset="0"/>
            </a:endParaRPr>
          </a:p>
          <a:p>
            <a:pPr marL="228600">
              <a:spcAft>
                <a:spcPts val="1200"/>
              </a:spcAft>
            </a:pPr>
            <a:r>
              <a:rPr lang="ru-RU" sz="1800" b="1" kern="1200" dirty="0">
                <a:solidFill>
                  <a:srgbClr val="000000"/>
                </a:solidFill>
                <a:effectLst/>
                <a:latin typeface="+mj-lt"/>
                <a:ea typeface="Times New Roman" panose="02020603050405020304" pitchFamily="18" charset="0"/>
              </a:rPr>
              <a:t>Не позднее 5 рабочих дней,</a:t>
            </a:r>
            <a:r>
              <a:rPr lang="ru-RU" sz="1800" kern="1200" dirty="0">
                <a:solidFill>
                  <a:srgbClr val="000000"/>
                </a:solidFill>
                <a:effectLst/>
                <a:latin typeface="+mj-lt"/>
                <a:ea typeface="Times New Roman" panose="02020603050405020304" pitchFamily="18" charset="0"/>
              </a:rPr>
              <a:t> следующих за днем размещения заказчиком проекта контракта, участник закупки, с которым заключается контракт, осуществляет одно из следующих действий: </a:t>
            </a:r>
            <a:endParaRPr lang="ru-RU" sz="1800" dirty="0">
              <a:effectLst/>
              <a:latin typeface="+mj-lt"/>
              <a:ea typeface="Calibri" panose="020F0502020204030204" pitchFamily="34" charset="0"/>
            </a:endParaRPr>
          </a:p>
          <a:p>
            <a:pPr marL="228600">
              <a:spcAft>
                <a:spcPts val="1200"/>
              </a:spcAft>
            </a:pPr>
            <a:r>
              <a:rPr lang="ru-RU" sz="1800" b="1" kern="1200" dirty="0">
                <a:solidFill>
                  <a:srgbClr val="000000"/>
                </a:solidFill>
                <a:effectLst/>
                <a:latin typeface="+mj-lt"/>
                <a:ea typeface="Times New Roman" panose="02020603050405020304" pitchFamily="18" charset="0"/>
              </a:rPr>
              <a:t>1)</a:t>
            </a:r>
            <a:r>
              <a:rPr lang="ru-RU" sz="1800" kern="1200" dirty="0">
                <a:solidFill>
                  <a:srgbClr val="000000"/>
                </a:solidFill>
                <a:effectLst/>
                <a:latin typeface="+mj-lt"/>
                <a:ea typeface="Times New Roman" panose="02020603050405020304" pitchFamily="18" charset="0"/>
              </a:rPr>
              <a:t> подписывает и размещает на площадке проект контракта, а также документ, подтверждающий предоставление обеспечения исполнения контракта (</a:t>
            </a:r>
            <a:r>
              <a:rPr lang="ru-RU" sz="1800" i="1" kern="1200" dirty="0">
                <a:solidFill>
                  <a:srgbClr val="000000"/>
                </a:solidFill>
                <a:effectLst/>
                <a:latin typeface="+mj-lt"/>
                <a:ea typeface="Times New Roman" panose="02020603050405020304" pitchFamily="18" charset="0"/>
              </a:rPr>
              <a:t>за исключением случаев, когда обеспечение не требуется</a:t>
            </a:r>
            <a:r>
              <a:rPr lang="ru-RU" sz="1800" kern="1200" dirty="0">
                <a:solidFill>
                  <a:srgbClr val="000000"/>
                </a:solidFill>
                <a:effectLst/>
                <a:latin typeface="+mj-lt"/>
                <a:ea typeface="Times New Roman" panose="02020603050405020304" pitchFamily="18" charset="0"/>
              </a:rPr>
              <a:t>) или вносит на счет заказчика денежные средства за заключение контракта (</a:t>
            </a:r>
            <a:r>
              <a:rPr lang="ru-RU" sz="1800" i="1" kern="1200" dirty="0">
                <a:solidFill>
                  <a:srgbClr val="000000"/>
                </a:solidFill>
                <a:effectLst/>
                <a:latin typeface="+mj-lt"/>
                <a:ea typeface="Times New Roman" panose="02020603050405020304" pitchFamily="18" charset="0"/>
              </a:rPr>
              <a:t>если участником предложена цена за право заключения контракта</a:t>
            </a:r>
            <a:r>
              <a:rPr lang="ru-RU" sz="1800" kern="1200" dirty="0">
                <a:solidFill>
                  <a:srgbClr val="000000"/>
                </a:solidFill>
                <a:effectLst/>
                <a:latin typeface="+mj-lt"/>
                <a:ea typeface="Times New Roman" panose="02020603050405020304" pitchFamily="18" charset="0"/>
              </a:rPr>
              <a:t>). </a:t>
            </a:r>
            <a:endParaRPr lang="ru-RU" sz="1800" dirty="0">
              <a:effectLst/>
              <a:latin typeface="+mj-lt"/>
              <a:ea typeface="Calibri" panose="020F0502020204030204" pitchFamily="34" charset="0"/>
            </a:endParaRPr>
          </a:p>
          <a:p>
            <a:pPr marL="228600">
              <a:spcAft>
                <a:spcPts val="1200"/>
              </a:spcAft>
            </a:pPr>
            <a:r>
              <a:rPr lang="ru-RU" sz="1800" b="1" kern="1200" dirty="0">
                <a:solidFill>
                  <a:srgbClr val="000000"/>
                </a:solidFill>
                <a:effectLst/>
                <a:latin typeface="+mj-lt"/>
                <a:ea typeface="Times New Roman" panose="02020603050405020304" pitchFamily="18" charset="0"/>
              </a:rPr>
              <a:t>2)</a:t>
            </a:r>
            <a:r>
              <a:rPr lang="ru-RU" sz="1800" kern="1200" dirty="0">
                <a:solidFill>
                  <a:srgbClr val="000000"/>
                </a:solidFill>
                <a:effectLst/>
                <a:latin typeface="+mj-lt"/>
                <a:ea typeface="Times New Roman" panose="02020603050405020304" pitchFamily="18" charset="0"/>
              </a:rPr>
              <a:t> формирует, подписывает протокол разногласий, в случаях: </a:t>
            </a:r>
            <a:endParaRPr lang="ru-RU" sz="1800" dirty="0">
              <a:effectLst/>
              <a:latin typeface="+mj-lt"/>
              <a:ea typeface="Calibri" panose="020F0502020204030204" pitchFamily="34" charset="0"/>
            </a:endParaRPr>
          </a:p>
          <a:p>
            <a:pPr marL="228600">
              <a:spcAft>
                <a:spcPts val="1200"/>
              </a:spcAft>
            </a:pPr>
            <a:r>
              <a:rPr lang="ru-RU" sz="1800" kern="1200" dirty="0">
                <a:solidFill>
                  <a:srgbClr val="000000"/>
                </a:solidFill>
                <a:effectLst/>
                <a:latin typeface="+mj-lt"/>
                <a:ea typeface="Times New Roman" panose="02020603050405020304" pitchFamily="18" charset="0"/>
              </a:rPr>
              <a:t>а) наличия разногласий в отношении информации, включенной в проект контракта с указанием информации, не соответствующей требованиям, установленным в извещении об осуществлении закупки, положениям заявки такого участника закупки; </a:t>
            </a:r>
            <a:endParaRPr lang="ru-RU" sz="1800" dirty="0">
              <a:effectLst/>
              <a:latin typeface="+mj-lt"/>
              <a:ea typeface="Calibri" panose="020F0502020204030204" pitchFamily="34" charset="0"/>
            </a:endParaRPr>
          </a:p>
          <a:p>
            <a:pPr marL="228600">
              <a:spcAft>
                <a:spcPts val="1200"/>
              </a:spcAft>
            </a:pPr>
            <a:r>
              <a:rPr lang="ru-RU" sz="1800" kern="1200" dirty="0">
                <a:solidFill>
                  <a:srgbClr val="000000"/>
                </a:solidFill>
                <a:effectLst/>
                <a:latin typeface="+mj-lt"/>
                <a:ea typeface="Times New Roman" panose="02020603050405020304" pitchFamily="18" charset="0"/>
              </a:rPr>
              <a:t>б) несогласия заключить контракт, содержащий условия об увеличении кол-ва товаров в пределах НМЦК; </a:t>
            </a:r>
            <a:endParaRPr lang="ru-RU" sz="1800" dirty="0">
              <a:effectLst/>
              <a:latin typeface="+mj-lt"/>
              <a:ea typeface="Calibri" panose="020F0502020204030204" pitchFamily="34" charset="0"/>
            </a:endParaRPr>
          </a:p>
        </p:txBody>
      </p:sp>
    </p:spTree>
    <p:extLst>
      <p:ext uri="{BB962C8B-B14F-4D97-AF65-F5344CB8AC3E}">
        <p14:creationId xmlns:p14="http://schemas.microsoft.com/office/powerpoint/2010/main" val="1793246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2EF54CEE-4CD9-4910-9E3F-F081667BE43C}"/>
              </a:ext>
            </a:extLst>
          </p:cNvPr>
          <p:cNvSpPr>
            <a:spLocks noGrp="1"/>
          </p:cNvSpPr>
          <p:nvPr>
            <p:ph type="sldNum" sz="quarter" idx="12"/>
          </p:nvPr>
        </p:nvSpPr>
        <p:spPr/>
        <p:txBody>
          <a:bodyPr/>
          <a:lstStyle/>
          <a:p>
            <a:fld id="{2066355A-084C-D24E-9AD2-7E4FC41EA627}" type="slidenum">
              <a:rPr lang="en-US" smtClean="0"/>
              <a:pPr/>
              <a:t>34</a:t>
            </a:fld>
            <a:endParaRPr lang="en-US" dirty="0"/>
          </a:p>
        </p:txBody>
      </p:sp>
      <p:sp>
        <p:nvSpPr>
          <p:cNvPr id="4" name="TextBox 3">
            <a:extLst>
              <a:ext uri="{FF2B5EF4-FFF2-40B4-BE49-F238E27FC236}">
                <a16:creationId xmlns:a16="http://schemas.microsoft.com/office/drawing/2014/main" id="{02185A75-513D-4E98-8159-AA698B401DDA}"/>
              </a:ext>
            </a:extLst>
          </p:cNvPr>
          <p:cNvSpPr txBox="1"/>
          <p:nvPr/>
        </p:nvSpPr>
        <p:spPr>
          <a:xfrm>
            <a:off x="550570" y="1176138"/>
            <a:ext cx="7700132" cy="3416320"/>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Не позднее 2-х рабочих дней</a:t>
            </a:r>
            <a:r>
              <a:rPr lang="ru-RU" sz="1800" kern="1200" dirty="0">
                <a:solidFill>
                  <a:srgbClr val="000000"/>
                </a:solidFill>
                <a:effectLst/>
                <a:latin typeface="Times New Roman" panose="02020603050405020304" pitchFamily="18" charset="0"/>
                <a:ea typeface="Times New Roman" panose="02020603050405020304" pitchFamily="18" charset="0"/>
              </a:rPr>
              <a:t> заказчик –подписывает контракт или отвечает на протокол разногласий направляя новый проект контракта на подписание или отказ от принятия разногласий.</a:t>
            </a:r>
            <a:endParaRPr lang="ru-RU" sz="1800" dirty="0">
              <a:effectLst/>
              <a:latin typeface="Calibri" panose="020F0502020204030204" pitchFamily="34" charset="0"/>
              <a:ea typeface="Calibri" panose="020F0502020204030204" pitchFamily="34" charset="0"/>
            </a:endParaRPr>
          </a:p>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1 рабочий день отводится на подписание контракта победителем закупки </a:t>
            </a:r>
            <a:r>
              <a:rPr lang="ru-RU" sz="1800" kern="1200" dirty="0">
                <a:solidFill>
                  <a:srgbClr val="000000"/>
                </a:solidFill>
                <a:effectLst/>
                <a:latin typeface="Times New Roman" panose="02020603050405020304" pitchFamily="18" charset="0"/>
                <a:ea typeface="Times New Roman" panose="02020603050405020304" pitchFamily="18" charset="0"/>
              </a:rPr>
              <a:t>в случае повторного направления контракта заказчиком после протокола разногласий. </a:t>
            </a:r>
            <a:r>
              <a:rPr lang="ru-RU" sz="1800" b="1" kern="1200" dirty="0">
                <a:solidFill>
                  <a:srgbClr val="000000"/>
                </a:solidFill>
                <a:effectLst/>
                <a:latin typeface="Times New Roman" panose="02020603050405020304" pitchFamily="18" charset="0"/>
                <a:ea typeface="Times New Roman" panose="02020603050405020304" pitchFamily="18" charset="0"/>
              </a:rPr>
              <a:t>Далее 2 рабочих дня</a:t>
            </a:r>
            <a:r>
              <a:rPr lang="ru-RU" sz="1800" kern="1200" dirty="0">
                <a:solidFill>
                  <a:srgbClr val="000000"/>
                </a:solidFill>
                <a:effectLst/>
                <a:latin typeface="Times New Roman" panose="02020603050405020304" pitchFamily="18" charset="0"/>
                <a:ea typeface="Times New Roman" panose="02020603050405020304" pitchFamily="18" charset="0"/>
              </a:rPr>
              <a:t> отводится на подписание контракта заказчиком.</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При нарушении сроков подписания победителем – заказчик не позднее одного рабочего дня, следующего за крайним днем для участника формирует протокол о признании уклонившимся и направляет сведения в РНП.</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40ADD83-15E4-44F9-8358-C6D2DED68A21}"/>
              </a:ext>
            </a:extLst>
          </p:cNvPr>
          <p:cNvSpPr txBox="1"/>
          <p:nvPr/>
        </p:nvSpPr>
        <p:spPr>
          <a:xfrm>
            <a:off x="358835" y="89267"/>
            <a:ext cx="6553139" cy="646331"/>
          </a:xfrm>
          <a:prstGeom prst="rect">
            <a:avLst/>
          </a:prstGeom>
          <a:noFill/>
        </p:spPr>
        <p:txBody>
          <a:bodyPr wrap="square">
            <a:spAutoFit/>
          </a:bodyPr>
          <a:lstStyle/>
          <a:p>
            <a:pPr algn="ctr">
              <a:spcAft>
                <a:spcPts val="1200"/>
              </a:spcAft>
            </a:pPr>
            <a:r>
              <a:rPr lang="ru-RU" sz="18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Заключение контракта по результатам электронных аукциона и конкурса (ст. 51 Закона №44-ФЗ)</a:t>
            </a:r>
            <a:endParaRPr lang="ru-RU" sz="18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691145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84065BA9-B95B-484A-B1D2-45D0373B554F}"/>
              </a:ext>
            </a:extLst>
          </p:cNvPr>
          <p:cNvSpPr>
            <a:spLocks noGrp="1"/>
          </p:cNvSpPr>
          <p:nvPr>
            <p:ph type="sldNum" sz="quarter" idx="12"/>
          </p:nvPr>
        </p:nvSpPr>
        <p:spPr/>
        <p:txBody>
          <a:bodyPr/>
          <a:lstStyle/>
          <a:p>
            <a:fld id="{2066355A-084C-D24E-9AD2-7E4FC41EA627}" type="slidenum">
              <a:rPr lang="en-US" smtClean="0"/>
              <a:pPr/>
              <a:t>35</a:t>
            </a:fld>
            <a:endParaRPr lang="en-US" dirty="0"/>
          </a:p>
        </p:txBody>
      </p:sp>
      <p:sp>
        <p:nvSpPr>
          <p:cNvPr id="3" name="TextBox 2">
            <a:extLst>
              <a:ext uri="{FF2B5EF4-FFF2-40B4-BE49-F238E27FC236}">
                <a16:creationId xmlns:a16="http://schemas.microsoft.com/office/drawing/2014/main" id="{D6014231-8D2F-45FE-BE7D-CD4A995FF8FE}"/>
              </a:ext>
            </a:extLst>
          </p:cNvPr>
          <p:cNvSpPr txBox="1"/>
          <p:nvPr/>
        </p:nvSpPr>
        <p:spPr>
          <a:xfrm>
            <a:off x="3718211" y="1112950"/>
            <a:ext cx="5497818" cy="2487405"/>
          </a:xfrm>
          <a:prstGeom prst="rect">
            <a:avLst/>
          </a:prstGeom>
          <a:noFill/>
        </p:spPr>
        <p:txBody>
          <a:bodyPr wrap="square" rtlCol="0">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Протокол формируется на ЕИС в электронной форме.</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Заказчик заключает контракт со следующим (не отозвавшим заявку) если участник признан уклонившимся или при отказе от заключения или если заказчик отказался от заключения контракта с таким участником на основании частей 9 и 10 статьи 31 Закона №44-ФЗ.</a:t>
            </a:r>
            <a:endParaRPr lang="ru-RU" sz="1800" dirty="0">
              <a:effectLst/>
              <a:latin typeface="Calibri" panose="020F0502020204030204" pitchFamily="34" charset="0"/>
              <a:ea typeface="Calibri" panose="020F0502020204030204" pitchFamily="34" charset="0"/>
            </a:endParaRPr>
          </a:p>
          <a:p>
            <a:endParaRPr lang="ru-RU" dirty="0"/>
          </a:p>
        </p:txBody>
      </p:sp>
      <p:sp>
        <p:nvSpPr>
          <p:cNvPr id="5" name="TextBox 4">
            <a:extLst>
              <a:ext uri="{FF2B5EF4-FFF2-40B4-BE49-F238E27FC236}">
                <a16:creationId xmlns:a16="http://schemas.microsoft.com/office/drawing/2014/main" id="{28EACFF4-13D1-4B6D-820A-D56CDB9E0C85}"/>
              </a:ext>
            </a:extLst>
          </p:cNvPr>
          <p:cNvSpPr txBox="1"/>
          <p:nvPr/>
        </p:nvSpPr>
        <p:spPr>
          <a:xfrm>
            <a:off x="358835" y="89267"/>
            <a:ext cx="6553139" cy="646331"/>
          </a:xfrm>
          <a:prstGeom prst="rect">
            <a:avLst/>
          </a:prstGeom>
          <a:noFill/>
        </p:spPr>
        <p:txBody>
          <a:bodyPr wrap="square">
            <a:spAutoFit/>
          </a:bodyPr>
          <a:lstStyle/>
          <a:p>
            <a:pPr algn="ctr">
              <a:spcAft>
                <a:spcPts val="1200"/>
              </a:spcAft>
            </a:pPr>
            <a:r>
              <a:rPr lang="ru-RU" sz="18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Заключение контракта по результатам электронных аукциона и конкурса (ст. 51 Закона №44-ФЗ)</a:t>
            </a:r>
            <a:endParaRPr lang="ru-RU" sz="18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pic>
        <p:nvPicPr>
          <p:cNvPr id="9" name="Рисунок 8" descr="Пьедестал со сплошной заливкой">
            <a:extLst>
              <a:ext uri="{FF2B5EF4-FFF2-40B4-BE49-F238E27FC236}">
                <a16:creationId xmlns:a16="http://schemas.microsoft.com/office/drawing/2014/main" id="{CBCB7AEF-128C-483A-8E76-249FCB2FD8B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4763" y="2470647"/>
            <a:ext cx="2846871" cy="2846871"/>
          </a:xfrm>
          <a:prstGeom prst="rect">
            <a:avLst/>
          </a:prstGeom>
        </p:spPr>
      </p:pic>
      <p:sp>
        <p:nvSpPr>
          <p:cNvPr id="10" name="TextBox 9">
            <a:extLst>
              <a:ext uri="{FF2B5EF4-FFF2-40B4-BE49-F238E27FC236}">
                <a16:creationId xmlns:a16="http://schemas.microsoft.com/office/drawing/2014/main" id="{5607D40A-5F78-4833-ABDA-EC97AF8A4F00}"/>
              </a:ext>
            </a:extLst>
          </p:cNvPr>
          <p:cNvSpPr txBox="1"/>
          <p:nvPr/>
        </p:nvSpPr>
        <p:spPr>
          <a:xfrm>
            <a:off x="706119" y="4450673"/>
            <a:ext cx="477078" cy="461665"/>
          </a:xfrm>
          <a:prstGeom prst="rect">
            <a:avLst/>
          </a:prstGeom>
          <a:noFill/>
        </p:spPr>
        <p:txBody>
          <a:bodyPr wrap="square" rtlCol="0">
            <a:spAutoFit/>
          </a:bodyPr>
          <a:lstStyle/>
          <a:p>
            <a:pPr algn="ctr"/>
            <a:r>
              <a:rPr lang="ru-RU" sz="2400" b="1" dirty="0">
                <a:solidFill>
                  <a:srgbClr val="FFC000"/>
                </a:solidFill>
              </a:rPr>
              <a:t>2</a:t>
            </a:r>
          </a:p>
        </p:txBody>
      </p:sp>
      <p:sp>
        <p:nvSpPr>
          <p:cNvPr id="11" name="TextBox 10">
            <a:extLst>
              <a:ext uri="{FF2B5EF4-FFF2-40B4-BE49-F238E27FC236}">
                <a16:creationId xmlns:a16="http://schemas.microsoft.com/office/drawing/2014/main" id="{E057BEEF-01A9-4889-BAEC-C2698CB0ABE9}"/>
              </a:ext>
            </a:extLst>
          </p:cNvPr>
          <p:cNvSpPr txBox="1"/>
          <p:nvPr/>
        </p:nvSpPr>
        <p:spPr>
          <a:xfrm>
            <a:off x="1449659" y="4182725"/>
            <a:ext cx="477078" cy="461665"/>
          </a:xfrm>
          <a:prstGeom prst="rect">
            <a:avLst/>
          </a:prstGeom>
          <a:noFill/>
        </p:spPr>
        <p:txBody>
          <a:bodyPr wrap="square" rtlCol="0">
            <a:spAutoFit/>
          </a:bodyPr>
          <a:lstStyle/>
          <a:p>
            <a:pPr algn="ctr"/>
            <a:r>
              <a:rPr lang="ru-RU" sz="2400" b="1" dirty="0">
                <a:solidFill>
                  <a:srgbClr val="FFC000"/>
                </a:solidFill>
              </a:rPr>
              <a:t>1</a:t>
            </a:r>
          </a:p>
        </p:txBody>
      </p:sp>
      <p:sp>
        <p:nvSpPr>
          <p:cNvPr id="12" name="TextBox 11">
            <a:extLst>
              <a:ext uri="{FF2B5EF4-FFF2-40B4-BE49-F238E27FC236}">
                <a16:creationId xmlns:a16="http://schemas.microsoft.com/office/drawing/2014/main" id="{9D0EAA72-D14A-471A-94EC-476A270A14CF}"/>
              </a:ext>
            </a:extLst>
          </p:cNvPr>
          <p:cNvSpPr txBox="1"/>
          <p:nvPr/>
        </p:nvSpPr>
        <p:spPr>
          <a:xfrm>
            <a:off x="2280646" y="4609817"/>
            <a:ext cx="477078" cy="461665"/>
          </a:xfrm>
          <a:prstGeom prst="rect">
            <a:avLst/>
          </a:prstGeom>
          <a:noFill/>
        </p:spPr>
        <p:txBody>
          <a:bodyPr wrap="square" rtlCol="0">
            <a:spAutoFit/>
          </a:bodyPr>
          <a:lstStyle/>
          <a:p>
            <a:pPr algn="ctr"/>
            <a:r>
              <a:rPr lang="ru-RU" sz="2400" b="1" dirty="0">
                <a:solidFill>
                  <a:srgbClr val="FFC000"/>
                </a:solidFill>
              </a:rPr>
              <a:t>3</a:t>
            </a:r>
          </a:p>
        </p:txBody>
      </p:sp>
      <p:pic>
        <p:nvPicPr>
          <p:cNvPr id="14" name="Рисунок 13" descr="Группа мужчин со сплошной заливкой">
            <a:extLst>
              <a:ext uri="{FF2B5EF4-FFF2-40B4-BE49-F238E27FC236}">
                <a16:creationId xmlns:a16="http://schemas.microsoft.com/office/drawing/2014/main" id="{02C15D6D-6DE9-4196-98A1-260102E17A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05007" y="3399668"/>
            <a:ext cx="1743832" cy="1743832"/>
          </a:xfrm>
          <a:prstGeom prst="rect">
            <a:avLst/>
          </a:prstGeom>
        </p:spPr>
      </p:pic>
      <p:sp>
        <p:nvSpPr>
          <p:cNvPr id="15" name="TextBox 14">
            <a:extLst>
              <a:ext uri="{FF2B5EF4-FFF2-40B4-BE49-F238E27FC236}">
                <a16:creationId xmlns:a16="http://schemas.microsoft.com/office/drawing/2014/main" id="{B24D1351-E2F6-4B9C-AEAA-1D298A84B253}"/>
              </a:ext>
            </a:extLst>
          </p:cNvPr>
          <p:cNvSpPr txBox="1"/>
          <p:nvPr/>
        </p:nvSpPr>
        <p:spPr>
          <a:xfrm>
            <a:off x="3718211" y="3943124"/>
            <a:ext cx="477078" cy="369332"/>
          </a:xfrm>
          <a:prstGeom prst="rect">
            <a:avLst/>
          </a:prstGeom>
          <a:noFill/>
        </p:spPr>
        <p:txBody>
          <a:bodyPr wrap="square" rtlCol="0">
            <a:spAutoFit/>
          </a:bodyPr>
          <a:lstStyle/>
          <a:p>
            <a:pPr algn="ctr"/>
            <a:r>
              <a:rPr lang="ru-RU" b="1" dirty="0">
                <a:solidFill>
                  <a:srgbClr val="FFC000"/>
                </a:solidFill>
              </a:rPr>
              <a:t>4</a:t>
            </a:r>
          </a:p>
        </p:txBody>
      </p:sp>
      <p:sp>
        <p:nvSpPr>
          <p:cNvPr id="16" name="TextBox 15">
            <a:extLst>
              <a:ext uri="{FF2B5EF4-FFF2-40B4-BE49-F238E27FC236}">
                <a16:creationId xmlns:a16="http://schemas.microsoft.com/office/drawing/2014/main" id="{D31868E4-0D9E-4C59-B4CE-B57F5432C7F8}"/>
              </a:ext>
            </a:extLst>
          </p:cNvPr>
          <p:cNvSpPr txBox="1"/>
          <p:nvPr/>
        </p:nvSpPr>
        <p:spPr>
          <a:xfrm>
            <a:off x="3306031" y="3926402"/>
            <a:ext cx="477078" cy="369332"/>
          </a:xfrm>
          <a:prstGeom prst="rect">
            <a:avLst/>
          </a:prstGeom>
          <a:noFill/>
        </p:spPr>
        <p:txBody>
          <a:bodyPr wrap="square" rtlCol="0">
            <a:spAutoFit/>
          </a:bodyPr>
          <a:lstStyle/>
          <a:p>
            <a:pPr algn="ctr"/>
            <a:r>
              <a:rPr lang="ru-RU" b="1" dirty="0">
                <a:solidFill>
                  <a:srgbClr val="FFC000"/>
                </a:solidFill>
              </a:rPr>
              <a:t>7</a:t>
            </a:r>
          </a:p>
        </p:txBody>
      </p:sp>
      <p:sp>
        <p:nvSpPr>
          <p:cNvPr id="17" name="TextBox 16">
            <a:extLst>
              <a:ext uri="{FF2B5EF4-FFF2-40B4-BE49-F238E27FC236}">
                <a16:creationId xmlns:a16="http://schemas.microsoft.com/office/drawing/2014/main" id="{3E4099D1-0B93-418A-A525-CBF73F44089F}"/>
              </a:ext>
            </a:extLst>
          </p:cNvPr>
          <p:cNvSpPr txBox="1"/>
          <p:nvPr/>
        </p:nvSpPr>
        <p:spPr>
          <a:xfrm>
            <a:off x="4203726" y="3926402"/>
            <a:ext cx="477078" cy="369332"/>
          </a:xfrm>
          <a:prstGeom prst="rect">
            <a:avLst/>
          </a:prstGeom>
          <a:noFill/>
        </p:spPr>
        <p:txBody>
          <a:bodyPr wrap="square" rtlCol="0">
            <a:spAutoFit/>
          </a:bodyPr>
          <a:lstStyle/>
          <a:p>
            <a:pPr algn="ctr"/>
            <a:r>
              <a:rPr lang="ru-RU" b="1" dirty="0">
                <a:solidFill>
                  <a:srgbClr val="FFC000"/>
                </a:solidFill>
              </a:rPr>
              <a:t>8</a:t>
            </a:r>
          </a:p>
        </p:txBody>
      </p:sp>
    </p:spTree>
    <p:extLst>
      <p:ext uri="{BB962C8B-B14F-4D97-AF65-F5344CB8AC3E}">
        <p14:creationId xmlns:p14="http://schemas.microsoft.com/office/powerpoint/2010/main" val="624112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36</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909686" y="1193815"/>
            <a:ext cx="7540337" cy="1569660"/>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Контракт жизненного</a:t>
            </a:r>
          </a:p>
          <a:p>
            <a:r>
              <a:rPr lang="ru-RU" sz="4800" b="1" dirty="0">
                <a:solidFill>
                  <a:srgbClr val="0E779D"/>
                </a:solidFill>
                <a:latin typeface="Trebuchet MS" panose="020B0603020202020204" pitchFamily="34" charset="0"/>
                <a:cs typeface="Arial" panose="020B0604020202020204" pitchFamily="34" charset="0"/>
              </a:rPr>
              <a:t>цикла</a:t>
            </a:r>
            <a:endParaRPr lang="ru-RU" sz="1400" b="1" dirty="0">
              <a:latin typeface="Trebuchet MS" panose="020B0603020202020204" pitchFamily="34" charset="0"/>
              <a:cs typeface="Arial" panose="020B0604020202020204" pitchFamily="34" charset="0"/>
            </a:endParaRPr>
          </a:p>
        </p:txBody>
      </p:sp>
      <p:pic>
        <p:nvPicPr>
          <p:cNvPr id="5" name="Рисунок 4" descr="Контракт контур">
            <a:extLst>
              <a:ext uri="{FF2B5EF4-FFF2-40B4-BE49-F238E27FC236}">
                <a16:creationId xmlns:a16="http://schemas.microsoft.com/office/drawing/2014/main" id="{B37799ED-713A-4C88-AEE8-F04B5042982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0026" y="313042"/>
            <a:ext cx="1569660" cy="1569660"/>
          </a:xfrm>
          <a:prstGeom prst="rect">
            <a:avLst/>
          </a:prstGeom>
        </p:spPr>
      </p:pic>
      <p:pic>
        <p:nvPicPr>
          <p:cNvPr id="6" name="Рисунок 5" descr="Архитектура контур">
            <a:extLst>
              <a:ext uri="{FF2B5EF4-FFF2-40B4-BE49-F238E27FC236}">
                <a16:creationId xmlns:a16="http://schemas.microsoft.com/office/drawing/2014/main" id="{F2C156FA-C9C8-41DB-97EF-AD835C5981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1284" y="1657350"/>
            <a:ext cx="914400" cy="914400"/>
          </a:xfrm>
          <a:prstGeom prst="rect">
            <a:avLst/>
          </a:prstGeom>
        </p:spPr>
      </p:pic>
      <p:pic>
        <p:nvPicPr>
          <p:cNvPr id="8" name="Рисунок 7" descr="Дом со сплошной заливкой">
            <a:extLst>
              <a:ext uri="{FF2B5EF4-FFF2-40B4-BE49-F238E27FC236}">
                <a16:creationId xmlns:a16="http://schemas.microsoft.com/office/drawing/2014/main" id="{CDF998EE-C4D4-43D7-B02B-E80713B644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9607" y="4107066"/>
            <a:ext cx="914400" cy="914400"/>
          </a:xfrm>
          <a:prstGeom prst="rect">
            <a:avLst/>
          </a:prstGeom>
        </p:spPr>
      </p:pic>
      <p:pic>
        <p:nvPicPr>
          <p:cNvPr id="10" name="Рисунок 9" descr="Линия со стрелкой: изгиб по часовой стрелке со сплошной заливкой">
            <a:extLst>
              <a:ext uri="{FF2B5EF4-FFF2-40B4-BE49-F238E27FC236}">
                <a16:creationId xmlns:a16="http://schemas.microsoft.com/office/drawing/2014/main" id="{44614177-77B5-43B3-A6BC-17CB4F7297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916689" y="2199328"/>
            <a:ext cx="914400" cy="914400"/>
          </a:xfrm>
          <a:prstGeom prst="rect">
            <a:avLst/>
          </a:prstGeom>
        </p:spPr>
      </p:pic>
      <p:pic>
        <p:nvPicPr>
          <p:cNvPr id="12" name="Рисунок 11" descr="Подъемный механизм контур">
            <a:extLst>
              <a:ext uri="{FF2B5EF4-FFF2-40B4-BE49-F238E27FC236}">
                <a16:creationId xmlns:a16="http://schemas.microsoft.com/office/drawing/2014/main" id="{F28C379D-5B75-4196-B5F6-5BC324A9BCB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8091" y="2900918"/>
            <a:ext cx="914400" cy="914400"/>
          </a:xfrm>
          <a:prstGeom prst="rect">
            <a:avLst/>
          </a:prstGeom>
        </p:spPr>
      </p:pic>
      <p:pic>
        <p:nvPicPr>
          <p:cNvPr id="14" name="Рисунок 13" descr="Линия со стрелкой: изгиб по часовой стрелке со сплошной заливкой">
            <a:extLst>
              <a:ext uri="{FF2B5EF4-FFF2-40B4-BE49-F238E27FC236}">
                <a16:creationId xmlns:a16="http://schemas.microsoft.com/office/drawing/2014/main" id="{B6A24628-0875-4E2A-BB16-F1ED502F4F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flipH="1">
            <a:off x="231558" y="3421063"/>
            <a:ext cx="914400" cy="914400"/>
          </a:xfrm>
          <a:prstGeom prst="rect">
            <a:avLst/>
          </a:prstGeom>
        </p:spPr>
      </p:pic>
    </p:spTree>
    <p:extLst>
      <p:ext uri="{BB962C8B-B14F-4D97-AF65-F5344CB8AC3E}">
        <p14:creationId xmlns:p14="http://schemas.microsoft.com/office/powerpoint/2010/main" val="818294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FAE1341-FD16-4352-BCDF-EEDB5A7E7AB7}"/>
              </a:ext>
            </a:extLst>
          </p:cNvPr>
          <p:cNvSpPr>
            <a:spLocks noGrp="1"/>
          </p:cNvSpPr>
          <p:nvPr>
            <p:ph type="sldNum" sz="quarter" idx="12"/>
          </p:nvPr>
        </p:nvSpPr>
        <p:spPr/>
        <p:txBody>
          <a:bodyPr/>
          <a:lstStyle/>
          <a:p>
            <a:fld id="{2066355A-084C-D24E-9AD2-7E4FC41EA627}" type="slidenum">
              <a:rPr lang="en-US" smtClean="0"/>
              <a:pPr/>
              <a:t>37</a:t>
            </a:fld>
            <a:endParaRPr lang="en-US" dirty="0"/>
          </a:p>
        </p:txBody>
      </p:sp>
      <p:sp>
        <p:nvSpPr>
          <p:cNvPr id="4" name="TextBox 3">
            <a:extLst>
              <a:ext uri="{FF2B5EF4-FFF2-40B4-BE49-F238E27FC236}">
                <a16:creationId xmlns:a16="http://schemas.microsoft.com/office/drawing/2014/main" id="{BCCE78D9-E32C-4E5F-A422-FE5A2F61E7C8}"/>
              </a:ext>
            </a:extLst>
          </p:cNvPr>
          <p:cNvSpPr txBox="1"/>
          <p:nvPr/>
        </p:nvSpPr>
        <p:spPr>
          <a:xfrm>
            <a:off x="358836" y="1007417"/>
            <a:ext cx="8630419" cy="3615862"/>
          </a:xfrm>
          <a:prstGeom prst="rect">
            <a:avLst/>
          </a:prstGeom>
          <a:noFill/>
        </p:spPr>
        <p:txBody>
          <a:bodyPr wrap="square">
            <a:spAutoFit/>
          </a:bodyPr>
          <a:lstStyle/>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Заказчик вправе заключить контракт жизненного цикла</a:t>
            </a:r>
            <a:r>
              <a:rPr lang="ru-RU" sz="1800" kern="1200" dirty="0">
                <a:solidFill>
                  <a:srgbClr val="000000"/>
                </a:solidFill>
                <a:effectLst/>
                <a:latin typeface="Times New Roman" panose="02020603050405020304" pitchFamily="18" charset="0"/>
                <a:ea typeface="Calibri" panose="020F0502020204030204" pitchFamily="34" charset="0"/>
              </a:rPr>
              <a:t> в случае, если предметом такого контракта являются новые машины и оборудование, а также в иных случаях, установленных Правительством РФ.</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В контракте должна содержаться стоимость жизненного цикла товара или созданного в результате выполнения работы объекта, включающая</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1) </a:t>
            </a:r>
            <a:r>
              <a:rPr lang="ru-RU" sz="1800" b="1" kern="1200" dirty="0">
                <a:solidFill>
                  <a:srgbClr val="000000"/>
                </a:solidFill>
                <a:effectLst/>
                <a:latin typeface="Times New Roman" panose="02020603050405020304" pitchFamily="18" charset="0"/>
                <a:ea typeface="Calibri" panose="020F0502020204030204" pitchFamily="34" charset="0"/>
              </a:rPr>
              <a:t>стоимость товара или работы </a:t>
            </a:r>
            <a:r>
              <a:rPr lang="ru-RU" sz="1800" kern="1200" dirty="0">
                <a:solidFill>
                  <a:srgbClr val="000000"/>
                </a:solidFill>
                <a:effectLst/>
                <a:latin typeface="Times New Roman" panose="02020603050405020304" pitchFamily="18" charset="0"/>
                <a:ea typeface="Calibri" panose="020F0502020204030204" pitchFamily="34" charset="0"/>
              </a:rPr>
              <a:t>(в том числе при необходимости стоимость работ по подготовке проектной документации, стоимость работ по созданию товара);</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2) </a:t>
            </a:r>
            <a:r>
              <a:rPr lang="ru-RU" sz="1800" b="1" kern="1200" dirty="0">
                <a:solidFill>
                  <a:srgbClr val="000000"/>
                </a:solidFill>
                <a:effectLst/>
                <a:latin typeface="Times New Roman" panose="02020603050405020304" pitchFamily="18" charset="0"/>
                <a:ea typeface="Calibri" panose="020F0502020204030204" pitchFamily="34" charset="0"/>
              </a:rPr>
              <a:t>стоимость последующего обслуживания</a:t>
            </a:r>
            <a:r>
              <a:rPr lang="ru-RU" sz="1800" kern="1200" dirty="0">
                <a:solidFill>
                  <a:srgbClr val="000000"/>
                </a:solidFill>
                <a:effectLst/>
                <a:latin typeface="Times New Roman" panose="02020603050405020304" pitchFamily="18" charset="0"/>
                <a:ea typeface="Calibri" panose="020F0502020204030204" pitchFamily="34" charset="0"/>
              </a:rPr>
              <a:t>, при необходимости эксплуатации в течение срока службы, ремонта и (или) утилизации поставленного товара или созданного в результате выполнения работы объекта капитального строительства или товара. (</a:t>
            </a:r>
            <a:r>
              <a:rPr lang="ru-RU" sz="1800" i="1" kern="1200" dirty="0">
                <a:solidFill>
                  <a:srgbClr val="000000"/>
                </a:solidFill>
                <a:effectLst/>
                <a:latin typeface="Times New Roman" panose="02020603050405020304" pitchFamily="18" charset="0"/>
                <a:ea typeface="Calibri" panose="020F0502020204030204" pitchFamily="34" charset="0"/>
              </a:rPr>
              <a:t>по сути, это является аналогом стоимости гарантийных обязательств</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B3D022BC-25CD-41EA-8B44-173036D8168A}"/>
              </a:ext>
            </a:extLst>
          </p:cNvPr>
          <p:cNvSpPr txBox="1"/>
          <p:nvPr/>
        </p:nvSpPr>
        <p:spPr>
          <a:xfrm>
            <a:off x="358836" y="94224"/>
            <a:ext cx="6611807" cy="461665"/>
          </a:xfrm>
          <a:prstGeom prst="rect">
            <a:avLst/>
          </a:prstGeom>
          <a:noFill/>
        </p:spPr>
        <p:txBody>
          <a:bodyPr wrap="square" rtlCol="0">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mn-ea"/>
              </a:rPr>
              <a:t>Контракт жизненного</a:t>
            </a:r>
            <a:r>
              <a:rPr lang="en-US" sz="2400" dirty="0">
                <a:solidFill>
                  <a:srgbClr val="0E779D"/>
                </a:solidFill>
                <a:effectLst>
                  <a:outerShdw blurRad="38100" dist="38100" dir="2700000" algn="tl">
                    <a:srgbClr val="000000">
                      <a:alpha val="43137"/>
                    </a:srgbClr>
                  </a:outerShdw>
                </a:effectLst>
                <a:latin typeface="Calibri" panose="020F0502020204030204" pitchFamily="34" charset="0"/>
              </a:rPr>
              <a:t> </a:t>
            </a: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цикла</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33912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AC81D48-AFE4-4106-A021-C3FD8E73BA06}"/>
              </a:ext>
            </a:extLst>
          </p:cNvPr>
          <p:cNvSpPr>
            <a:spLocks noGrp="1"/>
          </p:cNvSpPr>
          <p:nvPr>
            <p:ph type="sldNum" sz="quarter" idx="12"/>
          </p:nvPr>
        </p:nvSpPr>
        <p:spPr/>
        <p:txBody>
          <a:bodyPr/>
          <a:lstStyle/>
          <a:p>
            <a:fld id="{2066355A-084C-D24E-9AD2-7E4FC41EA627}" type="slidenum">
              <a:rPr lang="en-US" smtClean="0"/>
              <a:pPr/>
              <a:t>38</a:t>
            </a:fld>
            <a:endParaRPr lang="en-US" dirty="0"/>
          </a:p>
        </p:txBody>
      </p:sp>
      <p:sp>
        <p:nvSpPr>
          <p:cNvPr id="4" name="TextBox 3">
            <a:extLst>
              <a:ext uri="{FF2B5EF4-FFF2-40B4-BE49-F238E27FC236}">
                <a16:creationId xmlns:a16="http://schemas.microsoft.com/office/drawing/2014/main" id="{19F65734-DF48-46F6-9D07-3E6A0206F57C}"/>
              </a:ext>
            </a:extLst>
          </p:cNvPr>
          <p:cNvSpPr txBox="1"/>
          <p:nvPr/>
        </p:nvSpPr>
        <p:spPr>
          <a:xfrm>
            <a:off x="655982" y="999496"/>
            <a:ext cx="7248939" cy="2308324"/>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Times New Roman" panose="02020603050405020304" pitchFamily="18" charset="0"/>
              </a:rPr>
              <a:t>При заключении контракта жизненного цикла – обеспечение исполнения контракта устанавливается отдельно для каждой установленной стоимости обязательств по контракту.</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Для основных обязательств (</a:t>
            </a:r>
            <a:r>
              <a:rPr lang="ru-RU" sz="1800" i="1" kern="1200" dirty="0">
                <a:solidFill>
                  <a:srgbClr val="000000"/>
                </a:solidFill>
                <a:effectLst/>
                <a:latin typeface="Times New Roman" panose="02020603050405020304" pitchFamily="18" charset="0"/>
                <a:ea typeface="Times New Roman" panose="02020603050405020304" pitchFamily="18" charset="0"/>
              </a:rPr>
              <a:t>проектирование, создание, поставка, исполнение</a:t>
            </a:r>
            <a:r>
              <a:rPr lang="ru-RU" sz="1800" kern="1200" dirty="0">
                <a:solidFill>
                  <a:srgbClr val="000000"/>
                </a:solidFill>
                <a:effectLst/>
                <a:latin typeface="Times New Roman" panose="02020603050405020304" pitchFamily="18" charset="0"/>
                <a:ea typeface="Times New Roman" panose="02020603050405020304" pitchFamily="18" charset="0"/>
              </a:rPr>
              <a:t>) размер обеспечения устанавливается по общему сценарию (от 0,5% до 30%) от их стоимости, а в части последующего обслуживания, ремонта, эксплуатации, утилизации – в размере </a:t>
            </a:r>
            <a:r>
              <a:rPr lang="ru-RU" sz="1800" b="1" kern="1200" dirty="0">
                <a:solidFill>
                  <a:srgbClr val="000000"/>
                </a:solidFill>
                <a:effectLst/>
                <a:latin typeface="Times New Roman" panose="02020603050405020304" pitchFamily="18" charset="0"/>
                <a:ea typeface="Times New Roman" panose="02020603050405020304" pitchFamily="18" charset="0"/>
              </a:rPr>
              <a:t>до 10% от стоимости таких обязательств.</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07CBEC3E-333B-4F90-BB46-073EB0359E65}"/>
              </a:ext>
            </a:extLst>
          </p:cNvPr>
          <p:cNvSpPr txBox="1"/>
          <p:nvPr/>
        </p:nvSpPr>
        <p:spPr>
          <a:xfrm>
            <a:off x="358836" y="54466"/>
            <a:ext cx="6611807" cy="461665"/>
          </a:xfrm>
          <a:prstGeom prst="rect">
            <a:avLst/>
          </a:prstGeom>
          <a:noFill/>
        </p:spPr>
        <p:txBody>
          <a:bodyPr wrap="square" rtlCol="0">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mn-ea"/>
              </a:rPr>
              <a:t>Контракт жизненного</a:t>
            </a:r>
            <a:r>
              <a:rPr lang="en-US" sz="2400" dirty="0">
                <a:solidFill>
                  <a:srgbClr val="0E779D"/>
                </a:solidFill>
                <a:effectLst>
                  <a:outerShdw blurRad="38100" dist="38100" dir="2700000" algn="tl">
                    <a:srgbClr val="000000">
                      <a:alpha val="43137"/>
                    </a:srgbClr>
                  </a:outerShdw>
                </a:effectLst>
                <a:latin typeface="Calibri" panose="020F0502020204030204" pitchFamily="34" charset="0"/>
              </a:rPr>
              <a:t> </a:t>
            </a: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цикла</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pic>
        <p:nvPicPr>
          <p:cNvPr id="6" name="Рисунок 5" descr="Сейф со сплошной заливкой">
            <a:extLst>
              <a:ext uri="{FF2B5EF4-FFF2-40B4-BE49-F238E27FC236}">
                <a16:creationId xmlns:a16="http://schemas.microsoft.com/office/drawing/2014/main" id="{6502FF82-82AF-41D9-A196-9FC5A9B2B8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802699" y="2939057"/>
            <a:ext cx="2204443" cy="2204443"/>
          </a:xfrm>
          <a:prstGeom prst="rect">
            <a:avLst/>
          </a:prstGeom>
        </p:spPr>
      </p:pic>
    </p:spTree>
    <p:extLst>
      <p:ext uri="{BB962C8B-B14F-4D97-AF65-F5344CB8AC3E}">
        <p14:creationId xmlns:p14="http://schemas.microsoft.com/office/powerpoint/2010/main" val="637694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AC81D48-AFE4-4106-A021-C3FD8E73BA06}"/>
              </a:ext>
            </a:extLst>
          </p:cNvPr>
          <p:cNvSpPr>
            <a:spLocks noGrp="1"/>
          </p:cNvSpPr>
          <p:nvPr>
            <p:ph type="sldNum" sz="quarter" idx="12"/>
          </p:nvPr>
        </p:nvSpPr>
        <p:spPr/>
        <p:txBody>
          <a:bodyPr/>
          <a:lstStyle/>
          <a:p>
            <a:fld id="{2066355A-084C-D24E-9AD2-7E4FC41EA627}" type="slidenum">
              <a:rPr lang="en-US" smtClean="0"/>
              <a:pPr/>
              <a:t>39</a:t>
            </a:fld>
            <a:endParaRPr lang="en-US" dirty="0"/>
          </a:p>
        </p:txBody>
      </p:sp>
      <p:sp>
        <p:nvSpPr>
          <p:cNvPr id="4" name="TextBox 3">
            <a:extLst>
              <a:ext uri="{FF2B5EF4-FFF2-40B4-BE49-F238E27FC236}">
                <a16:creationId xmlns:a16="http://schemas.microsoft.com/office/drawing/2014/main" id="{19F65734-DF48-46F6-9D07-3E6A0206F57C}"/>
              </a:ext>
            </a:extLst>
          </p:cNvPr>
          <p:cNvSpPr txBox="1"/>
          <p:nvPr/>
        </p:nvSpPr>
        <p:spPr>
          <a:xfrm>
            <a:off x="1458766" y="1418411"/>
            <a:ext cx="5982329" cy="2031325"/>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mn-ea"/>
              </a:rPr>
              <a:t>Положения об изменении контрактов на строительство и капитальный ремонт предусмотренные частями 1.3, 8, 9 статьи 95 Закона №44-ФЗ применяются также к контрактам жизненного цикла, предусмотренным частями 16 и 16.1 статьи 34 Закона №44-ФЗ (проектирование и строительство) в отношении объектов капитального строительства.</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BFAA57EE-D561-4157-9A97-7F0D80DC503F}"/>
              </a:ext>
            </a:extLst>
          </p:cNvPr>
          <p:cNvSpPr txBox="1"/>
          <p:nvPr/>
        </p:nvSpPr>
        <p:spPr>
          <a:xfrm>
            <a:off x="358836" y="84078"/>
            <a:ext cx="6598555"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Изменение контракта жизненного цикла </a:t>
            </a:r>
            <a:endParaRPr lang="ru-RU" sz="1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pic>
        <p:nvPicPr>
          <p:cNvPr id="7" name="Рисунок 6" descr="Буфер обмена контур">
            <a:extLst>
              <a:ext uri="{FF2B5EF4-FFF2-40B4-BE49-F238E27FC236}">
                <a16:creationId xmlns:a16="http://schemas.microsoft.com/office/drawing/2014/main" id="{59C882B9-2DA9-4F5E-BEE9-007C0E30DEA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7436" y="3679544"/>
            <a:ext cx="914400" cy="914400"/>
          </a:xfrm>
          <a:prstGeom prst="rect">
            <a:avLst/>
          </a:prstGeom>
        </p:spPr>
      </p:pic>
      <p:pic>
        <p:nvPicPr>
          <p:cNvPr id="9" name="Рисунок 8" descr="Здание контур">
            <a:extLst>
              <a:ext uri="{FF2B5EF4-FFF2-40B4-BE49-F238E27FC236}">
                <a16:creationId xmlns:a16="http://schemas.microsoft.com/office/drawing/2014/main" id="{2B32C83E-4BA3-4CA5-811F-9AA46E9672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45705" y="3404646"/>
            <a:ext cx="914400" cy="914400"/>
          </a:xfrm>
          <a:prstGeom prst="rect">
            <a:avLst/>
          </a:prstGeom>
        </p:spPr>
      </p:pic>
    </p:spTree>
    <p:extLst>
      <p:ext uri="{BB962C8B-B14F-4D97-AF65-F5344CB8AC3E}">
        <p14:creationId xmlns:p14="http://schemas.microsoft.com/office/powerpoint/2010/main" val="2535524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131CE17B-923F-467E-A897-B39CB3A604E0}"/>
              </a:ext>
            </a:extLst>
          </p:cNvPr>
          <p:cNvSpPr>
            <a:spLocks noGrp="1"/>
          </p:cNvSpPr>
          <p:nvPr>
            <p:ph type="sldNum" sz="quarter" idx="12"/>
          </p:nvPr>
        </p:nvSpPr>
        <p:spPr/>
        <p:txBody>
          <a:bodyPr/>
          <a:lstStyle/>
          <a:p>
            <a:fld id="{2066355A-084C-D24E-9AD2-7E4FC41EA627}" type="slidenum">
              <a:rPr lang="en-US" smtClean="0"/>
              <a:pPr/>
              <a:t>40</a:t>
            </a:fld>
            <a:endParaRPr lang="en-US" dirty="0"/>
          </a:p>
        </p:txBody>
      </p:sp>
      <p:sp>
        <p:nvSpPr>
          <p:cNvPr id="4" name="TextBox 3">
            <a:extLst>
              <a:ext uri="{FF2B5EF4-FFF2-40B4-BE49-F238E27FC236}">
                <a16:creationId xmlns:a16="http://schemas.microsoft.com/office/drawing/2014/main" id="{9337D024-E303-44C9-8275-43A3608113D4}"/>
              </a:ext>
            </a:extLst>
          </p:cNvPr>
          <p:cNvSpPr txBox="1"/>
          <p:nvPr/>
        </p:nvSpPr>
        <p:spPr>
          <a:xfrm>
            <a:off x="358835" y="788505"/>
            <a:ext cx="8785165" cy="3970318"/>
          </a:xfrm>
          <a:prstGeom prst="rect">
            <a:avLst/>
          </a:prstGeom>
          <a:noFill/>
        </p:spPr>
        <p:txBody>
          <a:bodyPr wrap="square">
            <a:spAutoFit/>
          </a:bodyPr>
          <a:lstStyle/>
          <a:p>
            <a:r>
              <a:rPr lang="ru-RU" sz="1800" i="1" kern="1200" dirty="0">
                <a:solidFill>
                  <a:srgbClr val="000000"/>
                </a:solidFill>
                <a:effectLst/>
                <a:latin typeface="Times New Roman" panose="02020603050405020304" pitchFamily="18" charset="0"/>
                <a:ea typeface="+mn-ea"/>
              </a:rPr>
              <a:t>П. 12 ч. 1 ст. 95 Закона №44-ФЗ</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В контракт можно вносить изменение, если при исполнении контракта изменяется срок исполнения отдельного этапа (отдельных этапов) исполнения контракта в рамках срока исполнения контракта, предусмотренного при его заключении.</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В случае изменения объема обязательств по контракту, связанных с его изменением, предусмотренным положениями части 1 статьи 95 Закона №44-ФЗ – положениями части 1.3 данной статьи предусмотрены правила изменения размера и порядка обеспечения исполнения контракта.</a:t>
            </a:r>
            <a:endParaRPr lang="ru-RU" sz="1800" dirty="0">
              <a:effectLst/>
              <a:latin typeface="Calibri" panose="020F0502020204030204" pitchFamily="34" charset="0"/>
              <a:ea typeface="Calibri" panose="020F0502020204030204" pitchFamily="34" charset="0"/>
            </a:endParaRPr>
          </a:p>
          <a:p>
            <a:pPr algn="ctr"/>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pPr algn="just"/>
            <a:r>
              <a:rPr lang="ru-RU" sz="1800" kern="1200" dirty="0">
                <a:solidFill>
                  <a:srgbClr val="000000"/>
                </a:solidFill>
                <a:effectLst/>
                <a:latin typeface="Times New Roman" panose="02020603050405020304" pitchFamily="18" charset="0"/>
                <a:ea typeface="+mn-ea"/>
              </a:rPr>
              <a:t>Соглашение об изменении условий контракта, заключенного по результатам электронных процедур, закрытых электронных процедур, заключается с использованием единой информационной системы.</a:t>
            </a:r>
            <a:endParaRPr lang="ru-RU" sz="1800" dirty="0">
              <a:effectLst/>
              <a:latin typeface="Calibri" panose="020F0502020204030204" pitchFamily="34" charset="0"/>
              <a:ea typeface="Calibri" panose="020F0502020204030204" pitchFamily="34" charset="0"/>
            </a:endParaRPr>
          </a:p>
          <a:p>
            <a:pPr algn="just"/>
            <a:r>
              <a:rPr lang="ru-RU" sz="1800" b="1" kern="1200" dirty="0">
                <a:solidFill>
                  <a:srgbClr val="000000"/>
                </a:solidFill>
                <a:effectLst/>
                <a:latin typeface="Times New Roman" panose="02020603050405020304" pitchFamily="18" charset="0"/>
                <a:ea typeface="+mn-ea"/>
              </a:rPr>
              <a:t>(</a:t>
            </a:r>
            <a:r>
              <a:rPr lang="ru-RU" sz="1800" b="1" i="1" kern="1200" dirty="0">
                <a:solidFill>
                  <a:srgbClr val="000000"/>
                </a:solidFill>
                <a:effectLst/>
                <a:latin typeface="Times New Roman" panose="02020603050405020304" pitchFamily="18" charset="0"/>
                <a:ea typeface="+mn-ea"/>
              </a:rPr>
              <a:t>вступает в силу с 01.07.2023</a:t>
            </a:r>
            <a:r>
              <a:rPr lang="ru-RU" sz="1800" b="1" kern="1200" dirty="0">
                <a:solidFill>
                  <a:srgbClr val="000000"/>
                </a:solidFill>
                <a:effectLst/>
                <a:latin typeface="Times New Roman" panose="02020603050405020304" pitchFamily="18" charset="0"/>
                <a:ea typeface="+mn-ea"/>
              </a:rPr>
              <a:t>)</a:t>
            </a:r>
            <a:endParaRPr lang="ru-RU" sz="1800" b="1"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C28C003B-9931-4B44-9625-6B86AC722C30}"/>
              </a:ext>
            </a:extLst>
          </p:cNvPr>
          <p:cNvSpPr txBox="1"/>
          <p:nvPr/>
        </p:nvSpPr>
        <p:spPr>
          <a:xfrm>
            <a:off x="358836" y="78885"/>
            <a:ext cx="6598555" cy="461665"/>
          </a:xfrm>
          <a:prstGeom prst="rect">
            <a:avLst/>
          </a:prstGeom>
          <a:noFill/>
        </p:spPr>
        <p:txBody>
          <a:bodyPr wrap="square">
            <a:spAutoFit/>
          </a:bodyPr>
          <a:lstStyle/>
          <a:p>
            <a:pPr algn="ctr"/>
            <a:r>
              <a:rPr lang="ru-RU" sz="2400" b="1" kern="1200" dirty="0">
                <a:solidFill>
                  <a:srgbClr val="0E779D"/>
                </a:solidFill>
                <a:effectLst>
                  <a:outerShdw blurRad="38100" dist="38100" dir="2700000" algn="tl">
                    <a:srgbClr val="000000">
                      <a:alpha val="43137"/>
                    </a:srgbClr>
                  </a:outerShdw>
                </a:effectLst>
                <a:latin typeface="Times New Roman" panose="02020603050405020304" pitchFamily="18" charset="0"/>
              </a:rPr>
              <a:t>Изменение контракта </a:t>
            </a:r>
            <a:endParaRPr lang="ru-RU" sz="24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876279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p:txBody>
          <a:bodyPr/>
          <a:lstStyle/>
          <a:p>
            <a:fld id="{2066355A-084C-D24E-9AD2-7E4FC41EA627}" type="slidenum">
              <a:rPr lang="en-US" smtClean="0"/>
              <a:pPr/>
              <a:t>41</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909686" y="1358554"/>
            <a:ext cx="5002289" cy="830997"/>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Обеспечение</a:t>
            </a:r>
            <a:endParaRPr lang="ru-RU" sz="1400" b="1" dirty="0">
              <a:latin typeface="Trebuchet MS" panose="020B0603020202020204" pitchFamily="34" charset="0"/>
              <a:cs typeface="Arial" panose="020B0604020202020204" pitchFamily="34" charset="0"/>
            </a:endParaRPr>
          </a:p>
        </p:txBody>
      </p:sp>
      <p:pic>
        <p:nvPicPr>
          <p:cNvPr id="5" name="Рисунок 4" descr="Деньги контур">
            <a:extLst>
              <a:ext uri="{FF2B5EF4-FFF2-40B4-BE49-F238E27FC236}">
                <a16:creationId xmlns:a16="http://schemas.microsoft.com/office/drawing/2014/main" id="{850E1CA8-06C4-4940-866A-429BD1BE351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48604" y="714815"/>
            <a:ext cx="1564151" cy="1564151"/>
          </a:xfrm>
          <a:prstGeom prst="rect">
            <a:avLst/>
          </a:prstGeom>
        </p:spPr>
      </p:pic>
      <p:pic>
        <p:nvPicPr>
          <p:cNvPr id="9" name="Рисунок 8" descr="Монеты контур">
            <a:extLst>
              <a:ext uri="{FF2B5EF4-FFF2-40B4-BE49-F238E27FC236}">
                <a16:creationId xmlns:a16="http://schemas.microsoft.com/office/drawing/2014/main" id="{A08D1809-D12C-4753-A78E-96693A0DF5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4254" y="1919596"/>
            <a:ext cx="718740" cy="718740"/>
          </a:xfrm>
          <a:prstGeom prst="rect">
            <a:avLst/>
          </a:prstGeom>
        </p:spPr>
      </p:pic>
    </p:spTree>
    <p:extLst>
      <p:ext uri="{BB962C8B-B14F-4D97-AF65-F5344CB8AC3E}">
        <p14:creationId xmlns:p14="http://schemas.microsoft.com/office/powerpoint/2010/main" val="3008307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20909744-D300-4591-BCD5-7329AEDB9C98}"/>
              </a:ext>
            </a:extLst>
          </p:cNvPr>
          <p:cNvSpPr>
            <a:spLocks noGrp="1"/>
          </p:cNvSpPr>
          <p:nvPr>
            <p:ph type="sldNum" sz="quarter" idx="12"/>
          </p:nvPr>
        </p:nvSpPr>
        <p:spPr/>
        <p:txBody>
          <a:bodyPr/>
          <a:lstStyle/>
          <a:p>
            <a:fld id="{2066355A-084C-D24E-9AD2-7E4FC41EA627}" type="slidenum">
              <a:rPr lang="en-US" smtClean="0"/>
              <a:pPr/>
              <a:t>42</a:t>
            </a:fld>
            <a:endParaRPr lang="en-US" dirty="0"/>
          </a:p>
        </p:txBody>
      </p:sp>
      <p:sp>
        <p:nvSpPr>
          <p:cNvPr id="4" name="TextBox 3">
            <a:extLst>
              <a:ext uri="{FF2B5EF4-FFF2-40B4-BE49-F238E27FC236}">
                <a16:creationId xmlns:a16="http://schemas.microsoft.com/office/drawing/2014/main" id="{141F6596-024A-459D-BA69-C9C969E9F171}"/>
              </a:ext>
            </a:extLst>
          </p:cNvPr>
          <p:cNvSpPr txBox="1"/>
          <p:nvPr/>
        </p:nvSpPr>
        <p:spPr>
          <a:xfrm>
            <a:off x="409635" y="780442"/>
            <a:ext cx="8528955" cy="3631507"/>
          </a:xfrm>
          <a:prstGeom prst="rect">
            <a:avLst/>
          </a:prstGeom>
          <a:noFill/>
        </p:spPr>
        <p:txBody>
          <a:bodyPr wrap="square">
            <a:spAutoFit/>
          </a:bodyPr>
          <a:lstStyle/>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При применении антидемпинговых мер, при НМЦК более 15 млн. руб. размер обеспечения исполнения контракта должен составлять не менее </a:t>
            </a:r>
            <a:r>
              <a:rPr lang="ru-RU" sz="1800" b="1" kern="1200" dirty="0">
                <a:solidFill>
                  <a:srgbClr val="FF0000"/>
                </a:solidFill>
                <a:effectLst/>
                <a:latin typeface="Times New Roman" panose="02020603050405020304" pitchFamily="18" charset="0"/>
                <a:ea typeface="Calibri" panose="020F0502020204030204" pitchFamily="34" charset="0"/>
              </a:rPr>
              <a:t>10%</a:t>
            </a:r>
            <a:r>
              <a:rPr lang="ru-RU" sz="1800" b="1" kern="1200" dirty="0">
                <a:solidFill>
                  <a:srgbClr val="000000"/>
                </a:solidFill>
                <a:effectLst/>
                <a:latin typeface="Times New Roman" panose="02020603050405020304" pitchFamily="18" charset="0"/>
                <a:ea typeface="Calibri" panose="020F0502020204030204" pitchFamily="34" charset="0"/>
              </a:rPr>
              <a:t> от НМЦК. </a:t>
            </a:r>
            <a:r>
              <a:rPr lang="ru-RU" sz="1800" i="1" kern="1200" dirty="0">
                <a:solidFill>
                  <a:srgbClr val="000000"/>
                </a:solidFill>
                <a:effectLst/>
                <a:latin typeface="Times New Roman" panose="02020603050405020304" pitchFamily="18" charset="0"/>
                <a:ea typeface="Calibri" panose="020F0502020204030204" pitchFamily="34" charset="0"/>
              </a:rPr>
              <a:t>(от ЦК если закупка у СМП и СОНО)</a:t>
            </a:r>
            <a:endParaRPr lang="en-US" sz="1800" i="1" kern="1200" dirty="0">
              <a:solidFill>
                <a:srgbClr val="000000"/>
              </a:solidFill>
              <a:effectLst/>
              <a:latin typeface="Times New Roman" panose="02020603050405020304" pitchFamily="18" charset="0"/>
              <a:ea typeface="Calibri" panose="020F0502020204030204" pitchFamily="34" charset="0"/>
            </a:endParaRPr>
          </a:p>
          <a:p>
            <a:pPr>
              <a:lnSpc>
                <a:spcPct val="106000"/>
              </a:lnSpc>
              <a:spcAft>
                <a:spcPts val="800"/>
              </a:spcAft>
            </a:pPr>
            <a:endParaRPr lang="en-US" i="1" dirty="0">
              <a:solidFill>
                <a:srgbClr val="000000"/>
              </a:solidFill>
              <a:latin typeface="Times New Roman" panose="02020603050405020304" pitchFamily="18" charset="0"/>
              <a:ea typeface="Calibri" panose="020F0502020204030204" pitchFamily="34" charset="0"/>
            </a:endParaRPr>
          </a:p>
          <a:p>
            <a:pPr>
              <a:lnSpc>
                <a:spcPct val="106000"/>
              </a:lnSpc>
              <a:spcAft>
                <a:spcPts val="800"/>
              </a:spcAft>
            </a:pPr>
            <a:endParaRPr lang="en-US" sz="1800" i="1" kern="1200" dirty="0">
              <a:solidFill>
                <a:srgbClr val="000000"/>
              </a:solidFill>
              <a:effectLst/>
              <a:latin typeface="Times New Roman" panose="02020603050405020304" pitchFamily="18" charset="0"/>
              <a:ea typeface="Calibri" panose="020F0502020204030204" pitchFamily="34" charset="0"/>
            </a:endParaRPr>
          </a:p>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Теперь вместо банковских гарантий Законом №44-ФЗ предусмотрено предоставление независимых гарантий, которые выдаются:</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1) банками;</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2) государственной корпорацией развития "ВЭБ.РФ";</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28DD38BF-D14C-4717-9456-C54D760E2C9E}"/>
              </a:ext>
            </a:extLst>
          </p:cNvPr>
          <p:cNvSpPr txBox="1"/>
          <p:nvPr/>
        </p:nvSpPr>
        <p:spPr>
          <a:xfrm>
            <a:off x="358835" y="87651"/>
            <a:ext cx="6611807" cy="400110"/>
          </a:xfrm>
          <a:prstGeom prst="rect">
            <a:avLst/>
          </a:prstGeom>
          <a:noFill/>
        </p:spPr>
        <p:txBody>
          <a:bodyPr wrap="square">
            <a:spAutoFit/>
          </a:bodyPr>
          <a:lstStyle/>
          <a:p>
            <a:pPr algn="ctr"/>
            <a:r>
              <a:rPr lang="ru-RU" sz="20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Обеспечение обязательств, предусмотренных Законом</a:t>
            </a:r>
            <a:endParaRPr lang="ru-RU" sz="12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740997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43</a:t>
            </a:fld>
            <a:endParaRPr lang="en-US" dirty="0"/>
          </a:p>
        </p:txBody>
      </p:sp>
      <p:sp>
        <p:nvSpPr>
          <p:cNvPr id="7" name="TextBox 6">
            <a:extLst>
              <a:ext uri="{FF2B5EF4-FFF2-40B4-BE49-F238E27FC236}">
                <a16:creationId xmlns:a16="http://schemas.microsoft.com/office/drawing/2014/main" id="{BA3D3509-94A8-42A1-9CA0-C7B60665DBD9}"/>
              </a:ext>
            </a:extLst>
          </p:cNvPr>
          <p:cNvSpPr txBox="1"/>
          <p:nvPr/>
        </p:nvSpPr>
        <p:spPr>
          <a:xfrm>
            <a:off x="472929" y="986193"/>
            <a:ext cx="8092123" cy="3806876"/>
          </a:xfrm>
          <a:prstGeom prst="rect">
            <a:avLst/>
          </a:prstGeom>
          <a:noFill/>
        </p:spPr>
        <p:txBody>
          <a:bodyPr wrap="square">
            <a:spAutoFit/>
          </a:bodyPr>
          <a:lstStyle/>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3) фондами содействия кредитованию (гарантийными фондами, фондами поручительств), являющимися участниками национальной гарантийной системы поддержки малого и среднего предпринимательства, предусмотренной Федеральным законом от 24 июля 2007 года N 209-ФЗ "О развитии малого и среднего предпринимательства в Российской Федерации" (</a:t>
            </a:r>
            <a:r>
              <a:rPr lang="ru-RU" sz="1800" b="1" kern="1200" dirty="0">
                <a:solidFill>
                  <a:srgbClr val="000000"/>
                </a:solidFill>
                <a:effectLst/>
                <a:latin typeface="Times New Roman" panose="02020603050405020304" pitchFamily="18" charset="0"/>
                <a:ea typeface="Calibri" panose="020F0502020204030204" pitchFamily="34" charset="0"/>
              </a:rPr>
              <a:t>региональные гарантийные организации)</a:t>
            </a:r>
            <a:r>
              <a:rPr lang="ru-RU" sz="1800" kern="1200" dirty="0">
                <a:solidFill>
                  <a:srgbClr val="000000"/>
                </a:solidFill>
                <a:effectLst/>
                <a:latin typeface="Times New Roman" panose="02020603050405020304" pitchFamily="18" charset="0"/>
                <a:ea typeface="Calibri" panose="020F0502020204030204" pitchFamily="34" charset="0"/>
              </a:rPr>
              <a:t> </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a:t>
            </a:r>
            <a:r>
              <a:rPr lang="ru-RU" sz="1800" i="1" kern="1200" dirty="0">
                <a:solidFill>
                  <a:srgbClr val="000000"/>
                </a:solidFill>
                <a:effectLst/>
                <a:latin typeface="Times New Roman" panose="02020603050405020304" pitchFamily="18" charset="0"/>
                <a:ea typeface="Calibri" panose="020F0502020204030204" pitchFamily="34" charset="0"/>
              </a:rPr>
              <a:t>могут предоставляться только</a:t>
            </a:r>
            <a:r>
              <a:rPr lang="ru-RU" sz="1800" kern="1200" dirty="0">
                <a:solidFill>
                  <a:srgbClr val="000000"/>
                </a:solidFill>
                <a:effectLst/>
                <a:latin typeface="Times New Roman" panose="02020603050405020304" pitchFamily="18" charset="0"/>
                <a:ea typeface="Calibri" panose="020F0502020204030204" pitchFamily="34" charset="0"/>
              </a:rPr>
              <a:t> </a:t>
            </a:r>
            <a:r>
              <a:rPr lang="ru-RU" sz="1800" i="1" kern="1200" dirty="0">
                <a:solidFill>
                  <a:srgbClr val="000000"/>
                </a:solidFill>
                <a:effectLst/>
                <a:latin typeface="Times New Roman" panose="02020603050405020304" pitchFamily="18" charset="0"/>
                <a:ea typeface="Calibri" panose="020F0502020204030204" pitchFamily="34" charset="0"/>
              </a:rPr>
              <a:t>при осуществлении закупок у СМП и СОНО</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4) Евразийским банком развития (если участник закупки является юридическим лицом, зарегистрированным на территории государства - члена ЕАЭС, за исключением Российской Федерации, или физическим лицом, являющимся гражданином государства - члена ЕАЭС, за исключением Российской Федерации).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0698CD65-49CB-4BCB-B0EF-CBD2EE69BB18}"/>
              </a:ext>
            </a:extLst>
          </p:cNvPr>
          <p:cNvSpPr txBox="1"/>
          <p:nvPr/>
        </p:nvSpPr>
        <p:spPr>
          <a:xfrm>
            <a:off x="358835" y="140659"/>
            <a:ext cx="6611807" cy="923330"/>
          </a:xfrm>
          <a:prstGeom prst="rect">
            <a:avLst/>
          </a:prstGeom>
          <a:noFill/>
        </p:spPr>
        <p:txBody>
          <a:bodyPr wrap="square">
            <a:spAutoFit/>
          </a:bodyPr>
          <a:lstStyle/>
          <a:p>
            <a:pPr algn="ctr"/>
            <a:r>
              <a:rPr lang="ru-RU" b="1" kern="1200" dirty="0">
                <a:solidFill>
                  <a:srgbClr val="2182A5"/>
                </a:solidFill>
                <a:effectLst>
                  <a:outerShdw blurRad="38100" dist="38100" dir="2700000" algn="tl">
                    <a:srgbClr val="000000">
                      <a:alpha val="43137"/>
                    </a:srgbClr>
                  </a:outerShdw>
                </a:effectLst>
                <a:latin typeface="Times New Roman" panose="02020603050405020304" pitchFamily="18" charset="0"/>
              </a:rPr>
              <a:t>Теперь вместо банковских гарантий Законом №44-ФЗ предусмотрено предоставление независимых гарантий, которые выдаются:</a:t>
            </a:r>
          </a:p>
        </p:txBody>
      </p:sp>
    </p:spTree>
    <p:extLst>
      <p:ext uri="{BB962C8B-B14F-4D97-AF65-F5344CB8AC3E}">
        <p14:creationId xmlns:p14="http://schemas.microsoft.com/office/powerpoint/2010/main" val="1094384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7CBE079-2852-4AD6-A156-0888A1A51F3F}"/>
              </a:ext>
            </a:extLst>
          </p:cNvPr>
          <p:cNvSpPr>
            <a:spLocks noGrp="1"/>
          </p:cNvSpPr>
          <p:nvPr>
            <p:ph type="sldNum" sz="quarter" idx="12"/>
          </p:nvPr>
        </p:nvSpPr>
        <p:spPr/>
        <p:txBody>
          <a:bodyPr/>
          <a:lstStyle/>
          <a:p>
            <a:fld id="{2066355A-084C-D24E-9AD2-7E4FC41EA627}" type="slidenum">
              <a:rPr lang="en-US" smtClean="0"/>
              <a:pPr/>
              <a:t>44</a:t>
            </a:fld>
            <a:endParaRPr lang="en-US" dirty="0"/>
          </a:p>
        </p:txBody>
      </p:sp>
      <p:sp>
        <p:nvSpPr>
          <p:cNvPr id="7" name="TextBox 6">
            <a:extLst>
              <a:ext uri="{FF2B5EF4-FFF2-40B4-BE49-F238E27FC236}">
                <a16:creationId xmlns:a16="http://schemas.microsoft.com/office/drawing/2014/main" id="{BA3D3509-94A8-42A1-9CA0-C7B60665DBD9}"/>
              </a:ext>
            </a:extLst>
          </p:cNvPr>
          <p:cNvSpPr txBox="1"/>
          <p:nvPr/>
        </p:nvSpPr>
        <p:spPr>
          <a:xfrm>
            <a:off x="1515923" y="1163087"/>
            <a:ext cx="6611807" cy="1477328"/>
          </a:xfrm>
          <a:prstGeom prst="rect">
            <a:avLst/>
          </a:prstGeom>
          <a:noFill/>
        </p:spPr>
        <p:txBody>
          <a:bodyPr wrap="square">
            <a:spAutoFit/>
          </a:bodyPr>
          <a:lstStyle/>
          <a:p>
            <a:r>
              <a:rPr lang="ru-RU" sz="1800" b="1" kern="1200" dirty="0">
                <a:solidFill>
                  <a:srgbClr val="000000"/>
                </a:solidFill>
                <a:effectLst/>
                <a:latin typeface="Times New Roman" panose="02020603050405020304" pitchFamily="18" charset="0"/>
                <a:ea typeface="Calibri" panose="020F0502020204030204" pitchFamily="34" charset="0"/>
              </a:rPr>
              <a:t>В случае отказа от принятия независимых гарантий</a:t>
            </a:r>
            <a:r>
              <a:rPr lang="ru-RU" sz="1800" kern="1200" dirty="0">
                <a:solidFill>
                  <a:srgbClr val="000000"/>
                </a:solidFill>
                <a:effectLst/>
                <a:latin typeface="Times New Roman" panose="02020603050405020304" pitchFamily="18" charset="0"/>
                <a:ea typeface="Calibri" panose="020F0502020204030204" pitchFamily="34" charset="0"/>
              </a:rPr>
              <a:t> – заказчик информирует об этом через протоколы определения поставщика (в случаях рассмотрения заявок, обеспеченных независимыми гарантиями) или оформляет в электронной форме через ЕИС отказ от принятия независимой гарантии.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0698CD65-49CB-4BCB-B0EF-CBD2EE69BB18}"/>
              </a:ext>
            </a:extLst>
          </p:cNvPr>
          <p:cNvSpPr txBox="1"/>
          <p:nvPr/>
        </p:nvSpPr>
        <p:spPr>
          <a:xfrm>
            <a:off x="358835" y="87651"/>
            <a:ext cx="6611807" cy="400110"/>
          </a:xfrm>
          <a:prstGeom prst="rect">
            <a:avLst/>
          </a:prstGeom>
          <a:noFill/>
        </p:spPr>
        <p:txBody>
          <a:bodyPr wrap="square">
            <a:spAutoFit/>
          </a:bodyPr>
          <a:lstStyle/>
          <a:p>
            <a:pPr algn="ctr"/>
            <a:r>
              <a:rPr lang="ru-RU" sz="20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Обеспечение обязательств, предусмотренных Законом</a:t>
            </a:r>
            <a:endParaRPr lang="ru-RU" sz="12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pic>
        <p:nvPicPr>
          <p:cNvPr id="5" name="Рисунок 4" descr="Отменить подписку со сплошной заливкой">
            <a:extLst>
              <a:ext uri="{FF2B5EF4-FFF2-40B4-BE49-F238E27FC236}">
                <a16:creationId xmlns:a16="http://schemas.microsoft.com/office/drawing/2014/main" id="{4D7F35BB-6276-48A1-B7E5-502EF2B8DB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32313" y="3134967"/>
            <a:ext cx="1967948" cy="1967948"/>
          </a:xfrm>
          <a:prstGeom prst="rect">
            <a:avLst/>
          </a:prstGeom>
        </p:spPr>
      </p:pic>
    </p:spTree>
    <p:extLst>
      <p:ext uri="{BB962C8B-B14F-4D97-AF65-F5344CB8AC3E}">
        <p14:creationId xmlns:p14="http://schemas.microsoft.com/office/powerpoint/2010/main" val="1863304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143B855-B104-4D4C-8288-4099C5C4494A}"/>
              </a:ext>
            </a:extLst>
          </p:cNvPr>
          <p:cNvSpPr>
            <a:spLocks noGrp="1"/>
          </p:cNvSpPr>
          <p:nvPr>
            <p:ph type="sldNum" sz="quarter" idx="12"/>
          </p:nvPr>
        </p:nvSpPr>
        <p:spPr/>
        <p:txBody>
          <a:bodyPr/>
          <a:lstStyle/>
          <a:p>
            <a:fld id="{2066355A-084C-D24E-9AD2-7E4FC41EA627}" type="slidenum">
              <a:rPr lang="en-US" smtClean="0"/>
              <a:pPr/>
              <a:t>45</a:t>
            </a:fld>
            <a:endParaRPr lang="en-US" dirty="0"/>
          </a:p>
        </p:txBody>
      </p:sp>
      <p:sp>
        <p:nvSpPr>
          <p:cNvPr id="4" name="TextBox 3">
            <a:extLst>
              <a:ext uri="{FF2B5EF4-FFF2-40B4-BE49-F238E27FC236}">
                <a16:creationId xmlns:a16="http://schemas.microsoft.com/office/drawing/2014/main" id="{2AEDDD33-78BF-4F6A-8217-31EBB8AA1579}"/>
              </a:ext>
            </a:extLst>
          </p:cNvPr>
          <p:cNvSpPr txBox="1"/>
          <p:nvPr/>
        </p:nvSpPr>
        <p:spPr>
          <a:xfrm>
            <a:off x="528320" y="977994"/>
            <a:ext cx="8087360" cy="3718454"/>
          </a:xfrm>
          <a:prstGeom prst="rect">
            <a:avLst/>
          </a:prstGeom>
          <a:noFill/>
        </p:spPr>
        <p:txBody>
          <a:bodyPr wrap="square">
            <a:spAutoFit/>
          </a:bodyPr>
          <a:lstStyle/>
          <a:p>
            <a:pPr marL="342900" lvl="0" indent="-342900">
              <a:lnSpc>
                <a:spcPct val="106000"/>
              </a:lnSpc>
              <a:spcAft>
                <a:spcPts val="8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Calibri" panose="020F0502020204030204" pitchFamily="34" charset="0"/>
              </a:rPr>
              <a:t>Требование об обеспечении заявок обязательно устанавливается для любых конкурентных закупок при НМЦК от 1 млн. руб.</a:t>
            </a:r>
            <a:endParaRPr lang="en-US" sz="1800" kern="1200" dirty="0">
              <a:solidFill>
                <a:srgbClr val="000000"/>
              </a:solidFill>
              <a:effectLst/>
              <a:latin typeface="Times New Roman" panose="02020603050405020304" pitchFamily="18" charset="0"/>
              <a:ea typeface="Calibri" panose="020F0502020204030204" pitchFamily="34" charset="0"/>
            </a:endParaRPr>
          </a:p>
          <a:p>
            <a:pPr marL="342900" lvl="0" indent="-342900">
              <a:lnSpc>
                <a:spcPct val="106000"/>
              </a:lnSpc>
              <a:spcAft>
                <a:spcPts val="800"/>
              </a:spcAft>
              <a:buFont typeface="Wingdings" panose="05000000000000000000" pitchFamily="2" charset="2"/>
              <a:buChar char=""/>
            </a:pPr>
            <a:endParaRPr lang="ru-RU" sz="1800" dirty="0">
              <a:effectLst/>
              <a:latin typeface="Calibri" panose="020F0502020204030204" pitchFamily="34" charset="0"/>
              <a:ea typeface="Calibri" panose="020F0502020204030204" pitchFamily="34" charset="0"/>
            </a:endParaRPr>
          </a:p>
          <a:p>
            <a:pPr marL="342900" lvl="0" indent="-342900">
              <a:lnSpc>
                <a:spcPct val="106000"/>
              </a:lnSpc>
              <a:spcAft>
                <a:spcPts val="8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Calibri" panose="020F0502020204030204" pitchFamily="34" charset="0"/>
              </a:rPr>
              <a:t>Размер обеспечения заявок остается прежним, но УИС (учреждения и предприятия уголовно-исполнительной системы) и ОИ (организации инвалидов) предоставляют обеспечение своей заявки на участие в закупке в размере 0.5% НМЦК вне зависимости от того – установлены ли в закупке преференции для них или нет.</a:t>
            </a:r>
            <a:endParaRPr lang="en-US" sz="1800" kern="1200" dirty="0">
              <a:solidFill>
                <a:srgbClr val="000000"/>
              </a:solidFill>
              <a:effectLst/>
              <a:latin typeface="Times New Roman" panose="02020603050405020304" pitchFamily="18" charset="0"/>
              <a:ea typeface="Calibri" panose="020F0502020204030204" pitchFamily="34" charset="0"/>
            </a:endParaRPr>
          </a:p>
          <a:p>
            <a:pPr marL="342900" lvl="0" indent="-342900">
              <a:lnSpc>
                <a:spcPct val="106000"/>
              </a:lnSpc>
              <a:spcAft>
                <a:spcPts val="800"/>
              </a:spcAft>
              <a:buFont typeface="Wingdings" panose="05000000000000000000" pitchFamily="2" charset="2"/>
              <a:buChar char=""/>
            </a:pPr>
            <a:endParaRPr lang="ru-RU" sz="1800" dirty="0">
              <a:effectLst/>
              <a:latin typeface="Calibri" panose="020F0502020204030204" pitchFamily="34" charset="0"/>
              <a:ea typeface="Calibri" panose="020F0502020204030204" pitchFamily="34" charset="0"/>
            </a:endParaRPr>
          </a:p>
          <a:p>
            <a:pPr marL="342900" lvl="0" indent="-342900">
              <a:lnSpc>
                <a:spcPct val="106000"/>
              </a:lnSpc>
              <a:spcAft>
                <a:spcPts val="800"/>
              </a:spcAft>
              <a:buFont typeface="Wingdings" panose="05000000000000000000" pitchFamily="2" charset="2"/>
              <a:buChar char=""/>
            </a:pPr>
            <a:r>
              <a:rPr lang="ru-RU" sz="1800" kern="1200" dirty="0">
                <a:solidFill>
                  <a:srgbClr val="000000"/>
                </a:solidFill>
                <a:effectLst/>
                <a:latin typeface="Times New Roman" panose="02020603050405020304" pitchFamily="18" charset="0"/>
                <a:ea typeface="Calibri" panose="020F0502020204030204" pitchFamily="34" charset="0"/>
              </a:rPr>
              <a:t>Блокирование денежных средств на специальном счете участника производится после подачи заявки, а не по окончанию срока подачи.</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12C976EE-DBA1-4A59-B8F5-719511562283}"/>
              </a:ext>
            </a:extLst>
          </p:cNvPr>
          <p:cNvSpPr txBox="1"/>
          <p:nvPr/>
        </p:nvSpPr>
        <p:spPr>
          <a:xfrm>
            <a:off x="358835" y="132039"/>
            <a:ext cx="6598555" cy="465320"/>
          </a:xfrm>
          <a:prstGeom prst="rect">
            <a:avLst/>
          </a:prstGeom>
          <a:noFill/>
        </p:spPr>
        <p:txBody>
          <a:bodyPr wrap="square">
            <a:spAutoFit/>
          </a:bodyPr>
          <a:lstStyle/>
          <a:p>
            <a:pPr algn="ctr">
              <a:lnSpc>
                <a:spcPct val="106000"/>
              </a:lnSpc>
              <a:spcAft>
                <a:spcPts val="800"/>
              </a:spcAft>
            </a:pP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Обеспечение заявок на участие</a:t>
            </a:r>
            <a:endParaRPr lang="ru-RU" sz="14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748303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7BAB8CD4-E279-4ACD-9C6E-A825914C31FA}"/>
              </a:ext>
            </a:extLst>
          </p:cNvPr>
          <p:cNvSpPr>
            <a:spLocks noGrp="1"/>
          </p:cNvSpPr>
          <p:nvPr>
            <p:ph type="sldNum" sz="quarter" idx="12"/>
          </p:nvPr>
        </p:nvSpPr>
        <p:spPr/>
        <p:txBody>
          <a:bodyPr/>
          <a:lstStyle/>
          <a:p>
            <a:fld id="{2066355A-084C-D24E-9AD2-7E4FC41EA627}" type="slidenum">
              <a:rPr lang="en-US" smtClean="0"/>
              <a:pPr/>
              <a:t>46</a:t>
            </a:fld>
            <a:endParaRPr lang="en-US" dirty="0"/>
          </a:p>
        </p:txBody>
      </p:sp>
      <p:sp>
        <p:nvSpPr>
          <p:cNvPr id="3" name="TextBox 2">
            <a:extLst>
              <a:ext uri="{FF2B5EF4-FFF2-40B4-BE49-F238E27FC236}">
                <a16:creationId xmlns:a16="http://schemas.microsoft.com/office/drawing/2014/main" id="{616F59D6-C329-4C92-8E17-94B4567FB0C8}"/>
              </a:ext>
            </a:extLst>
          </p:cNvPr>
          <p:cNvSpPr txBox="1"/>
          <p:nvPr/>
        </p:nvSpPr>
        <p:spPr>
          <a:xfrm>
            <a:off x="1657781" y="866185"/>
            <a:ext cx="5002289" cy="1569660"/>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Контроль и жалобы</a:t>
            </a:r>
            <a:endParaRPr lang="ru-RU" sz="1400" b="1" dirty="0">
              <a:latin typeface="Trebuchet MS" panose="020B0603020202020204" pitchFamily="34" charset="0"/>
              <a:cs typeface="Arial" panose="020B0604020202020204" pitchFamily="34" charset="0"/>
            </a:endParaRPr>
          </a:p>
        </p:txBody>
      </p:sp>
      <p:pic>
        <p:nvPicPr>
          <p:cNvPr id="5" name="Рисунок 4" descr="Судья мужской со сплошной заливкой">
            <a:extLst>
              <a:ext uri="{FF2B5EF4-FFF2-40B4-BE49-F238E27FC236}">
                <a16:creationId xmlns:a16="http://schemas.microsoft.com/office/drawing/2014/main" id="{A7046FC3-0F9F-4B7F-B20E-CBEFEAC222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96074" y="1608113"/>
            <a:ext cx="914400" cy="914400"/>
          </a:xfrm>
          <a:prstGeom prst="rect">
            <a:avLst/>
          </a:prstGeom>
        </p:spPr>
      </p:pic>
      <p:pic>
        <p:nvPicPr>
          <p:cNvPr id="7" name="Рисунок 6" descr="Полицейский мужской со сплошной заливкой">
            <a:extLst>
              <a:ext uri="{FF2B5EF4-FFF2-40B4-BE49-F238E27FC236}">
                <a16:creationId xmlns:a16="http://schemas.microsoft.com/office/drawing/2014/main" id="{09305E51-CEE0-46AB-862D-B702AF0E54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6074" y="736615"/>
            <a:ext cx="914400" cy="914400"/>
          </a:xfrm>
          <a:prstGeom prst="rect">
            <a:avLst/>
          </a:prstGeom>
        </p:spPr>
      </p:pic>
    </p:spTree>
    <p:extLst>
      <p:ext uri="{BB962C8B-B14F-4D97-AF65-F5344CB8AC3E}">
        <p14:creationId xmlns:p14="http://schemas.microsoft.com/office/powerpoint/2010/main" val="40106629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47</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1710556" y="1417180"/>
            <a:ext cx="6088348" cy="1477328"/>
          </a:xfrm>
          <a:prstGeom prst="rect">
            <a:avLst/>
          </a:prstGeom>
          <a:noFill/>
          <a:ln w="28575">
            <a:solidFill>
              <a:srgbClr val="2182A5"/>
            </a:solidFill>
          </a:ln>
        </p:spPr>
        <p:txBody>
          <a:bodyPr wrap="square">
            <a:spAutoFit/>
          </a:bodyPr>
          <a:lstStyle/>
          <a:p>
            <a:pPr>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Предусматривается включение банков, "ВЭБ.РФ", и региональных гарантийных организаций в число субъектов контроля, что позволит участникам обжаловать действия/бездействия банков при ведении специальных счетов или выдачи гарантий.</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25115830-22FE-4F2B-927B-8C4A99D8BDA1}"/>
              </a:ext>
            </a:extLst>
          </p:cNvPr>
          <p:cNvSpPr txBox="1"/>
          <p:nvPr/>
        </p:nvSpPr>
        <p:spPr>
          <a:xfrm>
            <a:off x="358835" y="140011"/>
            <a:ext cx="6591930" cy="461665"/>
          </a:xfrm>
          <a:prstGeom prst="rect">
            <a:avLst/>
          </a:prstGeom>
          <a:noFill/>
        </p:spPr>
        <p:txBody>
          <a:bodyPr wrap="square">
            <a:spAutoFit/>
          </a:bodyPr>
          <a:lstStyle/>
          <a:p>
            <a:pPr algn="ct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Контроль</a:t>
            </a:r>
            <a:endParaRPr lang="ru-RU" dirty="0">
              <a:solidFill>
                <a:srgbClr val="2182A5"/>
              </a:solidFill>
              <a:effectLst>
                <a:outerShdw blurRad="38100" dist="38100" dir="2700000" algn="tl">
                  <a:srgbClr val="000000">
                    <a:alpha val="43137"/>
                  </a:srgbClr>
                </a:outerShdw>
              </a:effectLst>
            </a:endParaRPr>
          </a:p>
        </p:txBody>
      </p:sp>
      <p:pic>
        <p:nvPicPr>
          <p:cNvPr id="7" name="Рисунок 6" descr="Банк со сплошной заливкой">
            <a:extLst>
              <a:ext uri="{FF2B5EF4-FFF2-40B4-BE49-F238E27FC236}">
                <a16:creationId xmlns:a16="http://schemas.microsoft.com/office/drawing/2014/main" id="{61C07243-2AD4-4730-B103-0CBC9AB9874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10556" y="2898280"/>
            <a:ext cx="2245218" cy="2245218"/>
          </a:xfrm>
          <a:prstGeom prst="rect">
            <a:avLst/>
          </a:prstGeom>
        </p:spPr>
      </p:pic>
      <p:pic>
        <p:nvPicPr>
          <p:cNvPr id="9" name="Рисунок 8" descr="Сейф со сплошной заливкой">
            <a:extLst>
              <a:ext uri="{FF2B5EF4-FFF2-40B4-BE49-F238E27FC236}">
                <a16:creationId xmlns:a16="http://schemas.microsoft.com/office/drawing/2014/main" id="{098C4712-7FFB-4E2D-BFAC-4B8AF93D776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553687" y="2898281"/>
            <a:ext cx="2245217" cy="2245217"/>
          </a:xfrm>
          <a:prstGeom prst="rect">
            <a:avLst/>
          </a:prstGeom>
        </p:spPr>
      </p:pic>
    </p:spTree>
    <p:extLst>
      <p:ext uri="{BB962C8B-B14F-4D97-AF65-F5344CB8AC3E}">
        <p14:creationId xmlns:p14="http://schemas.microsoft.com/office/powerpoint/2010/main" val="6700466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48</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431036" y="1249693"/>
            <a:ext cx="8281927" cy="3139321"/>
          </a:xfrm>
          <a:prstGeom prst="rect">
            <a:avLst/>
          </a:prstGeom>
          <a:noFill/>
        </p:spPr>
        <p:txBody>
          <a:bodyPr wrap="square">
            <a:spAutoFit/>
          </a:bodyPr>
          <a:lstStyle/>
          <a:p>
            <a:r>
              <a:rPr lang="ru-RU" sz="1800" b="1" kern="1200" dirty="0">
                <a:solidFill>
                  <a:srgbClr val="000000"/>
                </a:solidFill>
                <a:effectLst/>
                <a:latin typeface="Times New Roman" panose="02020603050405020304" pitchFamily="18" charset="0"/>
                <a:ea typeface="+mn-ea"/>
              </a:rPr>
              <a:t>Статья 105. Порядок подачи жалобы на действия (бездействие) субъектов контроля – представлена в новой редакции.</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 </a:t>
            </a:r>
            <a:endParaRPr lang="ru-RU" sz="1800" dirty="0">
              <a:effectLst/>
              <a:latin typeface="Calibri" panose="020F0502020204030204" pitchFamily="34" charset="0"/>
              <a:ea typeface="Calibri" panose="020F0502020204030204" pitchFamily="34" charset="0"/>
            </a:endParaRPr>
          </a:p>
          <a:p>
            <a:pPr marL="228600" algn="ctr"/>
            <a:r>
              <a:rPr lang="ru-RU" sz="1800" kern="1200" dirty="0">
                <a:solidFill>
                  <a:srgbClr val="000000"/>
                </a:solidFill>
                <a:effectLst/>
                <a:latin typeface="Times New Roman" panose="02020603050405020304" pitchFamily="18" charset="0"/>
                <a:ea typeface="Times New Roman" panose="02020603050405020304" pitchFamily="18" charset="0"/>
              </a:rPr>
              <a:t>С 1 января 2022 года </a:t>
            </a:r>
            <a:r>
              <a:rPr lang="ru-RU" sz="1800" u="sng" kern="1200" dirty="0">
                <a:solidFill>
                  <a:srgbClr val="000000"/>
                </a:solidFill>
                <a:effectLst/>
                <a:latin typeface="Times New Roman" panose="02020603050405020304" pitchFamily="18" charset="0"/>
                <a:ea typeface="Times New Roman" panose="02020603050405020304" pitchFamily="18" charset="0"/>
              </a:rPr>
              <a:t>при проведении электронных процедур</a:t>
            </a:r>
            <a:r>
              <a:rPr lang="ru-RU" sz="1800" kern="1200" dirty="0">
                <a:solidFill>
                  <a:srgbClr val="000000"/>
                </a:solidFill>
                <a:effectLst/>
                <a:latin typeface="Times New Roman" panose="02020603050405020304" pitchFamily="18" charset="0"/>
                <a:ea typeface="Times New Roman" panose="02020603050405020304" pitchFamily="18" charset="0"/>
              </a:rPr>
              <a:t> жалоба может быть подана в контрольные органы в сфере закупок, </a:t>
            </a:r>
            <a:r>
              <a:rPr lang="ru-RU" sz="1800" b="1" u="sng" kern="1200" dirty="0">
                <a:solidFill>
                  <a:srgbClr val="000000"/>
                </a:solidFill>
                <a:effectLst/>
                <a:latin typeface="Times New Roman" panose="02020603050405020304" pitchFamily="18" charset="0"/>
                <a:ea typeface="Times New Roman" panose="02020603050405020304" pitchFamily="18" charset="0"/>
              </a:rPr>
              <a:t>исключительно</a:t>
            </a:r>
            <a:r>
              <a:rPr lang="ru-RU" sz="1800" kern="1200" dirty="0">
                <a:solidFill>
                  <a:srgbClr val="000000"/>
                </a:solidFill>
                <a:effectLst/>
                <a:latin typeface="Times New Roman" panose="02020603050405020304" pitchFamily="18" charset="0"/>
                <a:ea typeface="Times New Roman" panose="02020603050405020304" pitchFamily="18" charset="0"/>
              </a:rPr>
              <a:t> с использованием единой информационной системы. Для этого жалобщик должен разместить свою жалобу в ЕИС.</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 </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С</a:t>
            </a:r>
            <a:r>
              <a:rPr lang="ru-RU" sz="1800" i="1" kern="1200" dirty="0">
                <a:solidFill>
                  <a:srgbClr val="000000"/>
                </a:solidFill>
                <a:effectLst/>
                <a:latin typeface="Times New Roman" panose="02020603050405020304" pitchFamily="18" charset="0"/>
                <a:ea typeface="+mn-ea"/>
              </a:rPr>
              <a:t> 01.01.2022 по 01.01.2023 – статья 105 Закона №44-ФЗ применяется с особенностями, предусмотренными частью 10 статьи 8 Закона №360-ФЗ</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mn-ea"/>
              </a:rPr>
              <a:t> </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55692F6-A517-43B9-9AED-9F58D6561DE3}"/>
              </a:ext>
            </a:extLst>
          </p:cNvPr>
          <p:cNvSpPr txBox="1"/>
          <p:nvPr/>
        </p:nvSpPr>
        <p:spPr>
          <a:xfrm>
            <a:off x="358835" y="140011"/>
            <a:ext cx="6591930" cy="461665"/>
          </a:xfrm>
          <a:prstGeom prst="rect">
            <a:avLst/>
          </a:prstGeom>
          <a:noFill/>
        </p:spPr>
        <p:txBody>
          <a:bodyPr wrap="square">
            <a:spAutoFit/>
          </a:bodyPr>
          <a:lstStyle/>
          <a:p>
            <a:pPr algn="ct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О</a:t>
            </a:r>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rPr>
              <a:t>бжалование</a:t>
            </a:r>
            <a:endParaRPr lang="ru-RU" dirty="0">
              <a:solidFill>
                <a:srgbClr val="2182A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9158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49</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431036" y="1249693"/>
            <a:ext cx="8281927" cy="2585323"/>
          </a:xfrm>
          <a:prstGeom prst="rect">
            <a:avLst/>
          </a:prstGeom>
          <a:noFill/>
        </p:spPr>
        <p:txBody>
          <a:bodyPr wrap="square">
            <a:spAutoFit/>
          </a:bodyPr>
          <a:lstStyle/>
          <a:p>
            <a:r>
              <a:rPr lang="ru-RU" sz="1800" b="1" u="sng" kern="1200" dirty="0">
                <a:solidFill>
                  <a:srgbClr val="000000"/>
                </a:solidFill>
                <a:effectLst/>
                <a:latin typeface="Times New Roman" panose="02020603050405020304" pitchFamily="18" charset="0"/>
                <a:ea typeface="+mn-ea"/>
              </a:rPr>
              <a:t>Особенности подачи жалобы в 2022 году:</a:t>
            </a:r>
          </a:p>
          <a:p>
            <a:endParaRPr lang="ru-RU" sz="1800" dirty="0">
              <a:effectLst/>
              <a:latin typeface="Calibri" panose="020F0502020204030204" pitchFamily="34" charset="0"/>
              <a:ea typeface="Calibri" panose="020F0502020204030204" pitchFamily="34" charset="0"/>
            </a:endParaRPr>
          </a:p>
          <a:p>
            <a:pPr marL="228600"/>
            <a:r>
              <a:rPr lang="ru-RU" sz="1800" i="1" kern="1200" dirty="0">
                <a:solidFill>
                  <a:srgbClr val="000000"/>
                </a:solidFill>
                <a:effectLst/>
                <a:latin typeface="Times New Roman" panose="02020603050405020304" pitchFamily="18" charset="0"/>
                <a:ea typeface="+mn-ea"/>
              </a:rPr>
              <a:t>Если в закупке установлено дополнительное требование к участнику по ч. 2.1 ст. 31 (универсальная </a:t>
            </a:r>
            <a:r>
              <a:rPr lang="ru-RU" sz="1800" i="1" kern="1200" dirty="0" err="1">
                <a:solidFill>
                  <a:srgbClr val="000000"/>
                </a:solidFill>
                <a:effectLst/>
                <a:latin typeface="Times New Roman" panose="02020603050405020304" pitchFamily="18" charset="0"/>
                <a:ea typeface="+mn-ea"/>
              </a:rPr>
              <a:t>предкваллификация</a:t>
            </a:r>
            <a:r>
              <a:rPr lang="ru-RU" sz="1800" i="1" kern="1200" dirty="0">
                <a:solidFill>
                  <a:srgbClr val="000000"/>
                </a:solidFill>
                <a:effectLst/>
                <a:latin typeface="Times New Roman" panose="02020603050405020304" pitchFamily="18" charset="0"/>
                <a:ea typeface="+mn-ea"/>
              </a:rPr>
              <a:t>), то в жалобе должен содержаться реестровый номер контракта/договора по 223-ФЗ, цена которого, удовлетворяет требованиям извещения (данное требование распространяется на электронные и неэлектронные закупки).</a:t>
            </a:r>
            <a:endParaRPr lang="ru-RU" sz="1800" dirty="0">
              <a:effectLst/>
              <a:latin typeface="Calibri" panose="020F0502020204030204" pitchFamily="34" charset="0"/>
              <a:ea typeface="Calibri" panose="020F0502020204030204" pitchFamily="34" charset="0"/>
            </a:endParaRPr>
          </a:p>
          <a:p>
            <a:pPr marL="228600"/>
            <a:r>
              <a:rPr lang="ru-RU" sz="1800" i="1" kern="1200" dirty="0">
                <a:solidFill>
                  <a:srgbClr val="000000"/>
                </a:solidFill>
                <a:effectLst/>
                <a:latin typeface="Times New Roman" panose="02020603050405020304" pitchFamily="18" charset="0"/>
                <a:ea typeface="+mn-ea"/>
              </a:rPr>
              <a:t>Участник не может разместить в ЕИС жалобу на электронную процедуру закупки если не соответствует требованию.</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55692F6-A517-43B9-9AED-9F58D6561DE3}"/>
              </a:ext>
            </a:extLst>
          </p:cNvPr>
          <p:cNvSpPr txBox="1"/>
          <p:nvPr/>
        </p:nvSpPr>
        <p:spPr>
          <a:xfrm>
            <a:off x="358835" y="140011"/>
            <a:ext cx="6591930" cy="461665"/>
          </a:xfrm>
          <a:prstGeom prst="rect">
            <a:avLst/>
          </a:prstGeom>
          <a:noFill/>
        </p:spPr>
        <p:txBody>
          <a:bodyPr wrap="square">
            <a:spAutoFit/>
          </a:bodyPr>
          <a:lstStyle/>
          <a:p>
            <a:pPr algn="ct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О</a:t>
            </a:r>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rPr>
              <a:t>бжалование</a:t>
            </a:r>
            <a:endParaRPr lang="ru-RU" dirty="0">
              <a:solidFill>
                <a:srgbClr val="2182A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758538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50</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431036" y="1249693"/>
            <a:ext cx="8281927" cy="3139321"/>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mn-ea"/>
              </a:rPr>
              <a:t>С 1 января 2022 года в случае проведения электронной закупки – </a:t>
            </a:r>
            <a:r>
              <a:rPr lang="ru-RU" sz="1800" b="1" kern="1200" dirty="0">
                <a:solidFill>
                  <a:srgbClr val="000000"/>
                </a:solidFill>
                <a:effectLst/>
                <a:latin typeface="Times New Roman" panose="02020603050405020304" pitchFamily="18" charset="0"/>
                <a:ea typeface="+mn-ea"/>
              </a:rPr>
              <a:t>жалоба не может быть размещена в ЕИС (по сути подана) если:</a:t>
            </a:r>
          </a:p>
          <a:p>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ru-RU" sz="1800" kern="1200" dirty="0">
                <a:solidFill>
                  <a:srgbClr val="000000"/>
                </a:solidFill>
                <a:effectLst/>
                <a:latin typeface="Times New Roman" panose="02020603050405020304" pitchFamily="18" charset="0"/>
                <a:ea typeface="+mn-ea"/>
              </a:rPr>
              <a:t>Участник не зарегистрирован в ЕИС</a:t>
            </a:r>
          </a:p>
          <a:p>
            <a:pPr marL="342900" lvl="0" indent="-342900">
              <a:buFont typeface="+mj-lt"/>
              <a:buAutoNum type="arabicPeriod"/>
            </a:pPr>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ru-RU" sz="1800" kern="1200" dirty="0">
                <a:solidFill>
                  <a:srgbClr val="000000"/>
                </a:solidFill>
                <a:effectLst/>
                <a:latin typeface="Times New Roman" panose="02020603050405020304" pitchFamily="18" charset="0"/>
                <a:ea typeface="+mn-ea"/>
              </a:rPr>
              <a:t>Если участник или его руководитель находятся в РНП</a:t>
            </a:r>
          </a:p>
          <a:p>
            <a:pPr lvl="0"/>
            <a:endParaRPr lang="ru-RU" sz="1800" dirty="0">
              <a:effectLst/>
              <a:latin typeface="Calibri" panose="020F0502020204030204" pitchFamily="34" charset="0"/>
              <a:ea typeface="Calibri" panose="020F0502020204030204" pitchFamily="34" charset="0"/>
            </a:endParaRPr>
          </a:p>
          <a:p>
            <a:pPr marL="342900" lvl="0" indent="-342900">
              <a:buFont typeface="+mj-lt"/>
              <a:buAutoNum type="arabicPeriod"/>
            </a:pPr>
            <a:r>
              <a:rPr lang="ru-RU" sz="1800" kern="1200" dirty="0">
                <a:solidFill>
                  <a:srgbClr val="000000"/>
                </a:solidFill>
                <a:effectLst/>
                <a:latin typeface="Times New Roman" panose="02020603050405020304" pitchFamily="18" charset="0"/>
                <a:ea typeface="+mn-ea"/>
              </a:rPr>
              <a:t>Если нарушен порядок подачи жалобы (подача после окончания регламентного срока, подача после окончания срока подачи заявок участником, не подавшим заявку и отсутствие указания на реестровый номер контракта/договора по 223-ФЗ предусмотренный ч. 2.1. ст. 31 т.д.)</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55692F6-A517-43B9-9AED-9F58D6561DE3}"/>
              </a:ext>
            </a:extLst>
          </p:cNvPr>
          <p:cNvSpPr txBox="1"/>
          <p:nvPr/>
        </p:nvSpPr>
        <p:spPr>
          <a:xfrm>
            <a:off x="358835" y="140011"/>
            <a:ext cx="6591930" cy="461665"/>
          </a:xfrm>
          <a:prstGeom prst="rect">
            <a:avLst/>
          </a:prstGeom>
          <a:noFill/>
        </p:spPr>
        <p:txBody>
          <a:bodyPr wrap="square">
            <a:spAutoFit/>
          </a:bodyPr>
          <a:lstStyle/>
          <a:p>
            <a:pPr algn="ct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rPr>
              <a:t>О</a:t>
            </a:r>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rPr>
              <a:t>бжалование</a:t>
            </a:r>
            <a:endParaRPr lang="ru-RU" sz="2400" dirty="0">
              <a:solidFill>
                <a:srgbClr val="2182A5"/>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26654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51</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358836" y="745807"/>
            <a:ext cx="8281927" cy="4401205"/>
          </a:xfrm>
          <a:prstGeom prst="rect">
            <a:avLst/>
          </a:prstGeom>
          <a:noFill/>
        </p:spPr>
        <p:txBody>
          <a:bodyPr wrap="square">
            <a:spAutoFit/>
          </a:bodyPr>
          <a:lstStyle/>
          <a:p>
            <a:pPr>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Подача участником закупки жалобы на действия (бездействие) субъекта (субъектов) контроля (далее также – жалоба) в контрольный орган в сфере закупок допускается в период определения поставщика (подрядчика, исполнителя), но </a:t>
            </a:r>
            <a:r>
              <a:rPr lang="ru-RU" sz="1800" b="1" kern="1200" dirty="0">
                <a:solidFill>
                  <a:srgbClr val="000000"/>
                </a:solidFill>
                <a:effectLst/>
                <a:latin typeface="Times New Roman" panose="02020603050405020304" pitchFamily="18" charset="0"/>
                <a:ea typeface="Times New Roman" panose="02020603050405020304" pitchFamily="18" charset="0"/>
              </a:rPr>
              <a:t>не позднее пяти дней</a:t>
            </a:r>
            <a:r>
              <a:rPr lang="ru-RU" sz="1800" kern="1200" dirty="0">
                <a:solidFill>
                  <a:srgbClr val="000000"/>
                </a:solidFill>
                <a:effectLst/>
                <a:latin typeface="Times New Roman" panose="02020603050405020304" pitchFamily="18" charset="0"/>
                <a:ea typeface="Times New Roman" panose="02020603050405020304" pitchFamily="18" charset="0"/>
              </a:rPr>
              <a:t> со дня, следующего за днем размещения в ЕИС протокола подведения итогов, подписания такого протокола (при проведении закрытого конкурса, закрытого аукциона), с учетом следующих особенностей:</a:t>
            </a:r>
          </a:p>
          <a:p>
            <a:pPr>
              <a:spcAft>
                <a:spcPts val="600"/>
              </a:spcAft>
            </a:pPr>
            <a:endParaRPr lang="ru-RU" sz="900" dirty="0">
              <a:effectLst/>
              <a:latin typeface="Calibri" panose="020F0502020204030204" pitchFamily="34" charset="0"/>
              <a:ea typeface="Calibri" panose="020F0502020204030204" pitchFamily="34" charset="0"/>
            </a:endParaRPr>
          </a:p>
          <a:p>
            <a:pPr marL="228600">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1) </a:t>
            </a:r>
            <a:r>
              <a:rPr lang="ru-RU" sz="1800" b="1" kern="1200" dirty="0">
                <a:solidFill>
                  <a:srgbClr val="000000"/>
                </a:solidFill>
                <a:effectLst/>
                <a:latin typeface="Times New Roman" panose="02020603050405020304" pitchFamily="18" charset="0"/>
                <a:ea typeface="Times New Roman" panose="02020603050405020304" pitchFamily="18" charset="0"/>
              </a:rPr>
              <a:t>жалоба на положения извещения</a:t>
            </a:r>
            <a:r>
              <a:rPr lang="ru-RU" sz="1800" kern="1200" dirty="0">
                <a:solidFill>
                  <a:srgbClr val="000000"/>
                </a:solidFill>
                <a:effectLst/>
                <a:latin typeface="Times New Roman" panose="02020603050405020304" pitchFamily="18" charset="0"/>
                <a:ea typeface="Times New Roman" panose="02020603050405020304" pitchFamily="18" charset="0"/>
              </a:rPr>
              <a:t> об осуществлении закупки, документации о закупке (в случае, если Законом предусмотрена документация о закупке) может быть подана </a:t>
            </a:r>
            <a:r>
              <a:rPr lang="ru-RU" sz="1800" b="1" kern="1200" dirty="0">
                <a:solidFill>
                  <a:srgbClr val="000000"/>
                </a:solidFill>
                <a:effectLst/>
                <a:latin typeface="Times New Roman" panose="02020603050405020304" pitchFamily="18" charset="0"/>
                <a:ea typeface="Times New Roman" panose="02020603050405020304" pitchFamily="18" charset="0"/>
              </a:rPr>
              <a:t>до окончания срока подачи заявок</a:t>
            </a:r>
            <a:r>
              <a:rPr lang="ru-RU" sz="1800" kern="1200" dirty="0">
                <a:solidFill>
                  <a:srgbClr val="000000"/>
                </a:solidFill>
                <a:effectLst/>
                <a:latin typeface="Times New Roman" panose="02020603050405020304" pitchFamily="18" charset="0"/>
                <a:ea typeface="Times New Roman" panose="02020603050405020304" pitchFamily="18" charset="0"/>
              </a:rPr>
              <a:t> на участие в закупке. При этом участник закупки вправе подать </a:t>
            </a:r>
            <a:r>
              <a:rPr lang="ru-RU" sz="1800" b="1" kern="1200" dirty="0">
                <a:solidFill>
                  <a:srgbClr val="000000"/>
                </a:solidFill>
                <a:effectLst/>
                <a:latin typeface="Times New Roman" panose="02020603050405020304" pitchFamily="18" charset="0"/>
                <a:ea typeface="Times New Roman" panose="02020603050405020304" pitchFamily="18" charset="0"/>
              </a:rPr>
              <a:t>только одну жалобу</a:t>
            </a:r>
            <a:r>
              <a:rPr lang="ru-RU" sz="1800" kern="1200" dirty="0">
                <a:solidFill>
                  <a:srgbClr val="000000"/>
                </a:solidFill>
                <a:effectLst/>
                <a:latin typeface="Times New Roman" panose="02020603050405020304" pitchFamily="18" charset="0"/>
                <a:ea typeface="Times New Roman" panose="02020603050405020304" pitchFamily="18" charset="0"/>
              </a:rPr>
              <a:t> на положения извещения об осуществлении закупки, документации о закупке. </a:t>
            </a:r>
            <a:r>
              <a:rPr lang="ru-RU" sz="1800" b="1" kern="1200" dirty="0">
                <a:solidFill>
                  <a:srgbClr val="000000"/>
                </a:solidFill>
                <a:effectLst/>
                <a:latin typeface="Times New Roman" panose="02020603050405020304" pitchFamily="18" charset="0"/>
                <a:ea typeface="Times New Roman" panose="02020603050405020304" pitchFamily="18" charset="0"/>
              </a:rPr>
              <a:t>В случае внесения изменений в извещение, документацию, участник закупки вправе (снова) подать только одну жалобу на положения таких извещения, документации после внесения в них таких изменений</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8465C729-042D-46D6-9925-BFD3B8C0966E}"/>
              </a:ext>
            </a:extLst>
          </p:cNvPr>
          <p:cNvSpPr txBox="1"/>
          <p:nvPr/>
        </p:nvSpPr>
        <p:spPr>
          <a:xfrm>
            <a:off x="358836" y="150290"/>
            <a:ext cx="4572000" cy="461665"/>
          </a:xfrm>
          <a:prstGeom prst="rect">
            <a:avLst/>
          </a:prstGeom>
          <a:noFill/>
        </p:spPr>
        <p:txBody>
          <a:bodyPr wrap="square">
            <a:spAutoFit/>
          </a:bodyPr>
          <a:lstStyle/>
          <a:p>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Порядок подачи жалобы:</a:t>
            </a:r>
            <a:endParaRPr lang="ru-RU"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23803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52</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358835" y="1309328"/>
            <a:ext cx="8281927" cy="3293209"/>
          </a:xfrm>
          <a:prstGeom prst="rect">
            <a:avLst/>
          </a:prstGeom>
          <a:noFill/>
        </p:spPr>
        <p:txBody>
          <a:bodyPr wrap="square">
            <a:spAutoFit/>
          </a:bodyPr>
          <a:lstStyle/>
          <a:p>
            <a:pPr marL="228600">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2) </a:t>
            </a:r>
            <a:r>
              <a:rPr lang="ru-RU" sz="1800" b="1" kern="1200" dirty="0">
                <a:solidFill>
                  <a:srgbClr val="000000"/>
                </a:solidFill>
                <a:effectLst/>
                <a:latin typeface="Times New Roman" panose="02020603050405020304" pitchFamily="18" charset="0"/>
                <a:ea typeface="Times New Roman" panose="02020603050405020304" pitchFamily="18" charset="0"/>
              </a:rPr>
              <a:t>жалоба на действия</a:t>
            </a:r>
            <a:r>
              <a:rPr lang="ru-RU" sz="1800" kern="1200" dirty="0">
                <a:solidFill>
                  <a:srgbClr val="000000"/>
                </a:solidFill>
                <a:effectLst/>
                <a:latin typeface="Times New Roman" panose="02020603050405020304" pitchFamily="18" charset="0"/>
                <a:ea typeface="Times New Roman" panose="02020603050405020304" pitchFamily="18" charset="0"/>
              </a:rPr>
              <a:t> (бездействие) субъекта (субъектов) контроля, совершенные </a:t>
            </a:r>
            <a:r>
              <a:rPr lang="ru-RU" sz="1800" b="1" kern="1200" dirty="0">
                <a:solidFill>
                  <a:srgbClr val="000000"/>
                </a:solidFill>
                <a:effectLst/>
                <a:latin typeface="Times New Roman" panose="02020603050405020304" pitchFamily="18" charset="0"/>
                <a:ea typeface="Times New Roman" panose="02020603050405020304" pitchFamily="18" charset="0"/>
              </a:rPr>
              <a:t>после даты и времени окончания срока подачи заявок</a:t>
            </a:r>
            <a:r>
              <a:rPr lang="ru-RU" sz="1800" kern="1200" dirty="0">
                <a:solidFill>
                  <a:srgbClr val="000000"/>
                </a:solidFill>
                <a:effectLst/>
                <a:latin typeface="Times New Roman" panose="02020603050405020304" pitchFamily="18" charset="0"/>
                <a:ea typeface="Times New Roman" panose="02020603050405020304" pitchFamily="18" charset="0"/>
              </a:rPr>
              <a:t> на участие в закупке, может быть подана </a:t>
            </a:r>
            <a:r>
              <a:rPr lang="ru-RU" sz="1800" b="1" kern="1200" dirty="0">
                <a:solidFill>
                  <a:srgbClr val="000000"/>
                </a:solidFill>
                <a:effectLst/>
                <a:latin typeface="Times New Roman" panose="02020603050405020304" pitchFamily="18" charset="0"/>
                <a:ea typeface="Times New Roman" panose="02020603050405020304" pitchFamily="18" charset="0"/>
              </a:rPr>
              <a:t>исключительно участником закупки, подавшим заявку</a:t>
            </a:r>
            <a:r>
              <a:rPr lang="ru-RU" sz="1800" kern="1200" dirty="0">
                <a:solidFill>
                  <a:srgbClr val="000000"/>
                </a:solidFill>
                <a:effectLst/>
                <a:latin typeface="Times New Roman" panose="02020603050405020304" pitchFamily="18" charset="0"/>
                <a:ea typeface="Times New Roman" panose="02020603050405020304" pitchFamily="18" charset="0"/>
              </a:rPr>
              <a:t> на участие в закупке;</a:t>
            </a:r>
          </a:p>
          <a:p>
            <a:pPr marL="228600">
              <a:spcAft>
                <a:spcPts val="600"/>
              </a:spcAft>
            </a:pPr>
            <a:endParaRPr lang="ru-RU" sz="1800" dirty="0">
              <a:effectLst/>
              <a:latin typeface="Calibri" panose="020F0502020204030204" pitchFamily="34" charset="0"/>
              <a:ea typeface="Calibri" panose="020F0502020204030204" pitchFamily="34" charset="0"/>
            </a:endParaRPr>
          </a:p>
          <a:p>
            <a:pPr marL="228600">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3) </a:t>
            </a:r>
            <a:r>
              <a:rPr lang="ru-RU" sz="1800" b="1" kern="1200" dirty="0">
                <a:solidFill>
                  <a:srgbClr val="000000"/>
                </a:solidFill>
                <a:effectLst/>
                <a:latin typeface="Times New Roman" panose="02020603050405020304" pitchFamily="18" charset="0"/>
                <a:ea typeface="Times New Roman" panose="02020603050405020304" pitchFamily="18" charset="0"/>
              </a:rPr>
              <a:t>жалоба на действия</a:t>
            </a:r>
            <a:r>
              <a:rPr lang="ru-RU" sz="1800" kern="1200" dirty="0">
                <a:solidFill>
                  <a:srgbClr val="000000"/>
                </a:solidFill>
                <a:effectLst/>
                <a:latin typeface="Times New Roman" panose="02020603050405020304" pitchFamily="18" charset="0"/>
                <a:ea typeface="Times New Roman" panose="02020603050405020304" pitchFamily="18" charset="0"/>
              </a:rPr>
              <a:t> (бездействие) </a:t>
            </a:r>
            <a:r>
              <a:rPr lang="ru-RU" sz="1800" b="1" kern="1200" dirty="0">
                <a:solidFill>
                  <a:srgbClr val="000000"/>
                </a:solidFill>
                <a:effectLst/>
                <a:latin typeface="Times New Roman" panose="02020603050405020304" pitchFamily="18" charset="0"/>
                <a:ea typeface="Times New Roman" panose="02020603050405020304" pitchFamily="18" charset="0"/>
              </a:rPr>
              <a:t>оператора электронной площадки</a:t>
            </a:r>
            <a:r>
              <a:rPr lang="ru-RU" sz="1800" kern="1200" dirty="0">
                <a:solidFill>
                  <a:srgbClr val="000000"/>
                </a:solidFill>
                <a:effectLst/>
                <a:latin typeface="Times New Roman" panose="02020603050405020304" pitchFamily="18" charset="0"/>
                <a:ea typeface="Times New Roman" panose="02020603050405020304" pitchFamily="18" charset="0"/>
              </a:rPr>
              <a:t>, оператора специализированной электронной площадки, совершенные </a:t>
            </a:r>
            <a:r>
              <a:rPr lang="ru-RU" sz="1800" b="1" kern="1200" dirty="0">
                <a:solidFill>
                  <a:srgbClr val="000000"/>
                </a:solidFill>
                <a:effectLst/>
                <a:latin typeface="Times New Roman" panose="02020603050405020304" pitchFamily="18" charset="0"/>
                <a:ea typeface="Times New Roman" panose="02020603050405020304" pitchFamily="18" charset="0"/>
              </a:rPr>
              <a:t>при аккредитации</a:t>
            </a:r>
            <a:r>
              <a:rPr lang="ru-RU" sz="1800" kern="1200" dirty="0">
                <a:solidFill>
                  <a:srgbClr val="000000"/>
                </a:solidFill>
                <a:effectLst/>
                <a:latin typeface="Times New Roman" panose="02020603050405020304" pitchFamily="18" charset="0"/>
                <a:ea typeface="Times New Roman" panose="02020603050405020304" pitchFamily="18" charset="0"/>
              </a:rPr>
              <a:t> участника закупки на электронной площадке, специализированной электронной площадке, </a:t>
            </a:r>
            <a:r>
              <a:rPr lang="ru-RU" sz="1800" b="1" kern="1200" dirty="0">
                <a:solidFill>
                  <a:srgbClr val="000000"/>
                </a:solidFill>
                <a:effectLst/>
                <a:latin typeface="Times New Roman" panose="02020603050405020304" pitchFamily="18" charset="0"/>
                <a:ea typeface="Times New Roman" panose="02020603050405020304" pitchFamily="18" charset="0"/>
              </a:rPr>
              <a:t>при размещении на электронной площадке предварительного предложения</a:t>
            </a:r>
            <a:r>
              <a:rPr lang="ru-RU" sz="1800" kern="1200" dirty="0">
                <a:solidFill>
                  <a:srgbClr val="000000"/>
                </a:solidFill>
                <a:effectLst/>
                <a:latin typeface="Times New Roman" panose="02020603050405020304" pitchFamily="18" charset="0"/>
                <a:ea typeface="Times New Roman" panose="02020603050405020304" pitchFamily="18" charset="0"/>
              </a:rPr>
              <a:t>, может быть подана </a:t>
            </a:r>
            <a:r>
              <a:rPr lang="ru-RU" sz="1800" b="1" kern="1200" dirty="0">
                <a:solidFill>
                  <a:srgbClr val="000000"/>
                </a:solidFill>
                <a:effectLst/>
                <a:latin typeface="Times New Roman" panose="02020603050405020304" pitchFamily="18" charset="0"/>
                <a:ea typeface="Times New Roman" panose="02020603050405020304" pitchFamily="18" charset="0"/>
              </a:rPr>
              <a:t>не позднее пяти дней со дня совершения обжалуемых действий</a:t>
            </a:r>
            <a:r>
              <a:rPr lang="ru-RU" sz="1800" kern="1200" dirty="0">
                <a:solidFill>
                  <a:srgbClr val="000000"/>
                </a:solidFill>
                <a:effectLst/>
                <a:latin typeface="Times New Roman" panose="02020603050405020304" pitchFamily="18" charset="0"/>
                <a:ea typeface="Times New Roman" panose="02020603050405020304" pitchFamily="18" charset="0"/>
              </a:rPr>
              <a:t> (бездействия);</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25B9D2D5-D3F6-4990-B2C0-F085B0D84CE1}"/>
              </a:ext>
            </a:extLst>
          </p:cNvPr>
          <p:cNvSpPr txBox="1"/>
          <p:nvPr/>
        </p:nvSpPr>
        <p:spPr>
          <a:xfrm>
            <a:off x="358836" y="150290"/>
            <a:ext cx="4572000" cy="461665"/>
          </a:xfrm>
          <a:prstGeom prst="rect">
            <a:avLst/>
          </a:prstGeom>
          <a:noFill/>
        </p:spPr>
        <p:txBody>
          <a:bodyPr wrap="square">
            <a:spAutoFit/>
          </a:bodyPr>
          <a:lstStyle/>
          <a:p>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Порядок подачи жалобы:</a:t>
            </a:r>
            <a:endParaRPr lang="ru-RU"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42811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4080C-3973-461D-A6DD-CB03FC5724BB}"/>
              </a:ext>
            </a:extLst>
          </p:cNvPr>
          <p:cNvSpPr>
            <a:spLocks noGrp="1"/>
          </p:cNvSpPr>
          <p:nvPr>
            <p:ph type="sldNum" sz="quarter" idx="12"/>
          </p:nvPr>
        </p:nvSpPr>
        <p:spPr/>
        <p:txBody>
          <a:bodyPr/>
          <a:lstStyle/>
          <a:p>
            <a:fld id="{2066355A-084C-D24E-9AD2-7E4FC41EA627}" type="slidenum">
              <a:rPr lang="en-US" smtClean="0"/>
              <a:pPr/>
              <a:t>53</a:t>
            </a:fld>
            <a:endParaRPr lang="en-US" dirty="0"/>
          </a:p>
        </p:txBody>
      </p:sp>
      <p:sp>
        <p:nvSpPr>
          <p:cNvPr id="4" name="TextBox 3">
            <a:extLst>
              <a:ext uri="{FF2B5EF4-FFF2-40B4-BE49-F238E27FC236}">
                <a16:creationId xmlns:a16="http://schemas.microsoft.com/office/drawing/2014/main" id="{78DFC44C-B6C6-48DA-92E2-350615C830F7}"/>
              </a:ext>
            </a:extLst>
          </p:cNvPr>
          <p:cNvSpPr txBox="1"/>
          <p:nvPr/>
        </p:nvSpPr>
        <p:spPr>
          <a:xfrm>
            <a:off x="358836" y="1349080"/>
            <a:ext cx="8281927" cy="3016210"/>
          </a:xfrm>
          <a:prstGeom prst="rect">
            <a:avLst/>
          </a:prstGeom>
          <a:noFill/>
        </p:spPr>
        <p:txBody>
          <a:bodyPr wrap="square">
            <a:spAutoFit/>
          </a:bodyPr>
          <a:lstStyle/>
          <a:p>
            <a:pPr marL="228600">
              <a:spcAft>
                <a:spcPts val="600"/>
              </a:spcAft>
            </a:pPr>
            <a:r>
              <a:rPr lang="ru-RU" sz="1800" kern="1200" dirty="0">
                <a:solidFill>
                  <a:srgbClr val="000000"/>
                </a:solidFill>
                <a:effectLst/>
                <a:latin typeface="Times New Roman" panose="02020603050405020304" pitchFamily="18" charset="0"/>
                <a:ea typeface="Times New Roman" panose="02020603050405020304" pitchFamily="18" charset="0"/>
              </a:rPr>
              <a:t>4) </a:t>
            </a:r>
            <a:r>
              <a:rPr lang="ru-RU" sz="1800" b="1" kern="1200" dirty="0">
                <a:solidFill>
                  <a:srgbClr val="000000"/>
                </a:solidFill>
                <a:effectLst/>
                <a:latin typeface="Times New Roman" panose="02020603050405020304" pitchFamily="18" charset="0"/>
                <a:ea typeface="Times New Roman" panose="02020603050405020304" pitchFamily="18" charset="0"/>
              </a:rPr>
              <a:t>жалоба на</a:t>
            </a:r>
            <a:r>
              <a:rPr lang="ru-RU" sz="1800" kern="1200" dirty="0">
                <a:solidFill>
                  <a:srgbClr val="000000"/>
                </a:solidFill>
                <a:effectLst/>
                <a:latin typeface="Times New Roman" panose="02020603050405020304" pitchFamily="18" charset="0"/>
                <a:ea typeface="Times New Roman" panose="02020603050405020304" pitchFamily="18" charset="0"/>
              </a:rPr>
              <a:t> действия (бездействие) субъекта (субъектов) контроля, совершенные </a:t>
            </a:r>
            <a:r>
              <a:rPr lang="ru-RU" sz="1800" b="1" kern="1200" dirty="0">
                <a:solidFill>
                  <a:srgbClr val="000000"/>
                </a:solidFill>
                <a:effectLst/>
                <a:latin typeface="Times New Roman" panose="02020603050405020304" pitchFamily="18" charset="0"/>
                <a:ea typeface="Times New Roman" panose="02020603050405020304" pitchFamily="18" charset="0"/>
              </a:rPr>
              <a:t>при заключении контракта</a:t>
            </a:r>
            <a:r>
              <a:rPr lang="ru-RU" sz="1800" kern="1200" dirty="0">
                <a:solidFill>
                  <a:srgbClr val="000000"/>
                </a:solidFill>
                <a:effectLst/>
                <a:latin typeface="Times New Roman" panose="02020603050405020304" pitchFamily="18" charset="0"/>
                <a:ea typeface="Times New Roman" panose="02020603050405020304" pitchFamily="18" charset="0"/>
              </a:rPr>
              <a:t> после размещения в ЕИС протокола подведения итогов определения поставщика (подрядчика, исполнителя), подписания такого протокола (при проведении закрытого конкурса, закрытого аукциона), </a:t>
            </a:r>
            <a:r>
              <a:rPr lang="ru-RU" sz="1800" b="1" kern="1200" dirty="0">
                <a:solidFill>
                  <a:srgbClr val="000000"/>
                </a:solidFill>
                <a:effectLst/>
                <a:latin typeface="Times New Roman" panose="02020603050405020304" pitchFamily="18" charset="0"/>
                <a:ea typeface="Times New Roman" panose="02020603050405020304" pitchFamily="18" charset="0"/>
              </a:rPr>
              <a:t>может быть подана участником закупки, с которым заключается контракт не позднее даты заключения контракта</a:t>
            </a:r>
            <a:r>
              <a:rPr lang="ru-RU" sz="1800" kern="1200" dirty="0">
                <a:solidFill>
                  <a:srgbClr val="000000"/>
                </a:solidFill>
                <a:effectLst/>
                <a:latin typeface="Times New Roman" panose="02020603050405020304" pitchFamily="18" charset="0"/>
                <a:ea typeface="Times New Roman" panose="02020603050405020304" pitchFamily="18" charset="0"/>
              </a:rPr>
              <a:t>;</a:t>
            </a:r>
          </a:p>
          <a:p>
            <a:pPr marL="228600">
              <a:spcAft>
                <a:spcPts val="600"/>
              </a:spcAft>
            </a:pPr>
            <a:endParaRPr lang="ru-RU" sz="1800" dirty="0">
              <a:effectLst/>
              <a:latin typeface="Calibri" panose="020F0502020204030204" pitchFamily="34" charset="0"/>
              <a:ea typeface="Calibri" panose="020F0502020204030204" pitchFamily="34" charset="0"/>
            </a:endParaRPr>
          </a:p>
          <a:p>
            <a:pPr marL="228600">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5) </a:t>
            </a:r>
            <a:r>
              <a:rPr lang="ru-RU" sz="1800" b="1" kern="1200" dirty="0">
                <a:solidFill>
                  <a:srgbClr val="000000"/>
                </a:solidFill>
                <a:effectLst/>
                <a:latin typeface="Times New Roman" panose="02020603050405020304" pitchFamily="18" charset="0"/>
                <a:ea typeface="Times New Roman" panose="02020603050405020304" pitchFamily="18" charset="0"/>
              </a:rPr>
              <a:t>подача одной жалобы</a:t>
            </a:r>
            <a:r>
              <a:rPr lang="ru-RU" sz="1800" kern="1200" dirty="0">
                <a:solidFill>
                  <a:srgbClr val="000000"/>
                </a:solidFill>
                <a:effectLst/>
                <a:latin typeface="Times New Roman" panose="02020603050405020304" pitchFamily="18" charset="0"/>
                <a:ea typeface="Times New Roman" panose="02020603050405020304" pitchFamily="18" charset="0"/>
              </a:rPr>
              <a:t> на действия (бездействие) субъекта (субъектов) контроля, совершенные </a:t>
            </a:r>
            <a:r>
              <a:rPr lang="ru-RU" sz="1800" b="1" kern="1200" dirty="0">
                <a:solidFill>
                  <a:srgbClr val="000000"/>
                </a:solidFill>
                <a:effectLst/>
                <a:latin typeface="Times New Roman" panose="02020603050405020304" pitchFamily="18" charset="0"/>
                <a:ea typeface="Times New Roman" panose="02020603050405020304" pitchFamily="18" charset="0"/>
              </a:rPr>
              <a:t>при осуществлении нескольких закупок, не допускается</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5E6648DF-D24C-409D-9286-BD2040DF0587}"/>
              </a:ext>
            </a:extLst>
          </p:cNvPr>
          <p:cNvSpPr txBox="1"/>
          <p:nvPr/>
        </p:nvSpPr>
        <p:spPr>
          <a:xfrm>
            <a:off x="358836" y="150290"/>
            <a:ext cx="4572000" cy="461665"/>
          </a:xfrm>
          <a:prstGeom prst="rect">
            <a:avLst/>
          </a:prstGeom>
          <a:noFill/>
        </p:spPr>
        <p:txBody>
          <a:bodyPr wrap="square">
            <a:spAutoFit/>
          </a:bodyPr>
          <a:lstStyle/>
          <a:p>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Порядок подачи жалобы:</a:t>
            </a:r>
            <a:endParaRPr lang="ru-RU"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69920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54</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4022036" y="864353"/>
            <a:ext cx="4863548" cy="3046988"/>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Осуществление закупок по новым правилам</a:t>
            </a:r>
            <a:endParaRPr lang="ru-RU" sz="1400" b="1" dirty="0">
              <a:latin typeface="Trebuchet MS" panose="020B0603020202020204" pitchFamily="34" charset="0"/>
              <a:cs typeface="Arial" panose="020B0604020202020204" pitchFamily="34" charset="0"/>
            </a:endParaRPr>
          </a:p>
        </p:txBody>
      </p:sp>
      <p:pic>
        <p:nvPicPr>
          <p:cNvPr id="5" name="Рисунок 4" descr="Люди открытия руки">
            <a:extLst>
              <a:ext uri="{FF2B5EF4-FFF2-40B4-BE49-F238E27FC236}">
                <a16:creationId xmlns:a16="http://schemas.microsoft.com/office/drawing/2014/main" id="{7D7BFC27-B146-42D3-AA43-09B5213512F5}"/>
              </a:ext>
            </a:extLst>
          </p:cNvPr>
          <p:cNvPicPr>
            <a:picLocks noChangeAspect="1"/>
          </p:cNvPicPr>
          <p:nvPr/>
        </p:nvPicPr>
        <p:blipFill>
          <a:blip r:embed="rId2"/>
          <a:stretch>
            <a:fillRect/>
          </a:stretch>
        </p:blipFill>
        <p:spPr>
          <a:xfrm>
            <a:off x="417442" y="1033963"/>
            <a:ext cx="3525080" cy="2643450"/>
          </a:xfrm>
          <a:prstGeom prst="rect">
            <a:avLst/>
          </a:prstGeom>
        </p:spPr>
      </p:pic>
    </p:spTree>
    <p:extLst>
      <p:ext uri="{BB962C8B-B14F-4D97-AF65-F5344CB8AC3E}">
        <p14:creationId xmlns:p14="http://schemas.microsoft.com/office/powerpoint/2010/main" val="20129584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1" y="4793069"/>
            <a:ext cx="428741" cy="273844"/>
          </a:xfrm>
        </p:spPr>
        <p:txBody>
          <a:bodyPr/>
          <a:lstStyle/>
          <a:p>
            <a:fld id="{2066355A-084C-D24E-9AD2-7E4FC41EA627}" type="slidenum">
              <a:rPr lang="en-US" smtClean="0"/>
              <a:pPr/>
              <a:t>55</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428741" y="800050"/>
            <a:ext cx="8655624" cy="3724096"/>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В пункт </a:t>
            </a:r>
            <a:r>
              <a:rPr lang="ru-RU" sz="1800" b="1" kern="1200" dirty="0">
                <a:solidFill>
                  <a:srgbClr val="000000"/>
                </a:solidFill>
                <a:effectLst/>
                <a:latin typeface="Times New Roman" panose="02020603050405020304" pitchFamily="18" charset="0"/>
                <a:ea typeface="Times New Roman" panose="02020603050405020304" pitchFamily="18" charset="0"/>
              </a:rPr>
              <a:t>23</a:t>
            </a:r>
            <a:r>
              <a:rPr lang="ru-RU" sz="1800" kern="1200" dirty="0">
                <a:solidFill>
                  <a:srgbClr val="000000"/>
                </a:solidFill>
                <a:effectLst/>
                <a:latin typeface="Times New Roman" panose="02020603050405020304" pitchFamily="18" charset="0"/>
                <a:ea typeface="Times New Roman" panose="02020603050405020304" pitchFamily="18" charset="0"/>
              </a:rPr>
              <a:t> – добавлено «сохранению объектов культурного наследия»</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Пункты </a:t>
            </a:r>
            <a:r>
              <a:rPr lang="ru-RU" sz="1800" b="1" kern="1200" dirty="0">
                <a:solidFill>
                  <a:srgbClr val="000000"/>
                </a:solidFill>
                <a:effectLst/>
                <a:latin typeface="Times New Roman" panose="02020603050405020304" pitchFamily="18" charset="0"/>
                <a:ea typeface="Times New Roman" panose="02020603050405020304" pitchFamily="18" charset="0"/>
              </a:rPr>
              <a:t>24</a:t>
            </a:r>
            <a:r>
              <a:rPr lang="ru-RU" sz="1800" kern="1200" dirty="0">
                <a:solidFill>
                  <a:srgbClr val="000000"/>
                </a:solidFill>
                <a:effectLst/>
                <a:latin typeface="Times New Roman" panose="02020603050405020304" pitchFamily="18" charset="0"/>
                <a:ea typeface="Times New Roman" panose="02020603050405020304" pitchFamily="18" charset="0"/>
              </a:rPr>
              <a:t> и </a:t>
            </a:r>
            <a:r>
              <a:rPr lang="ru-RU" sz="1800" b="1" kern="1200" dirty="0">
                <a:solidFill>
                  <a:srgbClr val="000000"/>
                </a:solidFill>
                <a:effectLst/>
                <a:latin typeface="Times New Roman" panose="02020603050405020304" pitchFamily="18" charset="0"/>
                <a:ea typeface="Times New Roman" panose="02020603050405020304" pitchFamily="18" charset="0"/>
              </a:rPr>
              <a:t>25</a:t>
            </a:r>
            <a:r>
              <a:rPr lang="ru-RU" sz="1800" kern="1200" dirty="0">
                <a:solidFill>
                  <a:srgbClr val="000000"/>
                </a:solidFill>
                <a:effectLst/>
                <a:latin typeface="Times New Roman" panose="02020603050405020304" pitchFamily="18" charset="0"/>
                <a:ea typeface="Times New Roman" panose="02020603050405020304" pitchFamily="18" charset="0"/>
              </a:rPr>
              <a:t> – актуализированы под новые правила закупок</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Пункт </a:t>
            </a:r>
            <a:r>
              <a:rPr lang="ru-RU" sz="1800" b="1" kern="1200" dirty="0">
                <a:solidFill>
                  <a:srgbClr val="000000"/>
                </a:solidFill>
                <a:effectLst/>
                <a:latin typeface="Times New Roman" panose="02020603050405020304" pitchFamily="18" charset="0"/>
                <a:ea typeface="Times New Roman" panose="02020603050405020304" pitchFamily="18" charset="0"/>
              </a:rPr>
              <a:t>26</a:t>
            </a:r>
            <a:r>
              <a:rPr lang="ru-RU" sz="1800" kern="1200" dirty="0">
                <a:solidFill>
                  <a:srgbClr val="000000"/>
                </a:solidFill>
                <a:effectLst/>
                <a:latin typeface="Times New Roman" panose="02020603050405020304" pitchFamily="18" charset="0"/>
                <a:ea typeface="Times New Roman" panose="02020603050405020304" pitchFamily="18" charset="0"/>
              </a:rPr>
              <a:t> – добавляется участие в официальных физкультурных мероприятиях и спортивных мероприятиях</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mn-ea"/>
              </a:rPr>
              <a:t>Добавлены новые пункты</a:t>
            </a:r>
            <a:r>
              <a:rPr lang="ru-RU" sz="1800" kern="1200" dirty="0">
                <a:solidFill>
                  <a:srgbClr val="000000"/>
                </a:solidFill>
                <a:effectLst/>
                <a:latin typeface="Times New Roman" panose="02020603050405020304" pitchFamily="18" charset="0"/>
                <a:ea typeface="+mn-ea"/>
              </a:rPr>
              <a:t>:</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mn-ea"/>
              </a:rPr>
              <a:t>57) </a:t>
            </a:r>
            <a:r>
              <a:rPr lang="ru-RU" sz="1800" kern="1200" dirty="0">
                <a:solidFill>
                  <a:srgbClr val="000000"/>
                </a:solidFill>
                <a:effectLst/>
                <a:latin typeface="Times New Roman" panose="02020603050405020304" pitchFamily="18" charset="0"/>
                <a:ea typeface="+mn-ea"/>
              </a:rPr>
              <a:t>осуществление закупки здания, строения, сооружения, нежилого помещения, земельного участка по результатам торгов, проведение которых является обязательным в соответствии с земельным законодательством, законодательством Российской Федерации об исполнительном производстве, Федеральным законом от 26 октября 2002 года N 127-ФЗ "О несостоятельности (банкротстве);</a:t>
            </a:r>
            <a:endParaRPr lang="ru-RU" sz="1800" dirty="0">
              <a:effectLst/>
              <a:latin typeface="Calibri" panose="020F0502020204030204" pitchFamily="34" charset="0"/>
              <a:ea typeface="Calibri" panose="020F0502020204030204" pitchFamily="34" charset="0"/>
            </a:endParaRPr>
          </a:p>
        </p:txBody>
      </p:sp>
      <p:sp>
        <p:nvSpPr>
          <p:cNvPr id="3" name="TextBox 2">
            <a:extLst>
              <a:ext uri="{FF2B5EF4-FFF2-40B4-BE49-F238E27FC236}">
                <a16:creationId xmlns:a16="http://schemas.microsoft.com/office/drawing/2014/main" id="{88785BBD-C35E-4AF9-B8FE-ACB3A45C138C}"/>
              </a:ext>
            </a:extLst>
          </p:cNvPr>
          <p:cNvSpPr txBox="1"/>
          <p:nvPr/>
        </p:nvSpPr>
        <p:spPr>
          <a:xfrm>
            <a:off x="358836" y="-30947"/>
            <a:ext cx="6605181" cy="830997"/>
          </a:xfrm>
          <a:prstGeom prst="rect">
            <a:avLst/>
          </a:prstGeom>
          <a:noFill/>
        </p:spPr>
        <p:txBody>
          <a:bodyPr wrap="square" rtlCol="0">
            <a:spAutoFit/>
          </a:bodyPr>
          <a:lstStyle/>
          <a:p>
            <a:pPr algn="ctr"/>
            <a:r>
              <a:rPr lang="ru-RU" sz="2400" b="1" dirty="0">
                <a:solidFill>
                  <a:srgbClr val="2182A5"/>
                </a:solidFill>
                <a:effectLst>
                  <a:outerShdw blurRad="38100" dist="38100" dir="2700000" algn="tl">
                    <a:srgbClr val="000000">
                      <a:alpha val="43137"/>
                    </a:srgbClr>
                  </a:outerShdw>
                </a:effectLst>
              </a:rPr>
              <a:t>Изменения в закупках у единственного поставщика (ст. 93)</a:t>
            </a:r>
          </a:p>
        </p:txBody>
      </p:sp>
    </p:spTree>
    <p:extLst>
      <p:ext uri="{BB962C8B-B14F-4D97-AF65-F5344CB8AC3E}">
        <p14:creationId xmlns:p14="http://schemas.microsoft.com/office/powerpoint/2010/main" val="39932689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1" y="4793069"/>
            <a:ext cx="410817" cy="273844"/>
          </a:xfrm>
        </p:spPr>
        <p:txBody>
          <a:bodyPr/>
          <a:lstStyle/>
          <a:p>
            <a:fld id="{2066355A-084C-D24E-9AD2-7E4FC41EA627}" type="slidenum">
              <a:rPr lang="en-US" smtClean="0"/>
              <a:pPr/>
              <a:t>56</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358836" y="774866"/>
            <a:ext cx="8655624" cy="4524315"/>
          </a:xfrm>
          <a:prstGeom prst="rect">
            <a:avLst/>
          </a:prstGeom>
          <a:noFill/>
        </p:spPr>
        <p:txBody>
          <a:bodyPr wrap="square">
            <a:spAutoFit/>
          </a:bodyPr>
          <a:lstStyle/>
          <a:p>
            <a:r>
              <a:rPr lang="ru-RU" sz="1800" b="1" kern="1200" dirty="0">
                <a:solidFill>
                  <a:srgbClr val="000000"/>
                </a:solidFill>
                <a:effectLst/>
                <a:latin typeface="Times New Roman" panose="02020603050405020304" pitchFamily="18" charset="0"/>
                <a:ea typeface="+mn-ea"/>
              </a:rPr>
              <a:t>58) </a:t>
            </a:r>
            <a:r>
              <a:rPr lang="ru-RU" sz="1800" kern="1200" dirty="0">
                <a:solidFill>
                  <a:srgbClr val="000000"/>
                </a:solidFill>
                <a:effectLst/>
                <a:latin typeface="Times New Roman" panose="02020603050405020304" pitchFamily="18" charset="0"/>
                <a:ea typeface="+mn-ea"/>
              </a:rPr>
              <a:t>закупка материальных ценностей, выпускаемых из государственного материального резерва;</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mn-ea"/>
              </a:rPr>
              <a:t>59) </a:t>
            </a:r>
            <a:r>
              <a:rPr lang="ru-RU" sz="1800" kern="1200" dirty="0">
                <a:solidFill>
                  <a:srgbClr val="000000"/>
                </a:solidFill>
                <a:effectLst/>
                <a:latin typeface="Times New Roman" panose="02020603050405020304" pitchFamily="18" charset="0"/>
                <a:ea typeface="+mn-ea"/>
              </a:rPr>
              <a:t>осуществление закупок товаров, работ, услуг дипломатическим представительством, консульским учреждением Российской Федерации, торговым представительством Российской Федерации, представительством Российской Федерации при международных (межгосударственных, межправительственных) организациях; </a:t>
            </a:r>
          </a:p>
          <a:p>
            <a:endParaRPr lang="ru-RU" sz="1800" kern="1200" dirty="0">
              <a:solidFill>
                <a:srgbClr val="000000"/>
              </a:solidFill>
              <a:effectLst/>
              <a:latin typeface="Times New Roman" panose="02020603050405020304" pitchFamily="18" charset="0"/>
              <a:ea typeface="+mn-ea"/>
            </a:endParaRPr>
          </a:p>
          <a:p>
            <a:r>
              <a:rPr lang="ru-RU" sz="1800" b="1" kern="1200" dirty="0">
                <a:solidFill>
                  <a:srgbClr val="000000"/>
                </a:solidFill>
                <a:effectLst/>
                <a:latin typeface="Times New Roman" panose="02020603050405020304" pitchFamily="18" charset="0"/>
                <a:ea typeface="+mn-ea"/>
              </a:rPr>
              <a:t>60) </a:t>
            </a:r>
            <a:r>
              <a:rPr lang="ru-RU" sz="1800" kern="1200" dirty="0">
                <a:solidFill>
                  <a:srgbClr val="000000"/>
                </a:solidFill>
                <a:effectLst/>
                <a:latin typeface="Times New Roman" panose="02020603050405020304" pitchFamily="18" charset="0"/>
                <a:ea typeface="+mn-ea"/>
              </a:rPr>
              <a:t>осуществление закупок спортивной экипировки, спортивного оборудования и инвентаря, спортивного снаряжения, необходимых для подготовки, участия олимпийской команды России, параолимпийской команды России, спортивных сборных команд Российской Федерации в международных спортивных соревнованиях на основании Единого календарного плана межрегиональных, всероссийских и международных физкультурных мероприятий и спортивных мероприятий.</a:t>
            </a:r>
            <a:endParaRPr lang="ru-RU" sz="1800" dirty="0">
              <a:effectLst/>
              <a:latin typeface="Calibri" panose="020F0502020204030204" pitchFamily="34" charset="0"/>
              <a:ea typeface="Calibri" panose="020F0502020204030204" pitchFamily="34" charset="0"/>
            </a:endParaRPr>
          </a:p>
          <a:p>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F7DF91A2-7A57-41E2-93C2-0DCFE5D8A098}"/>
              </a:ext>
            </a:extLst>
          </p:cNvPr>
          <p:cNvSpPr txBox="1"/>
          <p:nvPr/>
        </p:nvSpPr>
        <p:spPr>
          <a:xfrm>
            <a:off x="358836" y="-19805"/>
            <a:ext cx="6605181" cy="830997"/>
          </a:xfrm>
          <a:prstGeom prst="rect">
            <a:avLst/>
          </a:prstGeom>
          <a:noFill/>
        </p:spPr>
        <p:txBody>
          <a:bodyPr wrap="square" rtlCol="0">
            <a:spAutoFit/>
          </a:bodyPr>
          <a:lstStyle/>
          <a:p>
            <a:pPr algn="ctr"/>
            <a:r>
              <a:rPr lang="ru-RU" sz="2400" b="1" dirty="0">
                <a:solidFill>
                  <a:srgbClr val="2182A5"/>
                </a:solidFill>
                <a:effectLst>
                  <a:outerShdw blurRad="38100" dist="38100" dir="2700000" algn="tl">
                    <a:srgbClr val="000000">
                      <a:alpha val="43137"/>
                    </a:srgbClr>
                  </a:outerShdw>
                </a:effectLst>
              </a:rPr>
              <a:t>Изменения в закупках у единственного поставщика (ст. 93)</a:t>
            </a:r>
          </a:p>
        </p:txBody>
      </p:sp>
    </p:spTree>
    <p:extLst>
      <p:ext uri="{BB962C8B-B14F-4D97-AF65-F5344CB8AC3E}">
        <p14:creationId xmlns:p14="http://schemas.microsoft.com/office/powerpoint/2010/main" val="3998493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0" y="4793069"/>
            <a:ext cx="424070" cy="273844"/>
          </a:xfrm>
        </p:spPr>
        <p:txBody>
          <a:bodyPr/>
          <a:lstStyle/>
          <a:p>
            <a:fld id="{2066355A-084C-D24E-9AD2-7E4FC41EA627}" type="slidenum">
              <a:rPr lang="en-US" smtClean="0"/>
              <a:pPr/>
              <a:t>57</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358836" y="1144339"/>
            <a:ext cx="8655624" cy="3527441"/>
          </a:xfrm>
          <a:prstGeom prst="rect">
            <a:avLst/>
          </a:prstGeom>
          <a:noFill/>
        </p:spPr>
        <p:txBody>
          <a:bodyPr wrap="square">
            <a:spAutoFit/>
          </a:bodyPr>
          <a:lstStyle/>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С 1 января 2022 года конкурентными способами закупок являются:</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1) конкурсы (открытый конкурс в электронной форме (далее - </a:t>
            </a:r>
            <a:r>
              <a:rPr lang="ru-RU" sz="1800" b="1" kern="1200" dirty="0">
                <a:solidFill>
                  <a:srgbClr val="FF0000"/>
                </a:solidFill>
                <a:effectLst/>
                <a:latin typeface="Times New Roman" panose="02020603050405020304" pitchFamily="18" charset="0"/>
                <a:ea typeface="Calibri" panose="020F0502020204030204" pitchFamily="34" charset="0"/>
              </a:rPr>
              <a:t>электронный конкурс</a:t>
            </a:r>
            <a:r>
              <a:rPr lang="ru-RU" sz="1800" kern="1200" dirty="0">
                <a:solidFill>
                  <a:srgbClr val="000000"/>
                </a:solidFill>
                <a:effectLst/>
                <a:latin typeface="Times New Roman" panose="02020603050405020304" pitchFamily="18" charset="0"/>
                <a:ea typeface="Calibri" panose="020F0502020204030204" pitchFamily="34" charset="0"/>
              </a:rPr>
              <a:t>), закрытый конкурс, закрытый конкурс в электронной форме (далее - закрытый электронный конкурс);</a:t>
            </a:r>
          </a:p>
          <a:p>
            <a:pPr>
              <a:lnSpc>
                <a:spcPct val="106000"/>
              </a:lnSpc>
              <a:spcAft>
                <a:spcPts val="800"/>
              </a:spcAft>
            </a:pPr>
            <a:endParaRPr lang="ru-RU" dirty="0">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2) аукционы (открытый аукцион в электронной форме (далее - </a:t>
            </a:r>
            <a:r>
              <a:rPr lang="ru-RU" sz="1800" b="1" kern="1200" dirty="0">
                <a:solidFill>
                  <a:srgbClr val="FF0000"/>
                </a:solidFill>
                <a:effectLst/>
                <a:latin typeface="Times New Roman" panose="02020603050405020304" pitchFamily="18" charset="0"/>
                <a:ea typeface="Calibri" panose="020F0502020204030204" pitchFamily="34" charset="0"/>
              </a:rPr>
              <a:t>электронный аукцион</a:t>
            </a:r>
            <a:r>
              <a:rPr lang="ru-RU" sz="1800" kern="1200" dirty="0">
                <a:solidFill>
                  <a:srgbClr val="000000"/>
                </a:solidFill>
                <a:effectLst/>
                <a:latin typeface="Times New Roman" panose="02020603050405020304" pitchFamily="18" charset="0"/>
                <a:ea typeface="Calibri" panose="020F0502020204030204" pitchFamily="34" charset="0"/>
              </a:rPr>
              <a:t>), закрытый аукцион, закрытый аукцион в электронной форме (далее - закрытый электронный аукцион);</a:t>
            </a:r>
          </a:p>
          <a:p>
            <a:pPr>
              <a:lnSpc>
                <a:spcPct val="106000"/>
              </a:lnSpc>
              <a:spcAft>
                <a:spcPts val="800"/>
              </a:spcAft>
            </a:pP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3) запрос котировок в электронной форме (далее - </a:t>
            </a:r>
            <a:r>
              <a:rPr lang="ru-RU" sz="1800" b="1" kern="1200" dirty="0">
                <a:solidFill>
                  <a:srgbClr val="FF0000"/>
                </a:solidFill>
                <a:effectLst/>
                <a:latin typeface="Times New Roman" panose="02020603050405020304" pitchFamily="18" charset="0"/>
                <a:ea typeface="Calibri" panose="020F0502020204030204" pitchFamily="34" charset="0"/>
              </a:rPr>
              <a:t>электронный запрос котировок</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5781CB09-C64F-40BF-A7A4-89A78A32EC83}"/>
              </a:ext>
            </a:extLst>
          </p:cNvPr>
          <p:cNvSpPr txBox="1"/>
          <p:nvPr/>
        </p:nvSpPr>
        <p:spPr>
          <a:xfrm>
            <a:off x="358836" y="-13179"/>
            <a:ext cx="6605181" cy="830997"/>
          </a:xfrm>
          <a:prstGeom prst="rect">
            <a:avLst/>
          </a:prstGeom>
          <a:noFill/>
        </p:spPr>
        <p:txBody>
          <a:bodyPr wrap="square" rtlCol="0">
            <a:spAutoFit/>
          </a:bodyPr>
          <a:lstStyle/>
          <a:p>
            <a:pPr algn="ctr"/>
            <a:r>
              <a:rPr lang="ru-RU" sz="2400" b="1" dirty="0">
                <a:solidFill>
                  <a:srgbClr val="2182A5"/>
                </a:solidFill>
                <a:effectLst>
                  <a:outerShdw blurRad="38100" dist="38100" dir="2700000" algn="tl">
                    <a:srgbClr val="000000">
                      <a:alpha val="43137"/>
                    </a:srgbClr>
                  </a:outerShdw>
                </a:effectLst>
              </a:rPr>
              <a:t>Новый порядок проведения конкурентных процедур</a:t>
            </a:r>
          </a:p>
        </p:txBody>
      </p:sp>
    </p:spTree>
    <p:extLst>
      <p:ext uri="{BB962C8B-B14F-4D97-AF65-F5344CB8AC3E}">
        <p14:creationId xmlns:p14="http://schemas.microsoft.com/office/powerpoint/2010/main" val="3490019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0" y="4793069"/>
            <a:ext cx="450574" cy="273844"/>
          </a:xfrm>
        </p:spPr>
        <p:txBody>
          <a:bodyPr/>
          <a:lstStyle/>
          <a:p>
            <a:fld id="{2066355A-084C-D24E-9AD2-7E4FC41EA627}" type="slidenum">
              <a:rPr lang="en-US" smtClean="0"/>
              <a:pPr/>
              <a:t>58</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450574" y="1213878"/>
            <a:ext cx="8655624" cy="2920928"/>
          </a:xfrm>
          <a:prstGeom prst="rect">
            <a:avLst/>
          </a:prstGeom>
          <a:noFill/>
        </p:spPr>
        <p:txBody>
          <a:bodyPr wrap="square">
            <a:spAutoFit/>
          </a:bodyPr>
          <a:lstStyle/>
          <a:p>
            <a:pPr>
              <a:lnSpc>
                <a:spcPct val="106000"/>
              </a:lnSpc>
              <a:spcAft>
                <a:spcPts val="800"/>
              </a:spcAft>
            </a:pPr>
            <a:endParaRPr lang="ru-RU" sz="1800" dirty="0">
              <a:effectLst/>
              <a:latin typeface="Calibri" panose="020F0502020204030204" pitchFamily="34" charset="0"/>
              <a:ea typeface="Calibri" panose="020F0502020204030204" pitchFamily="34" charset="0"/>
            </a:endParaRPr>
          </a:p>
          <a:p>
            <a:pPr algn="ctr">
              <a:lnSpc>
                <a:spcPct val="106000"/>
              </a:lnSpc>
              <a:spcAft>
                <a:spcPts val="800"/>
              </a:spcAft>
            </a:pPr>
            <a:r>
              <a:rPr lang="ru-RU" sz="1800" b="1" kern="1200" dirty="0">
                <a:solidFill>
                  <a:srgbClr val="FF0000"/>
                </a:solidFill>
                <a:effectLst/>
                <a:latin typeface="Times New Roman" panose="02020603050405020304" pitchFamily="18" charset="0"/>
                <a:ea typeface="Calibri" panose="020F0502020204030204" pitchFamily="34" charset="0"/>
              </a:rPr>
              <a:t>Закупки услуг по организации отдыха детей и их оздоровления не осуществляются путем проведения аукционов.</a:t>
            </a:r>
            <a:endParaRPr lang="en-US" sz="1800" b="1" kern="1200" dirty="0">
              <a:solidFill>
                <a:srgbClr val="FF0000"/>
              </a:solidFill>
              <a:effectLst/>
              <a:latin typeface="Times New Roman" panose="02020603050405020304" pitchFamily="18" charset="0"/>
              <a:ea typeface="Calibri" panose="020F0502020204030204" pitchFamily="34" charset="0"/>
            </a:endParaRPr>
          </a:p>
          <a:p>
            <a:pPr algn="ctr">
              <a:lnSpc>
                <a:spcPct val="106000"/>
              </a:lnSpc>
              <a:spcAft>
                <a:spcPts val="800"/>
              </a:spcAft>
            </a:pPr>
            <a:endParaRPr lang="en-US" b="1" dirty="0">
              <a:solidFill>
                <a:srgbClr val="FF0000"/>
              </a:solidFill>
              <a:latin typeface="Times New Roman" panose="02020603050405020304" pitchFamily="18" charset="0"/>
              <a:ea typeface="Calibri" panose="020F0502020204030204" pitchFamily="34" charset="0"/>
            </a:endParaRPr>
          </a:p>
          <a:p>
            <a:pPr algn="ctr">
              <a:lnSpc>
                <a:spcPct val="106000"/>
              </a:lnSpc>
              <a:spcAft>
                <a:spcPts val="800"/>
              </a:spcAft>
            </a:pPr>
            <a:endParaRPr lang="en-US" sz="1800" b="1" dirty="0">
              <a:solidFill>
                <a:srgbClr val="FF0000"/>
              </a:solidFill>
              <a:effectLst/>
              <a:latin typeface="Times New Roman" panose="02020603050405020304" pitchFamily="18" charset="0"/>
              <a:ea typeface="Calibri" panose="020F0502020204030204" pitchFamily="34" charset="0"/>
            </a:endParaRPr>
          </a:p>
          <a:p>
            <a:pPr algn="ctr">
              <a:lnSpc>
                <a:spcPct val="106000"/>
              </a:lnSpc>
              <a:spcAft>
                <a:spcPts val="800"/>
              </a:spcAft>
            </a:pPr>
            <a:endParaRPr lang="ru-RU" sz="1800" dirty="0">
              <a:effectLst/>
              <a:latin typeface="Calibri" panose="020F0502020204030204" pitchFamily="34" charset="0"/>
              <a:ea typeface="Calibri" panose="020F0502020204030204" pitchFamily="34" charset="0"/>
            </a:endParaRPr>
          </a:p>
          <a:p>
            <a:pPr algn="ctr"/>
            <a:r>
              <a:rPr lang="ru-RU" sz="1800" b="1" u="sng" kern="1200" dirty="0">
                <a:solidFill>
                  <a:srgbClr val="4472C4"/>
                </a:solidFill>
                <a:effectLst/>
                <a:latin typeface="Times New Roman" panose="02020603050405020304" pitchFamily="18" charset="0"/>
                <a:ea typeface="Times New Roman" panose="02020603050405020304" pitchFamily="18" charset="0"/>
              </a:rPr>
              <a:t>ПОРЯДОК ПРОВЕДЕНИЯ ЗАКРЫТЫХ ЗАКУПОК В ДАННОМ МАТЕРИАЛЕ РАССМАТРИВАТЬСЯ НЕ БУДЕТ</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09CC3524-83B9-4CF7-99F4-2B74AC1C2CA7}"/>
              </a:ext>
            </a:extLst>
          </p:cNvPr>
          <p:cNvSpPr txBox="1"/>
          <p:nvPr/>
        </p:nvSpPr>
        <p:spPr>
          <a:xfrm>
            <a:off x="358836" y="-72814"/>
            <a:ext cx="6605181" cy="830997"/>
          </a:xfrm>
          <a:prstGeom prst="rect">
            <a:avLst/>
          </a:prstGeom>
          <a:noFill/>
        </p:spPr>
        <p:txBody>
          <a:bodyPr wrap="square" rtlCol="0">
            <a:spAutoFit/>
          </a:bodyPr>
          <a:lstStyle/>
          <a:p>
            <a:pPr algn="ctr"/>
            <a:r>
              <a:rPr lang="ru-RU" sz="2400" b="1" dirty="0">
                <a:solidFill>
                  <a:srgbClr val="2182A5"/>
                </a:solidFill>
                <a:effectLst>
                  <a:outerShdw blurRad="38100" dist="38100" dir="2700000" algn="tl">
                    <a:srgbClr val="000000">
                      <a:alpha val="43137"/>
                    </a:srgbClr>
                  </a:outerShdw>
                </a:effectLst>
              </a:rPr>
              <a:t>Новый порядок проведения конкурентных процедур</a:t>
            </a:r>
          </a:p>
        </p:txBody>
      </p:sp>
    </p:spTree>
    <p:extLst>
      <p:ext uri="{BB962C8B-B14F-4D97-AF65-F5344CB8AC3E}">
        <p14:creationId xmlns:p14="http://schemas.microsoft.com/office/powerpoint/2010/main" val="36987099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1" y="4793069"/>
            <a:ext cx="410817" cy="273844"/>
          </a:xfrm>
        </p:spPr>
        <p:txBody>
          <a:bodyPr/>
          <a:lstStyle/>
          <a:p>
            <a:fld id="{2066355A-084C-D24E-9AD2-7E4FC41EA627}" type="slidenum">
              <a:rPr lang="en-US" smtClean="0"/>
              <a:pPr/>
              <a:t>59</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358836" y="827630"/>
            <a:ext cx="8655624" cy="3970318"/>
          </a:xfrm>
          <a:prstGeom prst="rect">
            <a:avLst/>
          </a:prstGeom>
          <a:noFill/>
        </p:spPr>
        <p:txBody>
          <a:bodyPr wrap="square">
            <a:spAutoFit/>
          </a:bodyPr>
          <a:lstStyle/>
          <a:p>
            <a:r>
              <a:rPr lang="ru-RU" sz="1800" b="1" kern="1200" dirty="0">
                <a:solidFill>
                  <a:srgbClr val="000000"/>
                </a:solidFill>
                <a:effectLst/>
                <a:latin typeface="Times New Roman" panose="02020603050405020304" pitchFamily="18" charset="0"/>
                <a:ea typeface="Calibri" panose="020F0502020204030204" pitchFamily="34" charset="0"/>
              </a:rPr>
              <a:t>Отмена</a:t>
            </a:r>
            <a:r>
              <a:rPr lang="ru-RU" sz="1800" kern="1200" dirty="0">
                <a:solidFill>
                  <a:srgbClr val="000000"/>
                </a:solidFill>
                <a:effectLst/>
                <a:latin typeface="Times New Roman" panose="02020603050405020304" pitchFamily="18" charset="0"/>
                <a:ea typeface="Calibri" panose="020F0502020204030204" pitchFamily="34" charset="0"/>
              </a:rPr>
              <a:t> электронной процедуры или закрытой электронной процедуры допустима </a:t>
            </a:r>
            <a:r>
              <a:rPr lang="ru-RU" sz="1800" b="1" kern="1200" dirty="0">
                <a:solidFill>
                  <a:srgbClr val="000000"/>
                </a:solidFill>
                <a:effectLst/>
                <a:latin typeface="Times New Roman" panose="02020603050405020304" pitchFamily="18" charset="0"/>
                <a:ea typeface="Calibri" panose="020F0502020204030204" pitchFamily="34" charset="0"/>
              </a:rPr>
              <a:t>не позднее чем за один рабочий день</a:t>
            </a:r>
            <a:r>
              <a:rPr lang="ru-RU" sz="1800" kern="1200" dirty="0">
                <a:solidFill>
                  <a:srgbClr val="000000"/>
                </a:solidFill>
                <a:effectLst/>
                <a:latin typeface="Times New Roman" panose="02020603050405020304" pitchFamily="18" charset="0"/>
                <a:ea typeface="Calibri" panose="020F0502020204030204" pitchFamily="34" charset="0"/>
              </a:rPr>
              <a:t> до окончания подачи заявок.</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Calibri" panose="020F0502020204030204" pitchFamily="34" charset="0"/>
              </a:rPr>
              <a:t>Для этого заказчик не позднее чем </a:t>
            </a:r>
            <a:r>
              <a:rPr lang="ru-RU" sz="1800" b="1" kern="1200" dirty="0">
                <a:solidFill>
                  <a:srgbClr val="000000"/>
                </a:solidFill>
                <a:effectLst/>
                <a:latin typeface="Times New Roman" panose="02020603050405020304" pitchFamily="18" charset="0"/>
                <a:ea typeface="Calibri" panose="020F0502020204030204" pitchFamily="34" charset="0"/>
              </a:rPr>
              <a:t>за один рабочий день</a:t>
            </a:r>
            <a:r>
              <a:rPr lang="ru-RU" sz="1800" kern="1200" dirty="0">
                <a:solidFill>
                  <a:srgbClr val="000000"/>
                </a:solidFill>
                <a:effectLst/>
                <a:latin typeface="Times New Roman" panose="02020603050405020304" pitchFamily="18" charset="0"/>
                <a:ea typeface="Calibri" panose="020F0502020204030204" pitchFamily="34" charset="0"/>
              </a:rPr>
              <a:t> до даты окончания срока подачи заявок на участие в закупке формирует с использованием единой информационной системы извещение об отмене закупки, подписывает его усиленной электронной подписью лица, имеющего право действовать от имени заказчика, и </a:t>
            </a:r>
            <a:r>
              <a:rPr lang="ru-RU" sz="1800" b="1" kern="1200" dirty="0">
                <a:solidFill>
                  <a:srgbClr val="000000"/>
                </a:solidFill>
                <a:effectLst/>
                <a:latin typeface="Times New Roman" panose="02020603050405020304" pitchFamily="18" charset="0"/>
                <a:ea typeface="Calibri" panose="020F0502020204030204" pitchFamily="34" charset="0"/>
              </a:rPr>
              <a:t>размещает его в единой информационной системе</a:t>
            </a:r>
            <a:r>
              <a:rPr lang="ru-RU" sz="1800" kern="1200" dirty="0">
                <a:solidFill>
                  <a:srgbClr val="000000"/>
                </a:solidFill>
                <a:effectLst/>
                <a:latin typeface="Times New Roman" panose="02020603050405020304" pitchFamily="18" charset="0"/>
                <a:ea typeface="Calibri" panose="020F0502020204030204" pitchFamily="34" charset="0"/>
              </a:rPr>
              <a:t>. С момента размещения указанного извещения в единой информационной системе закупка считается отмененной. </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Calibri" panose="020F0502020204030204" pitchFamily="34" charset="0"/>
              </a:rPr>
              <a:t>Для закрытых закупок – извещение не публикуется на официальном сайте (в открытом доступе).</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Calibri" panose="020F0502020204030204" pitchFamily="34" charset="0"/>
              </a:rPr>
              <a:t>При проведении закрытых неэлектронных процедур – не позднее чем за пять дней до даты окончания подачи заявок, заказчик возвращает поданные заявки и направляет уведомление об отмене.</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36E1704C-A9F2-46A2-9390-B3E28A4475D9}"/>
              </a:ext>
            </a:extLst>
          </p:cNvPr>
          <p:cNvSpPr txBox="1"/>
          <p:nvPr/>
        </p:nvSpPr>
        <p:spPr>
          <a:xfrm>
            <a:off x="358835" y="112161"/>
            <a:ext cx="6591929" cy="465320"/>
          </a:xfrm>
          <a:prstGeom prst="rect">
            <a:avLst/>
          </a:prstGeom>
          <a:noFill/>
        </p:spPr>
        <p:txBody>
          <a:bodyPr wrap="square">
            <a:spAutoFit/>
          </a:bodyPr>
          <a:lstStyle/>
          <a:p>
            <a:pPr algn="ctr">
              <a:lnSpc>
                <a:spcPct val="106000"/>
              </a:lnSpc>
              <a:spcAft>
                <a:spcPts val="800"/>
              </a:spcAft>
            </a:pP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Отмена закупок</a:t>
            </a:r>
            <a:endParaRPr lang="ru-RU" sz="14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78262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1" y="4793069"/>
            <a:ext cx="408863" cy="273844"/>
          </a:xfrm>
        </p:spPr>
        <p:txBody>
          <a:bodyPr/>
          <a:lstStyle/>
          <a:p>
            <a:fld id="{2066355A-084C-D24E-9AD2-7E4FC41EA627}" type="slidenum">
              <a:rPr lang="en-US" smtClean="0"/>
              <a:pPr/>
              <a:t>60</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488376" y="881300"/>
            <a:ext cx="8655624" cy="3785652"/>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Изменение в извещение – </a:t>
            </a:r>
            <a:r>
              <a:rPr lang="ru-RU" sz="1800" b="1" kern="1200" dirty="0">
                <a:solidFill>
                  <a:srgbClr val="000000"/>
                </a:solidFill>
                <a:effectLst/>
                <a:latin typeface="Times New Roman" panose="02020603050405020304" pitchFamily="18" charset="0"/>
                <a:ea typeface="Times New Roman" panose="02020603050405020304" pitchFamily="18" charset="0"/>
              </a:rPr>
              <a:t>не позднее чем за 1 рабочий день</a:t>
            </a:r>
            <a:r>
              <a:rPr lang="ru-RU" sz="1800" kern="1200" dirty="0">
                <a:solidFill>
                  <a:srgbClr val="000000"/>
                </a:solidFill>
                <a:effectLst/>
                <a:latin typeface="Times New Roman" panose="02020603050405020304" pitchFamily="18" charset="0"/>
                <a:ea typeface="Times New Roman" panose="02020603050405020304" pitchFamily="18" charset="0"/>
              </a:rPr>
              <a:t> до даты окончания срока подачи заявок. При внесении изменений необходимо продлить срок подачи заявок так, чтобы до окончания подачи заявок оставалось не менее:</a:t>
            </a:r>
          </a:p>
          <a:p>
            <a:pPr>
              <a:spcAft>
                <a:spcPts val="1200"/>
              </a:spcAft>
            </a:pP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Электронный конкурс – </a:t>
            </a:r>
            <a:r>
              <a:rPr lang="ru-RU" sz="1800" b="1" kern="1200" dirty="0">
                <a:solidFill>
                  <a:srgbClr val="000000"/>
                </a:solidFill>
                <a:effectLst/>
                <a:latin typeface="Times New Roman" panose="02020603050405020304" pitchFamily="18" charset="0"/>
                <a:ea typeface="Times New Roman" panose="02020603050405020304" pitchFamily="18" charset="0"/>
              </a:rPr>
              <a:t>10 дней </a:t>
            </a:r>
          </a:p>
          <a:p>
            <a:pPr>
              <a:spcAft>
                <a:spcPts val="1200"/>
              </a:spcAft>
            </a:pP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Электронный Аукцион – </a:t>
            </a:r>
            <a:r>
              <a:rPr lang="ru-RU" sz="1800" b="1" kern="1200" dirty="0">
                <a:solidFill>
                  <a:srgbClr val="000000"/>
                </a:solidFill>
                <a:effectLst/>
                <a:latin typeface="Times New Roman" panose="02020603050405020304" pitchFamily="18" charset="0"/>
                <a:ea typeface="Times New Roman" panose="02020603050405020304" pitchFamily="18" charset="0"/>
              </a:rPr>
              <a:t>7 дней </a:t>
            </a:r>
            <a:r>
              <a:rPr lang="ru-RU" sz="1800" kern="1200" dirty="0">
                <a:solidFill>
                  <a:srgbClr val="000000"/>
                </a:solidFill>
                <a:effectLst/>
                <a:latin typeface="Times New Roman" panose="02020603050405020304" pitchFamily="18" charset="0"/>
                <a:ea typeface="Times New Roman" panose="02020603050405020304" pitchFamily="18" charset="0"/>
              </a:rPr>
              <a:t>(при НМЦК больше 300млн. руб. или 2 млрд. руб. на стройку)</a:t>
            </a:r>
            <a:r>
              <a:rPr lang="ru-RU" sz="1800" b="1" kern="1200" dirty="0">
                <a:solidFill>
                  <a:srgbClr val="000000"/>
                </a:solidFill>
                <a:effectLst/>
                <a:latin typeface="Times New Roman" panose="02020603050405020304" pitchFamily="18" charset="0"/>
                <a:ea typeface="Times New Roman" panose="02020603050405020304" pitchFamily="18" charset="0"/>
              </a:rPr>
              <a:t> / 3дня </a:t>
            </a:r>
            <a:r>
              <a:rPr lang="ru-RU" sz="1800" kern="1200" dirty="0">
                <a:solidFill>
                  <a:srgbClr val="000000"/>
                </a:solidFill>
                <a:effectLst/>
                <a:latin typeface="Times New Roman" panose="02020603050405020304" pitchFamily="18" charset="0"/>
                <a:ea typeface="Times New Roman" panose="02020603050405020304" pitchFamily="18" charset="0"/>
              </a:rPr>
              <a:t>(при НМЦК не больше 300млн. руб. или 2 млрд. руб. на стройку)</a:t>
            </a:r>
          </a:p>
          <a:p>
            <a:pPr>
              <a:spcAft>
                <a:spcPts val="1200"/>
              </a:spcAft>
            </a:pP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Электронный запрос котировок – </a:t>
            </a:r>
            <a:r>
              <a:rPr lang="ru-RU" sz="1800" b="1" kern="1200" dirty="0">
                <a:solidFill>
                  <a:srgbClr val="000000"/>
                </a:solidFill>
                <a:effectLst/>
                <a:latin typeface="Times New Roman" panose="02020603050405020304" pitchFamily="18" charset="0"/>
                <a:ea typeface="Times New Roman" panose="02020603050405020304" pitchFamily="18" charset="0"/>
              </a:rPr>
              <a:t>3 дня</a:t>
            </a:r>
            <a:r>
              <a:rPr lang="ru-RU" sz="1800" kern="1200" dirty="0">
                <a:solidFill>
                  <a:srgbClr val="000000"/>
                </a:solidFill>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65EA95D1-4051-453A-9D54-4E056902E85C}"/>
              </a:ext>
            </a:extLst>
          </p:cNvPr>
          <p:cNvSpPr txBox="1"/>
          <p:nvPr/>
        </p:nvSpPr>
        <p:spPr>
          <a:xfrm>
            <a:off x="358835" y="-75813"/>
            <a:ext cx="6585303" cy="830997"/>
          </a:xfrm>
          <a:prstGeom prst="rect">
            <a:avLst/>
          </a:prstGeom>
          <a:noFill/>
        </p:spPr>
        <p:txBody>
          <a:bodyPr wrap="square">
            <a:spAutoFit/>
          </a:bodyPr>
          <a:lstStyle/>
          <a:p>
            <a:pPr marL="457200" algn="ctr">
              <a:spcAft>
                <a:spcPts val="1200"/>
              </a:spcAft>
            </a:pPr>
            <a:r>
              <a:rPr lang="ru-RU" sz="2400" b="1"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Внесение изменений в извещение открытой электронной процедуры</a:t>
            </a:r>
            <a:endParaRPr lang="ru-RU" sz="1400" dirty="0">
              <a:solidFill>
                <a:srgbClr val="2182A5"/>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471699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Вопросительный знак на зеленом пастельном фоне">
            <a:extLst>
              <a:ext uri="{FF2B5EF4-FFF2-40B4-BE49-F238E27FC236}">
                <a16:creationId xmlns:a16="http://schemas.microsoft.com/office/drawing/2014/main" id="{07FBE1C8-9FF4-41D9-ACE0-35460F23F552}"/>
              </a:ext>
            </a:extLst>
          </p:cNvPr>
          <p:cNvPicPr>
            <a:picLocks noChangeAspect="1"/>
          </p:cNvPicPr>
          <p:nvPr/>
        </p:nvPicPr>
        <p:blipFill>
          <a:blip r:embed="rId2"/>
          <a:stretch>
            <a:fillRect/>
          </a:stretch>
        </p:blipFill>
        <p:spPr>
          <a:xfrm>
            <a:off x="351183" y="0"/>
            <a:ext cx="8792817" cy="5143500"/>
          </a:xfrm>
          <a:prstGeom prst="rect">
            <a:avLst/>
          </a:prstGeom>
        </p:spPr>
      </p:pic>
      <p:sp>
        <p:nvSpPr>
          <p:cNvPr id="2" name="Номер слайда 1">
            <a:extLst>
              <a:ext uri="{FF2B5EF4-FFF2-40B4-BE49-F238E27FC236}">
                <a16:creationId xmlns:a16="http://schemas.microsoft.com/office/drawing/2014/main" id="{5B1DFD46-EF2F-42F7-9AEA-04A83B9C447D}"/>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61</a:t>
            </a:fld>
            <a:endParaRPr lang="en-US" dirty="0"/>
          </a:p>
        </p:txBody>
      </p:sp>
      <p:sp>
        <p:nvSpPr>
          <p:cNvPr id="4" name="TextBox 3">
            <a:extLst>
              <a:ext uri="{FF2B5EF4-FFF2-40B4-BE49-F238E27FC236}">
                <a16:creationId xmlns:a16="http://schemas.microsoft.com/office/drawing/2014/main" id="{279F6618-4E0D-44DD-94C7-2372E2F90CAF}"/>
              </a:ext>
            </a:extLst>
          </p:cNvPr>
          <p:cNvSpPr txBox="1"/>
          <p:nvPr/>
        </p:nvSpPr>
        <p:spPr>
          <a:xfrm>
            <a:off x="417442" y="816355"/>
            <a:ext cx="4863549" cy="3231654"/>
          </a:xfrm>
          <a:prstGeom prst="rect">
            <a:avLst/>
          </a:prstGeom>
          <a:noFill/>
        </p:spPr>
        <p:txBody>
          <a:bodyPr wrap="square">
            <a:spAutoFit/>
          </a:bodyPr>
          <a:lstStyle/>
          <a:p>
            <a:pPr algn="ctr"/>
            <a:r>
              <a:rPr lang="ru-RU" sz="2400" kern="1200" dirty="0">
                <a:solidFill>
                  <a:srgbClr val="2182A5"/>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Разъяснения положений извещения</a:t>
            </a:r>
          </a:p>
          <a:p>
            <a:pPr algn="ct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r>
              <a:rPr lang="ru-RU" sz="1800" u="sng"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Запросы на разъяснения </a:t>
            </a:r>
            <a:r>
              <a:rPr lang="ru-RU" sz="180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не более 3-х от каждого участника и не позднее чем </a:t>
            </a:r>
            <a:r>
              <a:rPr lang="ru-RU" sz="1800" kern="1200"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 3 дня</a:t>
            </a:r>
            <a:r>
              <a:rPr lang="ru-RU" sz="180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до даты окончания подачи заявок на аукционы и конкурсы.</a:t>
            </a:r>
          </a:p>
          <a:p>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r>
              <a:rPr lang="ru-RU" sz="1800" u="sng"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Ответ на запрос </a:t>
            </a:r>
            <a:r>
              <a:rPr lang="ru-RU" sz="180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публикуется заказчиком в ЕИС – не позднее </a:t>
            </a:r>
            <a:r>
              <a:rPr lang="ru-RU" sz="1800" kern="1200" dirty="0">
                <a:solidFill>
                  <a:srgbClr val="FF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2-х дней </a:t>
            </a:r>
            <a:r>
              <a:rPr lang="ru-RU" sz="180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со дня следующего за днем поступления запроса.</a:t>
            </a:r>
            <a:endParaRPr lang="ru-RU" sz="18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Calibri" panose="020F0502020204030204" pitchFamily="34" charset="0"/>
              </a:rPr>
              <a:t> </a:t>
            </a:r>
            <a:endParaRPr lang="ru-RU"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095803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09938-F64C-4F92-81E7-BB3C0BF0E6CB}"/>
              </a:ext>
            </a:extLst>
          </p:cNvPr>
          <p:cNvSpPr>
            <a:spLocks noGrp="1"/>
          </p:cNvSpPr>
          <p:nvPr>
            <p:ph type="sldNum" sz="quarter" idx="12"/>
          </p:nvPr>
        </p:nvSpPr>
        <p:spPr>
          <a:xfrm>
            <a:off x="-1" y="4793069"/>
            <a:ext cx="410817" cy="273844"/>
          </a:xfrm>
        </p:spPr>
        <p:txBody>
          <a:bodyPr/>
          <a:lstStyle/>
          <a:p>
            <a:fld id="{2066355A-084C-D24E-9AD2-7E4FC41EA627}" type="slidenum">
              <a:rPr lang="en-US" smtClean="0"/>
              <a:pPr/>
              <a:t>62</a:t>
            </a:fld>
            <a:endParaRPr lang="en-US" dirty="0"/>
          </a:p>
        </p:txBody>
      </p:sp>
      <p:sp>
        <p:nvSpPr>
          <p:cNvPr id="4" name="TextBox 3">
            <a:extLst>
              <a:ext uri="{FF2B5EF4-FFF2-40B4-BE49-F238E27FC236}">
                <a16:creationId xmlns:a16="http://schemas.microsoft.com/office/drawing/2014/main" id="{B31049BB-9DA0-42A9-8B16-5182BC1CC51D}"/>
              </a:ext>
            </a:extLst>
          </p:cNvPr>
          <p:cNvSpPr txBox="1"/>
          <p:nvPr/>
        </p:nvSpPr>
        <p:spPr>
          <a:xfrm>
            <a:off x="457200" y="-62828"/>
            <a:ext cx="6506817" cy="830997"/>
          </a:xfrm>
          <a:prstGeom prst="rect">
            <a:avLst/>
          </a:prstGeom>
          <a:noFill/>
        </p:spPr>
        <p:txBody>
          <a:bodyPr wrap="square">
            <a:spAutoFit/>
          </a:bodyPr>
          <a:lstStyle/>
          <a:p>
            <a:pPr algn="ctr">
              <a:spcAft>
                <a:spcPts val="1200"/>
              </a:spcAft>
            </a:pPr>
            <a:r>
              <a:rPr lang="ru-RU" sz="2400" b="1" dirty="0">
                <a:solidFill>
                  <a:srgbClr val="2182A5"/>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Новые особенности проведения совместных конкурсов и аукционов</a:t>
            </a:r>
          </a:p>
        </p:txBody>
      </p:sp>
      <p:sp>
        <p:nvSpPr>
          <p:cNvPr id="6" name="TextBox 5">
            <a:extLst>
              <a:ext uri="{FF2B5EF4-FFF2-40B4-BE49-F238E27FC236}">
                <a16:creationId xmlns:a16="http://schemas.microsoft.com/office/drawing/2014/main" id="{56AC9CA9-F39C-474E-9B0F-F9550F8C150F}"/>
              </a:ext>
            </a:extLst>
          </p:cNvPr>
          <p:cNvSpPr txBox="1"/>
          <p:nvPr/>
        </p:nvSpPr>
        <p:spPr>
          <a:xfrm>
            <a:off x="358836" y="911511"/>
            <a:ext cx="8852452" cy="4012060"/>
          </a:xfrm>
          <a:prstGeom prst="rect">
            <a:avLst/>
          </a:prstGeom>
          <a:noFill/>
        </p:spPr>
        <p:txBody>
          <a:bodyPr wrap="square">
            <a:spAutoFit/>
          </a:bodyPr>
          <a:lstStyle/>
          <a:p>
            <a:pPr>
              <a:lnSpc>
                <a:spcPct val="106000"/>
              </a:lnSpc>
              <a:spcAft>
                <a:spcPts val="800"/>
              </a:spcAft>
            </a:pPr>
            <a:r>
              <a:rPr lang="ru-RU" sz="1800" b="1" kern="1200" dirty="0">
                <a:solidFill>
                  <a:srgbClr val="000000"/>
                </a:solidFill>
                <a:effectLst/>
                <a:latin typeface="Times New Roman" panose="02020603050405020304" pitchFamily="18" charset="0"/>
                <a:ea typeface="Calibri" panose="020F0502020204030204" pitchFamily="34" charset="0"/>
              </a:rPr>
              <a:t>Статья 25. Совместные конкурсы и аукционы</a:t>
            </a:r>
            <a:r>
              <a:rPr lang="ru-RU" sz="1800" kern="1200" dirty="0">
                <a:solidFill>
                  <a:srgbClr val="000000"/>
                </a:solidFill>
                <a:effectLst/>
                <a:latin typeface="Times New Roman" panose="02020603050405020304" pitchFamily="18" charset="0"/>
                <a:ea typeface="Calibri" panose="020F0502020204030204" pitchFamily="34" charset="0"/>
              </a:rPr>
              <a:t> – представлена в новой редакции.</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Информация об организаторе совместной закупки подлежит включению заказчиками, уполномоченными органами или уполномоченными учреждениями в планы-графики </a:t>
            </a:r>
            <a:r>
              <a:rPr lang="ru-RU" sz="1800" b="1" kern="1200" dirty="0">
                <a:solidFill>
                  <a:srgbClr val="000000"/>
                </a:solidFill>
                <a:effectLst/>
                <a:latin typeface="Times New Roman" panose="02020603050405020304" pitchFamily="18" charset="0"/>
                <a:ea typeface="Calibri" panose="020F0502020204030204" pitchFamily="34" charset="0"/>
              </a:rPr>
              <a:t>после заключения соглашения</a:t>
            </a:r>
            <a:r>
              <a:rPr lang="ru-RU" sz="1800" kern="1200" dirty="0">
                <a:solidFill>
                  <a:srgbClr val="000000"/>
                </a:solidFill>
                <a:effectLst/>
                <a:latin typeface="Times New Roman" panose="02020603050405020304" pitchFamily="18" charset="0"/>
                <a:ea typeface="Calibri" panose="020F0502020204030204" pitchFamily="34" charset="0"/>
              </a:rPr>
              <a:t> и до начала осуществления закупки.</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Участник закупки в порядке, установленном Законом №44-ФЗ для подачи предложения о цене контракта, подает предложение о </a:t>
            </a:r>
            <a:r>
              <a:rPr lang="ru-RU" sz="1800" b="1" kern="1200" dirty="0">
                <a:solidFill>
                  <a:srgbClr val="000000"/>
                </a:solidFill>
                <a:effectLst/>
                <a:latin typeface="Times New Roman" panose="02020603050405020304" pitchFamily="18" charset="0"/>
                <a:ea typeface="Calibri" panose="020F0502020204030204" pitchFamily="34" charset="0"/>
              </a:rPr>
              <a:t>сумме цен всех контрактов</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В случае если совместная закупка будет признана несостоявшейся - обращение о согласовании заключения контракта с единственным поставщиком (подрядчиком, исполнителем) в соответствии с положениями части 5 статьи 93 Закона №44-ФЗ направляется в контрольный орган в сфере закупок </a:t>
            </a:r>
            <a:r>
              <a:rPr lang="ru-RU" sz="1800" b="1" kern="1200" dirty="0">
                <a:solidFill>
                  <a:srgbClr val="000000"/>
                </a:solidFill>
                <a:effectLst/>
                <a:latin typeface="Times New Roman" panose="02020603050405020304" pitchFamily="18" charset="0"/>
                <a:ea typeface="Calibri" panose="020F0502020204030204" pitchFamily="34" charset="0"/>
              </a:rPr>
              <a:t>каждым заказчиком из соглашения</a:t>
            </a:r>
            <a:r>
              <a:rPr lang="ru-RU" sz="1800" kern="1200" dirty="0">
                <a:solidFill>
                  <a:srgbClr val="000000"/>
                </a:solidFill>
                <a:effectLst/>
                <a:latin typeface="Times New Roman" panose="02020603050405020304" pitchFamily="18" charset="0"/>
                <a:ea typeface="Calibri" panose="020F0502020204030204" pitchFamily="34" charset="0"/>
              </a:rPr>
              <a:t>.</a:t>
            </a:r>
            <a:endParaRPr lang="ru-RU" sz="1800" dirty="0">
              <a:effectLst/>
              <a:latin typeface="Calibri" panose="020F0502020204030204" pitchFamily="34" charset="0"/>
              <a:ea typeface="Calibri" panose="020F0502020204030204" pitchFamily="34" charset="0"/>
            </a:endParaRPr>
          </a:p>
          <a:p>
            <a:pPr>
              <a:lnSpc>
                <a:spcPct val="106000"/>
              </a:lnSpc>
              <a:spcAft>
                <a:spcPts val="800"/>
              </a:spcAft>
            </a:pPr>
            <a:r>
              <a:rPr lang="ru-RU" sz="1800" kern="1200" dirty="0">
                <a:solidFill>
                  <a:srgbClr val="000000"/>
                </a:solidFill>
                <a:effectLst/>
                <a:latin typeface="Times New Roman" panose="02020603050405020304" pitchFamily="18" charset="0"/>
                <a:ea typeface="Calibri" panose="020F0502020204030204" pitchFamily="34" charset="0"/>
              </a:rPr>
              <a:t>Деятельность организатора совместной закупки указана в статье 25 Закона №44-ФЗ.</a:t>
            </a:r>
            <a:endParaRPr lang="ru-RU"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1923507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63</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657781" y="866185"/>
            <a:ext cx="5624289" cy="1569660"/>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Электронный аукцион</a:t>
            </a:r>
            <a:endParaRPr lang="ru-RU" sz="1400" b="1" dirty="0">
              <a:latin typeface="Trebuchet MS" panose="020B0603020202020204" pitchFamily="34" charset="0"/>
              <a:cs typeface="Arial" panose="020B0604020202020204" pitchFamily="34" charset="0"/>
            </a:endParaRPr>
          </a:p>
        </p:txBody>
      </p:sp>
      <p:pic>
        <p:nvPicPr>
          <p:cNvPr id="6" name="Рисунок 5" descr="Молоток судьи контур">
            <a:extLst>
              <a:ext uri="{FF2B5EF4-FFF2-40B4-BE49-F238E27FC236}">
                <a16:creationId xmlns:a16="http://schemas.microsoft.com/office/drawing/2014/main" id="{8606CC3A-C579-4245-A644-A0F9A2EFFF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07456" y="449762"/>
            <a:ext cx="1071683" cy="1071683"/>
          </a:xfrm>
          <a:prstGeom prst="rect">
            <a:avLst/>
          </a:prstGeom>
        </p:spPr>
      </p:pic>
      <p:pic>
        <p:nvPicPr>
          <p:cNvPr id="8" name="Рисунок 7" descr="Рукопожатие контур">
            <a:extLst>
              <a:ext uri="{FF2B5EF4-FFF2-40B4-BE49-F238E27FC236}">
                <a16:creationId xmlns:a16="http://schemas.microsoft.com/office/drawing/2014/main" id="{EFA02EE8-A64A-4DE7-9267-49F9A2CA53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6098" y="1521445"/>
            <a:ext cx="914400" cy="914400"/>
          </a:xfrm>
          <a:prstGeom prst="rect">
            <a:avLst/>
          </a:prstGeom>
        </p:spPr>
      </p:pic>
    </p:spTree>
    <p:extLst>
      <p:ext uri="{BB962C8B-B14F-4D97-AF65-F5344CB8AC3E}">
        <p14:creationId xmlns:p14="http://schemas.microsoft.com/office/powerpoint/2010/main" val="2036375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09938-F64C-4F92-81E7-BB3C0BF0E6CB}"/>
              </a:ext>
            </a:extLst>
          </p:cNvPr>
          <p:cNvSpPr>
            <a:spLocks noGrp="1"/>
          </p:cNvSpPr>
          <p:nvPr>
            <p:ph type="sldNum" sz="quarter" idx="12"/>
          </p:nvPr>
        </p:nvSpPr>
        <p:spPr>
          <a:xfrm>
            <a:off x="-1" y="4793069"/>
            <a:ext cx="457199" cy="273844"/>
          </a:xfrm>
        </p:spPr>
        <p:txBody>
          <a:bodyPr/>
          <a:lstStyle/>
          <a:p>
            <a:fld id="{2066355A-084C-D24E-9AD2-7E4FC41EA627}" type="slidenum">
              <a:rPr lang="en-US" smtClean="0"/>
              <a:pPr/>
              <a:t>64</a:t>
            </a:fld>
            <a:endParaRPr lang="en-US" dirty="0"/>
          </a:p>
        </p:txBody>
      </p:sp>
      <p:sp>
        <p:nvSpPr>
          <p:cNvPr id="4" name="TextBox 3">
            <a:extLst>
              <a:ext uri="{FF2B5EF4-FFF2-40B4-BE49-F238E27FC236}">
                <a16:creationId xmlns:a16="http://schemas.microsoft.com/office/drawing/2014/main" id="{B31049BB-9DA0-42A9-8B16-5182BC1CC51D}"/>
              </a:ext>
            </a:extLst>
          </p:cNvPr>
          <p:cNvSpPr txBox="1"/>
          <p:nvPr/>
        </p:nvSpPr>
        <p:spPr>
          <a:xfrm>
            <a:off x="457199" y="122605"/>
            <a:ext cx="6480313"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аукцион</a:t>
            </a:r>
            <a:endParaRPr lang="ru-RU" sz="1000" b="1" dirty="0">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AC9CA9-F39C-474E-9B0F-F9550F8C150F}"/>
              </a:ext>
            </a:extLst>
          </p:cNvPr>
          <p:cNvSpPr txBox="1"/>
          <p:nvPr/>
        </p:nvSpPr>
        <p:spPr>
          <a:xfrm>
            <a:off x="457200" y="1287755"/>
            <a:ext cx="8404860" cy="3046988"/>
          </a:xfrm>
          <a:prstGeom prst="rect">
            <a:avLst/>
          </a:prstGeom>
          <a:noFill/>
        </p:spPr>
        <p:txBody>
          <a:bodyPr wrap="square">
            <a:spAutoFit/>
          </a:bodyPr>
          <a:lstStyle/>
          <a:p>
            <a:pPr>
              <a:spcAft>
                <a:spcPts val="1200"/>
              </a:spcAft>
            </a:pPr>
            <a:r>
              <a:rPr lang="ru-RU" sz="1800" b="1" kern="1200" dirty="0">
                <a:effectLst/>
                <a:latin typeface="Times New Roman" panose="02020603050405020304" pitchFamily="18" charset="0"/>
                <a:ea typeface="Times New Roman" panose="02020603050405020304" pitchFamily="18" charset="0"/>
              </a:rPr>
              <a:t>Срок подачи заявок остается прежним –</a:t>
            </a:r>
            <a:r>
              <a:rPr lang="ru-RU" sz="1800" kern="1200" dirty="0">
                <a:effectLst/>
                <a:latin typeface="Times New Roman" panose="02020603050405020304" pitchFamily="18" charset="0"/>
                <a:ea typeface="Times New Roman" panose="02020603050405020304" pitchFamily="18" charset="0"/>
              </a:rPr>
              <a:t> </a:t>
            </a:r>
            <a:r>
              <a:rPr lang="ru-RU" sz="1800" b="1" kern="1200" dirty="0">
                <a:solidFill>
                  <a:srgbClr val="000000"/>
                </a:solidFill>
                <a:effectLst/>
                <a:latin typeface="Times New Roman" panose="02020603050405020304" pitchFamily="18" charset="0"/>
                <a:ea typeface="Times New Roman" panose="02020603050405020304" pitchFamily="18" charset="0"/>
              </a:rPr>
              <a:t>15 дней </a:t>
            </a:r>
            <a:r>
              <a:rPr lang="ru-RU" sz="1800" kern="1200" dirty="0">
                <a:solidFill>
                  <a:srgbClr val="000000"/>
                </a:solidFill>
                <a:effectLst/>
                <a:latin typeface="Times New Roman" panose="02020603050405020304" pitchFamily="18" charset="0"/>
                <a:ea typeface="Times New Roman" panose="02020603050405020304" pitchFamily="18" charset="0"/>
              </a:rPr>
              <a:t>при НМЦК больше 300млн. руб. или 2 млрд. руб. на стройку)</a:t>
            </a:r>
            <a:r>
              <a:rPr lang="ru-RU" sz="1800" b="1" kern="1200" dirty="0">
                <a:solidFill>
                  <a:srgbClr val="000000"/>
                </a:solidFill>
                <a:effectLst/>
                <a:latin typeface="Times New Roman" panose="02020603050405020304" pitchFamily="18" charset="0"/>
                <a:ea typeface="Times New Roman" panose="02020603050405020304" pitchFamily="18" charset="0"/>
              </a:rPr>
              <a:t> / 7 дней </a:t>
            </a:r>
            <a:r>
              <a:rPr lang="ru-RU" sz="1800" kern="1200" dirty="0">
                <a:solidFill>
                  <a:srgbClr val="000000"/>
                </a:solidFill>
                <a:effectLst/>
                <a:latin typeface="Times New Roman" panose="02020603050405020304" pitchFamily="18" charset="0"/>
                <a:ea typeface="Times New Roman" panose="02020603050405020304" pitchFamily="18" charset="0"/>
              </a:rPr>
              <a:t>(при НМЦК НЕ больше 300млн. руб. или 2 млрд. руб. на стройку)</a:t>
            </a:r>
            <a:endParaRPr lang="ru-RU" sz="1800" dirty="0">
              <a:effectLst/>
              <a:latin typeface="Calibri" panose="020F0502020204030204" pitchFamily="34" charset="0"/>
              <a:ea typeface="Calibri" panose="020F0502020204030204" pitchFamily="34" charset="0"/>
            </a:endParaRPr>
          </a:p>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Заявка больше не разделяется на первую и вторую часть.</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После окончания срока подачи заявок следует </a:t>
            </a:r>
            <a:r>
              <a:rPr lang="ru-RU" sz="1800" u="sng" kern="1200" dirty="0">
                <a:solidFill>
                  <a:srgbClr val="000000"/>
                </a:solidFill>
                <a:effectLst/>
                <a:latin typeface="Times New Roman" panose="02020603050405020304" pitchFamily="18" charset="0"/>
                <a:ea typeface="Times New Roman" panose="02020603050405020304" pitchFamily="18" charset="0"/>
              </a:rPr>
              <a:t>процедура подачи предложений о цене контракта</a:t>
            </a:r>
            <a:r>
              <a:rPr lang="ru-RU" sz="1800" kern="1200" dirty="0">
                <a:solidFill>
                  <a:srgbClr val="000000"/>
                </a:solidFill>
                <a:effectLst/>
                <a:latin typeface="Times New Roman" panose="02020603050405020304" pitchFamily="18" charset="0"/>
                <a:ea typeface="Times New Roman" panose="02020603050405020304" pitchFamily="18" charset="0"/>
              </a:rPr>
              <a:t> либо о сумме цен ТРУ, которая </a:t>
            </a:r>
            <a:r>
              <a:rPr lang="ru-RU" sz="1800" u="sng" kern="1200" dirty="0">
                <a:solidFill>
                  <a:srgbClr val="000000"/>
                </a:solidFill>
                <a:effectLst/>
                <a:latin typeface="Times New Roman" panose="02020603050405020304" pitchFamily="18" charset="0"/>
                <a:ea typeface="Times New Roman" panose="02020603050405020304" pitchFamily="18" charset="0"/>
              </a:rPr>
              <a:t>проводится через 2 часа после окончания подачи заявок</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В случае если не подано заявок или подана только одна заявка – подача окончательных ценовых предложений не проводится.</a:t>
            </a:r>
            <a:endParaRPr lang="ru-RU"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459246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09938-F64C-4F92-81E7-BB3C0BF0E6CB}"/>
              </a:ext>
            </a:extLst>
          </p:cNvPr>
          <p:cNvSpPr>
            <a:spLocks noGrp="1"/>
          </p:cNvSpPr>
          <p:nvPr>
            <p:ph type="sldNum" sz="quarter" idx="12"/>
          </p:nvPr>
        </p:nvSpPr>
        <p:spPr>
          <a:xfrm>
            <a:off x="-1" y="4793069"/>
            <a:ext cx="457199" cy="273844"/>
          </a:xfrm>
        </p:spPr>
        <p:txBody>
          <a:bodyPr/>
          <a:lstStyle/>
          <a:p>
            <a:fld id="{2066355A-084C-D24E-9AD2-7E4FC41EA627}" type="slidenum">
              <a:rPr lang="en-US" smtClean="0"/>
              <a:pPr/>
              <a:t>65</a:t>
            </a:fld>
            <a:endParaRPr lang="en-US" dirty="0"/>
          </a:p>
        </p:txBody>
      </p:sp>
      <p:sp>
        <p:nvSpPr>
          <p:cNvPr id="6" name="TextBox 5">
            <a:extLst>
              <a:ext uri="{FF2B5EF4-FFF2-40B4-BE49-F238E27FC236}">
                <a16:creationId xmlns:a16="http://schemas.microsoft.com/office/drawing/2014/main" id="{56AC9CA9-F39C-474E-9B0F-F9550F8C150F}"/>
              </a:ext>
            </a:extLst>
          </p:cNvPr>
          <p:cNvSpPr txBox="1"/>
          <p:nvPr/>
        </p:nvSpPr>
        <p:spPr>
          <a:xfrm>
            <a:off x="516835" y="766090"/>
            <a:ext cx="8404860" cy="4185761"/>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ТОРГИ:</a:t>
            </a:r>
            <a:endParaRPr lang="ru-RU" sz="105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Размер снижения</a:t>
            </a:r>
            <a:r>
              <a:rPr lang="ru-RU" sz="1800" kern="1200" dirty="0">
                <a:solidFill>
                  <a:srgbClr val="000000"/>
                </a:solidFill>
                <a:effectLst/>
                <a:latin typeface="Times New Roman" panose="02020603050405020304" pitchFamily="18" charset="0"/>
                <a:ea typeface="Times New Roman" panose="02020603050405020304" pitchFamily="18" charset="0"/>
              </a:rPr>
              <a:t> при подачи ценового предложения остается неизменным – от 0.5% до 5% от НМЦК (шаг аукциона)</a:t>
            </a:r>
          </a:p>
          <a:p>
            <a:pPr marL="342900" lvl="0" indent="-342900">
              <a:spcAft>
                <a:spcPts val="1200"/>
              </a:spcAft>
              <a:buFont typeface="Wingdings" panose="05000000000000000000" pitchFamily="2" charset="2"/>
              <a:buChar char=""/>
            </a:pP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Время подачи ЦП</a:t>
            </a:r>
            <a:r>
              <a:rPr lang="ru-RU" sz="1800" kern="1200" dirty="0">
                <a:solidFill>
                  <a:srgbClr val="000000"/>
                </a:solidFill>
                <a:effectLst/>
                <a:latin typeface="Times New Roman" panose="02020603050405020304" pitchFamily="18" charset="0"/>
                <a:ea typeface="Times New Roman" panose="02020603050405020304" pitchFamily="18" charset="0"/>
              </a:rPr>
              <a:t> на торгах составляет </a:t>
            </a:r>
            <a:r>
              <a:rPr lang="ru-RU" sz="1800" b="1" kern="1200" dirty="0">
                <a:solidFill>
                  <a:srgbClr val="000000"/>
                </a:solidFill>
                <a:effectLst/>
                <a:latin typeface="Times New Roman" panose="02020603050405020304" pitchFamily="18" charset="0"/>
                <a:ea typeface="Times New Roman" panose="02020603050405020304" pitchFamily="18" charset="0"/>
              </a:rPr>
              <a:t>4 минуты</a:t>
            </a:r>
            <a:r>
              <a:rPr lang="ru-RU" sz="1800" kern="1200" dirty="0">
                <a:solidFill>
                  <a:srgbClr val="000000"/>
                </a:solidFill>
                <a:effectLst/>
                <a:latin typeface="Times New Roman" panose="02020603050405020304" pitchFamily="18" charset="0"/>
                <a:ea typeface="Times New Roman" panose="02020603050405020304" pitchFamily="18" charset="0"/>
              </a:rPr>
              <a:t> с продлением этого времени, если подано улучшенное предложение о цене.</a:t>
            </a:r>
          </a:p>
          <a:p>
            <a:pPr marL="342900" lvl="0" indent="-342900">
              <a:spcAft>
                <a:spcPts val="1200"/>
              </a:spcAft>
              <a:buFont typeface="Wingdings" panose="05000000000000000000" pitchFamily="2" charset="2"/>
              <a:buChar char=""/>
            </a:pP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По истечении</a:t>
            </a:r>
            <a:r>
              <a:rPr lang="ru-RU" sz="1800" kern="1200" dirty="0">
                <a:solidFill>
                  <a:srgbClr val="000000"/>
                </a:solidFill>
                <a:effectLst/>
                <a:latin typeface="Times New Roman" panose="02020603050405020304" pitchFamily="18" charset="0"/>
                <a:ea typeface="Times New Roman" panose="02020603050405020304" pitchFamily="18" charset="0"/>
              </a:rPr>
              <a:t> отведенных на улучшение цены 4-х минут (в случае если никто из участников больше не предлагает улучшенную цену) отводится еще </a:t>
            </a:r>
            <a:r>
              <a:rPr lang="ru-RU" sz="1800" b="1" kern="1200" dirty="0">
                <a:solidFill>
                  <a:srgbClr val="000000"/>
                </a:solidFill>
                <a:effectLst/>
                <a:latin typeface="Times New Roman" panose="02020603050405020304" pitchFamily="18" charset="0"/>
                <a:ea typeface="Times New Roman" panose="02020603050405020304" pitchFamily="18" charset="0"/>
              </a:rPr>
              <a:t>дополнительные 10 минут</a:t>
            </a:r>
            <a:r>
              <a:rPr lang="ru-RU" sz="1800" kern="1200" dirty="0">
                <a:solidFill>
                  <a:srgbClr val="000000"/>
                </a:solidFill>
                <a:effectLst/>
                <a:latin typeface="Times New Roman" panose="02020603050405020304" pitchFamily="18" charset="0"/>
                <a:ea typeface="Times New Roman" panose="02020603050405020304" pitchFamily="18" charset="0"/>
              </a:rPr>
              <a:t>, где участник вправе подать </a:t>
            </a:r>
            <a:r>
              <a:rPr lang="ru-RU" sz="1800" b="1" kern="1200" dirty="0">
                <a:solidFill>
                  <a:srgbClr val="000000"/>
                </a:solidFill>
                <a:effectLst/>
                <a:latin typeface="Times New Roman" panose="02020603050405020304" pitchFamily="18" charset="0"/>
                <a:ea typeface="Times New Roman" panose="02020603050405020304" pitchFamily="18" charset="0"/>
              </a:rPr>
              <a:t>только одно ценовое</a:t>
            </a:r>
            <a:r>
              <a:rPr lang="ru-RU" sz="1800" kern="1200" dirty="0">
                <a:solidFill>
                  <a:srgbClr val="000000"/>
                </a:solidFill>
                <a:effectLst/>
                <a:latin typeface="Times New Roman" panose="02020603050405020304" pitchFamily="18" charset="0"/>
                <a:ea typeface="Times New Roman" panose="02020603050405020304" pitchFamily="18" charset="0"/>
              </a:rPr>
              <a:t> предложение не ниже минимального, поступившего во время приема ценовых предложений.</a:t>
            </a:r>
            <a:endParaRPr lang="ru-RU" sz="1800" dirty="0">
              <a:effectLst/>
              <a:latin typeface="Calibri" panose="020F0502020204030204" pitchFamily="34" charset="0"/>
              <a:ea typeface="Calibri" panose="020F0502020204030204" pitchFamily="34" charset="0"/>
            </a:endParaRPr>
          </a:p>
        </p:txBody>
      </p:sp>
      <p:sp>
        <p:nvSpPr>
          <p:cNvPr id="8" name="TextBox 7">
            <a:extLst>
              <a:ext uri="{FF2B5EF4-FFF2-40B4-BE49-F238E27FC236}">
                <a16:creationId xmlns:a16="http://schemas.microsoft.com/office/drawing/2014/main" id="{70808A81-125F-47D9-84D3-14B34F14D4FE}"/>
              </a:ext>
            </a:extLst>
          </p:cNvPr>
          <p:cNvSpPr txBox="1"/>
          <p:nvPr/>
        </p:nvSpPr>
        <p:spPr>
          <a:xfrm>
            <a:off x="457199" y="122605"/>
            <a:ext cx="6480313"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аукцион</a:t>
            </a:r>
            <a:endParaRPr lang="ru-RU" sz="1000" b="1" dirty="0">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278917282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09938-F64C-4F92-81E7-BB3C0BF0E6CB}"/>
              </a:ext>
            </a:extLst>
          </p:cNvPr>
          <p:cNvSpPr>
            <a:spLocks noGrp="1"/>
          </p:cNvSpPr>
          <p:nvPr>
            <p:ph type="sldNum" sz="quarter" idx="12"/>
          </p:nvPr>
        </p:nvSpPr>
        <p:spPr>
          <a:xfrm>
            <a:off x="-1" y="4793069"/>
            <a:ext cx="457199" cy="273844"/>
          </a:xfrm>
        </p:spPr>
        <p:txBody>
          <a:bodyPr/>
          <a:lstStyle/>
          <a:p>
            <a:fld id="{2066355A-084C-D24E-9AD2-7E4FC41EA627}" type="slidenum">
              <a:rPr lang="en-US" smtClean="0"/>
              <a:pPr/>
              <a:t>66</a:t>
            </a:fld>
            <a:endParaRPr lang="en-US" dirty="0"/>
          </a:p>
        </p:txBody>
      </p:sp>
      <p:sp>
        <p:nvSpPr>
          <p:cNvPr id="6" name="TextBox 5">
            <a:extLst>
              <a:ext uri="{FF2B5EF4-FFF2-40B4-BE49-F238E27FC236}">
                <a16:creationId xmlns:a16="http://schemas.microsoft.com/office/drawing/2014/main" id="{56AC9CA9-F39C-474E-9B0F-F9550F8C150F}"/>
              </a:ext>
            </a:extLst>
          </p:cNvPr>
          <p:cNvSpPr txBox="1"/>
          <p:nvPr/>
        </p:nvSpPr>
        <p:spPr>
          <a:xfrm>
            <a:off x="457200" y="680740"/>
            <a:ext cx="8404860" cy="4185761"/>
          </a:xfrm>
          <a:prstGeom prst="rect">
            <a:avLst/>
          </a:prstGeom>
          <a:noFill/>
        </p:spPr>
        <p:txBody>
          <a:bodyPr wrap="square">
            <a:spAutoFit/>
          </a:bodyPr>
          <a:lstStyle/>
          <a:p>
            <a:pPr lvl="0">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ТОРГИ:</a:t>
            </a: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Общий срок</a:t>
            </a:r>
            <a:r>
              <a:rPr lang="ru-RU" sz="1800" kern="1200" dirty="0">
                <a:solidFill>
                  <a:srgbClr val="000000"/>
                </a:solidFill>
                <a:effectLst/>
                <a:latin typeface="Times New Roman" panose="02020603050405020304" pitchFamily="18" charset="0"/>
                <a:ea typeface="Times New Roman" panose="02020603050405020304" pitchFamily="18" charset="0"/>
              </a:rPr>
              <a:t> подачи ценовых предложений не должен превышать более </a:t>
            </a:r>
            <a:r>
              <a:rPr lang="ru-RU" sz="1800" b="1" kern="1200" dirty="0">
                <a:solidFill>
                  <a:srgbClr val="000000"/>
                </a:solidFill>
                <a:effectLst/>
                <a:latin typeface="Times New Roman" panose="02020603050405020304" pitchFamily="18" charset="0"/>
                <a:ea typeface="Times New Roman" panose="02020603050405020304" pitchFamily="18" charset="0"/>
              </a:rPr>
              <a:t>5 часов</a:t>
            </a:r>
            <a:r>
              <a:rPr lang="ru-RU" sz="1800" kern="1200" dirty="0">
                <a:solidFill>
                  <a:srgbClr val="000000"/>
                </a:solidFill>
                <a:effectLst/>
                <a:latin typeface="Times New Roman" panose="02020603050405020304" pitchFamily="18" charset="0"/>
                <a:ea typeface="Times New Roman" panose="02020603050405020304" pitchFamily="18" charset="0"/>
              </a:rPr>
              <a:t>.</a:t>
            </a:r>
          </a:p>
          <a:p>
            <a:pPr marL="342900" lvl="0" indent="-342900">
              <a:spcAft>
                <a:spcPts val="1200"/>
              </a:spcAft>
              <a:buFont typeface="Wingdings" panose="05000000000000000000" pitchFamily="2" charset="2"/>
              <a:buChar char=""/>
            </a:pPr>
            <a:endParaRPr lang="ru-RU" sz="90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Если участник не подавал</a:t>
            </a:r>
            <a:r>
              <a:rPr lang="ru-RU" sz="1800" kern="1200" dirty="0">
                <a:solidFill>
                  <a:srgbClr val="000000"/>
                </a:solidFill>
                <a:effectLst/>
                <a:latin typeface="Times New Roman" panose="02020603050405020304" pitchFamily="18" charset="0"/>
                <a:ea typeface="Times New Roman" panose="02020603050405020304" pitchFamily="18" charset="0"/>
              </a:rPr>
              <a:t> </a:t>
            </a:r>
            <a:r>
              <a:rPr lang="ru-RU" sz="1800" b="1" kern="1200" dirty="0">
                <a:solidFill>
                  <a:srgbClr val="000000"/>
                </a:solidFill>
                <a:effectLst/>
                <a:latin typeface="Times New Roman" panose="02020603050405020304" pitchFamily="18" charset="0"/>
                <a:ea typeface="Times New Roman" panose="02020603050405020304" pitchFamily="18" charset="0"/>
              </a:rPr>
              <a:t>ценовых предложений</a:t>
            </a:r>
            <a:r>
              <a:rPr lang="ru-RU" sz="1800" kern="1200" dirty="0">
                <a:solidFill>
                  <a:srgbClr val="000000"/>
                </a:solidFill>
                <a:effectLst/>
                <a:latin typeface="Times New Roman" panose="02020603050405020304" pitchFamily="18" charset="0"/>
                <a:ea typeface="Times New Roman" panose="02020603050405020304" pitchFamily="18" charset="0"/>
              </a:rPr>
              <a:t>, </a:t>
            </a:r>
            <a:r>
              <a:rPr lang="ru-RU" sz="1800" b="1" kern="1200" dirty="0">
                <a:solidFill>
                  <a:srgbClr val="000000"/>
                </a:solidFill>
                <a:effectLst/>
                <a:latin typeface="Times New Roman" panose="02020603050405020304" pitchFamily="18" charset="0"/>
                <a:ea typeface="Times New Roman" panose="02020603050405020304" pitchFamily="18" charset="0"/>
              </a:rPr>
              <a:t>то его предложение о цене контракта является НМЦК</a:t>
            </a:r>
            <a:r>
              <a:rPr lang="ru-RU" sz="1800" kern="1200" dirty="0">
                <a:solidFill>
                  <a:srgbClr val="000000"/>
                </a:solidFill>
                <a:effectLst/>
                <a:latin typeface="Times New Roman" panose="02020603050405020304" pitchFamily="18" charset="0"/>
                <a:ea typeface="Times New Roman" panose="02020603050405020304" pitchFamily="18" charset="0"/>
              </a:rPr>
              <a:t>.</a:t>
            </a:r>
          </a:p>
          <a:p>
            <a:pPr marL="342900" lvl="0" indent="-342900">
              <a:spcAft>
                <a:spcPts val="1200"/>
              </a:spcAft>
              <a:buFont typeface="Wingdings" panose="05000000000000000000" pitchFamily="2" charset="2"/>
              <a:buChar char=""/>
            </a:pPr>
            <a:endParaRPr lang="ru-RU" sz="900" dirty="0">
              <a:effectLst/>
              <a:latin typeface="Calibri" panose="020F0502020204030204" pitchFamily="34" charset="0"/>
              <a:ea typeface="Calibri" panose="020F0502020204030204" pitchFamily="34" charset="0"/>
            </a:endParaRPr>
          </a:p>
          <a:p>
            <a:pPr marL="342900" lvl="0" indent="-342900">
              <a:spcAft>
                <a:spcPts val="1200"/>
              </a:spcAft>
              <a:buFont typeface="Wingdings" panose="05000000000000000000" pitchFamily="2" charset="2"/>
              <a:buChar char=""/>
            </a:pPr>
            <a:r>
              <a:rPr lang="ru-RU" sz="1800" b="1" kern="1200" dirty="0">
                <a:solidFill>
                  <a:srgbClr val="000000"/>
                </a:solidFill>
                <a:effectLst/>
                <a:latin typeface="Times New Roman" panose="02020603050405020304" pitchFamily="18" charset="0"/>
                <a:ea typeface="Times New Roman" panose="02020603050405020304" pitchFamily="18" charset="0"/>
              </a:rPr>
              <a:t>Торги на право заключения контракта</a:t>
            </a:r>
            <a:r>
              <a:rPr lang="ru-RU" sz="1800" kern="1200" dirty="0">
                <a:solidFill>
                  <a:srgbClr val="000000"/>
                </a:solidFill>
                <a:effectLst/>
                <a:latin typeface="Times New Roman" panose="02020603050405020304" pitchFamily="18" charset="0"/>
                <a:ea typeface="Times New Roman" panose="02020603050405020304" pitchFamily="18" charset="0"/>
              </a:rPr>
              <a:t> (торги на повышение) остаются неизменными, за исключением положения о том, что участник не может предложить цену выше предельно разрешенной для свершения им крупной сделки. Предел торгов на повышение для всех участников составляет 100 млн. руб., максимальный шаг на таких торгах составляет 5 млн. руб., минимального размера шага – нет.</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D99E6DB4-7AFA-4DC7-BB3F-FC4FC216C7C1}"/>
              </a:ext>
            </a:extLst>
          </p:cNvPr>
          <p:cNvSpPr txBox="1"/>
          <p:nvPr/>
        </p:nvSpPr>
        <p:spPr>
          <a:xfrm>
            <a:off x="457199" y="122605"/>
            <a:ext cx="6480313"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аукцион</a:t>
            </a:r>
            <a:endParaRPr lang="ru-RU" sz="1000" b="1" dirty="0">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24851553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56909938-F64C-4F92-81E7-BB3C0BF0E6CB}"/>
              </a:ext>
            </a:extLst>
          </p:cNvPr>
          <p:cNvSpPr>
            <a:spLocks noGrp="1"/>
          </p:cNvSpPr>
          <p:nvPr>
            <p:ph type="sldNum" sz="quarter" idx="12"/>
          </p:nvPr>
        </p:nvSpPr>
        <p:spPr>
          <a:xfrm>
            <a:off x="-1" y="4793069"/>
            <a:ext cx="457199" cy="273844"/>
          </a:xfrm>
        </p:spPr>
        <p:txBody>
          <a:bodyPr/>
          <a:lstStyle/>
          <a:p>
            <a:fld id="{2066355A-084C-D24E-9AD2-7E4FC41EA627}" type="slidenum">
              <a:rPr lang="en-US" smtClean="0"/>
              <a:pPr/>
              <a:t>67</a:t>
            </a:fld>
            <a:endParaRPr lang="en-US" dirty="0"/>
          </a:p>
        </p:txBody>
      </p:sp>
      <p:sp>
        <p:nvSpPr>
          <p:cNvPr id="6" name="TextBox 5">
            <a:extLst>
              <a:ext uri="{FF2B5EF4-FFF2-40B4-BE49-F238E27FC236}">
                <a16:creationId xmlns:a16="http://schemas.microsoft.com/office/drawing/2014/main" id="{56AC9CA9-F39C-474E-9B0F-F9550F8C150F}"/>
              </a:ext>
            </a:extLst>
          </p:cNvPr>
          <p:cNvSpPr txBox="1"/>
          <p:nvPr/>
        </p:nvSpPr>
        <p:spPr>
          <a:xfrm>
            <a:off x="457199" y="1054300"/>
            <a:ext cx="8404860" cy="3877985"/>
          </a:xfrm>
          <a:prstGeom prst="rect">
            <a:avLst/>
          </a:prstGeom>
          <a:noFill/>
        </p:spPr>
        <p:txBody>
          <a:bodyPr wrap="square">
            <a:spAutoFit/>
          </a:bodyPr>
          <a:lstStyle/>
          <a:p>
            <a:pPr>
              <a:spcAft>
                <a:spcPts val="1200"/>
              </a:spcAft>
            </a:pPr>
            <a:r>
              <a:rPr lang="ru-RU" sz="1800" dirty="0">
                <a:effectLst/>
                <a:latin typeface="Times New Roman" panose="02020603050405020304" pitchFamily="18" charset="0"/>
                <a:ea typeface="Times New Roman" panose="02020603050405020304" pitchFamily="18" charset="0"/>
              </a:rPr>
              <a:t>После завершения процедуры подачи предложений о цене контракта - оператор площадки формирует протокол подачи ценовых предложений.</a:t>
            </a:r>
          </a:p>
          <a:p>
            <a:pPr>
              <a:spcAft>
                <a:spcPts val="1200"/>
              </a:spcAft>
            </a:pPr>
            <a:r>
              <a:rPr lang="ru-RU" sz="1800" dirty="0">
                <a:effectLst/>
                <a:latin typeface="Times New Roman" panose="02020603050405020304" pitchFamily="18" charset="0"/>
                <a:ea typeface="Times New Roman" panose="02020603050405020304" pitchFamily="18" charset="0"/>
              </a:rPr>
              <a:t>После этапа подачи предложений о цене контракта либо о сумме цен единиц ТРУ следует этап подведения итогов, который подразумевает рассмотрение комиссией по осуществлению закупок поданных заявок и принятия решения о соответствии поданных заявок требованиям извещения или о признании заявок несоответствующим требованиям извещения. Если на участие в аукционе подана только одна заявка, то данный этап начинается после окончания подачи заявок,</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Срок рассмотрения заявок составляет не более 2-х рабочих дней </a:t>
            </a:r>
            <a:r>
              <a:rPr lang="ru-RU" sz="1800" b="1" kern="1200" dirty="0">
                <a:solidFill>
                  <a:srgbClr val="000000"/>
                </a:solidFill>
                <a:effectLst/>
                <a:latin typeface="Times New Roman" panose="02020603050405020304" pitchFamily="18" charset="0"/>
                <a:ea typeface="Times New Roman" panose="02020603050405020304" pitchFamily="18" charset="0"/>
              </a:rPr>
              <a:t>со дня, следующего за датой окончания срока подачи заявок на участие в закупке и не более указанного в извещении.</a:t>
            </a:r>
            <a:endParaRPr lang="ru-RU" sz="1800" dirty="0">
              <a:effectLst/>
              <a:latin typeface="Calibri" panose="020F0502020204030204" pitchFamily="34" charset="0"/>
              <a:ea typeface="Calibri" panose="020F0502020204030204" pitchFamily="34" charset="0"/>
            </a:endParaRPr>
          </a:p>
          <a:p>
            <a:pPr>
              <a:spcAft>
                <a:spcPts val="1200"/>
              </a:spcAft>
            </a:pP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EC66CBA7-8E4C-4D44-BD14-DAE3A70B81A6}"/>
              </a:ext>
            </a:extLst>
          </p:cNvPr>
          <p:cNvSpPr txBox="1"/>
          <p:nvPr/>
        </p:nvSpPr>
        <p:spPr>
          <a:xfrm>
            <a:off x="457199" y="122605"/>
            <a:ext cx="6480313"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аукцион</a:t>
            </a:r>
            <a:endParaRPr lang="ru-RU" sz="1000" b="1" dirty="0">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10917895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935191E5-D1C2-4A3F-B902-C6CEAAE4C3AF}"/>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68</a:t>
            </a:fld>
            <a:endParaRPr lang="en-US" dirty="0"/>
          </a:p>
        </p:txBody>
      </p:sp>
      <p:sp>
        <p:nvSpPr>
          <p:cNvPr id="4" name="TextBox 3">
            <a:extLst>
              <a:ext uri="{FF2B5EF4-FFF2-40B4-BE49-F238E27FC236}">
                <a16:creationId xmlns:a16="http://schemas.microsoft.com/office/drawing/2014/main" id="{64AA6880-E5B0-4F8D-A3A2-BA9372377E25}"/>
              </a:ext>
            </a:extLst>
          </p:cNvPr>
          <p:cNvSpPr txBox="1"/>
          <p:nvPr/>
        </p:nvSpPr>
        <p:spPr>
          <a:xfrm>
            <a:off x="299201" y="80576"/>
            <a:ext cx="8785164" cy="5062924"/>
          </a:xfrm>
          <a:prstGeom prst="rect">
            <a:avLst/>
          </a:prstGeom>
          <a:noFill/>
        </p:spPr>
        <p:txBody>
          <a:bodyPr wrap="square">
            <a:spAutoFit/>
          </a:bodyPr>
          <a:lstStyle/>
          <a:p>
            <a:r>
              <a:rPr lang="ru-RU" sz="1600" b="1" kern="1200" dirty="0">
                <a:solidFill>
                  <a:srgbClr val="FF0000"/>
                </a:solidFill>
                <a:effectLst/>
                <a:latin typeface="Times New Roman" panose="02020603050405020304" pitchFamily="18" charset="0"/>
                <a:ea typeface="Times New Roman" panose="02020603050405020304" pitchFamily="18" charset="0"/>
              </a:rPr>
              <a:t>Заявка подлежит отстранению</a:t>
            </a:r>
            <a:r>
              <a:rPr lang="ru-RU" sz="1600" kern="1200" dirty="0">
                <a:solidFill>
                  <a:srgbClr val="FF0000"/>
                </a:solidFill>
                <a:effectLst/>
                <a:latin typeface="Times New Roman" panose="02020603050405020304" pitchFamily="18" charset="0"/>
                <a:ea typeface="Times New Roman" panose="02020603050405020304" pitchFamily="18" charset="0"/>
              </a:rPr>
              <a:t> </a:t>
            </a:r>
            <a:r>
              <a:rPr lang="ru-RU" sz="1600" kern="1200" dirty="0">
                <a:solidFill>
                  <a:srgbClr val="000000"/>
                </a:solidFill>
                <a:effectLst/>
                <a:latin typeface="Times New Roman" panose="02020603050405020304" pitchFamily="18" charset="0"/>
                <a:ea typeface="Times New Roman" panose="02020603050405020304" pitchFamily="18" charset="0"/>
              </a:rPr>
              <a:t>в 8-ми случаях предусмотренных </a:t>
            </a:r>
            <a:r>
              <a:rPr lang="ru-RU" sz="1600" kern="1200" dirty="0" err="1">
                <a:solidFill>
                  <a:srgbClr val="000000"/>
                </a:solidFill>
                <a:effectLst/>
                <a:latin typeface="Times New Roman" panose="02020603050405020304" pitchFamily="18" charset="0"/>
                <a:ea typeface="Times New Roman" panose="02020603050405020304" pitchFamily="18" charset="0"/>
              </a:rPr>
              <a:t>пп</a:t>
            </a:r>
            <a:r>
              <a:rPr lang="ru-RU" sz="1600" kern="1200" dirty="0">
                <a:solidFill>
                  <a:srgbClr val="000000"/>
                </a:solidFill>
                <a:effectLst/>
                <a:latin typeface="Times New Roman" panose="02020603050405020304" pitchFamily="18" charset="0"/>
                <a:ea typeface="Times New Roman" panose="02020603050405020304" pitchFamily="18" charset="0"/>
              </a:rPr>
              <a:t>.</a:t>
            </a:r>
          </a:p>
          <a:p>
            <a:r>
              <a:rPr lang="ru-RU" sz="1600" kern="1200" dirty="0">
                <a:solidFill>
                  <a:srgbClr val="000000"/>
                </a:solidFill>
                <a:effectLst/>
                <a:latin typeface="Times New Roman" panose="02020603050405020304" pitchFamily="18" charset="0"/>
                <a:ea typeface="Times New Roman" panose="02020603050405020304" pitchFamily="18" charset="0"/>
              </a:rPr>
              <a:t> 1-8 ч. 12 статьи 48 (</a:t>
            </a:r>
            <a:r>
              <a:rPr lang="ru-RU" sz="1600" i="1" kern="1200" dirty="0">
                <a:solidFill>
                  <a:srgbClr val="000000"/>
                </a:solidFill>
                <a:effectLst/>
                <a:latin typeface="Times New Roman" panose="02020603050405020304" pitchFamily="18" charset="0"/>
                <a:ea typeface="Times New Roman" panose="02020603050405020304" pitchFamily="18" charset="0"/>
              </a:rPr>
              <a:t>Проведение электронного конкурса</a:t>
            </a:r>
            <a:r>
              <a:rPr lang="ru-RU" sz="1600" kern="1200" dirty="0">
                <a:solidFill>
                  <a:srgbClr val="000000"/>
                </a:solidFill>
                <a:effectLst/>
                <a:latin typeface="Times New Roman" panose="02020603050405020304" pitchFamily="18" charset="0"/>
                <a:ea typeface="Times New Roman" panose="02020603050405020304" pitchFamily="18" charset="0"/>
              </a:rPr>
              <a:t>)</a:t>
            </a:r>
            <a:endParaRPr lang="ru-RU" sz="1600" dirty="0">
              <a:effectLst/>
              <a:latin typeface="Calibri" panose="020F0502020204030204" pitchFamily="34" charset="0"/>
              <a:ea typeface="Calibri" panose="020F0502020204030204" pitchFamily="34" charset="0"/>
            </a:endParaRPr>
          </a:p>
          <a:p>
            <a:r>
              <a:rPr lang="ru-RU" sz="1600" kern="1200" dirty="0">
                <a:solidFill>
                  <a:srgbClr val="000000"/>
                </a:solidFill>
                <a:effectLst/>
                <a:latin typeface="Times New Roman" panose="02020603050405020304" pitchFamily="18" charset="0"/>
                <a:ea typeface="Times New Roman" panose="02020603050405020304" pitchFamily="18" charset="0"/>
              </a:rPr>
              <a:t> </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Непредоставление или несоответствие информации и документов требованиям извещения (кроме тех, которые направляются оператором заказчику самостоятельно)</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Непредоставление или несоответствие требованиям извещения информации и документов, которые не включаются в состав заявки участником самостоятельно, а направляются заказчику оператором. (например, документы по ч. 2 и 2.1 ст. 31)</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Несоответствие участника закупки требованиям, установленным в извещении в соответствии с ч. 1 ст. 31, а также требованиям по ч. 1.1, 2 и 2.1 ст. 31(при наличии таких требований)</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В соответствии с НПА, принятыми по ст. 14 Закона №44-ФЗ</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Непредоставление информации и документов, подтверждающих страну происхождения при установленных запретах по ст. 14 Закона №44-ФЗ</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Выявления отнесения участника закупки к организациям, предусмотренным п. 4 ст. 2 Федерального закона от 04.06.2018 года N 127-ФЗ "О мерах воздействия (противодействия) на недружественные действия Соединенных Штатов Америки и иных иностранных государств"</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Отказ от принятия независимой гарантии (случаи предусмотрены ч. 6 ст. 45 Закона №44-ФЗ)</a:t>
            </a:r>
            <a:endParaRPr lang="ru-RU" sz="16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600" kern="1200" dirty="0">
                <a:solidFill>
                  <a:srgbClr val="000000"/>
                </a:solidFill>
                <a:effectLst/>
                <a:latin typeface="Times New Roman" panose="02020603050405020304" pitchFamily="18" charset="0"/>
                <a:ea typeface="Times New Roman" panose="02020603050405020304" pitchFamily="18" charset="0"/>
              </a:rPr>
              <a:t>Выявление недостоверной информации в составе заявки</a:t>
            </a:r>
            <a:endParaRPr lang="ru-RU"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79380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20EA26A-E791-4577-AEFE-F9D9F18952FB}"/>
              </a:ext>
            </a:extLst>
          </p:cNvPr>
          <p:cNvSpPr>
            <a:spLocks noGrp="1"/>
          </p:cNvSpPr>
          <p:nvPr>
            <p:ph type="sldNum" sz="quarter" idx="12"/>
          </p:nvPr>
        </p:nvSpPr>
        <p:spPr>
          <a:xfrm>
            <a:off x="-1" y="4793069"/>
            <a:ext cx="457199" cy="273844"/>
          </a:xfrm>
        </p:spPr>
        <p:txBody>
          <a:bodyPr/>
          <a:lstStyle/>
          <a:p>
            <a:fld id="{2066355A-084C-D24E-9AD2-7E4FC41EA627}" type="slidenum">
              <a:rPr lang="en-US" smtClean="0"/>
              <a:pPr/>
              <a:t>69</a:t>
            </a:fld>
            <a:endParaRPr lang="en-US" dirty="0"/>
          </a:p>
        </p:txBody>
      </p:sp>
      <p:sp>
        <p:nvSpPr>
          <p:cNvPr id="4" name="TextBox 3">
            <a:extLst>
              <a:ext uri="{FF2B5EF4-FFF2-40B4-BE49-F238E27FC236}">
                <a16:creationId xmlns:a16="http://schemas.microsoft.com/office/drawing/2014/main" id="{31A798B9-F9DD-43BC-AD16-6D36E4271C83}"/>
              </a:ext>
            </a:extLst>
          </p:cNvPr>
          <p:cNvSpPr txBox="1"/>
          <p:nvPr/>
        </p:nvSpPr>
        <p:spPr>
          <a:xfrm>
            <a:off x="358836" y="705138"/>
            <a:ext cx="8785164" cy="4247317"/>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Times New Roman" panose="02020603050405020304" pitchFamily="18" charset="0"/>
              </a:rPr>
              <a:t>По результатам принятия решения о соответствии заявок требованиям извещения, а также принимая во внимание протокол подачи ценовых предложений – комиссия по осуществлению закупок присваивает каждой не отклонённой заявке порядковый номер по мере возрастания предложения о цене контракта и </a:t>
            </a:r>
            <a:r>
              <a:rPr lang="ru-RU" sz="1800" b="1" kern="1200" dirty="0">
                <a:solidFill>
                  <a:srgbClr val="000000"/>
                </a:solidFill>
                <a:effectLst/>
                <a:latin typeface="Times New Roman" panose="02020603050405020304" pitchFamily="18" charset="0"/>
                <a:ea typeface="Times New Roman" panose="02020603050405020304" pitchFamily="18" charset="0"/>
              </a:rPr>
              <a:t>с учетом НПА, принятых в соответствии со ст. 14 Закона №44-ФЗ.</a:t>
            </a:r>
            <a:r>
              <a:rPr lang="ru-RU" sz="1800" kern="1200" dirty="0">
                <a:solidFill>
                  <a:srgbClr val="000000"/>
                </a:solidFill>
                <a:effectLst/>
                <a:latin typeface="Times New Roman" panose="02020603050405020304" pitchFamily="18" charset="0"/>
                <a:ea typeface="Times New Roman" panose="02020603050405020304" pitchFamily="18" charset="0"/>
              </a:rPr>
              <a:t> </a:t>
            </a:r>
          </a:p>
          <a:p>
            <a:endParaRPr lang="ru-RU" sz="1800" kern="1200" dirty="0">
              <a:solidFill>
                <a:srgbClr val="000000"/>
              </a:solidFill>
              <a:effectLst/>
              <a:latin typeface="Times New Roman" panose="02020603050405020304" pitchFamily="18" charset="0"/>
              <a:ea typeface="Times New Roman" panose="02020603050405020304" pitchFamily="18"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Протокол подведения итогов формируется заказчиком с использованием электронной площадки и подписывается электронными подписями членов комиссии, затем подписывается лицом уполномоченным действовать от имени заказчика и направляется оператору площадки.</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Участник может подать запрос о разъяснении результатов рассмотрения его заявки через электронную площадку не позднее даты заключения контракта. Ответ на такой запрос направляется через площадку не позднее 2-х рабочих дней со дня получения запроса заказчиком.</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5CD19D7E-92A5-492A-9F71-76DEB6CAA536}"/>
              </a:ext>
            </a:extLst>
          </p:cNvPr>
          <p:cNvSpPr txBox="1"/>
          <p:nvPr/>
        </p:nvSpPr>
        <p:spPr>
          <a:xfrm>
            <a:off x="457199" y="122605"/>
            <a:ext cx="6480313"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аукцион</a:t>
            </a:r>
            <a:endParaRPr lang="ru-RU" sz="1000" b="1" dirty="0">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261936664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70</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657781" y="866185"/>
            <a:ext cx="5624289" cy="1569660"/>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Электронный конкурс</a:t>
            </a:r>
            <a:endParaRPr lang="ru-RU" sz="1400" b="1" dirty="0">
              <a:latin typeface="Trebuchet MS" panose="020B0603020202020204" pitchFamily="34" charset="0"/>
              <a:cs typeface="Arial" panose="020B0604020202020204" pitchFamily="34" charset="0"/>
            </a:endParaRPr>
          </a:p>
        </p:txBody>
      </p:sp>
      <p:pic>
        <p:nvPicPr>
          <p:cNvPr id="8" name="Рисунок 7" descr="Рукопожатие контур">
            <a:extLst>
              <a:ext uri="{FF2B5EF4-FFF2-40B4-BE49-F238E27FC236}">
                <a16:creationId xmlns:a16="http://schemas.microsoft.com/office/drawing/2014/main" id="{EFA02EE8-A64A-4DE7-9267-49F9A2CA53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43381" y="1657350"/>
            <a:ext cx="914400" cy="914400"/>
          </a:xfrm>
          <a:prstGeom prst="rect">
            <a:avLst/>
          </a:prstGeom>
        </p:spPr>
      </p:pic>
      <p:pic>
        <p:nvPicPr>
          <p:cNvPr id="5" name="Рисунок 4" descr="Диаграмма с тенденцией спада со сплошной заливкой">
            <a:extLst>
              <a:ext uri="{FF2B5EF4-FFF2-40B4-BE49-F238E27FC236}">
                <a16:creationId xmlns:a16="http://schemas.microsoft.com/office/drawing/2014/main" id="{1B34691C-8151-4D3C-99B4-0FFFCFCE449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4740" y="736615"/>
            <a:ext cx="914400" cy="914400"/>
          </a:xfrm>
          <a:prstGeom prst="rect">
            <a:avLst/>
          </a:prstGeom>
        </p:spPr>
      </p:pic>
    </p:spTree>
    <p:extLst>
      <p:ext uri="{BB962C8B-B14F-4D97-AF65-F5344CB8AC3E}">
        <p14:creationId xmlns:p14="http://schemas.microsoft.com/office/powerpoint/2010/main" val="402703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C20EA26A-E791-4577-AEFE-F9D9F18952FB}"/>
              </a:ext>
            </a:extLst>
          </p:cNvPr>
          <p:cNvSpPr>
            <a:spLocks noGrp="1"/>
          </p:cNvSpPr>
          <p:nvPr>
            <p:ph type="sldNum" sz="quarter" idx="12"/>
          </p:nvPr>
        </p:nvSpPr>
        <p:spPr>
          <a:xfrm>
            <a:off x="0" y="4793069"/>
            <a:ext cx="411480" cy="273844"/>
          </a:xfrm>
        </p:spPr>
        <p:txBody>
          <a:bodyPr/>
          <a:lstStyle/>
          <a:p>
            <a:fld id="{2066355A-084C-D24E-9AD2-7E4FC41EA627}" type="slidenum">
              <a:rPr lang="en-US" smtClean="0"/>
              <a:pPr/>
              <a:t>71</a:t>
            </a:fld>
            <a:endParaRPr lang="en-US" dirty="0"/>
          </a:p>
        </p:txBody>
      </p:sp>
      <p:sp>
        <p:nvSpPr>
          <p:cNvPr id="4" name="TextBox 3">
            <a:extLst>
              <a:ext uri="{FF2B5EF4-FFF2-40B4-BE49-F238E27FC236}">
                <a16:creationId xmlns:a16="http://schemas.microsoft.com/office/drawing/2014/main" id="{31A798B9-F9DD-43BC-AD16-6D36E4271C83}"/>
              </a:ext>
            </a:extLst>
          </p:cNvPr>
          <p:cNvSpPr txBox="1"/>
          <p:nvPr/>
        </p:nvSpPr>
        <p:spPr>
          <a:xfrm>
            <a:off x="571500" y="743288"/>
            <a:ext cx="8161020" cy="4339650"/>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Срок подачи заявок составляет – </a:t>
            </a:r>
            <a:r>
              <a:rPr lang="ru-RU" sz="1800" b="1" kern="1200" dirty="0">
                <a:solidFill>
                  <a:srgbClr val="000000"/>
                </a:solidFill>
                <a:effectLst/>
                <a:latin typeface="Times New Roman" panose="02020603050405020304" pitchFamily="18" charset="0"/>
                <a:ea typeface="Times New Roman" panose="02020603050405020304" pitchFamily="18" charset="0"/>
              </a:rPr>
              <a:t>15 календарных дней</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Заявка состоит из трёх частей:</a:t>
            </a:r>
            <a:endParaRPr lang="ru-RU" sz="1800" dirty="0">
              <a:effectLst/>
              <a:latin typeface="Calibri" panose="020F0502020204030204" pitchFamily="34" charset="0"/>
              <a:ea typeface="Calibri" panose="020F0502020204030204" pitchFamily="34" charset="0"/>
            </a:endParaRPr>
          </a:p>
          <a:p>
            <a:pPr marL="457200">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1-я часть заявки</a:t>
            </a:r>
            <a:r>
              <a:rPr lang="ru-RU" sz="1800" kern="1200" dirty="0">
                <a:solidFill>
                  <a:srgbClr val="000000"/>
                </a:solidFill>
                <a:effectLst/>
                <a:latin typeface="Times New Roman" panose="02020603050405020304" pitchFamily="18" charset="0"/>
                <a:ea typeface="Times New Roman" panose="02020603050405020304" pitchFamily="18" charset="0"/>
              </a:rPr>
              <a:t> – информация о товаре (как и ранее) без указания сведений об участнике и его ценовом предложении</a:t>
            </a:r>
            <a:endParaRPr lang="ru-RU" sz="1800" dirty="0">
              <a:effectLst/>
              <a:latin typeface="Calibri" panose="020F0502020204030204" pitchFamily="34" charset="0"/>
              <a:ea typeface="Calibri" panose="020F0502020204030204" pitchFamily="34" charset="0"/>
            </a:endParaRPr>
          </a:p>
          <a:p>
            <a:pPr marL="228600">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 + документы по критериям, предусмотренным п. 2 и 3 (стоимость дальнейшего обслуживания и эксплуатации / характеристики объекта закупки) ч. 1 ст. 32 Закона №44-ФЗ (если установлены такие критерии)</a:t>
            </a:r>
            <a:endParaRPr lang="ru-RU" sz="1800" dirty="0">
              <a:effectLst/>
              <a:latin typeface="Calibri" panose="020F0502020204030204" pitchFamily="34" charset="0"/>
              <a:ea typeface="Calibri" panose="020F0502020204030204" pitchFamily="34" charset="0"/>
            </a:endParaRPr>
          </a:p>
          <a:p>
            <a:pPr marL="457200">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2-я часть заявки</a:t>
            </a:r>
            <a:r>
              <a:rPr lang="ru-RU" sz="1800" kern="1200" dirty="0">
                <a:solidFill>
                  <a:srgbClr val="000000"/>
                </a:solidFill>
                <a:effectLst/>
                <a:latin typeface="Times New Roman" panose="02020603050405020304" pitchFamily="18" charset="0"/>
                <a:ea typeface="Times New Roman" panose="02020603050405020304" pitchFamily="18" charset="0"/>
              </a:rPr>
              <a:t> - информация об участнике и иные документы (как и ранее) без указания сведений о ценовом предложении участника</a:t>
            </a:r>
            <a:endParaRPr lang="ru-RU" sz="1800" dirty="0">
              <a:effectLst/>
              <a:latin typeface="Calibri" panose="020F0502020204030204" pitchFamily="34" charset="0"/>
              <a:ea typeface="Calibri" panose="020F0502020204030204" pitchFamily="34" charset="0"/>
            </a:endParaRPr>
          </a:p>
          <a:p>
            <a:pPr marL="228600">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 документы по критерию, предусмотренному п. 4 ч. 1 ст. 32 Закона №44-ФЗ (Квалификация)</a:t>
            </a:r>
            <a:endParaRPr lang="ru-RU" sz="1800" dirty="0">
              <a:effectLst/>
              <a:latin typeface="Calibri" panose="020F0502020204030204" pitchFamily="34" charset="0"/>
              <a:ea typeface="Calibri" panose="020F0502020204030204" pitchFamily="34" charset="0"/>
            </a:endParaRPr>
          </a:p>
          <a:p>
            <a:pPr marL="450215">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3-я часть заявки</a:t>
            </a:r>
            <a:r>
              <a:rPr lang="ru-RU" sz="1800" kern="1200" dirty="0">
                <a:solidFill>
                  <a:srgbClr val="000000"/>
                </a:solidFill>
                <a:effectLst/>
                <a:latin typeface="Times New Roman" panose="02020603050405020304" pitchFamily="18" charset="0"/>
                <a:ea typeface="Times New Roman" panose="02020603050405020304" pitchFamily="18" charset="0"/>
              </a:rPr>
              <a:t> — это предложение о цене контракта или сумме цен ТРУ</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62A8288D-95CD-43C2-BDF2-E96A440CD217}"/>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42227770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72</a:t>
            </a:fld>
            <a:endParaRPr lang="en-US" dirty="0"/>
          </a:p>
        </p:txBody>
      </p:sp>
      <p:sp>
        <p:nvSpPr>
          <p:cNvPr id="4" name="TextBox 3">
            <a:extLst>
              <a:ext uri="{FF2B5EF4-FFF2-40B4-BE49-F238E27FC236}">
                <a16:creationId xmlns:a16="http://schemas.microsoft.com/office/drawing/2014/main" id="{08416146-D121-4AE7-B49F-8EC3F5340869}"/>
              </a:ext>
            </a:extLst>
          </p:cNvPr>
          <p:cNvSpPr txBox="1"/>
          <p:nvPr/>
        </p:nvSpPr>
        <p:spPr>
          <a:xfrm>
            <a:off x="468978" y="1001402"/>
            <a:ext cx="8206044" cy="3600986"/>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Первая часть заявки не предоставляется</a:t>
            </a:r>
            <a:r>
              <a:rPr lang="ru-RU" sz="1800" kern="1200" dirty="0">
                <a:solidFill>
                  <a:srgbClr val="000000"/>
                </a:solidFill>
                <a:effectLst/>
                <a:latin typeface="Times New Roman" panose="02020603050405020304" pitchFamily="18" charset="0"/>
                <a:ea typeface="Times New Roman" panose="02020603050405020304" pitchFamily="18" charset="0"/>
              </a:rPr>
              <a:t>, если не установлены критерии по п. 2 или 3 ч. 1 ст. 32 Закона №44-ФЗ или проводится закупка в сфере строительства и ремонта и применяется проектная документация, смета и т.д. в соответствии с п. 8 ч. 1 ст. 33 (как и ранее для конкурсов на строительство по ч. 68 ст. 112 Закона №44-ФЗ)</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При этом вторая часть заявки должна содержать наименование страны происхождения товара (в случаях, когда будет поставлен товар).</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В таком случае рассмотрение и оценка 1-х частей - не производится. Подача окончательных ценовых предложений – не производится.</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Заказчик сразу рассматривает и оценивает 2-е части заявок. После получает от оператора 3-и части заявок и подводит итоги. </a:t>
            </a:r>
            <a:endParaRPr lang="ru-RU" sz="1800" dirty="0">
              <a:effectLst/>
              <a:latin typeface="Calibri" panose="020F0502020204030204" pitchFamily="34" charset="0"/>
              <a:ea typeface="Calibri" panose="020F0502020204030204" pitchFamily="34" charset="0"/>
            </a:endParaRPr>
          </a:p>
        </p:txBody>
      </p:sp>
      <p:sp>
        <p:nvSpPr>
          <p:cNvPr id="5" name="TextBox 4">
            <a:extLst>
              <a:ext uri="{FF2B5EF4-FFF2-40B4-BE49-F238E27FC236}">
                <a16:creationId xmlns:a16="http://schemas.microsoft.com/office/drawing/2014/main" id="{AE9DAAEC-9063-42ED-B408-2F1F60BE34F5}"/>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3754623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73</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58836" y="782833"/>
            <a:ext cx="8785164" cy="4062651"/>
          </a:xfrm>
          <a:prstGeom prst="rect">
            <a:avLst/>
          </a:prstGeom>
          <a:noFill/>
        </p:spPr>
        <p:txBody>
          <a:bodyPr wrap="square">
            <a:spAutoFit/>
          </a:bodyPr>
          <a:lstStyle/>
          <a:p>
            <a:pPr>
              <a:spcAft>
                <a:spcPts val="1200"/>
              </a:spcAft>
            </a:pPr>
            <a:r>
              <a:rPr lang="ru-RU" sz="1600" b="1" kern="1200" dirty="0">
                <a:solidFill>
                  <a:srgbClr val="000000"/>
                </a:solidFill>
                <a:effectLst/>
                <a:latin typeface="Times New Roman" panose="02020603050405020304" pitchFamily="18" charset="0"/>
                <a:ea typeface="Times New Roman" panose="02020603050405020304" pitchFamily="18" charset="0"/>
              </a:rPr>
              <a:t>Рассмотрение 1-х частей</a:t>
            </a:r>
            <a:r>
              <a:rPr lang="ru-RU" sz="1600" kern="1200" dirty="0">
                <a:solidFill>
                  <a:srgbClr val="000000"/>
                </a:solidFill>
                <a:effectLst/>
                <a:latin typeface="Times New Roman" panose="02020603050405020304" pitchFamily="18" charset="0"/>
                <a:ea typeface="Times New Roman" panose="02020603050405020304" pitchFamily="18" charset="0"/>
              </a:rPr>
              <a:t> и оценка по критериям, предусмотренным пунктами 2 и/или 3 части 1 статьи 32 составляет </a:t>
            </a:r>
            <a:r>
              <a:rPr lang="ru-RU" sz="1600" b="1" kern="1200" dirty="0">
                <a:solidFill>
                  <a:srgbClr val="000000"/>
                </a:solidFill>
                <a:effectLst/>
                <a:latin typeface="Times New Roman" panose="02020603050405020304" pitchFamily="18" charset="0"/>
                <a:ea typeface="Times New Roman" panose="02020603050405020304" pitchFamily="18" charset="0"/>
              </a:rPr>
              <a:t>не более 2 рабочих</a:t>
            </a:r>
            <a:r>
              <a:rPr lang="ru-RU" sz="1600" kern="1200" dirty="0">
                <a:solidFill>
                  <a:srgbClr val="000000"/>
                </a:solidFill>
                <a:effectLst/>
                <a:latin typeface="Times New Roman" panose="02020603050405020304" pitchFamily="18" charset="0"/>
                <a:ea typeface="Times New Roman" panose="02020603050405020304" pitchFamily="18" charset="0"/>
              </a:rPr>
              <a:t> дней или </a:t>
            </a:r>
            <a:r>
              <a:rPr lang="ru-RU" sz="1600" b="1" kern="1200" dirty="0">
                <a:solidFill>
                  <a:srgbClr val="000000"/>
                </a:solidFill>
                <a:effectLst/>
                <a:latin typeface="Times New Roman" panose="02020603050405020304" pitchFamily="18" charset="0"/>
                <a:ea typeface="Times New Roman" panose="02020603050405020304" pitchFamily="18" charset="0"/>
              </a:rPr>
              <a:t>5 рабочих дней</a:t>
            </a:r>
            <a:r>
              <a:rPr lang="ru-RU" sz="1600" kern="1200" dirty="0">
                <a:solidFill>
                  <a:srgbClr val="000000"/>
                </a:solidFill>
                <a:effectLst/>
                <a:latin typeface="Times New Roman" panose="02020603050405020304" pitchFamily="18" charset="0"/>
                <a:ea typeface="Times New Roman" panose="02020603050405020304" pitchFamily="18" charset="0"/>
              </a:rPr>
              <a:t> если проводится конкурс на:</a:t>
            </a:r>
            <a:endParaRPr lang="ru-RU" sz="1600" dirty="0">
              <a:effectLst/>
              <a:latin typeface="Calibri" panose="020F0502020204030204" pitchFamily="34" charset="0"/>
              <a:ea typeface="Calibri" panose="020F0502020204030204" pitchFamily="34" charset="0"/>
            </a:endParaRPr>
          </a:p>
          <a:p>
            <a:pPr marL="228600">
              <a:spcAft>
                <a:spcPts val="1200"/>
              </a:spcAft>
            </a:pPr>
            <a:r>
              <a:rPr lang="ru-RU" sz="1600" kern="1200" dirty="0">
                <a:solidFill>
                  <a:srgbClr val="000000"/>
                </a:solidFill>
                <a:effectLst/>
                <a:latin typeface="Times New Roman" panose="02020603050405020304" pitchFamily="18" charset="0"/>
                <a:ea typeface="Times New Roman" panose="02020603050405020304" pitchFamily="18" charset="0"/>
              </a:rPr>
              <a:t>1) выполнение научно-исследовательских, опытно-конструкторских и технологических работ; </a:t>
            </a:r>
            <a:endParaRPr lang="ru-RU" sz="1600" dirty="0">
              <a:effectLst/>
              <a:latin typeface="Calibri" panose="020F0502020204030204" pitchFamily="34" charset="0"/>
              <a:ea typeface="Calibri" panose="020F0502020204030204" pitchFamily="34" charset="0"/>
            </a:endParaRPr>
          </a:p>
          <a:p>
            <a:pPr marL="228600">
              <a:spcAft>
                <a:spcPts val="1200"/>
              </a:spcAft>
            </a:pPr>
            <a:r>
              <a:rPr lang="ru-RU" sz="1600" kern="1200" dirty="0">
                <a:solidFill>
                  <a:srgbClr val="000000"/>
                </a:solidFill>
                <a:effectLst/>
                <a:latin typeface="Times New Roman" panose="02020603050405020304" pitchFamily="18" charset="0"/>
                <a:ea typeface="Times New Roman" panose="02020603050405020304" pitchFamily="18" charset="0"/>
              </a:rPr>
              <a:t>2) создание произведения литературы или искусства;</a:t>
            </a:r>
            <a:endParaRPr lang="ru-RU" sz="1600" dirty="0">
              <a:effectLst/>
              <a:latin typeface="Calibri" panose="020F0502020204030204" pitchFamily="34" charset="0"/>
              <a:ea typeface="Calibri" panose="020F0502020204030204" pitchFamily="34" charset="0"/>
            </a:endParaRPr>
          </a:p>
          <a:p>
            <a:pPr marL="228600">
              <a:spcAft>
                <a:spcPts val="1200"/>
              </a:spcAft>
            </a:pPr>
            <a:r>
              <a:rPr lang="ru-RU" sz="1600" kern="1200" dirty="0">
                <a:solidFill>
                  <a:srgbClr val="000000"/>
                </a:solidFill>
                <a:effectLst/>
                <a:latin typeface="Times New Roman" panose="02020603050405020304" pitchFamily="18" charset="0"/>
                <a:ea typeface="Times New Roman" panose="02020603050405020304" pitchFamily="18" charset="0"/>
              </a:rPr>
              <a:t>3) выполнение работ по сохранению объектов культурного наследия (памятников истории и культуры) народов Российской Федерации; </a:t>
            </a:r>
            <a:endParaRPr lang="ru-RU" sz="1600" dirty="0">
              <a:effectLst/>
              <a:latin typeface="Calibri" panose="020F0502020204030204" pitchFamily="34" charset="0"/>
              <a:ea typeface="Calibri" panose="020F0502020204030204" pitchFamily="34" charset="0"/>
            </a:endParaRPr>
          </a:p>
          <a:p>
            <a:pPr marL="228600">
              <a:spcAft>
                <a:spcPts val="1200"/>
              </a:spcAft>
            </a:pPr>
            <a:r>
              <a:rPr lang="ru-RU" sz="1600" kern="1200" dirty="0">
                <a:solidFill>
                  <a:srgbClr val="000000"/>
                </a:solidFill>
                <a:effectLst/>
                <a:latin typeface="Times New Roman" panose="02020603050405020304" pitchFamily="18" charset="0"/>
                <a:ea typeface="Times New Roman" panose="02020603050405020304" pitchFamily="18" charset="0"/>
              </a:rPr>
              <a:t>4) выполнение работ по реставрации музейных предметов и музейных коллекций, включенных в состав Музейного фонда Российской Федерации, документов Архивного фонда Российской Федерации, особо ценных и редких документов, входящих в состав библиотечных фондов;</a:t>
            </a:r>
            <a:endParaRPr lang="ru-RU" sz="1600" dirty="0">
              <a:effectLst/>
              <a:latin typeface="Calibri" panose="020F0502020204030204" pitchFamily="34" charset="0"/>
              <a:ea typeface="Calibri" panose="020F0502020204030204" pitchFamily="34" charset="0"/>
            </a:endParaRPr>
          </a:p>
          <a:p>
            <a:pPr marL="228600">
              <a:spcAft>
                <a:spcPts val="1200"/>
              </a:spcAft>
            </a:pPr>
            <a:r>
              <a:rPr lang="ru-RU" sz="1600" kern="1200" dirty="0">
                <a:solidFill>
                  <a:srgbClr val="000000"/>
                </a:solidFill>
                <a:effectLst/>
                <a:latin typeface="Times New Roman" panose="02020603050405020304" pitchFamily="18" charset="0"/>
                <a:ea typeface="Times New Roman" panose="02020603050405020304" pitchFamily="18" charset="0"/>
              </a:rPr>
              <a:t>5) выполнение работ, оказание услуг, связанных с необходимостью допуска подрядчиков, исполнителей к учетным базам данных музеев, архивов, библиотек, к хранилищам (депозитариям) музея, библиотеки, к системам обеспечения безопасности и (или) сохранности музейных предметов и музейных коллекций, архивных документов, библиотечного фонда.</a:t>
            </a:r>
            <a:endParaRPr lang="ru-RU" sz="16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03E86703-E0A6-4C7C-8A34-84B18D78AF49}"/>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3115917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0" y="4793069"/>
            <a:ext cx="411844" cy="273844"/>
          </a:xfrm>
        </p:spPr>
        <p:txBody>
          <a:bodyPr/>
          <a:lstStyle/>
          <a:p>
            <a:fld id="{2066355A-084C-D24E-9AD2-7E4FC41EA627}" type="slidenum">
              <a:rPr lang="en-US" smtClean="0"/>
              <a:pPr/>
              <a:t>74</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411844" y="740150"/>
            <a:ext cx="8732156" cy="4462760"/>
          </a:xfrm>
          <a:prstGeom prst="rect">
            <a:avLst/>
          </a:prstGeom>
          <a:noFill/>
        </p:spPr>
        <p:txBody>
          <a:bodyPr wrap="square">
            <a:spAutoFit/>
          </a:bodyPr>
          <a:lstStyle/>
          <a:p>
            <a:pPr marL="228600">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Комиссия по осуществлению закупок рассматривает первые части заявок на их соответствие требованиям извещения и оценивает не отклоненных участников по критериям, предусмотренным пунктами 2 и/или 3 части 1 статьи 32.</a:t>
            </a:r>
            <a:endParaRPr lang="ru-RU" sz="1800" dirty="0">
              <a:effectLst/>
              <a:latin typeface="Calibri" panose="020F0502020204030204" pitchFamily="34" charset="0"/>
              <a:ea typeface="Calibri" panose="020F0502020204030204" pitchFamily="34" charset="0"/>
            </a:endParaRPr>
          </a:p>
          <a:p>
            <a:pPr marL="228600">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Заявки подлежат отклонению</a:t>
            </a:r>
            <a:r>
              <a:rPr lang="ru-RU" sz="1800" kern="1200" dirty="0">
                <a:solidFill>
                  <a:srgbClr val="000000"/>
                </a:solidFill>
                <a:effectLst/>
                <a:latin typeface="Times New Roman" panose="02020603050405020304" pitchFamily="18" charset="0"/>
                <a:ea typeface="Times New Roman" panose="02020603050405020304" pitchFamily="18" charset="0"/>
              </a:rPr>
              <a:t> на основани</a:t>
            </a:r>
            <a:r>
              <a:rPr lang="ru-RU" dirty="0">
                <a:solidFill>
                  <a:srgbClr val="000000"/>
                </a:solidFill>
                <a:latin typeface="Times New Roman" panose="02020603050405020304" pitchFamily="18" charset="0"/>
                <a:ea typeface="Times New Roman" panose="02020603050405020304" pitchFamily="18" charset="0"/>
              </a:rPr>
              <a:t>и</a:t>
            </a:r>
            <a:r>
              <a:rPr lang="ru-RU" sz="1800" kern="1200" dirty="0">
                <a:solidFill>
                  <a:srgbClr val="000000"/>
                </a:solidFill>
                <a:effectLst/>
                <a:latin typeface="Times New Roman" panose="02020603050405020304" pitchFamily="18" charset="0"/>
                <a:ea typeface="Times New Roman" panose="02020603050405020304" pitchFamily="18" charset="0"/>
              </a:rPr>
              <a:t> ч. 5 ст. 48 Закона №44-ФЗ:</a:t>
            </a: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mj-lt"/>
              <a:buAutoNum type="arabicPeriod"/>
            </a:pPr>
            <a:r>
              <a:rPr lang="ru-RU" sz="1800" kern="1200" dirty="0">
                <a:solidFill>
                  <a:srgbClr val="000000"/>
                </a:solidFill>
                <a:effectLst/>
                <a:latin typeface="Times New Roman" panose="02020603050405020304" pitchFamily="18" charset="0"/>
                <a:ea typeface="Times New Roman" panose="02020603050405020304" pitchFamily="18" charset="0"/>
              </a:rPr>
              <a:t>Непредставления информации и документов или их несоответствия требованиям извещения</a:t>
            </a: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mj-lt"/>
              <a:buAutoNum type="arabicPeriod"/>
            </a:pPr>
            <a:r>
              <a:rPr lang="ru-RU" sz="1800" kern="1200" dirty="0">
                <a:solidFill>
                  <a:srgbClr val="000000"/>
                </a:solidFill>
                <a:effectLst/>
                <a:latin typeface="Times New Roman" panose="02020603050405020304" pitchFamily="18" charset="0"/>
                <a:ea typeface="Times New Roman" panose="02020603050405020304" pitchFamily="18" charset="0"/>
              </a:rPr>
              <a:t>Если в первой части заявки указана информация об участнике или его цене контракта / сумме цен ТРУ</a:t>
            </a:r>
            <a:endParaRPr lang="ru-RU" sz="1800" dirty="0">
              <a:effectLst/>
              <a:latin typeface="Calibri" panose="020F0502020204030204" pitchFamily="34" charset="0"/>
              <a:ea typeface="Calibri" panose="020F0502020204030204" pitchFamily="34" charset="0"/>
            </a:endParaRPr>
          </a:p>
          <a:p>
            <a:pPr marL="342900" lvl="0" indent="-342900">
              <a:spcAft>
                <a:spcPts val="1200"/>
              </a:spcAft>
              <a:buFont typeface="+mj-lt"/>
              <a:buAutoNum type="arabicPeriod"/>
            </a:pPr>
            <a:r>
              <a:rPr lang="ru-RU" sz="1800" kern="1200" dirty="0">
                <a:solidFill>
                  <a:srgbClr val="000000"/>
                </a:solidFill>
                <a:effectLst/>
                <a:latin typeface="Times New Roman" panose="02020603050405020304" pitchFamily="18" charset="0"/>
                <a:ea typeface="Times New Roman" panose="02020603050405020304" pitchFamily="18" charset="0"/>
              </a:rPr>
              <a:t>Выявление недостоверной информации</a:t>
            </a: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Протокол рассмотрения и оценки первых частей заявок формируется заказчиком с использованием электронной площадки и подписывается электронными подписями членов комиссии, затем подписывается лицом, уполномоченным действовать от имени заказчика и направляется оператору площадки.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E73739D1-2F15-46B5-A7CD-809D0740D997}"/>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31583237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0" y="4793069"/>
            <a:ext cx="443948" cy="273844"/>
          </a:xfrm>
        </p:spPr>
        <p:txBody>
          <a:bodyPr/>
          <a:lstStyle/>
          <a:p>
            <a:fld id="{2066355A-084C-D24E-9AD2-7E4FC41EA627}" type="slidenum">
              <a:rPr lang="en-US" smtClean="0"/>
              <a:pPr/>
              <a:t>75</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491357" y="782726"/>
            <a:ext cx="8579756" cy="4124206"/>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Оператор не публикует протокол, но направляет участникам решение, принятое по их заявкам. Участники, допущенные по 1-м частям также получают информацию о присвоенных баллах, лучшей цене контракта и о наличии участника с иностранным или российским товаром (в случае применения национального режима по ст. 14 Закона №44-ФЗ).</a:t>
            </a:r>
            <a:endParaRPr lang="ru-RU" sz="1800" dirty="0">
              <a:effectLst/>
              <a:latin typeface="Calibri" panose="020F0502020204030204" pitchFamily="34" charset="0"/>
              <a:ea typeface="Calibri" panose="020F0502020204030204" pitchFamily="34" charset="0"/>
            </a:endParaRPr>
          </a:p>
          <a:p>
            <a:pPr algn="just"/>
            <a:r>
              <a:rPr lang="ru-RU" sz="1800" kern="1200" dirty="0">
                <a:solidFill>
                  <a:srgbClr val="000000"/>
                </a:solidFill>
                <a:effectLst/>
                <a:latin typeface="Times New Roman" panose="02020603050405020304" pitchFamily="18" charset="0"/>
                <a:ea typeface="Times New Roman" panose="02020603050405020304" pitchFamily="18" charset="0"/>
              </a:rPr>
              <a:t>После окончания рассмотрения и оценки первых частей заявок следует этап </a:t>
            </a:r>
            <a:r>
              <a:rPr lang="ru-RU" sz="1800" dirty="0">
                <a:effectLst/>
                <a:latin typeface="Times New Roman" panose="02020603050405020304" pitchFamily="18" charset="0"/>
                <a:ea typeface="Calibri" panose="020F0502020204030204" pitchFamily="34" charset="0"/>
              </a:rPr>
              <a:t>проведения процедуры подачи предложений о цене контракта либо о сумме цен единиц ТРУ (название этапа аналогично аукциону)</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algn="just"/>
            <a:r>
              <a:rPr lang="ru-RU" sz="1800" kern="1200" dirty="0">
                <a:solidFill>
                  <a:srgbClr val="000000"/>
                </a:solidFill>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Окончательные ЦП подают на следующий рабочий день </a:t>
            </a:r>
            <a:r>
              <a:rPr lang="ru-RU" sz="1800" kern="1200" dirty="0">
                <a:effectLst/>
                <a:latin typeface="Times New Roman" panose="02020603050405020304" pitchFamily="18" charset="0"/>
                <a:ea typeface="Times New Roman" panose="02020603050405020304" pitchFamily="18" charset="0"/>
              </a:rPr>
              <a:t>после</a:t>
            </a:r>
            <a:r>
              <a:rPr lang="ru-RU" sz="1800" kern="1200" dirty="0">
                <a:solidFill>
                  <a:srgbClr val="000000"/>
                </a:solidFill>
                <a:effectLst/>
                <a:latin typeface="Times New Roman" panose="02020603050405020304" pitchFamily="18" charset="0"/>
                <a:ea typeface="Times New Roman" panose="02020603050405020304" pitchFamily="18" charset="0"/>
              </a:rPr>
              <a:t> окончания рассмотрения и оценки первых частей заявок.</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Продолжительность подачи ЦП составляет 1 час (участники могут подать только одно ЦП). Если участник не подавал окончательное ЦП, то его окончательным ЦП считается информация из третьей части заявки.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F98ECADE-4BE9-424C-8DB5-94D44B3D775E}"/>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39730209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0" y="4793069"/>
            <a:ext cx="424070" cy="273844"/>
          </a:xfrm>
        </p:spPr>
        <p:txBody>
          <a:bodyPr/>
          <a:lstStyle/>
          <a:p>
            <a:fld id="{2066355A-084C-D24E-9AD2-7E4FC41EA627}" type="slidenum">
              <a:rPr lang="en-US" smtClean="0"/>
              <a:pPr/>
              <a:t>76</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602328" y="1113823"/>
            <a:ext cx="7939344" cy="3416320"/>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Times New Roman" panose="02020603050405020304" pitchFamily="18" charset="0"/>
              </a:rPr>
              <a:t>По результатам подачи окончательных ЦП – оператор площадки формирует протокол с указанием окончательных цен участников, но данный протокол будет предоставлен заказчику только после рассмотрения и оценки вторых частей заявок.</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После формирования протокола подачи окончательных ЦП – заказчику направляются вторые части заявок для рассмотрения их на соответствие требованиям извещения и оценки по критерию квалификации.</a:t>
            </a:r>
            <a:endParaRPr lang="ru-RU" sz="1800" dirty="0">
              <a:effectLst/>
              <a:latin typeface="Calibri" panose="020F0502020204030204" pitchFamily="34" charset="0"/>
              <a:ea typeface="Calibri" panose="020F0502020204030204" pitchFamily="34" charset="0"/>
            </a:endParaRPr>
          </a:p>
          <a:p>
            <a:r>
              <a:rPr lang="ru-RU" sz="1800" dirty="0">
                <a:effectLst/>
                <a:latin typeface="Times New Roman" panose="02020603050405020304" pitchFamily="18" charset="0"/>
                <a:ea typeface="Times New Roman" panose="02020603050405020304" pitchFamily="18" charset="0"/>
              </a:rPr>
              <a:t> </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Рассмотрение и оценка 2-х частей составляет не более 2-х рабочих дней с даты направления оператором площадки вторых частей заявок и не позднее даты указанной в извещении.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533458A2-F09A-49E0-8F1F-20B83106C2E2}"/>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10775058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0" y="4793069"/>
            <a:ext cx="437322" cy="273844"/>
          </a:xfrm>
        </p:spPr>
        <p:txBody>
          <a:bodyPr/>
          <a:lstStyle/>
          <a:p>
            <a:fld id="{2066355A-084C-D24E-9AD2-7E4FC41EA627}" type="slidenum">
              <a:rPr lang="en-US" smtClean="0"/>
              <a:pPr/>
              <a:t>77</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58835" y="749388"/>
            <a:ext cx="8785163" cy="4154984"/>
          </a:xfrm>
          <a:prstGeom prst="rect">
            <a:avLst/>
          </a:prstGeom>
          <a:noFill/>
        </p:spPr>
        <p:txBody>
          <a:bodyPr wrap="square">
            <a:spAutoFit/>
          </a:bodyPr>
          <a:lstStyle/>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Непредоставление или несоответствие информации и документов требованиям извещения (кроме тех, которые направляются оператором заказчику самостоятельно)</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Непредоставление или несоответствие требованиям извещения информации и документов, которые не включаются в состав заявки участником самостоятельно, а направляются заказчику оператором. (например, документы по ч. 2 и 2.1 ст. 31)</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Несоответствие участника закупки требованиям, установленным в извещении в соответствии с ч. 1 ст. 31, а также требованиям по ч. 1.1, 2 и 2.1 ст. 31(при наличии таких требований)</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В соответствии с НПА, принятыми по ст. 14 Закона №44-ФЗ</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Непредоставление информации и документов, подтверждающих страну происхождения при установленных запретах по ст. 14 Закона №44-ФЗ</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Выявление отнесения участника закупки к организациям, предусмотренным п. 4 ст. 2 Федерального закона от 04.06.2018 года N 127-ФЗ "О мерах воздействия (противодействия) на недружественные действия Соединенных Штатов Америки и иных иностранных государств"</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Отказ от принятия независимой гарантии (случаи предусмотрены ч. 6 ст. 45 Закона №44-ФЗ)</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Выявление недостоверной информации в составе заявки</a:t>
            </a:r>
            <a:endParaRPr lang="ru-RU" sz="1400" dirty="0">
              <a:effectLst/>
              <a:latin typeface="Calibri" panose="020F0502020204030204" pitchFamily="34" charset="0"/>
              <a:ea typeface="Calibri" panose="020F0502020204030204" pitchFamily="34" charset="0"/>
            </a:endParaRPr>
          </a:p>
          <a:p>
            <a:pPr marL="342900" lvl="0" indent="-342900">
              <a:spcAft>
                <a:spcPts val="600"/>
              </a:spcAft>
              <a:buFont typeface="+mj-lt"/>
              <a:buAutoNum type="arabicParenR"/>
            </a:pPr>
            <a:r>
              <a:rPr lang="ru-RU" sz="1400" kern="1200" dirty="0">
                <a:solidFill>
                  <a:srgbClr val="000000"/>
                </a:solidFill>
                <a:effectLst/>
                <a:latin typeface="Times New Roman" panose="02020603050405020304" pitchFamily="18" charset="0"/>
                <a:ea typeface="Times New Roman" panose="02020603050405020304" pitchFamily="18" charset="0"/>
              </a:rPr>
              <a:t>Указание предложения о цене контракта / сумме цен ТРУ в составе второй части заявки</a:t>
            </a:r>
            <a:endParaRPr lang="ru-RU" sz="14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05538D20-C934-4CAA-A53E-58923F6458D6}"/>
              </a:ext>
            </a:extLst>
          </p:cNvPr>
          <p:cNvSpPr txBox="1"/>
          <p:nvPr/>
        </p:nvSpPr>
        <p:spPr>
          <a:xfrm>
            <a:off x="358835" y="0"/>
            <a:ext cx="6578677" cy="646331"/>
          </a:xfrm>
          <a:prstGeom prst="rect">
            <a:avLst/>
          </a:prstGeom>
          <a:noFill/>
        </p:spPr>
        <p:txBody>
          <a:bodyPr wrap="square">
            <a:spAutoFit/>
          </a:bodyPr>
          <a:lstStyle/>
          <a:p>
            <a:pPr algn="ctr"/>
            <a:r>
              <a:rPr lang="ru-RU"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Заявка подлежит отстранению в 9-ти случаях предусмотренных </a:t>
            </a:r>
            <a:r>
              <a:rPr lang="ru-RU" b="1" kern="1200" dirty="0" err="1">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пп</a:t>
            </a:r>
            <a:r>
              <a:rPr lang="ru-RU"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1-9 ч. 12 статьи 48 Закона №44-ФЗ</a:t>
            </a:r>
            <a:endParaRPr lang="ru-RU" sz="1400" b="1"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737782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0817" cy="273844"/>
          </a:xfrm>
        </p:spPr>
        <p:txBody>
          <a:bodyPr/>
          <a:lstStyle/>
          <a:p>
            <a:fld id="{2066355A-084C-D24E-9AD2-7E4FC41EA627}" type="slidenum">
              <a:rPr lang="en-US" smtClean="0"/>
              <a:pPr/>
              <a:t>78</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44557" y="716257"/>
            <a:ext cx="8799443" cy="4001095"/>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Протокол рассмотрения и оценки вторых частей заявок формируется заказчиком с использованием электронной площадки и подписывается электронными подписями членов комиссии, затем подписывается лицом уполномоченным действовать от имени заказчика и направляется оператору площадки.</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a:t>
            </a:r>
            <a:r>
              <a:rPr lang="ru-RU" sz="1800" i="1" kern="1200" dirty="0">
                <a:solidFill>
                  <a:srgbClr val="000000"/>
                </a:solidFill>
                <a:effectLst/>
                <a:latin typeface="Times New Roman" panose="02020603050405020304" pitchFamily="18" charset="0"/>
                <a:ea typeface="Times New Roman" panose="02020603050405020304" pitchFamily="18" charset="0"/>
              </a:rPr>
              <a:t>Если по итогам рассмотрения и оценки вторых частей заявок только одна заявка соответствует требованиям извещения – то конкурс признан несостоявшимся, а процедура продолжается в порядке, описанном далее, за исключением оценки такой заявки на этапе подведения итогов</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Оператор публикует протоколы рассмотрения и оценки первых и вторых частей заявок и направляет заказчику протокол подачи окончательных ценовых предложений.</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Получив информацию о предложенных участниками ценах – закупочная комиссия заказчика не позднее 1 рабочего дня с даты получения протокола окончательных ценовых предложений производят оценку заявок по критерию цены контракта.</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7C07555C-DBE6-42B4-BDC9-1A85BD75907A}"/>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25543989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79</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471480" y="895162"/>
            <a:ext cx="8559876" cy="3970318"/>
          </a:xfrm>
          <a:prstGeom prst="rect">
            <a:avLst/>
          </a:prstGeom>
          <a:noFill/>
        </p:spPr>
        <p:txBody>
          <a:bodyPr wrap="square">
            <a:spAutoFit/>
          </a:bodyPr>
          <a:lstStyle/>
          <a:p>
            <a:r>
              <a:rPr lang="ru-RU" sz="1800" kern="1200" dirty="0">
                <a:solidFill>
                  <a:srgbClr val="000000"/>
                </a:solidFill>
                <a:effectLst/>
                <a:latin typeface="Times New Roman" panose="02020603050405020304" pitchFamily="18" charset="0"/>
                <a:ea typeface="Times New Roman" panose="02020603050405020304" pitchFamily="18" charset="0"/>
              </a:rPr>
              <a:t>Комиссия по осуществлению закупок присваивает каждой заявке порядковый номер по результатам набранных баллов в порядке уменьшения степени выгодности предложения (при равных предложениях меньший порядковый номер получает заявка, поданная ранее) и </a:t>
            </a:r>
            <a:r>
              <a:rPr lang="ru-RU" sz="1800" b="1" kern="1200" dirty="0">
                <a:solidFill>
                  <a:srgbClr val="000000"/>
                </a:solidFill>
                <a:effectLst/>
                <a:latin typeface="Times New Roman" panose="02020603050405020304" pitchFamily="18" charset="0"/>
                <a:ea typeface="Times New Roman" panose="02020603050405020304" pitchFamily="18" charset="0"/>
              </a:rPr>
              <a:t>с учетом НПА, принятых в соответствии со ст. 14 Закона №44-ФЗ.</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Заказчик формирует с использованием электронной площадки протокол подведения итогов, который подписывается электронными подписями членов закупочной комиссии, затем подписывается лицом уполномоченным действовать от имени заказчика и направляется оператору площадки.</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После публикации протокола подведения итогов, но не позднее даты заключения контракта, участник может подать запрос о разъяснении результатов рассмотрения и оценки его заявки, содержащихся в итоговом протоколе, через электронную площадку. Ответ на такой запрос направляется через площадку не позднее 2 рабочих дней со дня получения запроса заказчиком.</a:t>
            </a:r>
            <a:endParaRPr lang="ru-RU" sz="1800" dirty="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B9850830-94BC-464F-BDDE-5BE2E79F4ADB}"/>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конкурс</a:t>
            </a:r>
            <a:endParaRPr lang="ru-RU" sz="10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endParaRPr>
          </a:p>
        </p:txBody>
      </p:sp>
    </p:spTree>
    <p:extLst>
      <p:ext uri="{BB962C8B-B14F-4D97-AF65-F5344CB8AC3E}">
        <p14:creationId xmlns:p14="http://schemas.microsoft.com/office/powerpoint/2010/main" val="734925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A55A0A95-4737-4961-823F-E0D1F30E674C}"/>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80</a:t>
            </a:fld>
            <a:endParaRPr lang="en-US" dirty="0"/>
          </a:p>
        </p:txBody>
      </p:sp>
      <p:sp>
        <p:nvSpPr>
          <p:cNvPr id="3" name="TextBox 2">
            <a:extLst>
              <a:ext uri="{FF2B5EF4-FFF2-40B4-BE49-F238E27FC236}">
                <a16:creationId xmlns:a16="http://schemas.microsoft.com/office/drawing/2014/main" id="{F6781E62-9BE6-4DFF-AF50-C45ECCA688AE}"/>
              </a:ext>
            </a:extLst>
          </p:cNvPr>
          <p:cNvSpPr txBox="1"/>
          <p:nvPr/>
        </p:nvSpPr>
        <p:spPr>
          <a:xfrm>
            <a:off x="1657781" y="866185"/>
            <a:ext cx="5624289" cy="1569660"/>
          </a:xfrm>
          <a:prstGeom prst="rect">
            <a:avLst/>
          </a:prstGeom>
          <a:noFill/>
        </p:spPr>
        <p:txBody>
          <a:bodyPr wrap="square">
            <a:spAutoFit/>
          </a:bodyPr>
          <a:lstStyle/>
          <a:p>
            <a:r>
              <a:rPr lang="ru-RU" sz="4800" b="1" dirty="0">
                <a:solidFill>
                  <a:srgbClr val="0E779D"/>
                </a:solidFill>
                <a:latin typeface="Trebuchet MS" panose="020B0603020202020204" pitchFamily="34" charset="0"/>
                <a:cs typeface="Arial" panose="020B0604020202020204" pitchFamily="34" charset="0"/>
              </a:rPr>
              <a:t>Электронный запрос котировок</a:t>
            </a:r>
            <a:endParaRPr lang="ru-RU" sz="1400" b="1" dirty="0">
              <a:latin typeface="Trebuchet MS" panose="020B0603020202020204" pitchFamily="34" charset="0"/>
              <a:cs typeface="Arial" panose="020B0604020202020204" pitchFamily="34" charset="0"/>
            </a:endParaRPr>
          </a:p>
        </p:txBody>
      </p:sp>
      <p:pic>
        <p:nvPicPr>
          <p:cNvPr id="8" name="Рисунок 7" descr="Рукопожатие контур">
            <a:extLst>
              <a:ext uri="{FF2B5EF4-FFF2-40B4-BE49-F238E27FC236}">
                <a16:creationId xmlns:a16="http://schemas.microsoft.com/office/drawing/2014/main" id="{EFA02EE8-A64A-4DE7-9267-49F9A2CA53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39757" y="1651015"/>
            <a:ext cx="914400" cy="914400"/>
          </a:xfrm>
          <a:prstGeom prst="rect">
            <a:avLst/>
          </a:prstGeom>
        </p:spPr>
      </p:pic>
      <p:pic>
        <p:nvPicPr>
          <p:cNvPr id="9" name="Рисунок 8" descr="График тенденции к понижению со сплошной заливкой">
            <a:extLst>
              <a:ext uri="{FF2B5EF4-FFF2-40B4-BE49-F238E27FC236}">
                <a16:creationId xmlns:a16="http://schemas.microsoft.com/office/drawing/2014/main" id="{FBC4077C-9B38-48DE-9123-706EDC9A00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3374" y="736615"/>
            <a:ext cx="914400" cy="914400"/>
          </a:xfrm>
          <a:prstGeom prst="rect">
            <a:avLst/>
          </a:prstGeom>
        </p:spPr>
      </p:pic>
    </p:spTree>
    <p:extLst>
      <p:ext uri="{BB962C8B-B14F-4D97-AF65-F5344CB8AC3E}">
        <p14:creationId xmlns:p14="http://schemas.microsoft.com/office/powerpoint/2010/main" val="29829583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81</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58835" y="751898"/>
            <a:ext cx="8785164" cy="4278094"/>
          </a:xfrm>
          <a:prstGeom prst="rect">
            <a:avLst/>
          </a:prstGeom>
          <a:noFill/>
        </p:spPr>
        <p:txBody>
          <a:bodyPr wrap="square">
            <a:spAutoFit/>
          </a:bodyPr>
          <a:lstStyle/>
          <a:p>
            <a:pPr>
              <a:spcAft>
                <a:spcPts val="1200"/>
              </a:spcAft>
            </a:pPr>
            <a:r>
              <a:rPr lang="ru-RU" sz="1800" b="1" kern="1200" dirty="0">
                <a:solidFill>
                  <a:srgbClr val="000000"/>
                </a:solidFill>
                <a:effectLst/>
                <a:latin typeface="Times New Roman" panose="02020603050405020304" pitchFamily="18" charset="0"/>
                <a:ea typeface="Times New Roman" panose="02020603050405020304" pitchFamily="18" charset="0"/>
              </a:rPr>
              <a:t>Подача заявок – 4 рабочих дня.</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Закупочная комиссия рассматривает поступившие заявки или заявку – 2 рабочих дня (ране был 1 рабочий день).</a:t>
            </a:r>
            <a:endParaRPr lang="ru-RU" sz="1800" dirty="0">
              <a:effectLst/>
              <a:latin typeface="Calibri" panose="020F0502020204030204" pitchFamily="34" charset="0"/>
              <a:ea typeface="Calibri" panose="020F0502020204030204" pitchFamily="34" charset="0"/>
            </a:endParaRPr>
          </a:p>
          <a:p>
            <a:r>
              <a:rPr lang="ru-RU" sz="1800" b="1" kern="1200" dirty="0">
                <a:solidFill>
                  <a:srgbClr val="000000"/>
                </a:solidFill>
                <a:effectLst/>
                <a:latin typeface="Times New Roman" panose="02020603050405020304" pitchFamily="18" charset="0"/>
                <a:ea typeface="Times New Roman" panose="02020603050405020304" pitchFamily="18" charset="0"/>
              </a:rPr>
              <a:t>Заявка подлежит отстранению</a:t>
            </a:r>
            <a:r>
              <a:rPr lang="ru-RU" sz="1800" kern="1200" dirty="0">
                <a:solidFill>
                  <a:srgbClr val="000000"/>
                </a:solidFill>
                <a:effectLst/>
                <a:latin typeface="Times New Roman" panose="02020603050405020304" pitchFamily="18" charset="0"/>
                <a:ea typeface="Times New Roman" panose="02020603050405020304" pitchFamily="18" charset="0"/>
              </a:rPr>
              <a:t> в 8-ми случаях предусмотренных </a:t>
            </a:r>
            <a:r>
              <a:rPr lang="en-US" sz="1800" kern="1200" dirty="0">
                <a:solidFill>
                  <a:srgbClr val="000000"/>
                </a:solidFill>
                <a:effectLst/>
                <a:latin typeface="Times New Roman" panose="02020603050405020304" pitchFamily="18" charset="0"/>
                <a:ea typeface="Times New Roman" panose="02020603050405020304" pitchFamily="18" charset="0"/>
              </a:rPr>
              <a:t>c </a:t>
            </a:r>
            <a:r>
              <a:rPr lang="ru-RU" sz="1800" kern="1200" dirty="0">
                <a:solidFill>
                  <a:srgbClr val="000000"/>
                </a:solidFill>
                <a:effectLst/>
                <a:latin typeface="Times New Roman" panose="02020603050405020304" pitchFamily="18" charset="0"/>
                <a:ea typeface="Times New Roman" panose="02020603050405020304" pitchFamily="18" charset="0"/>
              </a:rPr>
              <a:t>п.1 по п.8 ч. 12 статьи 48 (</a:t>
            </a:r>
            <a:r>
              <a:rPr lang="ru-RU" sz="1800" i="1" kern="1200" dirty="0">
                <a:solidFill>
                  <a:srgbClr val="000000"/>
                </a:solidFill>
                <a:effectLst/>
                <a:latin typeface="Times New Roman" panose="02020603050405020304" pitchFamily="18" charset="0"/>
                <a:ea typeface="Times New Roman" panose="02020603050405020304" pitchFamily="18" charset="0"/>
              </a:rPr>
              <a:t>Проведение электронного конкурса</a:t>
            </a:r>
            <a:r>
              <a:rPr lang="ru-RU" sz="1800" kern="1200" dirty="0">
                <a:solidFill>
                  <a:srgbClr val="000000"/>
                </a:solidFill>
                <a:effectLst/>
                <a:latin typeface="Times New Roman" panose="02020603050405020304" pitchFamily="18" charset="0"/>
                <a:ea typeface="Times New Roman" panose="02020603050405020304" pitchFamily="18" charset="0"/>
              </a:rPr>
              <a:t>) (</a:t>
            </a:r>
            <a:r>
              <a:rPr lang="ru-RU" sz="1800" i="1" kern="1200" dirty="0">
                <a:solidFill>
                  <a:srgbClr val="000000"/>
                </a:solidFill>
                <a:effectLst/>
                <a:latin typeface="Times New Roman" panose="02020603050405020304" pitchFamily="18" charset="0"/>
                <a:ea typeface="Times New Roman" panose="02020603050405020304" pitchFamily="18" charset="0"/>
              </a:rPr>
              <a:t>см. раздел Электронный аукцион)</a:t>
            </a:r>
            <a:endParaRPr lang="ru-RU" sz="1800" dirty="0">
              <a:effectLst/>
              <a:latin typeface="Calibri" panose="020F0502020204030204" pitchFamily="34" charset="0"/>
              <a:ea typeface="Calibri" panose="020F0502020204030204" pitchFamily="34" charset="0"/>
            </a:endParaRPr>
          </a:p>
          <a:p>
            <a:r>
              <a:rPr lang="ru-RU" sz="1800" kern="1200" dirty="0">
                <a:solidFill>
                  <a:srgbClr val="000000"/>
                </a:solidFill>
                <a:effectLst/>
                <a:latin typeface="Times New Roman" panose="02020603050405020304" pitchFamily="18" charset="0"/>
                <a:ea typeface="Times New Roman" panose="02020603050405020304" pitchFamily="18" charset="0"/>
              </a:rPr>
              <a:t>По результатам принятия решения о соответствии заявок требованиям извещения, а также принимая во внимание ценовые предложения участников – комиссия по осуществлению закупок присваивает каждой не отклоненной заявке порядковый номер по мере возрастания предложения о цене контракта и </a:t>
            </a:r>
            <a:r>
              <a:rPr lang="ru-RU" sz="1800" b="1" kern="1200" dirty="0">
                <a:solidFill>
                  <a:srgbClr val="000000"/>
                </a:solidFill>
                <a:effectLst/>
                <a:latin typeface="Times New Roman" panose="02020603050405020304" pitchFamily="18" charset="0"/>
                <a:ea typeface="Times New Roman" panose="02020603050405020304" pitchFamily="18" charset="0"/>
              </a:rPr>
              <a:t>с учетом НПА, принятых в соответствии со ст. 14 Закона №44-ФЗ.</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Заказчик формирует протокол подведения итогов с использованием электронной площадки, который подписывается электронными подписями членов комиссии, затем подписывается лицом уполномоченным действовать от имени заказчика и направляется оператору площадки.</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B9850830-94BC-464F-BDDE-5BE2E79F4ADB}"/>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запрос котировок</a:t>
            </a:r>
          </a:p>
        </p:txBody>
      </p:sp>
    </p:spTree>
    <p:extLst>
      <p:ext uri="{BB962C8B-B14F-4D97-AF65-F5344CB8AC3E}">
        <p14:creationId xmlns:p14="http://schemas.microsoft.com/office/powerpoint/2010/main" val="252634352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82</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58835" y="751898"/>
            <a:ext cx="8785164" cy="4278094"/>
          </a:xfrm>
          <a:prstGeom prst="rect">
            <a:avLst/>
          </a:prstGeom>
          <a:noFill/>
        </p:spPr>
        <p:txBody>
          <a:bodyPr wrap="square">
            <a:spAutoFit/>
          </a:bodyPr>
          <a:lstStyle/>
          <a:p>
            <a:pPr>
              <a:spcAft>
                <a:spcPts val="1200"/>
              </a:spcAft>
            </a:pPr>
            <a:r>
              <a:rPr lang="ru-RU" sz="1800" kern="1200" dirty="0">
                <a:solidFill>
                  <a:srgbClr val="000000"/>
                </a:solidFill>
                <a:effectLst/>
                <a:latin typeface="Times New Roman" panose="02020603050405020304" pitchFamily="18" charset="0"/>
                <a:ea typeface="Times New Roman" panose="02020603050405020304" pitchFamily="18" charset="0"/>
              </a:rPr>
              <a:t>После публикации протокола подведения итогов, но не позднее даты заключения контракта, участник может подать запрос о разъяснении результатов рассмотрения его заявки, содержащихся в итоговом протоколе, через электронную площадку. Ответ на такой запрос направляется через площадку не позднее 2 рабочих дней со дня получения запроса заказчиком.</a:t>
            </a:r>
            <a:endParaRPr lang="ru-RU" sz="1800" dirty="0">
              <a:effectLst/>
              <a:latin typeface="Calibri" panose="020F0502020204030204" pitchFamily="34" charset="0"/>
              <a:ea typeface="Calibri" panose="020F0502020204030204" pitchFamily="34" charset="0"/>
            </a:endParaRPr>
          </a:p>
          <a:p>
            <a:pPr>
              <a:lnSpc>
                <a:spcPct val="106000"/>
              </a:lnSpc>
            </a:pPr>
            <a:r>
              <a:rPr lang="ru-RU" sz="1800" b="1" kern="1200" dirty="0">
                <a:solidFill>
                  <a:srgbClr val="000000"/>
                </a:solidFill>
                <a:effectLst/>
                <a:latin typeface="Times New Roman" panose="02020603050405020304" pitchFamily="18" charset="0"/>
                <a:ea typeface="Times New Roman" panose="02020603050405020304" pitchFamily="18" charset="0"/>
              </a:rPr>
              <a:t>Заключение контракта</a:t>
            </a:r>
            <a:endParaRPr lang="ru-RU" sz="1800" dirty="0">
              <a:effectLst/>
              <a:latin typeface="Calibri" panose="020F0502020204030204" pitchFamily="34" charset="0"/>
              <a:ea typeface="Calibri" panose="020F0502020204030204" pitchFamily="34" charset="0"/>
            </a:endParaRPr>
          </a:p>
          <a:p>
            <a:pPr>
              <a:lnSpc>
                <a:spcPct val="106000"/>
              </a:lnSpc>
            </a:pPr>
            <a:r>
              <a:rPr lang="ru-RU" sz="1800" kern="1200" dirty="0">
                <a:solidFill>
                  <a:srgbClr val="000000"/>
                </a:solidFill>
                <a:effectLst/>
                <a:latin typeface="Times New Roman" panose="02020603050405020304" pitchFamily="18" charset="0"/>
                <a:ea typeface="Times New Roman" panose="02020603050405020304" pitchFamily="18" charset="0"/>
              </a:rPr>
              <a:t>(</a:t>
            </a:r>
            <a:r>
              <a:rPr lang="ru-RU" sz="1800" i="1" kern="1200" dirty="0">
                <a:solidFill>
                  <a:srgbClr val="000000"/>
                </a:solidFill>
                <a:effectLst/>
                <a:latin typeface="Times New Roman" panose="02020603050405020304" pitchFamily="18" charset="0"/>
                <a:ea typeface="Times New Roman" panose="02020603050405020304" pitchFamily="18" charset="0"/>
              </a:rPr>
              <a:t>порядок заключения контракта не изменился</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a:lnSpc>
                <a:spcPct val="106000"/>
              </a:lnSpc>
            </a:pPr>
            <a:r>
              <a:rPr lang="ru-RU" sz="1800" kern="1200" dirty="0">
                <a:solidFill>
                  <a:srgbClr val="000000"/>
                </a:solidFill>
                <a:effectLst/>
                <a:latin typeface="Times New Roman" panose="02020603050405020304" pitchFamily="18" charset="0"/>
                <a:ea typeface="Times New Roman" panose="02020603050405020304" pitchFamily="18" charset="0"/>
              </a:rPr>
              <a:t>Направление проекта контракта – 3 часа после публикации протокола подведения итогов. (</a:t>
            </a:r>
            <a:r>
              <a:rPr lang="ru-RU" sz="1800" i="1" kern="1200" dirty="0">
                <a:solidFill>
                  <a:srgbClr val="000000"/>
                </a:solidFill>
                <a:effectLst/>
                <a:latin typeface="Times New Roman" panose="02020603050405020304" pitchFamily="18" charset="0"/>
                <a:ea typeface="Times New Roman" panose="02020603050405020304" pitchFamily="18" charset="0"/>
              </a:rPr>
              <a:t>при направлении контракта нельзя предложить увеличить количество товаров до НМЦК</a:t>
            </a:r>
            <a:r>
              <a:rPr lang="ru-RU" sz="1800" kern="1200" dirty="0">
                <a:solidFill>
                  <a:srgbClr val="000000"/>
                </a:solidFill>
                <a:effectLst/>
                <a:latin typeface="Times New Roman" panose="02020603050405020304" pitchFamily="18" charset="0"/>
                <a:ea typeface="Times New Roman" panose="02020603050405020304" pitchFamily="18" charset="0"/>
              </a:rPr>
              <a:t>)</a:t>
            </a:r>
            <a:endParaRPr lang="ru-RU" sz="1800" dirty="0">
              <a:effectLst/>
              <a:latin typeface="Calibri" panose="020F0502020204030204" pitchFamily="34" charset="0"/>
              <a:ea typeface="Calibri" panose="020F0502020204030204" pitchFamily="34" charset="0"/>
            </a:endParaRPr>
          </a:p>
          <a:p>
            <a:pPr>
              <a:lnSpc>
                <a:spcPct val="106000"/>
              </a:lnSpc>
            </a:pPr>
            <a:r>
              <a:rPr lang="ru-RU" sz="1800" kern="1200" dirty="0">
                <a:solidFill>
                  <a:srgbClr val="000000"/>
                </a:solidFill>
                <a:effectLst/>
                <a:latin typeface="Times New Roman" panose="02020603050405020304" pitchFamily="18" charset="0"/>
                <a:ea typeface="Times New Roman" panose="02020603050405020304" pitchFamily="18" charset="0"/>
              </a:rPr>
              <a:t>Подписание победителем – 1 рабочий день. </a:t>
            </a:r>
            <a:r>
              <a:rPr lang="ru-RU" sz="1800" b="1" kern="1200" dirty="0">
                <a:solidFill>
                  <a:srgbClr val="000000"/>
                </a:solidFill>
                <a:effectLst/>
                <a:latin typeface="Times New Roman" panose="02020603050405020304" pitchFamily="18" charset="0"/>
                <a:ea typeface="Times New Roman" panose="02020603050405020304" pitchFamily="18" charset="0"/>
              </a:rPr>
              <a:t>Протокол разногласий не допускается.</a:t>
            </a:r>
            <a:endParaRPr lang="ru-RU" sz="1800" dirty="0">
              <a:effectLst/>
              <a:latin typeface="Calibri" panose="020F0502020204030204" pitchFamily="34" charset="0"/>
              <a:ea typeface="Calibri" panose="020F0502020204030204" pitchFamily="34" charset="0"/>
            </a:endParaRPr>
          </a:p>
          <a:p>
            <a:pPr>
              <a:lnSpc>
                <a:spcPct val="106000"/>
              </a:lnSpc>
            </a:pPr>
            <a:r>
              <a:rPr lang="ru-RU" sz="1800" kern="1200" dirty="0">
                <a:solidFill>
                  <a:srgbClr val="000000"/>
                </a:solidFill>
                <a:effectLst/>
                <a:latin typeface="Times New Roman" panose="02020603050405020304" pitchFamily="18" charset="0"/>
                <a:ea typeface="Times New Roman" panose="02020603050405020304" pitchFamily="18" charset="0"/>
              </a:rPr>
              <a:t>Подписание контракта заказчиком – 1 рабочий день после подписания победителем, но не ранее истечения 2-х рабочих дней со дня публикации в ЕИС протокола подведения итогов</a:t>
            </a:r>
            <a:endParaRPr lang="ru-RU" sz="1800" dirty="0">
              <a:effectLst/>
              <a:latin typeface="Calibri" panose="020F0502020204030204" pitchFamily="34" charset="0"/>
              <a:ea typeface="Calibri" panose="020F0502020204030204" pitchFamily="34" charset="0"/>
            </a:endParaRPr>
          </a:p>
        </p:txBody>
      </p:sp>
      <p:sp>
        <p:nvSpPr>
          <p:cNvPr id="4" name="TextBox 3">
            <a:extLst>
              <a:ext uri="{FF2B5EF4-FFF2-40B4-BE49-F238E27FC236}">
                <a16:creationId xmlns:a16="http://schemas.microsoft.com/office/drawing/2014/main" id="{B9850830-94BC-464F-BDDE-5BE2E79F4ADB}"/>
              </a:ext>
            </a:extLst>
          </p:cNvPr>
          <p:cNvSpPr txBox="1"/>
          <p:nvPr/>
        </p:nvSpPr>
        <p:spPr>
          <a:xfrm>
            <a:off x="358835" y="113508"/>
            <a:ext cx="6591929" cy="461665"/>
          </a:xfrm>
          <a:prstGeom prst="rect">
            <a:avLst/>
          </a:prstGeom>
          <a:noFill/>
        </p:spPr>
        <p:txBody>
          <a:bodyPr wrap="square">
            <a:spAutoFit/>
          </a:bodyPr>
          <a:lstStyle/>
          <a:p>
            <a:pPr algn="ctr"/>
            <a:r>
              <a:rPr lang="ru-RU" sz="2400" b="1" dirty="0">
                <a:solidFill>
                  <a:srgbClr val="0E779D"/>
                </a:solidFill>
                <a:effectLst>
                  <a:outerShdw blurRad="38100" dist="38100" dir="2700000" algn="tl">
                    <a:srgbClr val="000000">
                      <a:alpha val="43137"/>
                    </a:srgbClr>
                  </a:outerShdw>
                </a:effectLst>
                <a:latin typeface="Trebuchet MS" panose="020B0603020202020204" pitchFamily="34" charset="0"/>
                <a:cs typeface="Arial" panose="020B0604020202020204" pitchFamily="34" charset="0"/>
              </a:rPr>
              <a:t>Электронный запрос котировок</a:t>
            </a:r>
          </a:p>
        </p:txBody>
      </p:sp>
    </p:spTree>
    <p:extLst>
      <p:ext uri="{BB962C8B-B14F-4D97-AF65-F5344CB8AC3E}">
        <p14:creationId xmlns:p14="http://schemas.microsoft.com/office/powerpoint/2010/main" val="34885188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83</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12452" y="265241"/>
            <a:ext cx="8785164" cy="4970591"/>
          </a:xfrm>
          <a:prstGeom prst="rect">
            <a:avLst/>
          </a:prstGeom>
          <a:noFill/>
        </p:spPr>
        <p:txBody>
          <a:bodyPr wrap="square">
            <a:spAutoFit/>
          </a:bodyPr>
          <a:lstStyle/>
          <a:p>
            <a:r>
              <a:rPr lang="ru-RU" sz="2000" b="1" kern="1200" dirty="0">
                <a:solidFill>
                  <a:srgbClr val="0E779D"/>
                </a:solidFill>
                <a:effectLst>
                  <a:outerShdw blurRad="38100" dist="38100" dir="2700000" algn="tl">
                    <a:srgbClr val="000000">
                      <a:alpha val="43137"/>
                    </a:srgbClr>
                  </a:outerShdw>
                </a:effectLst>
                <a:latin typeface="+mj-lt"/>
                <a:ea typeface="Times New Roman" panose="02020603050405020304" pitchFamily="18" charset="0"/>
              </a:rPr>
              <a:t>Электронный запрос котировок проводится в случаях:</a:t>
            </a:r>
            <a:endParaRPr lang="ru-RU" sz="2000" b="1" dirty="0">
              <a:solidFill>
                <a:srgbClr val="0E779D"/>
              </a:solidFill>
              <a:effectLst>
                <a:outerShdw blurRad="38100" dist="38100" dir="2700000" algn="tl">
                  <a:srgbClr val="000000">
                    <a:alpha val="43137"/>
                  </a:srgbClr>
                </a:outerShdw>
              </a:effectLst>
              <a:latin typeface="+mj-lt"/>
              <a:ea typeface="Times New Roman" panose="02020603050405020304" pitchFamily="18" charset="0"/>
            </a:endParaRPr>
          </a:p>
          <a:p>
            <a:br>
              <a:rPr lang="ru-RU" sz="1600" kern="1200" dirty="0">
                <a:solidFill>
                  <a:srgbClr val="222222"/>
                </a:solidFill>
                <a:effectLst/>
                <a:latin typeface="+mj-lt"/>
                <a:ea typeface="Times New Roman" panose="02020603050405020304" pitchFamily="18" charset="0"/>
              </a:rPr>
            </a:br>
            <a:r>
              <a:rPr lang="ru-RU" sz="1600" kern="1200" dirty="0">
                <a:solidFill>
                  <a:srgbClr val="000000"/>
                </a:solidFill>
                <a:effectLst/>
                <a:latin typeface="+mj-lt"/>
                <a:ea typeface="Times New Roman" panose="02020603050405020304" pitchFamily="18" charset="0"/>
              </a:rPr>
              <a:t>1) в случае, если при осуществлении закупки НМЦК не превышает </a:t>
            </a:r>
            <a:r>
              <a:rPr lang="ru-RU" sz="1600" b="1" kern="1200" dirty="0">
                <a:solidFill>
                  <a:srgbClr val="000000"/>
                </a:solidFill>
                <a:effectLst/>
                <a:latin typeface="+mj-lt"/>
                <a:ea typeface="Times New Roman" panose="02020603050405020304" pitchFamily="18" charset="0"/>
              </a:rPr>
              <a:t>три миллиона рублей</a:t>
            </a:r>
            <a:r>
              <a:rPr lang="ru-RU" sz="1600" kern="1200" dirty="0">
                <a:solidFill>
                  <a:srgbClr val="000000"/>
                </a:solidFill>
                <a:effectLst/>
                <a:latin typeface="+mj-lt"/>
                <a:ea typeface="Times New Roman" panose="02020603050405020304" pitchFamily="18" charset="0"/>
              </a:rPr>
              <a:t>. При этом годовой объем закупок, осуществляемых путем проведения запроса котировок в электронной форме, не должен превышать </a:t>
            </a:r>
            <a:r>
              <a:rPr lang="ru-RU" sz="1600" b="1" kern="1200" dirty="0">
                <a:solidFill>
                  <a:srgbClr val="000000"/>
                </a:solidFill>
                <a:effectLst/>
                <a:latin typeface="+mj-lt"/>
                <a:ea typeface="Times New Roman" panose="02020603050405020304" pitchFamily="18" charset="0"/>
              </a:rPr>
              <a:t>20% (было 10%) </a:t>
            </a:r>
            <a:r>
              <a:rPr lang="ru-RU" sz="1600" kern="1200" dirty="0">
                <a:solidFill>
                  <a:srgbClr val="000000"/>
                </a:solidFill>
                <a:effectLst/>
                <a:latin typeface="+mj-lt"/>
                <a:ea typeface="Times New Roman" panose="02020603050405020304" pitchFamily="18" charset="0"/>
              </a:rPr>
              <a:t>совокупного годового объема закупок заказчика </a:t>
            </a:r>
            <a:r>
              <a:rPr lang="ru-RU" sz="1600" b="1" kern="1200" dirty="0">
                <a:solidFill>
                  <a:srgbClr val="4472C4"/>
                </a:solidFill>
                <a:effectLst/>
                <a:latin typeface="+mj-lt"/>
                <a:ea typeface="Times New Roman" panose="02020603050405020304" pitchFamily="18" charset="0"/>
              </a:rPr>
              <a:t>или 100 миллионов рублей</a:t>
            </a:r>
            <a:r>
              <a:rPr lang="ru-RU" sz="1600" kern="1200" dirty="0">
                <a:solidFill>
                  <a:srgbClr val="000000"/>
                </a:solidFill>
                <a:effectLst/>
                <a:latin typeface="+mj-lt"/>
                <a:ea typeface="Times New Roman" panose="02020603050405020304" pitchFamily="18" charset="0"/>
              </a:rPr>
              <a:t> в отношении заказчика, </a:t>
            </a:r>
            <a:r>
              <a:rPr lang="ru-RU" sz="1600" u="sng" kern="1200" dirty="0">
                <a:solidFill>
                  <a:srgbClr val="000000"/>
                </a:solidFill>
                <a:effectLst/>
                <a:latin typeface="+mj-lt"/>
                <a:ea typeface="Times New Roman" panose="02020603050405020304" pitchFamily="18" charset="0"/>
              </a:rPr>
              <a:t>СГОЗ которого в прошедшем календарном году составил </a:t>
            </a:r>
            <a:r>
              <a:rPr lang="ru-RU" sz="1600" b="1" u="sng" kern="1200" dirty="0">
                <a:solidFill>
                  <a:srgbClr val="4472C4"/>
                </a:solidFill>
                <a:effectLst/>
                <a:latin typeface="+mj-lt"/>
                <a:ea typeface="Times New Roman" panose="02020603050405020304" pitchFamily="18" charset="0"/>
              </a:rPr>
              <a:t>менее 500 миллионов рублей</a:t>
            </a:r>
            <a:r>
              <a:rPr lang="ru-RU" sz="1600" kern="1200" dirty="0">
                <a:solidFill>
                  <a:srgbClr val="000000"/>
                </a:solidFill>
                <a:effectLst/>
                <a:latin typeface="+mj-lt"/>
                <a:ea typeface="Times New Roman" panose="02020603050405020304" pitchFamily="18" charset="0"/>
              </a:rPr>
              <a:t>;</a:t>
            </a:r>
            <a:endParaRPr lang="en-US" sz="1600" kern="1200" dirty="0">
              <a:solidFill>
                <a:srgbClr val="000000"/>
              </a:solidFill>
              <a:effectLst/>
              <a:latin typeface="+mj-lt"/>
              <a:ea typeface="Times New Roman" panose="02020603050405020304" pitchFamily="18" charset="0"/>
            </a:endParaRPr>
          </a:p>
          <a:p>
            <a:endParaRPr lang="ru-RU" sz="1600" dirty="0">
              <a:effectLst/>
              <a:latin typeface="+mj-lt"/>
              <a:ea typeface="Times New Roman" panose="02020603050405020304" pitchFamily="18" charset="0"/>
            </a:endParaRPr>
          </a:p>
          <a:p>
            <a:pPr>
              <a:spcAft>
                <a:spcPts val="600"/>
              </a:spcAft>
            </a:pPr>
            <a:r>
              <a:rPr lang="ru-RU" sz="1600" kern="1200" dirty="0">
                <a:solidFill>
                  <a:srgbClr val="000000"/>
                </a:solidFill>
                <a:effectLst/>
                <a:latin typeface="+mj-lt"/>
                <a:ea typeface="Calibri" panose="020F0502020204030204" pitchFamily="34" charset="0"/>
              </a:rPr>
              <a:t>2) </a:t>
            </a:r>
            <a:r>
              <a:rPr lang="ru-RU" sz="1600" b="1" kern="1200" dirty="0">
                <a:solidFill>
                  <a:srgbClr val="FF0000"/>
                </a:solidFill>
                <a:effectLst/>
                <a:latin typeface="+mj-lt"/>
                <a:ea typeface="Calibri" panose="020F0502020204030204" pitchFamily="34" charset="0"/>
              </a:rPr>
              <a:t>независимо от ограничений, предусмотренных пунктом 1, в случае осуществления</a:t>
            </a:r>
            <a:r>
              <a:rPr lang="ru-RU" sz="1600" kern="1200" dirty="0">
                <a:solidFill>
                  <a:srgbClr val="FF0000"/>
                </a:solidFill>
                <a:effectLst/>
                <a:latin typeface="+mj-lt"/>
                <a:ea typeface="Calibri" panose="020F0502020204030204" pitchFamily="34" charset="0"/>
              </a:rPr>
              <a:t>: </a:t>
            </a:r>
            <a:endParaRPr lang="en-US" sz="1600" kern="1200" dirty="0">
              <a:solidFill>
                <a:srgbClr val="FF0000"/>
              </a:solidFill>
              <a:effectLst/>
              <a:latin typeface="+mj-lt"/>
              <a:ea typeface="Calibri" panose="020F0502020204030204" pitchFamily="34" charset="0"/>
            </a:endParaRPr>
          </a:p>
          <a:p>
            <a:pPr>
              <a:spcAft>
                <a:spcPts val="600"/>
              </a:spcAft>
            </a:pPr>
            <a:br>
              <a:rPr lang="ru-RU" sz="1600" kern="1200" dirty="0">
                <a:solidFill>
                  <a:srgbClr val="000000"/>
                </a:solidFill>
                <a:effectLst/>
                <a:latin typeface="+mj-lt"/>
                <a:ea typeface="Calibri" panose="020F0502020204030204" pitchFamily="34" charset="0"/>
              </a:rPr>
            </a:br>
            <a:r>
              <a:rPr lang="ru-RU" sz="1600" b="1" kern="1200" dirty="0">
                <a:solidFill>
                  <a:srgbClr val="000000"/>
                </a:solidFill>
                <a:effectLst/>
                <a:latin typeface="+mj-lt"/>
                <a:ea typeface="Calibri" panose="020F0502020204030204" pitchFamily="34" charset="0"/>
              </a:rPr>
              <a:t>а)</a:t>
            </a:r>
            <a:r>
              <a:rPr lang="ru-RU" sz="1600" kern="1200" dirty="0">
                <a:solidFill>
                  <a:srgbClr val="000000"/>
                </a:solidFill>
                <a:effectLst/>
                <a:latin typeface="+mj-lt"/>
                <a:ea typeface="Calibri" panose="020F0502020204030204" pitchFamily="34" charset="0"/>
              </a:rPr>
              <a:t> закупки, по результатам которой заключается контракт на поставку товаров, </a:t>
            </a:r>
            <a:r>
              <a:rPr lang="ru-RU" sz="1600" b="1" kern="1200" dirty="0">
                <a:solidFill>
                  <a:srgbClr val="000000"/>
                </a:solidFill>
                <a:effectLst/>
                <a:latin typeface="+mj-lt"/>
                <a:ea typeface="Calibri" panose="020F0502020204030204" pitchFamily="34" charset="0"/>
              </a:rPr>
              <a:t>необходимых для нормального жизнеобеспечения граждан</a:t>
            </a:r>
            <a:r>
              <a:rPr lang="ru-RU" sz="1600" kern="1200" dirty="0">
                <a:solidFill>
                  <a:srgbClr val="000000"/>
                </a:solidFill>
                <a:effectLst/>
                <a:latin typeface="+mj-lt"/>
                <a:ea typeface="Calibri" panose="020F0502020204030204" pitchFamily="34" charset="0"/>
              </a:rPr>
              <a:t>, если контрольным органом в сфере закупок выдано предписание об отмене итогов определения поставщика на поставку таких товаров, либо судом вынесено определение об обеспечении иска, поданного заказчиком в связи с неисполнением контракта, или принято решение о расторжении контракта на поставку таких товаров, либо ранее заключенный контракт на поставку таких товаров расторгнут в соответствии с Законом №44-ФЗ. При этом контракт, заключаемый по результатам предусмотренной настоящим пунктом закупки, может заключаться на срок, не превышающий срока для осуществления закупки таких товаров в соответствии с Законом №44-ФЗ, и в количестве, которое необходимо в течение такого срока;</a:t>
            </a:r>
            <a:endParaRPr lang="ru-RU" sz="1600" dirty="0">
              <a:effectLst/>
              <a:latin typeface="+mj-lt"/>
              <a:ea typeface="Calibri" panose="020F0502020204030204" pitchFamily="34" charset="0"/>
            </a:endParaRPr>
          </a:p>
        </p:txBody>
      </p:sp>
    </p:spTree>
    <p:extLst>
      <p:ext uri="{BB962C8B-B14F-4D97-AF65-F5344CB8AC3E}">
        <p14:creationId xmlns:p14="http://schemas.microsoft.com/office/powerpoint/2010/main" val="164761109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84</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12452" y="265241"/>
            <a:ext cx="8785164" cy="4647426"/>
          </a:xfrm>
          <a:prstGeom prst="rect">
            <a:avLst/>
          </a:prstGeom>
          <a:noFill/>
        </p:spPr>
        <p:txBody>
          <a:bodyPr wrap="square">
            <a:spAutoFit/>
          </a:bodyPr>
          <a:lstStyle/>
          <a:p>
            <a:r>
              <a:rPr lang="ru-RU" sz="2000" b="1" kern="1200" dirty="0">
                <a:solidFill>
                  <a:srgbClr val="0E779D"/>
                </a:solidFill>
                <a:effectLst>
                  <a:outerShdw blurRad="38100" dist="38100" dir="2700000" algn="tl">
                    <a:srgbClr val="000000">
                      <a:alpha val="43137"/>
                    </a:srgbClr>
                  </a:outerShdw>
                </a:effectLst>
                <a:latin typeface="+mj-lt"/>
                <a:ea typeface="Times New Roman" panose="02020603050405020304" pitchFamily="18" charset="0"/>
              </a:rPr>
              <a:t>Электронный запрос котировок проводится в случаях:</a:t>
            </a:r>
            <a:endParaRPr lang="ru-RU" sz="2000" b="1" dirty="0">
              <a:solidFill>
                <a:srgbClr val="0E779D"/>
              </a:solidFill>
              <a:effectLst>
                <a:outerShdw blurRad="38100" dist="38100" dir="2700000" algn="tl">
                  <a:srgbClr val="000000">
                    <a:alpha val="43137"/>
                  </a:srgbClr>
                </a:outerShdw>
              </a:effectLst>
              <a:latin typeface="+mj-lt"/>
              <a:ea typeface="Times New Roman" panose="02020603050405020304" pitchFamily="18" charset="0"/>
            </a:endParaRPr>
          </a:p>
          <a:p>
            <a:br>
              <a:rPr lang="ru-RU" sz="1600" kern="1200" dirty="0">
                <a:solidFill>
                  <a:srgbClr val="222222"/>
                </a:solidFill>
                <a:effectLst/>
                <a:latin typeface="+mj-lt"/>
                <a:ea typeface="Times New Roman" panose="02020603050405020304" pitchFamily="18" charset="0"/>
              </a:rPr>
            </a:br>
            <a:r>
              <a:rPr lang="ru-RU" sz="1600" kern="1200" dirty="0">
                <a:solidFill>
                  <a:srgbClr val="000000"/>
                </a:solidFill>
                <a:effectLst/>
                <a:latin typeface="+mj-lt"/>
                <a:ea typeface="Times New Roman" panose="02020603050405020304" pitchFamily="18" charset="0"/>
              </a:rPr>
              <a:t>б) закупки товара, работы или услуги, являющихся предметом контракта, расторжение которого осуществлено заказчиком на основании части 9 или 15 статьи 95 Закона №44-ФЗ. При этом такая закупка осуществляется с учетом положений части 18 статьи 95 Закона; </a:t>
            </a:r>
          </a:p>
          <a:p>
            <a:endParaRPr lang="ru-RU" sz="1600" kern="1200" dirty="0">
              <a:solidFill>
                <a:srgbClr val="000000"/>
              </a:solidFill>
              <a:effectLst/>
              <a:latin typeface="+mj-lt"/>
              <a:ea typeface="Times New Roman" panose="02020603050405020304" pitchFamily="18" charset="0"/>
            </a:endParaRPr>
          </a:p>
          <a:p>
            <a:r>
              <a:rPr lang="ru-RU" sz="1600" kern="1200" dirty="0">
                <a:solidFill>
                  <a:srgbClr val="000000"/>
                </a:solidFill>
                <a:effectLst/>
                <a:latin typeface="+mj-lt"/>
                <a:ea typeface="Times New Roman" panose="02020603050405020304" pitchFamily="18" charset="0"/>
              </a:rPr>
              <a:t>в) закупок заказчиком, осуществляющим деятельность на территории иностранного государства; </a:t>
            </a:r>
          </a:p>
          <a:p>
            <a:endParaRPr lang="ru-RU" sz="1600" kern="1200" dirty="0">
              <a:solidFill>
                <a:srgbClr val="000000"/>
              </a:solidFill>
              <a:effectLst/>
              <a:latin typeface="+mj-lt"/>
              <a:ea typeface="Times New Roman" panose="02020603050405020304" pitchFamily="18" charset="0"/>
            </a:endParaRPr>
          </a:p>
          <a:p>
            <a:r>
              <a:rPr lang="ru-RU" sz="1600" kern="1200" dirty="0">
                <a:solidFill>
                  <a:srgbClr val="000000"/>
                </a:solidFill>
                <a:effectLst/>
                <a:latin typeface="+mj-lt"/>
                <a:ea typeface="Times New Roman" panose="02020603050405020304" pitchFamily="18" charset="0"/>
              </a:rPr>
              <a:t>г) закупок лекарственных препаратов, необходимых для назначения пациенту при наличии медицинских показаний (индивидуальная непереносимость, по жизненным показаниям) по решению врачебной комиссии, которое фиксируется в медицинских документах пациента и журнале врачебной комиссии. При этом объем закупаемых лекарственных препаратов не должен превышать объем лекарственных препаратов, необходимых пациенту в течение срока лечения;</a:t>
            </a:r>
          </a:p>
          <a:p>
            <a:endParaRPr lang="ru-RU" sz="1600" kern="1200" dirty="0">
              <a:solidFill>
                <a:srgbClr val="000000"/>
              </a:solidFill>
              <a:effectLst/>
              <a:latin typeface="+mj-lt"/>
              <a:ea typeface="Times New Roman" panose="02020603050405020304" pitchFamily="18" charset="0"/>
            </a:endParaRPr>
          </a:p>
          <a:p>
            <a:r>
              <a:rPr lang="ru-RU" sz="1600" kern="1200" dirty="0">
                <a:solidFill>
                  <a:srgbClr val="000000"/>
                </a:solidFill>
                <a:effectLst/>
                <a:latin typeface="+mj-lt"/>
                <a:ea typeface="Times New Roman" panose="02020603050405020304" pitchFamily="18" charset="0"/>
              </a:rPr>
              <a:t>д) закупок спортивного инвентаря и оборудования, спортивной экипировки, необходимых для олимпийской команды России и параолимпийской команды России, а также подготовке и участия спортивных сборных команд Российской Федерации, субъектов Российской Федерации в спортивных соревнованиях; </a:t>
            </a:r>
          </a:p>
        </p:txBody>
      </p:sp>
    </p:spTree>
    <p:extLst>
      <p:ext uri="{BB962C8B-B14F-4D97-AF65-F5344CB8AC3E}">
        <p14:creationId xmlns:p14="http://schemas.microsoft.com/office/powerpoint/2010/main" val="29789133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85</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12452" y="265241"/>
            <a:ext cx="8785164" cy="3816429"/>
          </a:xfrm>
          <a:prstGeom prst="rect">
            <a:avLst/>
          </a:prstGeom>
          <a:noFill/>
        </p:spPr>
        <p:txBody>
          <a:bodyPr wrap="square">
            <a:spAutoFit/>
          </a:bodyPr>
          <a:lstStyle/>
          <a:p>
            <a:r>
              <a:rPr lang="ru-RU" sz="2000" b="1" kern="1200" dirty="0">
                <a:solidFill>
                  <a:srgbClr val="0E779D"/>
                </a:solidFill>
                <a:effectLst>
                  <a:outerShdw blurRad="38100" dist="38100" dir="2700000" algn="tl">
                    <a:srgbClr val="000000">
                      <a:alpha val="43137"/>
                    </a:srgbClr>
                  </a:outerShdw>
                </a:effectLst>
                <a:latin typeface="+mj-lt"/>
                <a:ea typeface="Times New Roman" panose="02020603050405020304" pitchFamily="18" charset="0"/>
              </a:rPr>
              <a:t>Электронный запрос котировок проводится в случаях:</a:t>
            </a:r>
            <a:endParaRPr lang="ru-RU" sz="2000" b="1" dirty="0">
              <a:solidFill>
                <a:srgbClr val="0E779D"/>
              </a:solidFill>
              <a:effectLst>
                <a:outerShdw blurRad="38100" dist="38100" dir="2700000" algn="tl">
                  <a:srgbClr val="000000">
                    <a:alpha val="43137"/>
                  </a:srgbClr>
                </a:outerShdw>
              </a:effectLst>
              <a:latin typeface="+mj-lt"/>
              <a:ea typeface="Times New Roman" panose="02020603050405020304" pitchFamily="18" charset="0"/>
            </a:endParaRPr>
          </a:p>
          <a:p>
            <a:br>
              <a:rPr lang="ru-RU" sz="1600" kern="1200" dirty="0">
                <a:solidFill>
                  <a:srgbClr val="222222"/>
                </a:solidFill>
                <a:effectLst/>
                <a:latin typeface="+mj-lt"/>
                <a:ea typeface="Times New Roman" panose="02020603050405020304" pitchFamily="18" charset="0"/>
              </a:rPr>
            </a:br>
            <a:r>
              <a:rPr lang="ru-RU" sz="1600" kern="1200" dirty="0">
                <a:solidFill>
                  <a:srgbClr val="000000"/>
                </a:solidFill>
                <a:effectLst/>
                <a:latin typeface="+mj-lt"/>
                <a:ea typeface="Times New Roman" panose="02020603050405020304" pitchFamily="18" charset="0"/>
              </a:rPr>
              <a:t>е) закупок услуг по защите интересов Российской Федерации в случае подачи физическими лицами и (или) юридическими лицами в судебные органы иностранных государств, международные суды и арбитражи исков к Российской Федерации при необходимости привлечения российских и (или) иностранных специалистов, экспертов и адвокатов к оказанию таких услуг;</a:t>
            </a:r>
            <a:endParaRPr lang="en-US" sz="1600" kern="1200" dirty="0">
              <a:solidFill>
                <a:srgbClr val="000000"/>
              </a:solidFill>
              <a:effectLst/>
              <a:latin typeface="+mj-lt"/>
              <a:ea typeface="Times New Roman" panose="02020603050405020304" pitchFamily="18" charset="0"/>
            </a:endParaRPr>
          </a:p>
          <a:p>
            <a:endParaRPr lang="ru-RU" sz="1600" kern="1200" dirty="0">
              <a:solidFill>
                <a:srgbClr val="000000"/>
              </a:solidFill>
              <a:effectLst/>
              <a:latin typeface="+mj-lt"/>
              <a:ea typeface="Times New Roman" panose="02020603050405020304" pitchFamily="18" charset="0"/>
            </a:endParaRPr>
          </a:p>
          <a:p>
            <a:r>
              <a:rPr lang="ru-RU" sz="1600" kern="1200" dirty="0">
                <a:solidFill>
                  <a:srgbClr val="000000"/>
                </a:solidFill>
                <a:effectLst/>
                <a:latin typeface="+mj-lt"/>
                <a:ea typeface="Times New Roman" panose="02020603050405020304" pitchFamily="18" charset="0"/>
              </a:rPr>
              <a:t>ж) осуществления закупок изделий народных художественных промыслов признанного художественного достоинства, образцы которых зарегистрированы в порядке, установленном уполномоченным Правительством Российской Федерации федеральным органом исполнительной власти; </a:t>
            </a:r>
          </a:p>
          <a:p>
            <a:endParaRPr lang="ru-RU" sz="1600" kern="1200" dirty="0">
              <a:solidFill>
                <a:srgbClr val="000000"/>
              </a:solidFill>
              <a:effectLst/>
              <a:latin typeface="+mj-lt"/>
              <a:ea typeface="Times New Roman" panose="02020603050405020304" pitchFamily="18" charset="0"/>
            </a:endParaRPr>
          </a:p>
          <a:p>
            <a:r>
              <a:rPr lang="ru-RU" sz="1600" kern="1200" dirty="0">
                <a:solidFill>
                  <a:srgbClr val="000000"/>
                </a:solidFill>
                <a:effectLst/>
                <a:latin typeface="+mj-lt"/>
                <a:ea typeface="Times New Roman" panose="02020603050405020304" pitchFamily="18" charset="0"/>
              </a:rPr>
              <a:t>з) осуществления закупок жилых помещений для детей-сирот и детей, оставшихся без попечения родителей, лиц из числа детей-сирот и детей, оставшихся без попечения родителей.</a:t>
            </a:r>
          </a:p>
        </p:txBody>
      </p:sp>
    </p:spTree>
    <p:extLst>
      <p:ext uri="{BB962C8B-B14F-4D97-AF65-F5344CB8AC3E}">
        <p14:creationId xmlns:p14="http://schemas.microsoft.com/office/powerpoint/2010/main" val="11705556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86</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358836" y="729427"/>
            <a:ext cx="8785164" cy="3908762"/>
          </a:xfrm>
          <a:prstGeom prst="rect">
            <a:avLst/>
          </a:prstGeom>
          <a:noFill/>
        </p:spPr>
        <p:txBody>
          <a:bodyPr wrap="square">
            <a:spAutoFit/>
          </a:bodyPr>
          <a:lstStyle/>
          <a:p>
            <a:pPr>
              <a:spcAft>
                <a:spcPts val="1200"/>
              </a:spcAft>
            </a:pPr>
            <a:endParaRPr lang="en-US" sz="1800" kern="1200" dirty="0">
              <a:effectLst/>
              <a:latin typeface="Times New Roman" panose="02020603050405020304" pitchFamily="18" charset="0"/>
              <a:ea typeface="Times New Roman" panose="02020603050405020304" pitchFamily="18" charset="0"/>
            </a:endParaRPr>
          </a:p>
          <a:p>
            <a:pPr>
              <a:spcAft>
                <a:spcPts val="1200"/>
              </a:spcAft>
            </a:pPr>
            <a:r>
              <a:rPr lang="ru-RU" sz="1800" kern="1200" dirty="0">
                <a:effectLst/>
                <a:latin typeface="Times New Roman" panose="02020603050405020304" pitchFamily="18" charset="0"/>
                <a:ea typeface="Times New Roman" panose="02020603050405020304" pitchFamily="18" charset="0"/>
              </a:rPr>
              <a:t>Открытый конкурентный способ признается несостоявшимся в следующих случаях:</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effectLst/>
                <a:latin typeface="Times New Roman" panose="02020603050405020304" pitchFamily="18" charset="0"/>
                <a:ea typeface="Times New Roman" panose="02020603050405020304" pitchFamily="18" charset="0"/>
              </a:rPr>
              <a:t>1) по окончании срока подачи заявок на участие в закупке подана только одна заявка на участие в закупке;</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effectLst/>
                <a:latin typeface="Times New Roman" panose="02020603050405020304" pitchFamily="18" charset="0"/>
                <a:ea typeface="Times New Roman" panose="02020603050405020304" pitchFamily="18" charset="0"/>
              </a:rPr>
              <a:t>2) по результатам рассмотрения заявок на участие в закупке только одна заявка на участие в закупке соответствует требованиям, установленным в извещении об осуществлении закупки;</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effectLst/>
                <a:latin typeface="Times New Roman" panose="02020603050405020304" pitchFamily="18" charset="0"/>
                <a:ea typeface="Times New Roman" panose="02020603050405020304" pitchFamily="18" charset="0"/>
              </a:rPr>
              <a:t>3) по окончании срока подачи заявок на участие в закупке не подано ни одной заявки на участие в закупке;</a:t>
            </a:r>
            <a:endParaRPr lang="ru-RU" sz="1800" dirty="0">
              <a:effectLst/>
              <a:latin typeface="Calibri" panose="020F0502020204030204" pitchFamily="34" charset="0"/>
              <a:ea typeface="Calibri" panose="020F0502020204030204" pitchFamily="34" charset="0"/>
            </a:endParaRPr>
          </a:p>
          <a:p>
            <a:pPr>
              <a:spcAft>
                <a:spcPts val="1200"/>
              </a:spcAft>
            </a:pPr>
            <a:r>
              <a:rPr lang="ru-RU" sz="1800" kern="1200" dirty="0">
                <a:effectLst/>
                <a:latin typeface="Times New Roman" panose="02020603050405020304" pitchFamily="18" charset="0"/>
                <a:ea typeface="Times New Roman" panose="02020603050405020304" pitchFamily="18" charset="0"/>
              </a:rPr>
              <a:t>4) по результатам рассмотрения заявок на участие в закупке комиссия по осуществлению закупок отклонила все такие заявки;</a:t>
            </a:r>
            <a:endParaRPr lang="ru-RU" sz="1800" dirty="0">
              <a:effectLst/>
              <a:latin typeface="Calibri" panose="020F0502020204030204" pitchFamily="34" charset="0"/>
              <a:ea typeface="Calibri" panose="020F0502020204030204" pitchFamily="34" charset="0"/>
            </a:endParaRPr>
          </a:p>
        </p:txBody>
      </p:sp>
      <p:sp>
        <p:nvSpPr>
          <p:cNvPr id="6" name="TextBox 5">
            <a:extLst>
              <a:ext uri="{FF2B5EF4-FFF2-40B4-BE49-F238E27FC236}">
                <a16:creationId xmlns:a16="http://schemas.microsoft.com/office/drawing/2014/main" id="{D6368047-210D-4249-92C6-65D911432D09}"/>
              </a:ext>
            </a:extLst>
          </p:cNvPr>
          <p:cNvSpPr txBox="1"/>
          <p:nvPr/>
        </p:nvSpPr>
        <p:spPr>
          <a:xfrm>
            <a:off x="358836" y="-13013"/>
            <a:ext cx="6606207" cy="707886"/>
          </a:xfrm>
          <a:prstGeom prst="rect">
            <a:avLst/>
          </a:prstGeom>
          <a:noFill/>
        </p:spPr>
        <p:txBody>
          <a:bodyPr wrap="square">
            <a:spAutoFit/>
          </a:bodyPr>
          <a:lstStyle/>
          <a:p>
            <a:pPr algn="ctr">
              <a:spcAft>
                <a:spcPts val="1200"/>
              </a:spcAft>
            </a:pP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Случаи и последствия признания электронной процедуры несостоявшейся (ст. 5</a:t>
            </a:r>
            <a:r>
              <a:rPr lang="en-US"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1</a:t>
            </a: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Закона №44-ФЗ)</a:t>
            </a:r>
            <a:endParaRPr lang="ru-RU" sz="12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36560187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87</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484732" y="1604071"/>
            <a:ext cx="8785164" cy="2185214"/>
          </a:xfrm>
          <a:prstGeom prst="rect">
            <a:avLst/>
          </a:prstGeom>
          <a:noFill/>
        </p:spPr>
        <p:txBody>
          <a:bodyPr wrap="square">
            <a:spAutoFit/>
          </a:bodyPr>
          <a:lstStyle/>
          <a:p>
            <a:pPr>
              <a:spcAft>
                <a:spcPts val="1200"/>
              </a:spcAft>
            </a:pPr>
            <a:r>
              <a:rPr lang="ru-RU" sz="1800" kern="1200" dirty="0">
                <a:effectLst/>
                <a:latin typeface="+mj-lt"/>
                <a:ea typeface="Times New Roman" panose="02020603050405020304" pitchFamily="18" charset="0"/>
              </a:rPr>
              <a:t>5) все участники закупки, не отозвавшие заявку на участие в закупке, признаны уклонившимися от заключения контракта;</a:t>
            </a:r>
            <a:endParaRPr lang="ru-RU" sz="1800" dirty="0">
              <a:effectLst/>
              <a:latin typeface="+mj-lt"/>
              <a:ea typeface="Calibri" panose="020F0502020204030204" pitchFamily="34" charset="0"/>
            </a:endParaRPr>
          </a:p>
          <a:p>
            <a:pPr>
              <a:spcAft>
                <a:spcPts val="1200"/>
              </a:spcAft>
            </a:pPr>
            <a:r>
              <a:rPr lang="ru-RU" sz="1800" kern="1200" dirty="0">
                <a:effectLst/>
                <a:latin typeface="+mj-lt"/>
                <a:ea typeface="Times New Roman" panose="02020603050405020304" pitchFamily="18" charset="0"/>
              </a:rPr>
              <a:t>6) заказчик, в соответствии с частями 9 и 10 статьи 31 Закона №44-ФЗ, отказался от заключения контракта с участником закупки, подавшим заявку на участие в закупке, которая является единственной, либо с участником закупки, подавшим заявку на участие в закупке, признанную единственной соответствующей требованиям, установленным в извещении об осуществлении закупки.</a:t>
            </a:r>
            <a:endParaRPr lang="ru-RU" sz="1800" dirty="0">
              <a:effectLst/>
              <a:latin typeface="+mj-lt"/>
              <a:ea typeface="Calibri" panose="020F0502020204030204" pitchFamily="34" charset="0"/>
            </a:endParaRPr>
          </a:p>
        </p:txBody>
      </p:sp>
      <p:sp>
        <p:nvSpPr>
          <p:cNvPr id="6" name="TextBox 5">
            <a:extLst>
              <a:ext uri="{FF2B5EF4-FFF2-40B4-BE49-F238E27FC236}">
                <a16:creationId xmlns:a16="http://schemas.microsoft.com/office/drawing/2014/main" id="{D6368047-210D-4249-92C6-65D911432D09}"/>
              </a:ext>
            </a:extLst>
          </p:cNvPr>
          <p:cNvSpPr txBox="1"/>
          <p:nvPr/>
        </p:nvSpPr>
        <p:spPr>
          <a:xfrm>
            <a:off x="351183" y="0"/>
            <a:ext cx="6606207" cy="707886"/>
          </a:xfrm>
          <a:prstGeom prst="rect">
            <a:avLst/>
          </a:prstGeom>
          <a:noFill/>
        </p:spPr>
        <p:txBody>
          <a:bodyPr wrap="square">
            <a:spAutoFit/>
          </a:bodyPr>
          <a:lstStyle/>
          <a:p>
            <a:pPr algn="ctr">
              <a:spcAft>
                <a:spcPts val="1200"/>
              </a:spcAft>
            </a:pP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Случаи и последствия признания электронной процедуры несостоявшейся (ст. 5</a:t>
            </a:r>
            <a:r>
              <a:rPr lang="en-US"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1</a:t>
            </a: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Закона №44-ФЗ)</a:t>
            </a:r>
            <a:endParaRPr lang="ru-RU" sz="12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21614804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07748560-45D4-4F74-B67B-CFF24496F07A}"/>
              </a:ext>
            </a:extLst>
          </p:cNvPr>
          <p:cNvSpPr>
            <a:spLocks noGrp="1"/>
          </p:cNvSpPr>
          <p:nvPr>
            <p:ph type="sldNum" sz="quarter" idx="12"/>
          </p:nvPr>
        </p:nvSpPr>
        <p:spPr>
          <a:xfrm>
            <a:off x="-1" y="4793069"/>
            <a:ext cx="417443" cy="273844"/>
          </a:xfrm>
        </p:spPr>
        <p:txBody>
          <a:bodyPr/>
          <a:lstStyle/>
          <a:p>
            <a:fld id="{2066355A-084C-D24E-9AD2-7E4FC41EA627}" type="slidenum">
              <a:rPr lang="en-US" smtClean="0"/>
              <a:pPr/>
              <a:t>88</a:t>
            </a:fld>
            <a:endParaRPr lang="en-US" dirty="0"/>
          </a:p>
        </p:txBody>
      </p:sp>
      <p:sp>
        <p:nvSpPr>
          <p:cNvPr id="5" name="TextBox 4">
            <a:extLst>
              <a:ext uri="{FF2B5EF4-FFF2-40B4-BE49-F238E27FC236}">
                <a16:creationId xmlns:a16="http://schemas.microsoft.com/office/drawing/2014/main" id="{4DC35CDA-ABD4-479B-827F-96FAFBB47F45}"/>
              </a:ext>
            </a:extLst>
          </p:cNvPr>
          <p:cNvSpPr txBox="1"/>
          <p:nvPr/>
        </p:nvSpPr>
        <p:spPr>
          <a:xfrm>
            <a:off x="417442" y="959673"/>
            <a:ext cx="8785164" cy="3970318"/>
          </a:xfrm>
          <a:prstGeom prst="rect">
            <a:avLst/>
          </a:prstGeom>
          <a:noFill/>
        </p:spPr>
        <p:txBody>
          <a:bodyPr wrap="square">
            <a:spAutoFit/>
          </a:bodyPr>
          <a:lstStyle/>
          <a:p>
            <a:r>
              <a:rPr lang="ru-RU" sz="1800" b="1" kern="1200" dirty="0">
                <a:solidFill>
                  <a:srgbClr val="000000"/>
                </a:solidFill>
                <a:effectLst/>
                <a:latin typeface="+mj-lt"/>
                <a:ea typeface="Times New Roman" panose="02020603050405020304" pitchFamily="18" charset="0"/>
              </a:rPr>
              <a:t>Последствия:</a:t>
            </a:r>
            <a:endParaRPr lang="ru-RU" sz="1800" dirty="0">
              <a:effectLst/>
              <a:latin typeface="+mj-lt"/>
              <a:ea typeface="Calibri" panose="020F0502020204030204" pitchFamily="34" charset="0"/>
            </a:endParaRPr>
          </a:p>
          <a:p>
            <a:r>
              <a:rPr lang="ru-RU" sz="1800" kern="1200" dirty="0">
                <a:solidFill>
                  <a:srgbClr val="000000"/>
                </a:solidFill>
                <a:effectLst/>
                <a:latin typeface="+mj-lt"/>
                <a:ea typeface="Times New Roman" panose="02020603050405020304" pitchFamily="18" charset="0"/>
              </a:rPr>
              <a:t>Заказчик заключает контракт с единственной заявкой (если такая есть) по п. 25 ч. 1 ст. 93 Закона №44-ФЗ.</a:t>
            </a:r>
            <a:endParaRPr lang="ru-RU" sz="1800" dirty="0">
              <a:effectLst/>
              <a:latin typeface="+mj-lt"/>
              <a:ea typeface="Calibri" panose="020F0502020204030204" pitchFamily="34" charset="0"/>
            </a:endParaRPr>
          </a:p>
          <a:p>
            <a:r>
              <a:rPr lang="ru-RU" sz="1800" kern="1200" dirty="0">
                <a:solidFill>
                  <a:srgbClr val="000000"/>
                </a:solidFill>
                <a:effectLst/>
                <a:latin typeface="+mj-lt"/>
                <a:ea typeface="Times New Roman" panose="02020603050405020304" pitchFamily="18" charset="0"/>
              </a:rPr>
              <a:t>Если заявок нет (все или одна единственная заявки отклонены) или все участники уклонились от заключения контракта или заказчик отказался от заключения контракта на основании ч. 9 и 10 ст. 31 Закона №44-ФЗ с единственной соответствующей заявкой или проводит новую закупку либо заключает контракт по п. 25 ч. 1 ст. 93 Закона №44-ФЗ.</a:t>
            </a:r>
            <a:endParaRPr lang="en-US" sz="1800" kern="1200" dirty="0">
              <a:solidFill>
                <a:srgbClr val="000000"/>
              </a:solidFill>
              <a:effectLst/>
              <a:latin typeface="+mj-lt"/>
              <a:ea typeface="Times New Roman" panose="02020603050405020304" pitchFamily="18" charset="0"/>
            </a:endParaRPr>
          </a:p>
          <a:p>
            <a:endParaRPr lang="en-US" sz="1800" kern="1200" dirty="0">
              <a:solidFill>
                <a:srgbClr val="000000"/>
              </a:solidFill>
              <a:effectLst/>
              <a:latin typeface="+mj-lt"/>
              <a:ea typeface="Times New Roman" panose="02020603050405020304" pitchFamily="18" charset="0"/>
            </a:endParaRPr>
          </a:p>
          <a:p>
            <a:r>
              <a:rPr lang="ru-RU" sz="1800" b="1" kern="1200" dirty="0">
                <a:solidFill>
                  <a:srgbClr val="000000"/>
                </a:solidFill>
                <a:effectLst/>
                <a:latin typeface="Times New Roman" panose="02020603050405020304" pitchFamily="18" charset="0"/>
                <a:ea typeface="Times New Roman" panose="02020603050405020304" pitchFamily="18" charset="0"/>
              </a:rPr>
              <a:t>Начиная с 1 апреля 2023 года</a:t>
            </a:r>
            <a:r>
              <a:rPr lang="ru-RU" sz="1800" kern="1200" dirty="0">
                <a:solidFill>
                  <a:srgbClr val="000000"/>
                </a:solidFill>
                <a:effectLst/>
                <a:latin typeface="Times New Roman" panose="02020603050405020304" pitchFamily="18" charset="0"/>
                <a:ea typeface="Times New Roman" panose="02020603050405020304" pitchFamily="18" charset="0"/>
              </a:rPr>
              <a:t> заключение контракта по п. 25 при отсутствии заявок будет проводиться через ЕИС, где единственный поставщик будет формировать и подписывать все необходимые документы как это делает победитель закупки на площадке при заключении контракта.</a:t>
            </a:r>
            <a:endParaRPr lang="ru-RU" sz="1800" dirty="0">
              <a:effectLst/>
              <a:latin typeface="Calibri" panose="020F0502020204030204" pitchFamily="34" charset="0"/>
              <a:ea typeface="Calibri" panose="020F0502020204030204" pitchFamily="34" charset="0"/>
            </a:endParaRPr>
          </a:p>
          <a:p>
            <a:endParaRPr lang="ru-RU" sz="1800" dirty="0">
              <a:effectLst/>
              <a:latin typeface="+mj-lt"/>
              <a:ea typeface="Calibri" panose="020F0502020204030204" pitchFamily="34" charset="0"/>
            </a:endParaRPr>
          </a:p>
        </p:txBody>
      </p:sp>
      <p:sp>
        <p:nvSpPr>
          <p:cNvPr id="6" name="TextBox 5">
            <a:extLst>
              <a:ext uri="{FF2B5EF4-FFF2-40B4-BE49-F238E27FC236}">
                <a16:creationId xmlns:a16="http://schemas.microsoft.com/office/drawing/2014/main" id="{D6368047-210D-4249-92C6-65D911432D09}"/>
              </a:ext>
            </a:extLst>
          </p:cNvPr>
          <p:cNvSpPr txBox="1"/>
          <p:nvPr/>
        </p:nvSpPr>
        <p:spPr>
          <a:xfrm>
            <a:off x="351183" y="0"/>
            <a:ext cx="6606207" cy="707886"/>
          </a:xfrm>
          <a:prstGeom prst="rect">
            <a:avLst/>
          </a:prstGeom>
          <a:noFill/>
        </p:spPr>
        <p:txBody>
          <a:bodyPr wrap="square">
            <a:spAutoFit/>
          </a:bodyPr>
          <a:lstStyle/>
          <a:p>
            <a:pPr algn="ctr">
              <a:spcAft>
                <a:spcPts val="1200"/>
              </a:spcAft>
            </a:pP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Случаи и последствия признания электронной процедуры несостоявшейся (ст. 5</a:t>
            </a:r>
            <a:r>
              <a:rPr lang="en-US"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1</a:t>
            </a:r>
            <a:r>
              <a:rPr lang="ru-RU" sz="2000" b="1" kern="1200" dirty="0">
                <a:solidFill>
                  <a:srgbClr val="0E779D"/>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rPr>
              <a:t> Закона №44-ФЗ)</a:t>
            </a:r>
            <a:endParaRPr lang="ru-RU" sz="1200" dirty="0">
              <a:solidFill>
                <a:srgbClr val="0E779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5570458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a:extLst>
              <a:ext uri="{FF2B5EF4-FFF2-40B4-BE49-F238E27FC236}">
                <a16:creationId xmlns:a16="http://schemas.microsoft.com/office/drawing/2014/main" id="{BA89C1F8-A6AF-44AF-A655-97C9A25E5503}"/>
              </a:ext>
            </a:extLst>
          </p:cNvPr>
          <p:cNvSpPr>
            <a:spLocks noGrp="1"/>
          </p:cNvSpPr>
          <p:nvPr>
            <p:ph type="sldNum" sz="quarter" idx="12"/>
          </p:nvPr>
        </p:nvSpPr>
        <p:spPr>
          <a:xfrm>
            <a:off x="0" y="4793069"/>
            <a:ext cx="437322" cy="273844"/>
          </a:xfrm>
        </p:spPr>
        <p:txBody>
          <a:bodyPr/>
          <a:lstStyle/>
          <a:p>
            <a:fld id="{2066355A-084C-D24E-9AD2-7E4FC41EA627}" type="slidenum">
              <a:rPr lang="en-US" smtClean="0"/>
              <a:pPr/>
              <a:t>89</a:t>
            </a:fld>
            <a:endParaRPr lang="en-US" dirty="0"/>
          </a:p>
        </p:txBody>
      </p:sp>
      <p:sp>
        <p:nvSpPr>
          <p:cNvPr id="5" name="Прямоугольник 4">
            <a:extLst>
              <a:ext uri="{FF2B5EF4-FFF2-40B4-BE49-F238E27FC236}">
                <a16:creationId xmlns:a16="http://schemas.microsoft.com/office/drawing/2014/main" id="{9A88DCBA-CB5C-41CA-8065-2FFF95619A85}"/>
              </a:ext>
            </a:extLst>
          </p:cNvPr>
          <p:cNvSpPr/>
          <p:nvPr/>
        </p:nvSpPr>
        <p:spPr>
          <a:xfrm>
            <a:off x="684212" y="1086870"/>
            <a:ext cx="2455227"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Подача заявок (1,2 и 3 части) 15 дней</a:t>
            </a:r>
          </a:p>
        </p:txBody>
      </p:sp>
      <p:sp>
        <p:nvSpPr>
          <p:cNvPr id="6" name="Прямоугольник 5">
            <a:extLst>
              <a:ext uri="{FF2B5EF4-FFF2-40B4-BE49-F238E27FC236}">
                <a16:creationId xmlns:a16="http://schemas.microsoft.com/office/drawing/2014/main" id="{64726A7E-869D-4421-B8A4-2080B8308819}"/>
              </a:ext>
            </a:extLst>
          </p:cNvPr>
          <p:cNvSpPr/>
          <p:nvPr/>
        </p:nvSpPr>
        <p:spPr>
          <a:xfrm>
            <a:off x="3161347" y="1086870"/>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Рассмотрение и оценка 1ч. 2(5)</a:t>
            </a:r>
            <a:r>
              <a:rPr lang="ru-RU" sz="1400" dirty="0" err="1"/>
              <a:t>р.д</a:t>
            </a:r>
            <a:r>
              <a:rPr lang="ru-RU" sz="1400" dirty="0"/>
              <a:t>.</a:t>
            </a:r>
          </a:p>
        </p:txBody>
      </p:sp>
      <p:sp>
        <p:nvSpPr>
          <p:cNvPr id="7" name="Прямоугольник 6">
            <a:extLst>
              <a:ext uri="{FF2B5EF4-FFF2-40B4-BE49-F238E27FC236}">
                <a16:creationId xmlns:a16="http://schemas.microsoft.com/office/drawing/2014/main" id="{F28A2779-4F12-43BE-9487-613F410E8B99}"/>
              </a:ext>
            </a:extLst>
          </p:cNvPr>
          <p:cNvSpPr/>
          <p:nvPr/>
        </p:nvSpPr>
        <p:spPr>
          <a:xfrm>
            <a:off x="4768215" y="1086870"/>
            <a:ext cx="466724"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ЦП</a:t>
            </a:r>
          </a:p>
        </p:txBody>
      </p:sp>
      <p:sp>
        <p:nvSpPr>
          <p:cNvPr id="8" name="Прямоугольник 7">
            <a:extLst>
              <a:ext uri="{FF2B5EF4-FFF2-40B4-BE49-F238E27FC236}">
                <a16:creationId xmlns:a16="http://schemas.microsoft.com/office/drawing/2014/main" id="{C2CAD914-C3D7-4833-990F-4FA087A32F09}"/>
              </a:ext>
            </a:extLst>
          </p:cNvPr>
          <p:cNvSpPr/>
          <p:nvPr/>
        </p:nvSpPr>
        <p:spPr>
          <a:xfrm>
            <a:off x="5256847" y="1086869"/>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Рассмотрение и оценка 2ч. 2 </a:t>
            </a:r>
            <a:r>
              <a:rPr lang="ru-RU" sz="1400" dirty="0" err="1"/>
              <a:t>р.д</a:t>
            </a:r>
            <a:r>
              <a:rPr lang="ru-RU" sz="1400" dirty="0"/>
              <a:t>.</a:t>
            </a:r>
          </a:p>
        </p:txBody>
      </p:sp>
      <p:sp>
        <p:nvSpPr>
          <p:cNvPr id="9" name="Прямоугольник 8">
            <a:extLst>
              <a:ext uri="{FF2B5EF4-FFF2-40B4-BE49-F238E27FC236}">
                <a16:creationId xmlns:a16="http://schemas.microsoft.com/office/drawing/2014/main" id="{36F7D21F-6F02-4235-93CE-8C9F61C1FF65}"/>
              </a:ext>
            </a:extLst>
          </p:cNvPr>
          <p:cNvSpPr/>
          <p:nvPr/>
        </p:nvSpPr>
        <p:spPr>
          <a:xfrm>
            <a:off x="6841807" y="1086869"/>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Подведение итогов 1 </a:t>
            </a:r>
            <a:r>
              <a:rPr lang="ru-RU" sz="1400" dirty="0" err="1"/>
              <a:t>р.д</a:t>
            </a:r>
            <a:endParaRPr lang="ru-RU" sz="1400" dirty="0"/>
          </a:p>
        </p:txBody>
      </p:sp>
      <p:sp>
        <p:nvSpPr>
          <p:cNvPr id="10" name="Прямоугольник 9">
            <a:extLst>
              <a:ext uri="{FF2B5EF4-FFF2-40B4-BE49-F238E27FC236}">
                <a16:creationId xmlns:a16="http://schemas.microsoft.com/office/drawing/2014/main" id="{D0B56FB0-A953-46C1-92C4-8B49524D4ABF}"/>
              </a:ext>
            </a:extLst>
          </p:cNvPr>
          <p:cNvSpPr/>
          <p:nvPr/>
        </p:nvSpPr>
        <p:spPr>
          <a:xfrm>
            <a:off x="684212" y="1726930"/>
            <a:ext cx="2455227"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Подача заявок (2 и 3 части) 15 дней</a:t>
            </a:r>
          </a:p>
        </p:txBody>
      </p:sp>
      <p:sp>
        <p:nvSpPr>
          <p:cNvPr id="13" name="Прямоугольник 12">
            <a:extLst>
              <a:ext uri="{FF2B5EF4-FFF2-40B4-BE49-F238E27FC236}">
                <a16:creationId xmlns:a16="http://schemas.microsoft.com/office/drawing/2014/main" id="{18434942-9BAC-4A2D-A58A-A4662563EEEF}"/>
              </a:ext>
            </a:extLst>
          </p:cNvPr>
          <p:cNvSpPr/>
          <p:nvPr/>
        </p:nvSpPr>
        <p:spPr>
          <a:xfrm>
            <a:off x="3139439" y="1726929"/>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Рассмотрение и оценка 2ч. 2 </a:t>
            </a:r>
            <a:r>
              <a:rPr lang="ru-RU" sz="1400" dirty="0" err="1"/>
              <a:t>р.д</a:t>
            </a:r>
            <a:r>
              <a:rPr lang="ru-RU" sz="1400" dirty="0"/>
              <a:t>.</a:t>
            </a:r>
          </a:p>
        </p:txBody>
      </p:sp>
      <p:sp>
        <p:nvSpPr>
          <p:cNvPr id="14" name="Прямоугольник 13">
            <a:extLst>
              <a:ext uri="{FF2B5EF4-FFF2-40B4-BE49-F238E27FC236}">
                <a16:creationId xmlns:a16="http://schemas.microsoft.com/office/drawing/2014/main" id="{2B5A71C0-4B6D-4026-8810-DD4838B73606}"/>
              </a:ext>
            </a:extLst>
          </p:cNvPr>
          <p:cNvSpPr/>
          <p:nvPr/>
        </p:nvSpPr>
        <p:spPr>
          <a:xfrm>
            <a:off x="4724399" y="1726929"/>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Подведение итогов 1 </a:t>
            </a:r>
            <a:r>
              <a:rPr lang="ru-RU" sz="1400" dirty="0" err="1"/>
              <a:t>р.д</a:t>
            </a:r>
            <a:endParaRPr lang="ru-RU" sz="1400" dirty="0"/>
          </a:p>
        </p:txBody>
      </p:sp>
      <p:sp>
        <p:nvSpPr>
          <p:cNvPr id="15" name="Прямоугольник 14">
            <a:extLst>
              <a:ext uri="{FF2B5EF4-FFF2-40B4-BE49-F238E27FC236}">
                <a16:creationId xmlns:a16="http://schemas.microsoft.com/office/drawing/2014/main" id="{ABB05930-DA29-4433-91D0-6F40012386F1}"/>
              </a:ext>
            </a:extLst>
          </p:cNvPr>
          <p:cNvSpPr/>
          <p:nvPr/>
        </p:nvSpPr>
        <p:spPr>
          <a:xfrm>
            <a:off x="684212" y="2706713"/>
            <a:ext cx="2455227"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Подача заявок 15 дней</a:t>
            </a:r>
          </a:p>
        </p:txBody>
      </p:sp>
      <p:sp>
        <p:nvSpPr>
          <p:cNvPr id="17" name="Прямоугольник 16">
            <a:extLst>
              <a:ext uri="{FF2B5EF4-FFF2-40B4-BE49-F238E27FC236}">
                <a16:creationId xmlns:a16="http://schemas.microsoft.com/office/drawing/2014/main" id="{E473F0E8-5802-426E-9DC9-4D7264186890}"/>
              </a:ext>
            </a:extLst>
          </p:cNvPr>
          <p:cNvSpPr/>
          <p:nvPr/>
        </p:nvSpPr>
        <p:spPr>
          <a:xfrm>
            <a:off x="3628071" y="2706713"/>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Подведение итогов 2 </a:t>
            </a:r>
            <a:r>
              <a:rPr lang="ru-RU" sz="1400" dirty="0" err="1"/>
              <a:t>р.д</a:t>
            </a:r>
            <a:r>
              <a:rPr lang="ru-RU" sz="1400" dirty="0"/>
              <a:t>.</a:t>
            </a:r>
          </a:p>
        </p:txBody>
      </p:sp>
      <p:sp>
        <p:nvSpPr>
          <p:cNvPr id="18" name="Прямоугольник 17">
            <a:extLst>
              <a:ext uri="{FF2B5EF4-FFF2-40B4-BE49-F238E27FC236}">
                <a16:creationId xmlns:a16="http://schemas.microsoft.com/office/drawing/2014/main" id="{2498E240-8E29-405D-B878-CB87FDAF5038}"/>
              </a:ext>
            </a:extLst>
          </p:cNvPr>
          <p:cNvSpPr/>
          <p:nvPr/>
        </p:nvSpPr>
        <p:spPr>
          <a:xfrm>
            <a:off x="3161347" y="2706713"/>
            <a:ext cx="466724"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ЦП</a:t>
            </a:r>
          </a:p>
        </p:txBody>
      </p:sp>
      <p:sp>
        <p:nvSpPr>
          <p:cNvPr id="19" name="Прямоугольник 18">
            <a:extLst>
              <a:ext uri="{FF2B5EF4-FFF2-40B4-BE49-F238E27FC236}">
                <a16:creationId xmlns:a16="http://schemas.microsoft.com/office/drawing/2014/main" id="{8EADBAC1-9A1D-483F-8453-23778CD02614}"/>
              </a:ext>
            </a:extLst>
          </p:cNvPr>
          <p:cNvSpPr/>
          <p:nvPr/>
        </p:nvSpPr>
        <p:spPr>
          <a:xfrm>
            <a:off x="684212" y="3445853"/>
            <a:ext cx="2455227"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Подача заявок 7 дней</a:t>
            </a:r>
          </a:p>
        </p:txBody>
      </p:sp>
      <p:sp>
        <p:nvSpPr>
          <p:cNvPr id="21" name="Прямоугольник 20">
            <a:extLst>
              <a:ext uri="{FF2B5EF4-FFF2-40B4-BE49-F238E27FC236}">
                <a16:creationId xmlns:a16="http://schemas.microsoft.com/office/drawing/2014/main" id="{C21B98C3-33C5-4F52-998B-C1E0213BC606}"/>
              </a:ext>
            </a:extLst>
          </p:cNvPr>
          <p:cNvSpPr/>
          <p:nvPr/>
        </p:nvSpPr>
        <p:spPr>
          <a:xfrm>
            <a:off x="3628071" y="3445853"/>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Подведение итогов 2 </a:t>
            </a:r>
            <a:r>
              <a:rPr lang="ru-RU" sz="1400" dirty="0" err="1"/>
              <a:t>р.д</a:t>
            </a:r>
            <a:r>
              <a:rPr lang="ru-RU" sz="1400" dirty="0"/>
              <a:t>.</a:t>
            </a:r>
          </a:p>
        </p:txBody>
      </p:sp>
      <p:sp>
        <p:nvSpPr>
          <p:cNvPr id="22" name="Прямоугольник 21">
            <a:extLst>
              <a:ext uri="{FF2B5EF4-FFF2-40B4-BE49-F238E27FC236}">
                <a16:creationId xmlns:a16="http://schemas.microsoft.com/office/drawing/2014/main" id="{52C48F5F-100A-400E-860B-60F590D04744}"/>
              </a:ext>
            </a:extLst>
          </p:cNvPr>
          <p:cNvSpPr/>
          <p:nvPr/>
        </p:nvSpPr>
        <p:spPr>
          <a:xfrm>
            <a:off x="3161347" y="3445853"/>
            <a:ext cx="466724"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ЦП</a:t>
            </a:r>
          </a:p>
        </p:txBody>
      </p:sp>
      <p:sp>
        <p:nvSpPr>
          <p:cNvPr id="23" name="Прямоугольник 22">
            <a:extLst>
              <a:ext uri="{FF2B5EF4-FFF2-40B4-BE49-F238E27FC236}">
                <a16:creationId xmlns:a16="http://schemas.microsoft.com/office/drawing/2014/main" id="{B4BF1AE5-357D-4BAF-B8FD-951BDD622213}"/>
              </a:ext>
            </a:extLst>
          </p:cNvPr>
          <p:cNvSpPr/>
          <p:nvPr/>
        </p:nvSpPr>
        <p:spPr>
          <a:xfrm>
            <a:off x="689931" y="4351020"/>
            <a:ext cx="2455227"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Подача заявок 4 </a:t>
            </a:r>
            <a:r>
              <a:rPr lang="ru-RU" sz="1400" dirty="0" err="1"/>
              <a:t>р.д</a:t>
            </a:r>
            <a:r>
              <a:rPr lang="ru-RU" sz="1400" dirty="0"/>
              <a:t>.</a:t>
            </a:r>
          </a:p>
        </p:txBody>
      </p:sp>
      <p:sp>
        <p:nvSpPr>
          <p:cNvPr id="25" name="Прямоугольник 24">
            <a:extLst>
              <a:ext uri="{FF2B5EF4-FFF2-40B4-BE49-F238E27FC236}">
                <a16:creationId xmlns:a16="http://schemas.microsoft.com/office/drawing/2014/main" id="{F7748BF4-44CE-4931-A53C-080ACA0FF4C2}"/>
              </a:ext>
            </a:extLst>
          </p:cNvPr>
          <p:cNvSpPr/>
          <p:nvPr/>
        </p:nvSpPr>
        <p:spPr>
          <a:xfrm>
            <a:off x="3150876" y="4351019"/>
            <a:ext cx="1584960" cy="54097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1400" dirty="0"/>
              <a:t>Подведение итогов 2 </a:t>
            </a:r>
            <a:r>
              <a:rPr lang="ru-RU" sz="1400" dirty="0" err="1"/>
              <a:t>р.д</a:t>
            </a:r>
            <a:r>
              <a:rPr lang="ru-RU" sz="1400" dirty="0"/>
              <a:t>.</a:t>
            </a:r>
          </a:p>
        </p:txBody>
      </p:sp>
      <p:sp>
        <p:nvSpPr>
          <p:cNvPr id="27" name="TextBox 26">
            <a:extLst>
              <a:ext uri="{FF2B5EF4-FFF2-40B4-BE49-F238E27FC236}">
                <a16:creationId xmlns:a16="http://schemas.microsoft.com/office/drawing/2014/main" id="{CE56447C-8373-4EF9-B7C5-7789016EC177}"/>
              </a:ext>
            </a:extLst>
          </p:cNvPr>
          <p:cNvSpPr txBox="1"/>
          <p:nvPr/>
        </p:nvSpPr>
        <p:spPr>
          <a:xfrm>
            <a:off x="684213" y="4015740"/>
            <a:ext cx="588327" cy="369332"/>
          </a:xfrm>
          <a:prstGeom prst="rect">
            <a:avLst/>
          </a:prstGeom>
          <a:noFill/>
        </p:spPr>
        <p:txBody>
          <a:bodyPr wrap="square" rtlCol="0">
            <a:spAutoFit/>
          </a:bodyPr>
          <a:lstStyle/>
          <a:p>
            <a:r>
              <a:rPr lang="ru-RU" b="1" dirty="0">
                <a:solidFill>
                  <a:srgbClr val="FF0000"/>
                </a:solidFill>
                <a:effectLst>
                  <a:outerShdw blurRad="38100" dist="38100" dir="2700000" algn="tl">
                    <a:srgbClr val="000000">
                      <a:alpha val="43137"/>
                    </a:srgbClr>
                  </a:outerShdw>
                </a:effectLst>
              </a:rPr>
              <a:t>ЭЗК</a:t>
            </a:r>
          </a:p>
        </p:txBody>
      </p:sp>
      <p:sp>
        <p:nvSpPr>
          <p:cNvPr id="28" name="TextBox 27">
            <a:extLst>
              <a:ext uri="{FF2B5EF4-FFF2-40B4-BE49-F238E27FC236}">
                <a16:creationId xmlns:a16="http://schemas.microsoft.com/office/drawing/2014/main" id="{83A9B111-00D8-40D5-808E-90BDB8E9917A}"/>
              </a:ext>
            </a:extLst>
          </p:cNvPr>
          <p:cNvSpPr txBox="1"/>
          <p:nvPr/>
        </p:nvSpPr>
        <p:spPr>
          <a:xfrm>
            <a:off x="684213" y="2284171"/>
            <a:ext cx="588327" cy="369332"/>
          </a:xfrm>
          <a:prstGeom prst="rect">
            <a:avLst/>
          </a:prstGeom>
          <a:noFill/>
        </p:spPr>
        <p:txBody>
          <a:bodyPr wrap="square" rtlCol="0">
            <a:spAutoFit/>
          </a:bodyPr>
          <a:lstStyle/>
          <a:p>
            <a:r>
              <a:rPr lang="ru-RU" b="1" dirty="0">
                <a:solidFill>
                  <a:srgbClr val="FF0000"/>
                </a:solidFill>
                <a:effectLst>
                  <a:outerShdw blurRad="38100" dist="38100" dir="2700000" algn="tl">
                    <a:srgbClr val="000000">
                      <a:alpha val="43137"/>
                    </a:srgbClr>
                  </a:outerShdw>
                </a:effectLst>
              </a:rPr>
              <a:t>ЭА</a:t>
            </a:r>
          </a:p>
        </p:txBody>
      </p:sp>
      <p:sp>
        <p:nvSpPr>
          <p:cNvPr id="29" name="TextBox 28">
            <a:extLst>
              <a:ext uri="{FF2B5EF4-FFF2-40B4-BE49-F238E27FC236}">
                <a16:creationId xmlns:a16="http://schemas.microsoft.com/office/drawing/2014/main" id="{A583222F-DBA0-421C-98B0-4B6898C57DFD}"/>
              </a:ext>
            </a:extLst>
          </p:cNvPr>
          <p:cNvSpPr txBox="1"/>
          <p:nvPr/>
        </p:nvSpPr>
        <p:spPr>
          <a:xfrm>
            <a:off x="5385591" y="2792535"/>
            <a:ext cx="2653509" cy="369332"/>
          </a:xfrm>
          <a:prstGeom prst="rect">
            <a:avLst/>
          </a:prstGeom>
          <a:noFill/>
        </p:spPr>
        <p:txBody>
          <a:bodyPr wrap="square" rtlCol="0">
            <a:spAutoFit/>
          </a:bodyPr>
          <a:lstStyle/>
          <a:p>
            <a:r>
              <a:rPr lang="ru-RU" b="1" dirty="0">
                <a:solidFill>
                  <a:srgbClr val="FF0000"/>
                </a:solidFill>
                <a:effectLst>
                  <a:outerShdw blurRad="38100" dist="38100" dir="2700000" algn="tl">
                    <a:srgbClr val="000000">
                      <a:alpha val="43137"/>
                    </a:srgbClr>
                  </a:outerShdw>
                </a:effectLst>
              </a:rPr>
              <a:t>&gt; 300 млн. руб. (2 млрд.)</a:t>
            </a:r>
          </a:p>
        </p:txBody>
      </p:sp>
      <p:sp>
        <p:nvSpPr>
          <p:cNvPr id="31" name="TextBox 30">
            <a:extLst>
              <a:ext uri="{FF2B5EF4-FFF2-40B4-BE49-F238E27FC236}">
                <a16:creationId xmlns:a16="http://schemas.microsoft.com/office/drawing/2014/main" id="{DF96FBD8-19EF-4EDB-8F9B-DBDA6A61B2A3}"/>
              </a:ext>
            </a:extLst>
          </p:cNvPr>
          <p:cNvSpPr txBox="1"/>
          <p:nvPr/>
        </p:nvSpPr>
        <p:spPr>
          <a:xfrm>
            <a:off x="684213" y="703083"/>
            <a:ext cx="588327" cy="369332"/>
          </a:xfrm>
          <a:prstGeom prst="rect">
            <a:avLst/>
          </a:prstGeom>
          <a:noFill/>
        </p:spPr>
        <p:txBody>
          <a:bodyPr wrap="square" rtlCol="0">
            <a:spAutoFit/>
          </a:bodyPr>
          <a:lstStyle/>
          <a:p>
            <a:r>
              <a:rPr lang="ru-RU" b="1" dirty="0">
                <a:solidFill>
                  <a:srgbClr val="FF0000"/>
                </a:solidFill>
                <a:effectLst>
                  <a:outerShdw blurRad="38100" dist="38100" dir="2700000" algn="tl">
                    <a:srgbClr val="000000">
                      <a:alpha val="43137"/>
                    </a:srgbClr>
                  </a:outerShdw>
                </a:effectLst>
              </a:rPr>
              <a:t>ЭК</a:t>
            </a:r>
          </a:p>
        </p:txBody>
      </p:sp>
      <p:sp>
        <p:nvSpPr>
          <p:cNvPr id="32" name="TextBox 31">
            <a:extLst>
              <a:ext uri="{FF2B5EF4-FFF2-40B4-BE49-F238E27FC236}">
                <a16:creationId xmlns:a16="http://schemas.microsoft.com/office/drawing/2014/main" id="{45BCB036-E9A5-4D06-9117-EB644B890973}"/>
              </a:ext>
            </a:extLst>
          </p:cNvPr>
          <p:cNvSpPr txBox="1"/>
          <p:nvPr/>
        </p:nvSpPr>
        <p:spPr>
          <a:xfrm>
            <a:off x="6309359" y="1674251"/>
            <a:ext cx="2851629" cy="646331"/>
          </a:xfrm>
          <a:prstGeom prst="rect">
            <a:avLst/>
          </a:prstGeom>
          <a:noFill/>
        </p:spPr>
        <p:txBody>
          <a:bodyPr wrap="square" rtlCol="0">
            <a:spAutoFit/>
          </a:bodyPr>
          <a:lstStyle/>
          <a:p>
            <a:r>
              <a:rPr lang="ru-RU" b="1" dirty="0">
                <a:solidFill>
                  <a:srgbClr val="FF0000"/>
                </a:solidFill>
                <a:effectLst>
                  <a:outerShdw blurRad="38100" dist="38100" dir="2700000" algn="tl">
                    <a:srgbClr val="000000">
                      <a:alpha val="43137"/>
                    </a:srgbClr>
                  </a:outerShdw>
                </a:effectLst>
              </a:rPr>
              <a:t>Стройка или без оценки 1х частей</a:t>
            </a:r>
          </a:p>
        </p:txBody>
      </p:sp>
    </p:spTree>
    <p:extLst>
      <p:ext uri="{BB962C8B-B14F-4D97-AF65-F5344CB8AC3E}">
        <p14:creationId xmlns:p14="http://schemas.microsoft.com/office/powerpoint/2010/main" val="13387513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азвание 1">
            <a:extLst>
              <a:ext uri="{FF2B5EF4-FFF2-40B4-BE49-F238E27FC236}">
                <a16:creationId xmlns:a16="http://schemas.microsoft.com/office/drawing/2014/main" id="{E315950A-DE4F-44D4-9DD2-66767B109FF6}"/>
              </a:ext>
            </a:extLst>
          </p:cNvPr>
          <p:cNvSpPr txBox="1">
            <a:spLocks/>
          </p:cNvSpPr>
          <p:nvPr/>
        </p:nvSpPr>
        <p:spPr>
          <a:xfrm>
            <a:off x="629070" y="0"/>
            <a:ext cx="6390497" cy="752399"/>
          </a:xfrm>
          <a:prstGeom prst="rect">
            <a:avLst/>
          </a:prstGeom>
        </p:spPr>
        <p:txBody>
          <a:bodyPr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ru-RU" sz="1600" dirty="0"/>
          </a:p>
        </p:txBody>
      </p:sp>
      <p:sp>
        <p:nvSpPr>
          <p:cNvPr id="3" name="Номер слайда 2">
            <a:extLst>
              <a:ext uri="{FF2B5EF4-FFF2-40B4-BE49-F238E27FC236}">
                <a16:creationId xmlns:a16="http://schemas.microsoft.com/office/drawing/2014/main" id="{6A887A3F-B9B3-417B-9EAF-893E9039CD5C}"/>
              </a:ext>
            </a:extLst>
          </p:cNvPr>
          <p:cNvSpPr>
            <a:spLocks noGrp="1"/>
          </p:cNvSpPr>
          <p:nvPr>
            <p:ph type="sldNum" sz="quarter" idx="12"/>
          </p:nvPr>
        </p:nvSpPr>
        <p:spPr/>
        <p:txBody>
          <a:bodyPr/>
          <a:lstStyle/>
          <a:p>
            <a:fld id="{2066355A-084C-D24E-9AD2-7E4FC41EA627}" type="slidenum">
              <a:rPr lang="en-US" smtClean="0"/>
              <a:pPr/>
              <a:t>90</a:t>
            </a:fld>
            <a:endParaRPr lang="en-US" dirty="0"/>
          </a:p>
        </p:txBody>
      </p:sp>
      <p:sp>
        <p:nvSpPr>
          <p:cNvPr id="18" name="Прямоугольник 17">
            <a:extLst>
              <a:ext uri="{FF2B5EF4-FFF2-40B4-BE49-F238E27FC236}">
                <a16:creationId xmlns:a16="http://schemas.microsoft.com/office/drawing/2014/main" id="{93C2583B-FD23-4F5A-A267-1CB840D36232}"/>
              </a:ext>
            </a:extLst>
          </p:cNvPr>
          <p:cNvSpPr/>
          <p:nvPr/>
        </p:nvSpPr>
        <p:spPr>
          <a:xfrm>
            <a:off x="1536454" y="2084969"/>
            <a:ext cx="6457164" cy="584775"/>
          </a:xfrm>
          <a:prstGeom prst="rect">
            <a:avLst/>
          </a:prstGeom>
        </p:spPr>
        <p:txBody>
          <a:bodyPr wrap="square">
            <a:spAutoFit/>
          </a:bodyPr>
          <a:lstStyle/>
          <a:p>
            <a:pPr lvl="0" algn="ctr">
              <a:spcBef>
                <a:spcPct val="20000"/>
              </a:spcBef>
              <a:spcAft>
                <a:spcPts val="600"/>
              </a:spcAft>
            </a:pPr>
            <a:r>
              <a:rPr lang="ru-RU" sz="3200" b="1" dirty="0">
                <a:solidFill>
                  <a:srgbClr val="0E779D"/>
                </a:solidFill>
                <a:cs typeface="Arial" panose="020B0604020202020204" pitchFamily="34" charset="0"/>
              </a:rPr>
              <a:t>Спасибо за внимание</a:t>
            </a:r>
          </a:p>
        </p:txBody>
      </p:sp>
      <p:pic>
        <p:nvPicPr>
          <p:cNvPr id="10" name="Рисунок 9" descr="Молоток судьи">
            <a:extLst>
              <a:ext uri="{FF2B5EF4-FFF2-40B4-BE49-F238E27FC236}">
                <a16:creationId xmlns:a16="http://schemas.microsoft.com/office/drawing/2014/main" id="{BA575B93-970E-4A88-8785-6DC4709D72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774824" y="2782986"/>
            <a:ext cx="2437588" cy="2437588"/>
          </a:xfrm>
          <a:prstGeom prst="rect">
            <a:avLst/>
          </a:prstGeom>
        </p:spPr>
      </p:pic>
      <p:pic>
        <p:nvPicPr>
          <p:cNvPr id="6" name="Рисунок 5" descr="Лектор">
            <a:extLst>
              <a:ext uri="{FF2B5EF4-FFF2-40B4-BE49-F238E27FC236}">
                <a16:creationId xmlns:a16="http://schemas.microsoft.com/office/drawing/2014/main" id="{A724AB96-5FDB-4111-ACB5-15C7E0AC8B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211977" y="1137373"/>
            <a:ext cx="914400" cy="914400"/>
          </a:xfrm>
          <a:prstGeom prst="rect">
            <a:avLst/>
          </a:prstGeom>
        </p:spPr>
      </p:pic>
      <p:sp>
        <p:nvSpPr>
          <p:cNvPr id="8" name="Прямоугольник 7">
            <a:extLst>
              <a:ext uri="{FF2B5EF4-FFF2-40B4-BE49-F238E27FC236}">
                <a16:creationId xmlns:a16="http://schemas.microsoft.com/office/drawing/2014/main" id="{85F744F6-BBAF-42C8-834A-4DC5FC1B342E}"/>
              </a:ext>
            </a:extLst>
          </p:cNvPr>
          <p:cNvSpPr/>
          <p:nvPr/>
        </p:nvSpPr>
        <p:spPr>
          <a:xfrm>
            <a:off x="358836" y="0"/>
            <a:ext cx="6734114"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1" name="Прямоугольник 10">
            <a:extLst>
              <a:ext uri="{FF2B5EF4-FFF2-40B4-BE49-F238E27FC236}">
                <a16:creationId xmlns:a16="http://schemas.microsoft.com/office/drawing/2014/main" id="{222BCDBA-0328-4CD7-9C4F-6DA470ED65AD}"/>
              </a:ext>
            </a:extLst>
          </p:cNvPr>
          <p:cNvSpPr/>
          <p:nvPr/>
        </p:nvSpPr>
        <p:spPr>
          <a:xfrm>
            <a:off x="2409886" y="0"/>
            <a:ext cx="6734114" cy="914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903572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F234D57DC5BCA94C9524E988D38C7DCD" ma:contentTypeVersion="5" ma:contentTypeDescription="Создание документа." ma:contentTypeScope="" ma:versionID="39a538572ee1d045977648b632b7b767">
  <xsd:schema xmlns:xsd="http://www.w3.org/2001/XMLSchema" xmlns:xs="http://www.w3.org/2001/XMLSchema" xmlns:p="http://schemas.microsoft.com/office/2006/metadata/properties" xmlns:ns3="21b517fd-8158-473b-8291-8b7a8f0ee724" targetNamespace="http://schemas.microsoft.com/office/2006/metadata/properties" ma:root="true" ma:fieldsID="bab9c734b243e2fb3e938a8aa7065fd5" ns3:_="">
    <xsd:import namespace="21b517fd-8158-473b-8291-8b7a8f0ee72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b517fd-8158-473b-8291-8b7a8f0ee7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purl.org/dc/elements/1.1/"/>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21b517fd-8158-473b-8291-8b7a8f0ee724"/>
    <ds:schemaRef ds:uri="http://www.w3.org/XML/1998/namespace"/>
    <ds:schemaRef ds:uri="http://purl.org/dc/dcmitype/"/>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132F892-3B7D-4319-8A64-DF6A936222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b517fd-8158-473b-8291-8b7a8f0ee7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49022</TotalTime>
  <Words>7849</Words>
  <Application>Microsoft Office PowerPoint</Application>
  <PresentationFormat>Экран (16:9)</PresentationFormat>
  <Paragraphs>533</Paragraphs>
  <Slides>90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90</vt:i4>
      </vt:variant>
    </vt:vector>
  </HeadingPairs>
  <TitlesOfParts>
    <vt:vector size="96" baseType="lpstr">
      <vt:lpstr>Arial</vt:lpstr>
      <vt:lpstr>Calibri</vt:lpstr>
      <vt:lpstr>Times New Roman</vt:lpstr>
      <vt:lpstr>Trebuchet MS</vt:lpstr>
      <vt:lpstr>Wingdings</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Василий Некрасов</dc:creator>
  <cp:lastModifiedBy>Некрасов Василий</cp:lastModifiedBy>
  <cp:revision>1736</cp:revision>
  <cp:lastPrinted>2020-01-15T07:29:06Z</cp:lastPrinted>
  <dcterms:created xsi:type="dcterms:W3CDTF">2010-04-12T23:12:02Z</dcterms:created>
  <dcterms:modified xsi:type="dcterms:W3CDTF">2021-11-19T06:10:20Z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0x010100F234D57DC5BCA94C9524E988D38C7DCD</vt:lpwstr>
  </property>
</Properties>
</file>