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65" r:id="rId2"/>
    <p:sldId id="283" r:id="rId3"/>
    <p:sldId id="268" r:id="rId4"/>
    <p:sldId id="278" r:id="rId5"/>
    <p:sldId id="274" r:id="rId6"/>
    <p:sldId id="284" r:id="rId7"/>
    <p:sldId id="287" r:id="rId8"/>
    <p:sldId id="285" r:id="rId9"/>
    <p:sldId id="286" r:id="rId10"/>
    <p:sldId id="276" r:id="rId11"/>
    <p:sldId id="282" r:id="rId12"/>
    <p:sldId id="275" r:id="rId13"/>
    <p:sldId id="280" r:id="rId14"/>
  </p:sldIdLst>
  <p:sldSz cx="12192000" cy="6858000"/>
  <p:notesSz cx="6805613" cy="99393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EFF7"/>
    <a:srgbClr val="C5E0B4"/>
    <a:srgbClr val="A1B296"/>
    <a:srgbClr val="D2DEEF"/>
    <a:srgbClr val="FFC000"/>
    <a:srgbClr val="367AB9"/>
    <a:srgbClr val="B7AE79"/>
    <a:srgbClr val="EAE3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508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804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445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9B9E60-7785-4C37-BBBC-99466D7442A6}" type="datetimeFigureOut">
              <a:rPr lang="ru-RU" smtClean="0"/>
              <a:t>19.11.2021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445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A759DF-4700-4831-8D1C-766FD15642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6513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9841" cy="497047"/>
          </a:xfrm>
          <a:prstGeom prst="rect">
            <a:avLst/>
          </a:prstGeom>
        </p:spPr>
        <p:txBody>
          <a:bodyPr vert="horz" lIns="91842" tIns="45921" rIns="91842" bIns="45921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4183" y="1"/>
            <a:ext cx="2949841" cy="497047"/>
          </a:xfrm>
          <a:prstGeom prst="rect">
            <a:avLst/>
          </a:prstGeom>
        </p:spPr>
        <p:txBody>
          <a:bodyPr vert="horz" lIns="91842" tIns="45921" rIns="91842" bIns="45921" rtlCol="0"/>
          <a:lstStyle>
            <a:lvl1pPr algn="r">
              <a:defRPr sz="1200"/>
            </a:lvl1pPr>
          </a:lstStyle>
          <a:p>
            <a:fld id="{63BB6905-5DF7-4C0D-BF5F-186B69A20D45}" type="datetimeFigureOut">
              <a:rPr lang="ru-RU" smtClean="0"/>
              <a:t>19.11.2021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4538"/>
            <a:ext cx="6627813" cy="3729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842" tIns="45921" rIns="91842" bIns="45921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244" y="4721146"/>
            <a:ext cx="5445126" cy="4473422"/>
          </a:xfrm>
          <a:prstGeom prst="rect">
            <a:avLst/>
          </a:prstGeom>
        </p:spPr>
        <p:txBody>
          <a:bodyPr vert="horz" lIns="91842" tIns="45921" rIns="91842" bIns="45921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0693"/>
            <a:ext cx="2949841" cy="497046"/>
          </a:xfrm>
          <a:prstGeom prst="rect">
            <a:avLst/>
          </a:prstGeom>
        </p:spPr>
        <p:txBody>
          <a:bodyPr vert="horz" lIns="91842" tIns="45921" rIns="91842" bIns="45921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4183" y="9440693"/>
            <a:ext cx="2949841" cy="497046"/>
          </a:xfrm>
          <a:prstGeom prst="rect">
            <a:avLst/>
          </a:prstGeom>
        </p:spPr>
        <p:txBody>
          <a:bodyPr vert="horz" lIns="91842" tIns="45921" rIns="91842" bIns="45921" rtlCol="0" anchor="b"/>
          <a:lstStyle>
            <a:lvl1pPr algn="r">
              <a:defRPr sz="1200"/>
            </a:lvl1pPr>
          </a:lstStyle>
          <a:p>
            <a:fld id="{581E5700-CFC4-4D66-A574-3FDF0F1660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2949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1E5700-CFC4-4D66-A574-3FDF0F16606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53690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BDFDF-0360-4F1B-A9A9-FF587ADFE6A6}" type="datetime1">
              <a:rPr lang="ru-RU" smtClean="0"/>
              <a:t>19.11.2021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8136D-21B0-4D9D-9416-6DF92A2387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9445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B151F-5ABC-4F66-9204-89CDFEAF1A31}" type="datetime1">
              <a:rPr lang="ru-RU" smtClean="0"/>
              <a:t>19.11.2021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8136D-21B0-4D9D-9416-6DF92A2387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9629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1B0E4-E721-45A1-B8AA-6AD2C68F9325}" type="datetime1">
              <a:rPr lang="ru-RU" smtClean="0"/>
              <a:t>19.11.2021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8136D-21B0-4D9D-9416-6DF92A2387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9856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25DFC-3D8E-46BA-A5DD-76C4B558BD4A}" type="datetime1">
              <a:rPr lang="ru-RU" smtClean="0"/>
              <a:t>19.11.2021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8136D-21B0-4D9D-9416-6DF92A2387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7102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72B3D-368B-49F4-B5F7-FECE23640F0C}" type="datetime1">
              <a:rPr lang="ru-RU" smtClean="0"/>
              <a:t>19.11.2021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8136D-21B0-4D9D-9416-6DF92A2387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61700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E98D7-F0CD-4D22-9C51-8AC032898B7F}" type="datetime1">
              <a:rPr lang="ru-RU" smtClean="0"/>
              <a:t>19.11.2021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8136D-21B0-4D9D-9416-6DF92A2387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7304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1E5E7-C3DA-48F2-9000-A487BB261E44}" type="datetime1">
              <a:rPr lang="ru-RU" smtClean="0"/>
              <a:t>19.11.2021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8136D-21B0-4D9D-9416-6DF92A2387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0726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61EAF-F3D4-4957-AA9B-8DDBEAD37C26}" type="datetime1">
              <a:rPr lang="ru-RU" smtClean="0"/>
              <a:t>19.11.2021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8136D-21B0-4D9D-9416-6DF92A2387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4522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7B198-6766-43E2-953B-14BFAF475676}" type="datetime1">
              <a:rPr lang="ru-RU" smtClean="0"/>
              <a:t>19.11.2021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8136D-21B0-4D9D-9416-6DF92A2387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218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9F6A9-F19F-4BA1-A28B-3233932EDF05}" type="datetime1">
              <a:rPr lang="ru-RU" smtClean="0"/>
              <a:t>19.11.2021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8136D-21B0-4D9D-9416-6DF92A2387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1954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C8DA5-D884-40FD-B48D-968EF9274C4E}" type="datetime1">
              <a:rPr lang="ru-RU" smtClean="0"/>
              <a:t>19.11.2021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8136D-21B0-4D9D-9416-6DF92A2387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8898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E3C1D5-EBA0-4A3F-A3D3-DD666990A2D2}" type="datetime1">
              <a:rPr lang="ru-RU" smtClean="0"/>
              <a:t>19.11.2021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C8136D-21B0-4D9D-9416-6DF92A2387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3230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ebtorgi.samregion.ru/site/Show/Category/1173?ItemId=573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5408864" y="6257315"/>
            <a:ext cx="1420337" cy="430887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2020 </a:t>
            </a:r>
            <a:r>
              <a:rPr lang="ru-RU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год</a:t>
            </a:r>
          </a:p>
        </p:txBody>
      </p:sp>
      <p:sp>
        <p:nvSpPr>
          <p:cNvPr id="3" name="Параллелограмм 2"/>
          <p:cNvSpPr/>
          <p:nvPr/>
        </p:nvSpPr>
        <p:spPr>
          <a:xfrm>
            <a:off x="-659" y="2314698"/>
            <a:ext cx="9361021" cy="2698479"/>
          </a:xfrm>
          <a:custGeom>
            <a:avLst/>
            <a:gdLst>
              <a:gd name="connsiteX0" fmla="*/ 0 w 7020272"/>
              <a:gd name="connsiteY0" fmla="*/ 2664296 h 2664296"/>
              <a:gd name="connsiteX1" fmla="*/ 982273 w 7020272"/>
              <a:gd name="connsiteY1" fmla="*/ 0 h 2664296"/>
              <a:gd name="connsiteX2" fmla="*/ 7020272 w 7020272"/>
              <a:gd name="connsiteY2" fmla="*/ 0 h 2664296"/>
              <a:gd name="connsiteX3" fmla="*/ 6037999 w 7020272"/>
              <a:gd name="connsiteY3" fmla="*/ 2664296 h 2664296"/>
              <a:gd name="connsiteX4" fmla="*/ 0 w 7020272"/>
              <a:gd name="connsiteY4" fmla="*/ 2664296 h 2664296"/>
              <a:gd name="connsiteX0" fmla="*/ 494 w 7020766"/>
              <a:gd name="connsiteY0" fmla="*/ 2698479 h 2698479"/>
              <a:gd name="connsiteX1" fmla="*/ 0 w 7020766"/>
              <a:gd name="connsiteY1" fmla="*/ 0 h 2698479"/>
              <a:gd name="connsiteX2" fmla="*/ 7020766 w 7020766"/>
              <a:gd name="connsiteY2" fmla="*/ 34183 h 2698479"/>
              <a:gd name="connsiteX3" fmla="*/ 6038493 w 7020766"/>
              <a:gd name="connsiteY3" fmla="*/ 2698479 h 2698479"/>
              <a:gd name="connsiteX4" fmla="*/ 494 w 7020766"/>
              <a:gd name="connsiteY4" fmla="*/ 2698479 h 2698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20766" h="2698479">
                <a:moveTo>
                  <a:pt x="494" y="2698479"/>
                </a:moveTo>
                <a:cubicBezTo>
                  <a:pt x="329" y="1798986"/>
                  <a:pt x="165" y="899493"/>
                  <a:pt x="0" y="0"/>
                </a:cubicBezTo>
                <a:lnTo>
                  <a:pt x="7020766" y="34183"/>
                </a:lnTo>
                <a:lnTo>
                  <a:pt x="6038493" y="2698479"/>
                </a:lnTo>
                <a:lnTo>
                  <a:pt x="494" y="2698479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ru-RU"/>
          </a:p>
        </p:txBody>
      </p:sp>
      <p:sp>
        <p:nvSpPr>
          <p:cNvPr id="4" name="Параллелограмм 3"/>
          <p:cNvSpPr/>
          <p:nvPr/>
        </p:nvSpPr>
        <p:spPr>
          <a:xfrm>
            <a:off x="8496269" y="2348880"/>
            <a:ext cx="3702033" cy="2664296"/>
          </a:xfrm>
          <a:custGeom>
            <a:avLst/>
            <a:gdLst>
              <a:gd name="connsiteX0" fmla="*/ 0 w 2339752"/>
              <a:gd name="connsiteY0" fmla="*/ 2664296 h 2664296"/>
              <a:gd name="connsiteX1" fmla="*/ 1012224 w 2339752"/>
              <a:gd name="connsiteY1" fmla="*/ 0 h 2664296"/>
              <a:gd name="connsiteX2" fmla="*/ 2339752 w 2339752"/>
              <a:gd name="connsiteY2" fmla="*/ 0 h 2664296"/>
              <a:gd name="connsiteX3" fmla="*/ 1327528 w 2339752"/>
              <a:gd name="connsiteY3" fmla="*/ 2664296 h 2664296"/>
              <a:gd name="connsiteX4" fmla="*/ 0 w 2339752"/>
              <a:gd name="connsiteY4" fmla="*/ 2664296 h 2664296"/>
              <a:gd name="connsiteX0" fmla="*/ 0 w 2344477"/>
              <a:gd name="connsiteY0" fmla="*/ 2664296 h 2664296"/>
              <a:gd name="connsiteX1" fmla="*/ 1012224 w 2344477"/>
              <a:gd name="connsiteY1" fmla="*/ 0 h 2664296"/>
              <a:gd name="connsiteX2" fmla="*/ 2339752 w 2344477"/>
              <a:gd name="connsiteY2" fmla="*/ 0 h 2664296"/>
              <a:gd name="connsiteX3" fmla="*/ 2344477 w 2344477"/>
              <a:gd name="connsiteY3" fmla="*/ 2664296 h 2664296"/>
              <a:gd name="connsiteX4" fmla="*/ 0 w 2344477"/>
              <a:gd name="connsiteY4" fmla="*/ 2664296 h 2664296"/>
              <a:gd name="connsiteX0" fmla="*/ 0 w 2344477"/>
              <a:gd name="connsiteY0" fmla="*/ 2664296 h 2664296"/>
              <a:gd name="connsiteX1" fmla="*/ 867904 w 2344477"/>
              <a:gd name="connsiteY1" fmla="*/ 0 h 2664296"/>
              <a:gd name="connsiteX2" fmla="*/ 2339752 w 2344477"/>
              <a:gd name="connsiteY2" fmla="*/ 0 h 2664296"/>
              <a:gd name="connsiteX3" fmla="*/ 2344477 w 2344477"/>
              <a:gd name="connsiteY3" fmla="*/ 2664296 h 2664296"/>
              <a:gd name="connsiteX4" fmla="*/ 0 w 2344477"/>
              <a:gd name="connsiteY4" fmla="*/ 2664296 h 2664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44477" h="2664296">
                <a:moveTo>
                  <a:pt x="0" y="2664296"/>
                </a:moveTo>
                <a:lnTo>
                  <a:pt x="867904" y="0"/>
                </a:lnTo>
                <a:lnTo>
                  <a:pt x="2339752" y="0"/>
                </a:lnTo>
                <a:lnTo>
                  <a:pt x="2344477" y="2664296"/>
                </a:lnTo>
                <a:lnTo>
                  <a:pt x="0" y="2664296"/>
                </a:ln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ru-RU"/>
          </a:p>
        </p:txBody>
      </p:sp>
      <p:sp>
        <p:nvSpPr>
          <p:cNvPr id="5" name="Параллелограмм 4"/>
          <p:cNvSpPr/>
          <p:nvPr/>
        </p:nvSpPr>
        <p:spPr>
          <a:xfrm>
            <a:off x="8496267" y="1368240"/>
            <a:ext cx="3708811" cy="584611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81608" h="584610">
                <a:moveTo>
                  <a:pt x="0" y="576064"/>
                </a:moveTo>
                <a:lnTo>
                  <a:pt x="212383" y="0"/>
                </a:lnTo>
                <a:lnTo>
                  <a:pt x="2771800" y="0"/>
                </a:lnTo>
                <a:lnTo>
                  <a:pt x="2781608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ru-RU"/>
          </a:p>
        </p:txBody>
      </p:sp>
      <p:sp>
        <p:nvSpPr>
          <p:cNvPr id="17" name="Параллелограмм 4"/>
          <p:cNvSpPr/>
          <p:nvPr/>
        </p:nvSpPr>
        <p:spPr>
          <a:xfrm>
            <a:off x="7177689" y="1368240"/>
            <a:ext cx="1308544" cy="584611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71800"/>
              <a:gd name="connsiteY0" fmla="*/ 576064 h 584610"/>
              <a:gd name="connsiteX1" fmla="*/ 212383 w 2771800"/>
              <a:gd name="connsiteY1" fmla="*/ 0 h 584610"/>
              <a:gd name="connsiteX2" fmla="*/ 2771800 w 2771800"/>
              <a:gd name="connsiteY2" fmla="*/ 0 h 584610"/>
              <a:gd name="connsiteX3" fmla="*/ 2602146 w 2771800"/>
              <a:gd name="connsiteY3" fmla="*/ 584610 h 584610"/>
              <a:gd name="connsiteX4" fmla="*/ 0 w 2771800"/>
              <a:gd name="connsiteY4" fmla="*/ 576064 h 584610"/>
              <a:gd name="connsiteX0" fmla="*/ 0 w 3286998"/>
              <a:gd name="connsiteY0" fmla="*/ 576064 h 584610"/>
              <a:gd name="connsiteX1" fmla="*/ 212383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  <a:gd name="connsiteX0" fmla="*/ 0 w 3286998"/>
              <a:gd name="connsiteY0" fmla="*/ 576064 h 584610"/>
              <a:gd name="connsiteX1" fmla="*/ 756204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86998" h="584610">
                <a:moveTo>
                  <a:pt x="0" y="576064"/>
                </a:moveTo>
                <a:lnTo>
                  <a:pt x="756204" y="0"/>
                </a:lnTo>
                <a:lnTo>
                  <a:pt x="3286998" y="8546"/>
                </a:lnTo>
                <a:lnTo>
                  <a:pt x="2602146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ru-RU"/>
          </a:p>
        </p:txBody>
      </p:sp>
      <p:sp>
        <p:nvSpPr>
          <p:cNvPr id="18" name="Параллелограмм 4"/>
          <p:cNvSpPr/>
          <p:nvPr/>
        </p:nvSpPr>
        <p:spPr>
          <a:xfrm rot="10800000">
            <a:off x="-659" y="5532687"/>
            <a:ext cx="3708811" cy="584611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824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81608" h="584610">
                <a:moveTo>
                  <a:pt x="0" y="576064"/>
                </a:moveTo>
                <a:lnTo>
                  <a:pt x="212383" y="0"/>
                </a:lnTo>
                <a:lnTo>
                  <a:pt x="2778240" y="0"/>
                </a:lnTo>
                <a:cubicBezTo>
                  <a:pt x="2779363" y="194870"/>
                  <a:pt x="2780485" y="389740"/>
                  <a:pt x="2781608" y="584610"/>
                </a:cubicBez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ru-RU"/>
          </a:p>
        </p:txBody>
      </p:sp>
      <p:sp>
        <p:nvSpPr>
          <p:cNvPr id="19" name="Параллелограмм 4"/>
          <p:cNvSpPr/>
          <p:nvPr/>
        </p:nvSpPr>
        <p:spPr>
          <a:xfrm rot="10800000">
            <a:off x="3730940" y="5532688"/>
            <a:ext cx="1308544" cy="584611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71800"/>
              <a:gd name="connsiteY0" fmla="*/ 576064 h 584610"/>
              <a:gd name="connsiteX1" fmla="*/ 212383 w 2771800"/>
              <a:gd name="connsiteY1" fmla="*/ 0 h 584610"/>
              <a:gd name="connsiteX2" fmla="*/ 2771800 w 2771800"/>
              <a:gd name="connsiteY2" fmla="*/ 0 h 584610"/>
              <a:gd name="connsiteX3" fmla="*/ 2602146 w 2771800"/>
              <a:gd name="connsiteY3" fmla="*/ 584610 h 584610"/>
              <a:gd name="connsiteX4" fmla="*/ 0 w 2771800"/>
              <a:gd name="connsiteY4" fmla="*/ 576064 h 584610"/>
              <a:gd name="connsiteX0" fmla="*/ 0 w 3286998"/>
              <a:gd name="connsiteY0" fmla="*/ 576064 h 584610"/>
              <a:gd name="connsiteX1" fmla="*/ 212383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  <a:gd name="connsiteX0" fmla="*/ 0 w 3286998"/>
              <a:gd name="connsiteY0" fmla="*/ 576064 h 584610"/>
              <a:gd name="connsiteX1" fmla="*/ 756204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86998" h="584610">
                <a:moveTo>
                  <a:pt x="0" y="576064"/>
                </a:moveTo>
                <a:lnTo>
                  <a:pt x="756204" y="0"/>
                </a:lnTo>
                <a:lnTo>
                  <a:pt x="3286998" y="8546"/>
                </a:lnTo>
                <a:lnTo>
                  <a:pt x="2602146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305308" y="230638"/>
            <a:ext cx="5645831" cy="1231102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/>
                </a:solidFill>
              </a:rPr>
              <a:t>Отслеживание финансирования </a:t>
            </a:r>
            <a:r>
              <a:rPr lang="ru-RU" sz="2400" b="1" dirty="0">
                <a:solidFill>
                  <a:schemeClr val="tx2"/>
                </a:solidFill>
              </a:rPr>
              <a:t>закупок в целях достижения результатов </a:t>
            </a:r>
            <a:r>
              <a:rPr lang="ru-RU" sz="2400" b="1" dirty="0" smtClean="0">
                <a:solidFill>
                  <a:schemeClr val="tx2"/>
                </a:solidFill>
              </a:rPr>
              <a:t>национальных проектов</a:t>
            </a:r>
            <a:endParaRPr lang="ru-RU" sz="2400" b="1" dirty="0">
              <a:solidFill>
                <a:schemeClr val="tx2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6829201" y="5409206"/>
            <a:ext cx="5330601" cy="984881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just"/>
            <a:r>
              <a:rPr lang="ru-RU" sz="1900" b="1" dirty="0" smtClean="0">
                <a:solidFill>
                  <a:schemeClr val="tx2"/>
                </a:solidFill>
              </a:rPr>
              <a:t>Главный консультант Главного управления организации торгов Самарской области</a:t>
            </a:r>
            <a:endParaRPr lang="ru-RU" sz="1900" b="1" dirty="0">
              <a:solidFill>
                <a:schemeClr val="tx2"/>
              </a:solidFill>
            </a:endParaRPr>
          </a:p>
          <a:p>
            <a:r>
              <a:rPr lang="ru-RU" b="1" dirty="0" smtClean="0">
                <a:solidFill>
                  <a:schemeClr val="tx2"/>
                </a:solidFill>
              </a:rPr>
              <a:t>Кочетков Владимир Сергеевич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22" name="Параллелограмм 4"/>
          <p:cNvSpPr/>
          <p:nvPr/>
        </p:nvSpPr>
        <p:spPr>
          <a:xfrm>
            <a:off x="8483189" y="1368240"/>
            <a:ext cx="3708811" cy="584611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81608" h="584610">
                <a:moveTo>
                  <a:pt x="0" y="576064"/>
                </a:moveTo>
                <a:lnTo>
                  <a:pt x="212383" y="0"/>
                </a:lnTo>
                <a:lnTo>
                  <a:pt x="2771800" y="0"/>
                </a:lnTo>
                <a:lnTo>
                  <a:pt x="2781608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ru-RU"/>
          </a:p>
        </p:txBody>
      </p:sp>
      <p:sp>
        <p:nvSpPr>
          <p:cNvPr id="23" name="Параллелограмм 4"/>
          <p:cNvSpPr/>
          <p:nvPr/>
        </p:nvSpPr>
        <p:spPr>
          <a:xfrm>
            <a:off x="7164612" y="1368240"/>
            <a:ext cx="1308544" cy="584611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71800"/>
              <a:gd name="connsiteY0" fmla="*/ 576064 h 584610"/>
              <a:gd name="connsiteX1" fmla="*/ 212383 w 2771800"/>
              <a:gd name="connsiteY1" fmla="*/ 0 h 584610"/>
              <a:gd name="connsiteX2" fmla="*/ 2771800 w 2771800"/>
              <a:gd name="connsiteY2" fmla="*/ 0 h 584610"/>
              <a:gd name="connsiteX3" fmla="*/ 2602146 w 2771800"/>
              <a:gd name="connsiteY3" fmla="*/ 584610 h 584610"/>
              <a:gd name="connsiteX4" fmla="*/ 0 w 2771800"/>
              <a:gd name="connsiteY4" fmla="*/ 576064 h 584610"/>
              <a:gd name="connsiteX0" fmla="*/ 0 w 3286998"/>
              <a:gd name="connsiteY0" fmla="*/ 576064 h 584610"/>
              <a:gd name="connsiteX1" fmla="*/ 212383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  <a:gd name="connsiteX0" fmla="*/ 0 w 3286998"/>
              <a:gd name="connsiteY0" fmla="*/ 576064 h 584610"/>
              <a:gd name="connsiteX1" fmla="*/ 756204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86998" h="584610">
                <a:moveTo>
                  <a:pt x="0" y="576064"/>
                </a:moveTo>
                <a:lnTo>
                  <a:pt x="756204" y="0"/>
                </a:lnTo>
                <a:lnTo>
                  <a:pt x="3286998" y="8546"/>
                </a:lnTo>
                <a:lnTo>
                  <a:pt x="2602146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6685205" y="493121"/>
            <a:ext cx="3850789" cy="677104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ctr"/>
            <a:r>
              <a:rPr lang="ru-RU" b="1" dirty="0">
                <a:solidFill>
                  <a:schemeClr val="tx2"/>
                </a:solidFill>
              </a:rPr>
              <a:t>Главное управление организации торгов Самарской области</a:t>
            </a:r>
          </a:p>
        </p:txBody>
      </p:sp>
      <p:pic>
        <p:nvPicPr>
          <p:cNvPr id="1026" name="Picture 2" descr="C:\Users\sharapovir\Desktop\Samarskaya oblast.723b5d68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7595" y="87581"/>
            <a:ext cx="1503605" cy="1517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8136D-21B0-4D9D-9416-6DF92A23879A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3997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араллелограмм 4"/>
          <p:cNvSpPr/>
          <p:nvPr/>
        </p:nvSpPr>
        <p:spPr>
          <a:xfrm rot="10800000">
            <a:off x="0" y="6273389"/>
            <a:ext cx="3708811" cy="584611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824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81608" h="584610">
                <a:moveTo>
                  <a:pt x="0" y="576064"/>
                </a:moveTo>
                <a:lnTo>
                  <a:pt x="212383" y="0"/>
                </a:lnTo>
                <a:lnTo>
                  <a:pt x="2778240" y="0"/>
                </a:lnTo>
                <a:cubicBezTo>
                  <a:pt x="2779363" y="194870"/>
                  <a:pt x="2780485" y="389740"/>
                  <a:pt x="2781608" y="584610"/>
                </a:cubicBez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ru-RU"/>
          </a:p>
        </p:txBody>
      </p:sp>
      <p:sp>
        <p:nvSpPr>
          <p:cNvPr id="19" name="Параллелограмм 4"/>
          <p:cNvSpPr/>
          <p:nvPr/>
        </p:nvSpPr>
        <p:spPr>
          <a:xfrm rot="10800000">
            <a:off x="3670444" y="6273389"/>
            <a:ext cx="1308544" cy="584611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71800"/>
              <a:gd name="connsiteY0" fmla="*/ 576064 h 584610"/>
              <a:gd name="connsiteX1" fmla="*/ 212383 w 2771800"/>
              <a:gd name="connsiteY1" fmla="*/ 0 h 584610"/>
              <a:gd name="connsiteX2" fmla="*/ 2771800 w 2771800"/>
              <a:gd name="connsiteY2" fmla="*/ 0 h 584610"/>
              <a:gd name="connsiteX3" fmla="*/ 2602146 w 2771800"/>
              <a:gd name="connsiteY3" fmla="*/ 584610 h 584610"/>
              <a:gd name="connsiteX4" fmla="*/ 0 w 2771800"/>
              <a:gd name="connsiteY4" fmla="*/ 576064 h 584610"/>
              <a:gd name="connsiteX0" fmla="*/ 0 w 3286998"/>
              <a:gd name="connsiteY0" fmla="*/ 576064 h 584610"/>
              <a:gd name="connsiteX1" fmla="*/ 212383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  <a:gd name="connsiteX0" fmla="*/ 0 w 3286998"/>
              <a:gd name="connsiteY0" fmla="*/ 576064 h 584610"/>
              <a:gd name="connsiteX1" fmla="*/ 756204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86998" h="584610">
                <a:moveTo>
                  <a:pt x="0" y="576064"/>
                </a:moveTo>
                <a:lnTo>
                  <a:pt x="756204" y="0"/>
                </a:lnTo>
                <a:lnTo>
                  <a:pt x="3286998" y="8546"/>
                </a:lnTo>
                <a:lnTo>
                  <a:pt x="2602146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ru-RU"/>
          </a:p>
        </p:txBody>
      </p:sp>
      <p:sp>
        <p:nvSpPr>
          <p:cNvPr id="22" name="Параллелограмм 4"/>
          <p:cNvSpPr/>
          <p:nvPr/>
        </p:nvSpPr>
        <p:spPr>
          <a:xfrm>
            <a:off x="8489711" y="26124"/>
            <a:ext cx="3708811" cy="584611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81608" h="584610">
                <a:moveTo>
                  <a:pt x="0" y="576064"/>
                </a:moveTo>
                <a:lnTo>
                  <a:pt x="212383" y="0"/>
                </a:lnTo>
                <a:lnTo>
                  <a:pt x="2771800" y="0"/>
                </a:lnTo>
                <a:lnTo>
                  <a:pt x="2781608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ru-RU"/>
          </a:p>
        </p:txBody>
      </p:sp>
      <p:sp>
        <p:nvSpPr>
          <p:cNvPr id="23" name="Параллелограмм 4"/>
          <p:cNvSpPr/>
          <p:nvPr/>
        </p:nvSpPr>
        <p:spPr>
          <a:xfrm>
            <a:off x="7257116" y="26123"/>
            <a:ext cx="1308544" cy="584611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71800"/>
              <a:gd name="connsiteY0" fmla="*/ 576064 h 584610"/>
              <a:gd name="connsiteX1" fmla="*/ 212383 w 2771800"/>
              <a:gd name="connsiteY1" fmla="*/ 0 h 584610"/>
              <a:gd name="connsiteX2" fmla="*/ 2771800 w 2771800"/>
              <a:gd name="connsiteY2" fmla="*/ 0 h 584610"/>
              <a:gd name="connsiteX3" fmla="*/ 2602146 w 2771800"/>
              <a:gd name="connsiteY3" fmla="*/ 584610 h 584610"/>
              <a:gd name="connsiteX4" fmla="*/ 0 w 2771800"/>
              <a:gd name="connsiteY4" fmla="*/ 576064 h 584610"/>
              <a:gd name="connsiteX0" fmla="*/ 0 w 3286998"/>
              <a:gd name="connsiteY0" fmla="*/ 576064 h 584610"/>
              <a:gd name="connsiteX1" fmla="*/ 212383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  <a:gd name="connsiteX0" fmla="*/ 0 w 3286998"/>
              <a:gd name="connsiteY0" fmla="*/ 576064 h 584610"/>
              <a:gd name="connsiteX1" fmla="*/ 756204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86998" h="584610">
                <a:moveTo>
                  <a:pt x="0" y="576064"/>
                </a:moveTo>
                <a:lnTo>
                  <a:pt x="756204" y="0"/>
                </a:lnTo>
                <a:lnTo>
                  <a:pt x="3286998" y="8546"/>
                </a:lnTo>
                <a:lnTo>
                  <a:pt x="2602146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ru-RU"/>
          </a:p>
        </p:txBody>
      </p:sp>
      <p:pic>
        <p:nvPicPr>
          <p:cNvPr id="1026" name="Picture 2" descr="C:\Users\sharapovir\Desktop\Samarskaya oblast.723b5d6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1783" y="-21253"/>
            <a:ext cx="1023295" cy="1032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Прямоугольная выноска 24"/>
          <p:cNvSpPr/>
          <p:nvPr/>
        </p:nvSpPr>
        <p:spPr>
          <a:xfrm>
            <a:off x="10070694" y="3982366"/>
            <a:ext cx="1836617" cy="1928395"/>
          </a:xfrm>
          <a:prstGeom prst="wedgeRectCallout">
            <a:avLst>
              <a:gd name="adj1" fmla="val -80857"/>
              <a:gd name="adj2" fmla="val 4462"/>
            </a:avLst>
          </a:prstGeom>
          <a:ln w="1905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accent1">
                    <a:lumMod val="75000"/>
                  </a:schemeClr>
                </a:solidFill>
              </a:rPr>
              <a:t>Детализацию необходимо производить </a:t>
            </a:r>
            <a:r>
              <a:rPr lang="ru-RU" sz="1200" b="1" dirty="0">
                <a:solidFill>
                  <a:srgbClr val="FF0000"/>
                </a:solidFill>
              </a:rPr>
              <a:t>вне зависимости от наличия </a:t>
            </a:r>
            <a:r>
              <a:rPr lang="ru-RU" sz="1200" b="1" dirty="0">
                <a:solidFill>
                  <a:schemeClr val="accent1">
                    <a:lumMod val="75000"/>
                  </a:schemeClr>
                </a:solidFill>
              </a:rPr>
              <a:t>или отсутствия в качестве источника финансового обеспечения </a:t>
            </a:r>
            <a:r>
              <a:rPr lang="ru-RU" sz="1200" b="1" dirty="0">
                <a:solidFill>
                  <a:srgbClr val="FF0000"/>
                </a:solidFill>
              </a:rPr>
              <a:t>средств федерального </a:t>
            </a:r>
            <a:r>
              <a:rPr lang="ru-RU" sz="1200" b="1" dirty="0" smtClean="0">
                <a:solidFill>
                  <a:srgbClr val="FF0000"/>
                </a:solidFill>
              </a:rPr>
              <a:t>бюджета</a:t>
            </a:r>
            <a:endParaRPr lang="ru-RU" sz="1050" b="1" dirty="0">
              <a:solidFill>
                <a:srgbClr val="FF0000"/>
              </a:solidFill>
            </a:endParaRPr>
          </a:p>
        </p:txBody>
      </p:sp>
      <p:sp>
        <p:nvSpPr>
          <p:cNvPr id="71" name="Параллелограмм 4"/>
          <p:cNvSpPr/>
          <p:nvPr/>
        </p:nvSpPr>
        <p:spPr>
          <a:xfrm>
            <a:off x="0" y="-16329"/>
            <a:ext cx="5164314" cy="1027635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2715 w 2784323"/>
              <a:gd name="connsiteY0" fmla="*/ 583092 h 591638"/>
              <a:gd name="connsiteX1" fmla="*/ 0 w 2784323"/>
              <a:gd name="connsiteY1" fmla="*/ 0 h 591638"/>
              <a:gd name="connsiteX2" fmla="*/ 2774515 w 2784323"/>
              <a:gd name="connsiteY2" fmla="*/ 7028 h 591638"/>
              <a:gd name="connsiteX3" fmla="*/ 2784323 w 2784323"/>
              <a:gd name="connsiteY3" fmla="*/ 591638 h 591638"/>
              <a:gd name="connsiteX4" fmla="*/ 2715 w 2784323"/>
              <a:gd name="connsiteY4" fmla="*/ 583092 h 591638"/>
              <a:gd name="connsiteX0" fmla="*/ 2715 w 3092274"/>
              <a:gd name="connsiteY0" fmla="*/ 583092 h 591638"/>
              <a:gd name="connsiteX1" fmla="*/ 0 w 3092274"/>
              <a:gd name="connsiteY1" fmla="*/ 0 h 591638"/>
              <a:gd name="connsiteX2" fmla="*/ 3092274 w 3092274"/>
              <a:gd name="connsiteY2" fmla="*/ 3514 h 591638"/>
              <a:gd name="connsiteX3" fmla="*/ 2784323 w 3092274"/>
              <a:gd name="connsiteY3" fmla="*/ 591638 h 591638"/>
              <a:gd name="connsiteX4" fmla="*/ 2715 w 3092274"/>
              <a:gd name="connsiteY4" fmla="*/ 583092 h 591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92274" h="591638">
                <a:moveTo>
                  <a:pt x="2715" y="583092"/>
                </a:moveTo>
                <a:lnTo>
                  <a:pt x="0" y="0"/>
                </a:lnTo>
                <a:lnTo>
                  <a:pt x="3092274" y="3514"/>
                </a:lnTo>
                <a:lnTo>
                  <a:pt x="2784323" y="591638"/>
                </a:lnTo>
                <a:lnTo>
                  <a:pt x="2715" y="583092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Обеспечение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1">
                    <a:lumMod val="75000"/>
                  </a:schemeClr>
                </a:solidFill>
              </a:rPr>
              <a:t>прослеживаемости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pPr algn="ctr"/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финансирования</a:t>
            </a:r>
            <a:endParaRPr lang="ru-RU" sz="2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8136D-21B0-4D9D-9416-6DF92A23879A}" type="slidenum">
              <a:rPr lang="ru-RU" smtClean="0"/>
              <a:t>2</a:t>
            </a:fld>
            <a:endParaRPr lang="ru-RU"/>
          </a:p>
        </p:txBody>
      </p:sp>
      <p:graphicFrame>
        <p:nvGraphicFramePr>
          <p:cNvPr id="24" name="Таблица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2493249"/>
              </p:ext>
            </p:extLst>
          </p:nvPr>
        </p:nvGraphicFramePr>
        <p:xfrm>
          <a:off x="3284477" y="3991320"/>
          <a:ext cx="6241095" cy="19104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4706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9090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871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ПФХД</a:t>
                      </a:r>
                      <a:endParaRPr lang="ru-RU" sz="14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73" marR="4773" marT="477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План-график</a:t>
                      </a:r>
                      <a:endParaRPr lang="ru-RU" sz="14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73" marR="4773" marT="477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Реестр контрактов</a:t>
                      </a:r>
                      <a:endParaRPr lang="ru-RU" sz="1400" b="1" i="0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73" marR="4773" marT="477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523307">
                <a:tc>
                  <a:txBody>
                    <a:bodyPr/>
                    <a:lstStyle/>
                    <a:p>
                      <a:pPr algn="ctr"/>
                      <a:r>
                        <a:rPr lang="ru-RU" sz="1400" b="1" u="none" strike="noStrik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Приказ Минфина России от 31.08.2018 </a:t>
                      </a:r>
                    </a:p>
                    <a:p>
                      <a:pPr algn="ctr"/>
                      <a:r>
                        <a:rPr lang="ru-RU" sz="1400" b="1" u="none" strike="noStrik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 186н (ред. от 07.02.2020) </a:t>
                      </a:r>
                      <a:endParaRPr lang="ru-RU" sz="1400" b="1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u="none" strike="noStrik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Постановление Правительства Российской Федерации от 30.09.2019 № 1279</a:t>
                      </a:r>
                      <a:endParaRPr lang="ru-RU" sz="1400" b="1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1" u="none" strike="noStrik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Приказ Минфина России от 19.07.2019 № 113н</a:t>
                      </a:r>
                      <a:endParaRPr lang="ru-RU" sz="1400" b="1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2739356" y="1348822"/>
            <a:ext cx="760476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 В случае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осуществления</a:t>
            </a:r>
          </a:p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b="1" dirty="0">
                <a:solidFill>
                  <a:srgbClr val="FF0000"/>
                </a:solidFill>
              </a:rPr>
              <a:t>закупок в рамках национальных проектов </a:t>
            </a:r>
            <a:endParaRPr lang="ru-RU" b="1" dirty="0" smtClean="0">
              <a:solidFill>
                <a:srgbClr val="FF0000"/>
              </a:solidFill>
            </a:endParaRPr>
          </a:p>
          <a:p>
            <a:pPr algn="ctr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заказчиками, в том числе:</a:t>
            </a:r>
          </a:p>
          <a:p>
            <a:pPr marL="1431925" indent="184150">
              <a:buFontTx/>
              <a:buChar char="-"/>
            </a:pPr>
            <a:r>
              <a:rPr lang="ru-RU" b="1" i="1" dirty="0">
                <a:solidFill>
                  <a:schemeClr val="accent1">
                    <a:lumMod val="75000"/>
                  </a:schemeClr>
                </a:solidFill>
              </a:rPr>
              <a:t>бюджетными и автономными учреждениями,</a:t>
            </a:r>
          </a:p>
          <a:p>
            <a:pPr marL="1431925" indent="184150">
              <a:buFontTx/>
              <a:buChar char="-"/>
            </a:pPr>
            <a:r>
              <a:rPr lang="ru-RU" b="1" i="1" dirty="0">
                <a:solidFill>
                  <a:schemeClr val="accent1">
                    <a:lumMod val="75000"/>
                  </a:schemeClr>
                </a:solidFill>
              </a:rPr>
              <a:t> унитарными предприятиями </a:t>
            </a:r>
          </a:p>
          <a:p>
            <a:pPr marL="1431925" indent="184150">
              <a:buFontTx/>
              <a:buChar char="-"/>
            </a:pPr>
            <a:r>
              <a:rPr lang="ru-RU" b="1" i="1" dirty="0">
                <a:solidFill>
                  <a:schemeClr val="accent1">
                    <a:lumMod val="75000"/>
                  </a:schemeClr>
                </a:solidFill>
              </a:rPr>
              <a:t>уровня субъекта и муниципального уровня,</a:t>
            </a:r>
          </a:p>
          <a:p>
            <a:pPr algn="ctr"/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объем финансового обеспечения детализируется по каждому коду бюджетной классификации </a:t>
            </a:r>
            <a:r>
              <a:rPr lang="ru-RU" b="1" dirty="0">
                <a:solidFill>
                  <a:srgbClr val="FF0000"/>
                </a:solidFill>
              </a:rPr>
              <a:t>(</a:t>
            </a:r>
            <a:r>
              <a:rPr lang="ru-RU" b="1" i="1" dirty="0">
                <a:solidFill>
                  <a:srgbClr val="FF0000"/>
                </a:solidFill>
              </a:rPr>
              <a:t>указывается код целевой статьи)</a:t>
            </a: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296273" y="1527210"/>
            <a:ext cx="2443083" cy="4259874"/>
          </a:xfrm>
          <a:prstGeom prst="round2DiagRect">
            <a:avLst/>
          </a:prstGeom>
          <a:noFill/>
          <a:ln w="28575">
            <a:solidFill>
              <a:srgbClr val="367A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accent1">
                    <a:lumMod val="75000"/>
                  </a:schemeClr>
                </a:solidFill>
              </a:rPr>
              <a:t>письмо Министерства финансов Российской Федерации от 19.08.2020 № 26-04-05/72886   «Об обеспечении детализации выплат на закупку товаров, работ, услуг и информации об объемах и источниках финансирования закупок по кодам бюджетной классификации руководителями государственных бюджетных и автономных учреждений субъекта Российской Федерации»</a:t>
            </a:r>
          </a:p>
          <a:p>
            <a:pPr algn="ctr"/>
            <a:endParaRPr lang="ru-RU" dirty="0"/>
          </a:p>
        </p:txBody>
      </p:sp>
      <p:pic>
        <p:nvPicPr>
          <p:cNvPr id="1030" name="Picture 6" descr="Восклицательный знак в круге – Бесплатные иконки: знаки"/>
          <p:cNvPicPr>
            <a:picLocks noChangeAspect="1" noChangeArrowheads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7321" y="1793080"/>
            <a:ext cx="1579990" cy="1579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5015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араллелограмм 4"/>
          <p:cNvSpPr/>
          <p:nvPr/>
        </p:nvSpPr>
        <p:spPr>
          <a:xfrm rot="10800000">
            <a:off x="0" y="6273389"/>
            <a:ext cx="3708811" cy="584611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824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81608" h="584610">
                <a:moveTo>
                  <a:pt x="0" y="576064"/>
                </a:moveTo>
                <a:lnTo>
                  <a:pt x="212383" y="0"/>
                </a:lnTo>
                <a:lnTo>
                  <a:pt x="2778240" y="0"/>
                </a:lnTo>
                <a:cubicBezTo>
                  <a:pt x="2779363" y="194870"/>
                  <a:pt x="2780485" y="389740"/>
                  <a:pt x="2781608" y="584610"/>
                </a:cubicBez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ru-RU"/>
          </a:p>
        </p:txBody>
      </p:sp>
      <p:sp>
        <p:nvSpPr>
          <p:cNvPr id="19" name="Параллелограмм 4"/>
          <p:cNvSpPr/>
          <p:nvPr/>
        </p:nvSpPr>
        <p:spPr>
          <a:xfrm rot="10800000">
            <a:off x="3708811" y="6273389"/>
            <a:ext cx="1308544" cy="584611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71800"/>
              <a:gd name="connsiteY0" fmla="*/ 576064 h 584610"/>
              <a:gd name="connsiteX1" fmla="*/ 212383 w 2771800"/>
              <a:gd name="connsiteY1" fmla="*/ 0 h 584610"/>
              <a:gd name="connsiteX2" fmla="*/ 2771800 w 2771800"/>
              <a:gd name="connsiteY2" fmla="*/ 0 h 584610"/>
              <a:gd name="connsiteX3" fmla="*/ 2602146 w 2771800"/>
              <a:gd name="connsiteY3" fmla="*/ 584610 h 584610"/>
              <a:gd name="connsiteX4" fmla="*/ 0 w 2771800"/>
              <a:gd name="connsiteY4" fmla="*/ 576064 h 584610"/>
              <a:gd name="connsiteX0" fmla="*/ 0 w 3286998"/>
              <a:gd name="connsiteY0" fmla="*/ 576064 h 584610"/>
              <a:gd name="connsiteX1" fmla="*/ 212383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  <a:gd name="connsiteX0" fmla="*/ 0 w 3286998"/>
              <a:gd name="connsiteY0" fmla="*/ 576064 h 584610"/>
              <a:gd name="connsiteX1" fmla="*/ 756204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86998" h="584610">
                <a:moveTo>
                  <a:pt x="0" y="576064"/>
                </a:moveTo>
                <a:lnTo>
                  <a:pt x="756204" y="0"/>
                </a:lnTo>
                <a:lnTo>
                  <a:pt x="3286998" y="8546"/>
                </a:lnTo>
                <a:lnTo>
                  <a:pt x="2602146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ru-RU"/>
          </a:p>
        </p:txBody>
      </p:sp>
      <p:sp>
        <p:nvSpPr>
          <p:cNvPr id="22" name="Параллелограмм 4"/>
          <p:cNvSpPr/>
          <p:nvPr/>
        </p:nvSpPr>
        <p:spPr>
          <a:xfrm>
            <a:off x="8489711" y="26124"/>
            <a:ext cx="3708811" cy="584611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81608" h="584610">
                <a:moveTo>
                  <a:pt x="0" y="576064"/>
                </a:moveTo>
                <a:lnTo>
                  <a:pt x="212383" y="0"/>
                </a:lnTo>
                <a:lnTo>
                  <a:pt x="2771800" y="0"/>
                </a:lnTo>
                <a:lnTo>
                  <a:pt x="2781608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ru-RU"/>
          </a:p>
        </p:txBody>
      </p:sp>
      <p:sp>
        <p:nvSpPr>
          <p:cNvPr id="23" name="Параллелограмм 4"/>
          <p:cNvSpPr/>
          <p:nvPr/>
        </p:nvSpPr>
        <p:spPr>
          <a:xfrm>
            <a:off x="7257116" y="26123"/>
            <a:ext cx="1308544" cy="584611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71800"/>
              <a:gd name="connsiteY0" fmla="*/ 576064 h 584610"/>
              <a:gd name="connsiteX1" fmla="*/ 212383 w 2771800"/>
              <a:gd name="connsiteY1" fmla="*/ 0 h 584610"/>
              <a:gd name="connsiteX2" fmla="*/ 2771800 w 2771800"/>
              <a:gd name="connsiteY2" fmla="*/ 0 h 584610"/>
              <a:gd name="connsiteX3" fmla="*/ 2602146 w 2771800"/>
              <a:gd name="connsiteY3" fmla="*/ 584610 h 584610"/>
              <a:gd name="connsiteX4" fmla="*/ 0 w 2771800"/>
              <a:gd name="connsiteY4" fmla="*/ 576064 h 584610"/>
              <a:gd name="connsiteX0" fmla="*/ 0 w 3286998"/>
              <a:gd name="connsiteY0" fmla="*/ 576064 h 584610"/>
              <a:gd name="connsiteX1" fmla="*/ 212383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  <a:gd name="connsiteX0" fmla="*/ 0 w 3286998"/>
              <a:gd name="connsiteY0" fmla="*/ 576064 h 584610"/>
              <a:gd name="connsiteX1" fmla="*/ 756204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86998" h="584610">
                <a:moveTo>
                  <a:pt x="0" y="576064"/>
                </a:moveTo>
                <a:lnTo>
                  <a:pt x="756204" y="0"/>
                </a:lnTo>
                <a:lnTo>
                  <a:pt x="3286998" y="8546"/>
                </a:lnTo>
                <a:lnTo>
                  <a:pt x="2602146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ru-RU"/>
          </a:p>
        </p:txBody>
      </p:sp>
      <p:pic>
        <p:nvPicPr>
          <p:cNvPr id="1026" name="Picture 2" descr="C:\Users\sharapovir\Desktop\Samarskaya oblast.723b5d6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1783" y="-21253"/>
            <a:ext cx="1023295" cy="1032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Параллелограмм 4"/>
          <p:cNvSpPr/>
          <p:nvPr/>
        </p:nvSpPr>
        <p:spPr>
          <a:xfrm>
            <a:off x="-4537" y="-16329"/>
            <a:ext cx="6813551" cy="1285875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2715 w 2784323"/>
              <a:gd name="connsiteY0" fmla="*/ 583092 h 591638"/>
              <a:gd name="connsiteX1" fmla="*/ 0 w 2784323"/>
              <a:gd name="connsiteY1" fmla="*/ 0 h 591638"/>
              <a:gd name="connsiteX2" fmla="*/ 2774515 w 2784323"/>
              <a:gd name="connsiteY2" fmla="*/ 7028 h 591638"/>
              <a:gd name="connsiteX3" fmla="*/ 2784323 w 2784323"/>
              <a:gd name="connsiteY3" fmla="*/ 591638 h 591638"/>
              <a:gd name="connsiteX4" fmla="*/ 2715 w 2784323"/>
              <a:gd name="connsiteY4" fmla="*/ 583092 h 591638"/>
              <a:gd name="connsiteX0" fmla="*/ 2715 w 3092274"/>
              <a:gd name="connsiteY0" fmla="*/ 583092 h 591638"/>
              <a:gd name="connsiteX1" fmla="*/ 0 w 3092274"/>
              <a:gd name="connsiteY1" fmla="*/ 0 h 591638"/>
              <a:gd name="connsiteX2" fmla="*/ 3092274 w 3092274"/>
              <a:gd name="connsiteY2" fmla="*/ 3514 h 591638"/>
              <a:gd name="connsiteX3" fmla="*/ 2784323 w 3092274"/>
              <a:gd name="connsiteY3" fmla="*/ 591638 h 591638"/>
              <a:gd name="connsiteX4" fmla="*/ 2715 w 3092274"/>
              <a:gd name="connsiteY4" fmla="*/ 583092 h 591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92274" h="591638">
                <a:moveTo>
                  <a:pt x="2715" y="583092"/>
                </a:moveTo>
                <a:lnTo>
                  <a:pt x="0" y="0"/>
                </a:lnTo>
                <a:lnTo>
                  <a:pt x="3092274" y="3514"/>
                </a:lnTo>
                <a:lnTo>
                  <a:pt x="2784323" y="591638"/>
                </a:lnTo>
                <a:lnTo>
                  <a:pt x="2715" y="583092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ПРИКАЗ от 6 июня 2019 г. N 85н О ПОРЯДКЕ ФОРМИРОВАНИЯ И ПРИМЕНЕНИЯ КОДОВ БЮДЖЕТНОЙ КЛАССИФИКАЦИИ РОССИЙСКОЙ ФЕДЕРАЦИИ, ИХ СТРУКТУРЕ И ПРИНЦИПАХ НАЗНАЧЕНИЯ  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25" name="Объект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72341338"/>
              </p:ext>
            </p:extLst>
          </p:nvPr>
        </p:nvGraphicFramePr>
        <p:xfrm>
          <a:off x="431921" y="1638419"/>
          <a:ext cx="11534300" cy="15044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7671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7671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7671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7671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57671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57671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576715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576715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576715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576715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576715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576715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576715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576715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576715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576715">
                  <a:extLst>
                    <a:ext uri="{9D8B030D-6E8A-4147-A177-3AD203B41FA5}">
                      <a16:colId xmlns:a16="http://schemas.microsoft.com/office/drawing/2014/main" xmlns="" val="20015"/>
                    </a:ext>
                  </a:extLst>
                </a:gridCol>
                <a:gridCol w="466772">
                  <a:extLst>
                    <a:ext uri="{9D8B030D-6E8A-4147-A177-3AD203B41FA5}">
                      <a16:colId xmlns:a16="http://schemas.microsoft.com/office/drawing/2014/main" xmlns="" val="20016"/>
                    </a:ext>
                  </a:extLst>
                </a:gridCol>
                <a:gridCol w="686658">
                  <a:extLst>
                    <a:ext uri="{9D8B030D-6E8A-4147-A177-3AD203B41FA5}">
                      <a16:colId xmlns:a16="http://schemas.microsoft.com/office/drawing/2014/main" xmlns="" val="20017"/>
                    </a:ext>
                  </a:extLst>
                </a:gridCol>
                <a:gridCol w="576715">
                  <a:extLst>
                    <a:ext uri="{9D8B030D-6E8A-4147-A177-3AD203B41FA5}">
                      <a16:colId xmlns:a16="http://schemas.microsoft.com/office/drawing/2014/main" xmlns="" val="20018"/>
                    </a:ext>
                  </a:extLst>
                </a:gridCol>
                <a:gridCol w="576715">
                  <a:extLst>
                    <a:ext uri="{9D8B030D-6E8A-4147-A177-3AD203B41FA5}">
                      <a16:colId xmlns:a16="http://schemas.microsoft.com/office/drawing/2014/main" xmlns="" val="20019"/>
                    </a:ext>
                  </a:extLst>
                </a:gridCol>
              </a:tblGrid>
              <a:tr h="284889">
                <a:tc gridSpan="20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500"/>
                        </a:spcAft>
                      </a:pPr>
                      <a:r>
                        <a:rPr lang="ru-RU" sz="1400" dirty="0">
                          <a:effectLst/>
                        </a:rPr>
                        <a:t>Структура кода классификации расходов бюджетов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04888">
                <a:tc rowSpan="2"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500"/>
                        </a:spcAft>
                      </a:pPr>
                      <a:r>
                        <a:rPr lang="ru-RU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Код главного распорядителя бюджетных средств</a:t>
                      </a:r>
                    </a:p>
                  </a:txBody>
                  <a:tcPr marL="0" marR="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500"/>
                        </a:spcAft>
                      </a:pPr>
                      <a:r>
                        <a:rPr lang="ru-RU" sz="1400" dirty="0">
                          <a:effectLst/>
                        </a:rPr>
                        <a:t>Код раздела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500"/>
                        </a:spcAft>
                      </a:pPr>
                      <a:r>
                        <a:rPr lang="ru-RU" sz="1400" dirty="0">
                          <a:effectLst/>
                        </a:rPr>
                        <a:t>Код подраздела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0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500"/>
                        </a:spcAft>
                      </a:pPr>
                      <a:r>
                        <a:rPr lang="ru-RU" sz="1400" b="1" dirty="0">
                          <a:effectLst/>
                        </a:rPr>
                        <a:t>Код целевой статьи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rgbClr val="D2DE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500"/>
                        </a:spcAft>
                      </a:pPr>
                      <a:r>
                        <a:rPr lang="ru-RU" sz="1400" dirty="0">
                          <a:effectLst/>
                        </a:rPr>
                        <a:t>Код вида расходов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09775"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500"/>
                        </a:spcAft>
                      </a:pPr>
                      <a:r>
                        <a:rPr lang="ru-RU" sz="1400" dirty="0">
                          <a:effectLst/>
                        </a:rPr>
                        <a:t>Программная (непрограммная) статья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rgbClr val="D2DE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500"/>
                        </a:spcAft>
                      </a:pPr>
                      <a:r>
                        <a:rPr lang="ru-RU" sz="1400" dirty="0">
                          <a:effectLst/>
                        </a:rPr>
                        <a:t>Направление расходов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rgbClr val="D2DE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500"/>
                        </a:spcAft>
                      </a:pPr>
                      <a:r>
                        <a:rPr lang="ru-RU" sz="1400">
                          <a:effectLst/>
                        </a:rPr>
                        <a:t>группа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500"/>
                        </a:spcAft>
                      </a:pPr>
                      <a:r>
                        <a:rPr lang="ru-RU" sz="1400">
                          <a:effectLst/>
                        </a:rPr>
                        <a:t>подгруппа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500"/>
                        </a:spcAft>
                      </a:pPr>
                      <a:r>
                        <a:rPr lang="ru-RU" sz="1400">
                          <a:effectLst/>
                        </a:rPr>
                        <a:t>элемент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04888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500"/>
                        </a:spcAft>
                      </a:pPr>
                      <a:r>
                        <a:rPr lang="ru-RU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0" marR="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500"/>
                        </a:spcAft>
                      </a:pPr>
                      <a:r>
                        <a:rPr lang="ru-RU" sz="1400" dirty="0">
                          <a:effectLst/>
                        </a:rPr>
                        <a:t>2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500"/>
                        </a:spcAft>
                      </a:pPr>
                      <a:r>
                        <a:rPr lang="ru-RU" sz="1400" dirty="0">
                          <a:effectLst/>
                        </a:rPr>
                        <a:t>3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500"/>
                        </a:spcAft>
                      </a:pPr>
                      <a:r>
                        <a:rPr lang="ru-RU" sz="1400" dirty="0">
                          <a:effectLst/>
                        </a:rPr>
                        <a:t>4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500"/>
                        </a:spcAft>
                      </a:pPr>
                      <a:r>
                        <a:rPr lang="ru-RU" sz="1400" dirty="0">
                          <a:effectLst/>
                        </a:rPr>
                        <a:t>5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500"/>
                        </a:spcAft>
                      </a:pPr>
                      <a:r>
                        <a:rPr lang="ru-RU" sz="1400" dirty="0">
                          <a:effectLst/>
                        </a:rPr>
                        <a:t>6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500"/>
                        </a:spcAft>
                      </a:pPr>
                      <a:r>
                        <a:rPr lang="ru-RU" sz="1400" dirty="0">
                          <a:effectLst/>
                        </a:rPr>
                        <a:t>7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500"/>
                        </a:spcAft>
                      </a:pPr>
                      <a:r>
                        <a:rPr lang="ru-RU" sz="1400" b="1" dirty="0">
                          <a:effectLst/>
                        </a:rPr>
                        <a:t>8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500"/>
                        </a:spcAft>
                      </a:pPr>
                      <a:r>
                        <a:rPr lang="ru-RU" sz="1400" b="1" dirty="0">
                          <a:effectLst/>
                        </a:rPr>
                        <a:t>9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500"/>
                        </a:spcAft>
                      </a:pPr>
                      <a:r>
                        <a:rPr lang="ru-RU" sz="1400" b="1" dirty="0">
                          <a:effectLst/>
                        </a:rPr>
                        <a:t>10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5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</a:rPr>
                        <a:t>11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500"/>
                        </a:spcAft>
                      </a:pPr>
                      <a:r>
                        <a:rPr lang="ru-RU" sz="14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12</a:t>
                      </a:r>
                      <a:endParaRPr lang="ru-RU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500"/>
                        </a:spcAft>
                      </a:pPr>
                      <a:r>
                        <a:rPr lang="ru-RU" sz="1400" b="1" dirty="0">
                          <a:effectLst/>
                        </a:rPr>
                        <a:t>13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500"/>
                        </a:spcAft>
                      </a:pPr>
                      <a:r>
                        <a:rPr lang="ru-RU" sz="1400" b="1" dirty="0">
                          <a:effectLst/>
                        </a:rPr>
                        <a:t>14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500"/>
                        </a:spcAft>
                      </a:pPr>
                      <a:r>
                        <a:rPr lang="ru-RU" sz="1400" b="1" dirty="0">
                          <a:effectLst/>
                        </a:rPr>
                        <a:t>15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500"/>
                        </a:spcAft>
                      </a:pPr>
                      <a:r>
                        <a:rPr lang="ru-RU" sz="1400" b="1" dirty="0">
                          <a:effectLst/>
                        </a:rPr>
                        <a:t>16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500"/>
                        </a:spcAft>
                      </a:pPr>
                      <a:r>
                        <a:rPr lang="ru-RU" sz="1400" b="1" dirty="0">
                          <a:effectLst/>
                        </a:rPr>
                        <a:t>17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500"/>
                        </a:spcAft>
                      </a:pPr>
                      <a:r>
                        <a:rPr lang="ru-RU" sz="1400" dirty="0">
                          <a:effectLst/>
                        </a:rPr>
                        <a:t>18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500"/>
                        </a:spcAft>
                      </a:pPr>
                      <a:r>
                        <a:rPr lang="ru-RU" sz="1400" dirty="0">
                          <a:effectLst/>
                        </a:rPr>
                        <a:t>19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500"/>
                        </a:spcAft>
                      </a:pPr>
                      <a:r>
                        <a:rPr lang="ru-RU" sz="1400" dirty="0">
                          <a:effectLst/>
                        </a:rPr>
                        <a:t>20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26" name="Прямоугольник 25"/>
          <p:cNvSpPr/>
          <p:nvPr/>
        </p:nvSpPr>
        <p:spPr>
          <a:xfrm>
            <a:off x="9821334" y="3414875"/>
            <a:ext cx="2009422" cy="263149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1100" b="1" dirty="0">
                <a:latin typeface="Roboto"/>
              </a:rPr>
              <a:t>К</a:t>
            </a:r>
            <a:r>
              <a:rPr lang="ru-RU" sz="1100" b="1" dirty="0" smtClean="0">
                <a:latin typeface="Roboto"/>
              </a:rPr>
              <a:t>од </a:t>
            </a:r>
            <a:r>
              <a:rPr lang="ru-RU" sz="1100" b="1" dirty="0">
                <a:latin typeface="Roboto"/>
              </a:rPr>
              <a:t>направления расходов (</a:t>
            </a:r>
            <a:r>
              <a:rPr lang="ru-RU" sz="1100" b="1" dirty="0">
                <a:solidFill>
                  <a:srgbClr val="FF0000"/>
                </a:solidFill>
                <a:latin typeface="Roboto"/>
              </a:rPr>
              <a:t>13 - 17 разряды кода классификации расходов бюджетов</a:t>
            </a:r>
            <a:r>
              <a:rPr lang="ru-RU" sz="1100" b="1" dirty="0">
                <a:latin typeface="Roboto"/>
              </a:rPr>
              <a:t>), предназначенный для кодирования бюджетных ассигнований по соответствующему направлению (цели) расходования средств</a:t>
            </a:r>
            <a:r>
              <a:rPr lang="ru-RU" sz="1100" b="1" dirty="0">
                <a:solidFill>
                  <a:srgbClr val="FF0000"/>
                </a:solidFill>
                <a:latin typeface="Roboto"/>
              </a:rPr>
              <a:t>, а также по соответствующему результату реализации федерального проекта</a:t>
            </a:r>
            <a:r>
              <a:rPr lang="ru-RU" sz="1100" b="1" dirty="0">
                <a:latin typeface="Roboto"/>
              </a:rPr>
              <a:t>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8136D-21B0-4D9D-9416-6DF92A23879A}" type="slidenum">
              <a:rPr lang="ru-RU" smtClean="0"/>
              <a:t>3</a:t>
            </a:fld>
            <a:endParaRPr lang="ru-RU"/>
          </a:p>
        </p:txBody>
      </p:sp>
      <p:pic>
        <p:nvPicPr>
          <p:cNvPr id="13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538" y="4400076"/>
            <a:ext cx="1575195" cy="1527750"/>
          </a:xfrm>
          <a:prstGeom prst="rect">
            <a:avLst/>
          </a:prstGeom>
        </p:spPr>
      </p:pic>
      <p:sp>
        <p:nvSpPr>
          <p:cNvPr id="14" name="Объект 2"/>
          <p:cNvSpPr txBox="1">
            <a:spLocks/>
          </p:cNvSpPr>
          <p:nvPr/>
        </p:nvSpPr>
        <p:spPr>
          <a:xfrm>
            <a:off x="2880176" y="3347467"/>
            <a:ext cx="3165278" cy="276630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00"/>
                </a:solidFill>
              </a:rPr>
              <a:t>A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</a:rPr>
              <a:t>Культура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00"/>
                </a:solidFill>
              </a:rPr>
              <a:t>E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</a:rPr>
              <a:t> Образование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600" b="1" dirty="0" smtClean="0">
                <a:solidFill>
                  <a:srgbClr val="FF0000"/>
                </a:solidFill>
              </a:rPr>
              <a:t>N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</a:rPr>
              <a:t> Здравоохранение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ru-RU" sz="16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1600" b="1" dirty="0" smtClean="0">
                <a:solidFill>
                  <a:srgbClr val="FF0000"/>
                </a:solidFill>
              </a:rPr>
              <a:t>P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</a:rPr>
              <a:t> Демография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600" b="1" dirty="0" smtClean="0">
                <a:solidFill>
                  <a:srgbClr val="FF0000"/>
                </a:solidFill>
              </a:rPr>
              <a:t>G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</a:rPr>
              <a:t>Экология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00"/>
                </a:solidFill>
              </a:rPr>
              <a:t>F</a:t>
            </a:r>
            <a:r>
              <a:rPr lang="ru-RU" sz="1600" b="1" dirty="0">
                <a:solidFill>
                  <a:srgbClr val="FF0000"/>
                </a:solidFill>
              </a:rPr>
              <a:t>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</a:rPr>
              <a:t>Жилье и городская среда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600" b="1" dirty="0" smtClean="0">
                <a:solidFill>
                  <a:srgbClr val="FF0000"/>
                </a:solidFill>
              </a:rPr>
              <a:t>D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</a:rPr>
              <a:t>  Цифровая экономика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00"/>
                </a:solidFill>
              </a:rPr>
              <a:t>S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</a:rPr>
              <a:t> Наука</a:t>
            </a:r>
          </a:p>
          <a:p>
            <a:pPr marL="0" indent="0">
              <a:lnSpc>
                <a:spcPct val="100000"/>
              </a:lnSpc>
              <a:buNone/>
            </a:pPr>
            <a:endParaRPr lang="ru-RU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60508" y="3366161"/>
            <a:ext cx="1728810" cy="95410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b="1" dirty="0" smtClean="0">
                <a:latin typeface="Roboto"/>
              </a:rPr>
              <a:t>4-5 разряд целевой статьи - Код </a:t>
            </a:r>
            <a:r>
              <a:rPr lang="ru-RU" sz="1400" b="1" dirty="0">
                <a:latin typeface="Roboto"/>
              </a:rPr>
              <a:t>основного </a:t>
            </a:r>
            <a:r>
              <a:rPr lang="ru-RU" sz="1400" b="1" dirty="0" smtClean="0">
                <a:latin typeface="Roboto"/>
              </a:rPr>
              <a:t>мероприятия</a:t>
            </a:r>
            <a:endParaRPr lang="ru-RU" sz="1400" b="1" dirty="0">
              <a:latin typeface="Roboto"/>
            </a:endParaRPr>
          </a:p>
        </p:txBody>
      </p:sp>
      <p:sp>
        <p:nvSpPr>
          <p:cNvPr id="20" name="Объект 2"/>
          <p:cNvSpPr txBox="1">
            <a:spLocks/>
          </p:cNvSpPr>
          <p:nvPr/>
        </p:nvSpPr>
        <p:spPr>
          <a:xfrm>
            <a:off x="6199071" y="3356394"/>
            <a:ext cx="2954682" cy="294190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 dirty="0" smtClean="0">
                <a:solidFill>
                  <a:srgbClr val="FF0000"/>
                </a:solidFill>
              </a:rPr>
              <a:t>T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</a:rPr>
              <a:t> Международная кооперация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</a:rPr>
              <a:t>и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</a:rPr>
              <a:t>экспорт</a:t>
            </a:r>
          </a:p>
          <a:p>
            <a:pPr marL="0" indent="0">
              <a:buNone/>
            </a:pPr>
            <a:r>
              <a:rPr lang="en-US" sz="1600" b="1" dirty="0" smtClean="0">
                <a:solidFill>
                  <a:srgbClr val="FF0000"/>
                </a:solidFill>
              </a:rPr>
              <a:t>L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</a:rPr>
              <a:t> Производительность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</a:rPr>
              <a:t>труда и поддержка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</a:rPr>
              <a:t>занятости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ru-RU" sz="16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US" sz="1600" b="1" dirty="0" smtClean="0">
                <a:solidFill>
                  <a:srgbClr val="FF0000"/>
                </a:solidFill>
              </a:rPr>
              <a:t>R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</a:rPr>
              <a:t> Безопасные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</a:rPr>
              <a:t>и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</a:rPr>
              <a:t>качественные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</a:rPr>
              <a:t>автомобильные дороги</a:t>
            </a:r>
          </a:p>
          <a:p>
            <a:pPr marL="0" indent="0">
              <a:buNone/>
            </a:pPr>
            <a:r>
              <a:rPr lang="en-US" sz="1600" b="1" dirty="0">
                <a:solidFill>
                  <a:srgbClr val="FF0000"/>
                </a:solidFill>
              </a:rPr>
              <a:t>V</a:t>
            </a:r>
            <a:r>
              <a:rPr lang="ru-RU" sz="1600" b="1" dirty="0">
                <a:solidFill>
                  <a:srgbClr val="FF0000"/>
                </a:solidFill>
              </a:rPr>
              <a:t>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</a:rPr>
              <a:t>Комплексный план модернизации и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</a:rPr>
              <a:t>расширения магистральной инфраструктуры</a:t>
            </a:r>
          </a:p>
          <a:p>
            <a:pPr marL="0" indent="0">
              <a:buNone/>
            </a:pPr>
            <a:r>
              <a:rPr lang="en-US" sz="1600" b="1" dirty="0">
                <a:solidFill>
                  <a:srgbClr val="FF0000"/>
                </a:solidFill>
              </a:rPr>
              <a:t>I</a:t>
            </a:r>
            <a:r>
              <a:rPr lang="ru-RU" sz="1600" b="1" dirty="0">
                <a:solidFill>
                  <a:srgbClr val="FF0000"/>
                </a:solidFill>
              </a:rPr>
              <a:t>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</a:rPr>
              <a:t>Малое и среднее предпринимательство и поддержка индивидуальной предпринимательской инициативы</a:t>
            </a:r>
          </a:p>
          <a:p>
            <a:pPr marL="0" indent="0">
              <a:buNone/>
            </a:pPr>
            <a:endParaRPr lang="ru-RU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534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араллелограмм 4"/>
          <p:cNvSpPr/>
          <p:nvPr/>
        </p:nvSpPr>
        <p:spPr>
          <a:xfrm rot="10800000">
            <a:off x="0" y="6186991"/>
            <a:ext cx="3708811" cy="584611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824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81608" h="584610">
                <a:moveTo>
                  <a:pt x="0" y="576064"/>
                </a:moveTo>
                <a:lnTo>
                  <a:pt x="212383" y="0"/>
                </a:lnTo>
                <a:lnTo>
                  <a:pt x="2778240" y="0"/>
                </a:lnTo>
                <a:cubicBezTo>
                  <a:pt x="2779363" y="194870"/>
                  <a:pt x="2780485" y="389740"/>
                  <a:pt x="2781608" y="584610"/>
                </a:cubicBez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ru-RU"/>
          </a:p>
        </p:txBody>
      </p:sp>
      <p:sp>
        <p:nvSpPr>
          <p:cNvPr id="19" name="Параллелограмм 4"/>
          <p:cNvSpPr/>
          <p:nvPr/>
        </p:nvSpPr>
        <p:spPr>
          <a:xfrm rot="10800000">
            <a:off x="9099079" y="6109097"/>
            <a:ext cx="1308544" cy="584611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71800"/>
              <a:gd name="connsiteY0" fmla="*/ 576064 h 584610"/>
              <a:gd name="connsiteX1" fmla="*/ 212383 w 2771800"/>
              <a:gd name="connsiteY1" fmla="*/ 0 h 584610"/>
              <a:gd name="connsiteX2" fmla="*/ 2771800 w 2771800"/>
              <a:gd name="connsiteY2" fmla="*/ 0 h 584610"/>
              <a:gd name="connsiteX3" fmla="*/ 2602146 w 2771800"/>
              <a:gd name="connsiteY3" fmla="*/ 584610 h 584610"/>
              <a:gd name="connsiteX4" fmla="*/ 0 w 2771800"/>
              <a:gd name="connsiteY4" fmla="*/ 576064 h 584610"/>
              <a:gd name="connsiteX0" fmla="*/ 0 w 3286998"/>
              <a:gd name="connsiteY0" fmla="*/ 576064 h 584610"/>
              <a:gd name="connsiteX1" fmla="*/ 212383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  <a:gd name="connsiteX0" fmla="*/ 0 w 3286998"/>
              <a:gd name="connsiteY0" fmla="*/ 576064 h 584610"/>
              <a:gd name="connsiteX1" fmla="*/ 756204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86998" h="584610">
                <a:moveTo>
                  <a:pt x="0" y="576064"/>
                </a:moveTo>
                <a:lnTo>
                  <a:pt x="756204" y="0"/>
                </a:lnTo>
                <a:lnTo>
                  <a:pt x="3286998" y="8546"/>
                </a:lnTo>
                <a:lnTo>
                  <a:pt x="2602146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ru-RU"/>
          </a:p>
        </p:txBody>
      </p:sp>
      <p:sp>
        <p:nvSpPr>
          <p:cNvPr id="22" name="Параллелограмм 4"/>
          <p:cNvSpPr/>
          <p:nvPr/>
        </p:nvSpPr>
        <p:spPr>
          <a:xfrm>
            <a:off x="8489711" y="26124"/>
            <a:ext cx="3708811" cy="584611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81608" h="584610">
                <a:moveTo>
                  <a:pt x="0" y="576064"/>
                </a:moveTo>
                <a:lnTo>
                  <a:pt x="212383" y="0"/>
                </a:lnTo>
                <a:lnTo>
                  <a:pt x="2771800" y="0"/>
                </a:lnTo>
                <a:lnTo>
                  <a:pt x="2781608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ru-RU"/>
          </a:p>
        </p:txBody>
      </p:sp>
      <p:sp>
        <p:nvSpPr>
          <p:cNvPr id="23" name="Параллелограмм 4"/>
          <p:cNvSpPr/>
          <p:nvPr/>
        </p:nvSpPr>
        <p:spPr>
          <a:xfrm>
            <a:off x="7257116" y="26123"/>
            <a:ext cx="1308544" cy="584611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71800"/>
              <a:gd name="connsiteY0" fmla="*/ 576064 h 584610"/>
              <a:gd name="connsiteX1" fmla="*/ 212383 w 2771800"/>
              <a:gd name="connsiteY1" fmla="*/ 0 h 584610"/>
              <a:gd name="connsiteX2" fmla="*/ 2771800 w 2771800"/>
              <a:gd name="connsiteY2" fmla="*/ 0 h 584610"/>
              <a:gd name="connsiteX3" fmla="*/ 2602146 w 2771800"/>
              <a:gd name="connsiteY3" fmla="*/ 584610 h 584610"/>
              <a:gd name="connsiteX4" fmla="*/ 0 w 2771800"/>
              <a:gd name="connsiteY4" fmla="*/ 576064 h 584610"/>
              <a:gd name="connsiteX0" fmla="*/ 0 w 3286998"/>
              <a:gd name="connsiteY0" fmla="*/ 576064 h 584610"/>
              <a:gd name="connsiteX1" fmla="*/ 212383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  <a:gd name="connsiteX0" fmla="*/ 0 w 3286998"/>
              <a:gd name="connsiteY0" fmla="*/ 576064 h 584610"/>
              <a:gd name="connsiteX1" fmla="*/ 756204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86998" h="584610">
                <a:moveTo>
                  <a:pt x="0" y="576064"/>
                </a:moveTo>
                <a:lnTo>
                  <a:pt x="756204" y="0"/>
                </a:lnTo>
                <a:lnTo>
                  <a:pt x="3286998" y="8546"/>
                </a:lnTo>
                <a:lnTo>
                  <a:pt x="2602146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ru-RU"/>
          </a:p>
        </p:txBody>
      </p:sp>
      <p:pic>
        <p:nvPicPr>
          <p:cNvPr id="1026" name="Picture 2" descr="C:\Users\sharapovir\Desktop\Samarskaya oblast.723b5d6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1783" y="-21253"/>
            <a:ext cx="1023295" cy="1032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Параллелограмм 4"/>
          <p:cNvSpPr/>
          <p:nvPr/>
        </p:nvSpPr>
        <p:spPr>
          <a:xfrm>
            <a:off x="0" y="0"/>
            <a:ext cx="5034098" cy="584611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2715 w 2784323"/>
              <a:gd name="connsiteY0" fmla="*/ 583092 h 591638"/>
              <a:gd name="connsiteX1" fmla="*/ 0 w 2784323"/>
              <a:gd name="connsiteY1" fmla="*/ 0 h 591638"/>
              <a:gd name="connsiteX2" fmla="*/ 2774515 w 2784323"/>
              <a:gd name="connsiteY2" fmla="*/ 7028 h 591638"/>
              <a:gd name="connsiteX3" fmla="*/ 2784323 w 2784323"/>
              <a:gd name="connsiteY3" fmla="*/ 591638 h 591638"/>
              <a:gd name="connsiteX4" fmla="*/ 2715 w 2784323"/>
              <a:gd name="connsiteY4" fmla="*/ 583092 h 591638"/>
              <a:gd name="connsiteX0" fmla="*/ 2715 w 3092274"/>
              <a:gd name="connsiteY0" fmla="*/ 583092 h 591638"/>
              <a:gd name="connsiteX1" fmla="*/ 0 w 3092274"/>
              <a:gd name="connsiteY1" fmla="*/ 0 h 591638"/>
              <a:gd name="connsiteX2" fmla="*/ 3092274 w 3092274"/>
              <a:gd name="connsiteY2" fmla="*/ 3514 h 591638"/>
              <a:gd name="connsiteX3" fmla="*/ 2784323 w 3092274"/>
              <a:gd name="connsiteY3" fmla="*/ 591638 h 591638"/>
              <a:gd name="connsiteX4" fmla="*/ 2715 w 3092274"/>
              <a:gd name="connsiteY4" fmla="*/ 583092 h 591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92274" h="591638">
                <a:moveTo>
                  <a:pt x="2715" y="583092"/>
                </a:moveTo>
                <a:lnTo>
                  <a:pt x="0" y="0"/>
                </a:lnTo>
                <a:lnTo>
                  <a:pt x="3092274" y="3514"/>
                </a:lnTo>
                <a:lnTo>
                  <a:pt x="2784323" y="591638"/>
                </a:lnTo>
                <a:lnTo>
                  <a:pt x="2715" y="583092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Детализация БК в документах закупок </a:t>
            </a:r>
            <a:endParaRPr lang="ru-RU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872" y="734906"/>
            <a:ext cx="9318798" cy="4205901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1136" y="2893527"/>
            <a:ext cx="6096947" cy="3743317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32" name="Прямоугольник 31"/>
          <p:cNvSpPr/>
          <p:nvPr/>
        </p:nvSpPr>
        <p:spPr>
          <a:xfrm>
            <a:off x="2344463" y="3759200"/>
            <a:ext cx="816425" cy="666043"/>
          </a:xfrm>
          <a:prstGeom prst="rect">
            <a:avLst/>
          </a:prstGeom>
          <a:solidFill>
            <a:schemeClr val="bg1">
              <a:alpha val="0"/>
            </a:schemeClr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4317818" y="3759200"/>
            <a:ext cx="1432560" cy="666043"/>
          </a:xfrm>
          <a:prstGeom prst="rect">
            <a:avLst/>
          </a:prstGeom>
          <a:solidFill>
            <a:schemeClr val="bg1">
              <a:alpha val="0"/>
            </a:schemeClr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6728178" y="4233333"/>
            <a:ext cx="891822" cy="191910"/>
          </a:xfrm>
          <a:prstGeom prst="rect">
            <a:avLst/>
          </a:prstGeom>
          <a:solidFill>
            <a:schemeClr val="bg1">
              <a:alpha val="0"/>
            </a:schemeClr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6728178" y="5225230"/>
            <a:ext cx="1320800" cy="225779"/>
          </a:xfrm>
          <a:prstGeom prst="rect">
            <a:avLst/>
          </a:prstGeom>
          <a:solidFill>
            <a:schemeClr val="bg1">
              <a:alpha val="0"/>
            </a:schemeClr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9721854" y="1058683"/>
            <a:ext cx="246941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>Заполнение БК в ГИС «Госзаказ»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8136D-21B0-4D9D-9416-6DF92A23879A}" type="slidenum">
              <a:rPr lang="ru-RU" smtClean="0"/>
              <a:t>4</a:t>
            </a:fld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763744" y="4924788"/>
            <a:ext cx="491154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1. Код целевой статьи</a:t>
            </a:r>
          </a:p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2. Код объекта национального проекта (мероприятие НП)</a:t>
            </a:r>
          </a:p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3. Код  целевых средств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17491" y="4144622"/>
            <a:ext cx="2822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168397" y="3439385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297989" y="5819998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6470199" y="5001152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2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4016132" y="3474211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2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6728178" y="5461097"/>
            <a:ext cx="1320800" cy="225779"/>
          </a:xfrm>
          <a:prstGeom prst="rect">
            <a:avLst/>
          </a:prstGeom>
          <a:solidFill>
            <a:schemeClr val="bg1">
              <a:alpha val="0"/>
            </a:schemeClr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Прямая со стрелкой 10"/>
          <p:cNvCxnSpPr/>
          <p:nvPr/>
        </p:nvCxnSpPr>
        <p:spPr>
          <a:xfrm flipH="1" flipV="1">
            <a:off x="8048979" y="5686876"/>
            <a:ext cx="314426" cy="26518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2331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араллелограмм 4"/>
          <p:cNvSpPr/>
          <p:nvPr/>
        </p:nvSpPr>
        <p:spPr>
          <a:xfrm rot="10800000">
            <a:off x="-3" y="6186989"/>
            <a:ext cx="3777244" cy="584609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824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81608" h="584610">
                <a:moveTo>
                  <a:pt x="0" y="576064"/>
                </a:moveTo>
                <a:lnTo>
                  <a:pt x="212383" y="0"/>
                </a:lnTo>
                <a:lnTo>
                  <a:pt x="2778240" y="0"/>
                </a:lnTo>
                <a:cubicBezTo>
                  <a:pt x="2779363" y="194870"/>
                  <a:pt x="2780485" y="389740"/>
                  <a:pt x="2781608" y="584610"/>
                </a:cubicBez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ru-RU"/>
          </a:p>
        </p:txBody>
      </p:sp>
      <p:sp>
        <p:nvSpPr>
          <p:cNvPr id="19" name="Параллелограмм 4"/>
          <p:cNvSpPr/>
          <p:nvPr/>
        </p:nvSpPr>
        <p:spPr>
          <a:xfrm rot="10800000">
            <a:off x="3708811" y="6186991"/>
            <a:ext cx="1308544" cy="584611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71800"/>
              <a:gd name="connsiteY0" fmla="*/ 576064 h 584610"/>
              <a:gd name="connsiteX1" fmla="*/ 212383 w 2771800"/>
              <a:gd name="connsiteY1" fmla="*/ 0 h 584610"/>
              <a:gd name="connsiteX2" fmla="*/ 2771800 w 2771800"/>
              <a:gd name="connsiteY2" fmla="*/ 0 h 584610"/>
              <a:gd name="connsiteX3" fmla="*/ 2602146 w 2771800"/>
              <a:gd name="connsiteY3" fmla="*/ 584610 h 584610"/>
              <a:gd name="connsiteX4" fmla="*/ 0 w 2771800"/>
              <a:gd name="connsiteY4" fmla="*/ 576064 h 584610"/>
              <a:gd name="connsiteX0" fmla="*/ 0 w 3286998"/>
              <a:gd name="connsiteY0" fmla="*/ 576064 h 584610"/>
              <a:gd name="connsiteX1" fmla="*/ 212383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  <a:gd name="connsiteX0" fmla="*/ 0 w 3286998"/>
              <a:gd name="connsiteY0" fmla="*/ 576064 h 584610"/>
              <a:gd name="connsiteX1" fmla="*/ 756204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86998" h="584610">
                <a:moveTo>
                  <a:pt x="0" y="576064"/>
                </a:moveTo>
                <a:lnTo>
                  <a:pt x="756204" y="0"/>
                </a:lnTo>
                <a:lnTo>
                  <a:pt x="3286998" y="8546"/>
                </a:lnTo>
                <a:lnTo>
                  <a:pt x="2602146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ru-RU"/>
          </a:p>
        </p:txBody>
      </p:sp>
      <p:sp>
        <p:nvSpPr>
          <p:cNvPr id="22" name="Параллелограмм 4"/>
          <p:cNvSpPr/>
          <p:nvPr/>
        </p:nvSpPr>
        <p:spPr>
          <a:xfrm>
            <a:off x="8489711" y="26124"/>
            <a:ext cx="3708811" cy="584611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81608" h="584610">
                <a:moveTo>
                  <a:pt x="0" y="576064"/>
                </a:moveTo>
                <a:lnTo>
                  <a:pt x="212383" y="0"/>
                </a:lnTo>
                <a:lnTo>
                  <a:pt x="2771800" y="0"/>
                </a:lnTo>
                <a:lnTo>
                  <a:pt x="2781608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ru-RU"/>
          </a:p>
        </p:txBody>
      </p:sp>
      <p:sp>
        <p:nvSpPr>
          <p:cNvPr id="23" name="Параллелограмм 4"/>
          <p:cNvSpPr/>
          <p:nvPr/>
        </p:nvSpPr>
        <p:spPr>
          <a:xfrm>
            <a:off x="7257116" y="26123"/>
            <a:ext cx="1308544" cy="584611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71800"/>
              <a:gd name="connsiteY0" fmla="*/ 576064 h 584610"/>
              <a:gd name="connsiteX1" fmla="*/ 212383 w 2771800"/>
              <a:gd name="connsiteY1" fmla="*/ 0 h 584610"/>
              <a:gd name="connsiteX2" fmla="*/ 2771800 w 2771800"/>
              <a:gd name="connsiteY2" fmla="*/ 0 h 584610"/>
              <a:gd name="connsiteX3" fmla="*/ 2602146 w 2771800"/>
              <a:gd name="connsiteY3" fmla="*/ 584610 h 584610"/>
              <a:gd name="connsiteX4" fmla="*/ 0 w 2771800"/>
              <a:gd name="connsiteY4" fmla="*/ 576064 h 584610"/>
              <a:gd name="connsiteX0" fmla="*/ 0 w 3286998"/>
              <a:gd name="connsiteY0" fmla="*/ 576064 h 584610"/>
              <a:gd name="connsiteX1" fmla="*/ 212383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  <a:gd name="connsiteX0" fmla="*/ 0 w 3286998"/>
              <a:gd name="connsiteY0" fmla="*/ 576064 h 584610"/>
              <a:gd name="connsiteX1" fmla="*/ 756204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86998" h="584610">
                <a:moveTo>
                  <a:pt x="0" y="576064"/>
                </a:moveTo>
                <a:lnTo>
                  <a:pt x="756204" y="0"/>
                </a:lnTo>
                <a:lnTo>
                  <a:pt x="3286998" y="8546"/>
                </a:lnTo>
                <a:lnTo>
                  <a:pt x="2602146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ru-RU"/>
          </a:p>
        </p:txBody>
      </p:sp>
      <p:pic>
        <p:nvPicPr>
          <p:cNvPr id="1026" name="Picture 2" descr="C:\Users\sharapovir\Desktop\Samarskaya oblast.723b5d6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1783" y="-21253"/>
            <a:ext cx="1023295" cy="1032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Параллелограмм 4"/>
          <p:cNvSpPr/>
          <p:nvPr/>
        </p:nvSpPr>
        <p:spPr>
          <a:xfrm>
            <a:off x="-4535" y="-16328"/>
            <a:ext cx="4678012" cy="1027634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2715 w 2784323"/>
              <a:gd name="connsiteY0" fmla="*/ 583092 h 591638"/>
              <a:gd name="connsiteX1" fmla="*/ 0 w 2784323"/>
              <a:gd name="connsiteY1" fmla="*/ 0 h 591638"/>
              <a:gd name="connsiteX2" fmla="*/ 2774515 w 2784323"/>
              <a:gd name="connsiteY2" fmla="*/ 7028 h 591638"/>
              <a:gd name="connsiteX3" fmla="*/ 2784323 w 2784323"/>
              <a:gd name="connsiteY3" fmla="*/ 591638 h 591638"/>
              <a:gd name="connsiteX4" fmla="*/ 2715 w 2784323"/>
              <a:gd name="connsiteY4" fmla="*/ 583092 h 591638"/>
              <a:gd name="connsiteX0" fmla="*/ 2715 w 3092274"/>
              <a:gd name="connsiteY0" fmla="*/ 583092 h 591638"/>
              <a:gd name="connsiteX1" fmla="*/ 0 w 3092274"/>
              <a:gd name="connsiteY1" fmla="*/ 0 h 591638"/>
              <a:gd name="connsiteX2" fmla="*/ 3092274 w 3092274"/>
              <a:gd name="connsiteY2" fmla="*/ 3514 h 591638"/>
              <a:gd name="connsiteX3" fmla="*/ 2784323 w 3092274"/>
              <a:gd name="connsiteY3" fmla="*/ 591638 h 591638"/>
              <a:gd name="connsiteX4" fmla="*/ 2715 w 3092274"/>
              <a:gd name="connsiteY4" fmla="*/ 583092 h 591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92274" h="591638">
                <a:moveTo>
                  <a:pt x="2715" y="583092"/>
                </a:moveTo>
                <a:lnTo>
                  <a:pt x="0" y="0"/>
                </a:lnTo>
                <a:lnTo>
                  <a:pt x="3092274" y="3514"/>
                </a:lnTo>
                <a:lnTo>
                  <a:pt x="2784323" y="591638"/>
                </a:lnTo>
                <a:lnTo>
                  <a:pt x="2715" y="583092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Перечень мероприятий региональных проектов</a:t>
            </a:r>
          </a:p>
        </p:txBody>
      </p:sp>
      <p:graphicFrame>
        <p:nvGraphicFramePr>
          <p:cNvPr id="26" name="Таблица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3554116"/>
              </p:ext>
            </p:extLst>
          </p:nvPr>
        </p:nvGraphicFramePr>
        <p:xfrm>
          <a:off x="1054507" y="1432223"/>
          <a:ext cx="10457554" cy="214314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4642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3147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4784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186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451321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871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Код ЦСР</a:t>
                      </a:r>
                      <a:endParaRPr lang="ru-RU" sz="14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73" marR="4773" marT="477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Номер результата</a:t>
                      </a:r>
                      <a:endParaRPr lang="ru-RU" sz="14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73" marR="4773" marT="477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Наименование результата</a:t>
                      </a:r>
                      <a:endParaRPr lang="ru-RU" sz="14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73" marR="4773" marT="477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Номер мероприятия</a:t>
                      </a:r>
                      <a:endParaRPr lang="ru-RU" sz="14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73" marR="4773" marT="477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Наименование</a:t>
                      </a:r>
                      <a:r>
                        <a:rPr lang="ru-RU" sz="1400" b="1" u="none" strike="noStrike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 мероприятия</a:t>
                      </a:r>
                      <a:endParaRPr lang="ru-RU" sz="14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73" marR="4773" marT="477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52330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018</a:t>
                      </a:r>
                      <a:r>
                        <a:rPr lang="en-US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N7</a:t>
                      </a:r>
                      <a:r>
                        <a:rPr lang="en-US" sz="14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51140</a:t>
                      </a:r>
                      <a:endParaRPr lang="en-US" sz="14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73" marR="4773" marT="477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2</a:t>
                      </a:r>
                      <a:endParaRPr lang="ru-RU" sz="14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73" marR="4773" marT="477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indent="0" algn="l" fontAlgn="ctr"/>
                      <a:r>
                        <a:rPr lang="ru-RU" sz="14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Не менее 90% медицинских организаций, подведомственных министерству здравоохранения Самарской области, обеспечивают межведомственное электронное взаимодействие, в том числе с учреждениями медико-социальной экспертизы.</a:t>
                      </a:r>
                      <a:endParaRPr lang="ru-RU" sz="14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73" marR="4773" marT="477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1.1.1</a:t>
                      </a:r>
                      <a:endParaRPr lang="ru-RU" sz="14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73" marR="4773" marT="477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indent="0" algn="l" fontAlgn="ctr"/>
                      <a:r>
                        <a:rPr lang="ru-RU" sz="14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Создание, развитие, внедрение, модернизация  медицинских информационных систем, государственных медицинских организаций Самарской области для обеспечения межведомственного информационного взаимодействия</a:t>
                      </a:r>
                      <a:endParaRPr lang="ru-RU" sz="14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73" marR="4773" marT="477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cxnSp>
        <p:nvCxnSpPr>
          <p:cNvPr id="27" name="Прямая со стрелкой 26"/>
          <p:cNvCxnSpPr>
            <a:endCxn id="24" idx="0"/>
          </p:cNvCxnSpPr>
          <p:nvPr/>
        </p:nvCxnSpPr>
        <p:spPr>
          <a:xfrm>
            <a:off x="1638728" y="3575369"/>
            <a:ext cx="470993" cy="3648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>
            <a:endCxn id="33" idx="0"/>
          </p:cNvCxnSpPr>
          <p:nvPr/>
        </p:nvCxnSpPr>
        <p:spPr>
          <a:xfrm>
            <a:off x="2751477" y="3575369"/>
            <a:ext cx="734327" cy="3648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>
            <a:stCxn id="26" idx="2"/>
            <a:endCxn id="34" idx="0"/>
          </p:cNvCxnSpPr>
          <p:nvPr/>
        </p:nvCxnSpPr>
        <p:spPr>
          <a:xfrm flipH="1">
            <a:off x="4673477" y="3575369"/>
            <a:ext cx="1609807" cy="3532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Скругленный прямоугольник 14"/>
          <p:cNvSpPr/>
          <p:nvPr/>
        </p:nvSpPr>
        <p:spPr>
          <a:xfrm>
            <a:off x="6986446" y="3825170"/>
            <a:ext cx="4551010" cy="178717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Перечень мероприятий региональных проектов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формируется на основе паспортов региональной составляющей национального или федерального проекта и доступен для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ознакомления 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в системе </a:t>
            </a:r>
            <a:r>
              <a:rPr lang="ru-RU" b="1" i="1" dirty="0" err="1" smtClean="0">
                <a:solidFill>
                  <a:schemeClr val="accent1">
                    <a:lumMod val="75000"/>
                  </a:schemeClr>
                </a:solidFill>
              </a:rPr>
              <a:t>НП_Мониторинг</a:t>
            </a:r>
            <a:r>
              <a:rPr lang="ru-RU" b="1" dirty="0" smtClean="0"/>
              <a:t>. </a:t>
            </a:r>
            <a:endParaRPr lang="ru-RU" b="1" dirty="0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191485" y="3940171"/>
            <a:ext cx="1836471" cy="52210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018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N7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</a:rPr>
              <a:t>5114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0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3158533" y="3940172"/>
            <a:ext cx="654541" cy="5221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02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3970315" y="3928597"/>
            <a:ext cx="1406324" cy="53367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010101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990700" y="4158033"/>
            <a:ext cx="3356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779906" y="4158033"/>
            <a:ext cx="3356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8136D-21B0-4D9D-9416-6DF92A23879A}" type="slidenum">
              <a:rPr lang="ru-RU" smtClean="0"/>
              <a:t>5</a:t>
            </a:fld>
            <a:endParaRPr lang="ru-RU"/>
          </a:p>
        </p:txBody>
      </p:sp>
      <p:sp>
        <p:nvSpPr>
          <p:cNvPr id="6" name="Правая фигурная скобка 5"/>
          <p:cNvSpPr/>
          <p:nvPr/>
        </p:nvSpPr>
        <p:spPr>
          <a:xfrm rot="5400000">
            <a:off x="2106955" y="4172826"/>
            <a:ext cx="256487" cy="835378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583889" y="4787579"/>
            <a:ext cx="33864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</a:rPr>
              <a:t>КОНТРОЛЬ !</a:t>
            </a:r>
          </a:p>
          <a:p>
            <a:pPr algn="ctr"/>
            <a:r>
              <a:rPr lang="ru-RU" b="1" i="1" dirty="0" smtClean="0">
                <a:solidFill>
                  <a:srgbClr val="FF0000"/>
                </a:solidFill>
              </a:rPr>
              <a:t>4-9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разряды на соответствие целевой статье  </a:t>
            </a:r>
          </a:p>
        </p:txBody>
      </p:sp>
    </p:spTree>
    <p:extLst>
      <p:ext uri="{BB962C8B-B14F-4D97-AF65-F5344CB8AC3E}">
        <p14:creationId xmlns:p14="http://schemas.microsoft.com/office/powerpoint/2010/main" val="2294930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араллелограмм 4"/>
          <p:cNvSpPr/>
          <p:nvPr/>
        </p:nvSpPr>
        <p:spPr>
          <a:xfrm rot="10800000">
            <a:off x="-3" y="6186989"/>
            <a:ext cx="3777244" cy="584609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824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81608" h="584610">
                <a:moveTo>
                  <a:pt x="0" y="576064"/>
                </a:moveTo>
                <a:lnTo>
                  <a:pt x="212383" y="0"/>
                </a:lnTo>
                <a:lnTo>
                  <a:pt x="2778240" y="0"/>
                </a:lnTo>
                <a:cubicBezTo>
                  <a:pt x="2779363" y="194870"/>
                  <a:pt x="2780485" y="389740"/>
                  <a:pt x="2781608" y="584610"/>
                </a:cubicBez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ru-RU"/>
          </a:p>
        </p:txBody>
      </p:sp>
      <p:sp>
        <p:nvSpPr>
          <p:cNvPr id="19" name="Параллелограмм 4"/>
          <p:cNvSpPr/>
          <p:nvPr/>
        </p:nvSpPr>
        <p:spPr>
          <a:xfrm rot="10800000">
            <a:off x="3708811" y="6186991"/>
            <a:ext cx="1308544" cy="584611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71800"/>
              <a:gd name="connsiteY0" fmla="*/ 576064 h 584610"/>
              <a:gd name="connsiteX1" fmla="*/ 212383 w 2771800"/>
              <a:gd name="connsiteY1" fmla="*/ 0 h 584610"/>
              <a:gd name="connsiteX2" fmla="*/ 2771800 w 2771800"/>
              <a:gd name="connsiteY2" fmla="*/ 0 h 584610"/>
              <a:gd name="connsiteX3" fmla="*/ 2602146 w 2771800"/>
              <a:gd name="connsiteY3" fmla="*/ 584610 h 584610"/>
              <a:gd name="connsiteX4" fmla="*/ 0 w 2771800"/>
              <a:gd name="connsiteY4" fmla="*/ 576064 h 584610"/>
              <a:gd name="connsiteX0" fmla="*/ 0 w 3286998"/>
              <a:gd name="connsiteY0" fmla="*/ 576064 h 584610"/>
              <a:gd name="connsiteX1" fmla="*/ 212383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  <a:gd name="connsiteX0" fmla="*/ 0 w 3286998"/>
              <a:gd name="connsiteY0" fmla="*/ 576064 h 584610"/>
              <a:gd name="connsiteX1" fmla="*/ 756204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86998" h="584610">
                <a:moveTo>
                  <a:pt x="0" y="576064"/>
                </a:moveTo>
                <a:lnTo>
                  <a:pt x="756204" y="0"/>
                </a:lnTo>
                <a:lnTo>
                  <a:pt x="3286998" y="8546"/>
                </a:lnTo>
                <a:lnTo>
                  <a:pt x="2602146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ru-RU"/>
          </a:p>
        </p:txBody>
      </p:sp>
      <p:sp>
        <p:nvSpPr>
          <p:cNvPr id="22" name="Параллелограмм 4"/>
          <p:cNvSpPr/>
          <p:nvPr/>
        </p:nvSpPr>
        <p:spPr>
          <a:xfrm>
            <a:off x="8489711" y="26124"/>
            <a:ext cx="3708811" cy="584611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81608" h="584610">
                <a:moveTo>
                  <a:pt x="0" y="576064"/>
                </a:moveTo>
                <a:lnTo>
                  <a:pt x="212383" y="0"/>
                </a:lnTo>
                <a:lnTo>
                  <a:pt x="2771800" y="0"/>
                </a:lnTo>
                <a:lnTo>
                  <a:pt x="2781608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ru-RU"/>
          </a:p>
        </p:txBody>
      </p:sp>
      <p:sp>
        <p:nvSpPr>
          <p:cNvPr id="23" name="Параллелограмм 4"/>
          <p:cNvSpPr/>
          <p:nvPr/>
        </p:nvSpPr>
        <p:spPr>
          <a:xfrm>
            <a:off x="7257116" y="26123"/>
            <a:ext cx="1308544" cy="584611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71800"/>
              <a:gd name="connsiteY0" fmla="*/ 576064 h 584610"/>
              <a:gd name="connsiteX1" fmla="*/ 212383 w 2771800"/>
              <a:gd name="connsiteY1" fmla="*/ 0 h 584610"/>
              <a:gd name="connsiteX2" fmla="*/ 2771800 w 2771800"/>
              <a:gd name="connsiteY2" fmla="*/ 0 h 584610"/>
              <a:gd name="connsiteX3" fmla="*/ 2602146 w 2771800"/>
              <a:gd name="connsiteY3" fmla="*/ 584610 h 584610"/>
              <a:gd name="connsiteX4" fmla="*/ 0 w 2771800"/>
              <a:gd name="connsiteY4" fmla="*/ 576064 h 584610"/>
              <a:gd name="connsiteX0" fmla="*/ 0 w 3286998"/>
              <a:gd name="connsiteY0" fmla="*/ 576064 h 584610"/>
              <a:gd name="connsiteX1" fmla="*/ 212383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  <a:gd name="connsiteX0" fmla="*/ 0 w 3286998"/>
              <a:gd name="connsiteY0" fmla="*/ 576064 h 584610"/>
              <a:gd name="connsiteX1" fmla="*/ 756204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86998" h="584610">
                <a:moveTo>
                  <a:pt x="0" y="576064"/>
                </a:moveTo>
                <a:lnTo>
                  <a:pt x="756204" y="0"/>
                </a:lnTo>
                <a:lnTo>
                  <a:pt x="3286998" y="8546"/>
                </a:lnTo>
                <a:lnTo>
                  <a:pt x="2602146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ru-RU"/>
          </a:p>
        </p:txBody>
      </p:sp>
      <p:pic>
        <p:nvPicPr>
          <p:cNvPr id="1026" name="Picture 2" descr="C:\Users\sharapovir\Desktop\Samarskaya oblast.723b5d6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1783" y="-21253"/>
            <a:ext cx="1023295" cy="1032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Параллелограмм 4"/>
          <p:cNvSpPr/>
          <p:nvPr/>
        </p:nvSpPr>
        <p:spPr>
          <a:xfrm>
            <a:off x="-4535" y="-16328"/>
            <a:ext cx="4678012" cy="1027634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2715 w 2784323"/>
              <a:gd name="connsiteY0" fmla="*/ 583092 h 591638"/>
              <a:gd name="connsiteX1" fmla="*/ 0 w 2784323"/>
              <a:gd name="connsiteY1" fmla="*/ 0 h 591638"/>
              <a:gd name="connsiteX2" fmla="*/ 2774515 w 2784323"/>
              <a:gd name="connsiteY2" fmla="*/ 7028 h 591638"/>
              <a:gd name="connsiteX3" fmla="*/ 2784323 w 2784323"/>
              <a:gd name="connsiteY3" fmla="*/ 591638 h 591638"/>
              <a:gd name="connsiteX4" fmla="*/ 2715 w 2784323"/>
              <a:gd name="connsiteY4" fmla="*/ 583092 h 591638"/>
              <a:gd name="connsiteX0" fmla="*/ 2715 w 3092274"/>
              <a:gd name="connsiteY0" fmla="*/ 583092 h 591638"/>
              <a:gd name="connsiteX1" fmla="*/ 0 w 3092274"/>
              <a:gd name="connsiteY1" fmla="*/ 0 h 591638"/>
              <a:gd name="connsiteX2" fmla="*/ 3092274 w 3092274"/>
              <a:gd name="connsiteY2" fmla="*/ 3514 h 591638"/>
              <a:gd name="connsiteX3" fmla="*/ 2784323 w 3092274"/>
              <a:gd name="connsiteY3" fmla="*/ 591638 h 591638"/>
              <a:gd name="connsiteX4" fmla="*/ 2715 w 3092274"/>
              <a:gd name="connsiteY4" fmla="*/ 583092 h 591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92274" h="591638">
                <a:moveTo>
                  <a:pt x="2715" y="583092"/>
                </a:moveTo>
                <a:lnTo>
                  <a:pt x="0" y="0"/>
                </a:lnTo>
                <a:lnTo>
                  <a:pt x="3092274" y="3514"/>
                </a:lnTo>
                <a:lnTo>
                  <a:pt x="2784323" y="591638"/>
                </a:lnTo>
                <a:lnTo>
                  <a:pt x="2715" y="583092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Код целевых средств</a:t>
            </a:r>
            <a:endParaRPr lang="ru-RU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26" name="Таблица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4158626"/>
              </p:ext>
            </p:extLst>
          </p:nvPr>
        </p:nvGraphicFramePr>
        <p:xfrm>
          <a:off x="833518" y="2454643"/>
          <a:ext cx="8367674" cy="285894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0874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85893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501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КОД</a:t>
                      </a:r>
                      <a:endParaRPr lang="ru-RU" sz="1400" b="1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73" marR="4773" marT="477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Наименование</a:t>
                      </a:r>
                      <a:endParaRPr lang="ru-RU" sz="1400" b="1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73" marR="4773" marT="477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26756159"/>
                  </a:ext>
                </a:extLst>
              </a:tr>
              <a:tr h="78039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  <a:r>
                        <a:rPr lang="ru-RU" sz="1400" b="1" u="none" strike="noStrik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0000000</a:t>
                      </a:r>
                      <a:endParaRPr lang="ru-RU" sz="1400" b="1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73" marR="4773" marT="477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Средства муниципальных учреждений (дотации, субсидии, субвенции из </a:t>
                      </a:r>
                      <a:r>
                        <a:rPr lang="ru-RU" sz="14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ФЕДЕРАЛЬНОГО</a:t>
                      </a:r>
                      <a:r>
                        <a:rPr lang="ru-RU" sz="1400" b="1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 бюджета)</a:t>
                      </a:r>
                      <a:endParaRPr lang="ru-RU" sz="14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73" marR="4773" marT="477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44155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400" b="1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  <a:r>
                        <a:rPr lang="en-US" sz="1400" b="1" u="none" strike="noStrik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0000000</a:t>
                      </a:r>
                      <a:endParaRPr lang="en-US" sz="1400" b="1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73" marR="4773" marT="477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Средства муниципальных учреждений (дотации, субсидии, субвенции из </a:t>
                      </a:r>
                      <a:r>
                        <a:rPr lang="ru-RU" sz="1400" b="1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ОБЛАСТНОГО</a:t>
                      </a:r>
                      <a:r>
                        <a:rPr lang="ru-RU" sz="1400" b="1" u="none" strike="noStrik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бюджета)</a:t>
                      </a:r>
                      <a:endParaRPr lang="ru-RU" sz="1400" b="1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73" marR="4773" marT="477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10421876"/>
                  </a:ext>
                </a:extLst>
              </a:tr>
              <a:tr h="98422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400" b="1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  <a:r>
                        <a:rPr lang="en-US" sz="1400" b="1" u="none" strike="noStrik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0000000</a:t>
                      </a:r>
                      <a:endParaRPr lang="en-US" sz="1400" b="1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73" marR="4773" marT="477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Средства муниципальных учреждений (средства </a:t>
                      </a:r>
                      <a:r>
                        <a:rPr lang="ru-RU" sz="1400" b="1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МУНИЦИПАЛЬНОГО</a:t>
                      </a:r>
                      <a:r>
                        <a:rPr lang="ru-RU" sz="1400" b="1" u="none" strike="noStrik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бюджета)</a:t>
                      </a:r>
                      <a:endParaRPr lang="ru-RU" sz="1400" b="1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73" marR="4773" marT="477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44" name="TextBox 43"/>
          <p:cNvSpPr txBox="1"/>
          <p:nvPr/>
        </p:nvSpPr>
        <p:spPr>
          <a:xfrm>
            <a:off x="3779906" y="4158033"/>
            <a:ext cx="3356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8136D-21B0-4D9D-9416-6DF92A23879A}" type="slidenum">
              <a:rPr lang="ru-RU" smtClean="0"/>
              <a:t>6</a:t>
            </a:fld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1044928" y="1483254"/>
            <a:ext cx="580562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6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 - ТОЛЬКО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ДЛЯ МУНИЦИПАЛЬНЫХ УЧРЕЖДЕНИЙ </a:t>
            </a:r>
            <a:endParaRPr lang="en-US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и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органов местного самоуправления</a:t>
            </a:r>
          </a:p>
          <a:p>
            <a:endParaRPr lang="ru-RU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5" name="Picture 6" descr="Восклицательный знак в круге – Бесплатные иконки: знаки"/>
          <p:cNvPicPr>
            <a:picLocks noChangeAspect="1" noChangeArrowheads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3440" y="2345028"/>
            <a:ext cx="1579990" cy="1579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Прямоугольник 31"/>
          <p:cNvSpPr/>
          <p:nvPr/>
        </p:nvSpPr>
        <p:spPr>
          <a:xfrm>
            <a:off x="9437566" y="4223198"/>
            <a:ext cx="293173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</a:rPr>
              <a:t>КОНТРОЛЬ !</a:t>
            </a:r>
          </a:p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на обязательность заполнения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6107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араллелограмм 4"/>
          <p:cNvSpPr/>
          <p:nvPr/>
        </p:nvSpPr>
        <p:spPr>
          <a:xfrm rot="10800000">
            <a:off x="-3" y="6186989"/>
            <a:ext cx="3777244" cy="584609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824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81608" h="584610">
                <a:moveTo>
                  <a:pt x="0" y="576064"/>
                </a:moveTo>
                <a:lnTo>
                  <a:pt x="212383" y="0"/>
                </a:lnTo>
                <a:lnTo>
                  <a:pt x="2778240" y="0"/>
                </a:lnTo>
                <a:cubicBezTo>
                  <a:pt x="2779363" y="194870"/>
                  <a:pt x="2780485" y="389740"/>
                  <a:pt x="2781608" y="584610"/>
                </a:cubicBez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ru-RU"/>
          </a:p>
        </p:txBody>
      </p:sp>
      <p:sp>
        <p:nvSpPr>
          <p:cNvPr id="19" name="Параллелограмм 4"/>
          <p:cNvSpPr/>
          <p:nvPr/>
        </p:nvSpPr>
        <p:spPr>
          <a:xfrm rot="10800000">
            <a:off x="3708811" y="6186991"/>
            <a:ext cx="1308544" cy="584611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71800"/>
              <a:gd name="connsiteY0" fmla="*/ 576064 h 584610"/>
              <a:gd name="connsiteX1" fmla="*/ 212383 w 2771800"/>
              <a:gd name="connsiteY1" fmla="*/ 0 h 584610"/>
              <a:gd name="connsiteX2" fmla="*/ 2771800 w 2771800"/>
              <a:gd name="connsiteY2" fmla="*/ 0 h 584610"/>
              <a:gd name="connsiteX3" fmla="*/ 2602146 w 2771800"/>
              <a:gd name="connsiteY3" fmla="*/ 584610 h 584610"/>
              <a:gd name="connsiteX4" fmla="*/ 0 w 2771800"/>
              <a:gd name="connsiteY4" fmla="*/ 576064 h 584610"/>
              <a:gd name="connsiteX0" fmla="*/ 0 w 3286998"/>
              <a:gd name="connsiteY0" fmla="*/ 576064 h 584610"/>
              <a:gd name="connsiteX1" fmla="*/ 212383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  <a:gd name="connsiteX0" fmla="*/ 0 w 3286998"/>
              <a:gd name="connsiteY0" fmla="*/ 576064 h 584610"/>
              <a:gd name="connsiteX1" fmla="*/ 756204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86998" h="584610">
                <a:moveTo>
                  <a:pt x="0" y="576064"/>
                </a:moveTo>
                <a:lnTo>
                  <a:pt x="756204" y="0"/>
                </a:lnTo>
                <a:lnTo>
                  <a:pt x="3286998" y="8546"/>
                </a:lnTo>
                <a:lnTo>
                  <a:pt x="2602146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ru-RU"/>
          </a:p>
        </p:txBody>
      </p:sp>
      <p:sp>
        <p:nvSpPr>
          <p:cNvPr id="22" name="Параллелограмм 4"/>
          <p:cNvSpPr/>
          <p:nvPr/>
        </p:nvSpPr>
        <p:spPr>
          <a:xfrm>
            <a:off x="8489711" y="26124"/>
            <a:ext cx="3708811" cy="584611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81608" h="584610">
                <a:moveTo>
                  <a:pt x="0" y="576064"/>
                </a:moveTo>
                <a:lnTo>
                  <a:pt x="212383" y="0"/>
                </a:lnTo>
                <a:lnTo>
                  <a:pt x="2771800" y="0"/>
                </a:lnTo>
                <a:lnTo>
                  <a:pt x="2781608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ru-RU"/>
          </a:p>
        </p:txBody>
      </p:sp>
      <p:sp>
        <p:nvSpPr>
          <p:cNvPr id="23" name="Параллелограмм 4"/>
          <p:cNvSpPr/>
          <p:nvPr/>
        </p:nvSpPr>
        <p:spPr>
          <a:xfrm>
            <a:off x="7257116" y="26123"/>
            <a:ext cx="1308544" cy="584611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71800"/>
              <a:gd name="connsiteY0" fmla="*/ 576064 h 584610"/>
              <a:gd name="connsiteX1" fmla="*/ 212383 w 2771800"/>
              <a:gd name="connsiteY1" fmla="*/ 0 h 584610"/>
              <a:gd name="connsiteX2" fmla="*/ 2771800 w 2771800"/>
              <a:gd name="connsiteY2" fmla="*/ 0 h 584610"/>
              <a:gd name="connsiteX3" fmla="*/ 2602146 w 2771800"/>
              <a:gd name="connsiteY3" fmla="*/ 584610 h 584610"/>
              <a:gd name="connsiteX4" fmla="*/ 0 w 2771800"/>
              <a:gd name="connsiteY4" fmla="*/ 576064 h 584610"/>
              <a:gd name="connsiteX0" fmla="*/ 0 w 3286998"/>
              <a:gd name="connsiteY0" fmla="*/ 576064 h 584610"/>
              <a:gd name="connsiteX1" fmla="*/ 212383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  <a:gd name="connsiteX0" fmla="*/ 0 w 3286998"/>
              <a:gd name="connsiteY0" fmla="*/ 576064 h 584610"/>
              <a:gd name="connsiteX1" fmla="*/ 756204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86998" h="584610">
                <a:moveTo>
                  <a:pt x="0" y="576064"/>
                </a:moveTo>
                <a:lnTo>
                  <a:pt x="756204" y="0"/>
                </a:lnTo>
                <a:lnTo>
                  <a:pt x="3286998" y="8546"/>
                </a:lnTo>
                <a:lnTo>
                  <a:pt x="2602146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ru-RU"/>
          </a:p>
        </p:txBody>
      </p:sp>
      <p:pic>
        <p:nvPicPr>
          <p:cNvPr id="1026" name="Picture 2" descr="C:\Users\sharapovir\Desktop\Samarskaya oblast.723b5d6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1783" y="-21253"/>
            <a:ext cx="1023295" cy="1032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Параллелограмм 4"/>
          <p:cNvSpPr/>
          <p:nvPr/>
        </p:nvSpPr>
        <p:spPr>
          <a:xfrm>
            <a:off x="-4535" y="-16328"/>
            <a:ext cx="4678012" cy="1027634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2715 w 2784323"/>
              <a:gd name="connsiteY0" fmla="*/ 583092 h 591638"/>
              <a:gd name="connsiteX1" fmla="*/ 0 w 2784323"/>
              <a:gd name="connsiteY1" fmla="*/ 0 h 591638"/>
              <a:gd name="connsiteX2" fmla="*/ 2774515 w 2784323"/>
              <a:gd name="connsiteY2" fmla="*/ 7028 h 591638"/>
              <a:gd name="connsiteX3" fmla="*/ 2784323 w 2784323"/>
              <a:gd name="connsiteY3" fmla="*/ 591638 h 591638"/>
              <a:gd name="connsiteX4" fmla="*/ 2715 w 2784323"/>
              <a:gd name="connsiteY4" fmla="*/ 583092 h 591638"/>
              <a:gd name="connsiteX0" fmla="*/ 2715 w 3092274"/>
              <a:gd name="connsiteY0" fmla="*/ 583092 h 591638"/>
              <a:gd name="connsiteX1" fmla="*/ 0 w 3092274"/>
              <a:gd name="connsiteY1" fmla="*/ 0 h 591638"/>
              <a:gd name="connsiteX2" fmla="*/ 3092274 w 3092274"/>
              <a:gd name="connsiteY2" fmla="*/ 3514 h 591638"/>
              <a:gd name="connsiteX3" fmla="*/ 2784323 w 3092274"/>
              <a:gd name="connsiteY3" fmla="*/ 591638 h 591638"/>
              <a:gd name="connsiteX4" fmla="*/ 2715 w 3092274"/>
              <a:gd name="connsiteY4" fmla="*/ 583092 h 591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92274" h="591638">
                <a:moveTo>
                  <a:pt x="2715" y="583092"/>
                </a:moveTo>
                <a:lnTo>
                  <a:pt x="0" y="0"/>
                </a:lnTo>
                <a:lnTo>
                  <a:pt x="3092274" y="3514"/>
                </a:lnTo>
                <a:lnTo>
                  <a:pt x="2784323" y="591638"/>
                </a:lnTo>
                <a:lnTo>
                  <a:pt x="2715" y="583092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Отчетность</a:t>
            </a:r>
            <a:endParaRPr lang="ru-RU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779906" y="4158033"/>
            <a:ext cx="3356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8136D-21B0-4D9D-9416-6DF92A23879A}" type="slidenum">
              <a:rPr lang="ru-RU" smtClean="0"/>
              <a:t>7</a:t>
            </a:fld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05008" y="1152323"/>
            <a:ext cx="610852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Сведения о реализации на территории региона национальных проектов направляются:</a:t>
            </a:r>
            <a:endParaRPr lang="ru-RU" sz="2400" b="1" dirty="0">
              <a:solidFill>
                <a:srgbClr val="FF0000"/>
              </a:solidFill>
            </a:endParaRPr>
          </a:p>
          <a:p>
            <a:pPr marL="714375"/>
            <a:r>
              <a:rPr lang="ru-RU" sz="2400" b="1" i="1" dirty="0" smtClean="0">
                <a:solidFill>
                  <a:schemeClr val="accent1">
                    <a:lumMod val="75000"/>
                  </a:schemeClr>
                </a:solidFill>
              </a:rPr>
              <a:t>Еженедельно:</a:t>
            </a:r>
          </a:p>
          <a:p>
            <a:pPr marL="714375"/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- В правительство Самарской области;</a:t>
            </a:r>
          </a:p>
          <a:p>
            <a:pPr marL="714375"/>
            <a:r>
              <a:rPr lang="ru-RU" sz="2400" b="1" i="1" dirty="0" smtClean="0">
                <a:solidFill>
                  <a:schemeClr val="accent1">
                    <a:lumMod val="75000"/>
                  </a:schemeClr>
                </a:solidFill>
              </a:rPr>
              <a:t>Ежеквартально: </a:t>
            </a:r>
          </a:p>
          <a:p>
            <a:pPr marL="1000125" indent="-285750">
              <a:buFontTx/>
              <a:buChar char="-"/>
            </a:pPr>
            <a:r>
              <a:rPr lang="ru-RU" sz="2400" b="1" dirty="0" err="1" smtClean="0">
                <a:solidFill>
                  <a:schemeClr val="accent1">
                    <a:lumMod val="75000"/>
                  </a:schemeClr>
                </a:solidFill>
              </a:rPr>
              <a:t>Росфинмониторинг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по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ПФО;</a:t>
            </a:r>
          </a:p>
          <a:p>
            <a:pPr marL="1000125" indent="-285750">
              <a:buFontTx/>
              <a:buChar char="-"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региональную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прокуратуру;</a:t>
            </a:r>
          </a:p>
          <a:p>
            <a:pPr marL="1000125" indent="-285750">
              <a:buFontTx/>
              <a:buChar char="-"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территориальный орган МВД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России;</a:t>
            </a:r>
          </a:p>
          <a:p>
            <a:pPr marL="1000125" indent="-285750">
              <a:buFontTx/>
              <a:buChar char="-"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ФАС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России;</a:t>
            </a:r>
          </a:p>
          <a:p>
            <a:pPr marL="1000125" indent="-285750">
              <a:buFontTx/>
              <a:buChar char="-"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ФНС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России;</a:t>
            </a:r>
          </a:p>
          <a:p>
            <a:pPr marL="1000125" indent="-285750">
              <a:buFontTx/>
              <a:buChar char="-"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Федерального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казначейства</a:t>
            </a:r>
            <a:endParaRPr lang="ru-RU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513534" y="1152323"/>
            <a:ext cx="550254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Рейтинг муниципального образования:</a:t>
            </a:r>
            <a:endParaRPr lang="ru-RU" sz="2400" b="1" dirty="0">
              <a:solidFill>
                <a:srgbClr val="FF0000"/>
              </a:solidFill>
            </a:endParaRPr>
          </a:p>
          <a:p>
            <a:pPr marL="714375"/>
            <a:r>
              <a:rPr lang="ru-RU" sz="2400" b="1" i="1" dirty="0" smtClean="0">
                <a:solidFill>
                  <a:schemeClr val="accent1">
                    <a:lumMod val="75000"/>
                  </a:schemeClr>
                </a:solidFill>
              </a:rPr>
              <a:t>1) Процент средств законтрактованных по отношению к внесенным в ПГ;</a:t>
            </a:r>
          </a:p>
          <a:p>
            <a:pPr marL="714375"/>
            <a:r>
              <a:rPr lang="ru-RU" sz="2400" b="1" i="1" dirty="0" smtClean="0">
                <a:solidFill>
                  <a:schemeClr val="accent1">
                    <a:lumMod val="75000"/>
                  </a:schemeClr>
                </a:solidFill>
              </a:rPr>
              <a:t>2) Процент контрактов/договоров с выявленными рисками к общему числу заключенных;</a:t>
            </a:r>
          </a:p>
          <a:p>
            <a:pPr marL="714375"/>
            <a:r>
              <a:rPr lang="ru-RU" sz="2400" b="1" i="1" dirty="0" smtClean="0">
                <a:solidFill>
                  <a:schemeClr val="accent1">
                    <a:lumMod val="75000"/>
                  </a:schemeClr>
                </a:solidFill>
              </a:rPr>
              <a:t>3) Обратный. Процент сведений о контрактах </a:t>
            </a:r>
            <a:r>
              <a:rPr lang="ru-RU" sz="2400" b="1" i="1" dirty="0" err="1" smtClean="0">
                <a:solidFill>
                  <a:schemeClr val="accent1">
                    <a:lumMod val="75000"/>
                  </a:schemeClr>
                </a:solidFill>
              </a:rPr>
              <a:t>рамзмещенных</a:t>
            </a:r>
            <a:r>
              <a:rPr lang="ru-RU" sz="2400" b="1" i="1" dirty="0" smtClean="0">
                <a:solidFill>
                  <a:schemeClr val="accent1">
                    <a:lumMod val="75000"/>
                  </a:schemeClr>
                </a:solidFill>
              </a:rPr>
              <a:t> минуя ГИС «Госзаказ»</a:t>
            </a:r>
          </a:p>
          <a:p>
            <a:pPr marL="714375"/>
            <a:endParaRPr lang="ru-RU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9290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араллелограмм 4"/>
          <p:cNvSpPr/>
          <p:nvPr/>
        </p:nvSpPr>
        <p:spPr>
          <a:xfrm rot="10800000">
            <a:off x="0" y="6186991"/>
            <a:ext cx="3708811" cy="584611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824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81608" h="584610">
                <a:moveTo>
                  <a:pt x="0" y="576064"/>
                </a:moveTo>
                <a:lnTo>
                  <a:pt x="212383" y="0"/>
                </a:lnTo>
                <a:lnTo>
                  <a:pt x="2778240" y="0"/>
                </a:lnTo>
                <a:cubicBezTo>
                  <a:pt x="2779363" y="194870"/>
                  <a:pt x="2780485" y="389740"/>
                  <a:pt x="2781608" y="584610"/>
                </a:cubicBez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ru-RU"/>
          </a:p>
        </p:txBody>
      </p:sp>
      <p:sp>
        <p:nvSpPr>
          <p:cNvPr id="19" name="Параллелограмм 4"/>
          <p:cNvSpPr/>
          <p:nvPr/>
        </p:nvSpPr>
        <p:spPr>
          <a:xfrm rot="10800000">
            <a:off x="9099079" y="6109097"/>
            <a:ext cx="1308544" cy="584611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71800"/>
              <a:gd name="connsiteY0" fmla="*/ 576064 h 584610"/>
              <a:gd name="connsiteX1" fmla="*/ 212383 w 2771800"/>
              <a:gd name="connsiteY1" fmla="*/ 0 h 584610"/>
              <a:gd name="connsiteX2" fmla="*/ 2771800 w 2771800"/>
              <a:gd name="connsiteY2" fmla="*/ 0 h 584610"/>
              <a:gd name="connsiteX3" fmla="*/ 2602146 w 2771800"/>
              <a:gd name="connsiteY3" fmla="*/ 584610 h 584610"/>
              <a:gd name="connsiteX4" fmla="*/ 0 w 2771800"/>
              <a:gd name="connsiteY4" fmla="*/ 576064 h 584610"/>
              <a:gd name="connsiteX0" fmla="*/ 0 w 3286998"/>
              <a:gd name="connsiteY0" fmla="*/ 576064 h 584610"/>
              <a:gd name="connsiteX1" fmla="*/ 212383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  <a:gd name="connsiteX0" fmla="*/ 0 w 3286998"/>
              <a:gd name="connsiteY0" fmla="*/ 576064 h 584610"/>
              <a:gd name="connsiteX1" fmla="*/ 756204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86998" h="584610">
                <a:moveTo>
                  <a:pt x="0" y="576064"/>
                </a:moveTo>
                <a:lnTo>
                  <a:pt x="756204" y="0"/>
                </a:lnTo>
                <a:lnTo>
                  <a:pt x="3286998" y="8546"/>
                </a:lnTo>
                <a:lnTo>
                  <a:pt x="2602146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ru-RU"/>
          </a:p>
        </p:txBody>
      </p:sp>
      <p:sp>
        <p:nvSpPr>
          <p:cNvPr id="22" name="Параллелограмм 4"/>
          <p:cNvSpPr/>
          <p:nvPr/>
        </p:nvSpPr>
        <p:spPr>
          <a:xfrm>
            <a:off x="8489711" y="26124"/>
            <a:ext cx="3708811" cy="584611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81608" h="584610">
                <a:moveTo>
                  <a:pt x="0" y="576064"/>
                </a:moveTo>
                <a:lnTo>
                  <a:pt x="212383" y="0"/>
                </a:lnTo>
                <a:lnTo>
                  <a:pt x="2771800" y="0"/>
                </a:lnTo>
                <a:lnTo>
                  <a:pt x="2781608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ru-RU"/>
          </a:p>
        </p:txBody>
      </p:sp>
      <p:sp>
        <p:nvSpPr>
          <p:cNvPr id="23" name="Параллелограмм 4"/>
          <p:cNvSpPr/>
          <p:nvPr/>
        </p:nvSpPr>
        <p:spPr>
          <a:xfrm>
            <a:off x="7257116" y="26123"/>
            <a:ext cx="1308544" cy="584611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71800"/>
              <a:gd name="connsiteY0" fmla="*/ 576064 h 584610"/>
              <a:gd name="connsiteX1" fmla="*/ 212383 w 2771800"/>
              <a:gd name="connsiteY1" fmla="*/ 0 h 584610"/>
              <a:gd name="connsiteX2" fmla="*/ 2771800 w 2771800"/>
              <a:gd name="connsiteY2" fmla="*/ 0 h 584610"/>
              <a:gd name="connsiteX3" fmla="*/ 2602146 w 2771800"/>
              <a:gd name="connsiteY3" fmla="*/ 584610 h 584610"/>
              <a:gd name="connsiteX4" fmla="*/ 0 w 2771800"/>
              <a:gd name="connsiteY4" fmla="*/ 576064 h 584610"/>
              <a:gd name="connsiteX0" fmla="*/ 0 w 3286998"/>
              <a:gd name="connsiteY0" fmla="*/ 576064 h 584610"/>
              <a:gd name="connsiteX1" fmla="*/ 212383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  <a:gd name="connsiteX0" fmla="*/ 0 w 3286998"/>
              <a:gd name="connsiteY0" fmla="*/ 576064 h 584610"/>
              <a:gd name="connsiteX1" fmla="*/ 756204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86998" h="584610">
                <a:moveTo>
                  <a:pt x="0" y="576064"/>
                </a:moveTo>
                <a:lnTo>
                  <a:pt x="756204" y="0"/>
                </a:lnTo>
                <a:lnTo>
                  <a:pt x="3286998" y="8546"/>
                </a:lnTo>
                <a:lnTo>
                  <a:pt x="2602146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ru-RU"/>
          </a:p>
        </p:txBody>
      </p:sp>
      <p:sp>
        <p:nvSpPr>
          <p:cNvPr id="71" name="Параллелограмм 4"/>
          <p:cNvSpPr/>
          <p:nvPr/>
        </p:nvSpPr>
        <p:spPr>
          <a:xfrm>
            <a:off x="0" y="0"/>
            <a:ext cx="5034098" cy="584611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2715 w 2784323"/>
              <a:gd name="connsiteY0" fmla="*/ 583092 h 591638"/>
              <a:gd name="connsiteX1" fmla="*/ 0 w 2784323"/>
              <a:gd name="connsiteY1" fmla="*/ 0 h 591638"/>
              <a:gd name="connsiteX2" fmla="*/ 2774515 w 2784323"/>
              <a:gd name="connsiteY2" fmla="*/ 7028 h 591638"/>
              <a:gd name="connsiteX3" fmla="*/ 2784323 w 2784323"/>
              <a:gd name="connsiteY3" fmla="*/ 591638 h 591638"/>
              <a:gd name="connsiteX4" fmla="*/ 2715 w 2784323"/>
              <a:gd name="connsiteY4" fmla="*/ 583092 h 591638"/>
              <a:gd name="connsiteX0" fmla="*/ 2715 w 3092274"/>
              <a:gd name="connsiteY0" fmla="*/ 583092 h 591638"/>
              <a:gd name="connsiteX1" fmla="*/ 0 w 3092274"/>
              <a:gd name="connsiteY1" fmla="*/ 0 h 591638"/>
              <a:gd name="connsiteX2" fmla="*/ 3092274 w 3092274"/>
              <a:gd name="connsiteY2" fmla="*/ 3514 h 591638"/>
              <a:gd name="connsiteX3" fmla="*/ 2784323 w 3092274"/>
              <a:gd name="connsiteY3" fmla="*/ 591638 h 591638"/>
              <a:gd name="connsiteX4" fmla="*/ 2715 w 3092274"/>
              <a:gd name="connsiteY4" fmla="*/ 583092 h 591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92274" h="591638">
                <a:moveTo>
                  <a:pt x="2715" y="583092"/>
                </a:moveTo>
                <a:lnTo>
                  <a:pt x="0" y="0"/>
                </a:lnTo>
                <a:lnTo>
                  <a:pt x="3092274" y="3514"/>
                </a:lnTo>
                <a:lnTo>
                  <a:pt x="2784323" y="591638"/>
                </a:lnTo>
                <a:lnTo>
                  <a:pt x="2715" y="583092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Проблемы</a:t>
            </a:r>
            <a:endParaRPr lang="ru-RU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8521455" y="5759691"/>
            <a:ext cx="1320800" cy="225779"/>
          </a:xfrm>
          <a:prstGeom prst="rect">
            <a:avLst/>
          </a:prstGeom>
          <a:solidFill>
            <a:schemeClr val="bg1">
              <a:alpha val="0"/>
            </a:schemeClr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8136D-21B0-4D9D-9416-6DF92A23879A}" type="slidenum">
              <a:rPr lang="ru-RU" smtClean="0"/>
              <a:t>8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4484679" y="6276147"/>
            <a:ext cx="38816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Разница по 2021 году – 227 924,64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38" y="777786"/>
            <a:ext cx="7244262" cy="5331311"/>
          </a:xfrm>
          <a:prstGeom prst="rect">
            <a:avLst/>
          </a:prstGeom>
        </p:spPr>
      </p:pic>
      <p:sp>
        <p:nvSpPr>
          <p:cNvPr id="34" name="Прямоугольник 33"/>
          <p:cNvSpPr/>
          <p:nvPr/>
        </p:nvSpPr>
        <p:spPr>
          <a:xfrm>
            <a:off x="4728918" y="4204221"/>
            <a:ext cx="837515" cy="530578"/>
          </a:xfrm>
          <a:prstGeom prst="rect">
            <a:avLst/>
          </a:prstGeom>
          <a:solidFill>
            <a:schemeClr val="bg1">
              <a:alpha val="0"/>
            </a:schemeClr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4597783" y="4713754"/>
            <a:ext cx="11160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761 008,8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9031" y="799181"/>
            <a:ext cx="5725647" cy="5288520"/>
          </a:xfrm>
          <a:prstGeom prst="rect">
            <a:avLst/>
          </a:prstGeom>
        </p:spPr>
      </p:pic>
      <p:sp>
        <p:nvSpPr>
          <p:cNvPr id="35" name="Прямоугольник 34"/>
          <p:cNvSpPr/>
          <p:nvPr/>
        </p:nvSpPr>
        <p:spPr>
          <a:xfrm>
            <a:off x="9452294" y="5205446"/>
            <a:ext cx="707706" cy="452013"/>
          </a:xfrm>
          <a:prstGeom prst="rect">
            <a:avLst/>
          </a:prstGeom>
          <a:solidFill>
            <a:schemeClr val="bg1">
              <a:alpha val="0"/>
            </a:schemeClr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9263607" y="5595548"/>
            <a:ext cx="12330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533 084,16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C:\Users\sharapovir\Desktop\Samarskaya oblast.723b5d68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1783" y="-21253"/>
            <a:ext cx="1023295" cy="1032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7669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342" y="626282"/>
            <a:ext cx="7718066" cy="5363250"/>
          </a:xfrm>
          <a:prstGeom prst="rect">
            <a:avLst/>
          </a:prstGeom>
        </p:spPr>
      </p:pic>
      <p:sp>
        <p:nvSpPr>
          <p:cNvPr id="18" name="Параллелограмм 4"/>
          <p:cNvSpPr/>
          <p:nvPr/>
        </p:nvSpPr>
        <p:spPr>
          <a:xfrm rot="10800000">
            <a:off x="0" y="6186991"/>
            <a:ext cx="3708811" cy="584611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824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81608" h="584610">
                <a:moveTo>
                  <a:pt x="0" y="576064"/>
                </a:moveTo>
                <a:lnTo>
                  <a:pt x="212383" y="0"/>
                </a:lnTo>
                <a:lnTo>
                  <a:pt x="2778240" y="0"/>
                </a:lnTo>
                <a:cubicBezTo>
                  <a:pt x="2779363" y="194870"/>
                  <a:pt x="2780485" y="389740"/>
                  <a:pt x="2781608" y="584610"/>
                </a:cubicBez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ru-RU"/>
          </a:p>
        </p:txBody>
      </p:sp>
      <p:sp>
        <p:nvSpPr>
          <p:cNvPr id="19" name="Параллелограмм 4"/>
          <p:cNvSpPr/>
          <p:nvPr/>
        </p:nvSpPr>
        <p:spPr>
          <a:xfrm rot="10800000">
            <a:off x="9099079" y="6109097"/>
            <a:ext cx="1308544" cy="584611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71800"/>
              <a:gd name="connsiteY0" fmla="*/ 576064 h 584610"/>
              <a:gd name="connsiteX1" fmla="*/ 212383 w 2771800"/>
              <a:gd name="connsiteY1" fmla="*/ 0 h 584610"/>
              <a:gd name="connsiteX2" fmla="*/ 2771800 w 2771800"/>
              <a:gd name="connsiteY2" fmla="*/ 0 h 584610"/>
              <a:gd name="connsiteX3" fmla="*/ 2602146 w 2771800"/>
              <a:gd name="connsiteY3" fmla="*/ 584610 h 584610"/>
              <a:gd name="connsiteX4" fmla="*/ 0 w 2771800"/>
              <a:gd name="connsiteY4" fmla="*/ 576064 h 584610"/>
              <a:gd name="connsiteX0" fmla="*/ 0 w 3286998"/>
              <a:gd name="connsiteY0" fmla="*/ 576064 h 584610"/>
              <a:gd name="connsiteX1" fmla="*/ 212383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  <a:gd name="connsiteX0" fmla="*/ 0 w 3286998"/>
              <a:gd name="connsiteY0" fmla="*/ 576064 h 584610"/>
              <a:gd name="connsiteX1" fmla="*/ 756204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86998" h="584610">
                <a:moveTo>
                  <a:pt x="0" y="576064"/>
                </a:moveTo>
                <a:lnTo>
                  <a:pt x="756204" y="0"/>
                </a:lnTo>
                <a:lnTo>
                  <a:pt x="3286998" y="8546"/>
                </a:lnTo>
                <a:lnTo>
                  <a:pt x="2602146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ru-RU"/>
          </a:p>
        </p:txBody>
      </p:sp>
      <p:sp>
        <p:nvSpPr>
          <p:cNvPr id="22" name="Параллелограмм 4"/>
          <p:cNvSpPr/>
          <p:nvPr/>
        </p:nvSpPr>
        <p:spPr>
          <a:xfrm>
            <a:off x="8489711" y="26124"/>
            <a:ext cx="3708811" cy="584611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81608" h="584610">
                <a:moveTo>
                  <a:pt x="0" y="576064"/>
                </a:moveTo>
                <a:lnTo>
                  <a:pt x="212383" y="0"/>
                </a:lnTo>
                <a:lnTo>
                  <a:pt x="2771800" y="0"/>
                </a:lnTo>
                <a:lnTo>
                  <a:pt x="2781608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ru-RU"/>
          </a:p>
        </p:txBody>
      </p:sp>
      <p:sp>
        <p:nvSpPr>
          <p:cNvPr id="23" name="Параллелограмм 4"/>
          <p:cNvSpPr/>
          <p:nvPr/>
        </p:nvSpPr>
        <p:spPr>
          <a:xfrm>
            <a:off x="7257116" y="26123"/>
            <a:ext cx="1308544" cy="584611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71800"/>
              <a:gd name="connsiteY0" fmla="*/ 576064 h 584610"/>
              <a:gd name="connsiteX1" fmla="*/ 212383 w 2771800"/>
              <a:gd name="connsiteY1" fmla="*/ 0 h 584610"/>
              <a:gd name="connsiteX2" fmla="*/ 2771800 w 2771800"/>
              <a:gd name="connsiteY2" fmla="*/ 0 h 584610"/>
              <a:gd name="connsiteX3" fmla="*/ 2602146 w 2771800"/>
              <a:gd name="connsiteY3" fmla="*/ 584610 h 584610"/>
              <a:gd name="connsiteX4" fmla="*/ 0 w 2771800"/>
              <a:gd name="connsiteY4" fmla="*/ 576064 h 584610"/>
              <a:gd name="connsiteX0" fmla="*/ 0 w 3286998"/>
              <a:gd name="connsiteY0" fmla="*/ 576064 h 584610"/>
              <a:gd name="connsiteX1" fmla="*/ 212383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  <a:gd name="connsiteX0" fmla="*/ 0 w 3286998"/>
              <a:gd name="connsiteY0" fmla="*/ 576064 h 584610"/>
              <a:gd name="connsiteX1" fmla="*/ 756204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86998" h="584610">
                <a:moveTo>
                  <a:pt x="0" y="576064"/>
                </a:moveTo>
                <a:lnTo>
                  <a:pt x="756204" y="0"/>
                </a:lnTo>
                <a:lnTo>
                  <a:pt x="3286998" y="8546"/>
                </a:lnTo>
                <a:lnTo>
                  <a:pt x="2602146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ru-RU"/>
          </a:p>
        </p:txBody>
      </p:sp>
      <p:pic>
        <p:nvPicPr>
          <p:cNvPr id="1026" name="Picture 2" descr="C:\Users\sharapovir\Desktop\Samarskaya oblast.723b5d68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1783" y="-21253"/>
            <a:ext cx="1023295" cy="1032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Параллелограмм 4"/>
          <p:cNvSpPr/>
          <p:nvPr/>
        </p:nvSpPr>
        <p:spPr>
          <a:xfrm>
            <a:off x="0" y="0"/>
            <a:ext cx="5034098" cy="584611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2715 w 2784323"/>
              <a:gd name="connsiteY0" fmla="*/ 583092 h 591638"/>
              <a:gd name="connsiteX1" fmla="*/ 0 w 2784323"/>
              <a:gd name="connsiteY1" fmla="*/ 0 h 591638"/>
              <a:gd name="connsiteX2" fmla="*/ 2774515 w 2784323"/>
              <a:gd name="connsiteY2" fmla="*/ 7028 h 591638"/>
              <a:gd name="connsiteX3" fmla="*/ 2784323 w 2784323"/>
              <a:gd name="connsiteY3" fmla="*/ 591638 h 591638"/>
              <a:gd name="connsiteX4" fmla="*/ 2715 w 2784323"/>
              <a:gd name="connsiteY4" fmla="*/ 583092 h 591638"/>
              <a:gd name="connsiteX0" fmla="*/ 2715 w 3092274"/>
              <a:gd name="connsiteY0" fmla="*/ 583092 h 591638"/>
              <a:gd name="connsiteX1" fmla="*/ 0 w 3092274"/>
              <a:gd name="connsiteY1" fmla="*/ 0 h 591638"/>
              <a:gd name="connsiteX2" fmla="*/ 3092274 w 3092274"/>
              <a:gd name="connsiteY2" fmla="*/ 3514 h 591638"/>
              <a:gd name="connsiteX3" fmla="*/ 2784323 w 3092274"/>
              <a:gd name="connsiteY3" fmla="*/ 591638 h 591638"/>
              <a:gd name="connsiteX4" fmla="*/ 2715 w 3092274"/>
              <a:gd name="connsiteY4" fmla="*/ 583092 h 591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92274" h="591638">
                <a:moveTo>
                  <a:pt x="2715" y="583092"/>
                </a:moveTo>
                <a:lnTo>
                  <a:pt x="0" y="0"/>
                </a:lnTo>
                <a:lnTo>
                  <a:pt x="3092274" y="3514"/>
                </a:lnTo>
                <a:lnTo>
                  <a:pt x="2784323" y="591638"/>
                </a:lnTo>
                <a:lnTo>
                  <a:pt x="2715" y="583092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Проблемы</a:t>
            </a:r>
            <a:endParaRPr lang="ru-RU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8136D-21B0-4D9D-9416-6DF92A23879A}" type="slidenum">
              <a:rPr lang="ru-RU" smtClean="0"/>
              <a:t>9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4678211" y="6109097"/>
            <a:ext cx="38816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Разница по 2021</a:t>
            </a:r>
            <a:r>
              <a:rPr lang="ru-RU" b="1" dirty="0">
                <a:solidFill>
                  <a:srgbClr val="FF0000"/>
                </a:solidFill>
              </a:rPr>
              <a:t> году</a:t>
            </a:r>
            <a:r>
              <a:rPr lang="ru-RU" b="1" dirty="0" smtClean="0">
                <a:solidFill>
                  <a:srgbClr val="FF0000"/>
                </a:solidFill>
              </a:rPr>
              <a:t> по ФП </a:t>
            </a:r>
            <a:r>
              <a:rPr lang="en-US" b="1" dirty="0" smtClean="0">
                <a:solidFill>
                  <a:srgbClr val="FF0000"/>
                </a:solidFill>
              </a:rPr>
              <a:t>A1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endParaRPr lang="en-US" b="1" dirty="0" smtClean="0">
              <a:solidFill>
                <a:srgbClr val="FF0000"/>
              </a:solidFill>
            </a:endParaRPr>
          </a:p>
          <a:p>
            <a:pPr algn="ctr"/>
            <a:r>
              <a:rPr lang="ru-RU" b="1" dirty="0" smtClean="0">
                <a:solidFill>
                  <a:srgbClr val="FF0000"/>
                </a:solidFill>
              </a:rPr>
              <a:t>– </a:t>
            </a:r>
            <a:r>
              <a:rPr lang="ru-RU" b="1" dirty="0">
                <a:solidFill>
                  <a:srgbClr val="FF0000"/>
                </a:solidFill>
              </a:rPr>
              <a:t>1 006 662,00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4776867" y="4197686"/>
            <a:ext cx="984876" cy="218857"/>
          </a:xfrm>
          <a:prstGeom prst="rect">
            <a:avLst/>
          </a:prstGeom>
          <a:solidFill>
            <a:schemeClr val="bg1">
              <a:alpha val="0"/>
            </a:schemeClr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4567831" y="4423078"/>
            <a:ext cx="1402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1 006 662,00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1788" y="1175449"/>
            <a:ext cx="5959280" cy="4217792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1413259" y="4423078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A1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170824" y="4792410"/>
            <a:ext cx="38816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Целевая статья?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8229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араллелограмм 4"/>
          <p:cNvSpPr/>
          <p:nvPr/>
        </p:nvSpPr>
        <p:spPr>
          <a:xfrm>
            <a:off x="8489711" y="26124"/>
            <a:ext cx="3708811" cy="584611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81608" h="584610">
                <a:moveTo>
                  <a:pt x="0" y="576064"/>
                </a:moveTo>
                <a:lnTo>
                  <a:pt x="212383" y="0"/>
                </a:lnTo>
                <a:lnTo>
                  <a:pt x="2771800" y="0"/>
                </a:lnTo>
                <a:lnTo>
                  <a:pt x="2781608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ru-RU"/>
          </a:p>
        </p:txBody>
      </p:sp>
      <p:sp>
        <p:nvSpPr>
          <p:cNvPr id="23" name="Параллелограмм 4"/>
          <p:cNvSpPr/>
          <p:nvPr/>
        </p:nvSpPr>
        <p:spPr>
          <a:xfrm>
            <a:off x="7257116" y="26123"/>
            <a:ext cx="1308544" cy="584611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71800"/>
              <a:gd name="connsiteY0" fmla="*/ 576064 h 584610"/>
              <a:gd name="connsiteX1" fmla="*/ 212383 w 2771800"/>
              <a:gd name="connsiteY1" fmla="*/ 0 h 584610"/>
              <a:gd name="connsiteX2" fmla="*/ 2771800 w 2771800"/>
              <a:gd name="connsiteY2" fmla="*/ 0 h 584610"/>
              <a:gd name="connsiteX3" fmla="*/ 2602146 w 2771800"/>
              <a:gd name="connsiteY3" fmla="*/ 584610 h 584610"/>
              <a:gd name="connsiteX4" fmla="*/ 0 w 2771800"/>
              <a:gd name="connsiteY4" fmla="*/ 576064 h 584610"/>
              <a:gd name="connsiteX0" fmla="*/ 0 w 3286998"/>
              <a:gd name="connsiteY0" fmla="*/ 576064 h 584610"/>
              <a:gd name="connsiteX1" fmla="*/ 212383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  <a:gd name="connsiteX0" fmla="*/ 0 w 3286998"/>
              <a:gd name="connsiteY0" fmla="*/ 576064 h 584610"/>
              <a:gd name="connsiteX1" fmla="*/ 756204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86998" h="584610">
                <a:moveTo>
                  <a:pt x="0" y="576064"/>
                </a:moveTo>
                <a:lnTo>
                  <a:pt x="756204" y="0"/>
                </a:lnTo>
                <a:lnTo>
                  <a:pt x="3286998" y="8546"/>
                </a:lnTo>
                <a:lnTo>
                  <a:pt x="2602146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ru-RU"/>
          </a:p>
        </p:txBody>
      </p:sp>
      <p:pic>
        <p:nvPicPr>
          <p:cNvPr id="1026" name="Picture 2" descr="C:\Users\sharapovir\Desktop\Samarskaya oblast.723b5d6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1783" y="-21253"/>
            <a:ext cx="1023295" cy="1032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Параллелограмм 4"/>
          <p:cNvSpPr/>
          <p:nvPr/>
        </p:nvSpPr>
        <p:spPr>
          <a:xfrm>
            <a:off x="-4535" y="-16328"/>
            <a:ext cx="6245584" cy="1027634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2715 w 2784323"/>
              <a:gd name="connsiteY0" fmla="*/ 583092 h 591638"/>
              <a:gd name="connsiteX1" fmla="*/ 0 w 2784323"/>
              <a:gd name="connsiteY1" fmla="*/ 0 h 591638"/>
              <a:gd name="connsiteX2" fmla="*/ 2774515 w 2784323"/>
              <a:gd name="connsiteY2" fmla="*/ 7028 h 591638"/>
              <a:gd name="connsiteX3" fmla="*/ 2784323 w 2784323"/>
              <a:gd name="connsiteY3" fmla="*/ 591638 h 591638"/>
              <a:gd name="connsiteX4" fmla="*/ 2715 w 2784323"/>
              <a:gd name="connsiteY4" fmla="*/ 583092 h 591638"/>
              <a:gd name="connsiteX0" fmla="*/ 2715 w 3092274"/>
              <a:gd name="connsiteY0" fmla="*/ 583092 h 591638"/>
              <a:gd name="connsiteX1" fmla="*/ 0 w 3092274"/>
              <a:gd name="connsiteY1" fmla="*/ 0 h 591638"/>
              <a:gd name="connsiteX2" fmla="*/ 3092274 w 3092274"/>
              <a:gd name="connsiteY2" fmla="*/ 3514 h 591638"/>
              <a:gd name="connsiteX3" fmla="*/ 2784323 w 3092274"/>
              <a:gd name="connsiteY3" fmla="*/ 591638 h 591638"/>
              <a:gd name="connsiteX4" fmla="*/ 2715 w 3092274"/>
              <a:gd name="connsiteY4" fmla="*/ 583092 h 591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92274" h="591638">
                <a:moveTo>
                  <a:pt x="2715" y="583092"/>
                </a:moveTo>
                <a:lnTo>
                  <a:pt x="0" y="0"/>
                </a:lnTo>
                <a:lnTo>
                  <a:pt x="3092274" y="3514"/>
                </a:lnTo>
                <a:lnTo>
                  <a:pt x="2784323" y="591638"/>
                </a:lnTo>
                <a:lnTo>
                  <a:pt x="2715" y="583092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Затруднения при определении мероприятия</a:t>
            </a:r>
            <a:endParaRPr lang="ru-RU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645926" y="3048001"/>
            <a:ext cx="10743672" cy="158404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 smtClean="0">
              <a:solidFill>
                <a:srgbClr val="00B050"/>
              </a:solidFill>
            </a:endParaRPr>
          </a:p>
          <a:p>
            <a:pPr algn="ctr"/>
            <a:endParaRPr lang="ru-RU" sz="1400" b="1" dirty="0">
              <a:solidFill>
                <a:srgbClr val="00B050"/>
              </a:solidFill>
            </a:endParaRPr>
          </a:p>
          <a:p>
            <a:pPr algn="ctr"/>
            <a:endParaRPr lang="ru-RU" sz="1400" b="1" dirty="0" smtClean="0">
              <a:solidFill>
                <a:srgbClr val="00B050"/>
              </a:solidFill>
            </a:endParaRPr>
          </a:p>
          <a:p>
            <a:pPr algn="ctr"/>
            <a:r>
              <a:rPr lang="ru-RU" sz="1400" b="1" dirty="0" smtClean="0">
                <a:solidFill>
                  <a:srgbClr val="00B050"/>
                </a:solidFill>
              </a:rPr>
              <a:t>Результат: 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</a:rPr>
              <a:t>На 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</a:rPr>
              <a:t>сети автомобильных дорог общего пользования федерального, регионального или межмуниципального значения, дорожной сети городских агломераций выполнены дорожные работы в целях приведения в нормативное состояние, снижения уровня перегрузки и ликвидации мест концентрации дорожно-транспортных 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</a:rPr>
              <a:t>происшествий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8136D-21B0-4D9D-9416-6DF92A23879A}" type="slidenum">
              <a:rPr lang="ru-RU" smtClean="0"/>
              <a:t>10</a:t>
            </a:fld>
            <a:endParaRPr lang="ru-RU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326826" y="1191126"/>
            <a:ext cx="3617783" cy="2574758"/>
          </a:xfrm>
          <a:prstGeom prst="round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accent1">
                    <a:lumMod val="75000"/>
                  </a:schemeClr>
                </a:solidFill>
              </a:rPr>
              <a:t>Реестровый номер: </a:t>
            </a:r>
            <a:r>
              <a:rPr lang="ru-RU" sz="1400" b="1" dirty="0">
                <a:solidFill>
                  <a:srgbClr val="00B050"/>
                </a:solidFill>
              </a:rPr>
              <a:t>0842200002120000262</a:t>
            </a:r>
            <a:endParaRPr lang="ru-RU" sz="1050" dirty="0">
              <a:solidFill>
                <a:srgbClr val="00B050"/>
              </a:solidFill>
            </a:endParaRPr>
          </a:p>
          <a:p>
            <a:pPr algn="ctr"/>
            <a:r>
              <a:rPr lang="ru-RU" sz="1400" b="1" dirty="0">
                <a:solidFill>
                  <a:schemeClr val="accent1">
                    <a:lumMod val="75000"/>
                  </a:schemeClr>
                </a:solidFill>
              </a:rPr>
              <a:t>Предмет закупки: «Капитальный ремонт автомобильной дороги общего пользования межмуниципального значения в Самарской области Тольятти – </a:t>
            </a:r>
            <a:r>
              <a:rPr lang="ru-RU" sz="1400" b="1" dirty="0" err="1">
                <a:solidFill>
                  <a:schemeClr val="accent1">
                    <a:lumMod val="75000"/>
                  </a:schemeClr>
                </a:solidFill>
              </a:rPr>
              <a:t>Хрящевка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</a:rPr>
              <a:t> на участке км 10+880 – км 12+400, км 17+700 – км 20+300, км 41+900 – км 43+179, расположенной в 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</a:rPr>
              <a:t>муниципальном 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</a:rPr>
              <a:t>районе Ставропольский» </a:t>
            </a:r>
            <a:endParaRPr lang="ru-RU" sz="1050" dirty="0">
              <a:solidFill>
                <a:schemeClr val="accent1">
                  <a:lumMod val="75000"/>
                </a:schemeClr>
              </a:solidFill>
              <a:effectLst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4201236" y="1191126"/>
            <a:ext cx="3617783" cy="2574758"/>
          </a:xfrm>
          <a:prstGeom prst="round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accent1">
                    <a:lumMod val="75000"/>
                  </a:schemeClr>
                </a:solidFill>
              </a:rPr>
              <a:t>Реестровый номер: </a:t>
            </a:r>
          </a:p>
          <a:p>
            <a:pPr algn="ctr"/>
            <a:r>
              <a:rPr lang="ru-RU" sz="1400" b="1" dirty="0">
                <a:solidFill>
                  <a:srgbClr val="00B050"/>
                </a:solidFill>
              </a:rPr>
              <a:t>0842200002120000275</a:t>
            </a:r>
          </a:p>
          <a:p>
            <a:pPr algn="ctr"/>
            <a:r>
              <a:rPr lang="ru-RU" sz="1400" b="1" dirty="0">
                <a:solidFill>
                  <a:schemeClr val="accent1">
                    <a:lumMod val="75000"/>
                  </a:schemeClr>
                </a:solidFill>
              </a:rPr>
              <a:t>Предмет закупки: «Выполнение работ по проведению строительного контроля при осуществлении реконструкции объекта «Реконструкция мостового перехода через реку Сок на км 0+250 автомобильной дороги Волжский - </a:t>
            </a:r>
            <a:r>
              <a:rPr lang="ru-RU" sz="1400" b="1" dirty="0" err="1">
                <a:solidFill>
                  <a:schemeClr val="accent1">
                    <a:lumMod val="75000"/>
                  </a:schemeClr>
                </a:solidFill>
              </a:rPr>
              <a:t>Курумоч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</a:rPr>
              <a:t> - "Урал" муниципального района Красноярский Самарской области. I этап. Подготовка территории строительства, II  этап»»</a:t>
            </a: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8075647" y="1191126"/>
            <a:ext cx="3617783" cy="2574758"/>
          </a:xfrm>
          <a:prstGeom prst="round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accent1">
                    <a:lumMod val="75000"/>
                  </a:schemeClr>
                </a:solidFill>
              </a:rPr>
              <a:t>Реестровый номер: </a:t>
            </a:r>
            <a:r>
              <a:rPr lang="ru-RU" sz="1400" b="1" dirty="0" smtClean="0">
                <a:solidFill>
                  <a:srgbClr val="00B050"/>
                </a:solidFill>
              </a:rPr>
              <a:t>0842200002120000263</a:t>
            </a:r>
            <a:endParaRPr lang="ru-RU" sz="1400" b="1" dirty="0">
              <a:solidFill>
                <a:srgbClr val="00B050"/>
              </a:solidFill>
            </a:endParaRPr>
          </a:p>
          <a:p>
            <a:pPr algn="ctr"/>
            <a:r>
              <a:rPr lang="ru-RU" sz="1400" b="1" dirty="0">
                <a:solidFill>
                  <a:schemeClr val="accent1">
                    <a:lumMod val="75000"/>
                  </a:schemeClr>
                </a:solidFill>
              </a:rPr>
              <a:t>Предмет закупки: «Капитальный ремонт автомобильной дороги общего пользования регионального значения в Самарской области «Урал» – </a:t>
            </a:r>
            <a:r>
              <a:rPr lang="ru-RU" sz="1400" b="1" dirty="0" err="1">
                <a:solidFill>
                  <a:schemeClr val="accent1">
                    <a:lumMod val="75000"/>
                  </a:schemeClr>
                </a:solidFill>
              </a:rPr>
              <a:t>Исаклы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</a:rPr>
              <a:t> – Шентала на участке км 47+000 - км 52+450, расположенной в муниципальном районе </a:t>
            </a:r>
            <a:r>
              <a:rPr lang="ru-RU" sz="1400" b="1" dirty="0" err="1">
                <a:solidFill>
                  <a:schemeClr val="accent1">
                    <a:lumMod val="75000"/>
                  </a:schemeClr>
                </a:solidFill>
              </a:rPr>
              <a:t>Шенталинский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</a:rPr>
              <a:t>»</a:t>
            </a: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1168533" y="4795605"/>
            <a:ext cx="4054674" cy="1678329"/>
          </a:xfrm>
          <a:prstGeom prst="round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00B050"/>
                </a:solidFill>
              </a:rPr>
              <a:t>Мероприятие: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</a:rPr>
              <a:t> Правительством 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</a:rPr>
              <a:t>Самарской области обеспечено выполнение мероприятий, предусмотренных региональным проектом на 2019 год, в том числе приемка выполнения соответствующих 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</a:rPr>
              <a:t>работ</a:t>
            </a:r>
          </a:p>
          <a:p>
            <a:pPr algn="ctr"/>
            <a:r>
              <a:rPr lang="en-US" sz="1400" b="1" dirty="0">
                <a:solidFill>
                  <a:srgbClr val="00B050"/>
                </a:solidFill>
              </a:rPr>
              <a:t>205R153930.04.</a:t>
            </a:r>
            <a:r>
              <a:rPr lang="en-US" sz="1400" b="1" dirty="0">
                <a:solidFill>
                  <a:srgbClr val="FF0000"/>
                </a:solidFill>
              </a:rPr>
              <a:t>010701</a:t>
            </a:r>
            <a:endParaRPr lang="ru-RU" sz="1400" b="1" dirty="0">
              <a:solidFill>
                <a:srgbClr val="FF0000"/>
              </a:solidFill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6686419" y="4777368"/>
            <a:ext cx="4089102" cy="1678329"/>
          </a:xfrm>
          <a:prstGeom prst="round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00B050"/>
                </a:solidFill>
              </a:rPr>
              <a:t>Мероприятие:</a:t>
            </a:r>
            <a:r>
              <a:rPr lang="ru-RU" sz="1400" b="1" dirty="0">
                <a:solidFill>
                  <a:srgbClr val="00B050"/>
                </a:solidFill>
              </a:rPr>
              <a:t> 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</a:rPr>
              <a:t>Правительством 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</a:rPr>
              <a:t>Самарской области и органами местного самоуправления обеспечено заключение контрактов на выполнение мероприятий, необходимых для реализации и достижения целевых показателей регионального проекта на 2019 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</a:rPr>
              <a:t>год</a:t>
            </a:r>
          </a:p>
          <a:p>
            <a:pPr algn="ctr"/>
            <a:r>
              <a:rPr lang="en-US" sz="1400" b="1" dirty="0">
                <a:solidFill>
                  <a:srgbClr val="00B050"/>
                </a:solidFill>
              </a:rPr>
              <a:t>205R153930.04.</a:t>
            </a:r>
            <a:r>
              <a:rPr lang="en-US" sz="1400" b="1" dirty="0">
                <a:solidFill>
                  <a:srgbClr val="FF0000"/>
                </a:solidFill>
              </a:rPr>
              <a:t>011401</a:t>
            </a:r>
            <a:endParaRPr lang="ru-RU" sz="1400" b="1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533676" y="5009147"/>
            <a:ext cx="84227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800" dirty="0" smtClean="0">
                <a:solidFill>
                  <a:srgbClr val="FF0000"/>
                </a:solidFill>
                <a:latin typeface="Constantia" panose="02030602050306030303" pitchFamily="18" charset="0"/>
              </a:rPr>
              <a:t>?</a:t>
            </a:r>
            <a:endParaRPr lang="ru-RU" sz="8800" dirty="0">
              <a:solidFill>
                <a:srgbClr val="FF0000"/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1715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араллелограмм 4"/>
          <p:cNvSpPr/>
          <p:nvPr/>
        </p:nvSpPr>
        <p:spPr>
          <a:xfrm>
            <a:off x="8489711" y="26124"/>
            <a:ext cx="3708811" cy="584611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81608" h="584610">
                <a:moveTo>
                  <a:pt x="0" y="576064"/>
                </a:moveTo>
                <a:lnTo>
                  <a:pt x="212383" y="0"/>
                </a:lnTo>
                <a:lnTo>
                  <a:pt x="2771800" y="0"/>
                </a:lnTo>
                <a:lnTo>
                  <a:pt x="2781608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ru-RU"/>
          </a:p>
        </p:txBody>
      </p:sp>
      <p:sp>
        <p:nvSpPr>
          <p:cNvPr id="23" name="Параллелограмм 4"/>
          <p:cNvSpPr/>
          <p:nvPr/>
        </p:nvSpPr>
        <p:spPr>
          <a:xfrm>
            <a:off x="7257116" y="26123"/>
            <a:ext cx="1308544" cy="584611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71800"/>
              <a:gd name="connsiteY0" fmla="*/ 576064 h 584610"/>
              <a:gd name="connsiteX1" fmla="*/ 212383 w 2771800"/>
              <a:gd name="connsiteY1" fmla="*/ 0 h 584610"/>
              <a:gd name="connsiteX2" fmla="*/ 2771800 w 2771800"/>
              <a:gd name="connsiteY2" fmla="*/ 0 h 584610"/>
              <a:gd name="connsiteX3" fmla="*/ 2602146 w 2771800"/>
              <a:gd name="connsiteY3" fmla="*/ 584610 h 584610"/>
              <a:gd name="connsiteX4" fmla="*/ 0 w 2771800"/>
              <a:gd name="connsiteY4" fmla="*/ 576064 h 584610"/>
              <a:gd name="connsiteX0" fmla="*/ 0 w 3286998"/>
              <a:gd name="connsiteY0" fmla="*/ 576064 h 584610"/>
              <a:gd name="connsiteX1" fmla="*/ 212383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  <a:gd name="connsiteX0" fmla="*/ 0 w 3286998"/>
              <a:gd name="connsiteY0" fmla="*/ 576064 h 584610"/>
              <a:gd name="connsiteX1" fmla="*/ 756204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86998" h="584610">
                <a:moveTo>
                  <a:pt x="0" y="576064"/>
                </a:moveTo>
                <a:lnTo>
                  <a:pt x="756204" y="0"/>
                </a:lnTo>
                <a:lnTo>
                  <a:pt x="3286998" y="8546"/>
                </a:lnTo>
                <a:lnTo>
                  <a:pt x="2602146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ru-RU"/>
          </a:p>
        </p:txBody>
      </p:sp>
      <p:pic>
        <p:nvPicPr>
          <p:cNvPr id="1026" name="Picture 2" descr="C:\Users\sharapovir\Desktop\Samarskaya oblast.723b5d6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1783" y="-21253"/>
            <a:ext cx="1023295" cy="1032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Параллелограмм 4"/>
          <p:cNvSpPr/>
          <p:nvPr/>
        </p:nvSpPr>
        <p:spPr>
          <a:xfrm>
            <a:off x="-4535" y="-16328"/>
            <a:ext cx="4678012" cy="627063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2715 w 2784323"/>
              <a:gd name="connsiteY0" fmla="*/ 583092 h 591638"/>
              <a:gd name="connsiteX1" fmla="*/ 0 w 2784323"/>
              <a:gd name="connsiteY1" fmla="*/ 0 h 591638"/>
              <a:gd name="connsiteX2" fmla="*/ 2774515 w 2784323"/>
              <a:gd name="connsiteY2" fmla="*/ 7028 h 591638"/>
              <a:gd name="connsiteX3" fmla="*/ 2784323 w 2784323"/>
              <a:gd name="connsiteY3" fmla="*/ 591638 h 591638"/>
              <a:gd name="connsiteX4" fmla="*/ 2715 w 2784323"/>
              <a:gd name="connsiteY4" fmla="*/ 583092 h 591638"/>
              <a:gd name="connsiteX0" fmla="*/ 2715 w 3092274"/>
              <a:gd name="connsiteY0" fmla="*/ 583092 h 591638"/>
              <a:gd name="connsiteX1" fmla="*/ 0 w 3092274"/>
              <a:gd name="connsiteY1" fmla="*/ 0 h 591638"/>
              <a:gd name="connsiteX2" fmla="*/ 3092274 w 3092274"/>
              <a:gd name="connsiteY2" fmla="*/ 3514 h 591638"/>
              <a:gd name="connsiteX3" fmla="*/ 2784323 w 3092274"/>
              <a:gd name="connsiteY3" fmla="*/ 591638 h 591638"/>
              <a:gd name="connsiteX4" fmla="*/ 2715 w 3092274"/>
              <a:gd name="connsiteY4" fmla="*/ 583092 h 591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92274" h="591638">
                <a:moveTo>
                  <a:pt x="2715" y="583092"/>
                </a:moveTo>
                <a:lnTo>
                  <a:pt x="0" y="0"/>
                </a:lnTo>
                <a:lnTo>
                  <a:pt x="3092274" y="3514"/>
                </a:lnTo>
                <a:lnTo>
                  <a:pt x="2784323" y="591638"/>
                </a:lnTo>
                <a:lnTo>
                  <a:pt x="2715" y="583092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Материалы по закупкам в рамках НП</a:t>
            </a:r>
            <a:endParaRPr lang="ru-RU" sz="2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8136D-21B0-4D9D-9416-6DF92A23879A}" type="slidenum">
              <a:rPr lang="ru-RU" smtClean="0"/>
              <a:t>11</a:t>
            </a:fld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9511" y="658111"/>
            <a:ext cx="9149467" cy="5785299"/>
          </a:xfrm>
          <a:prstGeom prst="rect">
            <a:avLst/>
          </a:prstGeom>
        </p:spPr>
      </p:pic>
      <p:sp>
        <p:nvSpPr>
          <p:cNvPr id="18" name="Параллелограмм 4"/>
          <p:cNvSpPr/>
          <p:nvPr/>
        </p:nvSpPr>
        <p:spPr>
          <a:xfrm rot="10800000">
            <a:off x="0" y="6273389"/>
            <a:ext cx="3708811" cy="584611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824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81608" h="584610">
                <a:moveTo>
                  <a:pt x="0" y="576064"/>
                </a:moveTo>
                <a:lnTo>
                  <a:pt x="212383" y="0"/>
                </a:lnTo>
                <a:lnTo>
                  <a:pt x="2778240" y="0"/>
                </a:lnTo>
                <a:cubicBezTo>
                  <a:pt x="2779363" y="194870"/>
                  <a:pt x="2780485" y="389740"/>
                  <a:pt x="2781608" y="584610"/>
                </a:cubicBez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ru-RU"/>
          </a:p>
        </p:txBody>
      </p:sp>
      <p:sp>
        <p:nvSpPr>
          <p:cNvPr id="19" name="Параллелограмм 4"/>
          <p:cNvSpPr/>
          <p:nvPr/>
        </p:nvSpPr>
        <p:spPr>
          <a:xfrm rot="10800000">
            <a:off x="3708811" y="6273389"/>
            <a:ext cx="1308544" cy="584611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71800"/>
              <a:gd name="connsiteY0" fmla="*/ 576064 h 584610"/>
              <a:gd name="connsiteX1" fmla="*/ 212383 w 2771800"/>
              <a:gd name="connsiteY1" fmla="*/ 0 h 584610"/>
              <a:gd name="connsiteX2" fmla="*/ 2771800 w 2771800"/>
              <a:gd name="connsiteY2" fmla="*/ 0 h 584610"/>
              <a:gd name="connsiteX3" fmla="*/ 2602146 w 2771800"/>
              <a:gd name="connsiteY3" fmla="*/ 584610 h 584610"/>
              <a:gd name="connsiteX4" fmla="*/ 0 w 2771800"/>
              <a:gd name="connsiteY4" fmla="*/ 576064 h 584610"/>
              <a:gd name="connsiteX0" fmla="*/ 0 w 3286998"/>
              <a:gd name="connsiteY0" fmla="*/ 576064 h 584610"/>
              <a:gd name="connsiteX1" fmla="*/ 212383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  <a:gd name="connsiteX0" fmla="*/ 0 w 3286998"/>
              <a:gd name="connsiteY0" fmla="*/ 576064 h 584610"/>
              <a:gd name="connsiteX1" fmla="*/ 756204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86998" h="584610">
                <a:moveTo>
                  <a:pt x="0" y="576064"/>
                </a:moveTo>
                <a:lnTo>
                  <a:pt x="756204" y="0"/>
                </a:lnTo>
                <a:lnTo>
                  <a:pt x="3286998" y="8546"/>
                </a:lnTo>
                <a:lnTo>
                  <a:pt x="2602146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8844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араллелограмм 4"/>
          <p:cNvSpPr/>
          <p:nvPr/>
        </p:nvSpPr>
        <p:spPr>
          <a:xfrm>
            <a:off x="8489711" y="26124"/>
            <a:ext cx="3708811" cy="584611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81608" h="584610">
                <a:moveTo>
                  <a:pt x="0" y="576064"/>
                </a:moveTo>
                <a:lnTo>
                  <a:pt x="212383" y="0"/>
                </a:lnTo>
                <a:lnTo>
                  <a:pt x="2771800" y="0"/>
                </a:lnTo>
                <a:lnTo>
                  <a:pt x="2781608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ru-RU"/>
          </a:p>
        </p:txBody>
      </p:sp>
      <p:sp>
        <p:nvSpPr>
          <p:cNvPr id="23" name="Параллелограмм 4"/>
          <p:cNvSpPr/>
          <p:nvPr/>
        </p:nvSpPr>
        <p:spPr>
          <a:xfrm>
            <a:off x="7257116" y="26123"/>
            <a:ext cx="1308544" cy="584611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71800"/>
              <a:gd name="connsiteY0" fmla="*/ 576064 h 584610"/>
              <a:gd name="connsiteX1" fmla="*/ 212383 w 2771800"/>
              <a:gd name="connsiteY1" fmla="*/ 0 h 584610"/>
              <a:gd name="connsiteX2" fmla="*/ 2771800 w 2771800"/>
              <a:gd name="connsiteY2" fmla="*/ 0 h 584610"/>
              <a:gd name="connsiteX3" fmla="*/ 2602146 w 2771800"/>
              <a:gd name="connsiteY3" fmla="*/ 584610 h 584610"/>
              <a:gd name="connsiteX4" fmla="*/ 0 w 2771800"/>
              <a:gd name="connsiteY4" fmla="*/ 576064 h 584610"/>
              <a:gd name="connsiteX0" fmla="*/ 0 w 3286998"/>
              <a:gd name="connsiteY0" fmla="*/ 576064 h 584610"/>
              <a:gd name="connsiteX1" fmla="*/ 212383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  <a:gd name="connsiteX0" fmla="*/ 0 w 3286998"/>
              <a:gd name="connsiteY0" fmla="*/ 576064 h 584610"/>
              <a:gd name="connsiteX1" fmla="*/ 756204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86998" h="584610">
                <a:moveTo>
                  <a:pt x="0" y="576064"/>
                </a:moveTo>
                <a:lnTo>
                  <a:pt x="756204" y="0"/>
                </a:lnTo>
                <a:lnTo>
                  <a:pt x="3286998" y="8546"/>
                </a:lnTo>
                <a:lnTo>
                  <a:pt x="2602146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ru-RU"/>
          </a:p>
        </p:txBody>
      </p:sp>
      <p:pic>
        <p:nvPicPr>
          <p:cNvPr id="1026" name="Picture 2" descr="C:\Users\sharapovir\Desktop\Samarskaya oblast.723b5d6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1783" y="-21253"/>
            <a:ext cx="1023295" cy="1032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Параллелограмм 4"/>
          <p:cNvSpPr/>
          <p:nvPr/>
        </p:nvSpPr>
        <p:spPr>
          <a:xfrm>
            <a:off x="-4536" y="-16328"/>
            <a:ext cx="5886352" cy="1027634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2715 w 2784323"/>
              <a:gd name="connsiteY0" fmla="*/ 583092 h 591638"/>
              <a:gd name="connsiteX1" fmla="*/ 0 w 2784323"/>
              <a:gd name="connsiteY1" fmla="*/ 0 h 591638"/>
              <a:gd name="connsiteX2" fmla="*/ 2774515 w 2784323"/>
              <a:gd name="connsiteY2" fmla="*/ 7028 h 591638"/>
              <a:gd name="connsiteX3" fmla="*/ 2784323 w 2784323"/>
              <a:gd name="connsiteY3" fmla="*/ 591638 h 591638"/>
              <a:gd name="connsiteX4" fmla="*/ 2715 w 2784323"/>
              <a:gd name="connsiteY4" fmla="*/ 583092 h 591638"/>
              <a:gd name="connsiteX0" fmla="*/ 2715 w 3092274"/>
              <a:gd name="connsiteY0" fmla="*/ 583092 h 591638"/>
              <a:gd name="connsiteX1" fmla="*/ 0 w 3092274"/>
              <a:gd name="connsiteY1" fmla="*/ 0 h 591638"/>
              <a:gd name="connsiteX2" fmla="*/ 3092274 w 3092274"/>
              <a:gd name="connsiteY2" fmla="*/ 3514 h 591638"/>
              <a:gd name="connsiteX3" fmla="*/ 2784323 w 3092274"/>
              <a:gd name="connsiteY3" fmla="*/ 591638 h 591638"/>
              <a:gd name="connsiteX4" fmla="*/ 2715 w 3092274"/>
              <a:gd name="connsiteY4" fmla="*/ 583092 h 591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92274" h="591638">
                <a:moveTo>
                  <a:pt x="2715" y="583092"/>
                </a:moveTo>
                <a:lnTo>
                  <a:pt x="0" y="0"/>
                </a:lnTo>
                <a:lnTo>
                  <a:pt x="3092274" y="3514"/>
                </a:lnTo>
                <a:lnTo>
                  <a:pt x="2784323" y="591638"/>
                </a:lnTo>
                <a:lnTo>
                  <a:pt x="2715" y="583092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Порядок действий при отсутствии </a:t>
            </a:r>
          </a:p>
          <a:p>
            <a:pPr algn="ctr"/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 кода мероприятия в ГИС «Госзаказ»</a:t>
            </a:r>
            <a:endParaRPr lang="ru-RU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156060" y="1217404"/>
            <a:ext cx="2637064" cy="145324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Добавление сведений или внесение изменений в НП_Мониторинг</a:t>
            </a:r>
            <a:endParaRPr lang="ru-RU" b="1" dirty="0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3354945" y="3032240"/>
            <a:ext cx="2637064" cy="145324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/>
              <a:t>Д</a:t>
            </a:r>
            <a:r>
              <a:rPr lang="ru-RU" sz="1600" b="1" dirty="0" smtClean="0"/>
              <a:t>обавление в справочник объектов национальных проектов в </a:t>
            </a:r>
          </a:p>
          <a:p>
            <a:pPr algn="ctr"/>
            <a:r>
              <a:rPr lang="ru-RU" sz="1600" b="1" dirty="0" smtClean="0"/>
              <a:t>ГИС «Госзаказ»</a:t>
            </a:r>
            <a:endParaRPr lang="ru-RU" sz="1600" b="1" dirty="0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5317353" y="4811591"/>
            <a:ext cx="2637064" cy="145324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Выбор классификации при заполнении документации в ГИС «Госзаказ»</a:t>
            </a:r>
            <a:endParaRPr lang="ru-RU" b="1" dirty="0"/>
          </a:p>
        </p:txBody>
      </p:sp>
      <p:cxnSp>
        <p:nvCxnSpPr>
          <p:cNvPr id="5" name="Прямая со стрелкой 4"/>
          <p:cNvCxnSpPr>
            <a:stCxn id="3" idx="3"/>
            <a:endCxn id="35" idx="1"/>
          </p:cNvCxnSpPr>
          <p:nvPr/>
        </p:nvCxnSpPr>
        <p:spPr>
          <a:xfrm flipV="1">
            <a:off x="3793124" y="1921420"/>
            <a:ext cx="4336463" cy="22606"/>
          </a:xfrm>
          <a:prstGeom prst="straightConnector1">
            <a:avLst/>
          </a:prstGeom>
          <a:ln w="25400"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>
            <a:stCxn id="21" idx="3"/>
            <a:endCxn id="37" idx="1"/>
          </p:cNvCxnSpPr>
          <p:nvPr/>
        </p:nvCxnSpPr>
        <p:spPr>
          <a:xfrm>
            <a:off x="5992009" y="3758862"/>
            <a:ext cx="2788730" cy="14990"/>
          </a:xfrm>
          <a:prstGeom prst="straightConnector1">
            <a:avLst/>
          </a:prstGeom>
          <a:ln w="25400"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>
            <a:endCxn id="38" idx="1"/>
          </p:cNvCxnSpPr>
          <p:nvPr/>
        </p:nvCxnSpPr>
        <p:spPr>
          <a:xfrm>
            <a:off x="7009039" y="5502729"/>
            <a:ext cx="2241097" cy="1"/>
          </a:xfrm>
          <a:prstGeom prst="straightConnector1">
            <a:avLst/>
          </a:prstGeom>
          <a:ln w="25400"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Скругленный прямоугольник 34"/>
          <p:cNvSpPr/>
          <p:nvPr/>
        </p:nvSpPr>
        <p:spPr>
          <a:xfrm>
            <a:off x="8129587" y="1194798"/>
            <a:ext cx="2637064" cy="1453243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Руководство пользователя и контакты технической поддержки </a:t>
            </a:r>
            <a:r>
              <a:rPr lang="ru-RU" sz="1600" dirty="0" err="1" smtClean="0">
                <a:solidFill>
                  <a:srgbClr val="FF0000"/>
                </a:solidFill>
              </a:rPr>
              <a:t>НП_Мониторинг</a:t>
            </a:r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доступны в личном кабинете ЕИСУБП</a:t>
            </a:r>
            <a:endParaRPr lang="ru-RU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8780739" y="3047230"/>
            <a:ext cx="2637064" cy="1453243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Необходимо завести обращение в </a:t>
            </a:r>
            <a:r>
              <a:rPr lang="ru-RU" sz="1600" dirty="0">
                <a:solidFill>
                  <a:srgbClr val="FF0000"/>
                </a:solidFill>
              </a:rPr>
              <a:t>Багтрекинг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для </a:t>
            </a:r>
            <a:r>
              <a:rPr lang="ru-RU" sz="1600" dirty="0" err="1" smtClean="0">
                <a:solidFill>
                  <a:schemeClr val="accent1">
                    <a:lumMod val="75000"/>
                  </a:schemeClr>
                </a:solidFill>
              </a:rPr>
              <a:t>подгрузки</a:t>
            </a: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новых данных в справочник мероприятия НП</a:t>
            </a: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9250136" y="4776108"/>
            <a:ext cx="2637064" cy="1453243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</a:rPr>
              <a:t>В 2021 году контроль будет работать </a:t>
            </a:r>
            <a:r>
              <a:rPr lang="ru-RU" sz="1400" dirty="0" smtClean="0">
                <a:solidFill>
                  <a:srgbClr val="FF0000"/>
                </a:solidFill>
              </a:rPr>
              <a:t>блокирующий контроль </a:t>
            </a:r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</a:rPr>
              <a:t>на соответствие основному коду мероприятия и направления расходов целевой статьи и кода мероприятия</a:t>
            </a:r>
            <a:endParaRPr lang="ru-RU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9" name="Соединительная линия уступом 8"/>
          <p:cNvCxnSpPr>
            <a:stCxn id="3" idx="2"/>
            <a:endCxn id="21" idx="0"/>
          </p:cNvCxnSpPr>
          <p:nvPr/>
        </p:nvCxnSpPr>
        <p:spPr>
          <a:xfrm rot="16200000" flipH="1">
            <a:off x="3393238" y="1752000"/>
            <a:ext cx="361593" cy="2198885"/>
          </a:xfrm>
          <a:prstGeom prst="bentConnector3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Соединительная линия уступом 10"/>
          <p:cNvCxnSpPr>
            <a:stCxn id="21" idx="2"/>
            <a:endCxn id="25" idx="0"/>
          </p:cNvCxnSpPr>
          <p:nvPr/>
        </p:nvCxnSpPr>
        <p:spPr>
          <a:xfrm rot="16200000" flipH="1">
            <a:off x="5491627" y="3667333"/>
            <a:ext cx="326108" cy="1962408"/>
          </a:xfrm>
          <a:prstGeom prst="bentConnector3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Прямоугольник 39"/>
          <p:cNvSpPr/>
          <p:nvPr/>
        </p:nvSpPr>
        <p:spPr>
          <a:xfrm>
            <a:off x="275587" y="4847076"/>
            <a:ext cx="4255407" cy="1382275"/>
          </a:xfrm>
          <a:prstGeom prst="rect">
            <a:avLst/>
          </a:prstGeom>
          <a:ln w="1905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Добавление сведений в </a:t>
            </a:r>
            <a:r>
              <a:rPr lang="ru-RU" sz="1400" dirty="0" smtClean="0">
                <a:solidFill>
                  <a:srgbClr val="FF0000"/>
                </a:solidFill>
              </a:rPr>
              <a:t>НП_Мониторинг</a:t>
            </a:r>
            <a:r>
              <a:rPr lang="ru-RU" sz="1400" dirty="0" smtClean="0">
                <a:solidFill>
                  <a:schemeClr val="tx1"/>
                </a:solidFill>
              </a:rPr>
              <a:t>, проверка актуальности сведений о мероприятии, изменение существующих сведений осуществляется при взаимодействии </a:t>
            </a:r>
            <a:r>
              <a:rPr lang="ru-RU" sz="1400" dirty="0" smtClean="0">
                <a:solidFill>
                  <a:srgbClr val="FF0000"/>
                </a:solidFill>
              </a:rPr>
              <a:t>МЭР СО </a:t>
            </a:r>
            <a:r>
              <a:rPr lang="ru-RU" sz="1400" dirty="0" smtClean="0">
                <a:solidFill>
                  <a:schemeClr val="tx1"/>
                </a:solidFill>
              </a:rPr>
              <a:t>посредством заполнения </a:t>
            </a:r>
            <a:r>
              <a:rPr lang="ru-RU" sz="1400" dirty="0" smtClean="0">
                <a:solidFill>
                  <a:srgbClr val="FF0000"/>
                </a:solidFill>
              </a:rPr>
              <a:t>паспорта региональной составляющей национального проекта</a:t>
            </a:r>
            <a:endParaRPr lang="ru-RU" sz="1400" dirty="0">
              <a:solidFill>
                <a:srgbClr val="FF0000"/>
              </a:solidFill>
            </a:endParaRPr>
          </a:p>
        </p:txBody>
      </p:sp>
      <p:cxnSp>
        <p:nvCxnSpPr>
          <p:cNvPr id="42" name="Соединительная линия уступом 41"/>
          <p:cNvCxnSpPr>
            <a:stCxn id="3" idx="1"/>
            <a:endCxn id="40" idx="0"/>
          </p:cNvCxnSpPr>
          <p:nvPr/>
        </p:nvCxnSpPr>
        <p:spPr>
          <a:xfrm rot="10800000" flipH="1" flipV="1">
            <a:off x="1156059" y="1944026"/>
            <a:ext cx="1247231" cy="2903050"/>
          </a:xfrm>
          <a:prstGeom prst="bentConnector4">
            <a:avLst>
              <a:gd name="adj1" fmla="val -36026"/>
              <a:gd name="adj2" fmla="val 82608"/>
            </a:avLst>
          </a:prstGeom>
          <a:ln w="25400"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4127550" y="1113395"/>
            <a:ext cx="3032240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</a:rPr>
              <a:t>Постановление Правительства</a:t>
            </a:r>
          </a:p>
          <a:p>
            <a:pPr algn="ctr"/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</a:rPr>
              <a:t>Самарской области от 18 августа</a:t>
            </a:r>
          </a:p>
          <a:p>
            <a:pPr algn="ctr"/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</a:rPr>
              <a:t>2017 г. №542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943660" y="2837669"/>
            <a:ext cx="29181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</a:rPr>
              <a:t>С правилами формирования</a:t>
            </a:r>
          </a:p>
          <a:p>
            <a:pPr algn="ctr"/>
            <a:r>
              <a:rPr lang="ru-RU" sz="1400" dirty="0">
                <a:solidFill>
                  <a:schemeClr val="accent1">
                    <a:lumMod val="50000"/>
                  </a:schemeClr>
                </a:solidFill>
              </a:rPr>
              <a:t>о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</a:rPr>
              <a:t>бращений можно ознакомиться</a:t>
            </a:r>
          </a:p>
          <a:p>
            <a:pPr algn="ctr"/>
            <a:r>
              <a:rPr lang="ru-RU" sz="1400" dirty="0">
                <a:solidFill>
                  <a:schemeClr val="accent1">
                    <a:lumMod val="50000"/>
                  </a:schemeClr>
                </a:solidFill>
              </a:rPr>
              <a:t>н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</a:rPr>
              <a:t>а сайте ГУОТ СО </a:t>
            </a:r>
          </a:p>
          <a:p>
            <a:pPr algn="ctr"/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</a:rPr>
              <a:t>после авторизации</a:t>
            </a:r>
          </a:p>
        </p:txBody>
      </p:sp>
      <p:sp>
        <p:nvSpPr>
          <p:cNvPr id="52" name="Прямоугольная выноска 51"/>
          <p:cNvSpPr/>
          <p:nvPr/>
        </p:nvSpPr>
        <p:spPr>
          <a:xfrm>
            <a:off x="996042" y="3132576"/>
            <a:ext cx="1863498" cy="963386"/>
          </a:xfrm>
          <a:prstGeom prst="wedgeRectCallout">
            <a:avLst>
              <a:gd name="adj1" fmla="val 75078"/>
              <a:gd name="adj2" fmla="val 8602"/>
            </a:avLst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tx1"/>
                </a:solidFill>
              </a:rPr>
              <a:t>Перед заведением обращения в </a:t>
            </a:r>
            <a:r>
              <a:rPr lang="ru-RU" sz="1050" b="1" dirty="0" smtClean="0">
                <a:solidFill>
                  <a:srgbClr val="FF0000"/>
                </a:solidFill>
              </a:rPr>
              <a:t>Багтрекинг </a:t>
            </a:r>
            <a:r>
              <a:rPr lang="ru-RU" sz="1050" b="1" dirty="0" smtClean="0">
                <a:solidFill>
                  <a:schemeClr val="tx1"/>
                </a:solidFill>
              </a:rPr>
              <a:t>необходимо проверить наличие данного мероприятия в перечне </a:t>
            </a:r>
            <a:r>
              <a:rPr lang="ru-RU" sz="1050" b="1" dirty="0" smtClean="0">
                <a:solidFill>
                  <a:srgbClr val="FF0000"/>
                </a:solidFill>
              </a:rPr>
              <a:t>НП_Мониторинг</a:t>
            </a:r>
            <a:endParaRPr lang="ru-RU" sz="1050" b="1" dirty="0">
              <a:solidFill>
                <a:srgbClr val="FF0000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8136D-21B0-4D9D-9416-6DF92A23879A}" type="slidenum">
              <a:rPr lang="ru-RU" smtClean="0"/>
              <a:t>12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0486" y="1972005"/>
            <a:ext cx="7104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</a:rPr>
              <a:t>ГРБС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808697" y="3800552"/>
            <a:ext cx="11880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</a:rPr>
              <a:t>Заказчик</a:t>
            </a:r>
            <a:endParaRPr lang="ru-RU" sz="1600" b="1" dirty="0" smtClean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7777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араллелограмм 4"/>
          <p:cNvSpPr/>
          <p:nvPr/>
        </p:nvSpPr>
        <p:spPr>
          <a:xfrm rot="10800000">
            <a:off x="-4" y="6186987"/>
            <a:ext cx="3708813" cy="584609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824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81608" h="584610">
                <a:moveTo>
                  <a:pt x="0" y="576064"/>
                </a:moveTo>
                <a:lnTo>
                  <a:pt x="212383" y="0"/>
                </a:lnTo>
                <a:lnTo>
                  <a:pt x="2778240" y="0"/>
                </a:lnTo>
                <a:cubicBezTo>
                  <a:pt x="2779363" y="194870"/>
                  <a:pt x="2780485" y="389740"/>
                  <a:pt x="2781608" y="584610"/>
                </a:cubicBez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ru-RU"/>
          </a:p>
        </p:txBody>
      </p:sp>
      <p:sp>
        <p:nvSpPr>
          <p:cNvPr id="19" name="Параллелограмм 4"/>
          <p:cNvSpPr/>
          <p:nvPr/>
        </p:nvSpPr>
        <p:spPr>
          <a:xfrm rot="10800000">
            <a:off x="3640443" y="6186985"/>
            <a:ext cx="1308544" cy="584611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71800"/>
              <a:gd name="connsiteY0" fmla="*/ 576064 h 584610"/>
              <a:gd name="connsiteX1" fmla="*/ 212383 w 2771800"/>
              <a:gd name="connsiteY1" fmla="*/ 0 h 584610"/>
              <a:gd name="connsiteX2" fmla="*/ 2771800 w 2771800"/>
              <a:gd name="connsiteY2" fmla="*/ 0 h 584610"/>
              <a:gd name="connsiteX3" fmla="*/ 2602146 w 2771800"/>
              <a:gd name="connsiteY3" fmla="*/ 584610 h 584610"/>
              <a:gd name="connsiteX4" fmla="*/ 0 w 2771800"/>
              <a:gd name="connsiteY4" fmla="*/ 576064 h 584610"/>
              <a:gd name="connsiteX0" fmla="*/ 0 w 3286998"/>
              <a:gd name="connsiteY0" fmla="*/ 576064 h 584610"/>
              <a:gd name="connsiteX1" fmla="*/ 212383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  <a:gd name="connsiteX0" fmla="*/ 0 w 3286998"/>
              <a:gd name="connsiteY0" fmla="*/ 576064 h 584610"/>
              <a:gd name="connsiteX1" fmla="*/ 756204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86998" h="584610">
                <a:moveTo>
                  <a:pt x="0" y="576064"/>
                </a:moveTo>
                <a:lnTo>
                  <a:pt x="756204" y="0"/>
                </a:lnTo>
                <a:lnTo>
                  <a:pt x="3286998" y="8546"/>
                </a:lnTo>
                <a:lnTo>
                  <a:pt x="2602146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ru-RU"/>
          </a:p>
        </p:txBody>
      </p:sp>
      <p:sp>
        <p:nvSpPr>
          <p:cNvPr id="22" name="Параллелограмм 4"/>
          <p:cNvSpPr/>
          <p:nvPr/>
        </p:nvSpPr>
        <p:spPr>
          <a:xfrm>
            <a:off x="8489711" y="26124"/>
            <a:ext cx="3708811" cy="584611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81608" h="584610">
                <a:moveTo>
                  <a:pt x="0" y="576064"/>
                </a:moveTo>
                <a:lnTo>
                  <a:pt x="212383" y="0"/>
                </a:lnTo>
                <a:lnTo>
                  <a:pt x="2771800" y="0"/>
                </a:lnTo>
                <a:lnTo>
                  <a:pt x="2781608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ru-RU"/>
          </a:p>
        </p:txBody>
      </p:sp>
      <p:sp>
        <p:nvSpPr>
          <p:cNvPr id="23" name="Параллелограмм 4"/>
          <p:cNvSpPr/>
          <p:nvPr/>
        </p:nvSpPr>
        <p:spPr>
          <a:xfrm>
            <a:off x="7257116" y="26123"/>
            <a:ext cx="1308544" cy="584611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71800"/>
              <a:gd name="connsiteY0" fmla="*/ 576064 h 584610"/>
              <a:gd name="connsiteX1" fmla="*/ 212383 w 2771800"/>
              <a:gd name="connsiteY1" fmla="*/ 0 h 584610"/>
              <a:gd name="connsiteX2" fmla="*/ 2771800 w 2771800"/>
              <a:gd name="connsiteY2" fmla="*/ 0 h 584610"/>
              <a:gd name="connsiteX3" fmla="*/ 2602146 w 2771800"/>
              <a:gd name="connsiteY3" fmla="*/ 584610 h 584610"/>
              <a:gd name="connsiteX4" fmla="*/ 0 w 2771800"/>
              <a:gd name="connsiteY4" fmla="*/ 576064 h 584610"/>
              <a:gd name="connsiteX0" fmla="*/ 0 w 3286998"/>
              <a:gd name="connsiteY0" fmla="*/ 576064 h 584610"/>
              <a:gd name="connsiteX1" fmla="*/ 212383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  <a:gd name="connsiteX0" fmla="*/ 0 w 3286998"/>
              <a:gd name="connsiteY0" fmla="*/ 576064 h 584610"/>
              <a:gd name="connsiteX1" fmla="*/ 756204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86998" h="584610">
                <a:moveTo>
                  <a:pt x="0" y="576064"/>
                </a:moveTo>
                <a:lnTo>
                  <a:pt x="756204" y="0"/>
                </a:lnTo>
                <a:lnTo>
                  <a:pt x="3286998" y="8546"/>
                </a:lnTo>
                <a:lnTo>
                  <a:pt x="2602146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ru-RU"/>
          </a:p>
        </p:txBody>
      </p:sp>
      <p:pic>
        <p:nvPicPr>
          <p:cNvPr id="1026" name="Picture 2" descr="C:\Users\sharapovir\Desktop\Samarskaya oblast.723b5d6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1783" y="-21253"/>
            <a:ext cx="1023295" cy="1032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Параллелограмм 4"/>
          <p:cNvSpPr/>
          <p:nvPr/>
        </p:nvSpPr>
        <p:spPr>
          <a:xfrm>
            <a:off x="-8613" y="47475"/>
            <a:ext cx="4678012" cy="563259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2715 w 2784323"/>
              <a:gd name="connsiteY0" fmla="*/ 583092 h 591638"/>
              <a:gd name="connsiteX1" fmla="*/ 0 w 2784323"/>
              <a:gd name="connsiteY1" fmla="*/ 0 h 591638"/>
              <a:gd name="connsiteX2" fmla="*/ 2774515 w 2784323"/>
              <a:gd name="connsiteY2" fmla="*/ 7028 h 591638"/>
              <a:gd name="connsiteX3" fmla="*/ 2784323 w 2784323"/>
              <a:gd name="connsiteY3" fmla="*/ 591638 h 591638"/>
              <a:gd name="connsiteX4" fmla="*/ 2715 w 2784323"/>
              <a:gd name="connsiteY4" fmla="*/ 583092 h 591638"/>
              <a:gd name="connsiteX0" fmla="*/ 2715 w 3092274"/>
              <a:gd name="connsiteY0" fmla="*/ 583092 h 591638"/>
              <a:gd name="connsiteX1" fmla="*/ 0 w 3092274"/>
              <a:gd name="connsiteY1" fmla="*/ 0 h 591638"/>
              <a:gd name="connsiteX2" fmla="*/ 3092274 w 3092274"/>
              <a:gd name="connsiteY2" fmla="*/ 3514 h 591638"/>
              <a:gd name="connsiteX3" fmla="*/ 2784323 w 3092274"/>
              <a:gd name="connsiteY3" fmla="*/ 591638 h 591638"/>
              <a:gd name="connsiteX4" fmla="*/ 2715 w 3092274"/>
              <a:gd name="connsiteY4" fmla="*/ 583092 h 591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92274" h="591638">
                <a:moveTo>
                  <a:pt x="2715" y="583092"/>
                </a:moveTo>
                <a:lnTo>
                  <a:pt x="0" y="0"/>
                </a:lnTo>
                <a:lnTo>
                  <a:pt x="3092274" y="3514"/>
                </a:lnTo>
                <a:lnTo>
                  <a:pt x="2784323" y="591638"/>
                </a:lnTo>
                <a:lnTo>
                  <a:pt x="2715" y="583092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Итоги </a:t>
            </a:r>
            <a:endParaRPr lang="ru-RU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8136D-21B0-4D9D-9416-6DF92A23879A}" type="slidenum">
              <a:rPr lang="ru-RU" smtClean="0"/>
              <a:t>13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514628" y="1051869"/>
            <a:ext cx="10839172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just">
              <a:buAutoNum type="arabicPeriod"/>
            </a:pPr>
            <a:r>
              <a:rPr lang="ru-RU" sz="15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 данные для формирование аналитических данных по закупкам в рамках национальных проектов формируются из ГИС «Госзаказ»</a:t>
            </a:r>
          </a:p>
          <a:p>
            <a:pPr algn="just"/>
            <a:endParaRPr lang="ru-RU" sz="1500" b="1" dirty="0" smtClean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5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Ответственные специалисты от ГРБС обладают информацией о результатах и мероприятиях региональных составляющих национальных проектов в целях консультирования заказчиков по выбору необходимого кода</a:t>
            </a:r>
          </a:p>
          <a:p>
            <a:pPr algn="just"/>
            <a:endParaRPr lang="ru-RU" sz="1500" b="1" dirty="0" smtClean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5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Добавление мероприятий в справочник  происходит в </a:t>
            </a:r>
            <a:r>
              <a:rPr lang="ru-RU" sz="1500" b="1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НП_мониторинг</a:t>
            </a:r>
            <a:endParaRPr lang="ru-RU" sz="1500" b="1" dirty="0" smtClean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1500" b="1" dirty="0" smtClean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5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Справочная информация размещена на сайте ГУОТ и доступна в разделе </a:t>
            </a:r>
            <a:r>
              <a:rPr lang="ru-RU" sz="15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15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Региональные составляющие национальных проектов</a:t>
            </a:r>
            <a:r>
              <a:rPr lang="ru-RU" sz="15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algn="just"/>
            <a:endParaRPr lang="ru-RU" sz="1600" dirty="0">
              <a:latin typeface="Roboto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6752300"/>
              </p:ext>
            </p:extLst>
          </p:nvPr>
        </p:nvGraphicFramePr>
        <p:xfrm>
          <a:off x="1286911" y="4530907"/>
          <a:ext cx="9294606" cy="139849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6029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9261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46350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7819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811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Ф.И.О.</a:t>
                      </a:r>
                      <a:endParaRPr lang="ru-RU" sz="14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73" marR="4773" marT="477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Контактный</a:t>
                      </a:r>
                      <a:r>
                        <a:rPr lang="ru-RU" sz="1400" b="1" u="none" strike="noStrike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 телефон</a:t>
                      </a:r>
                      <a:endParaRPr lang="ru-RU" sz="14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73" marR="4773" marT="477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14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E-mail</a:t>
                      </a:r>
                      <a:endParaRPr lang="ru-RU" sz="14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73" marR="4773" marT="477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telegram</a:t>
                      </a:r>
                      <a:endParaRPr lang="ru-RU" sz="14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73" marR="4773" marT="477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01916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Шарапов Ильяс Рифкатович</a:t>
                      </a:r>
                    </a:p>
                  </a:txBody>
                  <a:tcPr marL="4773" marR="4773" marT="477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indent="0" algn="l" fontAlgn="ctr"/>
                      <a:r>
                        <a:rPr lang="ru-RU" sz="14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8-846-334-03-69 (54-55)</a:t>
                      </a:r>
                      <a:endParaRPr lang="ru-RU" sz="14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73" marR="4773" marT="477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4138" indent="0" algn="ctr" fontAlgn="ctr"/>
                      <a:r>
                        <a:rPr lang="en-US" sz="14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SharapovIR@samregion.ru</a:t>
                      </a:r>
                      <a:endParaRPr lang="ru-RU" sz="14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73" marR="4773" marT="477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4138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@</a:t>
                      </a:r>
                      <a:r>
                        <a:rPr lang="en-US" sz="1400" b="0" i="0" u="none" strike="noStrike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sharapov_ir</a:t>
                      </a:r>
                      <a:endParaRPr lang="ru-RU" sz="1400" b="0" i="0" u="none" strike="noStrike" dirty="0" smtClean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84138" indent="0" algn="ctr" fontAlgn="ctr"/>
                      <a:endParaRPr lang="ru-RU" sz="14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73" marR="4773" marT="477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1539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Кочетков Владимир Сергеевич</a:t>
                      </a:r>
                      <a:endParaRPr lang="ru-RU" sz="1400" b="1" i="0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4773" marR="4773" marT="477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indent="0" algn="l" fontAlgn="ctr"/>
                      <a:r>
                        <a:rPr lang="ru-RU" sz="14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8-846-334-03-69 (54-48)</a:t>
                      </a:r>
                      <a:endParaRPr lang="ru-RU" sz="14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73" marR="4773" marT="477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4138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KochetkovVS@samregion.ru</a:t>
                      </a:r>
                      <a:endParaRPr lang="ru-RU" sz="1400" b="0" i="0" u="none" strike="noStrike" dirty="0" smtClean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73" marR="4773" marT="477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4138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@</a:t>
                      </a:r>
                      <a:r>
                        <a:rPr lang="en-US" sz="1400" b="0" i="0" u="none" strike="noStrike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Vkcht</a:t>
                      </a:r>
                      <a:endParaRPr lang="ru-RU" sz="1400" b="0" i="0" u="none" strike="noStrike" dirty="0" smtClean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73" marR="4773" marT="477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16" name="Прямоугольник 15"/>
          <p:cNvSpPr/>
          <p:nvPr/>
        </p:nvSpPr>
        <p:spPr>
          <a:xfrm>
            <a:off x="4948987" y="4050721"/>
            <a:ext cx="247557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5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КОНТАКТНЫЕ ДАННЫЕ</a:t>
            </a:r>
            <a:endParaRPr lang="ru-RU" sz="16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757570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7712</TotalTime>
  <Words>1134</Words>
  <Application>Microsoft Office PowerPoint</Application>
  <PresentationFormat>Широкоэкранный</PresentationFormat>
  <Paragraphs>212</Paragraphs>
  <Slides>13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Constantia</vt:lpstr>
      <vt:lpstr>Roboto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Необходимость заполнения</dc:title>
  <dc:creator>kcht</dc:creator>
  <cp:lastModifiedBy>Кочетков Владимир Сергеевич</cp:lastModifiedBy>
  <cp:revision>194</cp:revision>
  <cp:lastPrinted>2021-11-19T05:09:00Z</cp:lastPrinted>
  <dcterms:created xsi:type="dcterms:W3CDTF">2020-10-10T08:15:03Z</dcterms:created>
  <dcterms:modified xsi:type="dcterms:W3CDTF">2021-11-19T05:40:03Z</dcterms:modified>
</cp:coreProperties>
</file>