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58" r:id="rId3"/>
    <p:sldId id="257" r:id="rId4"/>
    <p:sldId id="260" r:id="rId5"/>
    <p:sldId id="261" r:id="rId6"/>
    <p:sldId id="262" r:id="rId7"/>
    <p:sldId id="264" r:id="rId8"/>
    <p:sldId id="265" r:id="rId9"/>
    <p:sldId id="266" r:id="rId10"/>
    <p:sldId id="268" r:id="rId11"/>
    <p:sldId id="267" r:id="rId12"/>
    <p:sldId id="269" r:id="rId13"/>
    <p:sldId id="270" r:id="rId14"/>
    <p:sldId id="271" r:id="rId15"/>
    <p:sldId id="279" r:id="rId16"/>
    <p:sldId id="280" r:id="rId17"/>
    <p:sldId id="272" r:id="rId18"/>
    <p:sldId id="274" r:id="rId19"/>
    <p:sldId id="275" r:id="rId20"/>
    <p:sldId id="281" r:id="rId21"/>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A738CD-A88B-463D-91D7-248080BD6ECE}"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ru-RU"/>
        </a:p>
      </dgm:t>
    </dgm:pt>
    <dgm:pt modelId="{95AA226B-47D0-4367-8688-03407382E153}">
      <dgm:prSet phldrT="[Текст]" custT="1"/>
      <dgm:spPr/>
      <dgm:t>
        <a:bodyPr/>
        <a:lstStyle/>
        <a:p>
          <a:r>
            <a:rPr lang="ru-RU" sz="1600" dirty="0" smtClean="0">
              <a:solidFill>
                <a:schemeClr val="tx1"/>
              </a:solidFill>
            </a:rPr>
            <a:t>Закупки товаров, работ, услуг, включенных в перечень, установленный Правительством Российской Федерации  (Распоряжение Правительства РФ от 21.03.2016 N 471-р)</a:t>
          </a:r>
          <a:endParaRPr lang="ru-RU" sz="1400" i="1" dirty="0">
            <a:solidFill>
              <a:schemeClr val="tx1"/>
            </a:solidFill>
          </a:endParaRPr>
        </a:p>
      </dgm:t>
    </dgm:pt>
    <dgm:pt modelId="{80269E0A-5445-4D41-987A-60C5639E1DB3}" type="parTrans" cxnId="{666BC58E-4603-4C74-92F5-BB5AC69CB6E1}">
      <dgm:prSet/>
      <dgm:spPr/>
      <dgm:t>
        <a:bodyPr/>
        <a:lstStyle/>
        <a:p>
          <a:endParaRPr lang="ru-RU">
            <a:solidFill>
              <a:schemeClr val="tx1"/>
            </a:solidFill>
          </a:endParaRPr>
        </a:p>
      </dgm:t>
    </dgm:pt>
    <dgm:pt modelId="{FF38E31F-9822-4F68-AA7E-FF99EEB71C77}" type="sibTrans" cxnId="{666BC58E-4603-4C74-92F5-BB5AC69CB6E1}">
      <dgm:prSet/>
      <dgm:spPr/>
      <dgm:t>
        <a:bodyPr/>
        <a:lstStyle/>
        <a:p>
          <a:endParaRPr lang="ru-RU">
            <a:solidFill>
              <a:schemeClr val="tx1"/>
            </a:solidFill>
          </a:endParaRPr>
        </a:p>
      </dgm:t>
    </dgm:pt>
    <dgm:pt modelId="{E094D5CB-0A93-42B3-A589-145F446DD84F}">
      <dgm:prSet phldrT="[Текст]" custT="1"/>
      <dgm:spPr/>
      <dgm:t>
        <a:bodyPr/>
        <a:lstStyle/>
        <a:p>
          <a:r>
            <a:rPr lang="ru-RU" sz="1500" dirty="0" smtClean="0">
              <a:solidFill>
                <a:schemeClr val="tx1"/>
              </a:solidFill>
            </a:rPr>
            <a:t>Закупки товаров, работ, услуг, включенных в дополнительный перечень, установленный высшим исполнительным органом государственной власти субъекта Российской Федерации – для нужд субъекта РФ </a:t>
          </a:r>
          <a:endParaRPr lang="ru-RU" sz="1400" dirty="0">
            <a:solidFill>
              <a:schemeClr val="tx1"/>
            </a:solidFill>
          </a:endParaRPr>
        </a:p>
      </dgm:t>
    </dgm:pt>
    <dgm:pt modelId="{F0C2CA12-6BE8-46F9-A8CD-7A6B0B8874E6}" type="parTrans" cxnId="{81D60C56-7EFD-48A9-90BF-52B6800E6D22}">
      <dgm:prSet/>
      <dgm:spPr/>
      <dgm:t>
        <a:bodyPr/>
        <a:lstStyle/>
        <a:p>
          <a:endParaRPr lang="ru-RU">
            <a:solidFill>
              <a:schemeClr val="tx1"/>
            </a:solidFill>
          </a:endParaRPr>
        </a:p>
      </dgm:t>
    </dgm:pt>
    <dgm:pt modelId="{CE302EFF-1579-44FF-9770-EBC8DF272422}" type="sibTrans" cxnId="{81D60C56-7EFD-48A9-90BF-52B6800E6D22}">
      <dgm:prSet/>
      <dgm:spPr/>
      <dgm:t>
        <a:bodyPr/>
        <a:lstStyle/>
        <a:p>
          <a:endParaRPr lang="ru-RU">
            <a:solidFill>
              <a:schemeClr val="tx1"/>
            </a:solidFill>
          </a:endParaRPr>
        </a:p>
      </dgm:t>
    </dgm:pt>
    <dgm:pt modelId="{6C64EBC7-CB3F-42A1-BF2D-676ACAE68BAA}">
      <dgm:prSet custT="1"/>
      <dgm:spPr/>
      <dgm:t>
        <a:bodyPr/>
        <a:lstStyle/>
        <a:p>
          <a:r>
            <a:rPr lang="ru-RU" sz="1600" dirty="0" smtClean="0">
              <a:solidFill>
                <a:schemeClr val="tx1"/>
              </a:solidFill>
            </a:rPr>
            <a:t>1)существует возможность сформулировать подробное и точное описание объекта закупки;</a:t>
          </a:r>
        </a:p>
        <a:p>
          <a:r>
            <a:rPr lang="ru-RU" sz="1600" dirty="0" smtClean="0">
              <a:solidFill>
                <a:schemeClr val="tx1"/>
              </a:solidFill>
            </a:rPr>
            <a:t>2) критерии определения победителя такого аукциона имеют количественную и денежную оценку</a:t>
          </a:r>
          <a:endParaRPr lang="ru-RU" sz="1400" dirty="0">
            <a:solidFill>
              <a:schemeClr val="tx1"/>
            </a:solidFill>
          </a:endParaRPr>
        </a:p>
      </dgm:t>
    </dgm:pt>
    <dgm:pt modelId="{18AAFE7D-C153-482E-B8F7-33FB129C84E9}" type="parTrans" cxnId="{C9FDA5B0-DA1D-4AAC-A3E0-5F7436313BE2}">
      <dgm:prSet/>
      <dgm:spPr/>
      <dgm:t>
        <a:bodyPr/>
        <a:lstStyle/>
        <a:p>
          <a:endParaRPr lang="ru-RU">
            <a:solidFill>
              <a:schemeClr val="tx1"/>
            </a:solidFill>
          </a:endParaRPr>
        </a:p>
      </dgm:t>
    </dgm:pt>
    <dgm:pt modelId="{84AAE2D5-F050-468C-A006-AD6D377207D7}" type="sibTrans" cxnId="{C9FDA5B0-DA1D-4AAC-A3E0-5F7436313BE2}">
      <dgm:prSet/>
      <dgm:spPr/>
      <dgm:t>
        <a:bodyPr/>
        <a:lstStyle/>
        <a:p>
          <a:endParaRPr lang="ru-RU">
            <a:solidFill>
              <a:schemeClr val="tx1"/>
            </a:solidFill>
          </a:endParaRPr>
        </a:p>
      </dgm:t>
    </dgm:pt>
    <dgm:pt modelId="{EDF94F69-E95A-42B8-B03C-2BDB2EE986E8}" type="pres">
      <dgm:prSet presAssocID="{B6A738CD-A88B-463D-91D7-248080BD6ECE}" presName="Name0" presStyleCnt="0">
        <dgm:presLayoutVars>
          <dgm:chMax val="7"/>
          <dgm:chPref val="7"/>
          <dgm:dir/>
        </dgm:presLayoutVars>
      </dgm:prSet>
      <dgm:spPr/>
      <dgm:t>
        <a:bodyPr/>
        <a:lstStyle/>
        <a:p>
          <a:endParaRPr lang="ru-RU"/>
        </a:p>
      </dgm:t>
    </dgm:pt>
    <dgm:pt modelId="{2555109A-B4FB-49C8-83F3-BBBC6B26BF4C}" type="pres">
      <dgm:prSet presAssocID="{B6A738CD-A88B-463D-91D7-248080BD6ECE}" presName="Name1" presStyleCnt="0"/>
      <dgm:spPr/>
    </dgm:pt>
    <dgm:pt modelId="{12EE88F5-A462-4EBA-84DB-4939E88BF48C}" type="pres">
      <dgm:prSet presAssocID="{B6A738CD-A88B-463D-91D7-248080BD6ECE}" presName="cycle" presStyleCnt="0"/>
      <dgm:spPr/>
    </dgm:pt>
    <dgm:pt modelId="{493678E3-2916-4796-9491-E449283764AD}" type="pres">
      <dgm:prSet presAssocID="{B6A738CD-A88B-463D-91D7-248080BD6ECE}" presName="srcNode" presStyleLbl="node1" presStyleIdx="0" presStyleCnt="3"/>
      <dgm:spPr/>
    </dgm:pt>
    <dgm:pt modelId="{4A34EDD0-1430-4C9C-8498-25CE9EB74A34}" type="pres">
      <dgm:prSet presAssocID="{B6A738CD-A88B-463D-91D7-248080BD6ECE}" presName="conn" presStyleLbl="parChTrans1D2" presStyleIdx="0" presStyleCnt="1"/>
      <dgm:spPr/>
      <dgm:t>
        <a:bodyPr/>
        <a:lstStyle/>
        <a:p>
          <a:endParaRPr lang="ru-RU"/>
        </a:p>
      </dgm:t>
    </dgm:pt>
    <dgm:pt modelId="{87C3786C-7423-4853-82DE-0F3D92D7FEAF}" type="pres">
      <dgm:prSet presAssocID="{B6A738CD-A88B-463D-91D7-248080BD6ECE}" presName="extraNode" presStyleLbl="node1" presStyleIdx="0" presStyleCnt="3"/>
      <dgm:spPr/>
    </dgm:pt>
    <dgm:pt modelId="{920429B6-C426-46C8-978A-A10BAE9A03EC}" type="pres">
      <dgm:prSet presAssocID="{B6A738CD-A88B-463D-91D7-248080BD6ECE}" presName="dstNode" presStyleLbl="node1" presStyleIdx="0" presStyleCnt="3"/>
      <dgm:spPr/>
    </dgm:pt>
    <dgm:pt modelId="{E875AA61-EBD1-48E4-B87C-CEC7C6B0AC07}" type="pres">
      <dgm:prSet presAssocID="{95AA226B-47D0-4367-8688-03407382E153}" presName="text_1" presStyleLbl="node1" presStyleIdx="0" presStyleCnt="3" custScaleY="129518">
        <dgm:presLayoutVars>
          <dgm:bulletEnabled val="1"/>
        </dgm:presLayoutVars>
      </dgm:prSet>
      <dgm:spPr/>
      <dgm:t>
        <a:bodyPr/>
        <a:lstStyle/>
        <a:p>
          <a:endParaRPr lang="ru-RU"/>
        </a:p>
      </dgm:t>
    </dgm:pt>
    <dgm:pt modelId="{8E2746C9-882E-41D8-B8CB-351C6B9133CE}" type="pres">
      <dgm:prSet presAssocID="{95AA226B-47D0-4367-8688-03407382E153}" presName="accent_1" presStyleCnt="0"/>
      <dgm:spPr/>
    </dgm:pt>
    <dgm:pt modelId="{6B7C6D17-D55D-42DC-868D-B2B20BC45353}" type="pres">
      <dgm:prSet presAssocID="{95AA226B-47D0-4367-8688-03407382E153}" presName="accentRepeatNode" presStyleLbl="solidFgAcc1" presStyleIdx="0" presStyleCnt="3" custScaleX="103276" custScaleY="103274" custLinFactNeighborX="-7021" custLinFactNeighborY="-11119"/>
      <dgm:spPr/>
    </dgm:pt>
    <dgm:pt modelId="{2CA9A16D-12B0-4E49-89EA-BFBE46047C76}" type="pres">
      <dgm:prSet presAssocID="{E094D5CB-0A93-42B3-A589-145F446DD84F}" presName="text_2" presStyleLbl="node1" presStyleIdx="1" presStyleCnt="3" custScaleY="170482">
        <dgm:presLayoutVars>
          <dgm:bulletEnabled val="1"/>
        </dgm:presLayoutVars>
      </dgm:prSet>
      <dgm:spPr/>
      <dgm:t>
        <a:bodyPr/>
        <a:lstStyle/>
        <a:p>
          <a:endParaRPr lang="ru-RU"/>
        </a:p>
      </dgm:t>
    </dgm:pt>
    <dgm:pt modelId="{5DE82756-1248-4DEE-B6A3-E0F365D386FD}" type="pres">
      <dgm:prSet presAssocID="{E094D5CB-0A93-42B3-A589-145F446DD84F}" presName="accent_2" presStyleCnt="0"/>
      <dgm:spPr/>
    </dgm:pt>
    <dgm:pt modelId="{E0F6E659-86A7-4677-B34E-A332E9E03501}" type="pres">
      <dgm:prSet presAssocID="{E094D5CB-0A93-42B3-A589-145F446DD84F}" presName="accentRepeatNode" presStyleLbl="solidFgAcc1" presStyleIdx="1" presStyleCnt="3" custScaleX="106173" custScaleY="108187"/>
      <dgm:spPr/>
    </dgm:pt>
    <dgm:pt modelId="{7B9328A2-4CA5-4B7D-A741-476E54DFA8E6}" type="pres">
      <dgm:prSet presAssocID="{6C64EBC7-CB3F-42A1-BF2D-676ACAE68BAA}" presName="text_3" presStyleLbl="node1" presStyleIdx="2" presStyleCnt="3" custScaleY="169288">
        <dgm:presLayoutVars>
          <dgm:bulletEnabled val="1"/>
        </dgm:presLayoutVars>
      </dgm:prSet>
      <dgm:spPr/>
      <dgm:t>
        <a:bodyPr/>
        <a:lstStyle/>
        <a:p>
          <a:endParaRPr lang="ru-RU"/>
        </a:p>
      </dgm:t>
    </dgm:pt>
    <dgm:pt modelId="{B5382E7F-F395-4BFC-90B7-A20913DEBA89}" type="pres">
      <dgm:prSet presAssocID="{6C64EBC7-CB3F-42A1-BF2D-676ACAE68BAA}" presName="accent_3" presStyleCnt="0"/>
      <dgm:spPr/>
    </dgm:pt>
    <dgm:pt modelId="{F400D16C-6FCE-4C4F-B445-5E5F8DBD53FE}" type="pres">
      <dgm:prSet presAssocID="{6C64EBC7-CB3F-42A1-BF2D-676ACAE68BAA}" presName="accentRepeatNode" presStyleLbl="solidFgAcc1" presStyleIdx="2" presStyleCnt="3" custScaleX="120215" custScaleY="116939" custLinFactNeighborX="-2685" custLinFactNeighborY="11402"/>
      <dgm:spPr/>
      <dgm:t>
        <a:bodyPr/>
        <a:lstStyle/>
        <a:p>
          <a:endParaRPr lang="ru-RU"/>
        </a:p>
      </dgm:t>
    </dgm:pt>
  </dgm:ptLst>
  <dgm:cxnLst>
    <dgm:cxn modelId="{666BC58E-4603-4C74-92F5-BB5AC69CB6E1}" srcId="{B6A738CD-A88B-463D-91D7-248080BD6ECE}" destId="{95AA226B-47D0-4367-8688-03407382E153}" srcOrd="0" destOrd="0" parTransId="{80269E0A-5445-4D41-987A-60C5639E1DB3}" sibTransId="{FF38E31F-9822-4F68-AA7E-FF99EEB71C77}"/>
    <dgm:cxn modelId="{417AA46D-C73B-4077-A448-4F001405DB07}" type="presOf" srcId="{95AA226B-47D0-4367-8688-03407382E153}" destId="{E875AA61-EBD1-48E4-B87C-CEC7C6B0AC07}" srcOrd="0" destOrd="0" presId="urn:microsoft.com/office/officeart/2008/layout/VerticalCurvedList"/>
    <dgm:cxn modelId="{81D60C56-7EFD-48A9-90BF-52B6800E6D22}" srcId="{B6A738CD-A88B-463D-91D7-248080BD6ECE}" destId="{E094D5CB-0A93-42B3-A589-145F446DD84F}" srcOrd="1" destOrd="0" parTransId="{F0C2CA12-6BE8-46F9-A8CD-7A6B0B8874E6}" sibTransId="{CE302EFF-1579-44FF-9770-EBC8DF272422}"/>
    <dgm:cxn modelId="{9E86BEB9-2325-4A71-AB58-BCB0FB93D532}" type="presOf" srcId="{B6A738CD-A88B-463D-91D7-248080BD6ECE}" destId="{EDF94F69-E95A-42B8-B03C-2BDB2EE986E8}" srcOrd="0" destOrd="0" presId="urn:microsoft.com/office/officeart/2008/layout/VerticalCurvedList"/>
    <dgm:cxn modelId="{C9FDA5B0-DA1D-4AAC-A3E0-5F7436313BE2}" srcId="{B6A738CD-A88B-463D-91D7-248080BD6ECE}" destId="{6C64EBC7-CB3F-42A1-BF2D-676ACAE68BAA}" srcOrd="2" destOrd="0" parTransId="{18AAFE7D-C153-482E-B8F7-33FB129C84E9}" sibTransId="{84AAE2D5-F050-468C-A006-AD6D377207D7}"/>
    <dgm:cxn modelId="{EB38FCFF-D385-4B2A-A030-19AEC54290CB}" type="presOf" srcId="{E094D5CB-0A93-42B3-A589-145F446DD84F}" destId="{2CA9A16D-12B0-4E49-89EA-BFBE46047C76}" srcOrd="0" destOrd="0" presId="urn:microsoft.com/office/officeart/2008/layout/VerticalCurvedList"/>
    <dgm:cxn modelId="{4A255CBE-90A5-4C57-AAA3-A540C428B823}" type="presOf" srcId="{6C64EBC7-CB3F-42A1-BF2D-676ACAE68BAA}" destId="{7B9328A2-4CA5-4B7D-A741-476E54DFA8E6}" srcOrd="0" destOrd="0" presId="urn:microsoft.com/office/officeart/2008/layout/VerticalCurvedList"/>
    <dgm:cxn modelId="{352AC85D-9A97-47FF-B3BD-D3BE49141394}" type="presOf" srcId="{FF38E31F-9822-4F68-AA7E-FF99EEB71C77}" destId="{4A34EDD0-1430-4C9C-8498-25CE9EB74A34}" srcOrd="0" destOrd="0" presId="urn:microsoft.com/office/officeart/2008/layout/VerticalCurvedList"/>
    <dgm:cxn modelId="{7B20153D-F476-46A3-90A7-C6EBFA3D2A78}" type="presParOf" srcId="{EDF94F69-E95A-42B8-B03C-2BDB2EE986E8}" destId="{2555109A-B4FB-49C8-83F3-BBBC6B26BF4C}" srcOrd="0" destOrd="0" presId="urn:microsoft.com/office/officeart/2008/layout/VerticalCurvedList"/>
    <dgm:cxn modelId="{931EFECF-3CA8-4E82-8896-FC6953F80E27}" type="presParOf" srcId="{2555109A-B4FB-49C8-83F3-BBBC6B26BF4C}" destId="{12EE88F5-A462-4EBA-84DB-4939E88BF48C}" srcOrd="0" destOrd="0" presId="urn:microsoft.com/office/officeart/2008/layout/VerticalCurvedList"/>
    <dgm:cxn modelId="{8C11288E-B2DE-4FBC-9953-D5844223D022}" type="presParOf" srcId="{12EE88F5-A462-4EBA-84DB-4939E88BF48C}" destId="{493678E3-2916-4796-9491-E449283764AD}" srcOrd="0" destOrd="0" presId="urn:microsoft.com/office/officeart/2008/layout/VerticalCurvedList"/>
    <dgm:cxn modelId="{4B6E3894-295A-4F04-9050-D9970BC11BC0}" type="presParOf" srcId="{12EE88F5-A462-4EBA-84DB-4939E88BF48C}" destId="{4A34EDD0-1430-4C9C-8498-25CE9EB74A34}" srcOrd="1" destOrd="0" presId="urn:microsoft.com/office/officeart/2008/layout/VerticalCurvedList"/>
    <dgm:cxn modelId="{2D42BC48-9CC9-486F-A13D-49B860575177}" type="presParOf" srcId="{12EE88F5-A462-4EBA-84DB-4939E88BF48C}" destId="{87C3786C-7423-4853-82DE-0F3D92D7FEAF}" srcOrd="2" destOrd="0" presId="urn:microsoft.com/office/officeart/2008/layout/VerticalCurvedList"/>
    <dgm:cxn modelId="{97F897C6-F078-49D3-92EF-1A78EA4B94F5}" type="presParOf" srcId="{12EE88F5-A462-4EBA-84DB-4939E88BF48C}" destId="{920429B6-C426-46C8-978A-A10BAE9A03EC}" srcOrd="3" destOrd="0" presId="urn:microsoft.com/office/officeart/2008/layout/VerticalCurvedList"/>
    <dgm:cxn modelId="{C9B169B4-5D5A-4597-807A-195C6F9A1F81}" type="presParOf" srcId="{2555109A-B4FB-49C8-83F3-BBBC6B26BF4C}" destId="{E875AA61-EBD1-48E4-B87C-CEC7C6B0AC07}" srcOrd="1" destOrd="0" presId="urn:microsoft.com/office/officeart/2008/layout/VerticalCurvedList"/>
    <dgm:cxn modelId="{3F12564C-96EF-4972-AFE7-DED655A116CC}" type="presParOf" srcId="{2555109A-B4FB-49C8-83F3-BBBC6B26BF4C}" destId="{8E2746C9-882E-41D8-B8CB-351C6B9133CE}" srcOrd="2" destOrd="0" presId="urn:microsoft.com/office/officeart/2008/layout/VerticalCurvedList"/>
    <dgm:cxn modelId="{870CB2B3-67AE-47E3-8E0C-444A54F5FFF2}" type="presParOf" srcId="{8E2746C9-882E-41D8-B8CB-351C6B9133CE}" destId="{6B7C6D17-D55D-42DC-868D-B2B20BC45353}" srcOrd="0" destOrd="0" presId="urn:microsoft.com/office/officeart/2008/layout/VerticalCurvedList"/>
    <dgm:cxn modelId="{470E4CC3-14E9-49F5-9C43-564778AA050A}" type="presParOf" srcId="{2555109A-B4FB-49C8-83F3-BBBC6B26BF4C}" destId="{2CA9A16D-12B0-4E49-89EA-BFBE46047C76}" srcOrd="3" destOrd="0" presId="urn:microsoft.com/office/officeart/2008/layout/VerticalCurvedList"/>
    <dgm:cxn modelId="{503DF673-CA61-4915-85D2-4B5A19B66AD3}" type="presParOf" srcId="{2555109A-B4FB-49C8-83F3-BBBC6B26BF4C}" destId="{5DE82756-1248-4DEE-B6A3-E0F365D386FD}" srcOrd="4" destOrd="0" presId="urn:microsoft.com/office/officeart/2008/layout/VerticalCurvedList"/>
    <dgm:cxn modelId="{B7448EDE-3F6F-4574-907A-83E75E373661}" type="presParOf" srcId="{5DE82756-1248-4DEE-B6A3-E0F365D386FD}" destId="{E0F6E659-86A7-4677-B34E-A332E9E03501}" srcOrd="0" destOrd="0" presId="urn:microsoft.com/office/officeart/2008/layout/VerticalCurvedList"/>
    <dgm:cxn modelId="{FDBC6B01-85F3-43FC-9054-775D55CC54DE}" type="presParOf" srcId="{2555109A-B4FB-49C8-83F3-BBBC6B26BF4C}" destId="{7B9328A2-4CA5-4B7D-A741-476E54DFA8E6}" srcOrd="5" destOrd="0" presId="urn:microsoft.com/office/officeart/2008/layout/VerticalCurvedList"/>
    <dgm:cxn modelId="{29EBC030-7CE6-4E9C-90D7-BF268BE73703}" type="presParOf" srcId="{2555109A-B4FB-49C8-83F3-BBBC6B26BF4C}" destId="{B5382E7F-F395-4BFC-90B7-A20913DEBA89}" srcOrd="6" destOrd="0" presId="urn:microsoft.com/office/officeart/2008/layout/VerticalCurvedList"/>
    <dgm:cxn modelId="{46CA2305-F814-4B8C-9D1F-5E05E1AE612C}" type="presParOf" srcId="{B5382E7F-F395-4BFC-90B7-A20913DEBA89}" destId="{F400D16C-6FCE-4C4F-B445-5E5F8DBD53F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4EDD0-1430-4C9C-8498-25CE9EB74A34}">
      <dsp:nvSpPr>
        <dsp:cNvPr id="0" name=""/>
        <dsp:cNvSpPr/>
      </dsp:nvSpPr>
      <dsp:spPr>
        <a:xfrm>
          <a:off x="-3030484" y="-471317"/>
          <a:ext cx="3651454" cy="3651454"/>
        </a:xfrm>
        <a:prstGeom prst="blockArc">
          <a:avLst>
            <a:gd name="adj1" fmla="val 18900000"/>
            <a:gd name="adj2" fmla="val 2700000"/>
            <a:gd name="adj3" fmla="val 592"/>
          </a:avLst>
        </a:pr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75AA61-EBD1-48E4-B87C-CEC7C6B0AC07}">
      <dsp:nvSpPr>
        <dsp:cNvPr id="0" name=""/>
        <dsp:cNvSpPr/>
      </dsp:nvSpPr>
      <dsp:spPr>
        <a:xfrm>
          <a:off x="410208" y="190923"/>
          <a:ext cx="7869514" cy="70168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025"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rPr>
            <a:t>Закупки товаров, работ, услуг, включенных в перечень, установленный Правительством Российской Федерации  (Распоряжение Правительства РФ от 21.03.2016 N 471-р)</a:t>
          </a:r>
          <a:endParaRPr lang="ru-RU" sz="1400" i="1" kern="1200" dirty="0">
            <a:solidFill>
              <a:schemeClr val="tx1"/>
            </a:solidFill>
          </a:endParaRPr>
        </a:p>
      </dsp:txBody>
      <dsp:txXfrm>
        <a:off x="410208" y="190923"/>
        <a:ext cx="7869514" cy="701681"/>
      </dsp:txXfrm>
    </dsp:sp>
    <dsp:sp modelId="{6B7C6D17-D55D-42DC-868D-B2B20BC45353}">
      <dsp:nvSpPr>
        <dsp:cNvPr id="0" name=""/>
        <dsp:cNvSpPr/>
      </dsp:nvSpPr>
      <dsp:spPr>
        <a:xfrm>
          <a:off x="12966" y="116777"/>
          <a:ext cx="699390" cy="69937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A9A16D-12B0-4E49-89EA-BFBE46047C76}">
      <dsp:nvSpPr>
        <dsp:cNvPr id="0" name=""/>
        <dsp:cNvSpPr/>
      </dsp:nvSpPr>
      <dsp:spPr>
        <a:xfrm>
          <a:off x="607139" y="892604"/>
          <a:ext cx="7672582" cy="92361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025" tIns="38100" rIns="38100" bIns="38100" numCol="1" spcCol="1270" anchor="ctr" anchorCtr="0">
          <a:noAutofit/>
        </a:bodyPr>
        <a:lstStyle/>
        <a:p>
          <a:pPr lvl="0" algn="l" defTabSz="666750">
            <a:lnSpc>
              <a:spcPct val="90000"/>
            </a:lnSpc>
            <a:spcBef>
              <a:spcPct val="0"/>
            </a:spcBef>
            <a:spcAft>
              <a:spcPct val="35000"/>
            </a:spcAft>
          </a:pPr>
          <a:r>
            <a:rPr lang="ru-RU" sz="1500" kern="1200" dirty="0" smtClean="0">
              <a:solidFill>
                <a:schemeClr val="tx1"/>
              </a:solidFill>
            </a:rPr>
            <a:t>Закупки товаров, работ, услуг, включенных в дополнительный перечень, установленный высшим исполнительным органом государственной власти субъекта Российской Федерации – для нужд субъекта РФ </a:t>
          </a:r>
          <a:endParaRPr lang="ru-RU" sz="1400" kern="1200" dirty="0">
            <a:solidFill>
              <a:schemeClr val="tx1"/>
            </a:solidFill>
          </a:endParaRPr>
        </a:p>
      </dsp:txBody>
      <dsp:txXfrm>
        <a:off x="607139" y="892604"/>
        <a:ext cx="7672582" cy="923610"/>
      </dsp:txXfrm>
    </dsp:sp>
    <dsp:sp modelId="{E0F6E659-86A7-4677-B34E-A332E9E03501}">
      <dsp:nvSpPr>
        <dsp:cNvPr id="0" name=""/>
        <dsp:cNvSpPr/>
      </dsp:nvSpPr>
      <dsp:spPr>
        <a:xfrm>
          <a:off x="247635" y="988086"/>
          <a:ext cx="719008" cy="732647"/>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9328A2-4CA5-4B7D-A741-476E54DFA8E6}">
      <dsp:nvSpPr>
        <dsp:cNvPr id="0" name=""/>
        <dsp:cNvSpPr/>
      </dsp:nvSpPr>
      <dsp:spPr>
        <a:xfrm>
          <a:off x="410208" y="1708485"/>
          <a:ext cx="7869514" cy="91714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025"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solidFill>
                <a:schemeClr val="tx1"/>
              </a:solidFill>
            </a:rPr>
            <a:t>1)существует возможность сформулировать подробное и точное описание объекта закупки;</a:t>
          </a:r>
        </a:p>
        <a:p>
          <a:pPr lvl="0" algn="l" defTabSz="711200">
            <a:lnSpc>
              <a:spcPct val="90000"/>
            </a:lnSpc>
            <a:spcBef>
              <a:spcPct val="0"/>
            </a:spcBef>
            <a:spcAft>
              <a:spcPct val="35000"/>
            </a:spcAft>
          </a:pPr>
          <a:r>
            <a:rPr lang="ru-RU" sz="1600" kern="1200" dirty="0" smtClean="0">
              <a:solidFill>
                <a:schemeClr val="tx1"/>
              </a:solidFill>
            </a:rPr>
            <a:t>2) критерии определения победителя такого аукциона имеют количественную и денежную оценку</a:t>
          </a:r>
          <a:endParaRPr lang="ru-RU" sz="1400" kern="1200" dirty="0">
            <a:solidFill>
              <a:schemeClr val="tx1"/>
            </a:solidFill>
          </a:endParaRPr>
        </a:p>
      </dsp:txBody>
      <dsp:txXfrm>
        <a:off x="410208" y="1708485"/>
        <a:ext cx="7869514" cy="917141"/>
      </dsp:txXfrm>
    </dsp:sp>
    <dsp:sp modelId="{F400D16C-6FCE-4C4F-B445-5E5F8DBD53FE}">
      <dsp:nvSpPr>
        <dsp:cNvPr id="0" name=""/>
        <dsp:cNvSpPr/>
      </dsp:nvSpPr>
      <dsp:spPr>
        <a:xfrm>
          <a:off x="0" y="1848312"/>
          <a:ext cx="814101" cy="791916"/>
        </a:xfrm>
        <a:prstGeom prst="ellipse">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F84E753-2922-4490-B32A-0E7CC21B8E3C}" type="datetimeFigureOut">
              <a:rPr lang="ru-RU" smtClean="0"/>
              <a:t>24.08.2021</a:t>
            </a:fld>
            <a:endParaRPr lang="ru-RU"/>
          </a:p>
        </p:txBody>
      </p:sp>
      <p:sp>
        <p:nvSpPr>
          <p:cNvPr id="4" name="Образ слайда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931C8A4-A988-4EBF-ADE5-1D614F179215}" type="slidenum">
              <a:rPr lang="ru-RU" smtClean="0"/>
              <a:t>‹#›</a:t>
            </a:fld>
            <a:endParaRPr lang="ru-RU"/>
          </a:p>
        </p:txBody>
      </p:sp>
    </p:spTree>
    <p:extLst>
      <p:ext uri="{BB962C8B-B14F-4D97-AF65-F5344CB8AC3E}">
        <p14:creationId xmlns:p14="http://schemas.microsoft.com/office/powerpoint/2010/main" val="1925783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931C8A4-A988-4EBF-ADE5-1D614F179215}" type="slidenum">
              <a:rPr lang="ru-RU" smtClean="0"/>
              <a:t>3</a:t>
            </a:fld>
            <a:endParaRPr lang="ru-RU"/>
          </a:p>
        </p:txBody>
      </p:sp>
    </p:spTree>
    <p:extLst>
      <p:ext uri="{BB962C8B-B14F-4D97-AF65-F5344CB8AC3E}">
        <p14:creationId xmlns:p14="http://schemas.microsoft.com/office/powerpoint/2010/main" val="2148245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116FAC9-2D72-4D10-9E23-7F4DCF817CBD}" type="datetimeFigureOut">
              <a:rPr lang="ru-RU" smtClean="0"/>
              <a:t>24.08.2021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116FAC9-2D72-4D10-9E23-7F4DCF817CBD}" type="datetimeFigureOut">
              <a:rPr lang="ru-RU" smtClean="0"/>
              <a:t>24.08.2021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FC0466-CE21-442A-B326-FFEACD929AE4}"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116FAC9-2D72-4D10-9E23-7F4DCF817CBD}" type="datetimeFigureOut">
              <a:rPr lang="ru-RU" smtClean="0"/>
              <a:t>24.08.2021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0116FAC9-2D72-4D10-9E23-7F4DCF817CBD}" type="datetimeFigureOut">
              <a:rPr lang="ru-RU" smtClean="0"/>
              <a:t>24.08.2021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FC0466-CE21-442A-B326-FFEACD929AE4}"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116FAC9-2D72-4D10-9E23-7F4DCF817CBD}" type="datetimeFigureOut">
              <a:rPr lang="ru-RU" smtClean="0"/>
              <a:t>24.08.2021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0116FAC9-2D72-4D10-9E23-7F4DCF817CBD}" type="datetimeFigureOut">
              <a:rPr lang="ru-RU" smtClean="0"/>
              <a:t>24.08.2021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116FAC9-2D72-4D10-9E23-7F4DCF817CBD}" type="datetimeFigureOut">
              <a:rPr lang="ru-RU" smtClean="0"/>
              <a:t>24.08.2021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116FAC9-2D72-4D10-9E23-7F4DCF817CBD}" type="datetimeFigureOut">
              <a:rPr lang="ru-RU" smtClean="0"/>
              <a:t>24.08.2021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FC0466-CE21-442A-B326-FFEACD929AE4}"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116FAC9-2D72-4D10-9E23-7F4DCF817CBD}" type="datetimeFigureOut">
              <a:rPr lang="ru-RU" smtClean="0"/>
              <a:t>24.08.2021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BFC0466-CE21-442A-B326-FFEACD929AE4}"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116FAC9-2D72-4D10-9E23-7F4DCF817CBD}" type="datetimeFigureOut">
              <a:rPr lang="ru-RU" smtClean="0"/>
              <a:t>24.08.2021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FC0466-CE21-442A-B326-FFEACD929AE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116FAC9-2D72-4D10-9E23-7F4DCF817CBD}" type="datetimeFigureOut">
              <a:rPr lang="ru-RU" smtClean="0"/>
              <a:t>24.08.2021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BFC0466-CE21-442A-B326-FFEACD929AE4}"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116FAC9-2D72-4D10-9E23-7F4DCF817CBD}" type="datetimeFigureOut">
              <a:rPr lang="ru-RU" smtClean="0"/>
              <a:t>24.08.2021</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BFC0466-CE21-442A-B326-FFEACD929AE4}"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vip.1gzakaz.ru/?utm_source=pro-goszakaz.ru&amp;utm_medium=refer&amp;utm_campaign=refer_pro-goszakaz.ru_content_link_native_end&amp;utm_term=103484&amp;utm_content=news#/document/97/451852/"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consultantplus://offline/ref=082A47778D425184CDD0EA25D146BC8E39669F1276A714A395A7AA5938A7C7A85A3D7CF99BC18EB3BFCFC56C1E8E460A5B5D2A5D0561n8z2J"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dogovor-urist.ru/&#1079;&#1072;&#1082;&#1086;&#1085;&#1099;/44-&#1092;&#1079;/&#1089;&#1090;_14/"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dogovor-urist.ru/&#1079;&#1072;&#1082;&#1086;&#1085;&#1099;/44-&#1092;&#1079;/&#1089;&#1090;_31/"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ogovor-urist.ru/&#1079;&#1072;&#1082;&#1086;&#1085;&#1099;/44-&#1092;&#1079;/&#1089;&#1090;_30/" TargetMode="External"/><Relationship Id="rId2" Type="http://schemas.openxmlformats.org/officeDocument/2006/relationships/hyperlink" Target="https://dogovor-urist.ru/&#1079;&#1072;&#1082;&#1086;&#1085;&#1099;/44-&#1092;&#1079;/&#1089;&#1090;_14/"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consultantplus://offline/ref=FABCF9C914B063F95DD3AA35FDBBAA5A48F687EA964F0EEDDCAA079B6D90956F55A4320C32CA52BD6131BEC095830AD6159DFA5613BAn3KBD"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consultantplus://offline/ref=183993D824DBF1F7D7E2F18A24D916B6BFB66895D737FD4C73ED88432FF3C75191B893CDF3EDA671645467DED854F712201AEE8B2F31r1l9D" TargetMode="External"/><Relationship Id="rId2" Type="http://schemas.openxmlformats.org/officeDocument/2006/relationships/hyperlink" Target="consultantplus://offline/ref=183993D824DBF1F7D7E2F18A24D916B6BFB66895D737FD4C73ED88432FF3C75191B893C8F1E0AC2E61417686D457EB0D2005F2892Er3l9D" TargetMode="External"/><Relationship Id="rId1" Type="http://schemas.openxmlformats.org/officeDocument/2006/relationships/slideLayout" Target="../slideLayouts/slideLayout3.xml"/><Relationship Id="rId6" Type="http://schemas.openxmlformats.org/officeDocument/2006/relationships/hyperlink" Target="consultantplus://offline/ref=183993D824DBF1F7D7E2F18A24D916B6BFB66895D737FD4C73ED88432FF3C75191B893CDF3EDAF71645467DED854F712201AEE8B2F31r1l9D" TargetMode="External"/><Relationship Id="rId5" Type="http://schemas.openxmlformats.org/officeDocument/2006/relationships/hyperlink" Target="consultantplus://offline/ref=183993D824DBF1F7D7E2F18A24D916B6BFB66895D737FD4C73ED88432FF3C75191B893CDF1E8AF7F360E77DA9100F80D2305F1883132107ArAl7D" TargetMode="External"/><Relationship Id="rId4" Type="http://schemas.openxmlformats.org/officeDocument/2006/relationships/hyperlink" Target="consultantplus://offline/ref=183993D824DBF1F7D7E2F18A24D916B6BFB66895D737FD4C73ED88432FF3C75191B893CDF3EDA571645467DED854F712201AEE8B2F31r1l9D" TargetMode="External"/></Relationships>
</file>

<file path=ppt/slides/_rels/slide18.xml.rels><?xml version="1.0" encoding="UTF-8" standalone="yes"?>
<Relationships xmlns="http://schemas.openxmlformats.org/package/2006/relationships"><Relationship Id="rId2" Type="http://schemas.openxmlformats.org/officeDocument/2006/relationships/hyperlink" Target="consultantplus://offline/ref=AB07836F4C19A6BD813977F832E874E295F13966FBDB67251F2C964E11816A57C15B0F9C3FD12EA0963691A980ADBC0F77E653FDBEP9GFE"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consultantplus://offline/ref=6CC6A9600803537856A77A65F65579A4C1DFED0C0BA4D45DE2ACAB3ED7FC3AC944121815D62E2E232017E37ABFD3373A95AEEA29B7g3r4D" TargetMode="External"/><Relationship Id="rId2" Type="http://schemas.openxmlformats.org/officeDocument/2006/relationships/hyperlink" Target="consultantplus://offline/ref=6CC6A9600803537856A77A65F65579A4C1DFED0C0BA4D45DE2ACAB3ED7FC3AC944121815D02F2E232017E37ABFD3373A95AEEA29B7g3r4D" TargetMode="External"/><Relationship Id="rId1" Type="http://schemas.openxmlformats.org/officeDocument/2006/relationships/slideLayout" Target="../slideLayouts/slideLayout3.xml"/><Relationship Id="rId4" Type="http://schemas.openxmlformats.org/officeDocument/2006/relationships/hyperlink" Target="consultantplus://offline/ref=9A242C618C03288B05D5435EDF3273E39D8C9D517063C7CBD481D4810294FF64357AF6FEFF2F49529974E2F7B46BB227EC5C4AFFFAF2jEy9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style>
          <a:lnRef idx="1">
            <a:schemeClr val="accent3"/>
          </a:lnRef>
          <a:fillRef idx="2">
            <a:schemeClr val="accent3"/>
          </a:fillRef>
          <a:effectRef idx="1">
            <a:schemeClr val="accent3"/>
          </a:effectRef>
          <a:fontRef idx="minor">
            <a:schemeClr val="dk1"/>
          </a:fontRef>
        </p:style>
        <p:txBody>
          <a:bodyPr/>
          <a:lstStyle/>
          <a:p>
            <a:r>
              <a:rPr lang="ru-RU" dirty="0" smtClean="0">
                <a:solidFill>
                  <a:schemeClr val="tx1"/>
                </a:solidFill>
              </a:rPr>
              <a:t>Электронный аукцион </a:t>
            </a:r>
            <a:r>
              <a:rPr lang="ru-RU" sz="1600" dirty="0" smtClean="0">
                <a:solidFill>
                  <a:schemeClr val="tx1"/>
                </a:solidFill>
              </a:rPr>
              <a:t>(ст.59 44-ФЗ)</a:t>
            </a:r>
            <a:r>
              <a:rPr lang="ru-RU" dirty="0" smtClean="0"/>
              <a:t/>
            </a:r>
            <a:br>
              <a:rPr lang="ru-RU" dirty="0" smtClean="0"/>
            </a:br>
            <a:endParaRPr lang="ru-RU" dirty="0"/>
          </a:p>
        </p:txBody>
      </p:sp>
      <p:sp>
        <p:nvSpPr>
          <p:cNvPr id="3" name="Подзаголовок 2"/>
          <p:cNvSpPr>
            <a:spLocks noGrp="1"/>
          </p:cNvSpPr>
          <p:nvPr>
            <p:ph type="subTitle" idx="1"/>
          </p:nvPr>
        </p:nvSpPr>
        <p:spPr>
          <a:xfrm>
            <a:off x="4283968" y="5661248"/>
            <a:ext cx="4352528" cy="448073"/>
          </a:xfrm>
        </p:spPr>
        <p:style>
          <a:lnRef idx="1">
            <a:schemeClr val="accent1"/>
          </a:lnRef>
          <a:fillRef idx="2">
            <a:schemeClr val="accent1"/>
          </a:fillRef>
          <a:effectRef idx="1">
            <a:schemeClr val="accent1"/>
          </a:effectRef>
          <a:fontRef idx="minor">
            <a:schemeClr val="dk1"/>
          </a:fontRef>
        </p:style>
        <p:txBody>
          <a:bodyPr/>
          <a:lstStyle/>
          <a:p>
            <a:r>
              <a:rPr lang="ru-RU" dirty="0" smtClean="0">
                <a:solidFill>
                  <a:schemeClr val="tx1"/>
                </a:solidFill>
              </a:rPr>
              <a:t>Акопян А.П.</a:t>
            </a:r>
            <a:endParaRPr lang="ru-RU" dirty="0">
              <a:solidFill>
                <a:schemeClr val="tx1"/>
              </a:solidFill>
            </a:endParaRPr>
          </a:p>
        </p:txBody>
      </p:sp>
    </p:spTree>
    <p:extLst>
      <p:ext uri="{BB962C8B-B14F-4D97-AF65-F5344CB8AC3E}">
        <p14:creationId xmlns:p14="http://schemas.microsoft.com/office/powerpoint/2010/main" val="4235473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362230288"/>
              </p:ext>
            </p:extLst>
          </p:nvPr>
        </p:nvGraphicFramePr>
        <p:xfrm>
          <a:off x="369503" y="2392379"/>
          <a:ext cx="8282880" cy="27088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98" name="Заголовок 1"/>
          <p:cNvSpPr>
            <a:spLocks noGrp="1"/>
          </p:cNvSpPr>
          <p:nvPr>
            <p:ph type="title"/>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compatLnSpc="1">
            <a:prstTxWarp prst="textNoShape">
              <a:avLst/>
            </a:prstTxWarp>
            <a:normAutofit/>
          </a:bodyPr>
          <a:lstStyle/>
          <a:p>
            <a:pPr marL="320040" indent="-320040" eaLnBrk="1" fontAlgn="auto" hangingPunct="1">
              <a:spcAft>
                <a:spcPts val="0"/>
              </a:spcAft>
              <a:buClr>
                <a:schemeClr val="accent6">
                  <a:lumMod val="75000"/>
                </a:schemeClr>
              </a:buClr>
              <a:defRPr/>
            </a:pPr>
            <a:r>
              <a:rPr lang="ru-RU" altLang="ru-RU" sz="2800" dirty="0" smtClean="0">
                <a:solidFill>
                  <a:srgbClr val="002060"/>
                </a:solidFill>
              </a:rPr>
              <a:t>Аукцион в электронной</a:t>
            </a:r>
          </a:p>
        </p:txBody>
      </p:sp>
      <p:sp>
        <p:nvSpPr>
          <p:cNvPr id="3" name="Прямоугольник 2"/>
          <p:cNvSpPr/>
          <p:nvPr/>
        </p:nvSpPr>
        <p:spPr>
          <a:xfrm>
            <a:off x="179388" y="1052513"/>
            <a:ext cx="8662987" cy="1169551"/>
          </a:xfrm>
          <a:prstGeom prst="rect">
            <a:avLst/>
          </a:prstGeom>
        </p:spPr>
        <p:txBody>
          <a:bodyPr>
            <a:spAutoFit/>
          </a:bodyPr>
          <a:lstStyle/>
          <a:p>
            <a:pPr algn="just">
              <a:defRPr/>
            </a:pPr>
            <a:r>
              <a:rPr lang="ru-RU" sz="1400" dirty="0"/>
              <a:t>Под </a:t>
            </a:r>
            <a:r>
              <a:rPr lang="ru-RU" sz="1400" b="1" dirty="0"/>
              <a:t>аукционом в электронной форме (электронным аукционом) </a:t>
            </a:r>
            <a:r>
              <a:rPr lang="ru-RU" sz="1400" dirty="0"/>
              <a:t>понимается аукцион, при котором информация о закупке сообщается заказчиком неограниченному кругу лиц путем размещения в единой информационной системе извещения о проведении такого аукциона и документации о нем, к участникам закупки предъявляются единые требования и дополнительные требования, проведение такого аукциона обеспечивается на электронной площадке ее оператором.</a:t>
            </a:r>
            <a:endParaRPr lang="ru-RU" sz="1400" dirty="0">
              <a:latin typeface="+mn-lt"/>
              <a:cs typeface="+mn-cs"/>
            </a:endParaRPr>
          </a:p>
        </p:txBody>
      </p:sp>
      <p:sp>
        <p:nvSpPr>
          <p:cNvPr id="5" name="Прямоугольник 4"/>
          <p:cNvSpPr/>
          <p:nvPr/>
        </p:nvSpPr>
        <p:spPr>
          <a:xfrm>
            <a:off x="1331913" y="5337175"/>
            <a:ext cx="7510462" cy="1570038"/>
          </a:xfrm>
          <a:prstGeom prst="rect">
            <a:avLst/>
          </a:prstGeom>
        </p:spPr>
        <p:txBody>
          <a:bodyPr>
            <a:spAutoFit/>
          </a:bodyPr>
          <a:lstStyle/>
          <a:p>
            <a:pPr algn="ctr">
              <a:defRPr/>
            </a:pPr>
            <a:r>
              <a:rPr lang="ru-RU" sz="2400" b="1" dirty="0">
                <a:solidFill>
                  <a:srgbClr val="C00000"/>
                </a:solidFill>
                <a:latin typeface="+mn-lt"/>
                <a:cs typeface="+mn-cs"/>
              </a:rPr>
              <a:t>Заказчик имеет право осуществлять путем проведения электронного аукциона закупки товаров, работ, услуг, не включенных в перечни</a:t>
            </a:r>
          </a:p>
        </p:txBody>
      </p:sp>
      <p:sp>
        <p:nvSpPr>
          <p:cNvPr id="2" name="Скругленный прямоугольник 1"/>
          <p:cNvSpPr/>
          <p:nvPr/>
        </p:nvSpPr>
        <p:spPr>
          <a:xfrm>
            <a:off x="971550" y="260350"/>
            <a:ext cx="7345363" cy="556187"/>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ru-RU" dirty="0">
                <a:solidFill>
                  <a:schemeClr val="bg2">
                    <a:lumMod val="25000"/>
                  </a:schemeClr>
                </a:solidFill>
              </a:rPr>
              <a:t>Электронный аукцион</a:t>
            </a:r>
          </a:p>
        </p:txBody>
      </p:sp>
    </p:spTree>
    <p:extLst>
      <p:ext uri="{BB962C8B-B14F-4D97-AF65-F5344CB8AC3E}">
        <p14:creationId xmlns:p14="http://schemas.microsoft.com/office/powerpoint/2010/main" val="11608701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fontScale="85000" lnSpcReduction="10000"/>
          </a:bodyPr>
          <a:lstStyle/>
          <a:p>
            <a:pPr algn="just"/>
            <a:r>
              <a:rPr lang="ru-RU" dirty="0" smtClean="0">
                <a:solidFill>
                  <a:schemeClr val="tx1"/>
                </a:solidFill>
              </a:rPr>
              <a:t>Для обеспечения доступа к участию в электронных аукционах участники должны быть аккредитованы  в ЕИС и оператором электронной площадки.</a:t>
            </a:r>
          </a:p>
          <a:p>
            <a:pPr algn="just"/>
            <a:r>
              <a:rPr lang="ru-RU" dirty="0" smtClean="0">
                <a:solidFill>
                  <a:schemeClr val="tx1"/>
                </a:solidFill>
              </a:rPr>
              <a:t>Для аккредитации  участник ЭА представляет в ЕИС  документы и информацию предусмотренную ст.24.2 44-ФЗ.</a:t>
            </a:r>
          </a:p>
          <a:p>
            <a:pPr algn="just"/>
            <a:r>
              <a:rPr lang="ru-RU" dirty="0">
                <a:solidFill>
                  <a:schemeClr val="tx1"/>
                </a:solidFill>
              </a:rPr>
              <a:t> </a:t>
            </a:r>
            <a:r>
              <a:rPr lang="ru-RU" dirty="0" smtClean="0">
                <a:solidFill>
                  <a:schemeClr val="tx1"/>
                </a:solidFill>
              </a:rPr>
              <a:t>Федеральное казначейство ведет реестр участников ЭА, получивших аккредитацию.</a:t>
            </a:r>
          </a:p>
          <a:p>
            <a:pPr algn="just"/>
            <a:r>
              <a:rPr lang="ru-RU" dirty="0">
                <a:solidFill>
                  <a:schemeClr val="tx1"/>
                </a:solidFill>
              </a:rPr>
              <a:t>Правительство утвердило перечень операторов </a:t>
            </a:r>
            <a:r>
              <a:rPr lang="ru-RU" dirty="0" smtClean="0">
                <a:solidFill>
                  <a:schemeClr val="tx1"/>
                </a:solidFill>
              </a:rPr>
              <a:t>ЭТП, на которых участник будет автоматически аккредитован послед аккредитации в ЕИС.</a:t>
            </a:r>
          </a:p>
          <a:p>
            <a:pPr marL="46037" algn="l">
              <a:defRPr/>
            </a:pPr>
            <a:r>
              <a:rPr lang="ru-RU" u="sng" dirty="0">
                <a:solidFill>
                  <a:schemeClr val="tx1"/>
                </a:solidFill>
                <a:hlinkClick r:id="rId3" tooltip="Распоряжение Правительства от 12.07.2018 № 1447-р"/>
              </a:rPr>
              <a:t>Распоряжение Правительства от 12.07.2018 № 1447-р</a:t>
            </a:r>
            <a:endParaRPr lang="ru-RU" dirty="0">
              <a:solidFill>
                <a:schemeClr val="tx1"/>
              </a:solidFill>
            </a:endParaRPr>
          </a:p>
          <a:p>
            <a:pPr algn="l">
              <a:defRPr/>
            </a:pPr>
            <a:r>
              <a:rPr lang="ru-RU" dirty="0">
                <a:solidFill>
                  <a:schemeClr val="tx1"/>
                </a:solidFill>
              </a:rPr>
              <a:t>В </a:t>
            </a:r>
            <a:r>
              <a:rPr lang="ru-RU" b="1" dirty="0">
                <a:solidFill>
                  <a:schemeClr val="tx1"/>
                </a:solidFill>
              </a:rPr>
              <a:t>перечень операторов ЭТП включили</a:t>
            </a:r>
            <a:r>
              <a:rPr lang="ru-RU" dirty="0">
                <a:solidFill>
                  <a:schemeClr val="tx1"/>
                </a:solidFill>
              </a:rPr>
              <a:t>: </a:t>
            </a:r>
          </a:p>
          <a:p>
            <a:pPr algn="l">
              <a:buFont typeface="Wingdings" panose="05000000000000000000" pitchFamily="2" charset="2"/>
              <a:buChar char="Ø"/>
              <a:defRPr/>
            </a:pPr>
            <a:r>
              <a:rPr lang="ru-RU" dirty="0" smtClean="0">
                <a:solidFill>
                  <a:schemeClr val="tx1"/>
                </a:solidFill>
              </a:rPr>
              <a:t> акционерное </a:t>
            </a:r>
            <a:r>
              <a:rPr lang="ru-RU" dirty="0">
                <a:solidFill>
                  <a:schemeClr val="tx1"/>
                </a:solidFill>
              </a:rPr>
              <a:t>общество «Агентство по государственному заказу Республики Татарстан»;</a:t>
            </a:r>
          </a:p>
          <a:p>
            <a:pPr algn="l">
              <a:buFont typeface="Wingdings" panose="05000000000000000000" pitchFamily="2" charset="2"/>
              <a:buChar char="Ø"/>
              <a:defRPr/>
            </a:pPr>
            <a:r>
              <a:rPr lang="ru-RU" dirty="0">
                <a:solidFill>
                  <a:schemeClr val="tx1"/>
                </a:solidFill>
              </a:rPr>
              <a:t>акционерное общество «Единая электронная торговая площадка»;</a:t>
            </a:r>
          </a:p>
          <a:p>
            <a:pPr algn="l">
              <a:buFont typeface="Wingdings" panose="05000000000000000000" pitchFamily="2" charset="2"/>
              <a:buChar char="Ø"/>
              <a:defRPr/>
            </a:pPr>
            <a:r>
              <a:rPr lang="ru-RU" dirty="0">
                <a:solidFill>
                  <a:schemeClr val="tx1"/>
                </a:solidFill>
              </a:rPr>
              <a:t>акционерное общество «Российский аукционный дом»;</a:t>
            </a:r>
          </a:p>
          <a:p>
            <a:pPr algn="l">
              <a:buFont typeface="Wingdings" panose="05000000000000000000" pitchFamily="2" charset="2"/>
              <a:buChar char="Ø"/>
              <a:defRPr/>
            </a:pPr>
            <a:r>
              <a:rPr lang="ru-RU" dirty="0">
                <a:solidFill>
                  <a:schemeClr val="tx1"/>
                </a:solidFill>
              </a:rPr>
              <a:t>акционерное общество «ТЭК – Торг»;</a:t>
            </a:r>
          </a:p>
          <a:p>
            <a:pPr algn="l">
              <a:buFont typeface="Wingdings" panose="05000000000000000000" pitchFamily="2" charset="2"/>
              <a:buChar char="Ø"/>
              <a:defRPr/>
            </a:pPr>
            <a:r>
              <a:rPr lang="ru-RU" dirty="0">
                <a:solidFill>
                  <a:schemeClr val="tx1"/>
                </a:solidFill>
              </a:rPr>
              <a:t>акционерное общество «Электронные торговые системы»;</a:t>
            </a:r>
          </a:p>
          <a:p>
            <a:pPr algn="l">
              <a:buFont typeface="Wingdings" panose="05000000000000000000" pitchFamily="2" charset="2"/>
              <a:buChar char="Ø"/>
              <a:defRPr/>
            </a:pPr>
            <a:r>
              <a:rPr lang="ru-RU" dirty="0">
                <a:solidFill>
                  <a:schemeClr val="tx1"/>
                </a:solidFill>
              </a:rPr>
              <a:t>закрытое акционерное общество «Сбербанк – Автоматизированная система торгов»;</a:t>
            </a:r>
          </a:p>
          <a:p>
            <a:pPr algn="l">
              <a:buFont typeface="Wingdings" panose="05000000000000000000" pitchFamily="2" charset="2"/>
              <a:buChar char="Ø"/>
              <a:defRPr/>
            </a:pPr>
            <a:r>
              <a:rPr lang="ru-RU" dirty="0">
                <a:solidFill>
                  <a:schemeClr val="tx1"/>
                </a:solidFill>
              </a:rPr>
              <a:t>общество с ограниченной ответственностью «РТС – тендер»;</a:t>
            </a:r>
          </a:p>
          <a:p>
            <a:pPr algn="l">
              <a:buFont typeface="Wingdings" panose="05000000000000000000" pitchFamily="2" charset="2"/>
              <a:buChar char="Ø"/>
              <a:defRPr/>
            </a:pPr>
            <a:r>
              <a:rPr lang="ru-RU" dirty="0">
                <a:solidFill>
                  <a:schemeClr val="tx1"/>
                </a:solidFill>
              </a:rPr>
              <a:t>общество с ограниченной ответственностью «Электронная торговая площадка ГПБ»</a:t>
            </a:r>
          </a:p>
          <a:p>
            <a:pPr algn="just"/>
            <a:r>
              <a:rPr lang="ru-RU" dirty="0" smtClean="0">
                <a:solidFill>
                  <a:schemeClr val="tx1"/>
                </a:solidFill>
              </a:rPr>
              <a:t> </a:t>
            </a:r>
            <a:endParaRPr lang="ru-RU" dirty="0">
              <a:solidFill>
                <a:schemeClr val="tx1"/>
              </a:solidFill>
            </a:endParaRP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Аккредитация на электронной площадке</a:t>
            </a:r>
            <a:endParaRPr lang="ru-RU" dirty="0">
              <a:solidFill>
                <a:schemeClr val="tx1"/>
              </a:solidFill>
            </a:endParaRPr>
          </a:p>
        </p:txBody>
      </p:sp>
    </p:spTree>
    <p:extLst>
      <p:ext uri="{BB962C8B-B14F-4D97-AF65-F5344CB8AC3E}">
        <p14:creationId xmlns:p14="http://schemas.microsoft.com/office/powerpoint/2010/main" val="25766875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a:bodyPr>
          <a:lstStyle/>
          <a:p>
            <a:pPr algn="just"/>
            <a:r>
              <a:rPr lang="ru-RU" dirty="0" smtClean="0"/>
              <a:t>Извещение о проведении электронного аукциона размещается в ЕИС </a:t>
            </a:r>
            <a:r>
              <a:rPr lang="ru-RU" u="sng" dirty="0" smtClean="0"/>
              <a:t>не ранее чем через 10 дней </a:t>
            </a:r>
            <a:r>
              <a:rPr lang="ru-RU" dirty="0" smtClean="0"/>
              <a:t>после внесение изменений в план-график (ч.14 ст.21 44-ФЗ) </a:t>
            </a:r>
          </a:p>
          <a:p>
            <a:pPr algn="just"/>
            <a:endParaRPr lang="ru-RU" dirty="0"/>
          </a:p>
        </p:txBody>
      </p:sp>
      <p:sp>
        <p:nvSpPr>
          <p:cNvPr id="6" name="Скругленный прямоугольник 5"/>
          <p:cNvSpPr/>
          <p:nvPr/>
        </p:nvSpPr>
        <p:spPr>
          <a:xfrm>
            <a:off x="827584"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Публикация электронного аукциона</a:t>
            </a:r>
            <a:endParaRPr lang="ru-RU" dirty="0">
              <a:solidFill>
                <a:schemeClr val="tx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360548670"/>
              </p:ext>
            </p:extLst>
          </p:nvPr>
        </p:nvGraphicFramePr>
        <p:xfrm>
          <a:off x="539552" y="2276872"/>
          <a:ext cx="8136904" cy="3288723"/>
        </p:xfrm>
        <a:graphic>
          <a:graphicData uri="http://schemas.openxmlformats.org/drawingml/2006/table">
            <a:tbl>
              <a:tblPr firstRow="1" firstCol="1" bandRow="1">
                <a:tableStyleId>{5C22544A-7EE6-4342-B048-85BDC9FD1C3A}</a:tableStyleId>
              </a:tblPr>
              <a:tblGrid>
                <a:gridCol w="2197527"/>
                <a:gridCol w="2969224"/>
                <a:gridCol w="2970153"/>
              </a:tblGrid>
              <a:tr h="840120">
                <a:tc>
                  <a:txBody>
                    <a:bodyPr/>
                    <a:lstStyle/>
                    <a:p>
                      <a:pPr algn="just">
                        <a:spcAft>
                          <a:spcPts val="0"/>
                        </a:spcAft>
                      </a:pPr>
                      <a:r>
                        <a:rPr lang="ru-RU" sz="1400" dirty="0">
                          <a:effectLst/>
                        </a:rPr>
                        <a:t>Действия заказчика</a:t>
                      </a:r>
                      <a:endParaRPr lang="ru-RU" sz="1400" dirty="0">
                        <a:effectLst/>
                        <a:latin typeface="Times New Roman"/>
                        <a:ea typeface="Times New Roman"/>
                        <a:cs typeface="Times New Roman"/>
                      </a:endParaRPr>
                    </a:p>
                  </a:txBody>
                  <a:tcPr marL="41369" marR="41369" marT="0" marB="0"/>
                </a:tc>
                <a:tc>
                  <a:txBody>
                    <a:bodyPr/>
                    <a:lstStyle/>
                    <a:p>
                      <a:pPr algn="just"/>
                      <a:r>
                        <a:rPr lang="ru-RU" sz="1400" b="0" i="0" u="none" strike="noStrike" baseline="0" dirty="0" smtClean="0">
                          <a:latin typeface="Times New Roman"/>
                        </a:rPr>
                        <a:t> В случае, если начальная (максимальная) цена контракта не превышает </a:t>
                      </a:r>
                      <a:r>
                        <a:rPr lang="ru-RU" sz="1400" b="0" i="0" u="none" strike="noStrike" baseline="0" dirty="0" smtClean="0">
                          <a:solidFill>
                            <a:srgbClr val="FF0000"/>
                          </a:solidFill>
                          <a:latin typeface="Times New Roman"/>
                        </a:rPr>
                        <a:t>триста миллионов рублей </a:t>
                      </a:r>
                      <a:r>
                        <a:rPr lang="ru-RU" sz="1400" b="0" i="0" u="none" strike="noStrike" baseline="0" dirty="0" smtClean="0">
                          <a:latin typeface="Times New Roman"/>
                        </a:rPr>
                        <a:t>либо начальная (максимальная) цена контракта на выполнение работ по строительству, реконструкции, капитальному ремонту, сносу объекта капитального строительства </a:t>
                      </a:r>
                      <a:r>
                        <a:rPr lang="ru-RU" sz="1400" b="0" i="0" u="none" strike="noStrike" baseline="0" dirty="0" smtClean="0">
                          <a:solidFill>
                            <a:srgbClr val="FF0000"/>
                          </a:solidFill>
                          <a:latin typeface="Times New Roman"/>
                        </a:rPr>
                        <a:t>не превышает двух миллиардов рублей</a:t>
                      </a:r>
                      <a:r>
                        <a:rPr lang="ru-RU" sz="1400" b="0" i="0" u="none" strike="noStrike" baseline="0" dirty="0" smtClean="0">
                          <a:latin typeface="Times New Roman"/>
                        </a:rPr>
                        <a:t>, </a:t>
                      </a:r>
                    </a:p>
                  </a:txBody>
                  <a:tcPr marL="41369" marR="41369" marT="0" marB="0"/>
                </a:tc>
                <a:tc>
                  <a:txBody>
                    <a:bodyPr/>
                    <a:lstStyle/>
                    <a:p>
                      <a:pPr algn="just"/>
                      <a:r>
                        <a:rPr lang="ru-RU" sz="1400" b="0" i="0" u="none" strike="noStrike" baseline="0" dirty="0" smtClean="0">
                          <a:solidFill>
                            <a:schemeClr val="bg1"/>
                          </a:solidFill>
                          <a:latin typeface="Times New Roman"/>
                          <a:hlinkClick r:id="rId2"/>
                        </a:rPr>
                        <a:t>Свыше триста миллионов рублей</a:t>
                      </a:r>
                    </a:p>
                  </a:txBody>
                  <a:tcPr marL="41369" marR="41369" marT="0" marB="0"/>
                </a:tc>
              </a:tr>
              <a:tr h="1368483">
                <a:tc>
                  <a:txBody>
                    <a:bodyPr/>
                    <a:lstStyle/>
                    <a:p>
                      <a:pPr algn="just">
                        <a:spcAft>
                          <a:spcPts val="0"/>
                        </a:spcAft>
                      </a:pPr>
                      <a:r>
                        <a:rPr lang="ru-RU" sz="1400">
                          <a:effectLst/>
                        </a:rPr>
                        <a:t>Извещение о проведении электронного аукциона размещается Заказчиком в единой информационной системе (ст.63 Закона № 44-ФЗ).</a:t>
                      </a:r>
                      <a:endParaRPr lang="ru-RU" sz="1400">
                        <a:effectLst/>
                        <a:latin typeface="Times New Roman"/>
                        <a:ea typeface="Times New Roman"/>
                        <a:cs typeface="Times New Roman"/>
                      </a:endParaRPr>
                    </a:p>
                  </a:txBody>
                  <a:tcPr marL="41369" marR="41369" marT="0" marB="0"/>
                </a:tc>
                <a:tc>
                  <a:txBody>
                    <a:bodyPr/>
                    <a:lstStyle/>
                    <a:p>
                      <a:pPr algn="just">
                        <a:spcAft>
                          <a:spcPts val="0"/>
                        </a:spcAft>
                      </a:pPr>
                      <a:r>
                        <a:rPr lang="ru-RU" sz="1400" dirty="0">
                          <a:effectLst/>
                        </a:rPr>
                        <a:t>Не менее чем за 7 дней до даты окончания срока подачи заявок  (ч.2 ст. 63 Закона №44-ФЗ).</a:t>
                      </a:r>
                    </a:p>
                    <a:p>
                      <a:pPr algn="just">
                        <a:spcAft>
                          <a:spcPts val="0"/>
                        </a:spcAft>
                      </a:pPr>
                      <a:r>
                        <a:rPr lang="ru-RU" sz="1400" dirty="0">
                          <a:effectLst/>
                        </a:rPr>
                        <a:t> </a:t>
                      </a:r>
                      <a:endParaRPr lang="ru-RU" sz="1400" dirty="0">
                        <a:effectLst/>
                        <a:latin typeface="Times New Roman"/>
                        <a:ea typeface="Times New Roman"/>
                        <a:cs typeface="Times New Roman"/>
                      </a:endParaRPr>
                    </a:p>
                  </a:txBody>
                  <a:tcPr marL="41369" marR="41369" marT="0" marB="0"/>
                </a:tc>
                <a:tc>
                  <a:txBody>
                    <a:bodyPr/>
                    <a:lstStyle/>
                    <a:p>
                      <a:pPr algn="just">
                        <a:spcAft>
                          <a:spcPts val="0"/>
                        </a:spcAft>
                      </a:pPr>
                      <a:r>
                        <a:rPr lang="ru-RU" sz="1400" dirty="0">
                          <a:effectLst/>
                        </a:rPr>
                        <a:t>Не менее чем за 15 дней до дачи окончания срока подачи заявок.</a:t>
                      </a:r>
                    </a:p>
                    <a:p>
                      <a:pPr algn="just">
                        <a:spcAft>
                          <a:spcPts val="0"/>
                        </a:spcAft>
                      </a:pPr>
                      <a:r>
                        <a:rPr lang="ru-RU" sz="1400" dirty="0">
                          <a:effectLst/>
                        </a:rPr>
                        <a:t> </a:t>
                      </a:r>
                      <a:endParaRPr lang="ru-RU" sz="1400" dirty="0">
                        <a:effectLst/>
                        <a:latin typeface="Times New Roman"/>
                        <a:ea typeface="Times New Roman"/>
                        <a:cs typeface="Times New Roman"/>
                      </a:endParaRPr>
                    </a:p>
                  </a:txBody>
                  <a:tcPr marL="41369" marR="41369" marT="0" marB="0"/>
                </a:tc>
              </a:tr>
            </a:tbl>
          </a:graphicData>
        </a:graphic>
      </p:graphicFrame>
    </p:spTree>
    <p:extLst>
      <p:ext uri="{BB962C8B-B14F-4D97-AF65-F5344CB8AC3E}">
        <p14:creationId xmlns:p14="http://schemas.microsoft.com/office/powerpoint/2010/main" val="82667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a:bodyPr>
          <a:lstStyle/>
          <a:p>
            <a:pPr algn="just"/>
            <a:r>
              <a:rPr lang="ru-RU" u="sng" dirty="0" smtClean="0">
                <a:solidFill>
                  <a:schemeClr val="tx1"/>
                </a:solidFill>
              </a:rPr>
              <a:t>Извещение о проведении электронного аукциона </a:t>
            </a:r>
            <a:r>
              <a:rPr lang="ru-RU" dirty="0" smtClean="0">
                <a:solidFill>
                  <a:schemeClr val="tx1"/>
                </a:solidFill>
              </a:rPr>
              <a:t>включает в себя информацию предусмотренную ст.42 и ст.63 44-ФЗ.</a:t>
            </a:r>
          </a:p>
          <a:p>
            <a:pPr algn="just"/>
            <a:r>
              <a:rPr lang="ru-RU" u="sng" dirty="0" smtClean="0">
                <a:solidFill>
                  <a:schemeClr val="tx1"/>
                </a:solidFill>
              </a:rPr>
              <a:t>Документация об электронном аукционе </a:t>
            </a:r>
            <a:r>
              <a:rPr lang="ru-RU" dirty="0">
                <a:solidFill>
                  <a:schemeClr val="tx1"/>
                </a:solidFill>
              </a:rPr>
              <a:t> </a:t>
            </a:r>
            <a:r>
              <a:rPr lang="ru-RU" dirty="0" smtClean="0">
                <a:solidFill>
                  <a:schemeClr val="tx1"/>
                </a:solidFill>
              </a:rPr>
              <a:t>включает информацию указанную в извещении, также предусмотренную ст.64 44-ФЗ.</a:t>
            </a:r>
          </a:p>
          <a:p>
            <a:pPr algn="just"/>
            <a:r>
              <a:rPr lang="ru-RU" dirty="0" smtClean="0">
                <a:solidFill>
                  <a:schemeClr val="tx1"/>
                </a:solidFill>
              </a:rPr>
              <a:t>В извещении и документации об ЭА устанавливаются</a:t>
            </a:r>
          </a:p>
          <a:p>
            <a:pPr marL="342900" indent="-342900" algn="just">
              <a:buFontTx/>
              <a:buChar char="-"/>
            </a:pPr>
            <a:r>
              <a:rPr lang="ru-RU" dirty="0" smtClean="0">
                <a:solidFill>
                  <a:schemeClr val="tx1"/>
                </a:solidFill>
              </a:rPr>
              <a:t>требования к участникам в соответствии со ст. 31 44-ФЗ;</a:t>
            </a:r>
          </a:p>
          <a:p>
            <a:pPr marL="342900" indent="-342900" algn="just">
              <a:buFontTx/>
              <a:buChar char="-"/>
            </a:pPr>
            <a:r>
              <a:rPr lang="ru-RU" dirty="0" smtClean="0">
                <a:solidFill>
                  <a:schemeClr val="tx1"/>
                </a:solidFill>
              </a:rPr>
              <a:t>Требования к обеспечению заявок в соответствии со ст.44 44-ФЗ (см. слайд «Обеспечение заявок»);</a:t>
            </a:r>
          </a:p>
          <a:p>
            <a:pPr marL="342900" indent="-342900" algn="just">
              <a:buFontTx/>
              <a:buChar char="-"/>
            </a:pPr>
            <a:r>
              <a:rPr lang="ru-RU" dirty="0" smtClean="0">
                <a:solidFill>
                  <a:schemeClr val="tx1"/>
                </a:solidFill>
              </a:rPr>
              <a:t>Требование к обеспечению контракта;</a:t>
            </a:r>
          </a:p>
          <a:p>
            <a:pPr marL="342900" indent="-342900" algn="just">
              <a:buFontTx/>
              <a:buChar char="-"/>
            </a:pPr>
            <a:r>
              <a:rPr lang="ru-RU" dirty="0" smtClean="0">
                <a:solidFill>
                  <a:schemeClr val="tx1"/>
                </a:solidFill>
              </a:rPr>
              <a:t>Описание объекта закупки (ст.33 44-ФЗ);</a:t>
            </a:r>
          </a:p>
          <a:p>
            <a:pPr marL="342900" indent="-342900" algn="just">
              <a:buFontTx/>
              <a:buChar char="-"/>
            </a:pPr>
            <a:r>
              <a:rPr lang="ru-RU" dirty="0" smtClean="0">
                <a:solidFill>
                  <a:schemeClr val="tx1"/>
                </a:solidFill>
              </a:rPr>
              <a:t>Требования к составу заявки;</a:t>
            </a:r>
          </a:p>
          <a:p>
            <a:pPr marL="342900" indent="-342900" algn="just">
              <a:buFontTx/>
              <a:buChar char="-"/>
            </a:pPr>
            <a:r>
              <a:rPr lang="ru-RU" dirty="0" smtClean="0">
                <a:solidFill>
                  <a:schemeClr val="tx1"/>
                </a:solidFill>
              </a:rPr>
              <a:t>Обоснование НМЦК (прикладывается к Документации)</a:t>
            </a:r>
          </a:p>
          <a:p>
            <a:pPr marL="342900" indent="-342900" algn="just">
              <a:buFontTx/>
              <a:buChar char="-"/>
            </a:pPr>
            <a:r>
              <a:rPr lang="ru-RU" dirty="0" smtClean="0">
                <a:solidFill>
                  <a:schemeClr val="tx1"/>
                </a:solidFill>
              </a:rPr>
              <a:t>Проект контракта (прикладывается к Документации).</a:t>
            </a:r>
          </a:p>
          <a:p>
            <a:pPr algn="just"/>
            <a:endParaRPr lang="ru-RU" dirty="0" smtClean="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Публикация электронного аукциона</a:t>
            </a:r>
            <a:endParaRPr lang="ru-RU" dirty="0">
              <a:solidFill>
                <a:schemeClr val="tx1"/>
              </a:solidFill>
            </a:endParaRPr>
          </a:p>
        </p:txBody>
      </p:sp>
    </p:spTree>
    <p:extLst>
      <p:ext uri="{BB962C8B-B14F-4D97-AF65-F5344CB8AC3E}">
        <p14:creationId xmlns:p14="http://schemas.microsoft.com/office/powerpoint/2010/main" val="2967178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a:bodyPr>
          <a:lstStyle/>
          <a:p>
            <a:pPr algn="just"/>
            <a:r>
              <a:rPr lang="ru-RU" b="1" dirty="0"/>
              <a:t>Разъяснения положений и внесение изменений в документацию об электронном аукционе (ст.65 Закона №44-ФЗ)</a:t>
            </a:r>
            <a:endParaRPr lang="ru-RU" dirty="0"/>
          </a:p>
          <a:p>
            <a:pPr algn="just"/>
            <a:r>
              <a:rPr lang="ru-RU" dirty="0" smtClean="0"/>
              <a:t>Разъяснения </a:t>
            </a:r>
            <a:r>
              <a:rPr lang="ru-RU" dirty="0"/>
              <a:t>положений документации об электронном аукционе не должны изменять ее </a:t>
            </a:r>
            <a:r>
              <a:rPr lang="ru-RU" dirty="0" smtClean="0"/>
              <a:t>суть.</a:t>
            </a: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Публикация электронного аукциона. Работа с разъяснениями.</a:t>
            </a:r>
            <a:endParaRPr lang="ru-RU" dirty="0">
              <a:solidFill>
                <a:schemeClr val="tx1"/>
              </a:solidFill>
            </a:endParaRPr>
          </a:p>
        </p:txBody>
      </p:sp>
      <p:graphicFrame>
        <p:nvGraphicFramePr>
          <p:cNvPr id="7" name="Таблица 6"/>
          <p:cNvGraphicFramePr>
            <a:graphicFrameLocks noGrp="1"/>
          </p:cNvGraphicFramePr>
          <p:nvPr>
            <p:extLst>
              <p:ext uri="{D42A27DB-BD31-4B8C-83A1-F6EECF244321}">
                <p14:modId xmlns:p14="http://schemas.microsoft.com/office/powerpoint/2010/main" val="3144866989"/>
              </p:ext>
            </p:extLst>
          </p:nvPr>
        </p:nvGraphicFramePr>
        <p:xfrm>
          <a:off x="0" y="2276872"/>
          <a:ext cx="9144000" cy="4320480"/>
        </p:xfrm>
        <a:graphic>
          <a:graphicData uri="http://schemas.openxmlformats.org/drawingml/2006/table">
            <a:tbl>
              <a:tblPr firstRow="1" firstCol="1" bandRow="1">
                <a:tableStyleId>{5C22544A-7EE6-4342-B048-85BDC9FD1C3A}</a:tableStyleId>
              </a:tblPr>
              <a:tblGrid>
                <a:gridCol w="4571523"/>
                <a:gridCol w="4572477"/>
              </a:tblGrid>
              <a:tr h="1661723">
                <a:tc>
                  <a:txBody>
                    <a:bodyPr/>
                    <a:lstStyle/>
                    <a:p>
                      <a:pPr algn="just">
                        <a:spcAft>
                          <a:spcPts val="0"/>
                        </a:spcAft>
                      </a:pPr>
                      <a:r>
                        <a:rPr lang="ru-RU" sz="1400" dirty="0">
                          <a:effectLst/>
                        </a:rPr>
                        <a:t>Кто вправе направить запрос   о даче разъяснений положений документации об электронном аукционе.</a:t>
                      </a:r>
                      <a:endParaRPr lang="ru-RU" sz="1000" dirty="0">
                        <a:effectLst/>
                        <a:latin typeface="Times New Roman"/>
                        <a:ea typeface="Times New Roman"/>
                        <a:cs typeface="Times New Roman"/>
                      </a:endParaRPr>
                    </a:p>
                  </a:txBody>
                  <a:tcPr marL="68580" marR="68580" marT="0" marB="0"/>
                </a:tc>
                <a:tc>
                  <a:txBody>
                    <a:bodyPr/>
                    <a:lstStyle/>
                    <a:p>
                      <a:pPr algn="just">
                        <a:spcAft>
                          <a:spcPts val="0"/>
                        </a:spcAft>
                      </a:pPr>
                      <a:r>
                        <a:rPr lang="ru-RU" sz="1400" dirty="0">
                          <a:effectLst/>
                        </a:rPr>
                        <a:t>Любой участник электронного аукциона, получивший </a:t>
                      </a:r>
                      <a:r>
                        <a:rPr lang="ru-RU" sz="1400" dirty="0" smtClean="0">
                          <a:effectLst/>
                        </a:rPr>
                        <a:t>аккредитацию в</a:t>
                      </a:r>
                      <a:r>
                        <a:rPr lang="ru-RU" sz="1400" baseline="0" dirty="0" smtClean="0">
                          <a:effectLst/>
                        </a:rPr>
                        <a:t> ЕИС и </a:t>
                      </a:r>
                      <a:r>
                        <a:rPr lang="ru-RU" sz="1400" dirty="0" smtClean="0">
                          <a:effectLst/>
                        </a:rPr>
                        <a:t> </a:t>
                      </a:r>
                      <a:r>
                        <a:rPr lang="ru-RU" sz="1400" dirty="0">
                          <a:effectLst/>
                        </a:rPr>
                        <a:t>на электронной площадке.</a:t>
                      </a:r>
                      <a:endParaRPr lang="ru-RU" sz="1000" dirty="0">
                        <a:effectLst/>
                      </a:endParaRPr>
                    </a:p>
                    <a:p>
                      <a:pPr algn="just">
                        <a:spcAft>
                          <a:spcPts val="0"/>
                        </a:spcAft>
                      </a:pPr>
                      <a:r>
                        <a:rPr lang="ru-RU" sz="1400" dirty="0">
                          <a:effectLst/>
                        </a:rPr>
                        <a:t>Запрос направляется на адрес электронной площадки.</a:t>
                      </a:r>
                      <a:endParaRPr lang="ru-RU" sz="1000" dirty="0">
                        <a:effectLst/>
                        <a:latin typeface="Times New Roman"/>
                        <a:ea typeface="Times New Roman"/>
                        <a:cs typeface="Times New Roman"/>
                      </a:endParaRPr>
                    </a:p>
                  </a:txBody>
                  <a:tcPr marL="68580" marR="68580" marT="0" marB="0"/>
                </a:tc>
              </a:tr>
              <a:tr h="664689">
                <a:tc>
                  <a:txBody>
                    <a:bodyPr/>
                    <a:lstStyle/>
                    <a:p>
                      <a:pPr algn="just">
                        <a:spcAft>
                          <a:spcPts val="0"/>
                        </a:spcAft>
                      </a:pPr>
                      <a:r>
                        <a:rPr lang="ru-RU" sz="1400">
                          <a:effectLst/>
                        </a:rPr>
                        <a:t>Количество запросов от участника.</a:t>
                      </a:r>
                      <a:endParaRPr lang="ru-RU" sz="1000">
                        <a:effectLst/>
                        <a:latin typeface="Times New Roman"/>
                        <a:ea typeface="Times New Roman"/>
                        <a:cs typeface="Times New Roman"/>
                      </a:endParaRPr>
                    </a:p>
                  </a:txBody>
                  <a:tcPr marL="68580" marR="68580" marT="0" marB="0"/>
                </a:tc>
                <a:tc>
                  <a:txBody>
                    <a:bodyPr/>
                    <a:lstStyle/>
                    <a:p>
                      <a:pPr algn="just">
                        <a:spcAft>
                          <a:spcPts val="0"/>
                        </a:spcAft>
                      </a:pPr>
                      <a:r>
                        <a:rPr lang="ru-RU" sz="1400">
                          <a:effectLst/>
                        </a:rPr>
                        <a:t>Не более чем 3 запроса в отношении одного электронного аукциона.</a:t>
                      </a:r>
                      <a:endParaRPr lang="ru-RU" sz="1000">
                        <a:effectLst/>
                        <a:latin typeface="Times New Roman"/>
                        <a:ea typeface="Times New Roman"/>
                        <a:cs typeface="Times New Roman"/>
                      </a:endParaRPr>
                    </a:p>
                  </a:txBody>
                  <a:tcPr marL="68580" marR="68580" marT="0" marB="0"/>
                </a:tc>
              </a:tr>
              <a:tr h="1994068">
                <a:tc>
                  <a:txBody>
                    <a:bodyPr/>
                    <a:lstStyle/>
                    <a:p>
                      <a:pPr algn="just">
                        <a:spcAft>
                          <a:spcPts val="0"/>
                        </a:spcAft>
                      </a:pPr>
                      <a:r>
                        <a:rPr lang="ru-RU" sz="1400">
                          <a:effectLst/>
                        </a:rPr>
                        <a:t>Срок, в течение которого Заказчик обязан разместить в единой информационной системе разъяснения положений документации об электронном аукционе.</a:t>
                      </a:r>
                      <a:endParaRPr lang="ru-RU" sz="1000">
                        <a:effectLst/>
                        <a:latin typeface="Times New Roman"/>
                        <a:ea typeface="Times New Roman"/>
                        <a:cs typeface="Times New Roman"/>
                      </a:endParaRPr>
                    </a:p>
                  </a:txBody>
                  <a:tcPr marL="68580" marR="68580" marT="0" marB="0"/>
                </a:tc>
                <a:tc>
                  <a:txBody>
                    <a:bodyPr/>
                    <a:lstStyle/>
                    <a:p>
                      <a:pPr algn="just">
                        <a:spcAft>
                          <a:spcPts val="0"/>
                        </a:spcAft>
                      </a:pPr>
                      <a:r>
                        <a:rPr lang="ru-RU" sz="1400" dirty="0">
                          <a:effectLst/>
                        </a:rPr>
                        <a:t>В течение двух дней с даты поступления от оператора электронной площадки запроса о даче разъяснений при условии, что указанный запрос поступил заказчику не позднее чем за три дня до даты окончания срока подачи заявок.</a:t>
                      </a:r>
                      <a:endParaRPr lang="ru-RU" sz="1000" dirty="0">
                        <a:effectLst/>
                        <a:latin typeface="Times New Roman"/>
                        <a:ea typeface="Times New Roman"/>
                        <a:cs typeface="Times New Roman"/>
                      </a:endParaRPr>
                    </a:p>
                  </a:txBody>
                  <a:tcPr marL="68580" marR="68580" marT="0" marB="0"/>
                </a:tc>
              </a:tr>
            </a:tbl>
          </a:graphicData>
        </a:graphic>
      </p:graphicFrame>
    </p:spTree>
    <p:extLst>
      <p:ext uri="{BB962C8B-B14F-4D97-AF65-F5344CB8AC3E}">
        <p14:creationId xmlns:p14="http://schemas.microsoft.com/office/powerpoint/2010/main" val="2682638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a:bodyPr>
          <a:lstStyle/>
          <a:p>
            <a:pPr algn="just"/>
            <a:r>
              <a:rPr lang="ru-RU" dirty="0" smtClean="0">
                <a:solidFill>
                  <a:schemeClr val="tx1"/>
                </a:solidFill>
              </a:rPr>
              <a:t>С 1.07.2018г. Изменились требования к обеспечению заявок.</a:t>
            </a:r>
          </a:p>
          <a:p>
            <a:pPr algn="just"/>
            <a:r>
              <a:rPr lang="ru-RU" dirty="0">
                <a:solidFill>
                  <a:schemeClr val="tx1"/>
                </a:solidFill>
              </a:rPr>
              <a:t> </a:t>
            </a:r>
            <a:r>
              <a:rPr lang="ru-RU" dirty="0" smtClean="0">
                <a:solidFill>
                  <a:schemeClr val="tx1"/>
                </a:solidFill>
              </a:rPr>
              <a:t>Размер обеспечения заявок зависит от НМЦК.</a:t>
            </a:r>
          </a:p>
          <a:p>
            <a:pPr algn="just"/>
            <a:endParaRPr lang="ru-RU" dirty="0" smtClean="0">
              <a:solidFill>
                <a:schemeClr val="tx1"/>
              </a:solidFill>
            </a:endParaRPr>
          </a:p>
          <a:p>
            <a:pPr algn="just"/>
            <a:endParaRPr lang="ru-RU" dirty="0">
              <a:solidFill>
                <a:schemeClr val="tx1"/>
              </a:solidFill>
            </a:endParaRPr>
          </a:p>
          <a:p>
            <a:pPr algn="just"/>
            <a:endParaRPr lang="ru-RU" dirty="0" smtClean="0">
              <a:solidFill>
                <a:schemeClr val="tx1"/>
              </a:solidFill>
            </a:endParaRPr>
          </a:p>
          <a:p>
            <a:pPr algn="just"/>
            <a:endParaRPr lang="ru-RU" dirty="0">
              <a:solidFill>
                <a:schemeClr val="tx1"/>
              </a:solidFill>
            </a:endParaRPr>
          </a:p>
          <a:p>
            <a:pPr algn="just"/>
            <a:endParaRPr lang="ru-RU" dirty="0" smtClean="0">
              <a:solidFill>
                <a:schemeClr val="tx1"/>
              </a:solidFill>
            </a:endParaRPr>
          </a:p>
          <a:p>
            <a:pPr algn="just"/>
            <a:endParaRPr lang="ru-RU" dirty="0">
              <a:solidFill>
                <a:schemeClr val="tx1"/>
              </a:solidFill>
            </a:endParaRPr>
          </a:p>
          <a:p>
            <a:pPr algn="just"/>
            <a:endParaRPr lang="ru-RU" dirty="0" smtClean="0">
              <a:solidFill>
                <a:schemeClr val="tx1"/>
              </a:solidFill>
            </a:endParaRPr>
          </a:p>
          <a:p>
            <a:pPr algn="just"/>
            <a:r>
              <a:rPr lang="ru-RU" dirty="0" smtClean="0">
                <a:solidFill>
                  <a:schemeClr val="tx1"/>
                </a:solidFill>
              </a:rPr>
              <a:t>Обеспечение заявок по закону устанавливают, когда НМЦК превышает 5 </a:t>
            </a:r>
            <a:r>
              <a:rPr lang="ru-RU" dirty="0" err="1" smtClean="0">
                <a:solidFill>
                  <a:schemeClr val="tx1"/>
                </a:solidFill>
              </a:rPr>
              <a:t>млн.рублей</a:t>
            </a:r>
            <a:r>
              <a:rPr lang="ru-RU" dirty="0" smtClean="0">
                <a:solidFill>
                  <a:schemeClr val="tx1"/>
                </a:solidFill>
              </a:rPr>
              <a:t>.</a:t>
            </a:r>
          </a:p>
          <a:p>
            <a:pPr algn="just"/>
            <a:r>
              <a:rPr lang="ru-RU" dirty="0" smtClean="0">
                <a:solidFill>
                  <a:schemeClr val="tx1"/>
                </a:solidFill>
              </a:rPr>
              <a:t>Обеспечение заявок с НМЦК выше 1 млн. рублей правило установлено ПП РФ №439 от 12.04.2018г. И действует с 1 июля 2018г.</a:t>
            </a:r>
          </a:p>
          <a:p>
            <a:pPr algn="just"/>
            <a:r>
              <a:rPr lang="ru-RU" dirty="0" smtClean="0">
                <a:solidFill>
                  <a:schemeClr val="tx1"/>
                </a:solidFill>
              </a:rPr>
              <a:t>Если участником закупки является казенное учреждение то обеспечение заявок не вносится.</a:t>
            </a: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Обеспечение заявок</a:t>
            </a:r>
            <a:endParaRPr lang="ru-RU" dirty="0">
              <a:solidFill>
                <a:schemeClr val="tx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916641625"/>
              </p:ext>
            </p:extLst>
          </p:nvPr>
        </p:nvGraphicFramePr>
        <p:xfrm>
          <a:off x="611560" y="1772816"/>
          <a:ext cx="7776864" cy="2304255"/>
        </p:xfrm>
        <a:graphic>
          <a:graphicData uri="http://schemas.openxmlformats.org/drawingml/2006/table">
            <a:tbl>
              <a:tblPr firstRow="1" firstCol="1" bandRow="1">
                <a:tableStyleId>{5C22544A-7EE6-4342-B048-85BDC9FD1C3A}</a:tableStyleId>
              </a:tblPr>
              <a:tblGrid>
                <a:gridCol w="3757361"/>
                <a:gridCol w="4019503"/>
              </a:tblGrid>
              <a:tr h="785419">
                <a:tc>
                  <a:txBody>
                    <a:bodyPr/>
                    <a:lstStyle/>
                    <a:p>
                      <a:pPr>
                        <a:lnSpc>
                          <a:spcPct val="115000"/>
                        </a:lnSpc>
                        <a:spcAft>
                          <a:spcPts val="0"/>
                        </a:spcAft>
                      </a:pPr>
                      <a:r>
                        <a:rPr lang="ru-RU" sz="1600" dirty="0">
                          <a:effectLst/>
                        </a:rPr>
                        <a:t>НМЦК, млн рублей</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1600" dirty="0">
                          <a:effectLst/>
                        </a:rPr>
                        <a:t>Размер обеспечения заявки, % от НМЦК</a:t>
                      </a:r>
                      <a:endParaRPr lang="ru-RU" sz="1100" dirty="0">
                        <a:effectLst/>
                        <a:latin typeface="Calibri"/>
                        <a:ea typeface="Calibri"/>
                        <a:cs typeface="Times New Roman"/>
                      </a:endParaRPr>
                    </a:p>
                  </a:txBody>
                  <a:tcPr marL="68580" marR="68580" marT="0" marB="0"/>
                </a:tc>
              </a:tr>
              <a:tr h="379709">
                <a:tc>
                  <a:txBody>
                    <a:bodyPr/>
                    <a:lstStyle/>
                    <a:p>
                      <a:pPr>
                        <a:lnSpc>
                          <a:spcPct val="115000"/>
                        </a:lnSpc>
                        <a:spcAft>
                          <a:spcPts val="0"/>
                        </a:spcAft>
                      </a:pPr>
                      <a:r>
                        <a:rPr lang="ru-RU" sz="1600">
                          <a:effectLst/>
                        </a:rPr>
                        <a:t>До 1</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ru-RU" sz="1600">
                          <a:effectLst/>
                        </a:rPr>
                        <a:t>Не устанавливается</a:t>
                      </a:r>
                      <a:endParaRPr lang="ru-RU" sz="1100">
                        <a:effectLst/>
                        <a:latin typeface="Calibri"/>
                        <a:ea typeface="Calibri"/>
                        <a:cs typeface="Times New Roman"/>
                      </a:endParaRPr>
                    </a:p>
                  </a:txBody>
                  <a:tcPr marL="68580" marR="68580" marT="0" marB="0"/>
                </a:tc>
              </a:tr>
              <a:tr h="379709">
                <a:tc>
                  <a:txBody>
                    <a:bodyPr/>
                    <a:lstStyle/>
                    <a:p>
                      <a:pPr>
                        <a:lnSpc>
                          <a:spcPct val="115000"/>
                        </a:lnSpc>
                        <a:spcAft>
                          <a:spcPts val="0"/>
                        </a:spcAft>
                      </a:pPr>
                      <a:r>
                        <a:rPr lang="ru-RU" sz="1600">
                          <a:effectLst/>
                        </a:rPr>
                        <a:t>От 1 до 20</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ru-RU" sz="1600">
                          <a:effectLst/>
                        </a:rPr>
                        <a:t>От 0,5 до 1</a:t>
                      </a:r>
                      <a:endParaRPr lang="ru-RU" sz="1100">
                        <a:effectLst/>
                        <a:latin typeface="Calibri"/>
                        <a:ea typeface="Calibri"/>
                        <a:cs typeface="Times New Roman"/>
                      </a:endParaRPr>
                    </a:p>
                  </a:txBody>
                  <a:tcPr marL="68580" marR="68580" marT="0" marB="0"/>
                </a:tc>
              </a:tr>
              <a:tr h="379709">
                <a:tc>
                  <a:txBody>
                    <a:bodyPr/>
                    <a:lstStyle/>
                    <a:p>
                      <a:pPr>
                        <a:lnSpc>
                          <a:spcPct val="115000"/>
                        </a:lnSpc>
                        <a:spcAft>
                          <a:spcPts val="0"/>
                        </a:spcAft>
                      </a:pPr>
                      <a:r>
                        <a:rPr lang="ru-RU" sz="1600">
                          <a:effectLst/>
                        </a:rPr>
                        <a:t>От 20</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ru-RU" sz="1600">
                          <a:effectLst/>
                        </a:rPr>
                        <a:t>От 0,5 до 5</a:t>
                      </a:r>
                      <a:endParaRPr lang="ru-RU" sz="1100">
                        <a:effectLst/>
                        <a:latin typeface="Calibri"/>
                        <a:ea typeface="Calibri"/>
                        <a:cs typeface="Times New Roman"/>
                      </a:endParaRPr>
                    </a:p>
                  </a:txBody>
                  <a:tcPr marL="68580" marR="68580" marT="0" marB="0"/>
                </a:tc>
              </a:tr>
              <a:tr h="379709">
                <a:tc>
                  <a:txBody>
                    <a:bodyPr/>
                    <a:lstStyle/>
                    <a:p>
                      <a:pPr>
                        <a:lnSpc>
                          <a:spcPct val="115000"/>
                        </a:lnSpc>
                        <a:spcAft>
                          <a:spcPts val="0"/>
                        </a:spcAft>
                      </a:pPr>
                      <a:r>
                        <a:rPr lang="ru-RU" sz="1600">
                          <a:effectLst/>
                        </a:rPr>
                        <a:t>От 20 (УИС, ОИ)</a:t>
                      </a:r>
                      <a:endParaRPr lang="ru-RU" sz="1100">
                        <a:effectLst/>
                        <a:latin typeface="Calibri"/>
                        <a:ea typeface="Calibri"/>
                        <a:cs typeface="Times New Roman"/>
                      </a:endParaRPr>
                    </a:p>
                  </a:txBody>
                  <a:tcPr marL="68580" marR="68580" marT="0" marB="0"/>
                </a:tc>
                <a:tc>
                  <a:txBody>
                    <a:bodyPr/>
                    <a:lstStyle/>
                    <a:p>
                      <a:pPr>
                        <a:lnSpc>
                          <a:spcPct val="115000"/>
                        </a:lnSpc>
                        <a:spcAft>
                          <a:spcPts val="0"/>
                        </a:spcAft>
                      </a:pPr>
                      <a:r>
                        <a:rPr lang="ru-RU" sz="1600" dirty="0">
                          <a:effectLst/>
                        </a:rPr>
                        <a:t>От 0,5 до 2</a:t>
                      </a:r>
                      <a:endParaRPr lang="ru-RU"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855601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a:bodyPr>
          <a:lstStyle/>
          <a:p>
            <a:pPr algn="just"/>
            <a:r>
              <a:rPr lang="ru-RU" dirty="0" smtClean="0">
                <a:solidFill>
                  <a:schemeClr val="tx1"/>
                </a:solidFill>
              </a:rPr>
              <a:t>С 1 июля 2019г. обеспечение заявки можно использовать банковской гарантией (п.52 ст.112 44-ФЗ)</a:t>
            </a:r>
          </a:p>
          <a:p>
            <a:pPr algn="just"/>
            <a:r>
              <a:rPr lang="ru-RU" dirty="0" smtClean="0">
                <a:solidFill>
                  <a:schemeClr val="tx1"/>
                </a:solidFill>
              </a:rPr>
              <a:t>Денежные средства в качестве обеспечения заявки участник вносит на </a:t>
            </a:r>
            <a:r>
              <a:rPr lang="ru-RU" dirty="0" err="1" smtClean="0">
                <a:solidFill>
                  <a:schemeClr val="tx1"/>
                </a:solidFill>
              </a:rPr>
              <a:t>спецсчет</a:t>
            </a:r>
            <a:r>
              <a:rPr lang="ru-RU" dirty="0" smtClean="0">
                <a:solidFill>
                  <a:schemeClr val="tx1"/>
                </a:solidFill>
              </a:rPr>
              <a:t>, открытый в специальном банке.</a:t>
            </a:r>
          </a:p>
          <a:p>
            <a:pPr algn="just" fontAlgn="base"/>
            <a:endParaRPr lang="ru-RU" dirty="0">
              <a:solidFill>
                <a:schemeClr val="tx1"/>
              </a:solidFill>
            </a:endParaRPr>
          </a:p>
          <a:p>
            <a:pPr algn="just" fontAlgn="base"/>
            <a:r>
              <a:rPr lang="ru-RU" dirty="0" smtClean="0">
                <a:solidFill>
                  <a:schemeClr val="tx1"/>
                </a:solidFill>
              </a:rPr>
              <a:t>Перечень </a:t>
            </a:r>
            <a:r>
              <a:rPr lang="ru-RU" dirty="0">
                <a:solidFill>
                  <a:schemeClr val="tx1"/>
                </a:solidFill>
              </a:rPr>
              <a:t>банков, где можно открыть </a:t>
            </a:r>
            <a:r>
              <a:rPr lang="ru-RU" dirty="0" err="1" smtClean="0">
                <a:solidFill>
                  <a:schemeClr val="tx1"/>
                </a:solidFill>
              </a:rPr>
              <a:t>спецсчет</a:t>
            </a:r>
            <a:r>
              <a:rPr lang="ru-RU" dirty="0" smtClean="0">
                <a:solidFill>
                  <a:schemeClr val="tx1"/>
                </a:solidFill>
              </a:rPr>
              <a:t>, </a:t>
            </a:r>
            <a:r>
              <a:rPr lang="ru-RU" dirty="0">
                <a:solidFill>
                  <a:schemeClr val="tx1"/>
                </a:solidFill>
              </a:rPr>
              <a:t> утвержден распоряжением   Правительства РФ от 13.07.2018 1451-р. В него вошло 18 банков.</a:t>
            </a:r>
          </a:p>
          <a:p>
            <a:pPr algn="just" fontAlgn="base"/>
            <a:r>
              <a:rPr lang="ru-RU" dirty="0">
                <a:solidFill>
                  <a:schemeClr val="tx1"/>
                </a:solidFill>
              </a:rPr>
              <a:t>Порядок открытия и ведения </a:t>
            </a:r>
            <a:r>
              <a:rPr lang="ru-RU" dirty="0" err="1">
                <a:solidFill>
                  <a:schemeClr val="tx1"/>
                </a:solidFill>
              </a:rPr>
              <a:t>спецсчета</a:t>
            </a:r>
            <a:r>
              <a:rPr lang="ru-RU" dirty="0">
                <a:solidFill>
                  <a:schemeClr val="tx1"/>
                </a:solidFill>
              </a:rPr>
              <a:t> банком закреплен постановлением Правительства РФ от 30 мая 2018 г. № 626.</a:t>
            </a:r>
          </a:p>
          <a:p>
            <a:pPr algn="just" fontAlgn="base"/>
            <a:r>
              <a:rPr lang="ru-RU" dirty="0">
                <a:solidFill>
                  <a:schemeClr val="tx1"/>
                </a:solidFill>
              </a:rPr>
              <a:t>В постановлении  Правительства РФ от 10.05.2018 № 564 закреплен порядок списания платы с победителя закупочной процедуры, в том числе и путем использования </a:t>
            </a:r>
            <a:r>
              <a:rPr lang="ru-RU" dirty="0" err="1">
                <a:solidFill>
                  <a:schemeClr val="tx1"/>
                </a:solidFill>
              </a:rPr>
              <a:t>спецсчета</a:t>
            </a:r>
            <a:r>
              <a:rPr lang="ru-RU" dirty="0">
                <a:solidFill>
                  <a:schemeClr val="tx1"/>
                </a:solidFill>
              </a:rPr>
              <a:t>. </a:t>
            </a:r>
          </a:p>
          <a:p>
            <a:pPr algn="just"/>
            <a:endParaRPr lang="ru-RU" dirty="0" smtClean="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Обеспечение заявок</a:t>
            </a:r>
            <a:endParaRPr lang="ru-RU" dirty="0">
              <a:solidFill>
                <a:schemeClr val="tx1"/>
              </a:solidFill>
            </a:endParaRPr>
          </a:p>
        </p:txBody>
      </p:sp>
    </p:spTree>
    <p:extLst>
      <p:ext uri="{BB962C8B-B14F-4D97-AF65-F5344CB8AC3E}">
        <p14:creationId xmlns:p14="http://schemas.microsoft.com/office/powerpoint/2010/main" val="2351015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rmAutofit fontScale="85000" lnSpcReduction="20000"/>
          </a:bodyPr>
          <a:lstStyle/>
          <a:p>
            <a:pPr algn="just"/>
            <a:r>
              <a:rPr lang="ru-RU" dirty="0" smtClean="0"/>
              <a:t>Требования к составу и содержанию заявок установлены ст.66 44-ФЗ.</a:t>
            </a:r>
          </a:p>
          <a:p>
            <a:pPr algn="just"/>
            <a:r>
              <a:rPr lang="ru-RU" dirty="0" smtClean="0"/>
              <a:t>Участники подают заявки оператору электронной площадки.</a:t>
            </a:r>
          </a:p>
          <a:p>
            <a:pPr algn="just"/>
            <a:r>
              <a:rPr lang="ru-RU" dirty="0" smtClean="0"/>
              <a:t>Заявка на участие состоит из двух частей.</a:t>
            </a:r>
          </a:p>
          <a:p>
            <a:pPr algn="just"/>
            <a:r>
              <a:rPr lang="ru-RU" b="1" dirty="0" smtClean="0"/>
              <a:t>Первая часть заявки включает в себя:</a:t>
            </a:r>
          </a:p>
          <a:p>
            <a:pPr algn="just"/>
            <a:r>
              <a:rPr lang="ru-RU" dirty="0" smtClean="0">
                <a:solidFill>
                  <a:schemeClr val="tx1"/>
                </a:solidFill>
              </a:rPr>
              <a:t> </a:t>
            </a:r>
            <a:r>
              <a:rPr lang="ru-RU" dirty="0">
                <a:solidFill>
                  <a:schemeClr val="tx1"/>
                </a:solidFill>
              </a:rPr>
              <a:t>1) согласие участника электронного аукциона на поставку товара, выполнение работы или оказание услуги на условиях, предусмотренных документацией об электронном аукционе и не подлежащих изменению по результатам проведения электронного аукциона (такое согласие дается с применением программно-аппаратных средств электронной площадки);</a:t>
            </a:r>
          </a:p>
          <a:p>
            <a:pPr algn="just"/>
            <a:r>
              <a:rPr lang="ru-RU" dirty="0">
                <a:solidFill>
                  <a:schemeClr val="tx1"/>
                </a:solidFill>
              </a:rPr>
              <a:t>2) при осуществлении закупки товара или закупки работы, услуги, для выполнения, оказания которых используется товар:</a:t>
            </a:r>
          </a:p>
          <a:p>
            <a:pPr lvl="1" algn="just"/>
            <a:r>
              <a:rPr lang="ru-RU" dirty="0">
                <a:solidFill>
                  <a:schemeClr val="tx1"/>
                </a:solidFill>
              </a:rPr>
              <a:t>а) </a:t>
            </a:r>
            <a:r>
              <a:rPr lang="ru-RU" b="1" u="sng" dirty="0">
                <a:solidFill>
                  <a:schemeClr val="accent6">
                    <a:lumMod val="75000"/>
                  </a:schemeClr>
                </a:solidFill>
              </a:rPr>
              <a:t>наименование страны происхождения товара </a:t>
            </a:r>
            <a:r>
              <a:rPr lang="ru-RU" dirty="0">
                <a:solidFill>
                  <a:schemeClr val="tx1"/>
                </a:solidFill>
              </a:rPr>
              <a:t>(</a:t>
            </a:r>
            <a:r>
              <a:rPr lang="ru-RU" u="sng" dirty="0">
                <a:solidFill>
                  <a:schemeClr val="tx1"/>
                </a:solidFill>
              </a:rPr>
              <a:t>в случае установления </a:t>
            </a:r>
            <a:r>
              <a:rPr lang="ru-RU" dirty="0">
                <a:solidFill>
                  <a:schemeClr val="tx1"/>
                </a:solidFill>
              </a:rPr>
              <a:t>заказчиком в извещении о проведении электронного аукциона, документации об электронном аукционе </a:t>
            </a:r>
            <a:r>
              <a:rPr lang="ru-RU" u="sng" dirty="0">
                <a:solidFill>
                  <a:schemeClr val="tx1"/>
                </a:solidFill>
              </a:rPr>
              <a:t>условий, запретов, ограничений допуска товаров, происходящих из иностранного государства или группы иностранных государств, в соответствии со </a:t>
            </a:r>
            <a:r>
              <a:rPr lang="ru-RU" u="sng" dirty="0">
                <a:solidFill>
                  <a:schemeClr val="tx1"/>
                </a:solidFill>
                <a:hlinkClick r:id="rId2"/>
              </a:rPr>
              <a:t>статьёй 14</a:t>
            </a:r>
            <a:r>
              <a:rPr lang="ru-RU" u="sng" dirty="0">
                <a:solidFill>
                  <a:schemeClr val="tx1"/>
                </a:solidFill>
              </a:rPr>
              <a:t> </a:t>
            </a:r>
            <a:r>
              <a:rPr lang="ru-RU" dirty="0">
                <a:solidFill>
                  <a:schemeClr val="tx1"/>
                </a:solidFill>
              </a:rPr>
              <a:t>настоящего Федерального закона);</a:t>
            </a:r>
          </a:p>
          <a:p>
            <a:pPr lvl="1" algn="just"/>
            <a:r>
              <a:rPr lang="ru-RU" dirty="0">
                <a:solidFill>
                  <a:schemeClr val="tx1"/>
                </a:solidFill>
              </a:rPr>
              <a:t>б) конкретные показатели товара, соответствующие значениям, установленным в документации об электронном аукционе, и указание на товарный знак (при наличии). Информация, предусмотренная настоящим подпунктом, включается в заявку на участие в электронном аукционе в случае отсутствия в документации об электронном аукционе указания на товарный знак или в случае, если участник закупки предлагает товар, который обозначен товарным знаком, отличным от товарного знака, указанного в документации об электронном аукционе.</a:t>
            </a:r>
          </a:p>
          <a:p>
            <a:pPr algn="just"/>
            <a:endParaRPr lang="ru-RU" dirty="0" smtClean="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Подача заявок</a:t>
            </a:r>
            <a:endParaRPr lang="ru-RU" dirty="0">
              <a:solidFill>
                <a:schemeClr val="tx1"/>
              </a:solidFill>
            </a:endParaRPr>
          </a:p>
        </p:txBody>
      </p:sp>
    </p:spTree>
    <p:extLst>
      <p:ext uri="{BB962C8B-B14F-4D97-AF65-F5344CB8AC3E}">
        <p14:creationId xmlns:p14="http://schemas.microsoft.com/office/powerpoint/2010/main" val="2990158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pPr algn="just"/>
            <a:r>
              <a:rPr lang="ru-RU" sz="1400" b="1" dirty="0">
                <a:solidFill>
                  <a:schemeClr val="tx1"/>
                </a:solidFill>
              </a:rPr>
              <a:t>Вторая часть заявки </a:t>
            </a:r>
            <a:r>
              <a:rPr lang="ru-RU" sz="1400" dirty="0">
                <a:solidFill>
                  <a:schemeClr val="tx1"/>
                </a:solidFill>
              </a:rPr>
              <a:t>на участие в электронном аукционе должна содержать следующие документы и информацию:</a:t>
            </a:r>
          </a:p>
          <a:p>
            <a:pPr algn="just"/>
            <a:r>
              <a:rPr lang="ru-RU" sz="1400" dirty="0">
                <a:solidFill>
                  <a:schemeClr val="tx1"/>
                </a:solidFill>
              </a:rPr>
              <a:t>1) наименование, фирменное наименование (при наличии), место нахождения (для юридического лица), почтовый адрес участника такого аукциона, фамилия, имя, отчество (при наличии), паспортные данные, место жительства (для физического лица), номер контактного телефона, идентификационный номер налогоплательщика участника такого аукциона или в соответствии с законодательством соответствующего иностранного государства аналог идентификационного номера налогоплательщика участника такого аукциона (для иностранного лица), идентификационный номер налогоплательщика (при наличии) учредителей, членов коллегиального исполнительного органа, лица, исполняющего функции единоличного исполнительного органа участника такого аукциона;</a:t>
            </a:r>
          </a:p>
          <a:p>
            <a:pPr algn="just"/>
            <a:r>
              <a:rPr lang="ru-RU" sz="1400" dirty="0">
                <a:solidFill>
                  <a:schemeClr val="tx1"/>
                </a:solidFill>
              </a:rPr>
              <a:t>2) документы, подтверждающие соответствие участника такого аукциона требованиям, установленным пунктом 1 части 1, частями 2 и 2.1 статьи 31 (при наличии таких требований) настоящего Федерального закона, или копии этих документов, а также декларация о соответствии участника такого аукциона требованиям, установленным пунктами 3 - 9 части 1 </a:t>
            </a:r>
            <a:r>
              <a:rPr lang="ru-RU" sz="1400" dirty="0">
                <a:solidFill>
                  <a:schemeClr val="tx1"/>
                </a:solidFill>
                <a:hlinkClick r:id="rId2"/>
              </a:rPr>
              <a:t>статьи 31</a:t>
            </a:r>
            <a:r>
              <a:rPr lang="ru-RU" sz="1400" dirty="0">
                <a:solidFill>
                  <a:schemeClr val="tx1"/>
                </a:solidFill>
              </a:rPr>
              <a:t> настоящего Федерального закона (указанная декларация предоставляется с использованием программно-аппаратных средств электронной площадки);</a:t>
            </a:r>
          </a:p>
          <a:p>
            <a:pPr algn="just"/>
            <a:r>
              <a:rPr lang="ru-RU" sz="1400" dirty="0">
                <a:solidFill>
                  <a:schemeClr val="tx1"/>
                </a:solidFill>
              </a:rPr>
              <a:t>3) копии документов, подтверждающих соответствие товара, работы или услуги требованиям, установленным в соответствии с законодательством Российской Федерации, в случае, если в соответствии с законодательством Российской Федерации установлены требования к товару, работе или услуге и представление указанных документов предусмотрено документацией об электронном аукционе. При этом не допускается требовать представление указанных документов, если в соответствии с законодательством Российской Федерации они передаются вместе </a:t>
            </a:r>
            <a:r>
              <a:rPr lang="ru-RU" sz="1400" dirty="0"/>
              <a:t>с товаром</a:t>
            </a:r>
            <a:r>
              <a:rPr lang="ru-RU" sz="1400" dirty="0" smtClean="0"/>
              <a:t>;</a:t>
            </a:r>
            <a:endParaRPr lang="ru-RU" sz="1400" dirty="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Подача заявок</a:t>
            </a:r>
            <a:endParaRPr lang="ru-RU" dirty="0">
              <a:solidFill>
                <a:schemeClr val="tx1"/>
              </a:solidFill>
            </a:endParaRPr>
          </a:p>
        </p:txBody>
      </p:sp>
    </p:spTree>
    <p:extLst>
      <p:ext uri="{BB962C8B-B14F-4D97-AF65-F5344CB8AC3E}">
        <p14:creationId xmlns:p14="http://schemas.microsoft.com/office/powerpoint/2010/main" val="35556981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pPr algn="just"/>
            <a:r>
              <a:rPr lang="ru-RU" sz="1400" b="1" dirty="0">
                <a:solidFill>
                  <a:schemeClr val="tx1"/>
                </a:solidFill>
              </a:rPr>
              <a:t>Вторая часть заявки </a:t>
            </a:r>
            <a:r>
              <a:rPr lang="ru-RU" sz="1400" dirty="0">
                <a:solidFill>
                  <a:schemeClr val="tx1"/>
                </a:solidFill>
              </a:rPr>
              <a:t>на участие в электронном аукционе должна содержать следующие документы и информацию:</a:t>
            </a:r>
          </a:p>
          <a:p>
            <a:pPr algn="just"/>
            <a:r>
              <a:rPr lang="ru-RU" sz="1400" dirty="0" smtClean="0">
                <a:solidFill>
                  <a:schemeClr val="tx1"/>
                </a:solidFill>
              </a:rPr>
              <a:t>4</a:t>
            </a:r>
            <a:r>
              <a:rPr lang="ru-RU" sz="1400" dirty="0">
                <a:solidFill>
                  <a:schemeClr val="tx1"/>
                </a:solidFill>
              </a:rPr>
              <a:t>) решение об одобрении или о совершении крупной сделки либо копия данного решения в случае, если требование о необходимости наличия данного решения для совершения крупной сделки установлено федеральными законами и иными нормативными правовыми актами Российской Федерации и (или) учредительными документами юридического лица и для участника такого аукциона заключаемый контракт или предоставление обеспечения заявки на участие в таком аукционе, обеспечения исполнения контракта является крупной сделкой;</a:t>
            </a:r>
          </a:p>
          <a:p>
            <a:pPr algn="just"/>
            <a:r>
              <a:rPr lang="ru-RU" sz="1400" dirty="0">
                <a:solidFill>
                  <a:schemeClr val="tx1"/>
                </a:solidFill>
              </a:rPr>
              <a:t>5) документы, подтверждающие право участника электронного аукциона на получение преимуществ в соответствии со статьями 28 и 29 настоящего Федерального закона (в случае, если участник электронного аукциона заявил о получении указанных преимуществ), или копии таких документов;</a:t>
            </a:r>
          </a:p>
          <a:p>
            <a:pPr algn="just"/>
            <a:r>
              <a:rPr lang="ru-RU" sz="1400" dirty="0">
                <a:solidFill>
                  <a:schemeClr val="tx1"/>
                </a:solidFill>
              </a:rPr>
              <a:t>6) документы, предусмотренные нормативными правовыми актами, принятыми в соответствии со </a:t>
            </a:r>
            <a:r>
              <a:rPr lang="ru-RU" sz="1400" dirty="0">
                <a:solidFill>
                  <a:schemeClr val="tx1"/>
                </a:solidFill>
                <a:hlinkClick r:id="rId2"/>
              </a:rPr>
              <a:t>статьёй 14</a:t>
            </a:r>
            <a:r>
              <a:rPr lang="ru-RU" sz="1400" dirty="0">
                <a:solidFill>
                  <a:schemeClr val="tx1"/>
                </a:solidFill>
              </a:rPr>
              <a:t> настоящего Федерального закона, в случае закупки товаров, работ, услуг, на которые распространяется действие указанных нормативных правовых актов, или копии таких документов. При отсутствии в заявке на участие в электронном аукционе документов, предусмотренных настоящим пунктом, или копий таких документов эта заявка приравнивается к заявке, в которой содержится предложение о поставке товаров, происходящих из иностранного государства или группы иностранных государств, работ, услуг, соответственно выполняемых, оказываемых иностранными лицами;</a:t>
            </a:r>
          </a:p>
          <a:p>
            <a:pPr algn="just"/>
            <a:r>
              <a:rPr lang="ru-RU" sz="1400" dirty="0">
                <a:solidFill>
                  <a:schemeClr val="tx1"/>
                </a:solidFill>
              </a:rPr>
              <a:t>7) декларация о принадлежности участника такого аукциона к субъектам малого предпринимательства или социально ориентированным некоммерческим организациям в случае установления заказчиком ограничения, предусмотренного частью 3 </a:t>
            </a:r>
            <a:r>
              <a:rPr lang="ru-RU" sz="1400" dirty="0">
                <a:solidFill>
                  <a:schemeClr val="tx1"/>
                </a:solidFill>
                <a:hlinkClick r:id="rId3"/>
              </a:rPr>
              <a:t>статьи 30</a:t>
            </a:r>
            <a:r>
              <a:rPr lang="ru-RU" sz="1400" dirty="0">
                <a:solidFill>
                  <a:schemeClr val="tx1"/>
                </a:solidFill>
              </a:rPr>
              <a:t> настоящего Федерального закона (указанная декларация предоставляется с использованием программно-аппаратных средств электронной площадки).</a:t>
            </a:r>
          </a:p>
          <a:p>
            <a:pPr algn="just"/>
            <a:endParaRPr lang="ru-RU" sz="1400" dirty="0" smtClean="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Подача заявок</a:t>
            </a:r>
            <a:endParaRPr lang="ru-RU" dirty="0">
              <a:solidFill>
                <a:schemeClr val="tx1"/>
              </a:solidFill>
            </a:endParaRPr>
          </a:p>
        </p:txBody>
      </p:sp>
    </p:spTree>
    <p:extLst>
      <p:ext uri="{BB962C8B-B14F-4D97-AF65-F5344CB8AC3E}">
        <p14:creationId xmlns:p14="http://schemas.microsoft.com/office/powerpoint/2010/main" val="29582053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pPr algn="just"/>
            <a:r>
              <a:rPr lang="ru-RU" sz="1400" dirty="0" smtClean="0">
                <a:solidFill>
                  <a:schemeClr val="tx1"/>
                </a:solidFill>
              </a:rPr>
              <a:t>С 1 июня 2018г. часть документов в составе заявки будет иметь унифицированную форму и направлять их участники будут при помощи программно-аппаратных средств электронной площадки.</a:t>
            </a:r>
          </a:p>
          <a:p>
            <a:pPr algn="just"/>
            <a:r>
              <a:rPr lang="ru-RU" sz="1400" dirty="0">
                <a:solidFill>
                  <a:schemeClr val="tx1"/>
                </a:solidFill>
              </a:rPr>
              <a:t> </a:t>
            </a:r>
            <a:r>
              <a:rPr lang="ru-RU" sz="1400" dirty="0" smtClean="0">
                <a:solidFill>
                  <a:schemeClr val="tx1"/>
                </a:solidFill>
              </a:rPr>
              <a:t>К таким документам относятся:</a:t>
            </a:r>
          </a:p>
          <a:p>
            <a:pPr marL="285750" indent="-285750" algn="just">
              <a:buFontTx/>
              <a:buChar char="-"/>
            </a:pPr>
            <a:r>
              <a:rPr lang="ru-RU" sz="1400" dirty="0" smtClean="0">
                <a:solidFill>
                  <a:schemeClr val="tx1"/>
                </a:solidFill>
              </a:rPr>
              <a:t>Согласие участника электронного аукциона на поставку товара, выполнение работы или оказание услуги;</a:t>
            </a:r>
          </a:p>
          <a:p>
            <a:pPr marL="285750" indent="-285750" algn="just">
              <a:buFontTx/>
              <a:buChar char="-"/>
            </a:pPr>
            <a:r>
              <a:rPr lang="ru-RU" sz="1400" dirty="0" smtClean="0">
                <a:solidFill>
                  <a:schemeClr val="tx1"/>
                </a:solidFill>
              </a:rPr>
              <a:t>Документы, подтверждающие правоспособность, наличие опыта или ресурсов у участника (п.1 ч.1, ч.2, 2,1 ст.31 44-фз);</a:t>
            </a:r>
          </a:p>
          <a:p>
            <a:pPr marL="285750" indent="-285750" algn="just">
              <a:buFontTx/>
              <a:buChar char="-"/>
            </a:pPr>
            <a:r>
              <a:rPr lang="ru-RU" sz="1400" dirty="0" smtClean="0">
                <a:solidFill>
                  <a:schemeClr val="tx1"/>
                </a:solidFill>
              </a:rPr>
              <a:t>Декларация о соответствии единым требованиям (пп.3-9 ч.1 ст.31 44-фз);</a:t>
            </a:r>
          </a:p>
          <a:p>
            <a:pPr marL="285750" indent="-285750" algn="just">
              <a:buFontTx/>
              <a:buChar char="-"/>
            </a:pPr>
            <a:r>
              <a:rPr lang="ru-RU" sz="1400" dirty="0" smtClean="0">
                <a:solidFill>
                  <a:schemeClr val="tx1"/>
                </a:solidFill>
              </a:rPr>
              <a:t>Декларация о принадлежности к СМП и СОНО.</a:t>
            </a:r>
          </a:p>
          <a:p>
            <a:pPr algn="just"/>
            <a:endParaRPr lang="ru-RU" sz="1400" dirty="0" smtClean="0">
              <a:solidFill>
                <a:schemeClr val="tx1"/>
              </a:solidFill>
            </a:endParaRPr>
          </a:p>
          <a:p>
            <a:pPr algn="just"/>
            <a:r>
              <a:rPr lang="ru-RU" sz="1400" b="1" dirty="0" smtClean="0">
                <a:solidFill>
                  <a:schemeClr val="tx1"/>
                </a:solidFill>
              </a:rPr>
              <a:t>Оператор  электронной площадки может вернуть заявку участнику в 5 случаях:</a:t>
            </a:r>
          </a:p>
          <a:p>
            <a:pPr marL="342900" indent="-342900" algn="just">
              <a:buAutoNum type="arabicPeriod"/>
            </a:pPr>
            <a:r>
              <a:rPr lang="ru-RU" sz="1400" dirty="0" smtClean="0">
                <a:solidFill>
                  <a:schemeClr val="tx1"/>
                </a:solidFill>
              </a:rPr>
              <a:t>Заявку не подписал тот, кто имеет на это право;</a:t>
            </a:r>
          </a:p>
          <a:p>
            <a:pPr marL="342900" indent="-342900" algn="just">
              <a:buAutoNum type="arabicPeriod"/>
            </a:pPr>
            <a:r>
              <a:rPr lang="ru-RU" sz="1400" dirty="0" smtClean="0">
                <a:solidFill>
                  <a:schemeClr val="tx1"/>
                </a:solidFill>
              </a:rPr>
              <a:t>Участник подал больше одной заявки при условии, что прежнюю не отозвал. В этом случае оператор вернет все заявки;</a:t>
            </a:r>
          </a:p>
          <a:p>
            <a:pPr marL="342900" indent="-342900" algn="just">
              <a:buAutoNum type="arabicPeriod"/>
            </a:pPr>
            <a:r>
              <a:rPr lang="ru-RU" sz="1400" dirty="0" smtClean="0">
                <a:solidFill>
                  <a:schemeClr val="tx1"/>
                </a:solidFill>
              </a:rPr>
              <a:t>Заявка подана после окончания срока подачи заявок;</a:t>
            </a:r>
          </a:p>
          <a:p>
            <a:pPr marL="342900" indent="-342900" algn="just">
              <a:buAutoNum type="arabicPeriod"/>
            </a:pPr>
            <a:r>
              <a:rPr lang="ru-RU" sz="1400" dirty="0" smtClean="0">
                <a:solidFill>
                  <a:schemeClr val="tx1"/>
                </a:solidFill>
              </a:rPr>
              <a:t>До окончания срока регистрации участника остается меньше 3 месяцев;</a:t>
            </a:r>
          </a:p>
          <a:p>
            <a:pPr marL="342900" indent="-342900" algn="just">
              <a:buAutoNum type="arabicPeriod"/>
            </a:pPr>
            <a:r>
              <a:rPr lang="ru-RU" sz="1400" dirty="0" smtClean="0">
                <a:solidFill>
                  <a:schemeClr val="tx1"/>
                </a:solidFill>
              </a:rPr>
              <a:t>Участник включен в РНП</a:t>
            </a:r>
            <a:r>
              <a:rPr lang="ru-RU" sz="1400" b="1" dirty="0" smtClean="0">
                <a:solidFill>
                  <a:schemeClr val="tx1"/>
                </a:solidFill>
              </a:rPr>
              <a:t>.</a:t>
            </a: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Подача заявок</a:t>
            </a:r>
            <a:endParaRPr lang="ru-RU" dirty="0">
              <a:solidFill>
                <a:schemeClr val="tx1"/>
              </a:solidFill>
            </a:endParaRPr>
          </a:p>
        </p:txBody>
      </p:sp>
    </p:spTree>
    <p:extLst>
      <p:ext uri="{BB962C8B-B14F-4D97-AF65-F5344CB8AC3E}">
        <p14:creationId xmlns:p14="http://schemas.microsoft.com/office/powerpoint/2010/main" val="12348053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pPr algn="just"/>
            <a:r>
              <a:rPr lang="ru-RU" sz="1600" b="1" dirty="0" smtClean="0">
                <a:latin typeface="+mj-lt"/>
              </a:rPr>
              <a:t>Срок рассмотрения первых частей</a:t>
            </a:r>
          </a:p>
          <a:p>
            <a:pPr algn="just"/>
            <a:endParaRPr lang="ru-RU" sz="1600" b="1" dirty="0">
              <a:solidFill>
                <a:schemeClr val="tx1"/>
              </a:solidFill>
              <a:latin typeface="+mj-lt"/>
            </a:endParaRPr>
          </a:p>
          <a:p>
            <a:pPr algn="just"/>
            <a:endParaRPr lang="ru-RU" sz="1600" b="1" dirty="0" smtClean="0">
              <a:solidFill>
                <a:schemeClr val="tx1"/>
              </a:solidFill>
              <a:latin typeface="+mj-lt"/>
            </a:endParaRPr>
          </a:p>
          <a:p>
            <a:pPr algn="just"/>
            <a:endParaRPr lang="ru-RU" sz="1600" b="1" dirty="0">
              <a:solidFill>
                <a:schemeClr val="tx1"/>
              </a:solidFill>
              <a:latin typeface="+mj-lt"/>
            </a:endParaRPr>
          </a:p>
          <a:p>
            <a:pPr algn="just"/>
            <a:endParaRPr lang="ru-RU" sz="1600" b="1" dirty="0" smtClean="0">
              <a:solidFill>
                <a:schemeClr val="tx1"/>
              </a:solidFill>
              <a:latin typeface="+mj-lt"/>
            </a:endParaRPr>
          </a:p>
          <a:p>
            <a:pPr algn="just"/>
            <a:endParaRPr lang="ru-RU" sz="1600" b="1" dirty="0">
              <a:solidFill>
                <a:schemeClr val="tx1"/>
              </a:solidFill>
              <a:latin typeface="+mj-lt"/>
            </a:endParaRPr>
          </a:p>
          <a:p>
            <a:pPr algn="just"/>
            <a:endParaRPr lang="ru-RU" sz="1600" b="1" dirty="0" smtClean="0">
              <a:solidFill>
                <a:schemeClr val="tx1"/>
              </a:solidFill>
              <a:latin typeface="+mj-lt"/>
            </a:endParaRPr>
          </a:p>
          <a:p>
            <a:pPr algn="just"/>
            <a:r>
              <a:rPr lang="ru-RU" sz="1600" b="1" dirty="0" smtClean="0">
                <a:solidFill>
                  <a:schemeClr val="tx1"/>
                </a:solidFill>
              </a:rPr>
              <a:t>Участник</a:t>
            </a:r>
            <a:r>
              <a:rPr lang="ru-RU" sz="1600" dirty="0" smtClean="0">
                <a:solidFill>
                  <a:schemeClr val="tx1"/>
                </a:solidFill>
              </a:rPr>
              <a:t> </a:t>
            </a:r>
            <a:r>
              <a:rPr lang="ru-RU" sz="1600" dirty="0">
                <a:solidFill>
                  <a:schemeClr val="tx1"/>
                </a:solidFill>
              </a:rPr>
              <a:t>электронного аукциона </a:t>
            </a:r>
            <a:r>
              <a:rPr lang="ru-RU" sz="1600" b="1" dirty="0">
                <a:solidFill>
                  <a:schemeClr val="tx1"/>
                </a:solidFill>
              </a:rPr>
              <a:t>не допускается </a:t>
            </a:r>
            <a:r>
              <a:rPr lang="ru-RU" sz="1600" dirty="0">
                <a:solidFill>
                  <a:schemeClr val="tx1"/>
                </a:solidFill>
              </a:rPr>
              <a:t>к участию в нем в случае:</a:t>
            </a:r>
          </a:p>
          <a:p>
            <a:pPr algn="just"/>
            <a:r>
              <a:rPr lang="ru-RU" sz="1600" dirty="0">
                <a:solidFill>
                  <a:schemeClr val="tx1"/>
                </a:solidFill>
              </a:rPr>
              <a:t>1) </a:t>
            </a:r>
            <a:r>
              <a:rPr lang="ru-RU" sz="1600" dirty="0" err="1">
                <a:solidFill>
                  <a:schemeClr val="tx1"/>
                </a:solidFill>
              </a:rPr>
              <a:t>непредоставления</a:t>
            </a:r>
            <a:r>
              <a:rPr lang="ru-RU" sz="1600" dirty="0">
                <a:solidFill>
                  <a:schemeClr val="tx1"/>
                </a:solidFill>
              </a:rPr>
              <a:t> информации, предусмотренной частью 3 статьи 66 настоящего Федерального закона, или предоставления недостоверной информации;</a:t>
            </a:r>
          </a:p>
          <a:p>
            <a:pPr algn="just"/>
            <a:r>
              <a:rPr lang="ru-RU" sz="1600" dirty="0">
                <a:solidFill>
                  <a:schemeClr val="tx1"/>
                </a:solidFill>
              </a:rPr>
              <a:t>2) несоответствия информации, предусмотренной частью 3 статьи 66 настоящего Федерального закона, требованиям документации о таком аукционе.</a:t>
            </a:r>
          </a:p>
          <a:p>
            <a:pPr algn="just"/>
            <a:endParaRPr lang="ru-RU" sz="1600" b="1" dirty="0" smtClean="0">
              <a:solidFill>
                <a:schemeClr val="tx1"/>
              </a:solidFill>
              <a:latin typeface="+mj-lt"/>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smtClean="0">
              <a:solidFill>
                <a:schemeClr val="tx1"/>
              </a:solidFill>
            </a:endParaRPr>
          </a:p>
        </p:txBody>
      </p:sp>
      <p:sp>
        <p:nvSpPr>
          <p:cNvPr id="6" name="Скругленный прямоугольник 5"/>
          <p:cNvSpPr/>
          <p:nvPr/>
        </p:nvSpPr>
        <p:spPr>
          <a:xfrm>
            <a:off x="395536" y="305921"/>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 Рассмотрение первых частей заявок </a:t>
            </a:r>
            <a:endParaRPr lang="ru-RU" dirty="0">
              <a:solidFill>
                <a:schemeClr val="tx1"/>
              </a:solidFill>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58385005"/>
              </p:ext>
            </p:extLst>
          </p:nvPr>
        </p:nvGraphicFramePr>
        <p:xfrm>
          <a:off x="613520" y="871194"/>
          <a:ext cx="7837445" cy="1457225"/>
        </p:xfrm>
        <a:graphic>
          <a:graphicData uri="http://schemas.openxmlformats.org/drawingml/2006/table">
            <a:tbl>
              <a:tblPr firstRow="1" firstCol="1" bandRow="1">
                <a:tableStyleId>{5C22544A-7EE6-4342-B048-85BDC9FD1C3A}</a:tableStyleId>
              </a:tblPr>
              <a:tblGrid>
                <a:gridCol w="3810868"/>
                <a:gridCol w="4026577"/>
              </a:tblGrid>
              <a:tr h="285110">
                <a:tc>
                  <a:txBody>
                    <a:bodyPr/>
                    <a:lstStyle/>
                    <a:p>
                      <a:pPr>
                        <a:lnSpc>
                          <a:spcPct val="115000"/>
                        </a:lnSpc>
                        <a:spcAft>
                          <a:spcPts val="0"/>
                        </a:spcAft>
                      </a:pPr>
                      <a:r>
                        <a:rPr lang="ru-RU" sz="1600" dirty="0">
                          <a:effectLst/>
                        </a:rPr>
                        <a:t>НМЦК, млн рублей</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1600">
                          <a:effectLst/>
                        </a:rPr>
                        <a:t>Срок рассмотрения первых частей заявок</a:t>
                      </a:r>
                      <a:endParaRPr lang="ru-RU" sz="1100">
                        <a:effectLst/>
                        <a:latin typeface="Calibri"/>
                        <a:ea typeface="Calibri"/>
                        <a:cs typeface="Times New Roman"/>
                      </a:endParaRPr>
                    </a:p>
                  </a:txBody>
                  <a:tcPr marL="68580" marR="68580" marT="0" marB="0"/>
                </a:tc>
              </a:tr>
              <a:tr h="570219">
                <a:tc>
                  <a:txBody>
                    <a:bodyPr/>
                    <a:lstStyle/>
                    <a:p>
                      <a:pPr>
                        <a:lnSpc>
                          <a:spcPct val="115000"/>
                        </a:lnSpc>
                        <a:spcAft>
                          <a:spcPts val="0"/>
                        </a:spcAft>
                      </a:pPr>
                      <a:r>
                        <a:rPr lang="ru-RU" sz="1600" dirty="0">
                          <a:effectLst/>
                        </a:rPr>
                        <a:t>до </a:t>
                      </a:r>
                      <a:r>
                        <a:rPr lang="ru-RU" sz="1600" dirty="0" smtClean="0">
                          <a:effectLst/>
                        </a:rPr>
                        <a:t>300 (стройка до 2 млрд)</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1600" dirty="0">
                          <a:effectLst/>
                        </a:rPr>
                        <a:t>1 рабочий день с даты окончания срока подачи</a:t>
                      </a:r>
                      <a:endParaRPr lang="ru-RU" sz="1100" dirty="0">
                        <a:effectLst/>
                        <a:latin typeface="Calibri"/>
                        <a:ea typeface="Calibri"/>
                        <a:cs typeface="Times New Roman"/>
                      </a:endParaRPr>
                    </a:p>
                  </a:txBody>
                  <a:tcPr marL="68580" marR="68580" marT="0" marB="0"/>
                </a:tc>
              </a:tr>
              <a:tr h="601896">
                <a:tc>
                  <a:txBody>
                    <a:bodyPr/>
                    <a:lstStyle/>
                    <a:p>
                      <a:pPr>
                        <a:lnSpc>
                          <a:spcPct val="115000"/>
                        </a:lnSpc>
                        <a:spcAft>
                          <a:spcPts val="0"/>
                        </a:spcAft>
                      </a:pPr>
                      <a:r>
                        <a:rPr lang="ru-RU" sz="1600" dirty="0">
                          <a:effectLst/>
                        </a:rPr>
                        <a:t>Выше </a:t>
                      </a:r>
                      <a:r>
                        <a:rPr lang="ru-RU" sz="1600" dirty="0" smtClean="0">
                          <a:effectLst/>
                        </a:rPr>
                        <a:t>300 (стройка до 2 млрд.)</a:t>
                      </a:r>
                      <a:endParaRPr lang="ru-RU" sz="1100" dirty="0">
                        <a:effectLst/>
                        <a:latin typeface="Calibri"/>
                        <a:ea typeface="Calibri"/>
                        <a:cs typeface="Times New Roman"/>
                      </a:endParaRPr>
                    </a:p>
                  </a:txBody>
                  <a:tcPr marL="68580" marR="68580" marT="0" marB="0"/>
                </a:tc>
                <a:tc>
                  <a:txBody>
                    <a:bodyPr/>
                    <a:lstStyle/>
                    <a:p>
                      <a:pPr>
                        <a:lnSpc>
                          <a:spcPct val="115000"/>
                        </a:lnSpc>
                        <a:spcAft>
                          <a:spcPts val="0"/>
                        </a:spcAft>
                      </a:pPr>
                      <a:r>
                        <a:rPr lang="ru-RU" sz="1600" dirty="0">
                          <a:effectLst/>
                        </a:rPr>
                        <a:t>не может превышать </a:t>
                      </a:r>
                      <a:r>
                        <a:rPr lang="ru-RU" sz="1600" dirty="0" smtClean="0">
                          <a:effectLst/>
                        </a:rPr>
                        <a:t>3 раб. дня с </a:t>
                      </a:r>
                      <a:r>
                        <a:rPr lang="ru-RU" sz="1600" dirty="0">
                          <a:effectLst/>
                        </a:rPr>
                        <a:t>даты окончания срока подачи заявок</a:t>
                      </a:r>
                      <a:endParaRPr lang="ru-RU"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268851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pPr algn="just"/>
            <a:r>
              <a:rPr lang="ru-RU" sz="1600" b="1" dirty="0" smtClean="0">
                <a:solidFill>
                  <a:schemeClr val="tx1"/>
                </a:solidFill>
              </a:rPr>
              <a:t>По </a:t>
            </a:r>
            <a:r>
              <a:rPr lang="ru-RU" sz="1600" b="1" dirty="0">
                <a:solidFill>
                  <a:schemeClr val="tx1"/>
                </a:solidFill>
              </a:rPr>
              <a:t>результатам рассмотрения первых частей заявок </a:t>
            </a:r>
            <a:r>
              <a:rPr lang="ru-RU" sz="1600" dirty="0">
                <a:solidFill>
                  <a:schemeClr val="tx1"/>
                </a:solidFill>
              </a:rPr>
              <a:t>на участие в электронном аукционе аукционная комиссия оформляет </a:t>
            </a:r>
            <a:r>
              <a:rPr lang="ru-RU" sz="1600" b="1" dirty="0">
                <a:solidFill>
                  <a:schemeClr val="tx1"/>
                </a:solidFill>
              </a:rPr>
              <a:t>протокол рассмотрения заявок</a:t>
            </a:r>
            <a:r>
              <a:rPr lang="ru-RU" sz="1600" dirty="0">
                <a:solidFill>
                  <a:schemeClr val="tx1"/>
                </a:solidFill>
              </a:rPr>
              <a:t> на участие в таком аукционе, подписываемый всеми присутствующими на заседании аукционной комиссии её членами не позднее даты окончания срока рассмотрения данных заявок</a:t>
            </a:r>
            <a:r>
              <a:rPr lang="ru-RU" sz="1600" dirty="0" smtClean="0">
                <a:solidFill>
                  <a:schemeClr val="tx1"/>
                </a:solidFill>
              </a:rPr>
              <a:t>.</a:t>
            </a:r>
          </a:p>
          <a:p>
            <a:pPr algn="just"/>
            <a:endParaRPr lang="ru-RU" sz="1600" dirty="0">
              <a:solidFill>
                <a:schemeClr val="tx1"/>
              </a:solidFill>
            </a:endParaRPr>
          </a:p>
          <a:p>
            <a:pPr algn="just"/>
            <a:r>
              <a:rPr lang="ru-RU" sz="1600" b="1" dirty="0" smtClean="0">
                <a:solidFill>
                  <a:schemeClr val="tx1"/>
                </a:solidFill>
              </a:rPr>
              <a:t>Протокол </a:t>
            </a:r>
            <a:r>
              <a:rPr lang="ru-RU" sz="1600" b="1" dirty="0">
                <a:solidFill>
                  <a:schemeClr val="tx1"/>
                </a:solidFill>
              </a:rPr>
              <a:t>рассмотрения заявок  не позднее даты окончания срока рассмотрения заявок </a:t>
            </a:r>
            <a:r>
              <a:rPr lang="ru-RU" sz="1600" dirty="0">
                <a:solidFill>
                  <a:schemeClr val="tx1"/>
                </a:solidFill>
              </a:rPr>
              <a:t>на участие в электронном аукционе </a:t>
            </a:r>
            <a:r>
              <a:rPr lang="ru-RU" sz="1600" b="1" dirty="0">
                <a:solidFill>
                  <a:schemeClr val="tx1"/>
                </a:solidFill>
              </a:rPr>
              <a:t>направляется</a:t>
            </a:r>
            <a:r>
              <a:rPr lang="ru-RU" sz="1600" dirty="0">
                <a:solidFill>
                  <a:schemeClr val="tx1"/>
                </a:solidFill>
              </a:rPr>
              <a:t> заказчиком оператору электронной площадки и </a:t>
            </a:r>
            <a:r>
              <a:rPr lang="ru-RU" sz="1600" b="1" dirty="0">
                <a:solidFill>
                  <a:schemeClr val="tx1"/>
                </a:solidFill>
              </a:rPr>
              <a:t>размещается </a:t>
            </a:r>
            <a:r>
              <a:rPr lang="ru-RU" sz="1600" dirty="0">
                <a:solidFill>
                  <a:schemeClr val="tx1"/>
                </a:solidFill>
              </a:rPr>
              <a:t>в единой информационной системе.</a:t>
            </a:r>
          </a:p>
          <a:p>
            <a:pPr algn="just"/>
            <a:endParaRPr lang="ru-RU" sz="1600" dirty="0" smtClean="0">
              <a:solidFill>
                <a:schemeClr val="tx1"/>
              </a:solidFill>
            </a:endParaRPr>
          </a:p>
          <a:p>
            <a:pPr algn="just"/>
            <a:r>
              <a:rPr lang="ru-RU" sz="1600" dirty="0" smtClean="0">
                <a:solidFill>
                  <a:schemeClr val="tx1"/>
                </a:solidFill>
              </a:rPr>
              <a:t>Требования к </a:t>
            </a:r>
            <a:r>
              <a:rPr lang="ru-RU" sz="1600" b="1" dirty="0" smtClean="0">
                <a:solidFill>
                  <a:schemeClr val="tx1"/>
                </a:solidFill>
              </a:rPr>
              <a:t>содержанию  протокола рассмотрения заявок</a:t>
            </a:r>
            <a:r>
              <a:rPr lang="ru-RU" sz="1600" dirty="0" smtClean="0">
                <a:solidFill>
                  <a:schemeClr val="tx1"/>
                </a:solidFill>
              </a:rPr>
              <a:t> установлены ч.6 ст. 67 44-ФЗ.</a:t>
            </a:r>
            <a:endParaRPr lang="ru-RU" sz="1600" dirty="0">
              <a:solidFill>
                <a:schemeClr val="tx1"/>
              </a:solidFill>
            </a:endParaRPr>
          </a:p>
          <a:p>
            <a:pPr algn="just"/>
            <a:endParaRPr lang="ru-RU" sz="1600" b="1" dirty="0" smtClean="0">
              <a:solidFill>
                <a:schemeClr val="tx1"/>
              </a:solidFill>
              <a:latin typeface="+mj-lt"/>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smtClean="0">
              <a:solidFill>
                <a:schemeClr val="tx1"/>
              </a:solidFill>
            </a:endParaRP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 Рассмотрение первых частей заявок </a:t>
            </a:r>
            <a:endParaRPr lang="ru-RU" dirty="0">
              <a:solidFill>
                <a:schemeClr val="tx1"/>
              </a:solidFill>
            </a:endParaRPr>
          </a:p>
        </p:txBody>
      </p:sp>
    </p:spTree>
    <p:extLst>
      <p:ext uri="{BB962C8B-B14F-4D97-AF65-F5344CB8AC3E}">
        <p14:creationId xmlns:p14="http://schemas.microsoft.com/office/powerpoint/2010/main" val="40933420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904656"/>
          </a:xfrm>
        </p:spPr>
        <p:txBody>
          <a:bodyPr anchor="t">
            <a:noAutofit/>
          </a:bodyPr>
          <a:lstStyle/>
          <a:p>
            <a:pPr lvl="0" algn="just">
              <a:spcBef>
                <a:spcPts val="0"/>
              </a:spcBef>
              <a:buClrTx/>
              <a:buSzTx/>
            </a:pPr>
            <a:r>
              <a:rPr lang="ru-RU" sz="1800" dirty="0">
                <a:solidFill>
                  <a:prstClr val="black"/>
                </a:solidFill>
              </a:rPr>
              <a:t>Порядок проведения аукциона установлен ст. 68 44-ФЗ</a:t>
            </a:r>
          </a:p>
          <a:p>
            <a:pPr lvl="0" algn="just">
              <a:spcBef>
                <a:spcPts val="0"/>
              </a:spcBef>
              <a:buClrTx/>
              <a:buSzTx/>
            </a:pPr>
            <a:r>
              <a:rPr lang="ru-RU" sz="1800" dirty="0">
                <a:solidFill>
                  <a:prstClr val="black"/>
                </a:solidFill>
              </a:rPr>
              <a:t>Электронный аукцион проводится на электронной площадке. </a:t>
            </a:r>
          </a:p>
          <a:p>
            <a:pPr algn="just"/>
            <a:r>
              <a:rPr lang="ru-RU" sz="1800" dirty="0" smtClean="0">
                <a:solidFill>
                  <a:srgbClr val="FF0000"/>
                </a:solidFill>
                <a:latin typeface="Calibri"/>
              </a:rPr>
              <a:t>НОВОЕ! : Днем </a:t>
            </a:r>
            <a:r>
              <a:rPr lang="ru-RU" sz="1800" dirty="0">
                <a:solidFill>
                  <a:srgbClr val="FF0000"/>
                </a:solidFill>
                <a:latin typeface="Calibri"/>
              </a:rPr>
              <a:t>проведения электронного аукциона является рабочий день, следующий за датой окончания срока рассмотрения первых частей заявок на участие в таком аукционе. При этом электронный аукцион в случае включения в документацию о закупке в соответствии с </a:t>
            </a:r>
            <a:r>
              <a:rPr lang="ru-RU" sz="1800" dirty="0">
                <a:solidFill>
                  <a:srgbClr val="FF0000"/>
                </a:solidFill>
                <a:latin typeface="Calibri"/>
                <a:hlinkClick r:id="rId2"/>
              </a:rPr>
              <a:t>пунктом 8 части 1 статьи 33 настоящего Федерального закона проектной документации проводится через четыре часа после окончания срока подачи заявок на участие в указанном электронном аукционе.</a:t>
            </a:r>
          </a:p>
          <a:p>
            <a:pPr lvl="0" algn="just">
              <a:spcBef>
                <a:spcPts val="0"/>
              </a:spcBef>
              <a:buClrTx/>
              <a:buSzTx/>
            </a:pPr>
            <a:r>
              <a:rPr lang="ru-RU" sz="1800" dirty="0" smtClean="0">
                <a:solidFill>
                  <a:prstClr val="black"/>
                </a:solidFill>
              </a:rPr>
              <a:t>В </a:t>
            </a:r>
            <a:r>
              <a:rPr lang="ru-RU" sz="1800" dirty="0">
                <a:solidFill>
                  <a:prstClr val="black"/>
                </a:solidFill>
              </a:rPr>
              <a:t>электронном аукционе могут участвовать только зарегистрированные в единой информационной системе, аккредитованные на электронной площадке и допущенные к участию в аукционе участники.</a:t>
            </a:r>
          </a:p>
          <a:p>
            <a:pPr lvl="0" algn="just">
              <a:spcBef>
                <a:spcPts val="0"/>
              </a:spcBef>
              <a:buClrTx/>
              <a:buSzTx/>
            </a:pPr>
            <a:r>
              <a:rPr lang="ru-RU" sz="1800" dirty="0">
                <a:solidFill>
                  <a:prstClr val="black"/>
                </a:solidFill>
              </a:rPr>
              <a:t>Время начала проведения аукциона устанавливается оператором электронной площадки в соответствии со временем часовой зоны, в которой расположен заказчик.</a:t>
            </a:r>
          </a:p>
          <a:p>
            <a:pPr lvl="0" algn="just">
              <a:spcBef>
                <a:spcPts val="0"/>
              </a:spcBef>
              <a:buClrTx/>
              <a:buSzTx/>
            </a:pPr>
            <a:r>
              <a:rPr lang="ru-RU" sz="1800" dirty="0">
                <a:solidFill>
                  <a:prstClr val="black"/>
                </a:solidFill>
              </a:rPr>
              <a:t>Электронный аукцион проводится путем снижения начальной (максимальной) цены контракта.</a:t>
            </a:r>
          </a:p>
          <a:p>
            <a:pPr lvl="0" algn="just">
              <a:spcBef>
                <a:spcPts val="0"/>
              </a:spcBef>
              <a:buClrTx/>
              <a:buSzTx/>
            </a:pPr>
            <a:r>
              <a:rPr lang="ru-RU" sz="1800" dirty="0" smtClean="0">
                <a:solidFill>
                  <a:prstClr val="black"/>
                </a:solidFill>
              </a:rPr>
              <a:t>«Шаг аукциона» составляет от 0,5 процента до 5 процентов начальной (максимальной) цены контракта, </a:t>
            </a:r>
            <a:r>
              <a:rPr lang="ru-RU" sz="1800" strike="sngStrike" dirty="0" smtClean="0">
                <a:solidFill>
                  <a:srgbClr val="FF0000"/>
                </a:solidFill>
              </a:rPr>
              <a:t>но не менее чем сто рублей </a:t>
            </a:r>
            <a:r>
              <a:rPr lang="ru-RU" sz="1800" dirty="0" smtClean="0">
                <a:solidFill>
                  <a:srgbClr val="FF0000"/>
                </a:solidFill>
              </a:rPr>
              <a:t>(удалено с 01.07.2019)</a:t>
            </a:r>
            <a:endParaRPr lang="ru-RU" sz="1800" strike="sngStrike" dirty="0" smtClean="0">
              <a:solidFill>
                <a:srgbClr val="FF0000"/>
              </a:solidFill>
            </a:endParaRPr>
          </a:p>
          <a:p>
            <a:pPr algn="just"/>
            <a:endParaRPr lang="ru-RU" sz="1600" dirty="0">
              <a:solidFill>
                <a:schemeClr val="tx1"/>
              </a:solidFill>
            </a:endParaRPr>
          </a:p>
          <a:p>
            <a:pPr algn="just"/>
            <a:endParaRPr lang="ru-RU" sz="1600" b="1" dirty="0" smtClean="0">
              <a:solidFill>
                <a:schemeClr val="tx1"/>
              </a:solidFill>
              <a:latin typeface="+mj-lt"/>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smtClean="0">
              <a:solidFill>
                <a:schemeClr val="tx1"/>
              </a:solidFill>
            </a:endParaRP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dirty="0" smtClean="0">
                <a:solidFill>
                  <a:schemeClr val="tx1"/>
                </a:solidFill>
              </a:rPr>
              <a:t> </a:t>
            </a:r>
            <a:r>
              <a:rPr lang="ru-RU" dirty="0">
                <a:solidFill>
                  <a:prstClr val="black"/>
                </a:solidFill>
              </a:rPr>
              <a:t> Проведение аукциона</a:t>
            </a:r>
          </a:p>
          <a:p>
            <a:pPr algn="ctr"/>
            <a:endParaRPr lang="ru-RU" dirty="0">
              <a:solidFill>
                <a:schemeClr val="tx1"/>
              </a:solidFill>
            </a:endParaRPr>
          </a:p>
        </p:txBody>
      </p:sp>
    </p:spTree>
    <p:extLst>
      <p:ext uri="{BB962C8B-B14F-4D97-AF65-F5344CB8AC3E}">
        <p14:creationId xmlns:p14="http://schemas.microsoft.com/office/powerpoint/2010/main" val="819129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904656"/>
          </a:xfrm>
        </p:spPr>
        <p:txBody>
          <a:bodyPr anchor="t">
            <a:noAutofit/>
          </a:bodyPr>
          <a:lstStyle/>
          <a:p>
            <a:pPr lvl="0">
              <a:spcBef>
                <a:spcPts val="0"/>
              </a:spcBef>
              <a:buClrTx/>
              <a:buSzTx/>
            </a:pPr>
            <a:r>
              <a:rPr lang="ru-RU" sz="1800" dirty="0">
                <a:solidFill>
                  <a:prstClr val="black"/>
                </a:solidFill>
              </a:rPr>
              <a:t>Максимальное время ожидания для подачи предложений – 10минут</a:t>
            </a:r>
          </a:p>
          <a:p>
            <a:pPr algn="just"/>
            <a:r>
              <a:rPr lang="ru-RU" sz="1800" dirty="0" smtClean="0">
                <a:latin typeface="Calibri"/>
              </a:rPr>
              <a:t>Новое 2019: </a:t>
            </a:r>
            <a:r>
              <a:rPr lang="ru-RU" sz="1800" dirty="0">
                <a:solidFill>
                  <a:srgbClr val="FF0000"/>
                </a:solidFill>
                <a:latin typeface="Calibri"/>
              </a:rPr>
              <a:t>В случае, если в соответствии с настоящим Федеральным законом количество поставляемых товаров, объем подлежащих выполнению работ, оказанию услуг невозможно определить, электронный аукцион проводится путем снижения начальной суммы цен единиц товара, работы, услуги в порядке, установленном настоящей статьей.</a:t>
            </a:r>
          </a:p>
          <a:p>
            <a:pPr lvl="0" algn="just">
              <a:spcBef>
                <a:spcPts val="0"/>
              </a:spcBef>
              <a:buClrTx/>
              <a:buSzTx/>
            </a:pPr>
            <a:endParaRPr lang="ru-RU" sz="1800" dirty="0" smtClean="0">
              <a:solidFill>
                <a:prstClr val="black"/>
              </a:solidFill>
            </a:endParaRPr>
          </a:p>
          <a:p>
            <a:pPr lvl="0" algn="just">
              <a:spcBef>
                <a:spcPts val="0"/>
              </a:spcBef>
              <a:buClrTx/>
              <a:buSzTx/>
            </a:pPr>
            <a:r>
              <a:rPr lang="ru-RU" sz="1800" dirty="0" smtClean="0">
                <a:solidFill>
                  <a:prstClr val="black"/>
                </a:solidFill>
              </a:rPr>
              <a:t>Протокол </a:t>
            </a:r>
            <a:r>
              <a:rPr lang="ru-RU" sz="1800" dirty="0">
                <a:solidFill>
                  <a:prstClr val="black"/>
                </a:solidFill>
              </a:rPr>
              <a:t>проведения электронного аукциона размещается на электронной площадке её оператором в течение тридцати минут после окончания аукциона.</a:t>
            </a:r>
          </a:p>
          <a:p>
            <a:pPr lvl="0" algn="just">
              <a:spcBef>
                <a:spcPts val="0"/>
              </a:spcBef>
              <a:buClrTx/>
              <a:buSzTx/>
            </a:pPr>
            <a:r>
              <a:rPr lang="ru-RU" sz="1800" dirty="0" err="1" smtClean="0">
                <a:solidFill>
                  <a:prstClr val="black"/>
                </a:solidFill>
              </a:rPr>
              <a:t>нной</a:t>
            </a:r>
            <a:r>
              <a:rPr lang="ru-RU" sz="1800" dirty="0" smtClean="0">
                <a:solidFill>
                  <a:prstClr val="black"/>
                </a:solidFill>
              </a:rPr>
              <a:t> </a:t>
            </a:r>
            <a:r>
              <a:rPr lang="ru-RU" sz="1800" dirty="0">
                <a:solidFill>
                  <a:prstClr val="black"/>
                </a:solidFill>
              </a:rPr>
              <a:t>площадке её оператором в течение тридцати минут после окончания аукциона.</a:t>
            </a:r>
          </a:p>
          <a:p>
            <a:pPr algn="just"/>
            <a:endParaRPr lang="ru-RU" sz="1600" dirty="0">
              <a:solidFill>
                <a:schemeClr val="tx1"/>
              </a:solidFill>
            </a:endParaRPr>
          </a:p>
          <a:p>
            <a:pPr algn="just"/>
            <a:endParaRPr lang="ru-RU" sz="1600" b="1" dirty="0" smtClean="0">
              <a:solidFill>
                <a:schemeClr val="tx1"/>
              </a:solidFill>
              <a:latin typeface="+mj-lt"/>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smtClean="0">
              <a:solidFill>
                <a:schemeClr val="tx1"/>
              </a:solidFill>
            </a:endParaRPr>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dirty="0" smtClean="0">
                <a:solidFill>
                  <a:schemeClr val="tx1"/>
                </a:solidFill>
              </a:rPr>
              <a:t> </a:t>
            </a:r>
            <a:r>
              <a:rPr lang="ru-RU" dirty="0">
                <a:solidFill>
                  <a:prstClr val="black"/>
                </a:solidFill>
              </a:rPr>
              <a:t> Проведение аукциона</a:t>
            </a:r>
          </a:p>
          <a:p>
            <a:pPr algn="ctr"/>
            <a:endParaRPr lang="ru-RU" dirty="0">
              <a:solidFill>
                <a:schemeClr val="tx1"/>
              </a:solidFill>
            </a:endParaRPr>
          </a:p>
        </p:txBody>
      </p:sp>
    </p:spTree>
    <p:extLst>
      <p:ext uri="{BB962C8B-B14F-4D97-AF65-F5344CB8AC3E}">
        <p14:creationId xmlns:p14="http://schemas.microsoft.com/office/powerpoint/2010/main" val="12809023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chor="t">
            <a:noAutofit/>
          </a:bodyPr>
          <a:lstStyle/>
          <a:p>
            <a:pPr algn="just"/>
            <a:endParaRPr lang="ru-RU" sz="1600" b="1" dirty="0" smtClean="0">
              <a:latin typeface="+mj-lt"/>
            </a:endParaRPr>
          </a:p>
          <a:p>
            <a:pPr algn="just"/>
            <a:r>
              <a:rPr lang="ru-RU" sz="1600" b="1" dirty="0" smtClean="0">
                <a:latin typeface="+mj-lt"/>
              </a:rPr>
              <a:t>Порядок  рассмотрения вторых частей заявок установлен ст. 69 44-ФЗ</a:t>
            </a:r>
          </a:p>
          <a:p>
            <a:pPr algn="just"/>
            <a:r>
              <a:rPr lang="ru-RU" sz="1600" b="1" dirty="0" smtClean="0">
                <a:latin typeface="+mj-lt"/>
              </a:rPr>
              <a:t>Аукционная комиссия рассматривает вторые части заявок и принимает решение о соответствии или несоответствии заявок.</a:t>
            </a:r>
          </a:p>
          <a:p>
            <a:pPr algn="just"/>
            <a:r>
              <a:rPr lang="ru-RU" sz="1600" b="1" dirty="0"/>
              <a:t>Общий срок рассмотрения вторых частей заявок </a:t>
            </a:r>
            <a:r>
              <a:rPr lang="ru-RU" sz="1600" dirty="0"/>
              <a:t>не может превышать </a:t>
            </a:r>
            <a:r>
              <a:rPr lang="ru-RU" sz="1600" b="1" dirty="0"/>
              <a:t>три рабочих дня</a:t>
            </a:r>
            <a:r>
              <a:rPr lang="ru-RU" sz="1600" dirty="0"/>
              <a:t> с </a:t>
            </a:r>
            <a:endParaRPr lang="ru-RU" sz="1600" dirty="0" smtClean="0"/>
          </a:p>
          <a:p>
            <a:pPr algn="just"/>
            <a:r>
              <a:rPr lang="ru-RU" sz="1600" dirty="0" smtClean="0">
                <a:solidFill>
                  <a:schemeClr val="tx1"/>
                </a:solidFill>
              </a:rPr>
              <a:t>даты </a:t>
            </a:r>
            <a:r>
              <a:rPr lang="ru-RU" sz="1600" dirty="0">
                <a:solidFill>
                  <a:schemeClr val="tx1"/>
                </a:solidFill>
              </a:rPr>
              <a:t>размещения на электронной площадке протокола проведения электронного аукциона.</a:t>
            </a:r>
          </a:p>
          <a:p>
            <a:pPr algn="just"/>
            <a:r>
              <a:rPr lang="ru-RU" sz="1600" b="1" dirty="0">
                <a:solidFill>
                  <a:schemeClr val="tx1"/>
                </a:solidFill>
              </a:rPr>
              <a:t>Заявка</a:t>
            </a:r>
            <a:r>
              <a:rPr lang="ru-RU" sz="1600" dirty="0">
                <a:solidFill>
                  <a:schemeClr val="tx1"/>
                </a:solidFill>
              </a:rPr>
              <a:t> на участие в электронном аукционе признаётся </a:t>
            </a:r>
            <a:r>
              <a:rPr lang="ru-RU" sz="1600" b="1" dirty="0">
                <a:solidFill>
                  <a:schemeClr val="tx1"/>
                </a:solidFill>
              </a:rPr>
              <a:t>не соответствующей требованиям, </a:t>
            </a:r>
            <a:r>
              <a:rPr lang="ru-RU" sz="1600" dirty="0">
                <a:solidFill>
                  <a:schemeClr val="tx1"/>
                </a:solidFill>
              </a:rPr>
              <a:t>установленным документацией о таком аукционе, в случае:</a:t>
            </a:r>
          </a:p>
          <a:p>
            <a:pPr algn="just"/>
            <a:r>
              <a:rPr lang="ru-RU" sz="1600" dirty="0">
                <a:solidFill>
                  <a:schemeClr val="tx1"/>
                </a:solidFill>
              </a:rPr>
              <a:t>1) </a:t>
            </a:r>
            <a:r>
              <a:rPr lang="ru-RU" sz="1600" b="1" dirty="0" smtClean="0">
                <a:solidFill>
                  <a:schemeClr val="tx1"/>
                </a:solidFill>
                <a:latin typeface="Times New Roman"/>
              </a:rPr>
              <a:t>непредставления </a:t>
            </a:r>
            <a:r>
              <a:rPr lang="ru-RU" sz="1600" b="1" dirty="0">
                <a:solidFill>
                  <a:schemeClr val="tx1"/>
                </a:solidFill>
                <a:latin typeface="Times New Roman"/>
              </a:rPr>
              <a:t>документов и информации, которые предусмотрены </a:t>
            </a:r>
            <a:r>
              <a:rPr lang="ru-RU" sz="1600" b="1" dirty="0">
                <a:solidFill>
                  <a:schemeClr val="tx1"/>
                </a:solidFill>
                <a:latin typeface="Times New Roman"/>
                <a:hlinkClick r:id="rId2"/>
              </a:rPr>
              <a:t>частью 11 статьи 24.1, </a:t>
            </a:r>
            <a:r>
              <a:rPr lang="ru-RU" sz="1600" b="1" dirty="0">
                <a:solidFill>
                  <a:schemeClr val="tx1"/>
                </a:solidFill>
                <a:latin typeface="Times New Roman"/>
                <a:hlinkClick r:id="rId3"/>
              </a:rPr>
              <a:t>частями 3 или </a:t>
            </a:r>
            <a:r>
              <a:rPr lang="ru-RU" sz="1600" b="1" dirty="0">
                <a:solidFill>
                  <a:schemeClr val="tx1"/>
                </a:solidFill>
                <a:latin typeface="Times New Roman"/>
                <a:hlinkClick r:id="rId4"/>
              </a:rPr>
              <a:t>3.1, </a:t>
            </a:r>
            <a:r>
              <a:rPr lang="ru-RU" sz="1600" b="1" dirty="0">
                <a:solidFill>
                  <a:schemeClr val="tx1"/>
                </a:solidFill>
                <a:latin typeface="Times New Roman"/>
                <a:hlinkClick r:id="rId5"/>
              </a:rPr>
              <a:t>5, </a:t>
            </a:r>
            <a:r>
              <a:rPr lang="ru-RU" sz="1600" b="1" dirty="0">
                <a:solidFill>
                  <a:schemeClr val="tx1"/>
                </a:solidFill>
                <a:latin typeface="Times New Roman"/>
                <a:hlinkClick r:id="rId6"/>
              </a:rPr>
              <a:t>8.2 статьи 66 настоящего Федерального закона, несоответствия указанных документов и информации требованиям, установленным документацией о таком аукционе, наличия в указанных документах недостоверной информации об участнике такого аукциона на дату и время окончания срока подачи заявок на участие в таком аукционе;</a:t>
            </a:r>
          </a:p>
          <a:p>
            <a:pPr algn="just"/>
            <a:r>
              <a:rPr lang="ru-RU" sz="1600" dirty="0" smtClean="0">
                <a:solidFill>
                  <a:schemeClr val="tx1"/>
                </a:solidFill>
              </a:rPr>
              <a:t>2</a:t>
            </a:r>
            <a:r>
              <a:rPr lang="ru-RU" sz="1600" dirty="0">
                <a:solidFill>
                  <a:schemeClr val="tx1"/>
                </a:solidFill>
              </a:rPr>
              <a:t>) несоответствия участника такого аукциона требованиям, установленным в соответствии с частью 1, частями 1.1, 2 и 2.1 (при наличии таких требований) статьи 31 настоящего Федерального закона;</a:t>
            </a:r>
          </a:p>
          <a:p>
            <a:pPr algn="just"/>
            <a:r>
              <a:rPr lang="ru-RU" sz="1600" dirty="0">
                <a:solidFill>
                  <a:schemeClr val="tx1"/>
                </a:solidFill>
              </a:rPr>
              <a:t>3) предусмотренном нормативными правовыми актами, принятыми в соответствии со статьёй 14 настоящего Федерального закона.</a:t>
            </a:r>
          </a:p>
          <a:p>
            <a:pPr algn="just"/>
            <a:endParaRPr lang="ru-RU" sz="1600" b="1" dirty="0" smtClean="0">
              <a:solidFill>
                <a:schemeClr val="tx1"/>
              </a:solidFill>
              <a:latin typeface="+mj-lt"/>
            </a:endParaRPr>
          </a:p>
          <a:p>
            <a:pPr algn="just"/>
            <a:endParaRPr lang="ru-RU" sz="1600" dirty="0" smtClean="0">
              <a:solidFill>
                <a:schemeClr val="tx1"/>
              </a:solidFill>
              <a:latin typeface="+mj-lt"/>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solidFill>
                <a:schemeClr val="tx1"/>
              </a:solidFill>
            </a:endParaRPr>
          </a:p>
          <a:p>
            <a:pPr algn="just"/>
            <a:endParaRPr lang="ru-RU" sz="1400" b="1" dirty="0">
              <a:solidFill>
                <a:schemeClr val="tx1"/>
              </a:solidFill>
            </a:endParaRPr>
          </a:p>
          <a:p>
            <a:pPr algn="just"/>
            <a:endParaRPr lang="ru-RU" sz="1400" b="1" dirty="0" smtClean="0"/>
          </a:p>
          <a:p>
            <a:pPr algn="just"/>
            <a:endParaRPr lang="ru-RU" sz="1400" b="1" dirty="0"/>
          </a:p>
          <a:p>
            <a:pPr algn="just"/>
            <a:endParaRPr lang="ru-RU" sz="1400" b="1" dirty="0" smtClean="0"/>
          </a:p>
          <a:p>
            <a:pPr algn="just"/>
            <a:endParaRPr lang="ru-RU" sz="1400" b="1" dirty="0" smtClean="0"/>
          </a:p>
        </p:txBody>
      </p:sp>
      <p:sp>
        <p:nvSpPr>
          <p:cNvPr id="6" name="Скругленный прямоугольник 5"/>
          <p:cNvSpPr/>
          <p:nvPr/>
        </p:nvSpPr>
        <p:spPr>
          <a:xfrm>
            <a:off x="540955" y="54868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 Подведение итогов. Рассмотрение вторых частей заявок.</a:t>
            </a:r>
            <a:endParaRPr lang="ru-RU" dirty="0">
              <a:solidFill>
                <a:schemeClr val="tx1"/>
              </a:solidFill>
            </a:endParaRPr>
          </a:p>
        </p:txBody>
      </p:sp>
    </p:spTree>
    <p:extLst>
      <p:ext uri="{BB962C8B-B14F-4D97-AF65-F5344CB8AC3E}">
        <p14:creationId xmlns:p14="http://schemas.microsoft.com/office/powerpoint/2010/main" val="5007824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1124744"/>
            <a:ext cx="8496944" cy="5112568"/>
          </a:xfrm>
        </p:spPr>
        <p:txBody>
          <a:bodyPr anchor="b">
            <a:noAutofit/>
          </a:bodyPr>
          <a:lstStyle/>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b="1" dirty="0"/>
          </a:p>
          <a:p>
            <a:pPr algn="just"/>
            <a:endParaRPr lang="ru-RU" sz="1200" b="1" dirty="0" smtClean="0"/>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endParaRPr lang="ru-RU" sz="1200" dirty="0" smtClean="0">
              <a:latin typeface="Times New Roman"/>
            </a:endParaRPr>
          </a:p>
          <a:p>
            <a:pPr algn="just"/>
            <a:endParaRPr lang="ru-RU" sz="1200" dirty="0">
              <a:latin typeface="Times New Roman"/>
            </a:endParaRPr>
          </a:p>
          <a:p>
            <a:pPr algn="just"/>
            <a:r>
              <a:rPr lang="ru-RU" sz="1600" dirty="0" smtClean="0">
                <a:solidFill>
                  <a:srgbClr val="FF0000"/>
                </a:solidFill>
                <a:latin typeface="Times New Roman"/>
              </a:rPr>
              <a:t>Участник </a:t>
            </a:r>
            <a:r>
              <a:rPr lang="ru-RU" sz="1600" dirty="0">
                <a:solidFill>
                  <a:srgbClr val="FF0000"/>
                </a:solidFill>
                <a:latin typeface="Times New Roman"/>
              </a:rPr>
              <a:t>электронного аукциона, который предложил наиболее низкую цену контракта, наименьшую сумму цен единиц товара, работы, услуги и заявка на участие в таком аукционе которого соответствует требованиям, установленным документацией о нем, признается победителем такого аукциона.</a:t>
            </a:r>
          </a:p>
          <a:p>
            <a:pPr algn="just"/>
            <a:r>
              <a:rPr lang="ru-RU" sz="1200" b="1" dirty="0" smtClean="0"/>
              <a:t>Результаты</a:t>
            </a:r>
            <a:r>
              <a:rPr lang="ru-RU" sz="1200" dirty="0" smtClean="0"/>
              <a:t> </a:t>
            </a:r>
            <a:r>
              <a:rPr lang="ru-RU" sz="1200" dirty="0"/>
              <a:t>рассмотрения заявок на участие в электронном аукционе фиксируются в </a:t>
            </a:r>
            <a:r>
              <a:rPr lang="ru-RU" sz="1200" b="1" dirty="0"/>
              <a:t>протоколе подведения итогов </a:t>
            </a:r>
            <a:r>
              <a:rPr lang="ru-RU" sz="1200" dirty="0" smtClean="0"/>
              <a:t>аукциона</a:t>
            </a:r>
            <a:r>
              <a:rPr lang="ru-RU" sz="1200" dirty="0"/>
              <a:t>, который подписывается всеми участвовавшими в рассмотрении этих заявок членами аукционной комиссии</a:t>
            </a:r>
            <a:r>
              <a:rPr lang="ru-RU" sz="1200" dirty="0" smtClean="0"/>
              <a:t>,</a:t>
            </a:r>
          </a:p>
          <a:p>
            <a:pPr algn="just"/>
            <a:r>
              <a:rPr lang="ru-RU" sz="1200" dirty="0" smtClean="0"/>
              <a:t> </a:t>
            </a:r>
            <a:r>
              <a:rPr lang="ru-RU" sz="1200" dirty="0"/>
              <a:t>и не позднее</a:t>
            </a:r>
            <a:r>
              <a:rPr lang="ru-RU" sz="1200" b="1" dirty="0"/>
              <a:t> рабочего </a:t>
            </a:r>
            <a:r>
              <a:rPr lang="ru-RU" sz="1200" dirty="0"/>
              <a:t>дня, следующего </a:t>
            </a:r>
            <a:r>
              <a:rPr lang="ru-RU" sz="1200" b="1" dirty="0"/>
              <a:t>за датой подписания</a:t>
            </a:r>
            <a:r>
              <a:rPr lang="ru-RU" sz="1200" dirty="0"/>
              <a:t> указанного протокола, </a:t>
            </a:r>
            <a:r>
              <a:rPr lang="ru-RU" sz="1200" b="1" dirty="0"/>
              <a:t>размещаются заказчиком </a:t>
            </a:r>
            <a:r>
              <a:rPr lang="ru-RU" sz="1200" dirty="0"/>
              <a:t>на электронной площадке и в единой информационной системе</a:t>
            </a:r>
            <a:r>
              <a:rPr lang="ru-RU" sz="1200" dirty="0" smtClean="0"/>
              <a:t>.</a:t>
            </a:r>
          </a:p>
          <a:p>
            <a:pPr algn="just"/>
            <a:r>
              <a:rPr lang="ru-RU" sz="1200" dirty="0"/>
              <a:t>Требования к </a:t>
            </a:r>
            <a:r>
              <a:rPr lang="ru-RU" sz="1200" b="1" dirty="0"/>
              <a:t>содержанию  протокола рассмотрения заявок</a:t>
            </a:r>
            <a:r>
              <a:rPr lang="ru-RU" sz="1200" dirty="0"/>
              <a:t> установлены </a:t>
            </a:r>
            <a:r>
              <a:rPr lang="ru-RU" sz="1200" dirty="0" smtClean="0"/>
              <a:t>ч.8 </a:t>
            </a:r>
            <a:r>
              <a:rPr lang="ru-RU" sz="1200" dirty="0"/>
              <a:t>ст. </a:t>
            </a:r>
            <a:r>
              <a:rPr lang="ru-RU" sz="1200" dirty="0" smtClean="0"/>
              <a:t>69 </a:t>
            </a:r>
            <a:r>
              <a:rPr lang="ru-RU" sz="1200" dirty="0"/>
              <a:t>44-ФЗ</a:t>
            </a:r>
            <a:r>
              <a:rPr lang="ru-RU" sz="1200" dirty="0" smtClean="0"/>
              <a:t>.</a:t>
            </a:r>
          </a:p>
          <a:p>
            <a:pPr algn="just"/>
            <a:r>
              <a:rPr lang="ru-RU" sz="1200" dirty="0" smtClean="0">
                <a:solidFill>
                  <a:srgbClr val="FF0000"/>
                </a:solidFill>
              </a:rPr>
              <a:t>ВАЖНО УЧЕСТЬ  ПРИ РАССМОТРЕНИИ ЗАЯВОК КОМИССИЕЙ!!!!</a:t>
            </a:r>
          </a:p>
          <a:p>
            <a:pPr algn="just"/>
            <a:r>
              <a:rPr lang="ru-RU" sz="1200" b="1" dirty="0">
                <a:solidFill>
                  <a:schemeClr val="tx1"/>
                </a:solidFill>
                <a:hlinkClick r:id="rId2"/>
              </a:rPr>
              <a:t>Пункт 2 ч. 11 ст. 24.1 Закона N 44-ФЗ</a:t>
            </a:r>
            <a:r>
              <a:rPr lang="ru-RU" sz="1200" b="1" dirty="0" smtClean="0">
                <a:solidFill>
                  <a:schemeClr val="tx1"/>
                </a:solidFill>
                <a:hlinkClick r:id="rId2"/>
              </a:rPr>
              <a:t>. </a:t>
            </a:r>
            <a:r>
              <a:rPr lang="ru-RU" sz="1200" b="1" dirty="0" smtClean="0"/>
              <a:t>Фамилия</a:t>
            </a:r>
            <a:r>
              <a:rPr lang="ru-RU" sz="1200" b="1" dirty="0"/>
              <a:t>, имя, отчество (при наличии) и должность лица, имеющего право без доверенности действовать от имени юридического лица, а также паспортные данные такого лица или данные иных документов, удостоверяющих личность в соответствии с законодательством РФ, и идентификационный </a:t>
            </a:r>
            <a:r>
              <a:rPr lang="ru-RU" sz="1200" b="1" dirty="0" smtClean="0"/>
              <a:t>номер</a:t>
            </a:r>
            <a:endParaRPr lang="ru-RU" sz="1200" dirty="0">
              <a:solidFill>
                <a:srgbClr val="FF0000"/>
              </a:solidFill>
            </a:endParaRPr>
          </a:p>
          <a:p>
            <a:pPr algn="just"/>
            <a:endParaRPr lang="ru-RU" sz="1600" dirty="0" smtClean="0"/>
          </a:p>
          <a:p>
            <a:pPr algn="just"/>
            <a:endParaRPr lang="ru-RU" sz="1600" dirty="0"/>
          </a:p>
          <a:p>
            <a:pPr algn="just"/>
            <a:endParaRPr lang="ru-RU" sz="1600" b="1" dirty="0" smtClean="0">
              <a:latin typeface="+mj-lt"/>
            </a:endParaRPr>
          </a:p>
          <a:p>
            <a:pPr algn="just"/>
            <a:endParaRPr lang="ru-RU" sz="1600" dirty="0" smtClean="0">
              <a:latin typeface="+mj-lt"/>
            </a:endParaRPr>
          </a:p>
          <a:p>
            <a:pPr algn="just"/>
            <a:endParaRPr lang="ru-RU" sz="1400" b="1" dirty="0" smtClean="0"/>
          </a:p>
          <a:p>
            <a:pPr algn="just"/>
            <a:endParaRPr lang="ru-RU" sz="1400" b="1" dirty="0"/>
          </a:p>
          <a:p>
            <a:pPr algn="just"/>
            <a:endParaRPr lang="ru-RU" sz="1400" b="1" dirty="0" smtClean="0"/>
          </a:p>
          <a:p>
            <a:pPr algn="just"/>
            <a:endParaRPr lang="ru-RU" sz="1400" b="1" dirty="0"/>
          </a:p>
          <a:p>
            <a:pPr algn="just"/>
            <a:endParaRPr lang="ru-RU" sz="1400" b="1" dirty="0" smtClean="0"/>
          </a:p>
          <a:p>
            <a:pPr algn="just"/>
            <a:endParaRPr lang="ru-RU" sz="1400" b="1" dirty="0"/>
          </a:p>
          <a:p>
            <a:pPr algn="just"/>
            <a:endParaRPr lang="ru-RU" sz="1400" b="1" dirty="0" smtClean="0"/>
          </a:p>
          <a:p>
            <a:pPr algn="just"/>
            <a:endParaRPr lang="ru-RU" sz="1400" b="1" dirty="0" smtClean="0"/>
          </a:p>
        </p:txBody>
      </p:sp>
      <p:sp>
        <p:nvSpPr>
          <p:cNvPr id="6" name="Скругленный прямоугольник 5"/>
          <p:cNvSpPr/>
          <p:nvPr/>
        </p:nvSpPr>
        <p:spPr>
          <a:xfrm>
            <a:off x="323528" y="4653136"/>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 Подведение итогов. Рассмотрение вторых частей заявок.</a:t>
            </a:r>
            <a:endParaRPr lang="ru-RU" dirty="0">
              <a:solidFill>
                <a:schemeClr val="tx1"/>
              </a:solidFill>
            </a:endParaRPr>
          </a:p>
        </p:txBody>
      </p:sp>
    </p:spTree>
    <p:extLst>
      <p:ext uri="{BB962C8B-B14F-4D97-AF65-F5344CB8AC3E}">
        <p14:creationId xmlns:p14="http://schemas.microsoft.com/office/powerpoint/2010/main" val="2343140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idx="1"/>
          </p:nvPr>
        </p:nvSpPr>
        <p:spPr>
          <a:xfrm>
            <a:off x="395536" y="836712"/>
            <a:ext cx="8496944" cy="5400600"/>
          </a:xfrm>
        </p:spPr>
        <p:txBody>
          <a:bodyPr>
            <a:noAutofit/>
          </a:bodyPr>
          <a:lstStyle/>
          <a:p>
            <a:r>
              <a:rPr lang="ru-RU" sz="1600" dirty="0" smtClean="0">
                <a:solidFill>
                  <a:srgbClr val="FF0000"/>
                </a:solidFill>
              </a:rPr>
              <a:t>Заключение контракта по результатам электронного аукциона установлен ст. 83.2 44-ФЗ.</a:t>
            </a:r>
          </a:p>
          <a:p>
            <a:r>
              <a:rPr lang="ru-RU" sz="1600" dirty="0" smtClean="0">
                <a:solidFill>
                  <a:srgbClr val="FF0000"/>
                </a:solidFill>
              </a:rPr>
              <a:t>Алгоритм заключения контракта</a:t>
            </a:r>
            <a:endParaRPr lang="ru-RU" sz="1600" dirty="0">
              <a:solidFill>
                <a:srgbClr val="FF0000"/>
              </a:solidFill>
            </a:endParaRPr>
          </a:p>
          <a:p>
            <a:pPr algn="just"/>
            <a:endParaRPr lang="ru-RU" sz="1600" b="1" dirty="0" smtClean="0">
              <a:latin typeface="+mj-lt"/>
            </a:endParaRPr>
          </a:p>
          <a:p>
            <a:pPr algn="just"/>
            <a:endParaRPr lang="ru-RU" sz="1400" b="1" dirty="0" smtClean="0"/>
          </a:p>
          <a:p>
            <a:pPr algn="just"/>
            <a:endParaRPr lang="ru-RU" sz="1400" b="1" dirty="0"/>
          </a:p>
          <a:p>
            <a:pPr algn="just"/>
            <a:endParaRPr lang="ru-RU" sz="1400" b="1" dirty="0" smtClean="0"/>
          </a:p>
          <a:p>
            <a:pPr algn="just"/>
            <a:endParaRPr lang="ru-RU" sz="1400" b="1" dirty="0"/>
          </a:p>
          <a:p>
            <a:pPr algn="just"/>
            <a:endParaRPr lang="ru-RU" sz="1400" b="1" dirty="0" smtClean="0"/>
          </a:p>
          <a:p>
            <a:pPr algn="just"/>
            <a:endParaRPr lang="ru-RU" sz="1400" b="1" dirty="0"/>
          </a:p>
          <a:p>
            <a:pPr algn="just"/>
            <a:endParaRPr lang="ru-RU" sz="1400" b="1" dirty="0" smtClean="0"/>
          </a:p>
          <a:p>
            <a:pPr algn="just"/>
            <a:endParaRPr lang="ru-RU" sz="1400" b="1" dirty="0" smtClean="0"/>
          </a:p>
        </p:txBody>
      </p:sp>
      <p:sp>
        <p:nvSpPr>
          <p:cNvPr id="6" name="Скругленный прямоугольник 5"/>
          <p:cNvSpPr/>
          <p:nvPr/>
        </p:nvSpPr>
        <p:spPr>
          <a:xfrm>
            <a:off x="611560" y="188640"/>
            <a:ext cx="8064896" cy="504056"/>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Заключение контракта </a:t>
            </a:r>
            <a:endParaRPr lang="ru-RU" dirty="0">
              <a:solidFill>
                <a:schemeClr val="tx1"/>
              </a:solidFill>
            </a:endParaRPr>
          </a:p>
        </p:txBody>
      </p:sp>
    </p:spTree>
    <p:extLst>
      <p:ext uri="{BB962C8B-B14F-4D97-AF65-F5344CB8AC3E}">
        <p14:creationId xmlns:p14="http://schemas.microsoft.com/office/powerpoint/2010/main" val="2469597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90032" y="1196752"/>
            <a:ext cx="7772400" cy="5328592"/>
          </a:xfrm>
        </p:spPr>
        <p:txBody>
          <a:bodyPr>
            <a:normAutofit/>
          </a:bodyPr>
          <a:lstStyle/>
          <a:p>
            <a:pPr algn="just"/>
            <a:r>
              <a:rPr lang="ru-RU" sz="1600" dirty="0" smtClean="0">
                <a:solidFill>
                  <a:schemeClr val="tx1"/>
                </a:solidFill>
                <a:latin typeface="Times New Roman"/>
              </a:rPr>
              <a:t/>
            </a:r>
            <a:br>
              <a:rPr lang="ru-RU" sz="1600" dirty="0" smtClean="0">
                <a:solidFill>
                  <a:schemeClr val="tx1"/>
                </a:solidFill>
                <a:latin typeface="Times New Roman"/>
              </a:rPr>
            </a:br>
            <a:r>
              <a:rPr lang="ru-RU" sz="1600" dirty="0" smtClean="0">
                <a:solidFill>
                  <a:schemeClr val="tx1"/>
                </a:solidFill>
                <a:latin typeface="Times New Roman"/>
              </a:rPr>
              <a:t/>
            </a:r>
            <a:br>
              <a:rPr lang="ru-RU" sz="1600" dirty="0" smtClean="0">
                <a:solidFill>
                  <a:schemeClr val="tx1"/>
                </a:solidFill>
                <a:latin typeface="Times New Roman"/>
              </a:rPr>
            </a:br>
            <a:r>
              <a:rPr lang="ru-RU" sz="1600" dirty="0" smtClean="0">
                <a:solidFill>
                  <a:schemeClr val="tx1"/>
                </a:solidFill>
                <a:latin typeface="Times New Roman"/>
              </a:rPr>
              <a:t>По результатам электронной процедуры контракт заключается с победителем электронной процедуры, а в случаях, предусмотренных настоящим Федеральным законом, с иным участником этой процедуры, заявка которого на участие в этой процедуре признана соответствующей требованиям, установленным документацией и (или) извещением о закупке. В течение пяти дней с даты размещения в единой информационной </a:t>
            </a:r>
            <a:r>
              <a:rPr lang="ru-RU" sz="1600" dirty="0" smtClean="0">
                <a:solidFill>
                  <a:schemeClr val="tx1"/>
                </a:solidFill>
                <a:latin typeface="Times New Roman"/>
                <a:hlinkClick r:id="rId2"/>
              </a:rPr>
              <a:t>протоколов заказчик размещает в единой информационной системе и на электронной площадке с использованием единой информационной системы без своей подписи проект контракта, который составляется путем включения с использованием единой информационной системы в проект контракта, прилагаемый к документации или извещению о закупке, цены контракта </a:t>
            </a:r>
            <a:r>
              <a:rPr lang="ru-RU" sz="1600" dirty="0" smtClean="0">
                <a:solidFill>
                  <a:schemeClr val="tx1"/>
                </a:solidFill>
                <a:latin typeface="Times New Roman"/>
                <a:hlinkClick r:id="rId3"/>
              </a:rPr>
              <a:t>процедуры.</a:t>
            </a:r>
            <a:r>
              <a:rPr lang="ru-RU" dirty="0" smtClean="0">
                <a:solidFill>
                  <a:schemeClr val="tx1"/>
                </a:solidFill>
                <a:latin typeface="Times New Roman"/>
              </a:rPr>
              <a:t/>
            </a:r>
            <a:br>
              <a:rPr lang="ru-RU" dirty="0" smtClean="0">
                <a:solidFill>
                  <a:schemeClr val="tx1"/>
                </a:solidFill>
                <a:latin typeface="Times New Roman"/>
              </a:rPr>
            </a:br>
            <a:r>
              <a:rPr lang="ru-RU" dirty="0" smtClean="0">
                <a:solidFill>
                  <a:schemeClr val="tx1"/>
                </a:solidFill>
                <a:latin typeface="Times New Roman"/>
              </a:rPr>
              <a:t>К</a:t>
            </a:r>
            <a:r>
              <a:rPr lang="ru-RU" sz="1600" dirty="0" smtClean="0">
                <a:solidFill>
                  <a:schemeClr val="tx1"/>
                </a:solidFill>
                <a:latin typeface="Times New Roman"/>
              </a:rPr>
              <a:t>онтракт </a:t>
            </a:r>
            <a:r>
              <a:rPr lang="ru-RU" sz="1600" dirty="0">
                <a:solidFill>
                  <a:schemeClr val="tx1"/>
                </a:solidFill>
                <a:latin typeface="Times New Roman"/>
              </a:rPr>
              <a:t>заключается на условиях, указанных в документации и (или) извещении о закупке, заявке победителя электронной процедуры, по цене, предложенной победителем, либо по цене за единицу товара, работы, услуги, рассчитанной в соответствии с </a:t>
            </a:r>
            <a:r>
              <a:rPr lang="ru-RU" sz="1600" dirty="0">
                <a:solidFill>
                  <a:schemeClr val="tx1"/>
                </a:solidFill>
                <a:latin typeface="Times New Roman"/>
                <a:hlinkClick r:id="rId4"/>
              </a:rPr>
              <a:t>частью 2.1 настоящей статьи, и максимальному значению </a:t>
            </a:r>
            <a:r>
              <a:rPr lang="ru-RU" sz="1600" dirty="0" smtClean="0">
                <a:solidFill>
                  <a:schemeClr val="tx1"/>
                </a:solidFill>
                <a:latin typeface="Times New Roman"/>
                <a:hlinkClick r:id="rId4"/>
              </a:rPr>
              <a:t>цены контракта</a:t>
            </a:r>
            <a:r>
              <a:rPr lang="ru-RU" sz="1600" dirty="0">
                <a:solidFill>
                  <a:schemeClr val="tx1"/>
                </a:solidFill>
                <a:latin typeface="Times New Roman"/>
                <a:hlinkClick r:id="rId4"/>
              </a:rPr>
              <a:t>.</a:t>
            </a:r>
            <a:r>
              <a:rPr lang="ru-RU" sz="1600" dirty="0">
                <a:solidFill>
                  <a:schemeClr val="tx1"/>
                </a:solidFill>
                <a:latin typeface="Times New Roman"/>
              </a:rPr>
              <a:t/>
            </a:r>
            <a:br>
              <a:rPr lang="ru-RU" sz="1600" dirty="0">
                <a:solidFill>
                  <a:schemeClr val="tx1"/>
                </a:solidFill>
                <a:latin typeface="Times New Roman"/>
              </a:rPr>
            </a:br>
            <a:endParaRPr lang="ru-RU" sz="1600" dirty="0">
              <a:solidFill>
                <a:schemeClr val="tx1"/>
              </a:solidFill>
            </a:endParaRPr>
          </a:p>
        </p:txBody>
      </p:sp>
    </p:spTree>
    <p:extLst>
      <p:ext uri="{BB962C8B-B14F-4D97-AF65-F5344CB8AC3E}">
        <p14:creationId xmlns:p14="http://schemas.microsoft.com/office/powerpoint/2010/main" val="1023741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1832</TotalTime>
  <Words>2568</Words>
  <Application>Microsoft Office PowerPoint</Application>
  <PresentationFormat>Экран (4:3)</PresentationFormat>
  <Paragraphs>361</Paragraphs>
  <Slides>20</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20</vt:i4>
      </vt:variant>
    </vt:vector>
  </HeadingPairs>
  <TitlesOfParts>
    <vt:vector size="26" baseType="lpstr">
      <vt:lpstr>Calibri</vt:lpstr>
      <vt:lpstr>Candara</vt:lpstr>
      <vt:lpstr>Symbol</vt:lpstr>
      <vt:lpstr>Times New Roman</vt:lpstr>
      <vt:lpstr>Wingdings</vt:lpstr>
      <vt:lpstr>Волна</vt:lpstr>
      <vt:lpstr>Электронный аукцион (ст.59 44-ФЗ) </vt:lpstr>
      <vt:lpstr>Аукцион в электронной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По результатам электронной процедуры контракт заключается с победителем электронной процедуры, а в случаях, предусмотренных настоящим Федеральным законом, с иным участником этой процедуры, заявка которого на участие в этой процедуре признана соответствующей требованиям, установленным документацией и (или) извещением о закупке. В течение пяти дней с даты размещения в единой информационной протоколов заказчик размещает в единой информационной системе и на электронной площадке с использованием единой информационной системы без своей подписи проект контракта, который составляется путем включения с использованием единой информационной системы в проект контракта, прилагаемый к документации или извещению о закупке, цены контракта процедуры. Контракт заключается на условиях, указанных в документации и (или) извещении о закупке, заявке победителя электронной процедуры, по цене, предложенной победителем, либо по цене за единицу товара, работы, услуги, рассчитанной в соответствии с частью 2.1 настоящей статьи, и максимальному значению цены контракта.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Электронный аукцион (ст.59 44-ФЗ)</dc:title>
  <dc:creator>1</dc:creator>
  <cp:lastModifiedBy>Акопян Аргам Паркевович</cp:lastModifiedBy>
  <cp:revision>41</cp:revision>
  <cp:lastPrinted>2021-05-26T08:08:31Z</cp:lastPrinted>
  <dcterms:created xsi:type="dcterms:W3CDTF">2018-11-04T06:44:01Z</dcterms:created>
  <dcterms:modified xsi:type="dcterms:W3CDTF">2021-08-24T12:15:34Z</dcterms:modified>
</cp:coreProperties>
</file>