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97" r:id="rId4"/>
    <p:sldId id="295" r:id="rId5"/>
    <p:sldId id="261" r:id="rId6"/>
    <p:sldId id="262" r:id="rId7"/>
    <p:sldId id="263" r:id="rId8"/>
    <p:sldId id="282" r:id="rId9"/>
    <p:sldId id="264" r:id="rId10"/>
    <p:sldId id="296" r:id="rId11"/>
    <p:sldId id="29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7" d="100"/>
          <a:sy n="117" d="100"/>
        </p:scale>
        <p:origin x="-35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8/23/2021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8/23/2021</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8/23/2021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7888" y="1771650"/>
            <a:ext cx="7766936" cy="2940493"/>
          </a:xfrm>
        </p:spPr>
        <p:txBody>
          <a:bodyPr/>
          <a:lstStyle/>
          <a:p>
            <a:pPr algn="ctr"/>
            <a:r>
              <a:rPr lang="ru-RU" dirty="0" smtClean="0"/>
              <a:t>Порядок взаимодействия в рамках 44-ФЗ</a:t>
            </a:r>
            <a:endParaRPr lang="ru-RU" dirty="0"/>
          </a:p>
        </p:txBody>
      </p:sp>
    </p:spTree>
    <p:extLst>
      <p:ext uri="{BB962C8B-B14F-4D97-AF65-F5344CB8AC3E}">
        <p14:creationId xmlns:p14="http://schemas.microsoft.com/office/powerpoint/2010/main" val="1456801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933450"/>
          </a:xfrm>
        </p:spPr>
        <p:txBody>
          <a:bodyPr>
            <a:noAutofit/>
          </a:bodyPr>
          <a:lstStyle/>
          <a:p>
            <a:pPr algn="ctr"/>
            <a:r>
              <a:rPr lang="ru-RU" sz="1600" b="1" dirty="0">
                <a:solidFill>
                  <a:srgbClr val="FF0000"/>
                </a:solidFill>
                <a:latin typeface="Times New Roman" panose="02020603050405020304" pitchFamily="18" charset="0"/>
                <a:cs typeface="Times New Roman" panose="02020603050405020304" pitchFamily="18" charset="0"/>
              </a:rPr>
              <a:t>Федеральный закон от 05.04.2013 </a:t>
            </a:r>
            <a:r>
              <a:rPr lang="ru-RU" sz="1600" b="1" dirty="0" smtClean="0">
                <a:solidFill>
                  <a:srgbClr val="FF0000"/>
                </a:solidFill>
                <a:latin typeface="Times New Roman" panose="02020603050405020304" pitchFamily="18" charset="0"/>
                <a:cs typeface="Times New Roman" panose="02020603050405020304" pitchFamily="18" charset="0"/>
              </a:rPr>
              <a:t>№ </a:t>
            </a:r>
            <a:r>
              <a:rPr lang="ru-RU" sz="1600" b="1" dirty="0">
                <a:solidFill>
                  <a:srgbClr val="FF0000"/>
                </a:solidFill>
                <a:latin typeface="Times New Roman" panose="02020603050405020304" pitchFamily="18" charset="0"/>
                <a:cs typeface="Times New Roman" panose="02020603050405020304" pitchFamily="18" charset="0"/>
              </a:rPr>
              <a:t>44-ФЗ</a:t>
            </a:r>
            <a:br>
              <a:rPr lang="ru-RU" sz="1600" b="1" dirty="0">
                <a:solidFill>
                  <a:srgbClr val="FF0000"/>
                </a:solidFill>
                <a:latin typeface="Times New Roman" panose="02020603050405020304" pitchFamily="18" charset="0"/>
                <a:cs typeface="Times New Roman" panose="02020603050405020304" pitchFamily="18" charset="0"/>
              </a:rPr>
            </a:br>
            <a:r>
              <a:rPr lang="ru-RU" sz="1600" b="1" dirty="0" smtClean="0">
                <a:solidFill>
                  <a:srgbClr val="FF0000"/>
                </a:solidFill>
                <a:latin typeface="Times New Roman" panose="02020603050405020304" pitchFamily="18" charset="0"/>
                <a:cs typeface="Times New Roman" panose="02020603050405020304" pitchFamily="18" charset="0"/>
              </a:rPr>
              <a:t>"</a:t>
            </a:r>
            <a:r>
              <a:rPr lang="ru-RU" sz="1600" b="1" dirty="0">
                <a:solidFill>
                  <a:srgbClr val="FF0000"/>
                </a:solidFill>
                <a:latin typeface="Times New Roman" panose="02020603050405020304" pitchFamily="18" charset="0"/>
                <a:cs typeface="Times New Roman" panose="02020603050405020304" pitchFamily="18" charset="0"/>
              </a:rPr>
              <a:t>О контрактной системе в сфере закупок товаров, работ, услуг для обеспечения государственных и муниципальных нужд"</a:t>
            </a:r>
          </a:p>
        </p:txBody>
      </p:sp>
      <p:sp>
        <p:nvSpPr>
          <p:cNvPr id="3" name="Объект 2"/>
          <p:cNvSpPr>
            <a:spLocks noGrp="1"/>
          </p:cNvSpPr>
          <p:nvPr>
            <p:ph idx="1"/>
          </p:nvPr>
        </p:nvSpPr>
        <p:spPr>
          <a:xfrm>
            <a:off x="677334" y="1534887"/>
            <a:ext cx="8596668" cy="5162128"/>
          </a:xfrm>
        </p:spPr>
        <p:txBody>
          <a:bodyPr>
            <a:normAutofit fontScale="85000" lnSpcReduction="10000"/>
          </a:bodyPr>
          <a:lstStyle/>
          <a:p>
            <a:pPr marL="0" indent="0" algn="ctr">
              <a:buNone/>
            </a:pPr>
            <a:r>
              <a:rPr lang="ru-RU" dirty="0" smtClean="0">
                <a:latin typeface="Times New Roman" panose="02020603050405020304" pitchFamily="18" charset="0"/>
                <a:cs typeface="Times New Roman" panose="02020603050405020304" pitchFamily="18" charset="0"/>
              </a:rPr>
              <a:t>Статья </a:t>
            </a:r>
            <a:r>
              <a:rPr lang="ru-RU" dirty="0">
                <a:latin typeface="Times New Roman" panose="02020603050405020304" pitchFamily="18" charset="0"/>
                <a:cs typeface="Times New Roman" panose="02020603050405020304" pitchFamily="18" charset="0"/>
              </a:rPr>
              <a:t>26. Централизованные закупки</a:t>
            </a:r>
          </a:p>
          <a:p>
            <a:pPr algn="just"/>
            <a:r>
              <a:rPr lang="ru-RU" dirty="0">
                <a:latin typeface="Times New Roman" panose="02020603050405020304" pitchFamily="18" charset="0"/>
                <a:cs typeface="Times New Roman" panose="02020603050405020304" pitchFamily="18" charset="0"/>
              </a:rPr>
              <a:t>1. В целях централизации закупок в соответствии с законодательством Российской Федерации, законодательством субъектов Российской Федерации, муниципальными правовыми актами, за исключением случаев, предусмотренных частями 2 и 3 настоящей статьи, </a:t>
            </a:r>
            <a:r>
              <a:rPr lang="ru-RU" b="1" dirty="0">
                <a:latin typeface="Times New Roman" panose="02020603050405020304" pitchFamily="18" charset="0"/>
                <a:cs typeface="Times New Roman" panose="02020603050405020304" pitchFamily="18" charset="0"/>
              </a:rPr>
              <a:t>могут быть созданы государственный орган</a:t>
            </a:r>
            <a:r>
              <a:rPr lang="ru-RU" dirty="0">
                <a:latin typeface="Times New Roman" panose="02020603050405020304" pitchFamily="18" charset="0"/>
                <a:cs typeface="Times New Roman" panose="02020603050405020304" pitchFamily="18" charset="0"/>
              </a:rPr>
              <a:t>, муниципальный орган, казенное учреждение, </a:t>
            </a:r>
            <a:r>
              <a:rPr lang="ru-RU" b="1" dirty="0">
                <a:latin typeface="Times New Roman" panose="02020603050405020304" pitchFamily="18" charset="0"/>
                <a:cs typeface="Times New Roman" panose="02020603050405020304" pitchFamily="18" charset="0"/>
              </a:rPr>
              <a:t>уполномоченные на определение поставщиков (подрядчиков, исполнителей) для заказчиков</a:t>
            </a:r>
            <a:r>
              <a:rPr lang="ru-RU" dirty="0">
                <a:latin typeface="Times New Roman" panose="02020603050405020304" pitchFamily="18" charset="0"/>
                <a:cs typeface="Times New Roman" panose="02020603050405020304" pitchFamily="18" charset="0"/>
              </a:rPr>
              <a:t>, или несколько таких органов, казенных учреждений либо полномочия на определение поставщиков (подрядчиков, исполнителей) для соответствующих заказчиков могут быть возложены на один такой государственный орган, муниципальный орган, одно такое казенное учреждение или несколько государственных органов, муниципальных органов, казенных учреждений из числа существующих. Такие уполномоченные органы, уполномоченные учреждения осуществляют полномочия на определение поставщиков (подрядчиков, исполнителей) для заказчиков, установленные решениями о создании таких уполномоченных органов, уполномоченных учреждений или о наделении их указанными полномочиями. Не допускается возлагать на такие уполномоченные органы, уполномоченные учреждения полномочия на обоснование закупок, определение условий контракта, в том числе на определение начальной (максимальной) цены контракта, и подписание контракта. Контракты подписываются заказчиками, для которых были определены поставщики (подрядчики, исполнители).</a:t>
            </a:r>
          </a:p>
          <a:p>
            <a:pPr algn="just"/>
            <a:r>
              <a:rPr lang="ru-RU" dirty="0">
                <a:latin typeface="Times New Roman" panose="02020603050405020304" pitchFamily="18" charset="0"/>
                <a:cs typeface="Times New Roman" panose="02020603050405020304" pitchFamily="18" charset="0"/>
              </a:rPr>
              <a:t>10. Порядок взаимодействия заказчиков с уполномоченными органами, уполномоченными учреждениями определяется решениями о создании таких органов, учреждений либо решениями о наделении их полномочиями в соответствии с настоящей статьей.</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8506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1600" b="1" dirty="0">
                <a:solidFill>
                  <a:srgbClr val="FF0000"/>
                </a:solidFill>
                <a:latin typeface="Times New Roman" panose="02020603050405020304" pitchFamily="18" charset="0"/>
                <a:cs typeface="Times New Roman" panose="02020603050405020304" pitchFamily="18" charset="0"/>
              </a:rPr>
              <a:t>Постановление Правительства Самарской области от 30 декабря 2013 г. </a:t>
            </a:r>
            <a:r>
              <a:rPr lang="ru-RU" sz="1600" b="1" dirty="0" smtClean="0">
                <a:solidFill>
                  <a:srgbClr val="FF0000"/>
                </a:solidFill>
                <a:latin typeface="Times New Roman" panose="02020603050405020304" pitchFamily="18" charset="0"/>
                <a:cs typeface="Times New Roman" panose="02020603050405020304" pitchFamily="18" charset="0"/>
              </a:rPr>
              <a:t>№ </a:t>
            </a:r>
            <a:r>
              <a:rPr lang="ru-RU" sz="1600" b="1" dirty="0">
                <a:solidFill>
                  <a:srgbClr val="FF0000"/>
                </a:solidFill>
                <a:latin typeface="Times New Roman" panose="02020603050405020304" pitchFamily="18" charset="0"/>
                <a:cs typeface="Times New Roman" panose="02020603050405020304" pitchFamily="18" charset="0"/>
              </a:rPr>
              <a:t>843</a:t>
            </a:r>
            <a:br>
              <a:rPr lang="ru-RU" sz="1600" b="1" dirty="0">
                <a:solidFill>
                  <a:srgbClr val="FF0000"/>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"Об утверждении Порядка взаимодействия органа, уполномоченного на определение поставщиков (подрядчиков, исполнителей) товаров, работ, услуг для государственных нужд Самарской области, и государственных заказчиков Самарской области, их подведомственных учреждений"</a:t>
            </a:r>
            <a:br>
              <a:rPr lang="ru-RU" sz="1600" b="1" dirty="0">
                <a:solidFill>
                  <a:schemeClr val="tx1"/>
                </a:solidFill>
                <a:latin typeface="Times New Roman" panose="02020603050405020304" pitchFamily="18" charset="0"/>
                <a:cs typeface="Times New Roman" panose="02020603050405020304" pitchFamily="18" charset="0"/>
              </a:rPr>
            </a:br>
            <a:endParaRPr lang="ru-RU" sz="16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2160589"/>
            <a:ext cx="8596668" cy="4536425"/>
          </a:xfrm>
        </p:spPr>
        <p:txBody>
          <a:bodyPr>
            <a:normAutofit fontScale="85000" lnSpcReduction="20000"/>
          </a:bodyPr>
          <a:lstStyle/>
          <a:p>
            <a:pPr algn="just"/>
            <a:r>
              <a:rPr lang="ru-RU" dirty="0" smtClean="0">
                <a:latin typeface="Times New Roman" panose="02020603050405020304" pitchFamily="18" charset="0"/>
                <a:cs typeface="Times New Roman" panose="02020603050405020304" pitchFamily="18" charset="0"/>
              </a:rPr>
              <a:t>Государственные </a:t>
            </a:r>
            <a:r>
              <a:rPr lang="ru-RU" dirty="0">
                <a:latin typeface="Times New Roman" panose="02020603050405020304" pitchFamily="18" charset="0"/>
                <a:cs typeface="Times New Roman" panose="02020603050405020304" pitchFamily="18" charset="0"/>
              </a:rPr>
              <a:t>заказчики Самарской области, их подведомственные учреждения определяют поставщиков (подрядчиков, исполнителей) товаров, работ, услуг путем </a:t>
            </a:r>
            <a:r>
              <a:rPr lang="ru-RU" b="1" dirty="0">
                <a:latin typeface="Times New Roman" panose="02020603050405020304" pitchFamily="18" charset="0"/>
                <a:cs typeface="Times New Roman" panose="02020603050405020304" pitchFamily="18" charset="0"/>
              </a:rPr>
              <a:t>подачи заявки в Главное управление организации торгов Самарской области</a:t>
            </a:r>
            <a:r>
              <a:rPr lang="ru-RU" dirty="0">
                <a:latin typeface="Times New Roman" panose="02020603050405020304" pitchFamily="18" charset="0"/>
                <a:cs typeface="Times New Roman" panose="02020603050405020304" pitchFamily="18" charset="0"/>
              </a:rPr>
              <a:t>, за исключением случаев, предусмотренных </a:t>
            </a:r>
            <a:r>
              <a:rPr lang="ru-RU" dirty="0">
                <a:solidFill>
                  <a:srgbClr val="FF0000"/>
                </a:solidFill>
                <a:latin typeface="Times New Roman" panose="02020603050405020304" pitchFamily="18" charset="0"/>
                <a:cs typeface="Times New Roman" panose="02020603050405020304" pitchFamily="18" charset="0"/>
              </a:rPr>
              <a:t>частью 2 статьи 72 </a:t>
            </a:r>
            <a:r>
              <a:rPr lang="ru-RU" i="1" dirty="0" smtClean="0">
                <a:solidFill>
                  <a:srgbClr val="FF0000"/>
                </a:solidFill>
                <a:latin typeface="Times New Roman" panose="02020603050405020304" pitchFamily="18" charset="0"/>
                <a:cs typeface="Times New Roman" panose="02020603050405020304" pitchFamily="18" charset="0"/>
              </a:rPr>
              <a:t>(</a:t>
            </a:r>
            <a:r>
              <a:rPr lang="ru-RU" b="1" i="1" dirty="0" smtClean="0">
                <a:solidFill>
                  <a:srgbClr val="FF0000"/>
                </a:solidFill>
                <a:latin typeface="Times New Roman" panose="02020603050405020304" pitchFamily="18" charset="0"/>
                <a:cs typeface="Times New Roman" panose="02020603050405020304" pitchFamily="18" charset="0"/>
              </a:rPr>
              <a:t>запрос котировок</a:t>
            </a:r>
            <a:r>
              <a:rPr lang="ru-RU" i="1" dirty="0" smtClean="0">
                <a:solidFill>
                  <a:srgbClr val="FF0000"/>
                </a:solidFill>
                <a:latin typeface="Times New Roman" panose="02020603050405020304" pitchFamily="18" charset="0"/>
                <a:cs typeface="Times New Roman" panose="02020603050405020304" pitchFamily="18" charset="0"/>
              </a:rPr>
              <a:t>)</a:t>
            </a:r>
            <a:r>
              <a:rPr lang="ru-RU" i="1" dirty="0" smtClean="0">
                <a:latin typeface="Times New Roman" panose="02020603050405020304" pitchFamily="18" charset="0"/>
                <a:cs typeface="Times New Roman" panose="02020603050405020304" pitchFamily="18" charset="0"/>
              </a:rPr>
              <a:t>, </a:t>
            </a:r>
            <a:r>
              <a:rPr lang="ru-RU" i="1" dirty="0">
                <a:solidFill>
                  <a:srgbClr val="FF0000"/>
                </a:solidFill>
                <a:latin typeface="Times New Roman" panose="02020603050405020304" pitchFamily="18" charset="0"/>
                <a:cs typeface="Times New Roman" panose="02020603050405020304" pitchFamily="18" charset="0"/>
              </a:rPr>
              <a:t>частью 2 статьи 82.1 </a:t>
            </a:r>
            <a:r>
              <a:rPr lang="ru-RU" i="1" dirty="0" smtClean="0">
                <a:solidFill>
                  <a:srgbClr val="FF0000"/>
                </a:solidFill>
                <a:latin typeface="Times New Roman" panose="02020603050405020304" pitchFamily="18" charset="0"/>
                <a:cs typeface="Times New Roman" panose="02020603050405020304" pitchFamily="18" charset="0"/>
              </a:rPr>
              <a:t>(</a:t>
            </a:r>
            <a:r>
              <a:rPr lang="ru-RU" b="1" i="1" dirty="0" smtClean="0">
                <a:solidFill>
                  <a:srgbClr val="FF0000"/>
                </a:solidFill>
                <a:latin typeface="Times New Roman" panose="02020603050405020304" pitchFamily="18" charset="0"/>
                <a:cs typeface="Times New Roman" panose="02020603050405020304" pitchFamily="18" charset="0"/>
              </a:rPr>
              <a:t>запрос </a:t>
            </a:r>
            <a:r>
              <a:rPr lang="ru-RU" b="1" i="1" dirty="0">
                <a:solidFill>
                  <a:srgbClr val="FF0000"/>
                </a:solidFill>
                <a:latin typeface="Times New Roman" panose="02020603050405020304" pitchFamily="18" charset="0"/>
                <a:cs typeface="Times New Roman" panose="02020603050405020304" pitchFamily="18" charset="0"/>
              </a:rPr>
              <a:t>котировок в электронной </a:t>
            </a:r>
            <a:r>
              <a:rPr lang="ru-RU" b="1" i="1" dirty="0" smtClean="0">
                <a:solidFill>
                  <a:srgbClr val="FF0000"/>
                </a:solidFill>
                <a:latin typeface="Times New Roman" panose="02020603050405020304" pitchFamily="18" charset="0"/>
                <a:cs typeface="Times New Roman" panose="02020603050405020304" pitchFamily="18" charset="0"/>
              </a:rPr>
              <a:t>форме</a:t>
            </a:r>
            <a:r>
              <a:rPr lang="ru-RU" i="1" dirty="0" smtClean="0">
                <a:solidFill>
                  <a:srgbClr val="FF0000"/>
                </a:solidFill>
                <a:latin typeface="Times New Roman" panose="02020603050405020304" pitchFamily="18" charset="0"/>
                <a:cs typeface="Times New Roman" panose="02020603050405020304" pitchFamily="18" charset="0"/>
              </a:rPr>
              <a:t>)</a:t>
            </a:r>
            <a:r>
              <a:rPr lang="ru-RU" dirty="0" smtClean="0">
                <a:solidFill>
                  <a:srgbClr val="FF0000"/>
                </a:solidFill>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и </a:t>
            </a:r>
            <a:r>
              <a:rPr lang="ru-RU" dirty="0">
                <a:solidFill>
                  <a:srgbClr val="FF0000"/>
                </a:solidFill>
                <a:latin typeface="Times New Roman" panose="02020603050405020304" pitchFamily="18" charset="0"/>
                <a:cs typeface="Times New Roman" panose="02020603050405020304" pitchFamily="18" charset="0"/>
              </a:rPr>
              <a:t>частью 1 статьи 93 </a:t>
            </a:r>
            <a:r>
              <a:rPr lang="ru-RU" i="1" dirty="0" smtClean="0">
                <a:solidFill>
                  <a:srgbClr val="FF0000"/>
                </a:solidFill>
                <a:latin typeface="Times New Roman" panose="02020603050405020304" pitchFamily="18" charset="0"/>
                <a:cs typeface="Times New Roman" panose="02020603050405020304" pitchFamily="18" charset="0"/>
              </a:rPr>
              <a:t>(</a:t>
            </a:r>
            <a:r>
              <a:rPr lang="ru-RU" b="1" i="1" dirty="0" smtClean="0">
                <a:solidFill>
                  <a:srgbClr val="FF0000"/>
                </a:solidFill>
                <a:latin typeface="Times New Roman" panose="02020603050405020304" pitchFamily="18" charset="0"/>
                <a:cs typeface="Times New Roman" panose="02020603050405020304" pitchFamily="18" charset="0"/>
              </a:rPr>
              <a:t>закупки </a:t>
            </a:r>
            <a:r>
              <a:rPr lang="ru-RU" b="1" i="1" dirty="0">
                <a:solidFill>
                  <a:srgbClr val="FF0000"/>
                </a:solidFill>
                <a:latin typeface="Times New Roman" panose="02020603050405020304" pitchFamily="18" charset="0"/>
                <a:cs typeface="Times New Roman" panose="02020603050405020304" pitchFamily="18" charset="0"/>
              </a:rPr>
              <a:t>у единственного поставщика (подрядчика, исполнителя</a:t>
            </a:r>
            <a:r>
              <a:rPr lang="ru-RU" b="1" i="1" dirty="0" smtClean="0">
                <a:solidFill>
                  <a:srgbClr val="FF0000"/>
                </a:solidFill>
                <a:latin typeface="Times New Roman" panose="02020603050405020304" pitchFamily="18" charset="0"/>
                <a:cs typeface="Times New Roman" panose="02020603050405020304" pitchFamily="18" charset="0"/>
              </a:rPr>
              <a:t>)</a:t>
            </a:r>
            <a:r>
              <a:rPr lang="ru-RU" i="1" dirty="0" smtClean="0">
                <a:solidFill>
                  <a:srgbClr val="FF0000"/>
                </a:solidFill>
                <a:latin typeface="Times New Roman" panose="02020603050405020304" pitchFamily="18" charset="0"/>
                <a:cs typeface="Times New Roman" panose="02020603050405020304" pitchFamily="18" charset="0"/>
              </a:rPr>
              <a:t>)</a:t>
            </a:r>
            <a:r>
              <a:rPr lang="ru-RU" dirty="0" smtClean="0">
                <a:solidFill>
                  <a:srgbClr val="FF0000"/>
                </a:solidFill>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Федерального </a:t>
            </a:r>
            <a:r>
              <a:rPr lang="ru-RU" dirty="0">
                <a:latin typeface="Times New Roman" panose="02020603050405020304" pitchFamily="18" charset="0"/>
                <a:cs typeface="Times New Roman" panose="02020603050405020304" pitchFamily="18" charset="0"/>
              </a:rPr>
              <a:t>закона "О контрактной системе в сфере закупок товаров, работ, услуг для обеспечения государственных и муниципальных нужд", а также </a:t>
            </a:r>
            <a:r>
              <a:rPr lang="ru-RU" dirty="0">
                <a:solidFill>
                  <a:srgbClr val="FF0000"/>
                </a:solidFill>
                <a:latin typeface="Times New Roman" panose="02020603050405020304" pitchFamily="18" charset="0"/>
                <a:cs typeface="Times New Roman" panose="02020603050405020304" pitchFamily="18" charset="0"/>
              </a:rPr>
              <a:t>случаев, предусмотренных отдельными постановлениями Правительства Самарской области</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Муниципальные заказчики</a:t>
            </a:r>
            <a:r>
              <a:rPr lang="ru-RU" sz="1900" i="1" dirty="0">
                <a:solidFill>
                  <a:srgbClr val="FF0000"/>
                </a:solidFill>
                <a:latin typeface="Times New Roman" panose="02020603050405020304" pitchFamily="18" charset="0"/>
                <a:cs typeface="Times New Roman" panose="02020603050405020304" pitchFamily="18" charset="0"/>
              </a:rPr>
              <a:t>, их подведомственные учреждения </a:t>
            </a:r>
            <a:r>
              <a:rPr lang="ru-RU" dirty="0" smtClean="0">
                <a:latin typeface="Times New Roman" panose="02020603050405020304" pitchFamily="18" charset="0"/>
                <a:cs typeface="Times New Roman" panose="02020603050405020304" pitchFamily="18" charset="0"/>
              </a:rPr>
              <a:t>определяют поставщиков (подрядчиков, исполнителей) товаров, работ, услуг путем подачи заявки в Главное управление организации торгов Самарской области в случае, если условием </a:t>
            </a:r>
            <a:r>
              <a:rPr lang="ru-RU" b="1" dirty="0" smtClean="0">
                <a:latin typeface="Times New Roman" panose="02020603050405020304" pitchFamily="18" charset="0"/>
                <a:cs typeface="Times New Roman" panose="02020603050405020304" pitchFamily="18" charset="0"/>
              </a:rPr>
              <a:t>предоставления межбюджетных трансфертов</a:t>
            </a:r>
            <a:r>
              <a:rPr lang="ru-RU" dirty="0" smtClean="0">
                <a:latin typeface="Times New Roman" panose="02020603050405020304" pitchFamily="18" charset="0"/>
                <a:cs typeface="Times New Roman" panose="02020603050405020304" pitchFamily="18" charset="0"/>
              </a:rPr>
              <a:t> из бюджета Самарской области, имеющих целевое назначение, является централизация закупок товаров, работ, услуг, финансовое обеспечение которых частично или полностью осуществляется за счет указанных межбюджетных трансфертов, за исключением случаев, предусмотренных отдельными постановлениями Правительства Самарской области.</a:t>
            </a:r>
          </a:p>
          <a:p>
            <a:pPr algn="just"/>
            <a:r>
              <a:rPr lang="ru-RU" dirty="0" smtClean="0">
                <a:latin typeface="Times New Roman" panose="02020603050405020304" pitchFamily="18" charset="0"/>
                <a:cs typeface="Times New Roman" panose="02020603050405020304" pitchFamily="18" charset="0"/>
              </a:rPr>
              <a:t>Учреждения</a:t>
            </a:r>
            <a:r>
              <a:rPr lang="ru-RU" dirty="0">
                <a:latin typeface="Times New Roman" panose="02020603050405020304" pitchFamily="18" charset="0"/>
                <a:cs typeface="Times New Roman" panose="02020603050405020304" pitchFamily="18" charset="0"/>
              </a:rPr>
              <a:t>, предприятия, иные юридические лица Самарской области в случаях, предусмотренных частями 4 и 5 статьи 15 Федерального закона "О контрактной системе в сфере закупок товаров, работ, услуг для обеспечения государственных и муниципальных нужд", определяют поставщиков (подрядчиков, исполнителей) товаров, работ, услуг путем подачи заявки в Главное управление организации торгов Самарской области, за исключением случаев, предусмотренных отдельными постановлениями Правительства Самарской области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09392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599"/>
            <a:ext cx="8596668" cy="2623457"/>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Постановление Правительства Самарской области от 29.01.2014 </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37</a:t>
            </a:r>
            <a:br>
              <a:rPr lang="ru-RU" sz="1600" b="1" dirty="0">
                <a:solidFill>
                  <a:schemeClr val="tx1"/>
                </a:solidFill>
                <a:latin typeface="Times New Roman" panose="02020603050405020304" pitchFamily="18" charset="0"/>
                <a:cs typeface="Times New Roman" panose="02020603050405020304" pitchFamily="18" charset="0"/>
              </a:rPr>
            </a:br>
            <a:r>
              <a:rPr lang="ru-RU" sz="1600" b="1" dirty="0" smtClean="0">
                <a:solidFill>
                  <a:schemeClr val="tx1"/>
                </a:solidFill>
                <a:latin typeface="Times New Roman" panose="02020603050405020304" pitchFamily="18" charset="0"/>
                <a:cs typeface="Times New Roman" panose="02020603050405020304" pitchFamily="18" charset="0"/>
              </a:rPr>
              <a:t>"Об </a:t>
            </a:r>
            <a:r>
              <a:rPr lang="ru-RU" sz="1600" b="1" dirty="0">
                <a:solidFill>
                  <a:schemeClr val="tx1"/>
                </a:solidFill>
                <a:latin typeface="Times New Roman" panose="02020603050405020304" pitchFamily="18" charset="0"/>
                <a:cs typeface="Times New Roman" panose="02020603050405020304" pitchFamily="18" charset="0"/>
              </a:rPr>
              <a:t>утверждении Порядка взаимодействия </a:t>
            </a:r>
            <a:r>
              <a:rPr lang="ru-RU" sz="1600" b="1" dirty="0">
                <a:solidFill>
                  <a:srgbClr val="FF0000"/>
                </a:solidFill>
                <a:latin typeface="Times New Roman" panose="02020603050405020304" pitchFamily="18" charset="0"/>
                <a:cs typeface="Times New Roman" panose="02020603050405020304" pitchFamily="18" charset="0"/>
              </a:rPr>
              <a:t>государственного казенного учреждения Самарской области "Управление автомобильными дорогами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уполномоченного на определение поставщиков (подрядчиков, исполнителей) товаров, работ, услуг </a:t>
            </a:r>
            <a:r>
              <a:rPr lang="ru-RU" sz="1600" b="1" dirty="0">
                <a:solidFill>
                  <a:srgbClr val="FF0000"/>
                </a:solidFill>
                <a:latin typeface="Times New Roman" panose="02020603050405020304" pitchFamily="18" charset="0"/>
                <a:cs typeface="Times New Roman" panose="02020603050405020304" pitchFamily="18" charset="0"/>
              </a:rPr>
              <a:t>в сфере дорожного хозяйства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и </a:t>
            </a:r>
            <a:r>
              <a:rPr lang="ru-RU" sz="1600" b="1" dirty="0">
                <a:solidFill>
                  <a:srgbClr val="FF0000"/>
                </a:solidFill>
                <a:latin typeface="Times New Roman" panose="02020603050405020304" pitchFamily="18" charset="0"/>
                <a:cs typeface="Times New Roman" panose="02020603050405020304" pitchFamily="18" charset="0"/>
              </a:rPr>
              <a:t>министерства транспорта и автомобильных дорог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a:t>
            </a:r>
            <a:r>
              <a:rPr lang="ru-RU" sz="1600" b="1" dirty="0">
                <a:solidFill>
                  <a:srgbClr val="FF0000"/>
                </a:solidFill>
                <a:latin typeface="Times New Roman" panose="02020603050405020304" pitchFamily="18" charset="0"/>
                <a:cs typeface="Times New Roman" panose="02020603050405020304" pitchFamily="18" charset="0"/>
              </a:rPr>
              <a:t>государственного казенного предприятия Самарской области "Агентство по содержанию автомобильных дорог общего пользования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муниципальных заказчиков, муниципальных бюджетных учреждений в Самарской области"</a:t>
            </a:r>
          </a:p>
        </p:txBody>
      </p:sp>
      <p:sp>
        <p:nvSpPr>
          <p:cNvPr id="3" name="Объект 2"/>
          <p:cNvSpPr>
            <a:spLocks noGrp="1"/>
          </p:cNvSpPr>
          <p:nvPr>
            <p:ph idx="1"/>
          </p:nvPr>
        </p:nvSpPr>
        <p:spPr>
          <a:xfrm>
            <a:off x="677334" y="3020787"/>
            <a:ext cx="8596668" cy="3676228"/>
          </a:xfrm>
        </p:spPr>
        <p:txBody>
          <a:bodyPr>
            <a:normAutofit fontScale="92500" lnSpcReduction="20000"/>
          </a:bodyPr>
          <a:lstStyle/>
          <a:p>
            <a:pPr algn="just"/>
            <a:r>
              <a:rPr lang="ru-RU" dirty="0">
                <a:solidFill>
                  <a:srgbClr val="FF0000"/>
                </a:solidFill>
                <a:latin typeface="Times New Roman" panose="02020603050405020304" pitchFamily="18" charset="0"/>
                <a:cs typeface="Times New Roman" panose="02020603050405020304" pitchFamily="18" charset="0"/>
              </a:rPr>
              <a:t>министерство транспорта и автомобильных дорог Самарской области </a:t>
            </a:r>
            <a:r>
              <a:rPr lang="ru-RU" dirty="0">
                <a:latin typeface="Times New Roman" panose="02020603050405020304" pitchFamily="18" charset="0"/>
                <a:cs typeface="Times New Roman" panose="02020603050405020304" pitchFamily="18" charset="0"/>
              </a:rPr>
              <a:t>определяет поставщиков (подрядчиков, исполнителей) товаров, работ, услуг путем направления конкурсной документации, аукционной документации, извещения о проведении запроса котировок, документации запроса предложений в </a:t>
            </a:r>
            <a:r>
              <a:rPr lang="ru-RU" b="1" dirty="0">
                <a:latin typeface="Times New Roman" panose="02020603050405020304" pitchFamily="18" charset="0"/>
                <a:cs typeface="Times New Roman" panose="02020603050405020304" pitchFamily="18" charset="0"/>
              </a:rPr>
              <a:t>государственное казенное учреждение Самарской области "Управление автомобильными дорогами Самарской области"</a:t>
            </a:r>
            <a:r>
              <a:rPr lang="ru-RU" dirty="0">
                <a:latin typeface="Times New Roman" panose="02020603050405020304" pitchFamily="18" charset="0"/>
                <a:cs typeface="Times New Roman" panose="02020603050405020304" pitchFamily="18" charset="0"/>
              </a:rPr>
              <a:t>, за исключением случаев, предусмотренных </a:t>
            </a:r>
            <a:r>
              <a:rPr lang="ru-RU" dirty="0">
                <a:solidFill>
                  <a:srgbClr val="FF0000"/>
                </a:solidFill>
                <a:latin typeface="Times New Roman" panose="02020603050405020304" pitchFamily="18" charset="0"/>
                <a:cs typeface="Times New Roman" panose="02020603050405020304" pitchFamily="18" charset="0"/>
              </a:rPr>
              <a:t>частью 1 статьи 93 </a:t>
            </a:r>
            <a:r>
              <a:rPr lang="ru-RU" dirty="0">
                <a:latin typeface="Times New Roman" panose="02020603050405020304" pitchFamily="18" charset="0"/>
                <a:cs typeface="Times New Roman" panose="02020603050405020304" pitchFamily="18" charset="0"/>
              </a:rPr>
              <a:t>Федерального закона "О контрактной системе в сфере закупок товаров, работ, услуг для обеспечения государственных и муниципальных нужд"</a:t>
            </a:r>
          </a:p>
          <a:p>
            <a:pPr algn="just"/>
            <a:r>
              <a:rPr lang="ru-RU" dirty="0">
                <a:latin typeface="Times New Roman" panose="02020603050405020304" pitchFamily="18" charset="0"/>
                <a:cs typeface="Times New Roman" panose="02020603050405020304" pitchFamily="18" charset="0"/>
              </a:rPr>
              <a:t> </a:t>
            </a:r>
            <a:r>
              <a:rPr lang="ru-RU" dirty="0">
                <a:solidFill>
                  <a:srgbClr val="FF0000"/>
                </a:solidFill>
                <a:latin typeface="Times New Roman" panose="02020603050405020304" pitchFamily="18" charset="0"/>
                <a:cs typeface="Times New Roman" panose="02020603050405020304" pitchFamily="18" charset="0"/>
              </a:rPr>
              <a:t>государственное казенное предприятие Самарской области "Агентство по содержанию автомобильных дорог общего пользования Самарской области"</a:t>
            </a:r>
            <a:r>
              <a:rPr lang="ru-RU" dirty="0">
                <a:latin typeface="Times New Roman" panose="02020603050405020304" pitchFamily="18" charset="0"/>
                <a:cs typeface="Times New Roman" panose="02020603050405020304" pitchFamily="18" charset="0"/>
              </a:rPr>
              <a:t> определяет поставщиков (подрядчиков, исполнителей) товаров, работ, услуг путем направления конкурсной документации, аукционной документации, извещения о проведении запроса котировок, документации запроса предложений в </a:t>
            </a:r>
            <a:r>
              <a:rPr lang="ru-RU" b="1" dirty="0">
                <a:latin typeface="Times New Roman" panose="02020603050405020304" pitchFamily="18" charset="0"/>
                <a:cs typeface="Times New Roman" panose="02020603050405020304" pitchFamily="18" charset="0"/>
              </a:rPr>
              <a:t>государственное казенное учреждение Самарской области "Управление автомобильными дорогами Самарской области"</a:t>
            </a:r>
            <a:r>
              <a:rPr lang="ru-RU" dirty="0">
                <a:latin typeface="Times New Roman" panose="02020603050405020304" pitchFamily="18" charset="0"/>
                <a:cs typeface="Times New Roman" panose="02020603050405020304" pitchFamily="18" charset="0"/>
              </a:rPr>
              <a:t>, за исключением случаев, установленных частью 2.1 статьи 15 Федерального </a:t>
            </a:r>
            <a:r>
              <a:rPr lang="ru-RU" dirty="0" smtClean="0">
                <a:latin typeface="Times New Roman" panose="02020603050405020304" pitchFamily="18" charset="0"/>
                <a:cs typeface="Times New Roman" panose="02020603050405020304" pitchFamily="18" charset="0"/>
              </a:rPr>
              <a:t>закона</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73130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lnSpcReduction="10000"/>
          </a:bodyPr>
          <a:lstStyle/>
          <a:p>
            <a:r>
              <a:rPr lang="ru-RU" sz="2000" dirty="0">
                <a:latin typeface="Times New Roman" panose="02020603050405020304" pitchFamily="18" charset="0"/>
                <a:cs typeface="Times New Roman" panose="02020603050405020304" pitchFamily="18" charset="0"/>
              </a:rPr>
              <a:t>З</a:t>
            </a:r>
            <a:r>
              <a:rPr lang="ru-RU" sz="2000" dirty="0" smtClean="0">
                <a:latin typeface="Times New Roman" panose="02020603050405020304" pitchFamily="18" charset="0"/>
                <a:cs typeface="Times New Roman" panose="02020603050405020304" pitchFamily="18" charset="0"/>
              </a:rPr>
              <a:t>аказчики </a:t>
            </a:r>
            <a:r>
              <a:rPr lang="ru-RU" sz="2000" dirty="0">
                <a:latin typeface="Times New Roman" panose="02020603050405020304" pitchFamily="18" charset="0"/>
                <a:cs typeface="Times New Roman" panose="02020603050405020304" pitchFamily="18" charset="0"/>
              </a:rPr>
              <a:t>формируют в установленном порядке необходимую </a:t>
            </a:r>
            <a:r>
              <a:rPr lang="ru-RU" sz="2000" b="1" dirty="0">
                <a:latin typeface="Times New Roman" panose="02020603050405020304" pitchFamily="18" charset="0"/>
                <a:cs typeface="Times New Roman" panose="02020603050405020304" pitchFamily="18" charset="0"/>
              </a:rPr>
              <a:t>документацию</a:t>
            </a:r>
            <a:r>
              <a:rPr lang="ru-RU" sz="2000" dirty="0">
                <a:latin typeface="Times New Roman" panose="02020603050405020304" pitchFamily="18" charset="0"/>
                <a:cs typeface="Times New Roman" panose="02020603050405020304" pitchFamily="18" charset="0"/>
              </a:rPr>
              <a:t>, обеспечивают ее хранение в соответствии с действующим законодательством</a:t>
            </a:r>
            <a:r>
              <a:rPr lang="ru-RU"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Заказчики направляют в уполномоченный орган через </a:t>
            </a:r>
            <a:r>
              <a:rPr lang="ru-RU" sz="2000" dirty="0" smtClean="0">
                <a:latin typeface="Times New Roman" panose="02020603050405020304" pitchFamily="18" charset="0"/>
                <a:cs typeface="Times New Roman" panose="02020603050405020304" pitchFamily="18" charset="0"/>
              </a:rPr>
              <a:t>ГИС «Госзаказ» </a:t>
            </a:r>
            <a:r>
              <a:rPr lang="ru-RU" sz="2000" b="1" dirty="0" smtClean="0">
                <a:latin typeface="Times New Roman" panose="02020603050405020304" pitchFamily="18" charset="0"/>
                <a:cs typeface="Times New Roman" panose="02020603050405020304" pitchFamily="18" charset="0"/>
              </a:rPr>
              <a:t>заявку</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для определения поставщиков (подрядчиков, исполнителей) товаров, работ, услуг в соответствии с приложением 1 к </a:t>
            </a:r>
            <a:r>
              <a:rPr lang="ru-RU" sz="2000" dirty="0" smtClean="0">
                <a:latin typeface="Times New Roman" panose="02020603050405020304" pitchFamily="18" charset="0"/>
                <a:cs typeface="Times New Roman" panose="02020603050405020304" pitchFamily="18" charset="0"/>
              </a:rPr>
              <a:t>Порядку </a:t>
            </a:r>
            <a:r>
              <a:rPr lang="ru-RU" sz="2000" dirty="0">
                <a:latin typeface="Times New Roman" panose="02020603050405020304" pitchFamily="18" charset="0"/>
                <a:cs typeface="Times New Roman" panose="02020603050405020304" pitchFamily="18" charset="0"/>
              </a:rPr>
              <a:t>(далее - заявка);</a:t>
            </a:r>
          </a:p>
          <a:p>
            <a:r>
              <a:rPr lang="ru-RU" sz="2000" dirty="0">
                <a:latin typeface="Times New Roman" panose="02020603050405020304" pitchFamily="18" charset="0"/>
                <a:cs typeface="Times New Roman" panose="02020603050405020304" pitchFamily="18" charset="0"/>
              </a:rPr>
              <a:t>утвержденную конкурсную, аукционную документацию, документацию о проведении запроса предложений в части утвержденного технического задания, обоснования начальной (максимальной) цены контракта, утвержденных требований к товарам, используемым при оказании услуг, выполнении работ, а также предлагаемым к поставке.</a:t>
            </a:r>
          </a:p>
          <a:p>
            <a:pPr marL="0" indent="0">
              <a:buNone/>
            </a:pPr>
            <a:r>
              <a:rPr lang="ru-RU" sz="2000" dirty="0" smtClean="0">
                <a:latin typeface="Times New Roman" panose="02020603050405020304" pitchFamily="18" charset="0"/>
                <a:cs typeface="Times New Roman" panose="02020603050405020304" pitchFamily="18" charset="0"/>
              </a:rPr>
              <a:t>В случаях и порядке, установленных правовыми актами главных распорядителей средств областного бюджета, заказчик, не являющийся главным распорядителем средств областного бюджета</a:t>
            </a:r>
            <a:r>
              <a:rPr lang="ru-RU" sz="2000" dirty="0">
                <a:latin typeface="Times New Roman" panose="02020603050405020304" pitchFamily="18" charset="0"/>
                <a:cs typeface="Times New Roman" panose="02020603050405020304" pitchFamily="18" charset="0"/>
              </a:rPr>
              <a:t>, </a:t>
            </a:r>
            <a:r>
              <a:rPr lang="ru-RU" sz="2000" i="1" dirty="0" smtClean="0">
                <a:solidFill>
                  <a:srgbClr val="FF0000"/>
                </a:solidFill>
                <a:latin typeface="Times New Roman" panose="02020603050405020304" pitchFamily="18" charset="0"/>
                <a:cs typeface="Times New Roman" panose="02020603050405020304" pitchFamily="18" charset="0"/>
              </a:rPr>
              <a:t>посредством </a:t>
            </a:r>
            <a:r>
              <a:rPr lang="ru-RU" sz="2000" i="1" dirty="0">
                <a:solidFill>
                  <a:srgbClr val="FF0000"/>
                </a:solidFill>
                <a:latin typeface="Times New Roman" panose="02020603050405020304" pitchFamily="18" charset="0"/>
                <a:cs typeface="Times New Roman" panose="02020603050405020304" pitchFamily="18" charset="0"/>
              </a:rPr>
              <a:t>функционала ГИС </a:t>
            </a:r>
            <a:r>
              <a:rPr lang="ru-RU" sz="2000" i="1" dirty="0" smtClean="0">
                <a:solidFill>
                  <a:srgbClr val="FF0000"/>
                </a:solidFill>
                <a:latin typeface="Times New Roman" panose="02020603050405020304" pitchFamily="18" charset="0"/>
                <a:cs typeface="Times New Roman" panose="02020603050405020304" pitchFamily="18" charset="0"/>
              </a:rPr>
              <a:t>«Госзаказ» </a:t>
            </a:r>
            <a:r>
              <a:rPr lang="ru-RU" sz="2000" dirty="0" smtClean="0">
                <a:latin typeface="Times New Roman" panose="02020603050405020304" pitchFamily="18" charset="0"/>
                <a:cs typeface="Times New Roman" panose="02020603050405020304" pitchFamily="18" charset="0"/>
              </a:rPr>
              <a:t>обязан направить главному распорядителю средств областного бюджета, в ведомственном подчинении которого он находится, на </a:t>
            </a:r>
            <a:r>
              <a:rPr lang="ru-RU" sz="2000" b="1" dirty="0" smtClean="0">
                <a:latin typeface="Times New Roman" panose="02020603050405020304" pitchFamily="18" charset="0"/>
                <a:cs typeface="Times New Roman" panose="02020603050405020304" pitchFamily="18" charset="0"/>
              </a:rPr>
              <a:t>согласование соответствующую заявку</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smtClean="0">
                <a:latin typeface="Times New Roman" panose="02020603050405020304" pitchFamily="18" charset="0"/>
                <a:cs typeface="Times New Roman" panose="02020603050405020304" pitchFamily="18" charset="0"/>
              </a:rPr>
              <a:t>Главный </a:t>
            </a:r>
            <a:r>
              <a:rPr lang="ru-RU" sz="2000" dirty="0">
                <a:latin typeface="Times New Roman" panose="02020603050405020304" pitchFamily="18" charset="0"/>
                <a:cs typeface="Times New Roman" panose="02020603050405020304" pitchFamily="18" charset="0"/>
              </a:rPr>
              <a:t>распорядитель средств областного бюджета обязан </a:t>
            </a:r>
            <a:r>
              <a:rPr lang="ru-RU" sz="2000" b="1" dirty="0">
                <a:latin typeface="Times New Roman" panose="02020603050405020304" pitchFamily="18" charset="0"/>
                <a:cs typeface="Times New Roman" panose="02020603050405020304" pitchFamily="18" charset="0"/>
              </a:rPr>
              <a:t>в срок не позднее пяти рабочих дней</a:t>
            </a:r>
            <a:r>
              <a:rPr lang="ru-RU" sz="2000" dirty="0">
                <a:latin typeface="Times New Roman" panose="02020603050405020304" pitchFamily="18" charset="0"/>
                <a:cs typeface="Times New Roman" panose="02020603050405020304" pitchFamily="18" charset="0"/>
              </a:rPr>
              <a:t> со дня поступления заявки рассмотреть ее и принять решение о согласовании заявки или о возврате заявки на доработку или об отказе в согласовании заявки.</a:t>
            </a:r>
          </a:p>
        </p:txBody>
      </p:sp>
    </p:spTree>
    <p:extLst>
      <p:ext uri="{BB962C8B-B14F-4D97-AF65-F5344CB8AC3E}">
        <p14:creationId xmlns:p14="http://schemas.microsoft.com/office/powerpoint/2010/main" val="3954236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pPr marL="0" indent="0" algn="ctr">
              <a:buNone/>
            </a:pPr>
            <a:r>
              <a:rPr lang="ru-RU" b="1" dirty="0" smtClean="0">
                <a:latin typeface="Times New Roman" panose="02020603050405020304" pitchFamily="18" charset="0"/>
                <a:cs typeface="Times New Roman" panose="02020603050405020304" pitchFamily="18" charset="0"/>
              </a:rPr>
              <a:t>Уполномоченный </a:t>
            </a:r>
            <a:r>
              <a:rPr lang="ru-RU" b="1" dirty="0">
                <a:latin typeface="Times New Roman" panose="02020603050405020304" pitchFamily="18" charset="0"/>
                <a:cs typeface="Times New Roman" panose="02020603050405020304" pitchFamily="18" charset="0"/>
              </a:rPr>
              <a:t>орган осуществляет проверку документов и сведений, содержащихся в заявке заказчика </a:t>
            </a:r>
            <a:r>
              <a:rPr lang="ru-RU" b="1" dirty="0" smtClean="0">
                <a:latin typeface="Times New Roman" panose="02020603050405020304" pitchFamily="18" charset="0"/>
                <a:cs typeface="Times New Roman" panose="02020603050405020304" pitchFamily="18" charset="0"/>
              </a:rPr>
              <a:t>на </a:t>
            </a:r>
            <a:r>
              <a:rPr lang="ru-RU" b="1" dirty="0">
                <a:latin typeface="Times New Roman" panose="02020603050405020304" pitchFamily="18" charset="0"/>
                <a:cs typeface="Times New Roman" panose="02020603050405020304" pitchFamily="18" charset="0"/>
              </a:rPr>
              <a:t>соответствие их требованиям действующего </a:t>
            </a:r>
            <a:r>
              <a:rPr lang="ru-RU" b="1" dirty="0" smtClean="0">
                <a:latin typeface="Times New Roman" panose="02020603050405020304" pitchFamily="18" charset="0"/>
                <a:cs typeface="Times New Roman" panose="02020603050405020304" pitchFamily="18" charset="0"/>
              </a:rPr>
              <a:t>законодательства:</a:t>
            </a:r>
          </a:p>
          <a:p>
            <a:r>
              <a:rPr lang="ru-RU" dirty="0" smtClean="0">
                <a:latin typeface="Times New Roman" panose="02020603050405020304" pitchFamily="18" charset="0"/>
                <a:cs typeface="Times New Roman" panose="02020603050405020304" pitchFamily="18" charset="0"/>
              </a:rPr>
              <a:t>Способ </a:t>
            </a:r>
            <a:r>
              <a:rPr lang="ru-RU" dirty="0">
                <a:latin typeface="Times New Roman" panose="02020603050405020304" pitchFamily="18" charset="0"/>
                <a:cs typeface="Times New Roman" panose="02020603050405020304" pitchFamily="18" charset="0"/>
              </a:rPr>
              <a:t>определения поставщиков (подрядчиков, исполнителей</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Требования </a:t>
            </a:r>
            <a:r>
              <a:rPr lang="ru-RU" dirty="0">
                <a:latin typeface="Times New Roman" panose="02020603050405020304" pitchFamily="18" charset="0"/>
                <a:cs typeface="Times New Roman" panose="02020603050405020304" pitchFamily="18" charset="0"/>
              </a:rPr>
              <a:t>к участникам закупки, установленные заказчиком в соответствии с действующим законодательством, исчерпывающий перечень документов, которые должны быть предоставлены участником закупки, а также сведения об ограничении участия в определении поставщика (подрядчика, исполнителя</a:t>
            </a:r>
            <a:r>
              <a:rPr lang="ru-RU" dirty="0" smtClean="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Сведения о размере и порядке внесения обеспечения заявки на участие в закупке, а также условия банковской </a:t>
            </a:r>
            <a:r>
              <a:rPr lang="ru-RU" dirty="0" smtClean="0">
                <a:latin typeface="Times New Roman" panose="02020603050405020304" pitchFamily="18" charset="0"/>
                <a:cs typeface="Times New Roman" panose="02020603050405020304" pitchFamily="18" charset="0"/>
              </a:rPr>
              <a:t>гарантии</a:t>
            </a:r>
          </a:p>
          <a:p>
            <a:r>
              <a:rPr lang="ru-RU" dirty="0" smtClean="0">
                <a:latin typeface="Times New Roman" panose="02020603050405020304" pitchFamily="18" charset="0"/>
                <a:cs typeface="Times New Roman" panose="02020603050405020304" pitchFamily="18" charset="0"/>
              </a:rPr>
              <a:t>Сведения о размере обеспечения исполнения контракта, сроке и порядке его предоставления, а также информация о банковском </a:t>
            </a:r>
            <a:r>
              <a:rPr lang="ru-RU" dirty="0">
                <a:latin typeface="Times New Roman" panose="02020603050405020304" pitchFamily="18" charset="0"/>
                <a:cs typeface="Times New Roman" panose="02020603050405020304" pitchFamily="18" charset="0"/>
              </a:rPr>
              <a:t>сопровождении контракта</a:t>
            </a:r>
            <a:r>
              <a:rPr lang="ru-RU" dirty="0">
                <a:solidFill>
                  <a:srgbClr val="FF0000"/>
                </a:solidFill>
                <a:latin typeface="Times New Roman" panose="02020603050405020304" pitchFamily="18" charset="0"/>
                <a:cs typeface="Times New Roman" panose="02020603050405020304" pitchFamily="18" charset="0"/>
              </a:rPr>
              <a:t>, за исключением обеспечения гарантийных обязательств</a:t>
            </a:r>
          </a:p>
          <a:p>
            <a:r>
              <a:rPr lang="ru-RU" dirty="0" smtClean="0">
                <a:latin typeface="Times New Roman" panose="02020603050405020304" pitchFamily="18" charset="0"/>
                <a:cs typeface="Times New Roman" panose="02020603050405020304" pitchFamily="18" charset="0"/>
              </a:rPr>
              <a:t>Критерии </a:t>
            </a:r>
            <a:r>
              <a:rPr lang="ru-RU" dirty="0">
                <a:latin typeface="Times New Roman" panose="02020603050405020304" pitchFamily="18" charset="0"/>
                <a:cs typeface="Times New Roman" panose="02020603050405020304" pitchFamily="18" charset="0"/>
              </a:rPr>
              <a:t>(подкритерии) оценки заявок на участие в конкурсе, величины значимости этих критериев предпринимательства в установленных действующим законодательством </a:t>
            </a:r>
            <a:r>
              <a:rPr lang="ru-RU" dirty="0" smtClean="0">
                <a:latin typeface="Times New Roman" panose="02020603050405020304" pitchFamily="18" charset="0"/>
                <a:cs typeface="Times New Roman" panose="02020603050405020304" pitchFamily="18" charset="0"/>
              </a:rPr>
              <a:t>случаях</a:t>
            </a:r>
          </a:p>
        </p:txBody>
      </p:sp>
    </p:spTree>
    <p:extLst>
      <p:ext uri="{BB962C8B-B14F-4D97-AF65-F5344CB8AC3E}">
        <p14:creationId xmlns:p14="http://schemas.microsoft.com/office/powerpoint/2010/main" val="3464068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pPr marL="0" indent="0" algn="ctr">
              <a:buNone/>
            </a:pPr>
            <a:r>
              <a:rPr lang="ru-RU" sz="1900" dirty="0" smtClean="0">
                <a:solidFill>
                  <a:srgbClr val="FF0000"/>
                </a:solidFill>
                <a:latin typeface="Times New Roman" panose="02020603050405020304" pitchFamily="18" charset="0"/>
                <a:cs typeface="Times New Roman" panose="02020603050405020304" pitchFamily="18" charset="0"/>
              </a:rPr>
              <a:t>П</a:t>
            </a:r>
            <a:r>
              <a:rPr lang="ru-RU" sz="2000" dirty="0" smtClean="0">
                <a:solidFill>
                  <a:srgbClr val="FF0000"/>
                </a:solidFill>
                <a:latin typeface="Times New Roman" panose="02020603050405020304" pitchFamily="18" charset="0"/>
                <a:cs typeface="Times New Roman" panose="02020603050405020304" pitchFamily="18" charset="0"/>
              </a:rPr>
              <a:t>остановление </a:t>
            </a:r>
            <a:r>
              <a:rPr lang="ru-RU" sz="2000" dirty="0">
                <a:solidFill>
                  <a:srgbClr val="FF0000"/>
                </a:solidFill>
                <a:latin typeface="Times New Roman" panose="02020603050405020304" pitchFamily="18" charset="0"/>
                <a:cs typeface="Times New Roman" panose="02020603050405020304" pitchFamily="18" charset="0"/>
              </a:rPr>
              <a:t>Правительства Самарской области от 24.10.2019 </a:t>
            </a:r>
            <a:r>
              <a:rPr lang="ru-RU" sz="2000" dirty="0" smtClean="0">
                <a:solidFill>
                  <a:srgbClr val="FF0000"/>
                </a:solidFill>
                <a:latin typeface="Times New Roman" panose="02020603050405020304" pitchFamily="18" charset="0"/>
                <a:cs typeface="Times New Roman" panose="02020603050405020304" pitchFamily="18" charset="0"/>
              </a:rPr>
              <a:t>№ </a:t>
            </a:r>
            <a:r>
              <a:rPr lang="ru-RU" sz="2000" dirty="0">
                <a:solidFill>
                  <a:srgbClr val="FF0000"/>
                </a:solidFill>
                <a:latin typeface="Times New Roman" panose="02020603050405020304" pitchFamily="18" charset="0"/>
                <a:cs typeface="Times New Roman" panose="02020603050405020304" pitchFamily="18" charset="0"/>
              </a:rPr>
              <a:t>744</a:t>
            </a:r>
          </a:p>
          <a:p>
            <a:pPr marL="0" indent="0">
              <a:buNone/>
            </a:pPr>
            <a:endParaRPr lang="ru-RU" sz="1900" dirty="0">
              <a:solidFill>
                <a:srgbClr val="FF0000"/>
              </a:solidFill>
              <a:latin typeface="Times New Roman" panose="02020603050405020304" pitchFamily="18" charset="0"/>
              <a:cs typeface="Times New Roman" panose="02020603050405020304" pitchFamily="18" charset="0"/>
            </a:endParaRPr>
          </a:p>
          <a:p>
            <a:r>
              <a:rPr lang="ru-RU" sz="1900" dirty="0" smtClean="0">
                <a:latin typeface="Times New Roman" panose="02020603050405020304" pitchFamily="18" charset="0"/>
                <a:cs typeface="Times New Roman" panose="02020603050405020304" pitchFamily="18" charset="0"/>
              </a:rPr>
              <a:t>Уполномоченный </a:t>
            </a:r>
            <a:r>
              <a:rPr lang="ru-RU" sz="1900" dirty="0">
                <a:latin typeface="Times New Roman" panose="02020603050405020304" pitchFamily="18" charset="0"/>
                <a:cs typeface="Times New Roman" panose="02020603050405020304" pitchFamily="18" charset="0"/>
              </a:rPr>
              <a:t>орган рассматривает поступившую от заказчика заявку в течение </a:t>
            </a:r>
            <a:r>
              <a:rPr lang="ru-RU" sz="1900" b="1" dirty="0">
                <a:latin typeface="Times New Roman" panose="02020603050405020304" pitchFamily="18" charset="0"/>
                <a:cs typeface="Times New Roman" panose="02020603050405020304" pitchFamily="18" charset="0"/>
              </a:rPr>
              <a:t>десяти рабочих дней</a:t>
            </a:r>
            <a:r>
              <a:rPr lang="ru-RU" sz="1900" dirty="0">
                <a:latin typeface="Times New Roman" panose="02020603050405020304" pitchFamily="18" charset="0"/>
                <a:cs typeface="Times New Roman" panose="02020603050405020304" pitchFamily="18" charset="0"/>
              </a:rPr>
              <a:t> со дня, следующего за днем ее поступления</a:t>
            </a:r>
            <a:r>
              <a:rPr lang="ru-RU" sz="1900" dirty="0">
                <a:solidFill>
                  <a:srgbClr val="FF0000"/>
                </a:solidFill>
                <a:latin typeface="Times New Roman" panose="02020603050405020304" pitchFamily="18" charset="0"/>
                <a:cs typeface="Times New Roman" panose="02020603050405020304" pitchFamily="18" charset="0"/>
              </a:rPr>
              <a:t>, а в случае проведения совместных конкурсов или аукционов - после окончания срока, установленного правовым актом уполномоченного органа.</a:t>
            </a:r>
          </a:p>
          <a:p>
            <a:r>
              <a:rPr lang="ru-RU" sz="1900" dirty="0" smtClean="0">
                <a:latin typeface="Times New Roman" panose="02020603050405020304" pitchFamily="18" charset="0"/>
                <a:cs typeface="Times New Roman" panose="02020603050405020304" pitchFamily="18" charset="0"/>
              </a:rPr>
              <a:t>В </a:t>
            </a:r>
            <a:r>
              <a:rPr lang="ru-RU" sz="1900" dirty="0">
                <a:latin typeface="Times New Roman" panose="02020603050405020304" pitchFamily="18" charset="0"/>
                <a:cs typeface="Times New Roman" panose="02020603050405020304" pitchFamily="18" charset="0"/>
              </a:rPr>
              <a:t>случае соответствия заявки требованиям действующего законодательства, а также наличия в ней сведений и документов, предусмотренных </a:t>
            </a:r>
            <a:r>
              <a:rPr lang="ru-RU" sz="1900" dirty="0" smtClean="0">
                <a:latin typeface="Times New Roman" panose="02020603050405020304" pitchFamily="18" charset="0"/>
                <a:cs typeface="Times New Roman" panose="02020603050405020304" pitchFamily="18" charset="0"/>
              </a:rPr>
              <a:t>Порядком, </a:t>
            </a:r>
            <a:r>
              <a:rPr lang="ru-RU" sz="1900" dirty="0">
                <a:latin typeface="Times New Roman" panose="02020603050405020304" pitchFamily="18" charset="0"/>
                <a:cs typeface="Times New Roman" panose="02020603050405020304" pitchFamily="18" charset="0"/>
              </a:rPr>
              <a:t>уполномоченный орган:</a:t>
            </a:r>
          </a:p>
          <a:p>
            <a:pPr>
              <a:buFont typeface="Wingdings" pitchFamily="2" charset="2"/>
              <a:buChar char="§"/>
            </a:pPr>
            <a:r>
              <a:rPr lang="ru-RU" sz="1900" dirty="0">
                <a:latin typeface="Times New Roman" panose="02020603050405020304" pitchFamily="18" charset="0"/>
                <a:cs typeface="Times New Roman" panose="02020603050405020304" pitchFamily="18" charset="0"/>
              </a:rPr>
              <a:t>утверждает конкурсную, аукционную документацию, документацию о проведении запроса предложений;</a:t>
            </a:r>
          </a:p>
          <a:p>
            <a:pPr>
              <a:buFont typeface="Wingdings" pitchFamily="2" charset="2"/>
              <a:buChar char="§"/>
            </a:pPr>
            <a:r>
              <a:rPr lang="ru-RU" sz="1900" dirty="0">
                <a:latin typeface="Times New Roman" panose="02020603050405020304" pitchFamily="18" charset="0"/>
                <a:cs typeface="Times New Roman" panose="02020603050405020304" pitchFamily="18" charset="0"/>
              </a:rPr>
              <a:t>размещает в ЕИС извещение об осуществлении закупки в срок не позднее </a:t>
            </a:r>
            <a:r>
              <a:rPr lang="ru-RU" sz="1900" b="1" dirty="0">
                <a:latin typeface="Times New Roman" panose="02020603050405020304" pitchFamily="18" charset="0"/>
                <a:cs typeface="Times New Roman" panose="02020603050405020304" pitchFamily="18" charset="0"/>
              </a:rPr>
              <a:t>десяти рабочих дней </a:t>
            </a:r>
            <a:r>
              <a:rPr lang="ru-RU" sz="1900" dirty="0">
                <a:latin typeface="Times New Roman" panose="02020603050405020304" pitchFamily="18" charset="0"/>
                <a:cs typeface="Times New Roman" panose="02020603050405020304" pitchFamily="18" charset="0"/>
              </a:rPr>
              <a:t>со дня, следующего за днем ее поступления</a:t>
            </a:r>
            <a:r>
              <a:rPr lang="ru-RU" sz="1900" dirty="0">
                <a:solidFill>
                  <a:srgbClr val="FF0000"/>
                </a:solidFill>
                <a:latin typeface="Times New Roman" panose="02020603050405020304" pitchFamily="18" charset="0"/>
                <a:cs typeface="Times New Roman" panose="02020603050405020304" pitchFamily="18" charset="0"/>
              </a:rPr>
              <a:t>, а в случае проведения совместных конкурсов или аукционов - не позднее срока, установленного правовым актом уполномоченного органа</a:t>
            </a:r>
            <a:r>
              <a:rPr lang="ru-RU" sz="1900" dirty="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5925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r>
              <a:rPr lang="ru-RU" sz="2400" dirty="0" smtClean="0">
                <a:latin typeface="Times New Roman" panose="02020603050405020304" pitchFamily="18" charset="0"/>
                <a:cs typeface="Times New Roman" panose="02020603050405020304" pitchFamily="18" charset="0"/>
              </a:rPr>
              <a:t>В случае </a:t>
            </a:r>
            <a:r>
              <a:rPr lang="ru-RU" sz="2400" b="1" dirty="0" smtClean="0">
                <a:latin typeface="Times New Roman" panose="02020603050405020304" pitchFamily="18" charset="0"/>
                <a:cs typeface="Times New Roman" panose="02020603050405020304" pitchFamily="18" charset="0"/>
              </a:rPr>
              <a:t>отсутствия в заявке </a:t>
            </a:r>
            <a:r>
              <a:rPr lang="ru-RU" sz="2400" dirty="0" smtClean="0">
                <a:latin typeface="Times New Roman" panose="02020603050405020304" pitchFamily="18" charset="0"/>
                <a:cs typeface="Times New Roman" panose="02020603050405020304" pitchFamily="18" charset="0"/>
              </a:rPr>
              <a:t>сведений и (или) документов, необходимых для проведения процедуры определения поставщика (подрядчика, исполнителя) товаров, работ, услуг, предусмотренных действующим законодательством и Порядком, либо </a:t>
            </a:r>
            <a:r>
              <a:rPr lang="ru-RU" sz="2400" b="1" dirty="0" smtClean="0">
                <a:latin typeface="Times New Roman" panose="02020603050405020304" pitchFamily="18" charset="0"/>
                <a:cs typeface="Times New Roman" panose="02020603050405020304" pitchFamily="18" charset="0"/>
              </a:rPr>
              <a:t>несоответствия заявки действующему законодательству </a:t>
            </a:r>
            <a:r>
              <a:rPr lang="ru-RU" sz="2400" dirty="0" smtClean="0">
                <a:latin typeface="Times New Roman" panose="02020603050405020304" pitchFamily="18" charset="0"/>
                <a:cs typeface="Times New Roman" panose="02020603050405020304" pitchFamily="18" charset="0"/>
              </a:rPr>
              <a:t>уполномоченный орган в </a:t>
            </a:r>
            <a:r>
              <a:rPr lang="ru-RU" sz="2400" b="1" dirty="0" smtClean="0">
                <a:latin typeface="Times New Roman" panose="02020603050405020304" pitchFamily="18" charset="0"/>
                <a:cs typeface="Times New Roman" panose="02020603050405020304" pitchFamily="18" charset="0"/>
              </a:rPr>
              <a:t>течение десяти рабочих дней </a:t>
            </a:r>
            <a:r>
              <a:rPr lang="ru-RU" sz="2400" dirty="0" smtClean="0">
                <a:latin typeface="Times New Roman" panose="02020603050405020304" pitchFamily="18" charset="0"/>
                <a:cs typeface="Times New Roman" panose="02020603050405020304" pitchFamily="18" charset="0"/>
              </a:rPr>
              <a:t>со дня, следующего за днем ее поступления, возвращает заявку на доработку заказчику с обязательным указанием причин возврата.</a:t>
            </a:r>
          </a:p>
          <a:p>
            <a:r>
              <a:rPr lang="ru-RU" sz="2400" dirty="0" smtClean="0">
                <a:latin typeface="Times New Roman" panose="02020603050405020304" pitchFamily="18" charset="0"/>
                <a:cs typeface="Times New Roman" panose="02020603050405020304" pitchFamily="18" charset="0"/>
              </a:rPr>
              <a:t>Уполномоченный орган рассматривает </a:t>
            </a:r>
            <a:r>
              <a:rPr lang="ru-RU" sz="2400" b="1" dirty="0" smtClean="0">
                <a:latin typeface="Times New Roman" panose="02020603050405020304" pitchFamily="18" charset="0"/>
                <a:cs typeface="Times New Roman" panose="02020603050405020304" pitchFamily="18" charset="0"/>
              </a:rPr>
              <a:t>повторно поступившую от заказчика заявку </a:t>
            </a:r>
            <a:r>
              <a:rPr lang="ru-RU" sz="2400" dirty="0" smtClean="0">
                <a:latin typeface="Times New Roman" panose="02020603050405020304" pitchFamily="18" charset="0"/>
                <a:cs typeface="Times New Roman" panose="02020603050405020304" pitchFamily="18" charset="0"/>
              </a:rPr>
              <a:t>в порядке, предусмотренном Порядком.</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7989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562378"/>
          </a:xfrm>
        </p:spPr>
        <p:txBody>
          <a:bodyPr>
            <a:noAutofit/>
          </a:bodyPr>
          <a:lstStyle/>
          <a:p>
            <a:pPr algn="ctr"/>
            <a:r>
              <a:rPr lang="ru-RU" sz="2700" dirty="0">
                <a:latin typeface="Times New Roman" panose="02020603050405020304" pitchFamily="18" charset="0"/>
                <a:cs typeface="Times New Roman" panose="02020603050405020304" pitchFamily="18" charset="0"/>
              </a:rPr>
              <a:t>Создании комиссии по осуществлению закупок</a:t>
            </a:r>
          </a:p>
        </p:txBody>
      </p:sp>
      <p:sp>
        <p:nvSpPr>
          <p:cNvPr id="3" name="Объект 2"/>
          <p:cNvSpPr>
            <a:spLocks noGrp="1"/>
          </p:cNvSpPr>
          <p:nvPr>
            <p:ph idx="1"/>
          </p:nvPr>
        </p:nvSpPr>
        <p:spPr>
          <a:xfrm>
            <a:off x="677334" y="940158"/>
            <a:ext cx="10385618" cy="5396247"/>
          </a:xfrm>
        </p:spPr>
        <p:txBody>
          <a:bodyPr>
            <a:normAutofit/>
          </a:bodyPr>
          <a:lstStyle/>
          <a:p>
            <a:r>
              <a:rPr lang="ru-RU" dirty="0" smtClean="0">
                <a:latin typeface="Times New Roman" panose="02020603050405020304" pitchFamily="18" charset="0"/>
                <a:cs typeface="Times New Roman" panose="02020603050405020304" pitchFamily="18" charset="0"/>
              </a:rPr>
              <a:t>Решение </a:t>
            </a:r>
            <a:r>
              <a:rPr lang="ru-RU" dirty="0">
                <a:latin typeface="Times New Roman" panose="02020603050405020304" pitchFamily="18" charset="0"/>
                <a:cs typeface="Times New Roman" panose="02020603050405020304" pitchFamily="18" charset="0"/>
              </a:rPr>
              <a:t>о создании комиссии по осуществлению закупок товаров, работ, услуг (далее - комиссия) в соответствии с действующим законодательством </a:t>
            </a:r>
            <a:r>
              <a:rPr lang="ru-RU" b="1" dirty="0">
                <a:latin typeface="Times New Roman" panose="02020603050405020304" pitchFamily="18" charset="0"/>
                <a:cs typeface="Times New Roman" panose="02020603050405020304" pitchFamily="18" charset="0"/>
              </a:rPr>
              <a:t>принимается уполномоченным органом</a:t>
            </a:r>
            <a:r>
              <a:rPr lang="ru-RU" dirty="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состав комиссии </a:t>
            </a:r>
            <a:r>
              <a:rPr lang="ru-RU" b="1" dirty="0">
                <a:latin typeface="Times New Roman" panose="02020603050405020304" pitchFamily="18" charset="0"/>
                <a:cs typeface="Times New Roman" panose="02020603050405020304" pitchFamily="18" charset="0"/>
              </a:rPr>
              <a:t>включаются представители уполномоченного органа и заказчика </a:t>
            </a:r>
            <a:r>
              <a:rPr lang="ru-RU" dirty="0">
                <a:latin typeface="Times New Roman" panose="02020603050405020304" pitchFamily="18" charset="0"/>
                <a:cs typeface="Times New Roman" panose="02020603050405020304" pitchFamily="18" charset="0"/>
              </a:rPr>
              <a:t>в количестве, предусмотренном действующим законодательством.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случае если заказчик не является главным распорядителем средств областного бюджета, в состав комиссии могут быть включены </a:t>
            </a:r>
            <a:r>
              <a:rPr lang="ru-RU" b="1" dirty="0">
                <a:latin typeface="Times New Roman" panose="02020603050405020304" pitchFamily="18" charset="0"/>
                <a:cs typeface="Times New Roman" panose="02020603050405020304" pitchFamily="18" charset="0"/>
              </a:rPr>
              <a:t>представители главного распорядителя средств областного бюджета</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Решение </a:t>
            </a:r>
            <a:r>
              <a:rPr lang="ru-RU" dirty="0">
                <a:latin typeface="Times New Roman" panose="02020603050405020304" pitchFamily="18" charset="0"/>
                <a:cs typeface="Times New Roman" panose="02020603050405020304" pitchFamily="18" charset="0"/>
              </a:rPr>
              <a:t>о персональном составе комиссии принимается уполномоченным органом на основании предложенных в составе заявки заказчиками кандидатур для участия в работе комиссий, при этом определяется порядок ее работы, назначается председатель комиссии.</a:t>
            </a:r>
          </a:p>
          <a:p>
            <a:pPr marL="0" indent="0">
              <a:buNone/>
            </a:pPr>
            <a:r>
              <a:rPr lang="ru-RU" dirty="0" smtClean="0">
                <a:latin typeface="Times New Roman" panose="02020603050405020304" pitchFamily="18" charset="0"/>
                <a:cs typeface="Times New Roman" panose="02020603050405020304" pitchFamily="18" charset="0"/>
              </a:rPr>
              <a:t>Заказчик</a:t>
            </a:r>
            <a:r>
              <a:rPr lang="ru-RU" dirty="0">
                <a:latin typeface="Times New Roman" panose="02020603050405020304" pitchFamily="18" charset="0"/>
                <a:cs typeface="Times New Roman" panose="02020603050405020304" pitchFamily="18" charset="0"/>
              </a:rPr>
              <a:t>, главный распорядитель средств областного бюджета, уполномоченный орган обязаны заменить своего представителя в составе комиссии в случае невозможности выполнять им функции члена комиссии.</a:t>
            </a:r>
          </a:p>
          <a:p>
            <a:pPr marL="0" indent="0">
              <a:buNone/>
            </a:pPr>
            <a:r>
              <a:rPr lang="ru-RU" dirty="0" smtClean="0">
                <a:latin typeface="Times New Roman" panose="02020603050405020304" pitchFamily="18" charset="0"/>
                <a:cs typeface="Times New Roman" panose="02020603050405020304" pitchFamily="18" charset="0"/>
              </a:rPr>
              <a:t>Руководитель </a:t>
            </a:r>
            <a:r>
              <a:rPr lang="ru-RU" dirty="0">
                <a:latin typeface="Times New Roman" panose="02020603050405020304" pitchFamily="18" charset="0"/>
                <a:cs typeface="Times New Roman" panose="02020603050405020304" pitchFamily="18" charset="0"/>
              </a:rPr>
              <a:t>заказчика, руководитель главного распорядителя средств областного бюджета обеспечивают своевременную явку и участие в работе членов комиссии соответственно представителей заказчика, представителей главного распорядителя средств областного бюджета.</a:t>
            </a:r>
          </a:p>
        </p:txBody>
      </p:sp>
    </p:spTree>
    <p:extLst>
      <p:ext uri="{BB962C8B-B14F-4D97-AF65-F5344CB8AC3E}">
        <p14:creationId xmlns:p14="http://schemas.microsoft.com/office/powerpoint/2010/main" val="1504396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802821"/>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Постановление Правительства Самарской области от 21.12.2005 </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165</a:t>
            </a:r>
            <a:br>
              <a:rPr lang="ru-RU" sz="1600" b="1" dirty="0">
                <a:solidFill>
                  <a:schemeClr val="tx1"/>
                </a:solidFill>
                <a:latin typeface="Times New Roman" panose="02020603050405020304" pitchFamily="18" charset="0"/>
                <a:cs typeface="Times New Roman" panose="02020603050405020304" pitchFamily="18" charset="0"/>
              </a:rPr>
            </a:br>
            <a:r>
              <a:rPr lang="ru-RU" sz="1600" b="1" dirty="0" smtClean="0">
                <a:solidFill>
                  <a:schemeClr val="tx1"/>
                </a:solidFill>
                <a:latin typeface="Times New Roman" panose="02020603050405020304" pitchFamily="18" charset="0"/>
                <a:cs typeface="Times New Roman" panose="02020603050405020304" pitchFamily="18" charset="0"/>
              </a:rPr>
              <a:t>"</a:t>
            </a:r>
            <a:r>
              <a:rPr lang="ru-RU" sz="1600" b="1" dirty="0">
                <a:solidFill>
                  <a:schemeClr val="tx1"/>
                </a:solidFill>
                <a:latin typeface="Times New Roman" panose="02020603050405020304" pitchFamily="18" charset="0"/>
                <a:cs typeface="Times New Roman" panose="02020603050405020304" pitchFamily="18" charset="0"/>
              </a:rPr>
              <a:t>О принятии </a:t>
            </a:r>
            <a:r>
              <a:rPr lang="ru-RU" sz="1600" b="1" dirty="0">
                <a:solidFill>
                  <a:srgbClr val="FF0000"/>
                </a:solidFill>
                <a:latin typeface="Times New Roman" panose="02020603050405020304" pitchFamily="18" charset="0"/>
                <a:cs typeface="Times New Roman" panose="02020603050405020304" pitchFamily="18" charset="0"/>
              </a:rPr>
              <a:t>Положения о Главном управлении организации торгов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a:t>
            </a:r>
          </a:p>
        </p:txBody>
      </p:sp>
      <p:sp>
        <p:nvSpPr>
          <p:cNvPr id="3" name="Объект 2"/>
          <p:cNvSpPr>
            <a:spLocks noGrp="1"/>
          </p:cNvSpPr>
          <p:nvPr>
            <p:ph idx="1"/>
          </p:nvPr>
        </p:nvSpPr>
        <p:spPr>
          <a:xfrm>
            <a:off x="734484" y="1396093"/>
            <a:ext cx="8596668" cy="4982515"/>
          </a:xfrm>
        </p:spPr>
        <p:txBody>
          <a:bodyPr>
            <a:normAutofit/>
          </a:bodyPr>
          <a:lstStyle/>
          <a:p>
            <a:pPr marL="0" indent="0" algn="just">
              <a:buNone/>
            </a:pPr>
            <a:r>
              <a:rPr lang="ru-RU" dirty="0">
                <a:solidFill>
                  <a:schemeClr val="tx1"/>
                </a:solidFill>
                <a:latin typeface="Times New Roman" panose="02020603050405020304" pitchFamily="18" charset="0"/>
                <a:cs typeface="Times New Roman" panose="02020603050405020304" pitchFamily="18" charset="0"/>
              </a:rPr>
              <a:t>В ведении Главного управления находятся:</a:t>
            </a:r>
          </a:p>
          <a:p>
            <a:pPr marL="0" indent="0" algn="just">
              <a:buNone/>
            </a:pPr>
            <a:r>
              <a:rPr lang="ru-RU" dirty="0">
                <a:solidFill>
                  <a:schemeClr val="tx1"/>
                </a:solidFill>
                <a:latin typeface="Times New Roman" panose="02020603050405020304" pitchFamily="18" charset="0"/>
                <a:cs typeface="Times New Roman" panose="02020603050405020304" pitchFamily="18" charset="0"/>
              </a:rPr>
              <a:t>определение поставщиков (подрядчиков, исполнителей) </a:t>
            </a:r>
            <a:r>
              <a:rPr lang="ru-RU" dirty="0">
                <a:solidFill>
                  <a:srgbClr val="FF0000"/>
                </a:solidFill>
                <a:latin typeface="Times New Roman" panose="02020603050405020304" pitchFamily="18" charset="0"/>
                <a:cs typeface="Times New Roman" panose="02020603050405020304" pitchFamily="18" charset="0"/>
              </a:rPr>
              <a:t>для муниципальных заказчиков и муниципальных бюджетных учреждений</a:t>
            </a:r>
            <a:r>
              <a:rPr lang="ru-RU" dirty="0">
                <a:solidFill>
                  <a:schemeClr val="tx1"/>
                </a:solidFill>
                <a:latin typeface="Times New Roman" panose="02020603050405020304" pitchFamily="18" charset="0"/>
                <a:cs typeface="Times New Roman" panose="02020603050405020304" pitchFamily="18" charset="0"/>
              </a:rPr>
              <a:t> на основании </a:t>
            </a:r>
            <a:r>
              <a:rPr lang="ru-RU" b="1" dirty="0">
                <a:solidFill>
                  <a:schemeClr val="tx1"/>
                </a:solidFill>
                <a:latin typeface="Times New Roman" panose="02020603050405020304" pitchFamily="18" charset="0"/>
                <a:cs typeface="Times New Roman" panose="02020603050405020304" pitchFamily="18" charset="0"/>
              </a:rPr>
              <a:t>соглашений между Самарской областью и находящимися на ее территории муниципальными </a:t>
            </a:r>
            <a:r>
              <a:rPr lang="ru-RU" b="1" dirty="0" smtClean="0">
                <a:solidFill>
                  <a:schemeClr val="tx1"/>
                </a:solidFill>
                <a:latin typeface="Times New Roman" panose="02020603050405020304" pitchFamily="18" charset="0"/>
                <a:cs typeface="Times New Roman" panose="02020603050405020304" pitchFamily="18" charset="0"/>
              </a:rPr>
              <a:t>образованиями</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pPr marL="0" indent="0" algn="ctr">
              <a:buNone/>
            </a:pPr>
            <a:r>
              <a:rPr lang="ru-RU" b="1" dirty="0" smtClean="0">
                <a:latin typeface="Times New Roman" panose="02020603050405020304" pitchFamily="18" charset="0"/>
                <a:cs typeface="Times New Roman" panose="02020603050405020304" pitchFamily="18" charset="0"/>
              </a:rPr>
              <a:t> </a:t>
            </a:r>
            <a:r>
              <a:rPr lang="ru-RU" b="1" dirty="0" smtClean="0">
                <a:solidFill>
                  <a:schemeClr val="tx1"/>
                </a:solidFill>
                <a:latin typeface="Times New Roman" panose="02020603050405020304" pitchFamily="18" charset="0"/>
                <a:cs typeface="Times New Roman" panose="02020603050405020304" pitchFamily="18" charset="0"/>
              </a:rPr>
              <a:t>Заключены соглашения</a:t>
            </a:r>
            <a:endParaRPr lang="ru-RU"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74163000"/>
              </p:ext>
            </p:extLst>
          </p:nvPr>
        </p:nvGraphicFramePr>
        <p:xfrm>
          <a:off x="1044121" y="3560837"/>
          <a:ext cx="8128000" cy="279400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ru-RU" dirty="0" smtClean="0"/>
                        <a:t>в 2020</a:t>
                      </a:r>
                      <a:r>
                        <a:rPr lang="ru-RU" baseline="0" dirty="0" smtClean="0"/>
                        <a:t> году с:</a:t>
                      </a:r>
                      <a:endParaRPr lang="ru-RU" dirty="0"/>
                    </a:p>
                  </a:txBody>
                  <a:tcPr/>
                </a:tc>
                <a:tc>
                  <a:txBody>
                    <a:bodyPr/>
                    <a:lstStyle/>
                    <a:p>
                      <a:r>
                        <a:rPr lang="ru-RU" dirty="0" smtClean="0"/>
                        <a:t>в 2021 году с:</a:t>
                      </a:r>
                      <a:endParaRPr lang="ru-RU" dirty="0"/>
                    </a:p>
                  </a:txBody>
                  <a:tcPr/>
                </a:tc>
              </a:tr>
              <a:tr h="370840">
                <a:tc>
                  <a:txBody>
                    <a:bodyPr/>
                    <a:lstStyle/>
                    <a:p>
                      <a:pPr algn="just">
                        <a:lnSpc>
                          <a:spcPct val="150000"/>
                        </a:lnSpc>
                      </a:pPr>
                      <a:r>
                        <a:rPr lang="ru-RU" dirty="0" smtClean="0">
                          <a:solidFill>
                            <a:schemeClr val="tx1"/>
                          </a:solidFill>
                          <a:latin typeface="Times New Roman" panose="02020603050405020304" pitchFamily="18" charset="0"/>
                          <a:cs typeface="Times New Roman" panose="02020603050405020304" pitchFamily="18" charset="0"/>
                        </a:rPr>
                        <a:t>г.о. Новокуйбышевск </a:t>
                      </a:r>
                    </a:p>
                    <a:p>
                      <a:pPr algn="just">
                        <a:lnSpc>
                          <a:spcPct val="150000"/>
                        </a:lnSpc>
                      </a:pPr>
                      <a:r>
                        <a:rPr lang="ru-RU" dirty="0" smtClean="0">
                          <a:solidFill>
                            <a:schemeClr val="tx1"/>
                          </a:solidFill>
                          <a:latin typeface="Times New Roman" panose="02020603050405020304" pitchFamily="18" charset="0"/>
                          <a:cs typeface="Times New Roman" panose="02020603050405020304" pitchFamily="18" charset="0"/>
                        </a:rPr>
                        <a:t>г.о. Похвистнево</a:t>
                      </a:r>
                    </a:p>
                    <a:p>
                      <a:pPr algn="just">
                        <a:lnSpc>
                          <a:spcPct val="150000"/>
                        </a:lnSpc>
                      </a:pPr>
                      <a:r>
                        <a:rPr lang="ru-RU" dirty="0" err="1" smtClean="0">
                          <a:solidFill>
                            <a:schemeClr val="tx1"/>
                          </a:solidFill>
                          <a:latin typeface="Times New Roman" panose="02020603050405020304" pitchFamily="18" charset="0"/>
                          <a:cs typeface="Times New Roman" panose="02020603050405020304" pitchFamily="18" charset="0"/>
                        </a:rPr>
                        <a:t>м.р</a:t>
                      </a:r>
                      <a:r>
                        <a:rPr lang="ru-RU" dirty="0" smtClean="0">
                          <a:solidFill>
                            <a:schemeClr val="tx1"/>
                          </a:solidFill>
                          <a:latin typeface="Times New Roman" panose="02020603050405020304" pitchFamily="18" charset="0"/>
                          <a:cs typeface="Times New Roman" panose="02020603050405020304" pitchFamily="18" charset="0"/>
                        </a:rPr>
                        <a:t>. Волжский</a:t>
                      </a:r>
                    </a:p>
                    <a:p>
                      <a:pPr algn="just">
                        <a:lnSpc>
                          <a:spcPct val="150000"/>
                        </a:lnSpc>
                      </a:pPr>
                      <a:r>
                        <a:rPr lang="ru-RU" dirty="0" err="1" smtClean="0">
                          <a:solidFill>
                            <a:schemeClr val="tx1"/>
                          </a:solidFill>
                          <a:latin typeface="Times New Roman" panose="02020603050405020304" pitchFamily="18" charset="0"/>
                          <a:cs typeface="Times New Roman" panose="02020603050405020304" pitchFamily="18" charset="0"/>
                        </a:rPr>
                        <a:t>м.р</a:t>
                      </a:r>
                      <a:r>
                        <a:rPr lang="ru-RU" dirty="0" smtClean="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Большечерниговский</a:t>
                      </a:r>
                      <a:endParaRPr lang="ru-RU" dirty="0" smtClean="0">
                        <a:solidFill>
                          <a:schemeClr val="tx1"/>
                        </a:solidFill>
                        <a:latin typeface="Times New Roman" panose="02020603050405020304" pitchFamily="18" charset="0"/>
                        <a:cs typeface="Times New Roman" panose="02020603050405020304" pitchFamily="18" charset="0"/>
                      </a:endParaRPr>
                    </a:p>
                    <a:p>
                      <a:endParaRPr lang="ru-RU" dirty="0"/>
                    </a:p>
                  </a:txBody>
                  <a:tcPr/>
                </a:tc>
                <a:tc>
                  <a:txBody>
                    <a:bodyPr/>
                    <a:lstStyle/>
                    <a:p>
                      <a:pPr marL="0" algn="just" defTabSz="457200" rtl="0" eaLnBrk="1" latinLnBrk="0" hangingPunct="1">
                        <a:lnSpc>
                          <a:spcPct val="150000"/>
                        </a:lnSpc>
                      </a:pP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м.р</a:t>
                      </a:r>
                      <a:r>
                        <a:rPr lang="ru-RU" sz="1800" kern="1200" dirty="0" smtClean="0">
                          <a:solidFill>
                            <a:schemeClr val="tx1"/>
                          </a:solidFill>
                          <a:latin typeface="Times New Roman" panose="02020603050405020304" pitchFamily="18" charset="0"/>
                          <a:ea typeface="+mn-ea"/>
                          <a:cs typeface="Times New Roman" panose="02020603050405020304" pitchFamily="18" charset="0"/>
                        </a:rPr>
                        <a:t>. Алексеевский </a:t>
                      </a:r>
                    </a:p>
                    <a:p>
                      <a:pPr marL="0" algn="just" defTabSz="457200" rtl="0" eaLnBrk="1" latinLnBrk="0" hangingPunct="1">
                        <a:lnSpc>
                          <a:spcPct val="150000"/>
                        </a:lnSpc>
                      </a:pP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м.р</a:t>
                      </a:r>
                      <a:r>
                        <a:rPr lang="ru-RU" sz="1800" kern="1200" dirty="0" smtClean="0">
                          <a:solidFill>
                            <a:schemeClr val="tx1"/>
                          </a:solidFill>
                          <a:latin typeface="Times New Roman" panose="02020603050405020304" pitchFamily="18" charset="0"/>
                          <a:ea typeface="+mn-ea"/>
                          <a:cs typeface="Times New Roman" panose="02020603050405020304" pitchFamily="18" charset="0"/>
                        </a:rPr>
                        <a:t>. </a:t>
                      </a: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Большеглушицкий</a:t>
                      </a:r>
                      <a:endParaRPr lang="ru-RU" sz="1800" kern="1200" dirty="0" smtClean="0">
                        <a:solidFill>
                          <a:schemeClr val="tx1"/>
                        </a:solidFill>
                        <a:latin typeface="Times New Roman" panose="02020603050405020304" pitchFamily="18" charset="0"/>
                        <a:ea typeface="+mn-ea"/>
                        <a:cs typeface="Times New Roman" panose="02020603050405020304" pitchFamily="18" charset="0"/>
                      </a:endParaRPr>
                    </a:p>
                    <a:p>
                      <a:pPr marL="0" algn="just" defTabSz="457200" rtl="0" eaLnBrk="1" latinLnBrk="0" hangingPunct="1">
                        <a:lnSpc>
                          <a:spcPct val="150000"/>
                        </a:lnSpc>
                      </a:pP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м.р</a:t>
                      </a:r>
                      <a:r>
                        <a:rPr lang="ru-RU" sz="1800" kern="1200" dirty="0" smtClean="0">
                          <a:solidFill>
                            <a:schemeClr val="tx1"/>
                          </a:solidFill>
                          <a:latin typeface="Times New Roman" panose="02020603050405020304" pitchFamily="18" charset="0"/>
                          <a:ea typeface="+mn-ea"/>
                          <a:cs typeface="Times New Roman" panose="02020603050405020304" pitchFamily="18" charset="0"/>
                        </a:rPr>
                        <a:t>. </a:t>
                      </a: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Кошкинский</a:t>
                      </a:r>
                      <a:endParaRPr lang="ru-RU" sz="1800" kern="1200" dirty="0" smtClean="0">
                        <a:solidFill>
                          <a:schemeClr val="tx1"/>
                        </a:solidFill>
                        <a:latin typeface="Times New Roman" panose="02020603050405020304" pitchFamily="18" charset="0"/>
                        <a:ea typeface="+mn-ea"/>
                        <a:cs typeface="Times New Roman" panose="02020603050405020304" pitchFamily="18" charset="0"/>
                      </a:endParaRPr>
                    </a:p>
                    <a:p>
                      <a:pPr marL="0" algn="just" defTabSz="457200" rtl="0" eaLnBrk="1" latinLnBrk="0" hangingPunct="1">
                        <a:lnSpc>
                          <a:spcPct val="150000"/>
                        </a:lnSpc>
                      </a:pP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м.р</a:t>
                      </a:r>
                      <a:r>
                        <a:rPr lang="ru-RU" sz="1800" kern="1200" dirty="0" smtClean="0">
                          <a:solidFill>
                            <a:schemeClr val="tx1"/>
                          </a:solidFill>
                          <a:latin typeface="Times New Roman" panose="02020603050405020304" pitchFamily="18" charset="0"/>
                          <a:ea typeface="+mn-ea"/>
                          <a:cs typeface="Times New Roman" panose="02020603050405020304" pitchFamily="18" charset="0"/>
                        </a:rPr>
                        <a:t>. </a:t>
                      </a: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Похвистневский</a:t>
                      </a:r>
                      <a:endParaRPr lang="ru-RU" sz="1800" kern="1200" dirty="0" smtClean="0">
                        <a:solidFill>
                          <a:schemeClr val="tx1"/>
                        </a:solidFill>
                        <a:latin typeface="Times New Roman" panose="02020603050405020304" pitchFamily="18" charset="0"/>
                        <a:ea typeface="+mn-ea"/>
                        <a:cs typeface="Times New Roman" panose="02020603050405020304" pitchFamily="18" charset="0"/>
                      </a:endParaRPr>
                    </a:p>
                    <a:p>
                      <a:pPr marL="0" algn="just" defTabSz="457200" rtl="0" eaLnBrk="1" latinLnBrk="0" hangingPunct="1">
                        <a:lnSpc>
                          <a:spcPct val="150000"/>
                        </a:lnSpc>
                      </a:pPr>
                      <a:r>
                        <a:rPr lang="ru-RU" sz="1800" kern="1200" dirty="0" err="1" smtClean="0">
                          <a:solidFill>
                            <a:schemeClr val="tx1"/>
                          </a:solidFill>
                          <a:latin typeface="Times New Roman" panose="02020603050405020304" pitchFamily="18" charset="0"/>
                          <a:ea typeface="+mn-ea"/>
                          <a:cs typeface="Times New Roman" panose="02020603050405020304" pitchFamily="18" charset="0"/>
                        </a:rPr>
                        <a:t>м.р</a:t>
                      </a:r>
                      <a:r>
                        <a:rPr lang="ru-RU" sz="1800" kern="1200" dirty="0" smtClean="0">
                          <a:solidFill>
                            <a:schemeClr val="tx1"/>
                          </a:solidFill>
                          <a:latin typeface="Times New Roman" panose="02020603050405020304" pitchFamily="18" charset="0"/>
                          <a:ea typeface="+mn-ea"/>
                          <a:cs typeface="Times New Roman" panose="02020603050405020304" pitchFamily="18" charset="0"/>
                        </a:rPr>
                        <a:t>. Приволжский  </a:t>
                      </a:r>
                    </a:p>
                    <a:p>
                      <a:endParaRPr lang="ru-RU" dirty="0"/>
                    </a:p>
                  </a:txBody>
                  <a:tcPr/>
                </a:tc>
              </a:tr>
            </a:tbl>
          </a:graphicData>
        </a:graphic>
      </p:graphicFrame>
    </p:spTree>
    <p:extLst>
      <p:ext uri="{BB962C8B-B14F-4D97-AF65-F5344CB8AC3E}">
        <p14:creationId xmlns:p14="http://schemas.microsoft.com/office/powerpoint/2010/main" val="39432390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563068"/>
          </a:xfrm>
        </p:spPr>
        <p:txBody>
          <a:bodyPr>
            <a:noAutofit/>
          </a:bodyPr>
          <a:lstStyle/>
          <a:p>
            <a:pPr algn="ctr"/>
            <a:r>
              <a:rPr lang="ru-RU" sz="2000" dirty="0" smtClean="0">
                <a:latin typeface="Times New Roman" panose="02020603050405020304" pitchFamily="18" charset="0"/>
                <a:cs typeface="Times New Roman" panose="02020603050405020304" pitchFamily="18" charset="0"/>
              </a:rPr>
              <a:t>Централизация закупок для МО СО</a:t>
            </a:r>
            <a:endParaRPr lang="ru-RU" sz="24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121" y="492248"/>
            <a:ext cx="8258478" cy="5843465"/>
          </a:xfrm>
        </p:spPr>
      </p:pic>
    </p:spTree>
    <p:extLst>
      <p:ext uri="{BB962C8B-B14F-4D97-AF65-F5344CB8AC3E}">
        <p14:creationId xmlns:p14="http://schemas.microsoft.com/office/powerpoint/2010/main" val="1698309131"/>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3159</TotalTime>
  <Words>1451</Words>
  <Application>Microsoft Office PowerPoint</Application>
  <PresentationFormat>Произвольный</PresentationFormat>
  <Paragraphs>58</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Грань</vt:lpstr>
      <vt:lpstr>Порядок взаимодействия в рамках 44-ФЗ</vt:lpstr>
      <vt:lpstr>Федеральный закон от 05.04.2013 № 44-ФЗ "О контрактной системе в сфере закупок товаров, работ, услуг для обеспечения государственных и муниципальных нужд"</vt:lpstr>
      <vt:lpstr>Постановление Правительства Самарской области от 30 декабря 2013 г. № 843 "Об утверждении Порядка взаимодействия органа, уполномоченного на определение поставщиков (подрядчиков, исполнителей) товаров, работ, услуг для государственных нужд Самарской области, и государственных заказчиков Самарской области, их подведомственных учреждений" </vt:lpstr>
      <vt:lpstr>Постановление Правительства Самарской области от 29.01.2014 № 37 "Об утверждении Порядка взаимодействия государственного казенного учреждения Самарской области "Управление автомобильными дорогами Самарской области", уполномоченного на определение поставщиков (подрядчиков, исполнителей) товаров, работ, услуг в сфере дорожного хозяйства Самарской области, и министерства транспорта и автомобильных дорог Самарской области, государственного казенного предприятия Самарской области "Агентство по содержанию автомобильных дорог общего пользования Самарской области", муниципальных заказчиков, муниципальных бюджетных учреждений в Самарской области"</vt:lpstr>
      <vt:lpstr>Основные положения и принципы взаимодействия </vt:lpstr>
      <vt:lpstr>Основные положения и принципы взаимодействия </vt:lpstr>
      <vt:lpstr>Основные положения и принципы взаимодействия </vt:lpstr>
      <vt:lpstr>Основные положения и принципы взаимодействия </vt:lpstr>
      <vt:lpstr>Создании комиссии по осуществлению закупок</vt:lpstr>
      <vt:lpstr>Постановление Правительства Самарской области от 21.12.2005 № 165 "О принятии Положения о Главном управлении организации торгов Самарской области"</vt:lpstr>
      <vt:lpstr>Централизация закупок для МО СО</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Контрактная система в Самарской области </dc:title>
  <dc:creator>Максим Сугробов</dc:creator>
  <cp:lastModifiedBy>Сугробов Максим Николаевич</cp:lastModifiedBy>
  <cp:revision>91</cp:revision>
  <dcterms:created xsi:type="dcterms:W3CDTF">2014-12-07T10:49:18Z</dcterms:created>
  <dcterms:modified xsi:type="dcterms:W3CDTF">2021-08-23T12:38:53Z</dcterms:modified>
</cp:coreProperties>
</file>