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792" r:id="rId3"/>
  </p:sldMasterIdLst>
  <p:notesMasterIdLst>
    <p:notesMasterId r:id="rId9"/>
  </p:notesMasterIdLst>
  <p:handoutMasterIdLst>
    <p:handoutMasterId r:id="rId10"/>
  </p:handoutMasterIdLst>
  <p:sldIdLst>
    <p:sldId id="257" r:id="rId4"/>
    <p:sldId id="294" r:id="rId5"/>
    <p:sldId id="301" r:id="rId6"/>
    <p:sldId id="302" r:id="rId7"/>
    <p:sldId id="296" r:id="rId8"/>
  </p:sldIdLst>
  <p:sldSz cx="12192000" cy="6858000"/>
  <p:notesSz cx="6797675" cy="9929813"/>
  <p:defaultTextStyle>
    <a:defPPr>
      <a:defRPr lang="ru-RU"/>
    </a:defPPr>
    <a:lvl1pPr marL="0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76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7"/>
            <a:ext cx="2946400" cy="498555"/>
          </a:xfrm>
          <a:prstGeom prst="rect">
            <a:avLst/>
          </a:prstGeom>
        </p:spPr>
        <p:txBody>
          <a:bodyPr vert="horz" lIns="91386" tIns="45690" rIns="91386" bIns="456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7"/>
            <a:ext cx="2946400" cy="498555"/>
          </a:xfrm>
          <a:prstGeom prst="rect">
            <a:avLst/>
          </a:prstGeom>
        </p:spPr>
        <p:txBody>
          <a:bodyPr vert="horz" lIns="91386" tIns="45690" rIns="91386" bIns="45690" rtlCol="0"/>
          <a:lstStyle>
            <a:lvl1pPr algn="r">
              <a:defRPr sz="1200"/>
            </a:lvl1pPr>
          </a:lstStyle>
          <a:p>
            <a:fld id="{2DB17E9B-41EA-4F2C-A676-36CDDCAD8C2F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6" y="9431265"/>
            <a:ext cx="2946400" cy="498555"/>
          </a:xfrm>
          <a:prstGeom prst="rect">
            <a:avLst/>
          </a:prstGeom>
        </p:spPr>
        <p:txBody>
          <a:bodyPr vert="horz" lIns="91386" tIns="45690" rIns="91386" bIns="45690" rtlCol="0" anchor="b"/>
          <a:lstStyle>
            <a:lvl1pPr algn="l">
              <a:defRPr sz="1200"/>
            </a:lvl1pPr>
          </a:lstStyle>
          <a:p>
            <a:r>
              <a:rPr lang="ru-RU" smtClean="0"/>
              <a:t>0,1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1265"/>
            <a:ext cx="2946400" cy="498555"/>
          </a:xfrm>
          <a:prstGeom prst="rect">
            <a:avLst/>
          </a:prstGeom>
        </p:spPr>
        <p:txBody>
          <a:bodyPr vert="horz" lIns="91386" tIns="45690" rIns="91386" bIns="45690" rtlCol="0" anchor="b"/>
          <a:lstStyle>
            <a:lvl1pPr algn="r">
              <a:defRPr sz="1200"/>
            </a:lvl1pPr>
          </a:lstStyle>
          <a:p>
            <a:fld id="{CFED9C51-7476-49F7-820D-5B5C7E44AB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4786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6"/>
            <a:ext cx="2945659" cy="498215"/>
          </a:xfrm>
          <a:prstGeom prst="rect">
            <a:avLst/>
          </a:prstGeom>
        </p:spPr>
        <p:txBody>
          <a:bodyPr vert="horz" lIns="91386" tIns="45690" rIns="91386" bIns="4569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6"/>
            <a:ext cx="2945659" cy="498215"/>
          </a:xfrm>
          <a:prstGeom prst="rect">
            <a:avLst/>
          </a:prstGeom>
        </p:spPr>
        <p:txBody>
          <a:bodyPr vert="horz" lIns="91386" tIns="45690" rIns="91386" bIns="45690" rtlCol="0"/>
          <a:lstStyle>
            <a:lvl1pPr algn="r">
              <a:defRPr sz="1200"/>
            </a:lvl1pPr>
          </a:lstStyle>
          <a:p>
            <a:fld id="{6E5106A0-CA14-4B60-9CE6-D5AD5831C220}" type="datetimeFigureOut">
              <a:rPr lang="ru-RU" smtClean="0"/>
              <a:pPr/>
              <a:t>18.08.2021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6" tIns="45690" rIns="91386" bIns="4569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3"/>
            <a:ext cx="5438140" cy="3909864"/>
          </a:xfrm>
          <a:prstGeom prst="rect">
            <a:avLst/>
          </a:prstGeom>
        </p:spPr>
        <p:txBody>
          <a:bodyPr vert="horz" lIns="91386" tIns="45690" rIns="91386" bIns="4569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431599"/>
            <a:ext cx="2945659" cy="498214"/>
          </a:xfrm>
          <a:prstGeom prst="rect">
            <a:avLst/>
          </a:prstGeom>
        </p:spPr>
        <p:txBody>
          <a:bodyPr vert="horz" lIns="91386" tIns="45690" rIns="91386" bIns="45690" rtlCol="0" anchor="b"/>
          <a:lstStyle>
            <a:lvl1pPr algn="l">
              <a:defRPr sz="1200"/>
            </a:lvl1pPr>
          </a:lstStyle>
          <a:p>
            <a:r>
              <a:rPr lang="ru-RU" smtClean="0"/>
              <a:t>0,1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31599"/>
            <a:ext cx="2945659" cy="498214"/>
          </a:xfrm>
          <a:prstGeom prst="rect">
            <a:avLst/>
          </a:prstGeom>
        </p:spPr>
        <p:txBody>
          <a:bodyPr vert="horz" lIns="91386" tIns="45690" rIns="91386" bIns="45690" rtlCol="0" anchor="b"/>
          <a:lstStyle>
            <a:lvl1pPr algn="r">
              <a:defRPr sz="1200"/>
            </a:lvl1pPr>
          </a:lstStyle>
          <a:p>
            <a:fld id="{9A660B55-3DD9-4D7A-A304-E6788BB2DA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1324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7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5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3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88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05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23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40" algn="l" defTabSz="9142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69C3A-7EC3-4A21-96D1-048C0972F178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0,1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67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01F04D-B684-4DE9-9A76-ED394FD0E47E}" type="slidenum">
              <a:rPr lang="en-US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18288" cy="3724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0,1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471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01F04D-B684-4DE9-9A76-ED394FD0E47E}" type="slidenum">
              <a:rPr lang="en-US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18288" cy="3724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0,1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87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01F04D-B684-4DE9-9A76-ED394FD0E47E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46125"/>
            <a:ext cx="6618288" cy="3724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0,1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37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69C3A-7EC3-4A21-96D1-048C0972F178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mtClean="0"/>
              <a:t>0,1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1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1" rIns="91440" bIns="45721" anchor="t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8140703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1" rIns="91440" bIns="45721" anchor="t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77402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11" indent="0" algn="ctr">
              <a:buNone/>
            </a:lvl2pPr>
            <a:lvl3pPr marL="914423" indent="0" algn="ctr">
              <a:buNone/>
            </a:lvl3pPr>
            <a:lvl4pPr marL="1371634" indent="0" algn="ctr">
              <a:buNone/>
            </a:lvl4pPr>
            <a:lvl5pPr marL="1828846" indent="0" algn="ctr">
              <a:buNone/>
            </a:lvl5pPr>
            <a:lvl6pPr marL="2286057" indent="0" algn="ctr">
              <a:buNone/>
            </a:lvl6pPr>
            <a:lvl7pPr marL="2743269" indent="0" algn="ctr">
              <a:buNone/>
            </a:lvl7pPr>
            <a:lvl8pPr marL="3200480" indent="0" algn="ctr">
              <a:buNone/>
            </a:lvl8pPr>
            <a:lvl9pPr marL="3657691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30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42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1" rIns="91440" bIns="45721" anchor="t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8140703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1" rIns="91440" bIns="45721" anchor="t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83840"/>
            <a:ext cx="8839200" cy="1826363"/>
          </a:xfrm>
        </p:spPr>
        <p:txBody>
          <a:bodyPr tIns="0" bIns="0" anchor="t"/>
          <a:lstStyle>
            <a:lvl1pPr algn="l">
              <a:buNone/>
              <a:defRPr sz="4201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8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4876800" cy="4525963"/>
          </a:xfrm>
        </p:spPr>
        <p:txBody>
          <a:bodyPr/>
          <a:lstStyle>
            <a:lvl1pPr>
              <a:defRPr sz="2601"/>
            </a:lvl1pPr>
            <a:lvl2pPr>
              <a:defRPr sz="2201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89600" y="1600204"/>
            <a:ext cx="4876800" cy="4525963"/>
          </a:xfrm>
        </p:spPr>
        <p:txBody>
          <a:bodyPr/>
          <a:lstStyle>
            <a:lvl1pPr>
              <a:defRPr sz="2601"/>
            </a:lvl1pPr>
            <a:lvl2pPr>
              <a:defRPr sz="2201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543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1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70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1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516913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1516913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154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5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71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1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1"/>
            </a:lvl1pPr>
            <a:lvl2pPr>
              <a:buNone/>
              <a:defRPr sz="1200"/>
            </a:lvl2pPr>
            <a:lvl3pPr>
              <a:buNone/>
              <a:defRPr sz="1001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1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75264" y="6422068"/>
            <a:ext cx="1016000" cy="365125"/>
          </a:xfrm>
        </p:spPr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58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8978" y="1705710"/>
            <a:ext cx="4071824" cy="1253808"/>
          </a:xfrm>
        </p:spPr>
        <p:txBody>
          <a:bodyPr anchor="b"/>
          <a:lstStyle>
            <a:lvl1pPr algn="l">
              <a:buNone/>
              <a:defRPr sz="2201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08981" y="2998765"/>
            <a:ext cx="4071822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1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422068"/>
            <a:ext cx="2844800" cy="365125"/>
          </a:xfrm>
        </p:spPr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5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09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/>
              <a:t>‹#›</a:t>
            </a:fld>
            <a:endParaRPr lang="en-US">
              <a:solidFill>
                <a:srgbClr val="DFE4D9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085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71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358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11" indent="0">
              <a:buNone/>
              <a:defRPr sz="1801"/>
            </a:lvl2pPr>
            <a:lvl3pPr marL="914423" indent="0">
              <a:buNone/>
              <a:defRPr sz="1600"/>
            </a:lvl3pPr>
            <a:lvl4pPr marL="1371634" indent="0">
              <a:buNone/>
              <a:defRPr sz="1401"/>
            </a:lvl4pPr>
            <a:lvl5pPr marL="1828846" indent="0">
              <a:buNone/>
              <a:defRPr sz="1401"/>
            </a:lvl5pPr>
            <a:lvl6pPr marL="2286057" indent="0">
              <a:buNone/>
              <a:defRPr sz="1401"/>
            </a:lvl6pPr>
            <a:lvl7pPr marL="2743269" indent="0">
              <a:buNone/>
              <a:defRPr sz="1401"/>
            </a:lvl7pPr>
            <a:lvl8pPr marL="3200480" indent="0">
              <a:buNone/>
              <a:defRPr sz="1401"/>
            </a:lvl8pPr>
            <a:lvl9pPr marL="3657691" indent="0">
              <a:buNone/>
              <a:defRPr sz="140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3948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1"/>
            </a:lvl4pPr>
            <a:lvl5pPr>
              <a:defRPr sz="1801"/>
            </a:lvl5pPr>
            <a:lvl6pPr>
              <a:defRPr sz="1801"/>
            </a:lvl6pPr>
            <a:lvl7pPr>
              <a:defRPr sz="1801"/>
            </a:lvl7pPr>
            <a:lvl8pPr>
              <a:defRPr sz="1801"/>
            </a:lvl8pPr>
            <a:lvl9pPr>
              <a:defRPr sz="1801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397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1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1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4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880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325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6" y="273054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401"/>
            </a:lvl1pPr>
            <a:lvl2pPr marL="457211" indent="0">
              <a:buNone/>
              <a:defRPr sz="1200"/>
            </a:lvl2pPr>
            <a:lvl3pPr marL="914423" indent="0">
              <a:buNone/>
              <a:defRPr sz="1001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44654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1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1"/>
            </a:lvl1pPr>
            <a:lvl2pPr marL="457211" indent="0">
              <a:buNone/>
              <a:defRPr sz="1200"/>
            </a:lvl2pPr>
            <a:lvl3pPr marL="914423" indent="0">
              <a:buNone/>
              <a:defRPr sz="1001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9" indent="0">
              <a:buNone/>
              <a:defRPr sz="900"/>
            </a:lvl7pPr>
            <a:lvl8pPr marL="3200480" indent="0">
              <a:buNone/>
              <a:defRPr sz="900"/>
            </a:lvl8pPr>
            <a:lvl9pPr marL="365769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13259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1031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004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0800" y="5334000"/>
            <a:ext cx="103632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867400"/>
            <a:ext cx="103632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661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866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174326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192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438400"/>
            <a:ext cx="47752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75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7" y="2174875"/>
            <a:ext cx="538903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315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659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3537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84354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7995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585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534400" y="1417638"/>
            <a:ext cx="24384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9200" y="1417638"/>
            <a:ext cx="7112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42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1" rIns="91440" bIns="45721" anchor="t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1" rIns="91440" bIns="45721" anchor="t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422068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1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>
                  <a:shade val="75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165600" y="6422068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1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>
                  <a:shade val="75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871200" y="6422068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1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15C064-DD44-4CAC-873E-2D1F54821676}" type="slidenum">
              <a:rPr lang="en-US" smtClean="0">
                <a:solidFill>
                  <a:srgbClr val="DFE4D9">
                    <a:shade val="5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FFFFFF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342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35" indent="-38405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1" kern="1200">
          <a:solidFill>
            <a:schemeClr val="tx1"/>
          </a:solidFill>
          <a:latin typeface="+mn-lt"/>
          <a:ea typeface="+mn-ea"/>
          <a:cs typeface="+mn-cs"/>
        </a:defRPr>
      </a:lvl1pPr>
      <a:lvl2pPr marL="722395" indent="-274327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005865" indent="-256038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92" indent="-237750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510" indent="-182885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827" indent="-182885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88" indent="-182885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749" indent="-182885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79" indent="-182885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B6C9E6"/>
            </a:gs>
            <a:gs pos="39000">
              <a:schemeClr val="bg1"/>
            </a:gs>
            <a:gs pos="75000">
              <a:schemeClr val="bg1"/>
            </a:gs>
            <a:gs pos="88000">
              <a:srgbClr val="B5C9DD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0877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11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23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34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46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8" indent="-342908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29" indent="-228606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41" indent="-228606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52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63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75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86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98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rgbClr val="B6C9E6"/>
            </a:gs>
            <a:gs pos="39000">
              <a:schemeClr val="bg1"/>
            </a:gs>
            <a:gs pos="75000">
              <a:schemeClr val="bg1"/>
            </a:gs>
            <a:gs pos="88000">
              <a:srgbClr val="B5C9DD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417638"/>
            <a:ext cx="9753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438400"/>
            <a:ext cx="9753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5137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B0F0"/>
            </a:gs>
            <a:gs pos="19000">
              <a:schemeClr val="bg2">
                <a:shade val="60000"/>
                <a:satMod val="150000"/>
              </a:schemeClr>
            </a:gs>
            <a:gs pos="100000">
              <a:schemeClr val="bg2">
                <a:tint val="83000"/>
                <a:satMod val="200000"/>
              </a:schemeClr>
            </a:gs>
          </a:gsLst>
          <a:lin ang="13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5562" y="548683"/>
            <a:ext cx="360041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pic>
        <p:nvPicPr>
          <p:cNvPr id="3" name="Picture 2" descr="D:\Молчанова\Презентации\Gerb_Samarskaya_oblas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237934"/>
            <a:ext cx="874905" cy="95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135562" y="1412776"/>
            <a:ext cx="7560841" cy="3095503"/>
          </a:xfrm>
        </p:spPr>
        <p:txBody>
          <a:bodyPr>
            <a:noAutofit/>
          </a:bodyPr>
          <a:lstStyle/>
          <a:p>
            <a:pPr algn="ctr">
              <a:spcAft>
                <a:spcPts val="200"/>
              </a:spcAft>
            </a:pPr>
            <a:r>
              <a:rPr lang="ru-RU" sz="1800" dirty="0"/>
              <a:t>Государственная инспекция Финансового контроля </a:t>
            </a:r>
            <a:br>
              <a:rPr lang="ru-RU" sz="1800" dirty="0"/>
            </a:br>
            <a:r>
              <a:rPr lang="ru-RU" sz="1800" dirty="0"/>
              <a:t>Самарской области</a:t>
            </a:r>
            <a:br>
              <a:rPr lang="ru-RU" sz="1800" dirty="0"/>
            </a:br>
            <a:r>
              <a:rPr lang="ru-RU" sz="1400" dirty="0"/>
              <a:t>Финансовая </a:t>
            </a:r>
            <a:r>
              <a:rPr lang="ru-RU" sz="1400" dirty="0" smtClean="0"/>
              <a:t>инспекция </a:t>
            </a:r>
            <a:r>
              <a:rPr lang="ru-RU" sz="1400" dirty="0"/>
              <a:t>Самарской </a:t>
            </a:r>
            <a:r>
              <a:rPr lang="ru-RU" sz="1400" dirty="0" smtClean="0"/>
              <a:t>области</a:t>
            </a:r>
            <a:br>
              <a:rPr lang="ru-RU" sz="1400" dirty="0" smtClean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800" dirty="0" smtClean="0"/>
              <a:t>комплектность документов </a:t>
            </a:r>
            <a:br>
              <a:rPr lang="ru-RU" sz="2800" dirty="0" smtClean="0"/>
            </a:br>
            <a:r>
              <a:rPr lang="ru-RU" sz="2800" dirty="0" smtClean="0"/>
              <a:t>при подготовке обоснования увеличения цены контракта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27447" y="1124744"/>
            <a:ext cx="2483769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1" rIns="91440" bIns="45721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kern="0" dirty="0">
                <a:solidFill>
                  <a:srgbClr val="4D4D4D"/>
                </a:solidFill>
                <a:latin typeface="Times New Roman" pitchFamily="18" charset="0"/>
                <a:cs typeface="Times New Roman" pitchFamily="18" charset="0"/>
              </a:rPr>
              <a:t>ФИСО</a:t>
            </a:r>
            <a:endParaRPr lang="en-US" sz="1200" kern="0" dirty="0">
              <a:solidFill>
                <a:srgbClr val="4D4D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04598" y="5085679"/>
            <a:ext cx="42371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cap="all" dirty="0" err="1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И.</a:t>
            </a:r>
            <a:r>
              <a:rPr lang="ru-RU" sz="1400" b="1" cap="small" dirty="0" err="1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ea typeface="+mj-ea"/>
                <a:cs typeface="+mj-cs"/>
              </a:rPr>
              <a:t>о</a:t>
            </a:r>
            <a:r>
              <a:rPr lang="ru-RU" sz="1400" b="1" cap="sm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ea typeface="+mj-ea"/>
                <a:cs typeface="+mj-cs"/>
              </a:rPr>
              <a:t>. заместителя</a:t>
            </a:r>
            <a:r>
              <a:rPr lang="ru-RU" sz="14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ea typeface="+mj-ea"/>
                <a:cs typeface="+mj-cs"/>
              </a:rPr>
              <a:t> </a:t>
            </a:r>
            <a:r>
              <a:rPr lang="ru-RU" sz="1400" b="1" cap="sm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ea typeface="+mj-ea"/>
                <a:cs typeface="+mj-cs"/>
              </a:rPr>
              <a:t>руководителя финансовой инспекции самарской области </a:t>
            </a:r>
            <a:r>
              <a:rPr lang="ru-RU" sz="1400" b="1" cap="sm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– </a:t>
            </a:r>
            <a:r>
              <a:rPr lang="ru-RU" sz="1400" b="1" cap="sm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руководителя </a:t>
            </a:r>
            <a:r>
              <a:rPr lang="ru-RU" sz="1400" b="1" cap="sm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департамента </a:t>
            </a:r>
            <a:r>
              <a:rPr lang="ru-RU" sz="1400" b="1" cap="sm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по контролю в сфере закупок</a:t>
            </a:r>
          </a:p>
          <a:p>
            <a:r>
              <a:rPr lang="ru-RU" sz="18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Р</a:t>
            </a:r>
            <a:r>
              <a:rPr lang="ru-RU" sz="1800" b="1" cap="sm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уссков</a:t>
            </a:r>
            <a:r>
              <a:rPr lang="ru-RU" sz="18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 О</a:t>
            </a:r>
            <a:r>
              <a:rPr lang="ru-RU" sz="1800" b="1" cap="sm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лег</a:t>
            </a:r>
            <a:r>
              <a:rPr lang="ru-RU" sz="18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 Н</a:t>
            </a:r>
            <a:r>
              <a:rPr lang="ru-RU" sz="1800" b="1" cap="sm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иколаевич</a:t>
            </a:r>
          </a:p>
        </p:txBody>
      </p:sp>
    </p:spTree>
    <p:extLst>
      <p:ext uri="{BB962C8B-B14F-4D97-AF65-F5344CB8AC3E}">
        <p14:creationId xmlns:p14="http://schemas.microsoft.com/office/powerpoint/2010/main" val="39018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966192" y="235964"/>
            <a:ext cx="288032" cy="3456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pic>
        <p:nvPicPr>
          <p:cNvPr id="31" name="Picture 2" descr="D:\Молчанова\Презентации\Gerb_Samarskaya_oblas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9" y="87996"/>
            <a:ext cx="586873" cy="64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2"/>
          <p:cNvSpPr>
            <a:spLocks noGrp="1" noChangeArrowheads="1"/>
          </p:cNvSpPr>
          <p:nvPr>
            <p:ph type="title"/>
          </p:nvPr>
        </p:nvSpPr>
        <p:spPr>
          <a:xfrm>
            <a:off x="1351296" y="76250"/>
            <a:ext cx="8147967" cy="671930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4D4D4D"/>
                </a:solidFill>
                <a:latin typeface="+mn-lt"/>
                <a:cs typeface="Times New Roman" pitchFamily="18" charset="0"/>
              </a:rPr>
              <a:t>Документы при цене контракта до 30 млн. руб. </a:t>
            </a:r>
            <a:endParaRPr lang="en-US" sz="1800" dirty="0">
              <a:solidFill>
                <a:srgbClr val="4D4D4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534153" y="756314"/>
            <a:ext cx="1004935" cy="24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kern="0" dirty="0">
                <a:solidFill>
                  <a:srgbClr val="4D4D4D"/>
                </a:solidFill>
                <a:latin typeface="Times New Roman" pitchFamily="18" charset="0"/>
                <a:cs typeface="Times New Roman" pitchFamily="18" charset="0"/>
              </a:rPr>
              <a:t>ФИСО</a:t>
            </a:r>
            <a:endParaRPr lang="en-US" sz="1200" kern="0" dirty="0">
              <a:solidFill>
                <a:srgbClr val="4D4D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9701032" y="1974972"/>
            <a:ext cx="2203586" cy="2806034"/>
          </a:xfrm>
          <a:custGeom>
            <a:avLst/>
            <a:gdLst>
              <a:gd name="connsiteX0" fmla="*/ 0 w 2948897"/>
              <a:gd name="connsiteY0" fmla="*/ 163053 h 978296"/>
              <a:gd name="connsiteX1" fmla="*/ 163053 w 2948897"/>
              <a:gd name="connsiteY1" fmla="*/ 0 h 978296"/>
              <a:gd name="connsiteX2" fmla="*/ 2785844 w 2948897"/>
              <a:gd name="connsiteY2" fmla="*/ 0 h 978296"/>
              <a:gd name="connsiteX3" fmla="*/ 2948897 w 2948897"/>
              <a:gd name="connsiteY3" fmla="*/ 163053 h 978296"/>
              <a:gd name="connsiteX4" fmla="*/ 2948897 w 2948897"/>
              <a:gd name="connsiteY4" fmla="*/ 815243 h 978296"/>
              <a:gd name="connsiteX5" fmla="*/ 2785844 w 2948897"/>
              <a:gd name="connsiteY5" fmla="*/ 978296 h 978296"/>
              <a:gd name="connsiteX6" fmla="*/ 163053 w 2948897"/>
              <a:gd name="connsiteY6" fmla="*/ 978296 h 978296"/>
              <a:gd name="connsiteX7" fmla="*/ 0 w 2948897"/>
              <a:gd name="connsiteY7" fmla="*/ 815243 h 978296"/>
              <a:gd name="connsiteX8" fmla="*/ 0 w 2948897"/>
              <a:gd name="connsiteY8" fmla="*/ 163053 h 9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8897" h="978296">
                <a:moveTo>
                  <a:pt x="0" y="163053"/>
                </a:moveTo>
                <a:cubicBezTo>
                  <a:pt x="0" y="73001"/>
                  <a:pt x="73001" y="0"/>
                  <a:pt x="163053" y="0"/>
                </a:cubicBezTo>
                <a:lnTo>
                  <a:pt x="2785844" y="0"/>
                </a:lnTo>
                <a:cubicBezTo>
                  <a:pt x="2875896" y="0"/>
                  <a:pt x="2948897" y="73001"/>
                  <a:pt x="2948897" y="163053"/>
                </a:cubicBezTo>
                <a:lnTo>
                  <a:pt x="2948897" y="815243"/>
                </a:lnTo>
                <a:cubicBezTo>
                  <a:pt x="2948897" y="905295"/>
                  <a:pt x="2875896" y="978296"/>
                  <a:pt x="2785844" y="978296"/>
                </a:cubicBezTo>
                <a:lnTo>
                  <a:pt x="163053" y="978296"/>
                </a:lnTo>
                <a:cubicBezTo>
                  <a:pt x="73001" y="978296"/>
                  <a:pt x="0" y="905295"/>
                  <a:pt x="0" y="815243"/>
                </a:cubicBezTo>
                <a:lnTo>
                  <a:pt x="0" y="163053"/>
                </a:lnTo>
                <a:close/>
              </a:path>
            </a:pathLst>
          </a:custGeom>
          <a:gradFill rotWithShape="1">
            <a:gsLst>
              <a:gs pos="0">
                <a:srgbClr val="00B0F0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rgbClr val="FF8021">
                <a:shade val="30000"/>
                <a:satMod val="120000"/>
              </a:srgb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58246" tIns="103001" rIns="158246" bIns="103001" numCol="1" spcCol="1270" anchor="ctr" anchorCtr="0">
            <a:noAutofit/>
          </a:bodyPr>
          <a:lstStyle/>
          <a:p>
            <a:pPr algn="ctr" defTabSz="12890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по каждой позиции материалов (оборудования) предоставляется                      </a:t>
            </a: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3 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обосновывающих документов. </a:t>
            </a:r>
          </a:p>
          <a:p>
            <a:pPr algn="ctr" defTabSz="12890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случаи, когда материал или оборудование поставляется </a:t>
            </a: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единственным поставщиком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881676" y="2971832"/>
            <a:ext cx="2416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solidFill>
                <a:srgbClr val="4D4D4D"/>
              </a:solidFill>
              <a:latin typeface="Arial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rgbClr val="4D4D4D"/>
                </a:solidFill>
                <a:latin typeface="Arial" charset="0"/>
              </a:rPr>
              <a:t>ТИПИЧНЫЕ </a:t>
            </a:r>
            <a:r>
              <a:rPr lang="ru-RU" sz="1400" dirty="0">
                <a:solidFill>
                  <a:srgbClr val="4D4D4D"/>
                </a:solidFill>
                <a:latin typeface="Arial" charset="0"/>
              </a:rPr>
              <a:t>НАРУШЕНИЯ</a:t>
            </a: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1184855" y="1974972"/>
            <a:ext cx="8314407" cy="4225271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ru-RU" sz="800" b="1" dirty="0" smtClean="0">
              <a:solidFill>
                <a:srgbClr val="4D4D4D"/>
              </a:solidFill>
              <a:latin typeface="Arial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4D4D4D"/>
                </a:solidFill>
                <a:latin typeface="Arial" charset="0"/>
              </a:rPr>
              <a:t>    Обосновывающие </a:t>
            </a:r>
            <a:r>
              <a:rPr lang="ru-RU" sz="1800" b="1" dirty="0" smtClean="0">
                <a:solidFill>
                  <a:srgbClr val="4D4D4D"/>
                </a:solidFill>
                <a:latin typeface="Arial" charset="0"/>
              </a:rPr>
              <a:t>документы: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ru-RU" sz="800" b="1" dirty="0" smtClean="0">
              <a:solidFill>
                <a:srgbClr val="4D4D4D"/>
              </a:solidFill>
              <a:latin typeface="Arial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1600" b="1" u="sng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уровне цен на дату заключения контракта</a:t>
            </a:r>
            <a:r>
              <a:rPr lang="ru-RU" sz="16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коммерческие предложения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прайс-листы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торговых площадок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договоры поставки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идентичных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строительных материалов и (или) оборудования, заключенные для исполнения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иных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контрактов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при условии соответствия даты, указанной в таких документах, дате заключения контракта с возможным отклонением не более 30 календарных дней), </a:t>
            </a:r>
            <a:endParaRPr lang="ru-RU" sz="1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договоры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поставки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заключенные до существенного возрастания стоимости идентичных строительных материалов и (или) оборудования,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бухгалтерской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отчетности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иные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ru-RU" sz="8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уровне цен на дату проведения Расчета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коммерческие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прайс-листы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договоры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поставки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идентичных строительных материалов и (или) оборудования, заключенные для исполнения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иных контрактов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торговых площадок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иные документы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11823826" y="6590923"/>
            <a:ext cx="368174" cy="26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11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23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34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46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defTabSz="914400"/>
            <a:r>
              <a:rPr lang="ru-RU" sz="1200" kern="0" dirty="0" smtClean="0">
                <a:solidFill>
                  <a:srgbClr val="4D4D4D"/>
                </a:solidFill>
                <a:latin typeface="+mn-lt"/>
                <a:cs typeface="Times New Roman" pitchFamily="18" charset="0"/>
              </a:rPr>
              <a:t>2</a:t>
            </a:r>
            <a:endParaRPr lang="en-US" sz="1200" kern="0" dirty="0">
              <a:solidFill>
                <a:srgbClr val="4D4D4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1179510" y="917186"/>
            <a:ext cx="8319753" cy="959670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algn="just" defTabSz="1022350" fontAlgn="base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8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</a:t>
            </a:r>
            <a:r>
              <a:rPr lang="ru-RU" sz="18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величины возрастания </a:t>
            </a:r>
            <a:r>
              <a:rPr lang="ru-RU" sz="18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стоимости </a:t>
            </a:r>
            <a:r>
              <a:rPr lang="ru-RU" sz="1800" b="1" dirty="0" err="1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ценообразующих</a:t>
            </a:r>
            <a:r>
              <a:rPr lang="ru-RU" sz="18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80 % от общей стоимости) </a:t>
            </a:r>
            <a:r>
              <a:rPr lang="ru-RU" sz="18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строительных ресурсов </a:t>
            </a:r>
            <a:r>
              <a:rPr lang="ru-RU" sz="18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(материалов, оборудования)</a:t>
            </a:r>
            <a:r>
              <a:rPr lang="ru-RU" sz="18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закупка которых еще не была произведена подрядчиком, по </a:t>
            </a:r>
            <a:r>
              <a:rPr lang="ru-RU" sz="18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форме приложения </a:t>
            </a:r>
            <a:r>
              <a:rPr lang="ru-RU" sz="18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8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приказу Минстроя России от 21.07.2021 № 500/</a:t>
            </a:r>
            <a:r>
              <a:rPr lang="ru-RU" sz="180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</a:t>
            </a:r>
            <a:endParaRPr lang="ru-RU" sz="18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9701033" y="4958276"/>
            <a:ext cx="2203584" cy="1241967"/>
          </a:xfrm>
          <a:custGeom>
            <a:avLst/>
            <a:gdLst>
              <a:gd name="connsiteX0" fmla="*/ 0 w 2948897"/>
              <a:gd name="connsiteY0" fmla="*/ 163053 h 978296"/>
              <a:gd name="connsiteX1" fmla="*/ 163053 w 2948897"/>
              <a:gd name="connsiteY1" fmla="*/ 0 h 978296"/>
              <a:gd name="connsiteX2" fmla="*/ 2785844 w 2948897"/>
              <a:gd name="connsiteY2" fmla="*/ 0 h 978296"/>
              <a:gd name="connsiteX3" fmla="*/ 2948897 w 2948897"/>
              <a:gd name="connsiteY3" fmla="*/ 163053 h 978296"/>
              <a:gd name="connsiteX4" fmla="*/ 2948897 w 2948897"/>
              <a:gd name="connsiteY4" fmla="*/ 815243 h 978296"/>
              <a:gd name="connsiteX5" fmla="*/ 2785844 w 2948897"/>
              <a:gd name="connsiteY5" fmla="*/ 978296 h 978296"/>
              <a:gd name="connsiteX6" fmla="*/ 163053 w 2948897"/>
              <a:gd name="connsiteY6" fmla="*/ 978296 h 978296"/>
              <a:gd name="connsiteX7" fmla="*/ 0 w 2948897"/>
              <a:gd name="connsiteY7" fmla="*/ 815243 h 978296"/>
              <a:gd name="connsiteX8" fmla="*/ 0 w 2948897"/>
              <a:gd name="connsiteY8" fmla="*/ 163053 h 9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8897" h="978296">
                <a:moveTo>
                  <a:pt x="0" y="163053"/>
                </a:moveTo>
                <a:cubicBezTo>
                  <a:pt x="0" y="73001"/>
                  <a:pt x="73001" y="0"/>
                  <a:pt x="163053" y="0"/>
                </a:cubicBezTo>
                <a:lnTo>
                  <a:pt x="2785844" y="0"/>
                </a:lnTo>
                <a:cubicBezTo>
                  <a:pt x="2875896" y="0"/>
                  <a:pt x="2948897" y="73001"/>
                  <a:pt x="2948897" y="163053"/>
                </a:cubicBezTo>
                <a:lnTo>
                  <a:pt x="2948897" y="815243"/>
                </a:lnTo>
                <a:cubicBezTo>
                  <a:pt x="2948897" y="905295"/>
                  <a:pt x="2875896" y="978296"/>
                  <a:pt x="2785844" y="978296"/>
                </a:cubicBezTo>
                <a:lnTo>
                  <a:pt x="163053" y="978296"/>
                </a:lnTo>
                <a:cubicBezTo>
                  <a:pt x="73001" y="978296"/>
                  <a:pt x="0" y="905295"/>
                  <a:pt x="0" y="815243"/>
                </a:cubicBezTo>
                <a:lnTo>
                  <a:pt x="0" y="163053"/>
                </a:lnTo>
                <a:close/>
              </a:path>
            </a:pathLst>
          </a:custGeom>
          <a:gradFill rotWithShape="1">
            <a:gsLst>
              <a:gs pos="0">
                <a:srgbClr val="00B0F0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rgbClr val="FF8021">
                <a:shade val="30000"/>
                <a:satMod val="120000"/>
              </a:srgb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58246" tIns="103001" rIns="158246" bIns="103001" numCol="1" spcCol="1270" anchor="ctr" anchorCtr="0">
            <a:noAutofit/>
          </a:bodyPr>
          <a:lstStyle/>
          <a:p>
            <a:pPr algn="ctr" defTabSz="12890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материалов, оборудования определяется по </a:t>
            </a: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минимальной цене.</a:t>
            </a:r>
            <a:endParaRPr lang="ru-RU" sz="1400" u="sng" dirty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1179509" y="6298359"/>
            <a:ext cx="10725108" cy="481028"/>
          </a:xfrm>
          <a:custGeom>
            <a:avLst/>
            <a:gdLst>
              <a:gd name="connsiteX0" fmla="*/ 0 w 2948897"/>
              <a:gd name="connsiteY0" fmla="*/ 163053 h 978296"/>
              <a:gd name="connsiteX1" fmla="*/ 163053 w 2948897"/>
              <a:gd name="connsiteY1" fmla="*/ 0 h 978296"/>
              <a:gd name="connsiteX2" fmla="*/ 2785844 w 2948897"/>
              <a:gd name="connsiteY2" fmla="*/ 0 h 978296"/>
              <a:gd name="connsiteX3" fmla="*/ 2948897 w 2948897"/>
              <a:gd name="connsiteY3" fmla="*/ 163053 h 978296"/>
              <a:gd name="connsiteX4" fmla="*/ 2948897 w 2948897"/>
              <a:gd name="connsiteY4" fmla="*/ 815243 h 978296"/>
              <a:gd name="connsiteX5" fmla="*/ 2785844 w 2948897"/>
              <a:gd name="connsiteY5" fmla="*/ 978296 h 978296"/>
              <a:gd name="connsiteX6" fmla="*/ 163053 w 2948897"/>
              <a:gd name="connsiteY6" fmla="*/ 978296 h 978296"/>
              <a:gd name="connsiteX7" fmla="*/ 0 w 2948897"/>
              <a:gd name="connsiteY7" fmla="*/ 815243 h 978296"/>
              <a:gd name="connsiteX8" fmla="*/ 0 w 2948897"/>
              <a:gd name="connsiteY8" fmla="*/ 163053 h 9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8897" h="978296">
                <a:moveTo>
                  <a:pt x="0" y="163053"/>
                </a:moveTo>
                <a:cubicBezTo>
                  <a:pt x="0" y="73001"/>
                  <a:pt x="73001" y="0"/>
                  <a:pt x="163053" y="0"/>
                </a:cubicBezTo>
                <a:lnTo>
                  <a:pt x="2785844" y="0"/>
                </a:lnTo>
                <a:cubicBezTo>
                  <a:pt x="2875896" y="0"/>
                  <a:pt x="2948897" y="73001"/>
                  <a:pt x="2948897" y="163053"/>
                </a:cubicBezTo>
                <a:lnTo>
                  <a:pt x="2948897" y="815243"/>
                </a:lnTo>
                <a:cubicBezTo>
                  <a:pt x="2948897" y="905295"/>
                  <a:pt x="2875896" y="978296"/>
                  <a:pt x="2785844" y="978296"/>
                </a:cubicBezTo>
                <a:lnTo>
                  <a:pt x="163053" y="978296"/>
                </a:lnTo>
                <a:cubicBezTo>
                  <a:pt x="73001" y="978296"/>
                  <a:pt x="0" y="905295"/>
                  <a:pt x="0" y="815243"/>
                </a:cubicBezTo>
                <a:lnTo>
                  <a:pt x="0" y="163053"/>
                </a:lnTo>
                <a:close/>
              </a:path>
            </a:pathLst>
          </a:custGeom>
          <a:gradFill rotWithShape="1">
            <a:gsLst>
              <a:gs pos="0">
                <a:srgbClr val="00B0F0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rgbClr val="FF8021">
                <a:shade val="30000"/>
                <a:satMod val="120000"/>
              </a:srgb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58246" tIns="103001" rIns="158246" bIns="103001" numCol="1" spcCol="1270" anchor="ctr" anchorCtr="0">
            <a:noAutofit/>
          </a:bodyPr>
          <a:lstStyle/>
          <a:p>
            <a:pPr algn="ctr" defTabSz="1289050" fontAlgn="base">
              <a:lnSpc>
                <a:spcPct val="90000"/>
              </a:lnSpc>
              <a:spcBef>
                <a:spcPct val="0"/>
              </a:spcBef>
            </a:pP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Целесообразно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Проверить обосновывающие документы на предмет </a:t>
            </a:r>
            <a:r>
              <a:rPr lang="ru-RU" sz="1400" dirty="0" err="1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аффилированности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ликвидации </a:t>
            </a:r>
            <a:endParaRPr lang="en-US" sz="1400" dirty="0" smtClean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289050" fontAlgn="base">
              <a:lnSpc>
                <a:spcPct val="90000"/>
              </a:lnSpc>
              <a:spcBef>
                <a:spcPct val="0"/>
              </a:spcBef>
            </a:pP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прекращения деятельности лиц, подавших коммерческие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предложения</a:t>
            </a:r>
            <a:endParaRPr lang="ru-RU" sz="1400" u="sng" dirty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2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966192" y="235964"/>
            <a:ext cx="288032" cy="3456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pic>
        <p:nvPicPr>
          <p:cNvPr id="31" name="Picture 2" descr="D:\Молчанова\Презентации\Gerb_Samarskaya_oblas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9" y="87996"/>
            <a:ext cx="586873" cy="64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0980" y="23602"/>
            <a:ext cx="9684731" cy="8146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4D4D4D"/>
                </a:solidFill>
                <a:latin typeface="+mn-lt"/>
                <a:cs typeface="Times New Roman" pitchFamily="18" charset="0"/>
              </a:rPr>
              <a:t>Документы при цене контракта свыше 30 млн. руб. </a:t>
            </a:r>
            <a:endParaRPr lang="en-US" sz="1800" b="1" dirty="0">
              <a:solidFill>
                <a:srgbClr val="4D4D4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534153" y="756314"/>
            <a:ext cx="1004935" cy="24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kern="0" dirty="0">
                <a:solidFill>
                  <a:srgbClr val="4D4D4D"/>
                </a:solidFill>
                <a:latin typeface="Times New Roman" pitchFamily="18" charset="0"/>
                <a:cs typeface="Times New Roman" pitchFamily="18" charset="0"/>
              </a:rPr>
              <a:t>ФИСО</a:t>
            </a:r>
            <a:endParaRPr lang="en-US" sz="1200" kern="0" dirty="0">
              <a:solidFill>
                <a:srgbClr val="4D4D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9701032" y="2392961"/>
            <a:ext cx="2289200" cy="2897356"/>
          </a:xfrm>
          <a:custGeom>
            <a:avLst/>
            <a:gdLst>
              <a:gd name="connsiteX0" fmla="*/ 0 w 2948897"/>
              <a:gd name="connsiteY0" fmla="*/ 163053 h 978296"/>
              <a:gd name="connsiteX1" fmla="*/ 163053 w 2948897"/>
              <a:gd name="connsiteY1" fmla="*/ 0 h 978296"/>
              <a:gd name="connsiteX2" fmla="*/ 2785844 w 2948897"/>
              <a:gd name="connsiteY2" fmla="*/ 0 h 978296"/>
              <a:gd name="connsiteX3" fmla="*/ 2948897 w 2948897"/>
              <a:gd name="connsiteY3" fmla="*/ 163053 h 978296"/>
              <a:gd name="connsiteX4" fmla="*/ 2948897 w 2948897"/>
              <a:gd name="connsiteY4" fmla="*/ 815243 h 978296"/>
              <a:gd name="connsiteX5" fmla="*/ 2785844 w 2948897"/>
              <a:gd name="connsiteY5" fmla="*/ 978296 h 978296"/>
              <a:gd name="connsiteX6" fmla="*/ 163053 w 2948897"/>
              <a:gd name="connsiteY6" fmla="*/ 978296 h 978296"/>
              <a:gd name="connsiteX7" fmla="*/ 0 w 2948897"/>
              <a:gd name="connsiteY7" fmla="*/ 815243 h 978296"/>
              <a:gd name="connsiteX8" fmla="*/ 0 w 2948897"/>
              <a:gd name="connsiteY8" fmla="*/ 163053 h 9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8897" h="978296">
                <a:moveTo>
                  <a:pt x="0" y="163053"/>
                </a:moveTo>
                <a:cubicBezTo>
                  <a:pt x="0" y="73001"/>
                  <a:pt x="73001" y="0"/>
                  <a:pt x="163053" y="0"/>
                </a:cubicBezTo>
                <a:lnTo>
                  <a:pt x="2785844" y="0"/>
                </a:lnTo>
                <a:cubicBezTo>
                  <a:pt x="2875896" y="0"/>
                  <a:pt x="2948897" y="73001"/>
                  <a:pt x="2948897" y="163053"/>
                </a:cubicBezTo>
                <a:lnTo>
                  <a:pt x="2948897" y="815243"/>
                </a:lnTo>
                <a:cubicBezTo>
                  <a:pt x="2948897" y="905295"/>
                  <a:pt x="2875896" y="978296"/>
                  <a:pt x="2785844" y="978296"/>
                </a:cubicBezTo>
                <a:lnTo>
                  <a:pt x="163053" y="978296"/>
                </a:lnTo>
                <a:cubicBezTo>
                  <a:pt x="73001" y="978296"/>
                  <a:pt x="0" y="905295"/>
                  <a:pt x="0" y="815243"/>
                </a:cubicBezTo>
                <a:lnTo>
                  <a:pt x="0" y="163053"/>
                </a:lnTo>
                <a:close/>
              </a:path>
            </a:pathLst>
          </a:custGeom>
          <a:gradFill rotWithShape="1">
            <a:gsLst>
              <a:gs pos="0">
                <a:srgbClr val="00B0F0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rgbClr val="FF8021">
                <a:shade val="30000"/>
                <a:satMod val="120000"/>
              </a:srgb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58246" tIns="103001" rIns="158246" bIns="103001" numCol="1" spcCol="1270" anchor="ctr" anchorCtr="0">
            <a:noAutofit/>
          </a:bodyPr>
          <a:lstStyle/>
          <a:p>
            <a:pPr algn="ctr" defTabSz="12890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по каждой позиции материалов (оборудования) предоставляется                      </a:t>
            </a: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3 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обосновывающих документов, стоимость определяется по </a:t>
            </a: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минимальной цене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algn="ctr" defTabSz="12890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случаи, поставки материалов или оборудования </a:t>
            </a: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единственным поставщиком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1254222" y="3310568"/>
            <a:ext cx="8319563" cy="2768233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Обосновывающие документы:</a:t>
            </a:r>
          </a:p>
          <a:p>
            <a:pPr algn="just"/>
            <a:endParaRPr lang="ru-RU" sz="8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уровне цен на дату проведения Расчета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коммерческие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прайс-листы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договоры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поставки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идентичных строительных материалов и (или) оборудования, необходимые для строительства объекта в рамках заключенного контракта, действующие на дату поставки (предполагаемой поставки) строительных материалов и (или) оборудования,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торговых площадок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11823826" y="6590923"/>
            <a:ext cx="368174" cy="26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11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23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34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46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defTabSz="914400"/>
            <a:r>
              <a:rPr lang="ru-RU" sz="1200" kern="0" dirty="0">
                <a:solidFill>
                  <a:srgbClr val="4D4D4D"/>
                </a:solidFill>
                <a:latin typeface="+mn-lt"/>
                <a:cs typeface="Times New Roman" pitchFamily="18" charset="0"/>
              </a:rPr>
              <a:t>3</a:t>
            </a:r>
            <a:endParaRPr lang="en-US" sz="1200" kern="0" dirty="0">
              <a:solidFill>
                <a:srgbClr val="4D4D4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1254223" y="964025"/>
            <a:ext cx="8319563" cy="1195702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defTabSz="1022350" fontAlgn="base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8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</a:t>
            </a:r>
            <a:r>
              <a:rPr lang="ru-RU" sz="18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новой цены контракта на основании </a:t>
            </a:r>
            <a:r>
              <a:rPr lang="ru-RU" sz="18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сметной документации</a:t>
            </a:r>
            <a:r>
              <a:rPr lang="ru-RU" sz="18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пересчитанной из базисного уровня цен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(по состоянию на 01.01.2000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  в уровень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цен 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дату выполнения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Расчета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 применением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индексов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изменения сметной стоимости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строительства Минстроя России,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действующих 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дату выполнения пересчета</a:t>
            </a:r>
            <a:endParaRPr lang="ru-RU" sz="18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9697792" y="5363768"/>
            <a:ext cx="2292441" cy="715033"/>
          </a:xfrm>
          <a:custGeom>
            <a:avLst/>
            <a:gdLst>
              <a:gd name="connsiteX0" fmla="*/ 0 w 2948897"/>
              <a:gd name="connsiteY0" fmla="*/ 163053 h 978296"/>
              <a:gd name="connsiteX1" fmla="*/ 163053 w 2948897"/>
              <a:gd name="connsiteY1" fmla="*/ 0 h 978296"/>
              <a:gd name="connsiteX2" fmla="*/ 2785844 w 2948897"/>
              <a:gd name="connsiteY2" fmla="*/ 0 h 978296"/>
              <a:gd name="connsiteX3" fmla="*/ 2948897 w 2948897"/>
              <a:gd name="connsiteY3" fmla="*/ 163053 h 978296"/>
              <a:gd name="connsiteX4" fmla="*/ 2948897 w 2948897"/>
              <a:gd name="connsiteY4" fmla="*/ 815243 h 978296"/>
              <a:gd name="connsiteX5" fmla="*/ 2785844 w 2948897"/>
              <a:gd name="connsiteY5" fmla="*/ 978296 h 978296"/>
              <a:gd name="connsiteX6" fmla="*/ 163053 w 2948897"/>
              <a:gd name="connsiteY6" fmla="*/ 978296 h 978296"/>
              <a:gd name="connsiteX7" fmla="*/ 0 w 2948897"/>
              <a:gd name="connsiteY7" fmla="*/ 815243 h 978296"/>
              <a:gd name="connsiteX8" fmla="*/ 0 w 2948897"/>
              <a:gd name="connsiteY8" fmla="*/ 163053 h 9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8897" h="978296">
                <a:moveTo>
                  <a:pt x="0" y="163053"/>
                </a:moveTo>
                <a:cubicBezTo>
                  <a:pt x="0" y="73001"/>
                  <a:pt x="73001" y="0"/>
                  <a:pt x="163053" y="0"/>
                </a:cubicBezTo>
                <a:lnTo>
                  <a:pt x="2785844" y="0"/>
                </a:lnTo>
                <a:cubicBezTo>
                  <a:pt x="2875896" y="0"/>
                  <a:pt x="2948897" y="73001"/>
                  <a:pt x="2948897" y="163053"/>
                </a:cubicBezTo>
                <a:lnTo>
                  <a:pt x="2948897" y="815243"/>
                </a:lnTo>
                <a:cubicBezTo>
                  <a:pt x="2948897" y="905295"/>
                  <a:pt x="2875896" y="978296"/>
                  <a:pt x="2785844" y="978296"/>
                </a:cubicBezTo>
                <a:lnTo>
                  <a:pt x="163053" y="978296"/>
                </a:lnTo>
                <a:cubicBezTo>
                  <a:pt x="73001" y="978296"/>
                  <a:pt x="0" y="905295"/>
                  <a:pt x="0" y="815243"/>
                </a:cubicBezTo>
                <a:lnTo>
                  <a:pt x="0" y="163053"/>
                </a:lnTo>
                <a:close/>
              </a:path>
            </a:pathLst>
          </a:custGeom>
          <a:gradFill rotWithShape="1">
            <a:gsLst>
              <a:gs pos="0">
                <a:srgbClr val="00B0F0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rgbClr val="FF8021">
                <a:shade val="30000"/>
                <a:satMod val="120000"/>
              </a:srgb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58246" tIns="103001" rIns="158246" bIns="103001" numCol="1" spcCol="1270" anchor="ctr" anchorCtr="0">
            <a:noAutofit/>
          </a:bodyPr>
          <a:lstStyle/>
          <a:p>
            <a:pPr algn="ctr" defTabSz="12890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обосновывающих документов закрытый.</a:t>
            </a:r>
            <a:endParaRPr lang="ru-RU" sz="1400" dirty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1254223" y="2362629"/>
            <a:ext cx="8319563" cy="745037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defTabSz="1022350" fontAlgn="base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пересчете </a:t>
            </a:r>
            <a:r>
              <a:rPr lang="ru-RU" sz="16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стоимость строительных </a:t>
            </a:r>
            <a:r>
              <a:rPr lang="ru-RU" sz="16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материалов и (или) оборудования</a:t>
            </a:r>
            <a:r>
              <a:rPr lang="ru-RU" sz="16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ценовые </a:t>
            </a:r>
            <a:r>
              <a:rPr lang="ru-RU" sz="16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которых претерпели </a:t>
            </a:r>
            <a:r>
              <a:rPr lang="ru-RU" sz="16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существенное </a:t>
            </a:r>
            <a:r>
              <a:rPr lang="ru-RU" sz="16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</a:t>
            </a:r>
            <a:r>
              <a:rPr lang="ru-RU" sz="16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определяются по результатам </a:t>
            </a:r>
            <a:r>
              <a:rPr lang="ru-RU" sz="16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конъюнктурного </a:t>
            </a:r>
            <a:r>
              <a:rPr lang="ru-RU" sz="16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анализа.</a:t>
            </a:r>
            <a:endParaRPr lang="ru-RU" sz="1600" b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1254222" y="6204193"/>
            <a:ext cx="10736010" cy="481028"/>
          </a:xfrm>
          <a:custGeom>
            <a:avLst/>
            <a:gdLst>
              <a:gd name="connsiteX0" fmla="*/ 0 w 2948897"/>
              <a:gd name="connsiteY0" fmla="*/ 163053 h 978296"/>
              <a:gd name="connsiteX1" fmla="*/ 163053 w 2948897"/>
              <a:gd name="connsiteY1" fmla="*/ 0 h 978296"/>
              <a:gd name="connsiteX2" fmla="*/ 2785844 w 2948897"/>
              <a:gd name="connsiteY2" fmla="*/ 0 h 978296"/>
              <a:gd name="connsiteX3" fmla="*/ 2948897 w 2948897"/>
              <a:gd name="connsiteY3" fmla="*/ 163053 h 978296"/>
              <a:gd name="connsiteX4" fmla="*/ 2948897 w 2948897"/>
              <a:gd name="connsiteY4" fmla="*/ 815243 h 978296"/>
              <a:gd name="connsiteX5" fmla="*/ 2785844 w 2948897"/>
              <a:gd name="connsiteY5" fmla="*/ 978296 h 978296"/>
              <a:gd name="connsiteX6" fmla="*/ 163053 w 2948897"/>
              <a:gd name="connsiteY6" fmla="*/ 978296 h 978296"/>
              <a:gd name="connsiteX7" fmla="*/ 0 w 2948897"/>
              <a:gd name="connsiteY7" fmla="*/ 815243 h 978296"/>
              <a:gd name="connsiteX8" fmla="*/ 0 w 2948897"/>
              <a:gd name="connsiteY8" fmla="*/ 163053 h 97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8897" h="978296">
                <a:moveTo>
                  <a:pt x="0" y="163053"/>
                </a:moveTo>
                <a:cubicBezTo>
                  <a:pt x="0" y="73001"/>
                  <a:pt x="73001" y="0"/>
                  <a:pt x="163053" y="0"/>
                </a:cubicBezTo>
                <a:lnTo>
                  <a:pt x="2785844" y="0"/>
                </a:lnTo>
                <a:cubicBezTo>
                  <a:pt x="2875896" y="0"/>
                  <a:pt x="2948897" y="73001"/>
                  <a:pt x="2948897" y="163053"/>
                </a:cubicBezTo>
                <a:lnTo>
                  <a:pt x="2948897" y="815243"/>
                </a:lnTo>
                <a:cubicBezTo>
                  <a:pt x="2948897" y="905295"/>
                  <a:pt x="2875896" y="978296"/>
                  <a:pt x="2785844" y="978296"/>
                </a:cubicBezTo>
                <a:lnTo>
                  <a:pt x="163053" y="978296"/>
                </a:lnTo>
                <a:cubicBezTo>
                  <a:pt x="73001" y="978296"/>
                  <a:pt x="0" y="905295"/>
                  <a:pt x="0" y="815243"/>
                </a:cubicBezTo>
                <a:lnTo>
                  <a:pt x="0" y="163053"/>
                </a:lnTo>
                <a:close/>
              </a:path>
            </a:pathLst>
          </a:custGeom>
          <a:gradFill rotWithShape="1">
            <a:gsLst>
              <a:gs pos="0">
                <a:srgbClr val="00B0F0"/>
              </a:gs>
              <a:gs pos="100000">
                <a:srgbClr val="002060"/>
              </a:gs>
            </a:gsLst>
            <a:lin ang="5400000" scaled="0"/>
          </a:gradFill>
          <a:ln>
            <a:noFill/>
          </a:ln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rgbClr val="FF8021">
                <a:shade val="30000"/>
                <a:satMod val="120000"/>
              </a:srgb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58246" tIns="103001" rIns="158246" bIns="103001" numCol="1" spcCol="1270" anchor="ctr" anchorCtr="0">
            <a:noAutofit/>
          </a:bodyPr>
          <a:lstStyle/>
          <a:p>
            <a:pPr algn="ctr" defTabSz="1289050" fontAlgn="base">
              <a:lnSpc>
                <a:spcPct val="90000"/>
              </a:lnSpc>
              <a:spcBef>
                <a:spcPct val="0"/>
              </a:spcBef>
            </a:pPr>
            <a:r>
              <a:rPr lang="ru-RU" sz="1400" u="sng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Целесообразно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Проверить обосновывающие документы на предмет </a:t>
            </a:r>
            <a:r>
              <a:rPr lang="ru-RU" sz="1400" dirty="0" err="1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аффилированности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ликвидации </a:t>
            </a:r>
            <a:endParaRPr lang="en-US" sz="1400" dirty="0" smtClean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289050" fontAlgn="base">
              <a:lnSpc>
                <a:spcPct val="90000"/>
              </a:lnSpc>
              <a:spcBef>
                <a:spcPct val="0"/>
              </a:spcBef>
            </a:pP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прекращения деятельности лиц, подавших коммерческие</a:t>
            </a:r>
            <a:r>
              <a:rPr lang="ru-RU" sz="1400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предложения</a:t>
            </a:r>
            <a:endParaRPr lang="ru-RU" sz="1400" u="sng" dirty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62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966192" y="235964"/>
            <a:ext cx="288032" cy="3456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pic>
        <p:nvPicPr>
          <p:cNvPr id="31" name="Picture 2" descr="D:\Молчанова\Презентации\Gerb_Samarskaya_oblas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9" y="87996"/>
            <a:ext cx="586873" cy="64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2"/>
          <p:cNvSpPr>
            <a:spLocks noGrp="1" noChangeArrowheads="1"/>
          </p:cNvSpPr>
          <p:nvPr>
            <p:ph type="title"/>
          </p:nvPr>
        </p:nvSpPr>
        <p:spPr>
          <a:xfrm>
            <a:off x="966192" y="49359"/>
            <a:ext cx="9684731" cy="814672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4D4D4D"/>
                </a:solidFill>
                <a:latin typeface="+mn-lt"/>
                <a:cs typeface="Times New Roman" pitchFamily="18" charset="0"/>
              </a:rPr>
              <a:t>Документы при цене контракта свыше 100 млн. руб. </a:t>
            </a:r>
            <a:endParaRPr lang="en-US" sz="1800" b="1" dirty="0">
              <a:solidFill>
                <a:srgbClr val="4D4D4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534153" y="756314"/>
            <a:ext cx="1004935" cy="245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kern="0" dirty="0">
                <a:solidFill>
                  <a:srgbClr val="4D4D4D"/>
                </a:solidFill>
                <a:latin typeface="Times New Roman" pitchFamily="18" charset="0"/>
                <a:cs typeface="Times New Roman" pitchFamily="18" charset="0"/>
              </a:rPr>
              <a:t>ФИСО</a:t>
            </a:r>
            <a:endParaRPr lang="en-US" sz="1200" kern="0" dirty="0">
              <a:solidFill>
                <a:srgbClr val="4D4D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 bwMode="auto">
          <a:xfrm>
            <a:off x="1686637" y="3703247"/>
            <a:ext cx="8353416" cy="1139210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just"/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Обязательно повторное прохождение государственной экспертизы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проектной документации в части проверки достоверности определения сметной стоимости.</a:t>
            </a:r>
          </a:p>
        </p:txBody>
      </p:sp>
      <p:sp>
        <p:nvSpPr>
          <p:cNvPr id="74" name="Rectangle 2"/>
          <p:cNvSpPr txBox="1">
            <a:spLocks noChangeArrowheads="1"/>
          </p:cNvSpPr>
          <p:nvPr/>
        </p:nvSpPr>
        <p:spPr bwMode="auto">
          <a:xfrm>
            <a:off x="11823826" y="6590923"/>
            <a:ext cx="368174" cy="267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11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23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34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46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algn="ctr" defTabSz="914400"/>
            <a:r>
              <a:rPr lang="ru-RU" sz="1200" kern="0" dirty="0" smtClean="0">
                <a:solidFill>
                  <a:srgbClr val="4D4D4D"/>
                </a:solidFill>
                <a:latin typeface="+mn-lt"/>
                <a:cs typeface="Times New Roman" pitchFamily="18" charset="0"/>
              </a:rPr>
              <a:t>4</a:t>
            </a:r>
            <a:endParaRPr lang="en-US" sz="1200" kern="0" dirty="0">
              <a:solidFill>
                <a:srgbClr val="4D4D4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1686637" y="1127687"/>
            <a:ext cx="8353416" cy="1283908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defTabSz="1022350" fontAlgn="base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800" b="1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Сметная документация</a:t>
            </a:r>
            <a:r>
              <a:rPr lang="ru-RU" sz="1800" dirty="0" smtClean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пересчитанная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из базисного уровня цен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 состоянию на 01.01.2000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  в уровень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цен на дату выполнения Расчета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 применением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индексов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изменения сметной стоимости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строительства Минстроя России,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действующих на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дату выполнения пересчета</a:t>
            </a:r>
            <a:endParaRPr lang="ru-RU" sz="18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1686637" y="2624667"/>
            <a:ext cx="8353416" cy="865507"/>
          </a:xfrm>
          <a:prstGeom prst="roundRect">
            <a:avLst/>
          </a:prstGeom>
          <a:gradFill>
            <a:gsLst>
              <a:gs pos="28000">
                <a:srgbClr val="99CCFF"/>
              </a:gs>
              <a:gs pos="100000">
                <a:schemeClr val="bg1"/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lvl="1" defTabSz="1022350" fontAlgn="base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800" b="1" dirty="0" smtClean="0">
                <a:solidFill>
                  <a:srgbClr val="4D4D4D"/>
                </a:solidFill>
                <a:latin typeface="Arial" charset="0"/>
              </a:rPr>
              <a:t>Конъюнктурный анализ и обосновывающие документы </a:t>
            </a:r>
            <a:r>
              <a:rPr lang="ru-RU" sz="1800" dirty="0" smtClean="0">
                <a:solidFill>
                  <a:srgbClr val="4D4D4D"/>
                </a:solidFill>
                <a:latin typeface="Arial" charset="0"/>
              </a:rPr>
              <a:t>как для контрактов с ценой свыше 30 млн. руб. </a:t>
            </a:r>
            <a:endParaRPr lang="ru-RU" sz="180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17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5562" y="548683"/>
            <a:ext cx="360041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</a:endParaRPr>
          </a:p>
        </p:txBody>
      </p:sp>
      <p:pic>
        <p:nvPicPr>
          <p:cNvPr id="3" name="Picture 2" descr="D:\Молчанова\Презентации\Gerb_Samarskaya_oblas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237934"/>
            <a:ext cx="874905" cy="958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27447" y="1124744"/>
            <a:ext cx="2483769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1" rIns="91440" bIns="45721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kern="0" dirty="0">
                <a:solidFill>
                  <a:srgbClr val="4D4D4D"/>
                </a:solidFill>
                <a:latin typeface="Times New Roman" pitchFamily="18" charset="0"/>
                <a:cs typeface="Times New Roman" pitchFamily="18" charset="0"/>
              </a:rPr>
              <a:t>ФИСО</a:t>
            </a:r>
            <a:endParaRPr lang="en-US" sz="1200" kern="0" dirty="0">
              <a:solidFill>
                <a:srgbClr val="4D4D4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84868" y="2953752"/>
            <a:ext cx="66068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cap="all" dirty="0" smtClean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Спасибо за внимание</a:t>
            </a:r>
            <a:r>
              <a:rPr lang="ru-RU" sz="3600" b="1" cap="all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10848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Другая 42">
      <a:dk1>
        <a:srgbClr val="FFFFFF"/>
      </a:dk1>
      <a:lt1>
        <a:srgbClr val="FFFFFF"/>
      </a:lt1>
      <a:dk2>
        <a:srgbClr val="B6C9D6"/>
      </a:dk2>
      <a:lt2>
        <a:srgbClr val="DFE4D9"/>
      </a:lt2>
      <a:accent1>
        <a:srgbClr val="FFFFFF"/>
      </a:accent1>
      <a:accent2>
        <a:srgbClr val="CCAF0A"/>
      </a:accent2>
      <a:accent3>
        <a:srgbClr val="8D89A4"/>
      </a:accent3>
      <a:accent4>
        <a:srgbClr val="A5A5A5"/>
      </a:accent4>
      <a:accent5>
        <a:srgbClr val="EDEDED"/>
      </a:accent5>
      <a:accent6>
        <a:srgbClr val="B1BCA2"/>
      </a:accent6>
      <a:hlink>
        <a:srgbClr val="3A422F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owerpoint-template">
  <a:themeElements>
    <a:clrScheme name="">
      <a:dk1>
        <a:srgbClr val="4D4D4D"/>
      </a:dk1>
      <a:lt1>
        <a:srgbClr val="FFFFFF"/>
      </a:lt1>
      <a:dk2>
        <a:srgbClr val="4D4D4D"/>
      </a:dk2>
      <a:lt2>
        <a:srgbClr val="000000"/>
      </a:lt2>
      <a:accent1>
        <a:srgbClr val="909090"/>
      </a:accent1>
      <a:accent2>
        <a:srgbClr val="B2B2B2"/>
      </a:accent2>
      <a:accent3>
        <a:srgbClr val="FFFFFF"/>
      </a:accent3>
      <a:accent4>
        <a:srgbClr val="404040"/>
      </a:accent4>
      <a:accent5>
        <a:srgbClr val="C6C6C6"/>
      </a:accent5>
      <a:accent6>
        <a:srgbClr val="A1A1A1"/>
      </a:accent6>
      <a:hlink>
        <a:srgbClr val="FF3B21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powerpoint-template">
  <a:themeElements>
    <a:clrScheme name="">
      <a:dk1>
        <a:srgbClr val="4D4D4D"/>
      </a:dk1>
      <a:lt1>
        <a:srgbClr val="FFFFFF"/>
      </a:lt1>
      <a:dk2>
        <a:srgbClr val="4D4D4D"/>
      </a:dk2>
      <a:lt2>
        <a:srgbClr val="000000"/>
      </a:lt2>
      <a:accent1>
        <a:srgbClr val="909090"/>
      </a:accent1>
      <a:accent2>
        <a:srgbClr val="B2B2B2"/>
      </a:accent2>
      <a:accent3>
        <a:srgbClr val="FFFFFF"/>
      </a:accent3>
      <a:accent4>
        <a:srgbClr val="404040"/>
      </a:accent4>
      <a:accent5>
        <a:srgbClr val="C6C6C6"/>
      </a:accent5>
      <a:accent6>
        <a:srgbClr val="A1A1A1"/>
      </a:accent6>
      <a:hlink>
        <a:srgbClr val="FF3B21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6300</TotalTime>
  <Words>539</Words>
  <Application>Microsoft Office PowerPoint</Application>
  <PresentationFormat>Широкоэкранный</PresentationFormat>
  <Paragraphs>67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Franklin Gothic Book</vt:lpstr>
      <vt:lpstr>Microsoft Sans Serif</vt:lpstr>
      <vt:lpstr>Times New Roman</vt:lpstr>
      <vt:lpstr>Wingdings</vt:lpstr>
      <vt:lpstr>Wingdings 2</vt:lpstr>
      <vt:lpstr>Техническая</vt:lpstr>
      <vt:lpstr>1_powerpoint-template</vt:lpstr>
      <vt:lpstr>6_powerpoint-template</vt:lpstr>
      <vt:lpstr>Государственная инспекция Финансового контроля  Самарской области Финансовая инспекция Самарской области   комплектность документов  при подготовке обоснования увеличения цены контракта   </vt:lpstr>
      <vt:lpstr>Документы при цене контракта до 30 млн. руб. </vt:lpstr>
      <vt:lpstr>Документы при цене контракта свыше 30 млн. руб. </vt:lpstr>
      <vt:lpstr>Документы при цене контракта свыше 100 млн. руб.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инспекция Финансового контроля  Самарской области Финансовая инспекция Самарской области</dc:title>
  <dc:creator>Ладюкова</dc:creator>
  <cp:lastModifiedBy>Руссков Олег Николаевич</cp:lastModifiedBy>
  <cp:revision>419</cp:revision>
  <cp:lastPrinted>2021-08-18T10:46:00Z</cp:lastPrinted>
  <dcterms:created xsi:type="dcterms:W3CDTF">2019-06-13T08:12:40Z</dcterms:created>
  <dcterms:modified xsi:type="dcterms:W3CDTF">2021-08-18T13:45:10Z</dcterms:modified>
</cp:coreProperties>
</file>