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6" r:id="rId5"/>
    <p:sldId id="260" r:id="rId6"/>
    <p:sldId id="265" r:id="rId7"/>
  </p:sldIdLst>
  <p:sldSz cx="9144000" cy="5143500" type="screen16x9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31D2A5C-9B9D-479E-9660-A079521BE519}">
          <p14:sldIdLst>
            <p14:sldId id="256"/>
            <p14:sldId id="257"/>
            <p14:sldId id="259"/>
            <p14:sldId id="266"/>
            <p14:sldId id="260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37" autoAdjust="0"/>
    <p:restoredTop sz="94683" autoAdjust="0"/>
  </p:normalViewPr>
  <p:slideViewPr>
    <p:cSldViewPr>
      <p:cViewPr varScale="1">
        <p:scale>
          <a:sx n="145" d="100"/>
          <a:sy n="145" d="100"/>
        </p:scale>
        <p:origin x="1242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32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2254" tIns="46127" rIns="92254" bIns="46127" rtlCol="0"/>
          <a:lstStyle>
            <a:lvl1pPr algn="r">
              <a:defRPr sz="1200"/>
            </a:lvl1pPr>
          </a:lstStyle>
          <a:p>
            <a:fld id="{4D5895D7-4BA1-42D6-8BFF-806A9E04F8B5}" type="datetimeFigureOut">
              <a:rPr lang="ru-RU" smtClean="0"/>
              <a:t>20.08.2021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54" tIns="46127" rIns="92254" bIns="4612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2254" tIns="46127" rIns="92254" bIns="4612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2254" tIns="46127" rIns="92254" bIns="46127" rtlCol="0" anchor="b"/>
          <a:lstStyle>
            <a:lvl1pPr algn="r">
              <a:defRPr sz="1200"/>
            </a:lvl1pPr>
          </a:lstStyle>
          <a:p>
            <a:fld id="{741E4372-06BA-4F22-B848-1B2EF4B45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60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1E4372-06BA-4F22-B848-1B2EF4B454B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45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8BE-D931-44C9-AD1B-2E04BA291D28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803A-9A7D-4721-B7BB-E843079AA12E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D1C4-7054-4183-BAC0-477B2E2D6BDC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5654-BD05-4DC2-912F-A5D62A48C825}" type="datetime1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B334-AEBA-44F1-96C1-C6BC1B0443AA}" type="datetime1">
              <a:rPr lang="ru-RU" smtClean="0"/>
              <a:t>20.08.2021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19E6A-361C-4DA0-9F8D-84138466E3FE}" type="datetime1">
              <a:rPr lang="ru-RU" smtClean="0"/>
              <a:t>20.08.2021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A0062-BE45-43A6-9832-1C46E0F43AA8}" type="datetime1">
              <a:rPr lang="ru-RU" smtClean="0"/>
              <a:t>20.08.2021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CB138-4659-41B8-BE1E-E1B5146E28D2}" type="datetime1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47735-25F9-4F13-9E16-BC4C24B9A07B}" type="datetime1">
              <a:rPr lang="ru-RU" smtClean="0"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46FB8-E4B5-4724-A78E-0CC1D7518F12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EABF0-DF6C-49B1-89EF-268DAF657E81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86264-9C49-4180-8112-5B00179E9DBD}" type="datetime1">
              <a:rPr lang="ru-RU" smtClean="0"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707905" y="4692986"/>
            <a:ext cx="10801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20.08.2021</a:t>
            </a:r>
            <a:endParaRPr lang="ru-RU" sz="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араллелограмм 2"/>
          <p:cNvSpPr/>
          <p:nvPr/>
        </p:nvSpPr>
        <p:spPr>
          <a:xfrm>
            <a:off x="-494" y="1736023"/>
            <a:ext cx="7020766" cy="2023859"/>
          </a:xfrm>
          <a:custGeom>
            <a:avLst/>
            <a:gdLst>
              <a:gd name="connsiteX0" fmla="*/ 0 w 7020272"/>
              <a:gd name="connsiteY0" fmla="*/ 2664296 h 2664296"/>
              <a:gd name="connsiteX1" fmla="*/ 982273 w 7020272"/>
              <a:gd name="connsiteY1" fmla="*/ 0 h 2664296"/>
              <a:gd name="connsiteX2" fmla="*/ 7020272 w 7020272"/>
              <a:gd name="connsiteY2" fmla="*/ 0 h 2664296"/>
              <a:gd name="connsiteX3" fmla="*/ 6037999 w 7020272"/>
              <a:gd name="connsiteY3" fmla="*/ 2664296 h 2664296"/>
              <a:gd name="connsiteX4" fmla="*/ 0 w 7020272"/>
              <a:gd name="connsiteY4" fmla="*/ 2664296 h 2664296"/>
              <a:gd name="connsiteX0" fmla="*/ 494 w 7020766"/>
              <a:gd name="connsiteY0" fmla="*/ 2698479 h 2698479"/>
              <a:gd name="connsiteX1" fmla="*/ 0 w 7020766"/>
              <a:gd name="connsiteY1" fmla="*/ 0 h 2698479"/>
              <a:gd name="connsiteX2" fmla="*/ 7020766 w 7020766"/>
              <a:gd name="connsiteY2" fmla="*/ 34183 h 2698479"/>
              <a:gd name="connsiteX3" fmla="*/ 6038493 w 7020766"/>
              <a:gd name="connsiteY3" fmla="*/ 2698479 h 2698479"/>
              <a:gd name="connsiteX4" fmla="*/ 494 w 7020766"/>
              <a:gd name="connsiteY4" fmla="*/ 2698479 h 269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0766" h="2698479">
                <a:moveTo>
                  <a:pt x="494" y="2698479"/>
                </a:moveTo>
                <a:cubicBezTo>
                  <a:pt x="329" y="1798986"/>
                  <a:pt x="165" y="899493"/>
                  <a:pt x="0" y="0"/>
                </a:cubicBezTo>
                <a:lnTo>
                  <a:pt x="7020766" y="34183"/>
                </a:lnTo>
                <a:lnTo>
                  <a:pt x="6038493" y="2698479"/>
                </a:lnTo>
                <a:lnTo>
                  <a:pt x="494" y="2698479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араллелограмм 3"/>
          <p:cNvSpPr/>
          <p:nvPr/>
        </p:nvSpPr>
        <p:spPr>
          <a:xfrm>
            <a:off x="6372201" y="1761660"/>
            <a:ext cx="2776525" cy="1998222"/>
          </a:xfrm>
          <a:custGeom>
            <a:avLst/>
            <a:gdLst>
              <a:gd name="connsiteX0" fmla="*/ 0 w 2339752"/>
              <a:gd name="connsiteY0" fmla="*/ 2664296 h 2664296"/>
              <a:gd name="connsiteX1" fmla="*/ 1012224 w 2339752"/>
              <a:gd name="connsiteY1" fmla="*/ 0 h 2664296"/>
              <a:gd name="connsiteX2" fmla="*/ 2339752 w 2339752"/>
              <a:gd name="connsiteY2" fmla="*/ 0 h 2664296"/>
              <a:gd name="connsiteX3" fmla="*/ 1327528 w 2339752"/>
              <a:gd name="connsiteY3" fmla="*/ 2664296 h 2664296"/>
              <a:gd name="connsiteX4" fmla="*/ 0 w 2339752"/>
              <a:gd name="connsiteY4" fmla="*/ 2664296 h 2664296"/>
              <a:gd name="connsiteX0" fmla="*/ 0 w 2344477"/>
              <a:gd name="connsiteY0" fmla="*/ 2664296 h 2664296"/>
              <a:gd name="connsiteX1" fmla="*/ 101222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  <a:gd name="connsiteX0" fmla="*/ 0 w 2344477"/>
              <a:gd name="connsiteY0" fmla="*/ 2664296 h 2664296"/>
              <a:gd name="connsiteX1" fmla="*/ 867904 w 2344477"/>
              <a:gd name="connsiteY1" fmla="*/ 0 h 2664296"/>
              <a:gd name="connsiteX2" fmla="*/ 2339752 w 2344477"/>
              <a:gd name="connsiteY2" fmla="*/ 0 h 2664296"/>
              <a:gd name="connsiteX3" fmla="*/ 2344477 w 2344477"/>
              <a:gd name="connsiteY3" fmla="*/ 2664296 h 2664296"/>
              <a:gd name="connsiteX4" fmla="*/ 0 w 2344477"/>
              <a:gd name="connsiteY4" fmla="*/ 2664296 h 266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477" h="2664296">
                <a:moveTo>
                  <a:pt x="0" y="2664296"/>
                </a:moveTo>
                <a:lnTo>
                  <a:pt x="867904" y="0"/>
                </a:lnTo>
                <a:lnTo>
                  <a:pt x="2339752" y="0"/>
                </a:lnTo>
                <a:lnTo>
                  <a:pt x="2344477" y="2664296"/>
                </a:lnTo>
                <a:lnTo>
                  <a:pt x="0" y="2664296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араллелограмм 4"/>
          <p:cNvSpPr/>
          <p:nvPr/>
        </p:nvSpPr>
        <p:spPr>
          <a:xfrm>
            <a:off x="6372200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араллелограмм 4"/>
          <p:cNvSpPr/>
          <p:nvPr/>
        </p:nvSpPr>
        <p:spPr>
          <a:xfrm>
            <a:off x="5383267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араллелограмм 4"/>
          <p:cNvSpPr/>
          <p:nvPr/>
        </p:nvSpPr>
        <p:spPr>
          <a:xfrm rot="10800000">
            <a:off x="-494" y="4149515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824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8240" y="0"/>
                </a:lnTo>
                <a:cubicBezTo>
                  <a:pt x="2779363" y="194870"/>
                  <a:pt x="2780485" y="389740"/>
                  <a:pt x="2781608" y="584610"/>
                </a:cubicBez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 rot="10800000">
            <a:off x="2798205" y="4149516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539369"/>
            <a:ext cx="5059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ОСОБЕННОСТИ ИЗМЕНЕНИЯ КОНТРАКТОВ В СФЕРЕ СТРОИТЕЛЬСТВА 2021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121900" y="4056904"/>
            <a:ext cx="3997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</a:rPr>
              <a:t>Руководитель управления осуществления нетиповых закупок Главного управления организации торгов Самарской области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Акопян Аргам Паркевович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2" name="Параллелограмм 4"/>
          <p:cNvSpPr/>
          <p:nvPr/>
        </p:nvSpPr>
        <p:spPr>
          <a:xfrm>
            <a:off x="6362392" y="1026180"/>
            <a:ext cx="27816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1608" h="584610">
                <a:moveTo>
                  <a:pt x="0" y="576064"/>
                </a:moveTo>
                <a:lnTo>
                  <a:pt x="212383" y="0"/>
                </a:lnTo>
                <a:lnTo>
                  <a:pt x="2771800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араллелограмм 4"/>
          <p:cNvSpPr/>
          <p:nvPr/>
        </p:nvSpPr>
        <p:spPr>
          <a:xfrm>
            <a:off x="5373459" y="1026180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354769" y="253545"/>
            <a:ext cx="3546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</a:rPr>
              <a:t>Главное </a:t>
            </a:r>
            <a:r>
              <a:rPr lang="ru-RU" sz="1600" b="1" dirty="0" smtClean="0">
                <a:solidFill>
                  <a:schemeClr val="tx2"/>
                </a:solidFill>
              </a:rPr>
              <a:t>управление организации торгов Самарской </a:t>
            </a:r>
            <a:r>
              <a:rPr lang="ru-RU" sz="1600" b="1" dirty="0">
                <a:solidFill>
                  <a:schemeClr val="tx2"/>
                </a:solidFill>
              </a:rPr>
              <a:t>области</a:t>
            </a:r>
          </a:p>
        </p:txBody>
      </p:sp>
      <p:pic>
        <p:nvPicPr>
          <p:cNvPr id="1026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6" y="65685"/>
            <a:ext cx="1127704" cy="113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73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араллелограмм 4"/>
          <p:cNvSpPr/>
          <p:nvPr/>
        </p:nvSpPr>
        <p:spPr>
          <a:xfrm>
            <a:off x="6357000" y="-2"/>
            <a:ext cx="2802931" cy="77144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84651 h 593197"/>
              <a:gd name="connsiteX1" fmla="*/ 212383 w 2781608"/>
              <a:gd name="connsiteY1" fmla="*/ 8587 h 593197"/>
              <a:gd name="connsiteX2" fmla="*/ 2771800 w 2781608"/>
              <a:gd name="connsiteY2" fmla="*/ 0 h 593197"/>
              <a:gd name="connsiteX3" fmla="*/ 2781608 w 2781608"/>
              <a:gd name="connsiteY3" fmla="*/ 593197 h 593197"/>
              <a:gd name="connsiteX4" fmla="*/ 0 w 2781608"/>
              <a:gd name="connsiteY4" fmla="*/ 584651 h 593197"/>
              <a:gd name="connsiteX0" fmla="*/ 0 w 2771800"/>
              <a:gd name="connsiteY0" fmla="*/ 584651 h 593197"/>
              <a:gd name="connsiteX1" fmla="*/ 212383 w 2771800"/>
              <a:gd name="connsiteY1" fmla="*/ 8587 h 593197"/>
              <a:gd name="connsiteX2" fmla="*/ 2771800 w 2771800"/>
              <a:gd name="connsiteY2" fmla="*/ 0 h 593197"/>
              <a:gd name="connsiteX3" fmla="*/ 2762327 w 2771800"/>
              <a:gd name="connsiteY3" fmla="*/ 593197 h 593197"/>
              <a:gd name="connsiteX4" fmla="*/ 0 w 2771800"/>
              <a:gd name="connsiteY4" fmla="*/ 584651 h 593197"/>
              <a:gd name="connsiteX0" fmla="*/ 0 w 2781608"/>
              <a:gd name="connsiteY0" fmla="*/ 584651 h 601784"/>
              <a:gd name="connsiteX1" fmla="*/ 212383 w 2781608"/>
              <a:gd name="connsiteY1" fmla="*/ 8587 h 601784"/>
              <a:gd name="connsiteX2" fmla="*/ 2771800 w 2781608"/>
              <a:gd name="connsiteY2" fmla="*/ 0 h 601784"/>
              <a:gd name="connsiteX3" fmla="*/ 2781608 w 2781608"/>
              <a:gd name="connsiteY3" fmla="*/ 601784 h 601784"/>
              <a:gd name="connsiteX4" fmla="*/ 0 w 2781608"/>
              <a:gd name="connsiteY4" fmla="*/ 584651 h 601784"/>
              <a:gd name="connsiteX0" fmla="*/ 0 w 2781608"/>
              <a:gd name="connsiteY0" fmla="*/ 601823 h 618956"/>
              <a:gd name="connsiteX1" fmla="*/ 212383 w 2781608"/>
              <a:gd name="connsiteY1" fmla="*/ 25759 h 618956"/>
              <a:gd name="connsiteX2" fmla="*/ 2778227 w 2781608"/>
              <a:gd name="connsiteY2" fmla="*/ 0 h 618956"/>
              <a:gd name="connsiteX3" fmla="*/ 2781608 w 2781608"/>
              <a:gd name="connsiteY3" fmla="*/ 618956 h 618956"/>
              <a:gd name="connsiteX4" fmla="*/ 0 w 2781608"/>
              <a:gd name="connsiteY4" fmla="*/ 601823 h 618956"/>
              <a:gd name="connsiteX0" fmla="*/ 0 w 2797508"/>
              <a:gd name="connsiteY0" fmla="*/ 576066 h 593199"/>
              <a:gd name="connsiteX1" fmla="*/ 212383 w 2797508"/>
              <a:gd name="connsiteY1" fmla="*/ 2 h 593199"/>
              <a:gd name="connsiteX2" fmla="*/ 2797508 w 2797508"/>
              <a:gd name="connsiteY2" fmla="*/ 0 h 593199"/>
              <a:gd name="connsiteX3" fmla="*/ 2781608 w 2797508"/>
              <a:gd name="connsiteY3" fmla="*/ 593199 h 593199"/>
              <a:gd name="connsiteX4" fmla="*/ 0 w 2797508"/>
              <a:gd name="connsiteY4" fmla="*/ 576066 h 59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08" h="593199">
                <a:moveTo>
                  <a:pt x="0" y="576066"/>
                </a:moveTo>
                <a:lnTo>
                  <a:pt x="212383" y="2"/>
                </a:lnTo>
                <a:lnTo>
                  <a:pt x="2797508" y="0"/>
                </a:lnTo>
                <a:lnTo>
                  <a:pt x="2781608" y="593199"/>
                </a:lnTo>
                <a:lnTo>
                  <a:pt x="0" y="576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араллелограмм 4"/>
          <p:cNvSpPr/>
          <p:nvPr/>
        </p:nvSpPr>
        <p:spPr>
          <a:xfrm>
            <a:off x="0" y="-6212"/>
            <a:ext cx="6195481" cy="765816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76064"/>
              <a:gd name="connsiteX1" fmla="*/ 756204 w 3286998"/>
              <a:gd name="connsiteY1" fmla="*/ 0 h 576064"/>
              <a:gd name="connsiteX2" fmla="*/ 3286998 w 3286998"/>
              <a:gd name="connsiteY2" fmla="*/ 8546 h 576064"/>
              <a:gd name="connsiteX3" fmla="*/ 3181930 w 3286998"/>
              <a:gd name="connsiteY3" fmla="*/ 576064 h 576064"/>
              <a:gd name="connsiteX4" fmla="*/ 0 w 3286998"/>
              <a:gd name="connsiteY4" fmla="*/ 576064 h 576064"/>
              <a:gd name="connsiteX0" fmla="*/ 233 w 3287231"/>
              <a:gd name="connsiteY0" fmla="*/ 576064 h 576064"/>
              <a:gd name="connsiteX1" fmla="*/ 0 w 3287231"/>
              <a:gd name="connsiteY1" fmla="*/ 0 h 576064"/>
              <a:gd name="connsiteX2" fmla="*/ 3287231 w 3287231"/>
              <a:gd name="connsiteY2" fmla="*/ 8546 h 576064"/>
              <a:gd name="connsiteX3" fmla="*/ 3182163 w 3287231"/>
              <a:gd name="connsiteY3" fmla="*/ 576064 h 576064"/>
              <a:gd name="connsiteX4" fmla="*/ 233 w 3287231"/>
              <a:gd name="connsiteY4" fmla="*/ 576064 h 576064"/>
              <a:gd name="connsiteX0" fmla="*/ 233 w 3287231"/>
              <a:gd name="connsiteY0" fmla="*/ 601861 h 601861"/>
              <a:gd name="connsiteX1" fmla="*/ 0 w 3287231"/>
              <a:gd name="connsiteY1" fmla="*/ 25797 h 601861"/>
              <a:gd name="connsiteX2" fmla="*/ 3287231 w 3287231"/>
              <a:gd name="connsiteY2" fmla="*/ 0 h 601861"/>
              <a:gd name="connsiteX3" fmla="*/ 3182163 w 3287231"/>
              <a:gd name="connsiteY3" fmla="*/ 601861 h 601861"/>
              <a:gd name="connsiteX4" fmla="*/ 233 w 3287231"/>
              <a:gd name="connsiteY4" fmla="*/ 601861 h 601861"/>
              <a:gd name="connsiteX0" fmla="*/ 233 w 3283818"/>
              <a:gd name="connsiteY0" fmla="*/ 584689 h 584689"/>
              <a:gd name="connsiteX1" fmla="*/ 0 w 3283818"/>
              <a:gd name="connsiteY1" fmla="*/ 8625 h 584689"/>
              <a:gd name="connsiteX2" fmla="*/ 3283818 w 3283818"/>
              <a:gd name="connsiteY2" fmla="*/ 0 h 584689"/>
              <a:gd name="connsiteX3" fmla="*/ 3182163 w 3283818"/>
              <a:gd name="connsiteY3" fmla="*/ 584689 h 584689"/>
              <a:gd name="connsiteX4" fmla="*/ 233 w 3283818"/>
              <a:gd name="connsiteY4" fmla="*/ 584689 h 5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3818" h="584689">
                <a:moveTo>
                  <a:pt x="233" y="584689"/>
                </a:moveTo>
                <a:cubicBezTo>
                  <a:pt x="155" y="392668"/>
                  <a:pt x="78" y="200646"/>
                  <a:pt x="0" y="8625"/>
                </a:cubicBezTo>
                <a:lnTo>
                  <a:pt x="3283818" y="0"/>
                </a:lnTo>
                <a:lnTo>
                  <a:pt x="3182163" y="584689"/>
                </a:lnTo>
                <a:lnTo>
                  <a:pt x="233" y="5846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3668" y="196762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ИЗМЕНЕНИЕ КОНТРАКТОВ 2021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араллелограмм 4"/>
          <p:cNvSpPr/>
          <p:nvPr/>
        </p:nvSpPr>
        <p:spPr>
          <a:xfrm rot="10800000">
            <a:off x="-10004" y="4705042"/>
            <a:ext cx="279111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8585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0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1118" h="584610">
                <a:moveTo>
                  <a:pt x="0" y="576064"/>
                </a:moveTo>
                <a:lnTo>
                  <a:pt x="212383" y="0"/>
                </a:lnTo>
                <a:lnTo>
                  <a:pt x="2791118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4"/>
          <p:cNvSpPr/>
          <p:nvPr/>
        </p:nvSpPr>
        <p:spPr>
          <a:xfrm rot="10800000">
            <a:off x="2833375" y="4705043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898531" y="4050617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46.7%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4" name="Параллелограмм 4"/>
          <p:cNvSpPr/>
          <p:nvPr/>
        </p:nvSpPr>
        <p:spPr>
          <a:xfrm>
            <a:off x="5871811" y="4705042"/>
            <a:ext cx="3282288" cy="45133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93197"/>
              <a:gd name="connsiteX1" fmla="*/ 756204 w 3286998"/>
              <a:gd name="connsiteY1" fmla="*/ 0 h 593197"/>
              <a:gd name="connsiteX2" fmla="*/ 3286998 w 3286998"/>
              <a:gd name="connsiteY2" fmla="*/ 8546 h 593197"/>
              <a:gd name="connsiteX3" fmla="*/ 3270734 w 3286998"/>
              <a:gd name="connsiteY3" fmla="*/ 593197 h 593197"/>
              <a:gd name="connsiteX4" fmla="*/ 0 w 3286998"/>
              <a:gd name="connsiteY4" fmla="*/ 576064 h 593197"/>
              <a:gd name="connsiteX0" fmla="*/ 0 w 3286998"/>
              <a:gd name="connsiteY0" fmla="*/ 584651 h 601784"/>
              <a:gd name="connsiteX1" fmla="*/ 259656 w 3286998"/>
              <a:gd name="connsiteY1" fmla="*/ 0 h 601784"/>
              <a:gd name="connsiteX2" fmla="*/ 3286998 w 3286998"/>
              <a:gd name="connsiteY2" fmla="*/ 17133 h 601784"/>
              <a:gd name="connsiteX3" fmla="*/ 3270734 w 3286998"/>
              <a:gd name="connsiteY3" fmla="*/ 601784 h 601784"/>
              <a:gd name="connsiteX4" fmla="*/ 0 w 3286998"/>
              <a:gd name="connsiteY4" fmla="*/ 584651 h 6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601784">
                <a:moveTo>
                  <a:pt x="0" y="584651"/>
                </a:moveTo>
                <a:lnTo>
                  <a:pt x="259656" y="0"/>
                </a:lnTo>
                <a:lnTo>
                  <a:pt x="3286998" y="17133"/>
                </a:lnTo>
                <a:lnTo>
                  <a:pt x="3270734" y="601784"/>
                </a:lnTo>
                <a:lnTo>
                  <a:pt x="0" y="584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600976" y="59447"/>
            <a:ext cx="1746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Главное </a:t>
            </a:r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управление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организации торгов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Самарской </a:t>
            </a:r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области</a:t>
            </a:r>
          </a:p>
        </p:txBody>
      </p:sp>
      <p:pic>
        <p:nvPicPr>
          <p:cNvPr id="12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6323"/>
            <a:ext cx="770893" cy="77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3669" y="822414"/>
            <a:ext cx="8368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ea typeface="Batang" panose="02030600000101010101" pitchFamily="18" charset="-127"/>
              </a:rPr>
              <a:t>Постановление Правительства РФ №1315 от 09.08.2021, вступает в силу 21.08.2021</a:t>
            </a:r>
          </a:p>
          <a:p>
            <a:r>
              <a:rPr lang="ru-RU" dirty="0" smtClean="0">
                <a:ea typeface="Batang" panose="02030600000101010101" pitchFamily="18" charset="-127"/>
              </a:rPr>
              <a:t>допускает изменение существенных условий заключенного контракта:</a:t>
            </a:r>
            <a:endParaRPr lang="ru-RU" dirty="0">
              <a:ea typeface="Batang" panose="02030600000101010101" pitchFamily="18" charset="-127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323528" y="1938350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1845860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Строительство, реконструкция, капитальный ремонт, снос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5576" y="2355726"/>
            <a:ext cx="6061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работы по сохранению объектов культурного наследия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5633" y="3178248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0002" y="3186838"/>
            <a:ext cx="5744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Инженерные изыскания,  подготовка  сметной документации</a:t>
            </a:r>
          </a:p>
        </p:txBody>
      </p:sp>
      <p:pic>
        <p:nvPicPr>
          <p:cNvPr id="1030" name="Picture 6" descr="https://www.a-u-z.ru/files/purchase_news/3477_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147" y="1811661"/>
            <a:ext cx="2261591" cy="169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ятиугольник 20"/>
          <p:cNvSpPr/>
          <p:nvPr/>
        </p:nvSpPr>
        <p:spPr>
          <a:xfrm>
            <a:off x="323528" y="2479341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ятиугольник 21"/>
          <p:cNvSpPr/>
          <p:nvPr/>
        </p:nvSpPr>
        <p:spPr>
          <a:xfrm>
            <a:off x="323528" y="3211864"/>
            <a:ext cx="288032" cy="216024"/>
          </a:xfrm>
          <a:prstGeom prst="homePlat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ятиугольник 22"/>
          <p:cNvSpPr/>
          <p:nvPr/>
        </p:nvSpPr>
        <p:spPr>
          <a:xfrm>
            <a:off x="323528" y="3676529"/>
            <a:ext cx="288032" cy="216024"/>
          </a:xfrm>
          <a:prstGeom prst="homePlat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3668" y="1542494"/>
            <a:ext cx="1368152" cy="3200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МОЖНО: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3668" y="2799498"/>
            <a:ext cx="1368152" cy="3200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НЕЛЬЗЯ: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25420" y="3629574"/>
            <a:ext cx="5744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Благоустройство без проведения работ по строительству и реконструкции, устройство ограждений, детских или спортивных площадок</a:t>
            </a:r>
          </a:p>
        </p:txBody>
      </p:sp>
    </p:spTree>
    <p:extLst>
      <p:ext uri="{BB962C8B-B14F-4D97-AF65-F5344CB8AC3E}">
        <p14:creationId xmlns:p14="http://schemas.microsoft.com/office/powerpoint/2010/main" val="154027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 rot="10800000">
            <a:off x="-10004" y="4705042"/>
            <a:ext cx="279111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8585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0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1118" h="584610">
                <a:moveTo>
                  <a:pt x="0" y="576064"/>
                </a:moveTo>
                <a:lnTo>
                  <a:pt x="212383" y="0"/>
                </a:lnTo>
                <a:lnTo>
                  <a:pt x="2791118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4"/>
          <p:cNvSpPr/>
          <p:nvPr/>
        </p:nvSpPr>
        <p:spPr>
          <a:xfrm rot="10800000">
            <a:off x="2833375" y="4705043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327327" y="403949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46.7%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4" name="Параллелограмм 4"/>
          <p:cNvSpPr/>
          <p:nvPr/>
        </p:nvSpPr>
        <p:spPr>
          <a:xfrm>
            <a:off x="5877643" y="4692162"/>
            <a:ext cx="3282288" cy="45133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93197"/>
              <a:gd name="connsiteX1" fmla="*/ 756204 w 3286998"/>
              <a:gd name="connsiteY1" fmla="*/ 0 h 593197"/>
              <a:gd name="connsiteX2" fmla="*/ 3286998 w 3286998"/>
              <a:gd name="connsiteY2" fmla="*/ 8546 h 593197"/>
              <a:gd name="connsiteX3" fmla="*/ 3270734 w 3286998"/>
              <a:gd name="connsiteY3" fmla="*/ 593197 h 593197"/>
              <a:gd name="connsiteX4" fmla="*/ 0 w 3286998"/>
              <a:gd name="connsiteY4" fmla="*/ 576064 h 593197"/>
              <a:gd name="connsiteX0" fmla="*/ 0 w 3286998"/>
              <a:gd name="connsiteY0" fmla="*/ 584651 h 601784"/>
              <a:gd name="connsiteX1" fmla="*/ 259656 w 3286998"/>
              <a:gd name="connsiteY1" fmla="*/ 0 h 601784"/>
              <a:gd name="connsiteX2" fmla="*/ 3286998 w 3286998"/>
              <a:gd name="connsiteY2" fmla="*/ 17133 h 601784"/>
              <a:gd name="connsiteX3" fmla="*/ 3270734 w 3286998"/>
              <a:gd name="connsiteY3" fmla="*/ 601784 h 601784"/>
              <a:gd name="connsiteX4" fmla="*/ 0 w 3286998"/>
              <a:gd name="connsiteY4" fmla="*/ 584651 h 6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601784">
                <a:moveTo>
                  <a:pt x="0" y="584651"/>
                </a:moveTo>
                <a:lnTo>
                  <a:pt x="259656" y="0"/>
                </a:lnTo>
                <a:lnTo>
                  <a:pt x="3286998" y="17133"/>
                </a:lnTo>
                <a:lnTo>
                  <a:pt x="3270734" y="601784"/>
                </a:lnTo>
                <a:lnTo>
                  <a:pt x="0" y="584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Параллелограмм 4"/>
          <p:cNvSpPr/>
          <p:nvPr/>
        </p:nvSpPr>
        <p:spPr>
          <a:xfrm>
            <a:off x="0" y="-6212"/>
            <a:ext cx="6195481" cy="77765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76064"/>
              <a:gd name="connsiteX1" fmla="*/ 756204 w 3286998"/>
              <a:gd name="connsiteY1" fmla="*/ 0 h 576064"/>
              <a:gd name="connsiteX2" fmla="*/ 3286998 w 3286998"/>
              <a:gd name="connsiteY2" fmla="*/ 8546 h 576064"/>
              <a:gd name="connsiteX3" fmla="*/ 3181930 w 3286998"/>
              <a:gd name="connsiteY3" fmla="*/ 576064 h 576064"/>
              <a:gd name="connsiteX4" fmla="*/ 0 w 3286998"/>
              <a:gd name="connsiteY4" fmla="*/ 576064 h 576064"/>
              <a:gd name="connsiteX0" fmla="*/ 233 w 3287231"/>
              <a:gd name="connsiteY0" fmla="*/ 576064 h 576064"/>
              <a:gd name="connsiteX1" fmla="*/ 0 w 3287231"/>
              <a:gd name="connsiteY1" fmla="*/ 0 h 576064"/>
              <a:gd name="connsiteX2" fmla="*/ 3287231 w 3287231"/>
              <a:gd name="connsiteY2" fmla="*/ 8546 h 576064"/>
              <a:gd name="connsiteX3" fmla="*/ 3182163 w 3287231"/>
              <a:gd name="connsiteY3" fmla="*/ 576064 h 576064"/>
              <a:gd name="connsiteX4" fmla="*/ 233 w 3287231"/>
              <a:gd name="connsiteY4" fmla="*/ 576064 h 576064"/>
              <a:gd name="connsiteX0" fmla="*/ 233 w 3287231"/>
              <a:gd name="connsiteY0" fmla="*/ 601861 h 601861"/>
              <a:gd name="connsiteX1" fmla="*/ 0 w 3287231"/>
              <a:gd name="connsiteY1" fmla="*/ 25797 h 601861"/>
              <a:gd name="connsiteX2" fmla="*/ 3287231 w 3287231"/>
              <a:gd name="connsiteY2" fmla="*/ 0 h 601861"/>
              <a:gd name="connsiteX3" fmla="*/ 3182163 w 3287231"/>
              <a:gd name="connsiteY3" fmla="*/ 601861 h 601861"/>
              <a:gd name="connsiteX4" fmla="*/ 233 w 3287231"/>
              <a:gd name="connsiteY4" fmla="*/ 601861 h 601861"/>
              <a:gd name="connsiteX0" fmla="*/ 233 w 3283818"/>
              <a:gd name="connsiteY0" fmla="*/ 584689 h 584689"/>
              <a:gd name="connsiteX1" fmla="*/ 0 w 3283818"/>
              <a:gd name="connsiteY1" fmla="*/ 8625 h 584689"/>
              <a:gd name="connsiteX2" fmla="*/ 3283818 w 3283818"/>
              <a:gd name="connsiteY2" fmla="*/ 0 h 584689"/>
              <a:gd name="connsiteX3" fmla="*/ 3182163 w 3283818"/>
              <a:gd name="connsiteY3" fmla="*/ 584689 h 584689"/>
              <a:gd name="connsiteX4" fmla="*/ 233 w 3283818"/>
              <a:gd name="connsiteY4" fmla="*/ 584689 h 5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3818" h="584689">
                <a:moveTo>
                  <a:pt x="233" y="584689"/>
                </a:moveTo>
                <a:cubicBezTo>
                  <a:pt x="155" y="392668"/>
                  <a:pt x="78" y="200646"/>
                  <a:pt x="0" y="8625"/>
                </a:cubicBezTo>
                <a:lnTo>
                  <a:pt x="3283818" y="0"/>
                </a:lnTo>
                <a:lnTo>
                  <a:pt x="3182163" y="584689"/>
                </a:lnTo>
                <a:lnTo>
                  <a:pt x="233" y="5846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323528" y="1419622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60821" y="915566"/>
            <a:ext cx="4083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Условия для внесения изменений: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3568" y="2326278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</a:rPr>
              <a:t>Типовая форма решения будет направлена после прохождения 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</a:rPr>
              <a:t>процедуры согласования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4454" y="1222828"/>
            <a:ext cx="6246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Ч.3 постановления №1315: местным администрациям рекомендовано принять меры, обеспечивающие возможность изменения цены контрактов с учетом положений ПП РФ 1315.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323528" y="2480095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83568" y="3064942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Принятие решения об изменении </a:t>
            </a:r>
            <a:r>
              <a:rPr lang="ru-RU" dirty="0">
                <a:solidFill>
                  <a:schemeClr val="tx2"/>
                </a:solidFill>
              </a:rPr>
              <a:t>соответствующих </a:t>
            </a:r>
            <a:r>
              <a:rPr lang="ru-RU" dirty="0" smtClean="0">
                <a:solidFill>
                  <a:schemeClr val="tx2"/>
                </a:solidFill>
              </a:rPr>
              <a:t>контрактов 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- право заказчика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23528" y="3256617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>
            <a:off x="6357000" y="-2"/>
            <a:ext cx="2802931" cy="77144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84651 h 593197"/>
              <a:gd name="connsiteX1" fmla="*/ 212383 w 2781608"/>
              <a:gd name="connsiteY1" fmla="*/ 8587 h 593197"/>
              <a:gd name="connsiteX2" fmla="*/ 2771800 w 2781608"/>
              <a:gd name="connsiteY2" fmla="*/ 0 h 593197"/>
              <a:gd name="connsiteX3" fmla="*/ 2781608 w 2781608"/>
              <a:gd name="connsiteY3" fmla="*/ 593197 h 593197"/>
              <a:gd name="connsiteX4" fmla="*/ 0 w 2781608"/>
              <a:gd name="connsiteY4" fmla="*/ 584651 h 593197"/>
              <a:gd name="connsiteX0" fmla="*/ 0 w 2771800"/>
              <a:gd name="connsiteY0" fmla="*/ 584651 h 593197"/>
              <a:gd name="connsiteX1" fmla="*/ 212383 w 2771800"/>
              <a:gd name="connsiteY1" fmla="*/ 8587 h 593197"/>
              <a:gd name="connsiteX2" fmla="*/ 2771800 w 2771800"/>
              <a:gd name="connsiteY2" fmla="*/ 0 h 593197"/>
              <a:gd name="connsiteX3" fmla="*/ 2762327 w 2771800"/>
              <a:gd name="connsiteY3" fmla="*/ 593197 h 593197"/>
              <a:gd name="connsiteX4" fmla="*/ 0 w 2771800"/>
              <a:gd name="connsiteY4" fmla="*/ 584651 h 593197"/>
              <a:gd name="connsiteX0" fmla="*/ 0 w 2781608"/>
              <a:gd name="connsiteY0" fmla="*/ 584651 h 601784"/>
              <a:gd name="connsiteX1" fmla="*/ 212383 w 2781608"/>
              <a:gd name="connsiteY1" fmla="*/ 8587 h 601784"/>
              <a:gd name="connsiteX2" fmla="*/ 2771800 w 2781608"/>
              <a:gd name="connsiteY2" fmla="*/ 0 h 601784"/>
              <a:gd name="connsiteX3" fmla="*/ 2781608 w 2781608"/>
              <a:gd name="connsiteY3" fmla="*/ 601784 h 601784"/>
              <a:gd name="connsiteX4" fmla="*/ 0 w 2781608"/>
              <a:gd name="connsiteY4" fmla="*/ 584651 h 601784"/>
              <a:gd name="connsiteX0" fmla="*/ 0 w 2781608"/>
              <a:gd name="connsiteY0" fmla="*/ 601823 h 618956"/>
              <a:gd name="connsiteX1" fmla="*/ 212383 w 2781608"/>
              <a:gd name="connsiteY1" fmla="*/ 25759 h 618956"/>
              <a:gd name="connsiteX2" fmla="*/ 2778227 w 2781608"/>
              <a:gd name="connsiteY2" fmla="*/ 0 h 618956"/>
              <a:gd name="connsiteX3" fmla="*/ 2781608 w 2781608"/>
              <a:gd name="connsiteY3" fmla="*/ 618956 h 618956"/>
              <a:gd name="connsiteX4" fmla="*/ 0 w 2781608"/>
              <a:gd name="connsiteY4" fmla="*/ 601823 h 618956"/>
              <a:gd name="connsiteX0" fmla="*/ 0 w 2797508"/>
              <a:gd name="connsiteY0" fmla="*/ 576066 h 593199"/>
              <a:gd name="connsiteX1" fmla="*/ 212383 w 2797508"/>
              <a:gd name="connsiteY1" fmla="*/ 2 h 593199"/>
              <a:gd name="connsiteX2" fmla="*/ 2797508 w 2797508"/>
              <a:gd name="connsiteY2" fmla="*/ 0 h 593199"/>
              <a:gd name="connsiteX3" fmla="*/ 2781608 w 2797508"/>
              <a:gd name="connsiteY3" fmla="*/ 593199 h 593199"/>
              <a:gd name="connsiteX4" fmla="*/ 0 w 2797508"/>
              <a:gd name="connsiteY4" fmla="*/ 576066 h 59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08" h="593199">
                <a:moveTo>
                  <a:pt x="0" y="576066"/>
                </a:moveTo>
                <a:lnTo>
                  <a:pt x="212383" y="2"/>
                </a:lnTo>
                <a:lnTo>
                  <a:pt x="2797508" y="0"/>
                </a:lnTo>
                <a:lnTo>
                  <a:pt x="2781608" y="593199"/>
                </a:lnTo>
                <a:lnTo>
                  <a:pt x="0" y="576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600976" y="59447"/>
            <a:ext cx="1746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Главное </a:t>
            </a:r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управление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организации торгов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Самарской </a:t>
            </a:r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области</a:t>
            </a:r>
          </a:p>
        </p:txBody>
      </p:sp>
      <p:pic>
        <p:nvPicPr>
          <p:cNvPr id="22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6323"/>
            <a:ext cx="770893" cy="77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bftcom.com/upload/iblock/b1f/b1f1a17bcc3a8b10596e9087a08204f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246" y="1241615"/>
            <a:ext cx="1979782" cy="19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63668" y="196762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ИЗМЕНЕНИЕ КОНТРАКТОВ 2021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 rot="10800000">
            <a:off x="-10004" y="4705042"/>
            <a:ext cx="279111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8585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0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1118" h="584610">
                <a:moveTo>
                  <a:pt x="0" y="576064"/>
                </a:moveTo>
                <a:lnTo>
                  <a:pt x="212383" y="0"/>
                </a:lnTo>
                <a:lnTo>
                  <a:pt x="2791118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4"/>
          <p:cNvSpPr/>
          <p:nvPr/>
        </p:nvSpPr>
        <p:spPr>
          <a:xfrm rot="10800000">
            <a:off x="2833375" y="4705043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327327" y="403949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46.7%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4" name="Параллелограмм 4"/>
          <p:cNvSpPr/>
          <p:nvPr/>
        </p:nvSpPr>
        <p:spPr>
          <a:xfrm>
            <a:off x="5877643" y="4692162"/>
            <a:ext cx="3282288" cy="45133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93197"/>
              <a:gd name="connsiteX1" fmla="*/ 756204 w 3286998"/>
              <a:gd name="connsiteY1" fmla="*/ 0 h 593197"/>
              <a:gd name="connsiteX2" fmla="*/ 3286998 w 3286998"/>
              <a:gd name="connsiteY2" fmla="*/ 8546 h 593197"/>
              <a:gd name="connsiteX3" fmla="*/ 3270734 w 3286998"/>
              <a:gd name="connsiteY3" fmla="*/ 593197 h 593197"/>
              <a:gd name="connsiteX4" fmla="*/ 0 w 3286998"/>
              <a:gd name="connsiteY4" fmla="*/ 576064 h 593197"/>
              <a:gd name="connsiteX0" fmla="*/ 0 w 3286998"/>
              <a:gd name="connsiteY0" fmla="*/ 584651 h 601784"/>
              <a:gd name="connsiteX1" fmla="*/ 259656 w 3286998"/>
              <a:gd name="connsiteY1" fmla="*/ 0 h 601784"/>
              <a:gd name="connsiteX2" fmla="*/ 3286998 w 3286998"/>
              <a:gd name="connsiteY2" fmla="*/ 17133 h 601784"/>
              <a:gd name="connsiteX3" fmla="*/ 3270734 w 3286998"/>
              <a:gd name="connsiteY3" fmla="*/ 601784 h 601784"/>
              <a:gd name="connsiteX4" fmla="*/ 0 w 3286998"/>
              <a:gd name="connsiteY4" fmla="*/ 584651 h 6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601784">
                <a:moveTo>
                  <a:pt x="0" y="584651"/>
                </a:moveTo>
                <a:lnTo>
                  <a:pt x="259656" y="0"/>
                </a:lnTo>
                <a:lnTo>
                  <a:pt x="3286998" y="17133"/>
                </a:lnTo>
                <a:lnTo>
                  <a:pt x="3270734" y="601784"/>
                </a:lnTo>
                <a:lnTo>
                  <a:pt x="0" y="584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Параллелограмм 4"/>
          <p:cNvSpPr/>
          <p:nvPr/>
        </p:nvSpPr>
        <p:spPr>
          <a:xfrm>
            <a:off x="0" y="-6212"/>
            <a:ext cx="6195481" cy="77765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76064"/>
              <a:gd name="connsiteX1" fmla="*/ 756204 w 3286998"/>
              <a:gd name="connsiteY1" fmla="*/ 0 h 576064"/>
              <a:gd name="connsiteX2" fmla="*/ 3286998 w 3286998"/>
              <a:gd name="connsiteY2" fmla="*/ 8546 h 576064"/>
              <a:gd name="connsiteX3" fmla="*/ 3181930 w 3286998"/>
              <a:gd name="connsiteY3" fmla="*/ 576064 h 576064"/>
              <a:gd name="connsiteX4" fmla="*/ 0 w 3286998"/>
              <a:gd name="connsiteY4" fmla="*/ 576064 h 576064"/>
              <a:gd name="connsiteX0" fmla="*/ 233 w 3287231"/>
              <a:gd name="connsiteY0" fmla="*/ 576064 h 576064"/>
              <a:gd name="connsiteX1" fmla="*/ 0 w 3287231"/>
              <a:gd name="connsiteY1" fmla="*/ 0 h 576064"/>
              <a:gd name="connsiteX2" fmla="*/ 3287231 w 3287231"/>
              <a:gd name="connsiteY2" fmla="*/ 8546 h 576064"/>
              <a:gd name="connsiteX3" fmla="*/ 3182163 w 3287231"/>
              <a:gd name="connsiteY3" fmla="*/ 576064 h 576064"/>
              <a:gd name="connsiteX4" fmla="*/ 233 w 3287231"/>
              <a:gd name="connsiteY4" fmla="*/ 576064 h 576064"/>
              <a:gd name="connsiteX0" fmla="*/ 233 w 3287231"/>
              <a:gd name="connsiteY0" fmla="*/ 601861 h 601861"/>
              <a:gd name="connsiteX1" fmla="*/ 0 w 3287231"/>
              <a:gd name="connsiteY1" fmla="*/ 25797 h 601861"/>
              <a:gd name="connsiteX2" fmla="*/ 3287231 w 3287231"/>
              <a:gd name="connsiteY2" fmla="*/ 0 h 601861"/>
              <a:gd name="connsiteX3" fmla="*/ 3182163 w 3287231"/>
              <a:gd name="connsiteY3" fmla="*/ 601861 h 601861"/>
              <a:gd name="connsiteX4" fmla="*/ 233 w 3287231"/>
              <a:gd name="connsiteY4" fmla="*/ 601861 h 601861"/>
              <a:gd name="connsiteX0" fmla="*/ 233 w 3283818"/>
              <a:gd name="connsiteY0" fmla="*/ 584689 h 584689"/>
              <a:gd name="connsiteX1" fmla="*/ 0 w 3283818"/>
              <a:gd name="connsiteY1" fmla="*/ 8625 h 584689"/>
              <a:gd name="connsiteX2" fmla="*/ 3283818 w 3283818"/>
              <a:gd name="connsiteY2" fmla="*/ 0 h 584689"/>
              <a:gd name="connsiteX3" fmla="*/ 3182163 w 3283818"/>
              <a:gd name="connsiteY3" fmla="*/ 584689 h 584689"/>
              <a:gd name="connsiteX4" fmla="*/ 233 w 3283818"/>
              <a:gd name="connsiteY4" fmla="*/ 584689 h 5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3818" h="584689">
                <a:moveTo>
                  <a:pt x="233" y="584689"/>
                </a:moveTo>
                <a:cubicBezTo>
                  <a:pt x="155" y="392668"/>
                  <a:pt x="78" y="200646"/>
                  <a:pt x="0" y="8625"/>
                </a:cubicBezTo>
                <a:lnTo>
                  <a:pt x="3283818" y="0"/>
                </a:lnTo>
                <a:lnTo>
                  <a:pt x="3182163" y="584689"/>
                </a:lnTo>
                <a:lnTo>
                  <a:pt x="233" y="5846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323528" y="1419622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60821" y="915566"/>
            <a:ext cx="4083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Условия для внесения изменений: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1245881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</a:rPr>
              <a:t>Цена контракта </a:t>
            </a:r>
            <a:r>
              <a:rPr lang="ru-RU" dirty="0" smtClean="0">
                <a:solidFill>
                  <a:srgbClr val="C00000"/>
                </a:solidFill>
              </a:rPr>
              <a:t>свыше 1 </a:t>
            </a:r>
            <a:r>
              <a:rPr lang="ru-RU" dirty="0" err="1" smtClean="0">
                <a:solidFill>
                  <a:srgbClr val="C00000"/>
                </a:solidFill>
              </a:rPr>
              <a:t>млн.руб</a:t>
            </a:r>
            <a:r>
              <a:rPr lang="ru-RU" dirty="0" smtClean="0">
                <a:solidFill>
                  <a:schemeClr val="tx2"/>
                </a:solidFill>
              </a:rPr>
              <a:t>., он заключен </a:t>
            </a:r>
            <a:r>
              <a:rPr lang="ru-RU" dirty="0" smtClean="0">
                <a:solidFill>
                  <a:srgbClr val="C00000"/>
                </a:solidFill>
              </a:rPr>
              <a:t>до </a:t>
            </a:r>
            <a:r>
              <a:rPr lang="ru-RU" dirty="0" smtClean="0">
                <a:solidFill>
                  <a:srgbClr val="C00000"/>
                </a:solidFill>
              </a:rPr>
              <a:t>01.07.2021, </a:t>
            </a:r>
            <a:r>
              <a:rPr lang="ru-RU" dirty="0" smtClean="0">
                <a:solidFill>
                  <a:schemeClr val="tx2"/>
                </a:solidFill>
              </a:rPr>
              <a:t>не </a:t>
            </a:r>
            <a:r>
              <a:rPr lang="ru-RU" dirty="0" smtClean="0">
                <a:solidFill>
                  <a:schemeClr val="tx2"/>
                </a:solidFill>
              </a:rPr>
              <a:t>исполнен </a:t>
            </a:r>
            <a:r>
              <a:rPr lang="ru-RU" dirty="0" smtClean="0">
                <a:solidFill>
                  <a:schemeClr val="tx2"/>
                </a:solidFill>
              </a:rPr>
              <a:t>полностью и </a:t>
            </a:r>
            <a:r>
              <a:rPr lang="ru-RU" u="sng" dirty="0" smtClean="0">
                <a:solidFill>
                  <a:srgbClr val="C00000"/>
                </a:solidFill>
              </a:rPr>
              <a:t>срок </a:t>
            </a:r>
            <a:r>
              <a:rPr lang="ru-RU" u="sng" dirty="0" smtClean="0">
                <a:solidFill>
                  <a:srgbClr val="C00000"/>
                </a:solidFill>
              </a:rPr>
              <a:t>контракта не менее 1 года</a:t>
            </a:r>
            <a:endParaRPr lang="ru-RU" u="sng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1471" y="2393656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Изменение  осуществляется </a:t>
            </a:r>
            <a:r>
              <a:rPr lang="ru-RU" dirty="0" smtClean="0">
                <a:solidFill>
                  <a:srgbClr val="C00000"/>
                </a:solidFill>
              </a:rPr>
              <a:t>в пределах доведенных лимитов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Пятиугольник 20"/>
          <p:cNvSpPr/>
          <p:nvPr/>
        </p:nvSpPr>
        <p:spPr>
          <a:xfrm>
            <a:off x="313086" y="2079377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51471" y="2872277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Физические </a:t>
            </a:r>
            <a:r>
              <a:rPr lang="ru-RU" dirty="0" smtClean="0">
                <a:solidFill>
                  <a:srgbClr val="C00000"/>
                </a:solidFill>
              </a:rPr>
              <a:t>объемы работ</a:t>
            </a:r>
            <a:r>
              <a:rPr lang="ru-RU" dirty="0" smtClean="0">
                <a:solidFill>
                  <a:schemeClr val="tx2"/>
                </a:solidFill>
              </a:rPr>
              <a:t>, конструктивные решения </a:t>
            </a:r>
            <a:r>
              <a:rPr lang="ru-RU" dirty="0" smtClean="0">
                <a:solidFill>
                  <a:srgbClr val="C00000"/>
                </a:solidFill>
              </a:rPr>
              <a:t>не изменяются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23528" y="2559754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4"/>
          <p:cNvSpPr/>
          <p:nvPr/>
        </p:nvSpPr>
        <p:spPr>
          <a:xfrm>
            <a:off x="6357000" y="-2"/>
            <a:ext cx="2802931" cy="77144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84651 h 593197"/>
              <a:gd name="connsiteX1" fmla="*/ 212383 w 2781608"/>
              <a:gd name="connsiteY1" fmla="*/ 8587 h 593197"/>
              <a:gd name="connsiteX2" fmla="*/ 2771800 w 2781608"/>
              <a:gd name="connsiteY2" fmla="*/ 0 h 593197"/>
              <a:gd name="connsiteX3" fmla="*/ 2781608 w 2781608"/>
              <a:gd name="connsiteY3" fmla="*/ 593197 h 593197"/>
              <a:gd name="connsiteX4" fmla="*/ 0 w 2781608"/>
              <a:gd name="connsiteY4" fmla="*/ 584651 h 593197"/>
              <a:gd name="connsiteX0" fmla="*/ 0 w 2771800"/>
              <a:gd name="connsiteY0" fmla="*/ 584651 h 593197"/>
              <a:gd name="connsiteX1" fmla="*/ 212383 w 2771800"/>
              <a:gd name="connsiteY1" fmla="*/ 8587 h 593197"/>
              <a:gd name="connsiteX2" fmla="*/ 2771800 w 2771800"/>
              <a:gd name="connsiteY2" fmla="*/ 0 h 593197"/>
              <a:gd name="connsiteX3" fmla="*/ 2762327 w 2771800"/>
              <a:gd name="connsiteY3" fmla="*/ 593197 h 593197"/>
              <a:gd name="connsiteX4" fmla="*/ 0 w 2771800"/>
              <a:gd name="connsiteY4" fmla="*/ 584651 h 593197"/>
              <a:gd name="connsiteX0" fmla="*/ 0 w 2781608"/>
              <a:gd name="connsiteY0" fmla="*/ 584651 h 601784"/>
              <a:gd name="connsiteX1" fmla="*/ 212383 w 2781608"/>
              <a:gd name="connsiteY1" fmla="*/ 8587 h 601784"/>
              <a:gd name="connsiteX2" fmla="*/ 2771800 w 2781608"/>
              <a:gd name="connsiteY2" fmla="*/ 0 h 601784"/>
              <a:gd name="connsiteX3" fmla="*/ 2781608 w 2781608"/>
              <a:gd name="connsiteY3" fmla="*/ 601784 h 601784"/>
              <a:gd name="connsiteX4" fmla="*/ 0 w 2781608"/>
              <a:gd name="connsiteY4" fmla="*/ 584651 h 601784"/>
              <a:gd name="connsiteX0" fmla="*/ 0 w 2781608"/>
              <a:gd name="connsiteY0" fmla="*/ 601823 h 618956"/>
              <a:gd name="connsiteX1" fmla="*/ 212383 w 2781608"/>
              <a:gd name="connsiteY1" fmla="*/ 25759 h 618956"/>
              <a:gd name="connsiteX2" fmla="*/ 2778227 w 2781608"/>
              <a:gd name="connsiteY2" fmla="*/ 0 h 618956"/>
              <a:gd name="connsiteX3" fmla="*/ 2781608 w 2781608"/>
              <a:gd name="connsiteY3" fmla="*/ 618956 h 618956"/>
              <a:gd name="connsiteX4" fmla="*/ 0 w 2781608"/>
              <a:gd name="connsiteY4" fmla="*/ 601823 h 618956"/>
              <a:gd name="connsiteX0" fmla="*/ 0 w 2797508"/>
              <a:gd name="connsiteY0" fmla="*/ 576066 h 593199"/>
              <a:gd name="connsiteX1" fmla="*/ 212383 w 2797508"/>
              <a:gd name="connsiteY1" fmla="*/ 2 h 593199"/>
              <a:gd name="connsiteX2" fmla="*/ 2797508 w 2797508"/>
              <a:gd name="connsiteY2" fmla="*/ 0 h 593199"/>
              <a:gd name="connsiteX3" fmla="*/ 2781608 w 2797508"/>
              <a:gd name="connsiteY3" fmla="*/ 593199 h 593199"/>
              <a:gd name="connsiteX4" fmla="*/ 0 w 2797508"/>
              <a:gd name="connsiteY4" fmla="*/ 576066 h 59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08" h="593199">
                <a:moveTo>
                  <a:pt x="0" y="576066"/>
                </a:moveTo>
                <a:lnTo>
                  <a:pt x="212383" y="2"/>
                </a:lnTo>
                <a:lnTo>
                  <a:pt x="2797508" y="0"/>
                </a:lnTo>
                <a:lnTo>
                  <a:pt x="2781608" y="593199"/>
                </a:lnTo>
                <a:lnTo>
                  <a:pt x="0" y="576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600976" y="59447"/>
            <a:ext cx="1746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Главное </a:t>
            </a:r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управление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организации торгов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Самарской </a:t>
            </a:r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области</a:t>
            </a:r>
          </a:p>
        </p:txBody>
      </p:sp>
      <p:pic>
        <p:nvPicPr>
          <p:cNvPr id="22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6323"/>
            <a:ext cx="770893" cy="77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bftcom.com/upload/iblock/b1f/b1f1a17bcc3a8b10596e9087a08204f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814" y="2187389"/>
            <a:ext cx="1979782" cy="193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163668" y="196762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ИЗМЕНЕНИЕ КОНТРАКТОВ 2021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35423" y="1979637"/>
            <a:ext cx="6246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Изменение </a:t>
            </a:r>
            <a:r>
              <a:rPr lang="ru-RU" dirty="0" smtClean="0">
                <a:solidFill>
                  <a:srgbClr val="C00000"/>
                </a:solidFill>
              </a:rPr>
              <a:t>не более чем на 30% </a:t>
            </a:r>
            <a:r>
              <a:rPr lang="ru-RU" dirty="0" smtClean="0">
                <a:solidFill>
                  <a:schemeClr val="tx2"/>
                </a:solidFill>
              </a:rPr>
              <a:t>от цены контракта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322941" y="3031836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322941" y="3577783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91969" y="3478777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Частичное исполнение контракта </a:t>
            </a:r>
            <a:r>
              <a:rPr lang="ru-RU" dirty="0" smtClean="0">
                <a:solidFill>
                  <a:srgbClr val="C00000"/>
                </a:solidFill>
              </a:rPr>
              <a:t>не влечет </a:t>
            </a:r>
            <a:r>
              <a:rPr lang="ru-RU" dirty="0" smtClean="0">
                <a:solidFill>
                  <a:schemeClr val="tx2"/>
                </a:solidFill>
              </a:rPr>
              <a:t>перерасчета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 rot="10800000">
            <a:off x="-10004" y="4705042"/>
            <a:ext cx="279111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8585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0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1118" h="584610">
                <a:moveTo>
                  <a:pt x="0" y="576064"/>
                </a:moveTo>
                <a:lnTo>
                  <a:pt x="212383" y="0"/>
                </a:lnTo>
                <a:lnTo>
                  <a:pt x="2791118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4"/>
          <p:cNvSpPr/>
          <p:nvPr/>
        </p:nvSpPr>
        <p:spPr>
          <a:xfrm rot="10800000">
            <a:off x="2833375" y="4705043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898531" y="4050617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46.7%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4" name="Параллелограмм 4"/>
          <p:cNvSpPr/>
          <p:nvPr/>
        </p:nvSpPr>
        <p:spPr>
          <a:xfrm>
            <a:off x="5883184" y="4692162"/>
            <a:ext cx="3282288" cy="45133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93197"/>
              <a:gd name="connsiteX1" fmla="*/ 756204 w 3286998"/>
              <a:gd name="connsiteY1" fmla="*/ 0 h 593197"/>
              <a:gd name="connsiteX2" fmla="*/ 3286998 w 3286998"/>
              <a:gd name="connsiteY2" fmla="*/ 8546 h 593197"/>
              <a:gd name="connsiteX3" fmla="*/ 3270734 w 3286998"/>
              <a:gd name="connsiteY3" fmla="*/ 593197 h 593197"/>
              <a:gd name="connsiteX4" fmla="*/ 0 w 3286998"/>
              <a:gd name="connsiteY4" fmla="*/ 576064 h 593197"/>
              <a:gd name="connsiteX0" fmla="*/ 0 w 3286998"/>
              <a:gd name="connsiteY0" fmla="*/ 584651 h 601784"/>
              <a:gd name="connsiteX1" fmla="*/ 259656 w 3286998"/>
              <a:gd name="connsiteY1" fmla="*/ 0 h 601784"/>
              <a:gd name="connsiteX2" fmla="*/ 3286998 w 3286998"/>
              <a:gd name="connsiteY2" fmla="*/ 17133 h 601784"/>
              <a:gd name="connsiteX3" fmla="*/ 3270734 w 3286998"/>
              <a:gd name="connsiteY3" fmla="*/ 601784 h 601784"/>
              <a:gd name="connsiteX4" fmla="*/ 0 w 3286998"/>
              <a:gd name="connsiteY4" fmla="*/ 584651 h 6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601784">
                <a:moveTo>
                  <a:pt x="0" y="584651"/>
                </a:moveTo>
                <a:lnTo>
                  <a:pt x="259656" y="0"/>
                </a:lnTo>
                <a:lnTo>
                  <a:pt x="3286998" y="17133"/>
                </a:lnTo>
                <a:lnTo>
                  <a:pt x="3270734" y="601784"/>
                </a:lnTo>
                <a:lnTo>
                  <a:pt x="0" y="584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2" name="Параллелограмм 4"/>
          <p:cNvSpPr/>
          <p:nvPr/>
        </p:nvSpPr>
        <p:spPr>
          <a:xfrm>
            <a:off x="-14308" y="-9254"/>
            <a:ext cx="6195481" cy="77765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76064"/>
              <a:gd name="connsiteX1" fmla="*/ 756204 w 3286998"/>
              <a:gd name="connsiteY1" fmla="*/ 0 h 576064"/>
              <a:gd name="connsiteX2" fmla="*/ 3286998 w 3286998"/>
              <a:gd name="connsiteY2" fmla="*/ 8546 h 576064"/>
              <a:gd name="connsiteX3" fmla="*/ 3181930 w 3286998"/>
              <a:gd name="connsiteY3" fmla="*/ 576064 h 576064"/>
              <a:gd name="connsiteX4" fmla="*/ 0 w 3286998"/>
              <a:gd name="connsiteY4" fmla="*/ 576064 h 576064"/>
              <a:gd name="connsiteX0" fmla="*/ 233 w 3287231"/>
              <a:gd name="connsiteY0" fmla="*/ 576064 h 576064"/>
              <a:gd name="connsiteX1" fmla="*/ 0 w 3287231"/>
              <a:gd name="connsiteY1" fmla="*/ 0 h 576064"/>
              <a:gd name="connsiteX2" fmla="*/ 3287231 w 3287231"/>
              <a:gd name="connsiteY2" fmla="*/ 8546 h 576064"/>
              <a:gd name="connsiteX3" fmla="*/ 3182163 w 3287231"/>
              <a:gd name="connsiteY3" fmla="*/ 576064 h 576064"/>
              <a:gd name="connsiteX4" fmla="*/ 233 w 3287231"/>
              <a:gd name="connsiteY4" fmla="*/ 576064 h 576064"/>
              <a:gd name="connsiteX0" fmla="*/ 233 w 3287231"/>
              <a:gd name="connsiteY0" fmla="*/ 601861 h 601861"/>
              <a:gd name="connsiteX1" fmla="*/ 0 w 3287231"/>
              <a:gd name="connsiteY1" fmla="*/ 25797 h 601861"/>
              <a:gd name="connsiteX2" fmla="*/ 3287231 w 3287231"/>
              <a:gd name="connsiteY2" fmla="*/ 0 h 601861"/>
              <a:gd name="connsiteX3" fmla="*/ 3182163 w 3287231"/>
              <a:gd name="connsiteY3" fmla="*/ 601861 h 601861"/>
              <a:gd name="connsiteX4" fmla="*/ 233 w 3287231"/>
              <a:gd name="connsiteY4" fmla="*/ 601861 h 601861"/>
              <a:gd name="connsiteX0" fmla="*/ 233 w 3283818"/>
              <a:gd name="connsiteY0" fmla="*/ 584689 h 584689"/>
              <a:gd name="connsiteX1" fmla="*/ 0 w 3283818"/>
              <a:gd name="connsiteY1" fmla="*/ 8625 h 584689"/>
              <a:gd name="connsiteX2" fmla="*/ 3283818 w 3283818"/>
              <a:gd name="connsiteY2" fmla="*/ 0 h 584689"/>
              <a:gd name="connsiteX3" fmla="*/ 3182163 w 3283818"/>
              <a:gd name="connsiteY3" fmla="*/ 584689 h 584689"/>
              <a:gd name="connsiteX4" fmla="*/ 233 w 3283818"/>
              <a:gd name="connsiteY4" fmla="*/ 584689 h 5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3818" h="584689">
                <a:moveTo>
                  <a:pt x="233" y="584689"/>
                </a:moveTo>
                <a:cubicBezTo>
                  <a:pt x="155" y="392668"/>
                  <a:pt x="78" y="200646"/>
                  <a:pt x="0" y="8625"/>
                </a:cubicBezTo>
                <a:lnTo>
                  <a:pt x="3283818" y="0"/>
                </a:lnTo>
                <a:lnTo>
                  <a:pt x="3182163" y="584689"/>
                </a:lnTo>
                <a:lnTo>
                  <a:pt x="233" y="5846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3121" y="984712"/>
            <a:ext cx="5811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ru-RU" b="1" dirty="0" smtClean="0">
                <a:solidFill>
                  <a:srgbClr val="FF0000"/>
                </a:solidFill>
                <a:latin typeface="+mj-lt"/>
              </a:rPr>
              <a:t>Порядок расчета размера увеличения:</a:t>
            </a:r>
            <a:endParaRPr lang="ru-RU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0960" y="1436719"/>
            <a:ext cx="48849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dirty="0" smtClean="0">
                <a:solidFill>
                  <a:schemeClr val="tx2"/>
                </a:solidFill>
              </a:rPr>
              <a:t>Порядок определен </a:t>
            </a:r>
            <a:r>
              <a:rPr lang="ru-RU" dirty="0" err="1" smtClean="0">
                <a:solidFill>
                  <a:schemeClr val="tx2"/>
                </a:solidFill>
              </a:rPr>
              <a:t>минстроем</a:t>
            </a:r>
            <a:r>
              <a:rPr lang="ru-RU" dirty="0" smtClean="0">
                <a:solidFill>
                  <a:schemeClr val="tx2"/>
                </a:solidFill>
              </a:rPr>
              <a:t> РФ (приказ </a:t>
            </a:r>
          </a:p>
          <a:p>
            <a:pPr lvl="0">
              <a:spcBef>
                <a:spcPct val="20000"/>
              </a:spcBef>
            </a:pPr>
            <a:r>
              <a:rPr lang="ru-RU" dirty="0" smtClean="0">
                <a:solidFill>
                  <a:schemeClr val="tx2"/>
                </a:solidFill>
              </a:rPr>
              <a:t>от 21.07.2021 №500/</a:t>
            </a:r>
            <a:r>
              <a:rPr lang="ru-RU" dirty="0" err="1" smtClean="0">
                <a:solidFill>
                  <a:schemeClr val="tx2"/>
                </a:solidFill>
              </a:rPr>
              <a:t>пр</a:t>
            </a:r>
            <a:r>
              <a:rPr lang="ru-RU" dirty="0" smtClean="0">
                <a:solidFill>
                  <a:schemeClr val="tx2"/>
                </a:solidFill>
              </a:rPr>
              <a:t>) – </a:t>
            </a:r>
            <a:r>
              <a:rPr lang="ru-RU" dirty="0" smtClean="0">
                <a:solidFill>
                  <a:srgbClr val="C00000"/>
                </a:solidFill>
              </a:rPr>
              <a:t>обязательны подтверждающие рост стоимости документы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9314" y="2303963"/>
            <a:ext cx="46747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dirty="0" smtClean="0">
                <a:solidFill>
                  <a:schemeClr val="tx2"/>
                </a:solidFill>
              </a:rPr>
              <a:t>При цене контракта свыше 30 </a:t>
            </a:r>
            <a:r>
              <a:rPr lang="ru-RU" dirty="0" err="1" smtClean="0">
                <a:solidFill>
                  <a:schemeClr val="tx2"/>
                </a:solidFill>
              </a:rPr>
              <a:t>млн.руб</a:t>
            </a:r>
            <a:r>
              <a:rPr lang="ru-RU" dirty="0" smtClean="0">
                <a:solidFill>
                  <a:schemeClr val="tx2"/>
                </a:solidFill>
              </a:rPr>
              <a:t>. – </a:t>
            </a:r>
            <a:r>
              <a:rPr lang="ru-RU" dirty="0" smtClean="0">
                <a:solidFill>
                  <a:srgbClr val="C00000"/>
                </a:solidFill>
              </a:rPr>
              <a:t>рекомендована</a:t>
            </a:r>
            <a:r>
              <a:rPr lang="ru-RU" dirty="0" smtClean="0">
                <a:solidFill>
                  <a:schemeClr val="tx2"/>
                </a:solidFill>
              </a:rPr>
              <a:t> повторная проверка достоверности сметной стоимости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3" name="Параллелограмм 4"/>
          <p:cNvSpPr/>
          <p:nvPr/>
        </p:nvSpPr>
        <p:spPr>
          <a:xfrm>
            <a:off x="6357000" y="-2"/>
            <a:ext cx="2802931" cy="77144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84651 h 593197"/>
              <a:gd name="connsiteX1" fmla="*/ 212383 w 2781608"/>
              <a:gd name="connsiteY1" fmla="*/ 8587 h 593197"/>
              <a:gd name="connsiteX2" fmla="*/ 2771800 w 2781608"/>
              <a:gd name="connsiteY2" fmla="*/ 0 h 593197"/>
              <a:gd name="connsiteX3" fmla="*/ 2781608 w 2781608"/>
              <a:gd name="connsiteY3" fmla="*/ 593197 h 593197"/>
              <a:gd name="connsiteX4" fmla="*/ 0 w 2781608"/>
              <a:gd name="connsiteY4" fmla="*/ 584651 h 593197"/>
              <a:gd name="connsiteX0" fmla="*/ 0 w 2771800"/>
              <a:gd name="connsiteY0" fmla="*/ 584651 h 593197"/>
              <a:gd name="connsiteX1" fmla="*/ 212383 w 2771800"/>
              <a:gd name="connsiteY1" fmla="*/ 8587 h 593197"/>
              <a:gd name="connsiteX2" fmla="*/ 2771800 w 2771800"/>
              <a:gd name="connsiteY2" fmla="*/ 0 h 593197"/>
              <a:gd name="connsiteX3" fmla="*/ 2762327 w 2771800"/>
              <a:gd name="connsiteY3" fmla="*/ 593197 h 593197"/>
              <a:gd name="connsiteX4" fmla="*/ 0 w 2771800"/>
              <a:gd name="connsiteY4" fmla="*/ 584651 h 593197"/>
              <a:gd name="connsiteX0" fmla="*/ 0 w 2781608"/>
              <a:gd name="connsiteY0" fmla="*/ 584651 h 601784"/>
              <a:gd name="connsiteX1" fmla="*/ 212383 w 2781608"/>
              <a:gd name="connsiteY1" fmla="*/ 8587 h 601784"/>
              <a:gd name="connsiteX2" fmla="*/ 2771800 w 2781608"/>
              <a:gd name="connsiteY2" fmla="*/ 0 h 601784"/>
              <a:gd name="connsiteX3" fmla="*/ 2781608 w 2781608"/>
              <a:gd name="connsiteY3" fmla="*/ 601784 h 601784"/>
              <a:gd name="connsiteX4" fmla="*/ 0 w 2781608"/>
              <a:gd name="connsiteY4" fmla="*/ 584651 h 601784"/>
              <a:gd name="connsiteX0" fmla="*/ 0 w 2781608"/>
              <a:gd name="connsiteY0" fmla="*/ 601823 h 618956"/>
              <a:gd name="connsiteX1" fmla="*/ 212383 w 2781608"/>
              <a:gd name="connsiteY1" fmla="*/ 25759 h 618956"/>
              <a:gd name="connsiteX2" fmla="*/ 2778227 w 2781608"/>
              <a:gd name="connsiteY2" fmla="*/ 0 h 618956"/>
              <a:gd name="connsiteX3" fmla="*/ 2781608 w 2781608"/>
              <a:gd name="connsiteY3" fmla="*/ 618956 h 618956"/>
              <a:gd name="connsiteX4" fmla="*/ 0 w 2781608"/>
              <a:gd name="connsiteY4" fmla="*/ 601823 h 618956"/>
              <a:gd name="connsiteX0" fmla="*/ 0 w 2797508"/>
              <a:gd name="connsiteY0" fmla="*/ 576066 h 593199"/>
              <a:gd name="connsiteX1" fmla="*/ 212383 w 2797508"/>
              <a:gd name="connsiteY1" fmla="*/ 2 h 593199"/>
              <a:gd name="connsiteX2" fmla="*/ 2797508 w 2797508"/>
              <a:gd name="connsiteY2" fmla="*/ 0 h 593199"/>
              <a:gd name="connsiteX3" fmla="*/ 2781608 w 2797508"/>
              <a:gd name="connsiteY3" fmla="*/ 593199 h 593199"/>
              <a:gd name="connsiteX4" fmla="*/ 0 w 2797508"/>
              <a:gd name="connsiteY4" fmla="*/ 576066 h 59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08" h="593199">
                <a:moveTo>
                  <a:pt x="0" y="576066"/>
                </a:moveTo>
                <a:lnTo>
                  <a:pt x="212383" y="2"/>
                </a:lnTo>
                <a:lnTo>
                  <a:pt x="2797508" y="0"/>
                </a:lnTo>
                <a:lnTo>
                  <a:pt x="2781608" y="593199"/>
                </a:lnTo>
                <a:lnTo>
                  <a:pt x="0" y="576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6600976" y="59447"/>
            <a:ext cx="1746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Главное </a:t>
            </a:r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управление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организации торгов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Самарской </a:t>
            </a:r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области</a:t>
            </a:r>
          </a:p>
        </p:txBody>
      </p:sp>
      <p:pic>
        <p:nvPicPr>
          <p:cNvPr id="25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6323"/>
            <a:ext cx="770893" cy="77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63668" y="196762"/>
            <a:ext cx="5868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ИЗМЕНЕНИЕ КОНТРАКТОВ 2021</a:t>
            </a:r>
            <a:endParaRPr lang="ru-RU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31" name="Пятиугольник 30"/>
          <p:cNvSpPr/>
          <p:nvPr/>
        </p:nvSpPr>
        <p:spPr>
          <a:xfrm>
            <a:off x="263121" y="1599528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ятиугольник 37"/>
          <p:cNvSpPr/>
          <p:nvPr/>
        </p:nvSpPr>
        <p:spPr>
          <a:xfrm>
            <a:off x="263121" y="2390679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746044" y="3311953"/>
            <a:ext cx="46747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dirty="0" smtClean="0">
                <a:solidFill>
                  <a:schemeClr val="tx2"/>
                </a:solidFill>
              </a:rPr>
              <a:t>При цене контракта свыше 100 </a:t>
            </a:r>
            <a:r>
              <a:rPr lang="ru-RU" dirty="0" err="1" smtClean="0">
                <a:solidFill>
                  <a:schemeClr val="tx2"/>
                </a:solidFill>
              </a:rPr>
              <a:t>млн.руб</a:t>
            </a:r>
            <a:r>
              <a:rPr lang="ru-RU" dirty="0" smtClean="0">
                <a:solidFill>
                  <a:schemeClr val="tx2"/>
                </a:solidFill>
              </a:rPr>
              <a:t>. – </a:t>
            </a:r>
            <a:r>
              <a:rPr lang="ru-RU" dirty="0" smtClean="0">
                <a:solidFill>
                  <a:srgbClr val="C00000"/>
                </a:solidFill>
              </a:rPr>
              <a:t>обязательна</a:t>
            </a:r>
            <a:r>
              <a:rPr lang="ru-RU" dirty="0" smtClean="0">
                <a:solidFill>
                  <a:schemeClr val="tx2"/>
                </a:solidFill>
              </a:rPr>
              <a:t> повторная проверка достоверности сметной стоимости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272553" y="3441864"/>
            <a:ext cx="288032" cy="216024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422" y="933053"/>
            <a:ext cx="2536432" cy="359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3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араллелограмм 4"/>
          <p:cNvSpPr/>
          <p:nvPr/>
        </p:nvSpPr>
        <p:spPr>
          <a:xfrm rot="10800000">
            <a:off x="-10004" y="4705042"/>
            <a:ext cx="279111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8585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  <a:gd name="connsiteX0" fmla="*/ 0 w 2791118"/>
              <a:gd name="connsiteY0" fmla="*/ 576064 h 584610"/>
              <a:gd name="connsiteX1" fmla="*/ 212383 w 2791118"/>
              <a:gd name="connsiteY1" fmla="*/ 0 h 584610"/>
              <a:gd name="connsiteX2" fmla="*/ 2791118 w 2791118"/>
              <a:gd name="connsiteY2" fmla="*/ 0 h 584610"/>
              <a:gd name="connsiteX3" fmla="*/ 2781608 w 2791118"/>
              <a:gd name="connsiteY3" fmla="*/ 584610 h 584610"/>
              <a:gd name="connsiteX4" fmla="*/ 0 w 279111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1118" h="584610">
                <a:moveTo>
                  <a:pt x="0" y="576064"/>
                </a:moveTo>
                <a:lnTo>
                  <a:pt x="212383" y="0"/>
                </a:lnTo>
                <a:lnTo>
                  <a:pt x="2791118" y="0"/>
                </a:lnTo>
                <a:lnTo>
                  <a:pt x="2781608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араллелограмм 4"/>
          <p:cNvSpPr/>
          <p:nvPr/>
        </p:nvSpPr>
        <p:spPr>
          <a:xfrm rot="10800000">
            <a:off x="2833375" y="4705043"/>
            <a:ext cx="981408" cy="43845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584610">
                <a:moveTo>
                  <a:pt x="0" y="576064"/>
                </a:moveTo>
                <a:lnTo>
                  <a:pt x="756204" y="0"/>
                </a:lnTo>
                <a:lnTo>
                  <a:pt x="3286998" y="8546"/>
                </a:lnTo>
                <a:lnTo>
                  <a:pt x="2602146" y="584610"/>
                </a:lnTo>
                <a:lnTo>
                  <a:pt x="0" y="576064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араллелограмм 4"/>
          <p:cNvSpPr/>
          <p:nvPr/>
        </p:nvSpPr>
        <p:spPr>
          <a:xfrm>
            <a:off x="5877643" y="4692162"/>
            <a:ext cx="3282288" cy="451338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93197"/>
              <a:gd name="connsiteX1" fmla="*/ 756204 w 3286998"/>
              <a:gd name="connsiteY1" fmla="*/ 0 h 593197"/>
              <a:gd name="connsiteX2" fmla="*/ 3286998 w 3286998"/>
              <a:gd name="connsiteY2" fmla="*/ 8546 h 593197"/>
              <a:gd name="connsiteX3" fmla="*/ 3270734 w 3286998"/>
              <a:gd name="connsiteY3" fmla="*/ 593197 h 593197"/>
              <a:gd name="connsiteX4" fmla="*/ 0 w 3286998"/>
              <a:gd name="connsiteY4" fmla="*/ 576064 h 593197"/>
              <a:gd name="connsiteX0" fmla="*/ 0 w 3286998"/>
              <a:gd name="connsiteY0" fmla="*/ 584651 h 601784"/>
              <a:gd name="connsiteX1" fmla="*/ 259656 w 3286998"/>
              <a:gd name="connsiteY1" fmla="*/ 0 h 601784"/>
              <a:gd name="connsiteX2" fmla="*/ 3286998 w 3286998"/>
              <a:gd name="connsiteY2" fmla="*/ 17133 h 601784"/>
              <a:gd name="connsiteX3" fmla="*/ 3270734 w 3286998"/>
              <a:gd name="connsiteY3" fmla="*/ 601784 h 601784"/>
              <a:gd name="connsiteX4" fmla="*/ 0 w 3286998"/>
              <a:gd name="connsiteY4" fmla="*/ 584651 h 6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6998" h="601784">
                <a:moveTo>
                  <a:pt x="0" y="584651"/>
                </a:moveTo>
                <a:lnTo>
                  <a:pt x="259656" y="0"/>
                </a:lnTo>
                <a:lnTo>
                  <a:pt x="3286998" y="17133"/>
                </a:lnTo>
                <a:lnTo>
                  <a:pt x="3270734" y="601784"/>
                </a:lnTo>
                <a:lnTo>
                  <a:pt x="0" y="58465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Параллелограмм 4"/>
          <p:cNvSpPr/>
          <p:nvPr/>
        </p:nvSpPr>
        <p:spPr>
          <a:xfrm>
            <a:off x="-10004" y="-6323"/>
            <a:ext cx="6195481" cy="77765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71800"/>
              <a:gd name="connsiteY0" fmla="*/ 576064 h 584610"/>
              <a:gd name="connsiteX1" fmla="*/ 212383 w 2771800"/>
              <a:gd name="connsiteY1" fmla="*/ 0 h 584610"/>
              <a:gd name="connsiteX2" fmla="*/ 2771800 w 2771800"/>
              <a:gd name="connsiteY2" fmla="*/ 0 h 584610"/>
              <a:gd name="connsiteX3" fmla="*/ 2602146 w 2771800"/>
              <a:gd name="connsiteY3" fmla="*/ 584610 h 584610"/>
              <a:gd name="connsiteX4" fmla="*/ 0 w 2771800"/>
              <a:gd name="connsiteY4" fmla="*/ 576064 h 584610"/>
              <a:gd name="connsiteX0" fmla="*/ 0 w 3286998"/>
              <a:gd name="connsiteY0" fmla="*/ 576064 h 584610"/>
              <a:gd name="connsiteX1" fmla="*/ 212383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84610"/>
              <a:gd name="connsiteX1" fmla="*/ 756204 w 3286998"/>
              <a:gd name="connsiteY1" fmla="*/ 0 h 584610"/>
              <a:gd name="connsiteX2" fmla="*/ 3286998 w 3286998"/>
              <a:gd name="connsiteY2" fmla="*/ 8546 h 584610"/>
              <a:gd name="connsiteX3" fmla="*/ 2602146 w 3286998"/>
              <a:gd name="connsiteY3" fmla="*/ 584610 h 584610"/>
              <a:gd name="connsiteX4" fmla="*/ 0 w 3286998"/>
              <a:gd name="connsiteY4" fmla="*/ 576064 h 584610"/>
              <a:gd name="connsiteX0" fmla="*/ 0 w 3286998"/>
              <a:gd name="connsiteY0" fmla="*/ 576064 h 576064"/>
              <a:gd name="connsiteX1" fmla="*/ 756204 w 3286998"/>
              <a:gd name="connsiteY1" fmla="*/ 0 h 576064"/>
              <a:gd name="connsiteX2" fmla="*/ 3286998 w 3286998"/>
              <a:gd name="connsiteY2" fmla="*/ 8546 h 576064"/>
              <a:gd name="connsiteX3" fmla="*/ 3181930 w 3286998"/>
              <a:gd name="connsiteY3" fmla="*/ 576064 h 576064"/>
              <a:gd name="connsiteX4" fmla="*/ 0 w 3286998"/>
              <a:gd name="connsiteY4" fmla="*/ 576064 h 576064"/>
              <a:gd name="connsiteX0" fmla="*/ 233 w 3287231"/>
              <a:gd name="connsiteY0" fmla="*/ 576064 h 576064"/>
              <a:gd name="connsiteX1" fmla="*/ 0 w 3287231"/>
              <a:gd name="connsiteY1" fmla="*/ 0 h 576064"/>
              <a:gd name="connsiteX2" fmla="*/ 3287231 w 3287231"/>
              <a:gd name="connsiteY2" fmla="*/ 8546 h 576064"/>
              <a:gd name="connsiteX3" fmla="*/ 3182163 w 3287231"/>
              <a:gd name="connsiteY3" fmla="*/ 576064 h 576064"/>
              <a:gd name="connsiteX4" fmla="*/ 233 w 3287231"/>
              <a:gd name="connsiteY4" fmla="*/ 576064 h 576064"/>
              <a:gd name="connsiteX0" fmla="*/ 233 w 3287231"/>
              <a:gd name="connsiteY0" fmla="*/ 601861 h 601861"/>
              <a:gd name="connsiteX1" fmla="*/ 0 w 3287231"/>
              <a:gd name="connsiteY1" fmla="*/ 25797 h 601861"/>
              <a:gd name="connsiteX2" fmla="*/ 3287231 w 3287231"/>
              <a:gd name="connsiteY2" fmla="*/ 0 h 601861"/>
              <a:gd name="connsiteX3" fmla="*/ 3182163 w 3287231"/>
              <a:gd name="connsiteY3" fmla="*/ 601861 h 601861"/>
              <a:gd name="connsiteX4" fmla="*/ 233 w 3287231"/>
              <a:gd name="connsiteY4" fmla="*/ 601861 h 601861"/>
              <a:gd name="connsiteX0" fmla="*/ 233 w 3283818"/>
              <a:gd name="connsiteY0" fmla="*/ 584689 h 584689"/>
              <a:gd name="connsiteX1" fmla="*/ 0 w 3283818"/>
              <a:gd name="connsiteY1" fmla="*/ 8625 h 584689"/>
              <a:gd name="connsiteX2" fmla="*/ 3283818 w 3283818"/>
              <a:gd name="connsiteY2" fmla="*/ 0 h 584689"/>
              <a:gd name="connsiteX3" fmla="*/ 3182163 w 3283818"/>
              <a:gd name="connsiteY3" fmla="*/ 584689 h 584689"/>
              <a:gd name="connsiteX4" fmla="*/ 233 w 3283818"/>
              <a:gd name="connsiteY4" fmla="*/ 584689 h 58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83818" h="584689">
                <a:moveTo>
                  <a:pt x="233" y="584689"/>
                </a:moveTo>
                <a:cubicBezTo>
                  <a:pt x="155" y="392668"/>
                  <a:pt x="78" y="200646"/>
                  <a:pt x="0" y="8625"/>
                </a:cubicBezTo>
                <a:lnTo>
                  <a:pt x="3283818" y="0"/>
                </a:lnTo>
                <a:lnTo>
                  <a:pt x="3182163" y="584689"/>
                </a:lnTo>
                <a:lnTo>
                  <a:pt x="233" y="5846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араллелограмм 4"/>
          <p:cNvSpPr/>
          <p:nvPr/>
        </p:nvSpPr>
        <p:spPr>
          <a:xfrm>
            <a:off x="6357000" y="-2"/>
            <a:ext cx="2802931" cy="771442"/>
          </a:xfrm>
          <a:custGeom>
            <a:avLst/>
            <a:gdLst>
              <a:gd name="connsiteX0" fmla="*/ 0 w 2771800"/>
              <a:gd name="connsiteY0" fmla="*/ 576064 h 576064"/>
              <a:gd name="connsiteX1" fmla="*/ 212383 w 2771800"/>
              <a:gd name="connsiteY1" fmla="*/ 0 h 576064"/>
              <a:gd name="connsiteX2" fmla="*/ 2771800 w 2771800"/>
              <a:gd name="connsiteY2" fmla="*/ 0 h 576064"/>
              <a:gd name="connsiteX3" fmla="*/ 2559417 w 2771800"/>
              <a:gd name="connsiteY3" fmla="*/ 576064 h 576064"/>
              <a:gd name="connsiteX4" fmla="*/ 0 w 2771800"/>
              <a:gd name="connsiteY4" fmla="*/ 576064 h 576064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76064 h 584610"/>
              <a:gd name="connsiteX1" fmla="*/ 212383 w 2781608"/>
              <a:gd name="connsiteY1" fmla="*/ 0 h 584610"/>
              <a:gd name="connsiteX2" fmla="*/ 2771800 w 2781608"/>
              <a:gd name="connsiteY2" fmla="*/ 0 h 584610"/>
              <a:gd name="connsiteX3" fmla="*/ 2781608 w 2781608"/>
              <a:gd name="connsiteY3" fmla="*/ 584610 h 584610"/>
              <a:gd name="connsiteX4" fmla="*/ 0 w 2781608"/>
              <a:gd name="connsiteY4" fmla="*/ 576064 h 584610"/>
              <a:gd name="connsiteX0" fmla="*/ 0 w 2781608"/>
              <a:gd name="connsiteY0" fmla="*/ 584651 h 593197"/>
              <a:gd name="connsiteX1" fmla="*/ 212383 w 2781608"/>
              <a:gd name="connsiteY1" fmla="*/ 8587 h 593197"/>
              <a:gd name="connsiteX2" fmla="*/ 2771800 w 2781608"/>
              <a:gd name="connsiteY2" fmla="*/ 0 h 593197"/>
              <a:gd name="connsiteX3" fmla="*/ 2781608 w 2781608"/>
              <a:gd name="connsiteY3" fmla="*/ 593197 h 593197"/>
              <a:gd name="connsiteX4" fmla="*/ 0 w 2781608"/>
              <a:gd name="connsiteY4" fmla="*/ 584651 h 593197"/>
              <a:gd name="connsiteX0" fmla="*/ 0 w 2771800"/>
              <a:gd name="connsiteY0" fmla="*/ 584651 h 593197"/>
              <a:gd name="connsiteX1" fmla="*/ 212383 w 2771800"/>
              <a:gd name="connsiteY1" fmla="*/ 8587 h 593197"/>
              <a:gd name="connsiteX2" fmla="*/ 2771800 w 2771800"/>
              <a:gd name="connsiteY2" fmla="*/ 0 h 593197"/>
              <a:gd name="connsiteX3" fmla="*/ 2762327 w 2771800"/>
              <a:gd name="connsiteY3" fmla="*/ 593197 h 593197"/>
              <a:gd name="connsiteX4" fmla="*/ 0 w 2771800"/>
              <a:gd name="connsiteY4" fmla="*/ 584651 h 593197"/>
              <a:gd name="connsiteX0" fmla="*/ 0 w 2781608"/>
              <a:gd name="connsiteY0" fmla="*/ 584651 h 601784"/>
              <a:gd name="connsiteX1" fmla="*/ 212383 w 2781608"/>
              <a:gd name="connsiteY1" fmla="*/ 8587 h 601784"/>
              <a:gd name="connsiteX2" fmla="*/ 2771800 w 2781608"/>
              <a:gd name="connsiteY2" fmla="*/ 0 h 601784"/>
              <a:gd name="connsiteX3" fmla="*/ 2781608 w 2781608"/>
              <a:gd name="connsiteY3" fmla="*/ 601784 h 601784"/>
              <a:gd name="connsiteX4" fmla="*/ 0 w 2781608"/>
              <a:gd name="connsiteY4" fmla="*/ 584651 h 601784"/>
              <a:gd name="connsiteX0" fmla="*/ 0 w 2781608"/>
              <a:gd name="connsiteY0" fmla="*/ 601823 h 618956"/>
              <a:gd name="connsiteX1" fmla="*/ 212383 w 2781608"/>
              <a:gd name="connsiteY1" fmla="*/ 25759 h 618956"/>
              <a:gd name="connsiteX2" fmla="*/ 2778227 w 2781608"/>
              <a:gd name="connsiteY2" fmla="*/ 0 h 618956"/>
              <a:gd name="connsiteX3" fmla="*/ 2781608 w 2781608"/>
              <a:gd name="connsiteY3" fmla="*/ 618956 h 618956"/>
              <a:gd name="connsiteX4" fmla="*/ 0 w 2781608"/>
              <a:gd name="connsiteY4" fmla="*/ 601823 h 618956"/>
              <a:gd name="connsiteX0" fmla="*/ 0 w 2797508"/>
              <a:gd name="connsiteY0" fmla="*/ 576066 h 593199"/>
              <a:gd name="connsiteX1" fmla="*/ 212383 w 2797508"/>
              <a:gd name="connsiteY1" fmla="*/ 2 h 593199"/>
              <a:gd name="connsiteX2" fmla="*/ 2797508 w 2797508"/>
              <a:gd name="connsiteY2" fmla="*/ 0 h 593199"/>
              <a:gd name="connsiteX3" fmla="*/ 2781608 w 2797508"/>
              <a:gd name="connsiteY3" fmla="*/ 593199 h 593199"/>
              <a:gd name="connsiteX4" fmla="*/ 0 w 2797508"/>
              <a:gd name="connsiteY4" fmla="*/ 576066 h 59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08" h="593199">
                <a:moveTo>
                  <a:pt x="0" y="576066"/>
                </a:moveTo>
                <a:lnTo>
                  <a:pt x="212383" y="2"/>
                </a:lnTo>
                <a:lnTo>
                  <a:pt x="2797508" y="0"/>
                </a:lnTo>
                <a:lnTo>
                  <a:pt x="2781608" y="593199"/>
                </a:lnTo>
                <a:lnTo>
                  <a:pt x="0" y="57606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600976" y="59447"/>
            <a:ext cx="1746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Главное </a:t>
            </a:r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управление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организации торгов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Самарской </a:t>
            </a:r>
            <a:r>
              <a:rPr lang="ru-RU" sz="1200" b="1" dirty="0">
                <a:solidFill>
                  <a:schemeClr val="tx2"/>
                </a:solidFill>
                <a:latin typeface="+mj-lt"/>
                <a:ea typeface="Batang" panose="02030600000101010101" pitchFamily="18" charset="-127"/>
              </a:rPr>
              <a:t>области</a:t>
            </a:r>
          </a:p>
        </p:txBody>
      </p:sp>
      <p:pic>
        <p:nvPicPr>
          <p:cNvPr id="18" name="Picture 2" descr="C:\Users\sharapovir\Desktop\Samarskaya oblast.723b5d6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6323"/>
            <a:ext cx="770893" cy="77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1"/>
          <p:cNvSpPr txBox="1"/>
          <p:nvPr/>
        </p:nvSpPr>
        <p:spPr>
          <a:xfrm>
            <a:off x="588888" y="2211710"/>
            <a:ext cx="4997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4" y="987574"/>
            <a:ext cx="3186942" cy="318694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299</Words>
  <Application>Microsoft Office PowerPoint</Application>
  <PresentationFormat>Экран (16:9)</PresentationFormat>
  <Paragraphs>60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Batang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Шарапов Ильяс Рифкатович</dc:creator>
  <cp:lastModifiedBy>Акопян Аргам Паркевович</cp:lastModifiedBy>
  <cp:revision>157</cp:revision>
  <cp:lastPrinted>2021-08-16T13:29:43Z</cp:lastPrinted>
  <dcterms:created xsi:type="dcterms:W3CDTF">2020-02-06T07:24:56Z</dcterms:created>
  <dcterms:modified xsi:type="dcterms:W3CDTF">2021-08-20T05:44:39Z</dcterms:modified>
</cp:coreProperties>
</file>