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72" r:id="rId2"/>
  </p:sldMasterIdLst>
  <p:notesMasterIdLst>
    <p:notesMasterId r:id="rId13"/>
  </p:notesMasterIdLst>
  <p:sldIdLst>
    <p:sldId id="256" r:id="rId3"/>
    <p:sldId id="269" r:id="rId4"/>
    <p:sldId id="278" r:id="rId5"/>
    <p:sldId id="279" r:id="rId6"/>
    <p:sldId id="277" r:id="rId7"/>
    <p:sldId id="275" r:id="rId8"/>
    <p:sldId id="276" r:id="rId9"/>
    <p:sldId id="272" r:id="rId10"/>
    <p:sldId id="280" r:id="rId11"/>
    <p:sldId id="274" r:id="rId12"/>
  </p:sldIdLst>
  <p:sldSz cx="9144000" cy="5143500" type="screen16x9"/>
  <p:notesSz cx="6797675" cy="9926638"/>
  <p:embeddedFontLst>
    <p:embeddedFont>
      <p:font typeface="Montserrat" panose="020B0604020202020204" charset="-52"/>
      <p:regular r:id="rId14"/>
      <p:bold r:id="rId15"/>
      <p:italic r:id="rId16"/>
      <p:boldItalic r:id="rId17"/>
    </p:embeddedFont>
    <p:embeddedFont>
      <p:font typeface="Montserrat SemiBold" panose="020B0604020202020204" charset="-52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541">
          <p15:clr>
            <a:srgbClr val="9AA0A6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андра Благирева" initials="АБ" lastIdx="1" clrIdx="0">
    <p:extLst>
      <p:ext uri="{19B8F6BF-5375-455C-9EA6-DF929625EA0E}">
        <p15:presenceInfo xmlns:p15="http://schemas.microsoft.com/office/powerpoint/2012/main" userId="f33235f9c1279ee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05E72A9-B136-419B-AAE7-8E3F6ABBB6F8}">
  <a:tblStyle styleId="{405E72A9-B136-419B-AAE7-8E3F6ABBB6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84"/>
      </p:cViewPr>
      <p:guideLst>
        <p:guide pos="5541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6eabd15c53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6eabd15c53_0_7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e7e4256c9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6e7e4256c9_1_1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6547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e7e4256c9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6e7e4256c9_1_1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6580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e7e4256c9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6e7e4256c9_1_1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436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e7e4256c9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6e7e4256c9_1_1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7245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e7e4256c9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6e7e4256c9_1_1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7490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e7e4256c9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6e7e4256c9_1_1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4062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e7e4256c9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6e7e4256c9_1_1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3907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6e1126475c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6e1126475c_0_18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0994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6e1126475c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6e1126475c_0_18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4434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7676155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3963237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7571083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5806935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6537992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0316104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559611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2015734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7769955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012426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191468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3134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6192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542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1991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578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89051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77385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5256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3779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46200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6613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D2B31-4E82-44AD-8CA8-B601C94C43FE}" type="datetimeFigureOut">
              <a:rPr lang="ru-RU" smtClean="0"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30048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87067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5000" y="3159673"/>
            <a:ext cx="4504474" cy="11858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2400" dirty="0" smtClean="0">
                <a:solidFill>
                  <a:schemeClr val="bg1"/>
                </a:solidFill>
                <a:latin typeface="Montserrat" panose="020B0604020202020204" charset="-52"/>
                <a:ea typeface="Montserrat"/>
                <a:cs typeface="Montserrat"/>
                <a:sym typeface="Montserrat"/>
              </a:rPr>
              <a:t>Продукт АО КБ «Солидарность» </a:t>
            </a:r>
            <a:br>
              <a:rPr lang="ru-RU" sz="2400" dirty="0" smtClean="0">
                <a:solidFill>
                  <a:schemeClr val="bg1"/>
                </a:solidFill>
                <a:latin typeface="Montserrat" panose="020B0604020202020204" charset="-52"/>
                <a:ea typeface="Montserrat"/>
                <a:cs typeface="Montserrat"/>
                <a:sym typeface="Montserrat"/>
              </a:rPr>
            </a:br>
            <a:r>
              <a:rPr lang="ru-RU" sz="2400" dirty="0" smtClean="0">
                <a:solidFill>
                  <a:schemeClr val="bg1"/>
                </a:solidFill>
                <a:latin typeface="Montserrat" panose="020B0604020202020204" charset="-52"/>
                <a:ea typeface="Montserrat"/>
                <a:cs typeface="Montserrat"/>
                <a:sym typeface="Montserrat"/>
              </a:rPr>
              <a:t>Экспресс гарантия </a:t>
            </a:r>
            <a:r>
              <a:rPr lang="ru-RU" sz="2400" dirty="0">
                <a:solidFill>
                  <a:schemeClr val="bg1"/>
                </a:solidFill>
                <a:latin typeface="Montserrat" panose="020B0604020202020204" charset="-52"/>
                <a:ea typeface="Montserrat"/>
                <a:cs typeface="Montserrat"/>
                <a:sym typeface="Montserrat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Montserrat" panose="020B0604020202020204" charset="-52"/>
                <a:ea typeface="Montserrat"/>
                <a:cs typeface="Montserrat"/>
                <a:sym typeface="Montserrat"/>
              </a:rPr>
            </a:br>
            <a:endParaRPr sz="2400" dirty="0">
              <a:solidFill>
                <a:schemeClr val="bg1"/>
              </a:solidFill>
              <a:latin typeface="Montserrat" panose="020B0604020202020204" charset="-52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54;p13"/>
          <p:cNvSpPr txBox="1">
            <a:spLocks/>
          </p:cNvSpPr>
          <p:nvPr/>
        </p:nvSpPr>
        <p:spPr>
          <a:xfrm>
            <a:off x="299174" y="4160729"/>
            <a:ext cx="8520600" cy="71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latin typeface="Montserrat" panose="020B0604020202020204" charset="-52"/>
                <a:ea typeface="Montserrat"/>
                <a:cs typeface="Times New Roman" panose="02020603050405020304" pitchFamily="18" charset="0"/>
              </a:rPr>
              <a:t>Москва 2021</a:t>
            </a:r>
            <a:endParaRPr lang="ru-RU" sz="2400" dirty="0">
              <a:solidFill>
                <a:schemeClr val="bg1"/>
              </a:solidFill>
              <a:latin typeface="Montserrat" panose="020B0604020202020204" charset="-52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6600" y="4656425"/>
            <a:ext cx="9150600" cy="487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727991"/>
            <a:ext cx="2194522" cy="3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77475" y="4775875"/>
            <a:ext cx="83892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www.solid.ru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246075" y="157284"/>
            <a:ext cx="852060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Что такое система выдачи экспресс гарантий?</a:t>
            </a:r>
            <a:endParaRPr sz="1800" b="1" dirty="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6075" y="653968"/>
            <a:ext cx="878901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Банковская гарантия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— это зафиксированное в определенной форме обязательство банка оплатить издержки заказчика, если исполнитель ненадлежащим образом исполнит свои обязательства.</a:t>
            </a:r>
          </a:p>
          <a:p>
            <a:pPr algn="just">
              <a:lnSpc>
                <a:spcPct val="150000"/>
              </a:lnSpc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Экспресс гарантия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– это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банковская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гарантия, которая оформляется в режиме онлайн, без предоставления бумажных версий документов или визита в Банк. Банк рассматривает заявку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Клиента посредством системы </a:t>
            </a:r>
            <a:r>
              <a:rPr lang="ru-RU" sz="1400" b="1" u="sng" dirty="0" err="1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скоринга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, что позволяет сократить время выдачи такой гарантии до 24 часов.</a:t>
            </a:r>
          </a:p>
          <a:p>
            <a:pPr algn="just">
              <a:lnSpc>
                <a:spcPct val="150000"/>
              </a:lnSpc>
            </a:pPr>
            <a:endParaRPr lang="en-US" sz="1400" dirty="0">
              <a:solidFill>
                <a:schemeClr val="accent1">
                  <a:lumMod val="75000"/>
                </a:schemeClr>
              </a:solidFill>
              <a:latin typeface="Montserrat" panose="020B0604020202020204" charset="-52"/>
            </a:endParaRPr>
          </a:p>
          <a:p>
            <a:pPr algn="just">
              <a:lnSpc>
                <a:spcPct val="150000"/>
              </a:lnSpc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Выдача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экспресс гарантий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осуществляется АО КБ «Солидарность» при помощи специализированного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программного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обеспечения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Банка.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Montserrat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6416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6600" y="4656425"/>
            <a:ext cx="9150600" cy="487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727991"/>
            <a:ext cx="2194522" cy="3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77475" y="4775875"/>
            <a:ext cx="83892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www.solid.ru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246075" y="157284"/>
            <a:ext cx="852060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Структура работы системы по выдаче экспресс гарантий </a:t>
            </a:r>
            <a:endParaRPr sz="1800" b="1" dirty="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Объект 3"/>
          <p:cNvSpPr txBox="1">
            <a:spLocks/>
          </p:cNvSpPr>
          <p:nvPr/>
        </p:nvSpPr>
        <p:spPr>
          <a:xfrm>
            <a:off x="231680" y="606084"/>
            <a:ext cx="8674040" cy="4286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just">
              <a:lnSpc>
                <a:spcPct val="100000"/>
              </a:lnSpc>
              <a:buNone/>
            </a:pPr>
            <a:r>
              <a:rPr lang="ru-RU" sz="1400" dirty="0">
                <a:latin typeface="Montserrat" panose="020B0604020202020204" charset="-52"/>
              </a:rPr>
              <a:t>Система по выдаче экспресс гарантий</a:t>
            </a:r>
            <a:r>
              <a:rPr lang="en-US" sz="1400" dirty="0">
                <a:latin typeface="Montserrat" panose="020B0604020202020204" charset="-52"/>
              </a:rPr>
              <a:t> </a:t>
            </a:r>
            <a:r>
              <a:rPr lang="ru-RU" sz="1400" dirty="0">
                <a:latin typeface="Montserrat" panose="020B0604020202020204" charset="-52"/>
              </a:rPr>
              <a:t>позволяет осуществить оценку Клиента в автоматическом режиме по основным критериям его деятельности:</a:t>
            </a:r>
          </a:p>
          <a:p>
            <a:pPr marL="285750" indent="-285750" algn="just">
              <a:lnSpc>
                <a:spcPct val="100000"/>
              </a:lnSpc>
              <a:spcBef>
                <a:spcPts val="1200"/>
              </a:spcBef>
            </a:pPr>
            <a:r>
              <a:rPr lang="ru-RU" sz="1400" b="1" dirty="0">
                <a:latin typeface="Montserrat" panose="020B0604020202020204" charset="-52"/>
              </a:rPr>
              <a:t>Качественные показатели </a:t>
            </a:r>
            <a:r>
              <a:rPr lang="ru-RU" sz="1400" dirty="0">
                <a:latin typeface="Montserrat" panose="020B0604020202020204" charset="-52"/>
              </a:rPr>
              <a:t>(насколько Клиент результативен и активен в качестве поставщика в рамках работы с государственными подрядчиками);</a:t>
            </a:r>
          </a:p>
          <a:p>
            <a:pPr marL="285750" indent="-285750" algn="just">
              <a:lnSpc>
                <a:spcPct val="100000"/>
              </a:lnSpc>
              <a:spcBef>
                <a:spcPts val="1200"/>
              </a:spcBef>
            </a:pPr>
            <a:r>
              <a:rPr lang="ru-RU" sz="1400" b="1" dirty="0">
                <a:latin typeface="Montserrat" panose="020B0604020202020204" charset="-52"/>
              </a:rPr>
              <a:t>Количественные показатели </a:t>
            </a:r>
            <a:r>
              <a:rPr lang="ru-RU" sz="1400" dirty="0">
                <a:latin typeface="Montserrat" panose="020B0604020202020204" charset="-52"/>
              </a:rPr>
              <a:t>(насколько Клиент является коммерчески успешной и стабильной компанией);</a:t>
            </a:r>
          </a:p>
          <a:p>
            <a:pPr marL="285750" indent="-28575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1400" b="1" dirty="0">
                <a:latin typeface="Montserrat" panose="020B0604020202020204" charset="-52"/>
              </a:rPr>
              <a:t>Общие показатели </a:t>
            </a:r>
            <a:r>
              <a:rPr lang="ru-RU" sz="1400" dirty="0">
                <a:latin typeface="Montserrat" panose="020B0604020202020204" charset="-52"/>
              </a:rPr>
              <a:t>(как давно Клиент на рынке, анализ </a:t>
            </a:r>
            <a:r>
              <a:rPr lang="ru-RU" sz="1400" dirty="0" smtClean="0">
                <a:latin typeface="Montserrat" panose="020B0604020202020204" charset="-52"/>
              </a:rPr>
              <a:t>ЕИО и БВ </a:t>
            </a:r>
            <a:r>
              <a:rPr lang="ru-RU" sz="1400" dirty="0">
                <a:latin typeface="Montserrat" panose="020B0604020202020204" charset="-52"/>
              </a:rPr>
              <a:t>Клиента и иные</a:t>
            </a:r>
            <a:r>
              <a:rPr lang="ru-RU" sz="1400" dirty="0"/>
              <a:t>).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400" dirty="0">
                <a:latin typeface="Montserrat" panose="020B0604020202020204" charset="-52"/>
              </a:rPr>
              <a:t>Информация о Клиенте берется из представленных Клиентом документов в составе заявки, а также из </a:t>
            </a:r>
            <a:r>
              <a:rPr lang="ru-RU" sz="1400" u="sng" dirty="0">
                <a:latin typeface="Montserrat" panose="020B0604020202020204" charset="-52"/>
              </a:rPr>
              <a:t>открытых источников, баз данных государственных структур, государственных реестров</a:t>
            </a:r>
            <a:r>
              <a:rPr lang="ru-RU" sz="1400" dirty="0">
                <a:latin typeface="Montserrat" panose="020B0604020202020204" charset="-52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400" dirty="0">
                <a:latin typeface="Montserrat" panose="020B0604020202020204" charset="-52"/>
              </a:rPr>
              <a:t>Система</a:t>
            </a:r>
            <a:r>
              <a:rPr lang="en-US" sz="1400" dirty="0">
                <a:latin typeface="Montserrat" panose="020B0604020202020204" charset="-52"/>
              </a:rPr>
              <a:t> </a:t>
            </a:r>
            <a:r>
              <a:rPr lang="ru-RU" sz="1400" u="sng" dirty="0">
                <a:latin typeface="Montserrat" panose="020B0604020202020204" charset="-52"/>
              </a:rPr>
              <a:t>упрощает потоковую выдачу экспресс гарантий</a:t>
            </a:r>
            <a:r>
              <a:rPr lang="ru-RU" sz="1400" dirty="0">
                <a:latin typeface="Montserrat" panose="020B0604020202020204" charset="-52"/>
              </a:rPr>
              <a:t> за счет автоматической оценки благонадежности Клиента, проверки его на стоп-факторы, генерации образцов гарантий, договора на предоставление гарантии, а также за счет повсеместного использования электронного документооборота.</a:t>
            </a:r>
          </a:p>
        </p:txBody>
      </p:sp>
    </p:spTree>
    <p:extLst>
      <p:ext uri="{BB962C8B-B14F-4D97-AF65-F5344CB8AC3E}">
        <p14:creationId xmlns:p14="http://schemas.microsoft.com/office/powerpoint/2010/main" val="7562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6600" y="4656425"/>
            <a:ext cx="9150600" cy="487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727991"/>
            <a:ext cx="2194522" cy="3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77475" y="4775875"/>
            <a:ext cx="83892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www.solid.ru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246075" y="113133"/>
            <a:ext cx="852060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Оперативность принятия решений</a:t>
            </a:r>
            <a:endParaRPr sz="1800" b="1" dirty="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61;p14"/>
          <p:cNvSpPr txBox="1">
            <a:spLocks/>
          </p:cNvSpPr>
          <p:nvPr/>
        </p:nvSpPr>
        <p:spPr>
          <a:xfrm>
            <a:off x="246075" y="585875"/>
            <a:ext cx="8520600" cy="177695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Благодаря лимитной логике оценки Принципалов, Банк может проанализировать заявку Клиента и принять предварительное решение о выдаче гарантии данному Клиенту ещё до возникновения реальной потребности у клиента.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Процесс выпуска банковской гарантии при условии наличия лимита может занимать </a:t>
            </a:r>
            <a:r>
              <a:rPr lang="ru-RU" b="1" u="sng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не более 30 минут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</a:rPr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831" y="2086990"/>
            <a:ext cx="8631738" cy="255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3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6600" y="4656425"/>
            <a:ext cx="9150600" cy="487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727991"/>
            <a:ext cx="2194522" cy="3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77475" y="4775875"/>
            <a:ext cx="83892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www.solid.ru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177981" y="123952"/>
            <a:ext cx="852060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Основные параметры Банковских гарантий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0279" y="514275"/>
            <a:ext cx="6942666" cy="110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Максимальная сумма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каждой Банковской гарантии: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accent1">
                  <a:lumMod val="75000"/>
                </a:schemeClr>
              </a:solidFill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36875" y="984281"/>
            <a:ext cx="3424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30 Миллионов рублей*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0279" y="1578172"/>
            <a:ext cx="705939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Предельный лимит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Банковских гарантий на Клиента: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0279" y="2686190"/>
            <a:ext cx="7292861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Минимальная стоимость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Банковской гарантии: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36875" y="2130319"/>
            <a:ext cx="34355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90 Миллионов рублей*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021527" y="3190850"/>
            <a:ext cx="6112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от 2% годовых, но не менее 2000 рублей**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C800"/>
              </a:clrFrom>
              <a:clrTo>
                <a:srgbClr val="FFC8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79" y="1938335"/>
            <a:ext cx="778444" cy="778444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377475" y="3746193"/>
            <a:ext cx="8588694" cy="553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Заявки на гарантии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свыше 30 миллионов рублей/установление предельного лимита на гарантию для Клиента свыше 30 миллионов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рублей рассматриваются в рамках стандартного рассмотрения Банка.</a:t>
            </a:r>
            <a:endParaRPr lang="ru-RU" sz="1050" dirty="0">
              <a:solidFill>
                <a:schemeClr val="accent1">
                  <a:lumMod val="75000"/>
                </a:schemeClr>
              </a:solidFill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C800"/>
              </a:clrFrom>
              <a:clrTo>
                <a:srgbClr val="FFC8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79" y="820263"/>
            <a:ext cx="778444" cy="77844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C800"/>
              </a:clrFrom>
              <a:clrTo>
                <a:srgbClr val="FFC8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79" y="3030794"/>
            <a:ext cx="778444" cy="77844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77475" y="4258185"/>
            <a:ext cx="8588694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rgbClr val="C00000"/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**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Для наивысшего рейтинга благонадежности клиента.</a:t>
            </a:r>
            <a:endParaRPr lang="ru-RU" sz="900" dirty="0">
              <a:solidFill>
                <a:schemeClr val="accent1">
                  <a:lumMod val="75000"/>
                </a:schemeClr>
              </a:solidFill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4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6600" y="4656425"/>
            <a:ext cx="9150600" cy="487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727991"/>
            <a:ext cx="2194522" cy="3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77475" y="4775875"/>
            <a:ext cx="83892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www.solid.ru</a:t>
            </a:r>
            <a:endParaRPr sz="1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4640" y="692202"/>
            <a:ext cx="7765973" cy="1786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Клиент – это: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Общества с ограниченной ответственностью;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Акционерные общества (публичные, непубличные);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Государственные/муниципальные унитарные предприятия;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Индивидуальные предприниматели.</a:t>
            </a:r>
          </a:p>
        </p:txBody>
      </p:sp>
      <p:sp>
        <p:nvSpPr>
          <p:cNvPr id="9" name="Google Shape;64;p14"/>
          <p:cNvSpPr txBox="1"/>
          <p:nvPr/>
        </p:nvSpPr>
        <p:spPr>
          <a:xfrm>
            <a:off x="177981" y="123952"/>
            <a:ext cx="852060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Основные требования к Клиенту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4640" y="2516183"/>
            <a:ext cx="7982035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Клиент ведет деятельность не менее 6 календарных месяцев.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4639" y="2981138"/>
            <a:ext cx="6501377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Наличие электронной цифровой подписи.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282102" y="887792"/>
            <a:ext cx="379379" cy="194554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>
            <a:off x="282102" y="2613254"/>
            <a:ext cx="379379" cy="194554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ятиугольник 14"/>
          <p:cNvSpPr/>
          <p:nvPr/>
        </p:nvSpPr>
        <p:spPr>
          <a:xfrm>
            <a:off x="282101" y="3072088"/>
            <a:ext cx="379379" cy="194554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ятиугольник 15"/>
          <p:cNvSpPr/>
          <p:nvPr/>
        </p:nvSpPr>
        <p:spPr>
          <a:xfrm>
            <a:off x="282100" y="3571623"/>
            <a:ext cx="379379" cy="194554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84639" y="3406633"/>
            <a:ext cx="805780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документов по утвержденному Банком минимальному перечню для установления лимита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(паспорт ЕИО и  финансовая отчетность за последний квартал).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12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6600" y="4656425"/>
            <a:ext cx="9150600" cy="487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727991"/>
            <a:ext cx="2194522" cy="3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77475" y="4775875"/>
            <a:ext cx="83892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www.solid.ru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Google Shape;64;p14"/>
          <p:cNvSpPr txBox="1"/>
          <p:nvPr/>
        </p:nvSpPr>
        <p:spPr>
          <a:xfrm>
            <a:off x="206123" y="122013"/>
            <a:ext cx="852060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Какие преимущества нашего продукта?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87938" y="526751"/>
            <a:ext cx="8073957" cy="1454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Оперативность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принятия решений по экспресс гарантиям: </a:t>
            </a:r>
          </a:p>
          <a:p>
            <a:pPr marL="285750" indent="-285750">
              <a:spcAft>
                <a:spcPts val="800"/>
              </a:spcAft>
              <a:buFontTx/>
              <a:buChar char="-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Для Клиентов с высоким рейтингом и суммой гарантии до 4 миллионов рублей – в течение часа;</a:t>
            </a:r>
          </a:p>
          <a:p>
            <a:pPr marL="171450" indent="-171450">
              <a:spcAft>
                <a:spcPts val="800"/>
              </a:spcAft>
              <a:buFontTx/>
              <a:buChar char="-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 Для клиентов с предустановленным лимитом – не более 4 часов;</a:t>
            </a:r>
          </a:p>
          <a:p>
            <a:pPr marL="171450" indent="-171450">
              <a:spcAft>
                <a:spcPts val="800"/>
              </a:spcAft>
              <a:buFontTx/>
              <a:buChar char="-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 В иных случаях – не более 24 часов.</a:t>
            </a:r>
            <a:endParaRPr lang="ru-RU" sz="1100" dirty="0">
              <a:solidFill>
                <a:schemeClr val="accent1">
                  <a:lumMod val="75000"/>
                </a:schemeClr>
              </a:solidFill>
              <a:effectLst/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7938" y="1885497"/>
            <a:ext cx="8019533" cy="604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Выдача гарантий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без поручительства, залогов, депозитов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, без открытия счета в случае соответствия базовым параметрам.</a:t>
            </a:r>
            <a:endParaRPr lang="ru-RU" sz="1400" dirty="0">
              <a:solidFill>
                <a:schemeClr val="accent1">
                  <a:lumMod val="75000"/>
                </a:schemeClr>
              </a:solidFill>
              <a:effectLst/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7938" y="2489157"/>
            <a:ext cx="8019533" cy="604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Минимальный пакет документов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для принятия решения об установлении лимита и выдаче гарантий.</a:t>
            </a:r>
            <a:endParaRPr lang="ru-RU" sz="1600" dirty="0">
              <a:solidFill>
                <a:schemeClr val="accent1">
                  <a:lumMod val="75000"/>
                </a:schemeClr>
              </a:solidFill>
              <a:effectLst/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7938" y="3099663"/>
            <a:ext cx="8019533" cy="604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получения гарантий как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на бумаге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, так и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в электронном формате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accent1">
                  <a:lumMod val="75000"/>
                </a:schemeClr>
              </a:solidFill>
              <a:effectLst/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276315" y="712015"/>
            <a:ext cx="379379" cy="194554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ятиугольник 15"/>
          <p:cNvSpPr/>
          <p:nvPr/>
        </p:nvSpPr>
        <p:spPr>
          <a:xfrm>
            <a:off x="276315" y="2100138"/>
            <a:ext cx="379379" cy="194554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ятиугольник 16"/>
          <p:cNvSpPr/>
          <p:nvPr/>
        </p:nvSpPr>
        <p:spPr>
          <a:xfrm>
            <a:off x="276315" y="2712734"/>
            <a:ext cx="379379" cy="194554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ятиугольник 17"/>
          <p:cNvSpPr/>
          <p:nvPr/>
        </p:nvSpPr>
        <p:spPr>
          <a:xfrm>
            <a:off x="276315" y="3319526"/>
            <a:ext cx="379379" cy="194554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87938" y="3707048"/>
            <a:ext cx="8019533" cy="340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Конфиденциальность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условий сделки.</a:t>
            </a:r>
            <a:endParaRPr lang="ru-RU" sz="1400" dirty="0">
              <a:solidFill>
                <a:schemeClr val="accent1">
                  <a:lumMod val="75000"/>
                </a:schemeClr>
              </a:solidFill>
              <a:effectLst/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276315" y="3778907"/>
            <a:ext cx="379379" cy="194554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87938" y="4046637"/>
            <a:ext cx="8019533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Гибкая система расчета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ставки комиссионного вознаграждения. Возможность получения ставок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гораздо ниже рыночных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accent1">
                  <a:lumMod val="75000"/>
                </a:schemeClr>
              </a:solidFill>
              <a:effectLst/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276315" y="4190996"/>
            <a:ext cx="379379" cy="194554"/>
          </a:xfrm>
          <a:prstGeom prst="homePlat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96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6600" y="4656425"/>
            <a:ext cx="9150600" cy="4872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727991"/>
            <a:ext cx="2194522" cy="3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77475" y="4775875"/>
            <a:ext cx="83892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www.solid.ru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246075" y="151991"/>
            <a:ext cx="852060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Каким образом Клиент обращается за гарантией?</a:t>
            </a:r>
            <a:endParaRPr sz="1800" b="1" dirty="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7475" y="1126837"/>
            <a:ext cx="8260687" cy="1189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1. Клиент (его представитель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самостоятельно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направляет заявку на получение гарантии посредством формы на сайте Банка или электронной почты, указав:</a:t>
            </a:r>
          </a:p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Контактные данные;</a:t>
            </a:r>
          </a:p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ИНН.</a:t>
            </a:r>
            <a:endParaRPr lang="ru-RU" sz="1400" dirty="0">
              <a:solidFill>
                <a:schemeClr val="accent1">
                  <a:lumMod val="75000"/>
                </a:schemeClr>
              </a:solidFill>
              <a:effectLst/>
              <a:latin typeface="Montserrat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874" y="2316265"/>
            <a:ext cx="8260687" cy="770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Банк или Агент Банка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отрабатывает заявку и связывается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с Клиентом (его представителем) посредством почты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для получения документов по перечню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для установления лимита по выдаче Банковских гарантий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2874" y="3120363"/>
            <a:ext cx="8260687" cy="770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В случае соответствия требованиям продукта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Банка система направляет Клиенту (его представителю) информацию о предварительно одобренном лимите по гарантии или возможности выдачи гарантии с указанием предварительных условий.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874" y="3941711"/>
            <a:ext cx="8260687" cy="540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4. Клиент (его представитель) акцептует условия – начинается процесс выдачи гарантии.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90175" y="625385"/>
            <a:ext cx="8260687" cy="540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Клиент может обратиться за банковской гарантией как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напрямую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в Б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анк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, так и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при поддержке Агента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Montserrat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544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2B26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44"/>
          <p:cNvSpPr txBox="1">
            <a:spLocks noGrp="1"/>
          </p:cNvSpPr>
          <p:nvPr>
            <p:ph type="subTitle" idx="1"/>
          </p:nvPr>
        </p:nvSpPr>
        <p:spPr>
          <a:xfrm>
            <a:off x="1524000" y="2147662"/>
            <a:ext cx="5822731" cy="10159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 smtClean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bg@solid.ru</a:t>
            </a:r>
            <a:endParaRPr sz="7200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31" name="Google Shape;831;p44"/>
          <p:cNvSpPr txBox="1">
            <a:spLocks noGrp="1"/>
          </p:cNvSpPr>
          <p:nvPr>
            <p:ph type="subTitle" idx="1"/>
          </p:nvPr>
        </p:nvSpPr>
        <p:spPr>
          <a:xfrm>
            <a:off x="377475" y="4775875"/>
            <a:ext cx="83892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www.solid.ru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2" name="Google Shape;83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727991"/>
            <a:ext cx="2194522" cy="3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5743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2B26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44"/>
          <p:cNvSpPr txBox="1">
            <a:spLocks noGrp="1"/>
          </p:cNvSpPr>
          <p:nvPr>
            <p:ph type="subTitle" idx="1"/>
          </p:nvPr>
        </p:nvSpPr>
        <p:spPr>
          <a:xfrm>
            <a:off x="276050" y="2347360"/>
            <a:ext cx="8520600" cy="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Спасибо за внимание!</a:t>
            </a:r>
            <a:endParaRPr sz="18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31" name="Google Shape;831;p44"/>
          <p:cNvSpPr txBox="1">
            <a:spLocks noGrp="1"/>
          </p:cNvSpPr>
          <p:nvPr>
            <p:ph type="subTitle" idx="1"/>
          </p:nvPr>
        </p:nvSpPr>
        <p:spPr>
          <a:xfrm>
            <a:off x="377475" y="4775875"/>
            <a:ext cx="8389200" cy="22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www.solid.ru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2" name="Google Shape;83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4727991"/>
            <a:ext cx="2194522" cy="3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2946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3797</TotalTime>
  <Words>656</Words>
  <Application>Microsoft Office PowerPoint</Application>
  <PresentationFormat>Экран (16:9)</PresentationFormat>
  <Paragraphs>65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Montserrat</vt:lpstr>
      <vt:lpstr>Times New Roman</vt:lpstr>
      <vt:lpstr>Montserrat SemiBold</vt:lpstr>
      <vt:lpstr>Calibri</vt:lpstr>
      <vt:lpstr>Arial</vt:lpstr>
      <vt:lpstr>Calibri Light</vt:lpstr>
      <vt:lpstr>Тема Office</vt:lpstr>
      <vt:lpstr>Simple Light</vt:lpstr>
      <vt:lpstr>Продукт АО КБ «Солидарность»  Экспресс гарантия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Депозиты для ИП</dc:title>
  <dc:creator>Румянцев Антон Евгеньевич</dc:creator>
  <cp:lastModifiedBy>User</cp:lastModifiedBy>
  <cp:revision>96</cp:revision>
  <cp:lastPrinted>2021-08-09T13:06:08Z</cp:lastPrinted>
  <dcterms:modified xsi:type="dcterms:W3CDTF">2021-08-11T07:27:17Z</dcterms:modified>
</cp:coreProperties>
</file>