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handoutMasterIdLst>
    <p:handoutMasterId r:id="rId25"/>
  </p:handoutMasterIdLst>
  <p:sldIdLst>
    <p:sldId id="601" r:id="rId3"/>
    <p:sldId id="734" r:id="rId4"/>
    <p:sldId id="773" r:id="rId5"/>
    <p:sldId id="757" r:id="rId6"/>
    <p:sldId id="892" r:id="rId7"/>
    <p:sldId id="855" r:id="rId8"/>
    <p:sldId id="799" r:id="rId9"/>
    <p:sldId id="846" r:id="rId10"/>
    <p:sldId id="1009" r:id="rId11"/>
    <p:sldId id="899" r:id="rId12"/>
    <p:sldId id="902" r:id="rId13"/>
    <p:sldId id="1016" r:id="rId14"/>
    <p:sldId id="1013" r:id="rId15"/>
    <p:sldId id="1019" r:id="rId16"/>
    <p:sldId id="1014" r:id="rId17"/>
    <p:sldId id="1015" r:id="rId18"/>
    <p:sldId id="1017" r:id="rId19"/>
    <p:sldId id="778" r:id="rId20"/>
    <p:sldId id="1023" r:id="rId21"/>
    <p:sldId id="1024" r:id="rId22"/>
    <p:sldId id="681" r:id="rId23"/>
  </p:sldIdLst>
  <p:sldSz cx="9144000" cy="5143500" type="screen16x9"/>
  <p:notesSz cx="6735763" cy="9866313"/>
  <p:defaultTextStyle>
    <a:defPPr>
      <a:defRPr lang="ru-RU"/>
    </a:defPPr>
    <a:lvl1pPr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46075" indent="111125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693738" indent="220663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041400" indent="330200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389063" indent="439738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8">
          <p15:clr>
            <a:srgbClr val="A4A3A4"/>
          </p15:clr>
        </p15:guide>
        <p15:guide id="4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633D"/>
    <a:srgbClr val="525661"/>
    <a:srgbClr val="33363D"/>
    <a:srgbClr val="FE0000"/>
    <a:srgbClr val="CD6209"/>
    <a:srgbClr val="F57913"/>
    <a:srgbClr val="E2E2E2"/>
    <a:srgbClr val="FFFFFF"/>
    <a:srgbClr val="F9F9F9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2074" autoAdjust="0"/>
  </p:normalViewPr>
  <p:slideViewPr>
    <p:cSldViewPr snapToGrid="0">
      <p:cViewPr>
        <p:scale>
          <a:sx n="80" d="100"/>
          <a:sy n="80" d="100"/>
        </p:scale>
        <p:origin x="366" y="60"/>
      </p:cViewPr>
      <p:guideLst>
        <p:guide orient="horz" pos="323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210" y="-72"/>
      </p:cViewPr>
      <p:guideLst>
        <p:guide orient="horz" pos="3127"/>
        <p:guide pos="2141"/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084994591253284E-2"/>
          <c:y val="3.3421844201573195E-2"/>
          <c:w val="0.90832093435519878"/>
          <c:h val="0.6625172040578063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конкурентными способами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06-422D-AA2C-DBE2C29B06F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06-422D-AA2C-DBE2C29B06F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06-422D-AA2C-DBE2C29B06F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906-422D-AA2C-DBE2C29B06F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4906-422D-AA2C-DBE2C29B06F1}"/>
              </c:ext>
            </c:extLst>
          </c:dPt>
          <c:cat>
            <c:numRef>
              <c:f>Лист1!$A$2:$A$6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428</c:v>
                </c:pt>
                <c:pt idx="1">
                  <c:v>455</c:v>
                </c:pt>
                <c:pt idx="2">
                  <c:v>549</c:v>
                </c:pt>
                <c:pt idx="3">
                  <c:v>546</c:v>
                </c:pt>
                <c:pt idx="4">
                  <c:v>627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906-422D-AA2C-DBE2C29B06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неконкурентными способами (единственный поставщик)</c:v>
                </c:pt>
              </c:strCache>
            </c:strRef>
          </c:tx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360</c:v>
                </c:pt>
                <c:pt idx="1">
                  <c:v>428</c:v>
                </c:pt>
                <c:pt idx="2">
                  <c:v>420</c:v>
                </c:pt>
                <c:pt idx="3">
                  <c:v>561</c:v>
                </c:pt>
                <c:pt idx="4">
                  <c:v>415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961-44B0-8817-A5433F44FE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508719112"/>
        <c:axId val="258854416"/>
      </c:barChart>
      <c:catAx>
        <c:axId val="508719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258854416"/>
        <c:crossesAt val="0"/>
        <c:auto val="1"/>
        <c:lblAlgn val="ctr"/>
        <c:lblOffset val="100"/>
        <c:noMultiLvlLbl val="0"/>
      </c:catAx>
      <c:valAx>
        <c:axId val="2588544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low"/>
        <c:txPr>
          <a:bodyPr/>
          <a:lstStyle/>
          <a:p>
            <a:pPr>
              <a:defRPr sz="800"/>
            </a:pPr>
            <a:endParaRPr lang="ru-RU"/>
          </a:p>
        </c:txPr>
        <c:crossAx val="508719112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5227911329260631"/>
          <c:w val="0.8615245103074004"/>
          <c:h val="0.14772110383080725"/>
        </c:manualLayout>
      </c:layout>
      <c:overlay val="0"/>
      <c:txPr>
        <a:bodyPr/>
        <a:lstStyle/>
        <a:p>
          <a:pPr>
            <a:defRPr sz="1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084994591253284E-2"/>
          <c:y val="3.3421844201573195E-2"/>
          <c:w val="0.90832093435519878"/>
          <c:h val="0.651513695244521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Использование модуля «Малые закупки» по 44ФЗ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921-4D9D-9EA5-E57F14359E98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921-4D9D-9EA5-E57F14359E98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921-4D9D-9EA5-E57F14359E98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921-4D9D-9EA5-E57F14359E98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9921-4D9D-9EA5-E57F14359E98}"/>
              </c:ext>
            </c:extLst>
          </c:dPt>
          <c:cat>
            <c:strRef>
              <c:f>Лист1!$A$2:$A$4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5</c:v>
                </c:pt>
                <c:pt idx="1">
                  <c:v>269</c:v>
                </c:pt>
                <c:pt idx="2">
                  <c:v>162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921-4D9D-9EA5-E57F14359E9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Использование модуля «Малые закупки» по 223ФЗ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</c:v>
                </c:pt>
                <c:pt idx="1">
                  <c:v>14</c:v>
                </c:pt>
                <c:pt idx="2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921-4D9D-9EA5-E57F14359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532147080"/>
        <c:axId val="532147472"/>
      </c:barChart>
      <c:catAx>
        <c:axId val="53214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532147472"/>
        <c:crossesAt val="0"/>
        <c:auto val="1"/>
        <c:lblAlgn val="ctr"/>
        <c:lblOffset val="100"/>
        <c:noMultiLvlLbl val="0"/>
      </c:catAx>
      <c:valAx>
        <c:axId val="53214747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low"/>
        <c:txPr>
          <a:bodyPr/>
          <a:lstStyle/>
          <a:p>
            <a:pPr>
              <a:defRPr sz="800"/>
            </a:pPr>
            <a:endParaRPr lang="ru-RU"/>
          </a:p>
        </c:txPr>
        <c:crossAx val="532147080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5227911329260631"/>
          <c:w val="0.98699356583941744"/>
          <c:h val="0.14772110383080725"/>
        </c:manualLayout>
      </c:layout>
      <c:overlay val="0"/>
      <c:txPr>
        <a:bodyPr/>
        <a:lstStyle/>
        <a:p>
          <a:pPr>
            <a:defRPr sz="1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084994591253284E-2"/>
          <c:y val="3.3421844201573195E-2"/>
          <c:w val="0.90832093435519878"/>
          <c:h val="0.60765508671166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Осуществлено закупок  товаров, работ, услуг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06-422D-AA2C-DBE2C29B06F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06-422D-AA2C-DBE2C29B06F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06-422D-AA2C-DBE2C29B06F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906-422D-AA2C-DBE2C29B06F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4906-422D-AA2C-DBE2C29B06F1}"/>
              </c:ext>
            </c:extLst>
          </c:dPt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_(* #,##0.00_);_(* \(#,##0.00\);_(* "-"??_);_(@_)</c:formatCode>
                <c:ptCount val="5"/>
                <c:pt idx="0">
                  <c:v>788</c:v>
                </c:pt>
                <c:pt idx="1">
                  <c:v>883</c:v>
                </c:pt>
                <c:pt idx="2">
                  <c:v>924</c:v>
                </c:pt>
                <c:pt idx="3">
                  <c:v>1223</c:v>
                </c:pt>
                <c:pt idx="4" formatCode="_-* #,##0_р_._-;\-* #,##0_р_._-;_-* &quot;-&quot;??_р_._-;_-@_-">
                  <c:v>1126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906-422D-AA2C-DBE2C29B06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Заключено контрактов и договоров всего 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Лист1!$C$2:$C$6</c:f>
              <c:numCache>
                <c:formatCode>_-* #,##0_р_._-;\-* #,##0_р_._-;_-* "-"??_р_._-;_-@_-</c:formatCode>
                <c:ptCount val="5"/>
                <c:pt idx="0">
                  <c:v>751</c:v>
                </c:pt>
                <c:pt idx="1">
                  <c:v>850</c:v>
                </c:pt>
                <c:pt idx="2">
                  <c:v>851</c:v>
                </c:pt>
                <c:pt idx="3">
                  <c:v>1107</c:v>
                </c:pt>
                <c:pt idx="4">
                  <c:v>1042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657-425A-86FA-CFD08C846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623712248"/>
        <c:axId val="690256080"/>
      </c:barChart>
      <c:catAx>
        <c:axId val="62371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690256080"/>
        <c:crossesAt val="0"/>
        <c:auto val="1"/>
        <c:lblAlgn val="ctr"/>
        <c:lblOffset val="100"/>
        <c:noMultiLvlLbl val="0"/>
      </c:catAx>
      <c:valAx>
        <c:axId val="690256080"/>
        <c:scaling>
          <c:orientation val="minMax"/>
        </c:scaling>
        <c:delete val="0"/>
        <c:axPos val="l"/>
        <c:majorGridlines/>
        <c:numFmt formatCode="_(* #,##0.00_);_(* \(#,##0.00\);_(* &quot;-&quot;??_);_(@_)" sourceLinked="1"/>
        <c:majorTickMark val="out"/>
        <c:minorTickMark val="none"/>
        <c:tickLblPos val="low"/>
        <c:txPr>
          <a:bodyPr/>
          <a:lstStyle/>
          <a:p>
            <a:pPr>
              <a:defRPr sz="800"/>
            </a:pPr>
            <a:endParaRPr lang="ru-RU"/>
          </a:p>
        </c:txPr>
        <c:crossAx val="623712248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5227911329260631"/>
          <c:w val="0.69897457101146221"/>
          <c:h val="0.14772110383080725"/>
        </c:manualLayout>
      </c:layout>
      <c:overlay val="0"/>
      <c:txPr>
        <a:bodyPr/>
        <a:lstStyle/>
        <a:p>
          <a:pPr>
            <a:defRPr sz="1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061317369462094E-3"/>
          <c:y val="3.3422052241493173E-2"/>
          <c:w val="0.97583001081749343"/>
          <c:h val="0.708048904191240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Коммунальные услуги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06-422D-AA2C-DBE2C29B06F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06-422D-AA2C-DBE2C29B06F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06-422D-AA2C-DBE2C29B06F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906-422D-AA2C-DBE2C29B06F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4906-422D-AA2C-DBE2C29B06F1}"/>
              </c:ext>
            </c:extLst>
          </c:dPt>
          <c:cat>
            <c:strRef>
              <c:f>Лист1!$A$2:$A$7</c:f>
              <c:strCache>
                <c:ptCount val="6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  <c:pt idx="5">
                  <c:v>2021 г.</c:v>
                </c:pt>
              </c:strCache>
            </c:strRef>
          </c:cat>
          <c:val>
            <c:numRef>
              <c:f>Лист1!$B$2:$B$7</c:f>
              <c:numCache>
                <c:formatCode>#,##0_ ;\-#,##0\ </c:formatCode>
                <c:ptCount val="6"/>
                <c:pt idx="0">
                  <c:v>82.712203670000008</c:v>
                </c:pt>
                <c:pt idx="1">
                  <c:v>106.76273807</c:v>
                </c:pt>
                <c:pt idx="2">
                  <c:v>138.64218621000001</c:v>
                </c:pt>
                <c:pt idx="3">
                  <c:v>142.79613502000001</c:v>
                </c:pt>
                <c:pt idx="4">
                  <c:v>138.4321783</c:v>
                </c:pt>
                <c:pt idx="5">
                  <c:v>144.80547769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906-422D-AA2C-DBE2C29B06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ТО мед. оборудования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  <c:pt idx="5">
                  <c:v>2021 г.</c:v>
                </c:pt>
              </c:strCache>
            </c:strRef>
          </c:cat>
          <c:val>
            <c:numRef>
              <c:f>Лист1!$C$2:$C$7</c:f>
              <c:numCache>
                <c:formatCode>#,##0_ ;\-#,##0\ </c:formatCode>
                <c:ptCount val="6"/>
                <c:pt idx="0">
                  <c:v>84.423897089999997</c:v>
                </c:pt>
                <c:pt idx="1">
                  <c:v>127.83631048999999</c:v>
                </c:pt>
                <c:pt idx="2">
                  <c:v>88.824217050000001</c:v>
                </c:pt>
                <c:pt idx="3">
                  <c:v>115.49578168000001</c:v>
                </c:pt>
                <c:pt idx="4">
                  <c:v>93.610385669999999</c:v>
                </c:pt>
                <c:pt idx="5">
                  <c:v>96.221040000000002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70E-4C34-BC35-23835E79773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работы и  услуги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Лист1!$A$2:$A$7</c:f>
              <c:strCache>
                <c:ptCount val="6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  <c:pt idx="5">
                  <c:v>2021 г.</c:v>
                </c:pt>
              </c:strCache>
            </c:strRef>
          </c:cat>
          <c:val>
            <c:numRef>
              <c:f>Лист1!$D$2:$D$7</c:f>
              <c:numCache>
                <c:formatCode>#,##0_ ;\-#,##0\ </c:formatCode>
                <c:ptCount val="6"/>
                <c:pt idx="0">
                  <c:v>58.513129999999997</c:v>
                </c:pt>
                <c:pt idx="1">
                  <c:v>55.0822541</c:v>
                </c:pt>
                <c:pt idx="2">
                  <c:v>87.935964760000005</c:v>
                </c:pt>
                <c:pt idx="3">
                  <c:v>59.698115789999996</c:v>
                </c:pt>
                <c:pt idx="4">
                  <c:v>75.10242556</c:v>
                </c:pt>
                <c:pt idx="5">
                  <c:v>70.958273239999997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70E-4C34-BC35-23835E79773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Медикаменты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  <c:pt idx="5">
                  <c:v>2021 г.</c:v>
                </c:pt>
              </c:strCache>
            </c:strRef>
          </c:cat>
          <c:val>
            <c:numRef>
              <c:f>Лист1!$E$2:$E$7</c:f>
              <c:numCache>
                <c:formatCode>#,##0_ ;\-#,##0\ </c:formatCode>
                <c:ptCount val="6"/>
                <c:pt idx="0">
                  <c:v>244.48674581</c:v>
                </c:pt>
                <c:pt idx="1">
                  <c:v>242.89943857</c:v>
                </c:pt>
                <c:pt idx="2">
                  <c:v>315.49581277999999</c:v>
                </c:pt>
                <c:pt idx="3">
                  <c:v>1030.94749712</c:v>
                </c:pt>
                <c:pt idx="4">
                  <c:v>1754.10745453</c:v>
                </c:pt>
                <c:pt idx="5">
                  <c:v>1820.9394108199999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Мед. изделия 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  <c:pt idx="5">
                  <c:v>2021 г.</c:v>
                </c:pt>
              </c:strCache>
            </c:strRef>
          </c:cat>
          <c:val>
            <c:numRef>
              <c:f>Лист1!$F$2:$F$7</c:f>
              <c:numCache>
                <c:formatCode>#,##0_ ;\-#,##0\ </c:formatCode>
                <c:ptCount val="6"/>
                <c:pt idx="0">
                  <c:v>320.23638068000002</c:v>
                </c:pt>
                <c:pt idx="1">
                  <c:v>315.61371339999999</c:v>
                </c:pt>
                <c:pt idx="2">
                  <c:v>287.28663976000001</c:v>
                </c:pt>
                <c:pt idx="3">
                  <c:v>255.87588403000001</c:v>
                </c:pt>
                <c:pt idx="4">
                  <c:v>359.60256083999997</c:v>
                </c:pt>
                <c:pt idx="5">
                  <c:v>369.47899608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Продукты питания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  <c:pt idx="5">
                  <c:v>2021 г.</c:v>
                </c:pt>
              </c:strCache>
            </c:strRef>
          </c:cat>
          <c:val>
            <c:numRef>
              <c:f>Лист1!$G$2:$G$7</c:f>
              <c:numCache>
                <c:formatCode>#,##0_ ;\-#,##0\ </c:formatCode>
                <c:ptCount val="6"/>
                <c:pt idx="0">
                  <c:v>40.992067929999997</c:v>
                </c:pt>
                <c:pt idx="1">
                  <c:v>40.333311109999997</c:v>
                </c:pt>
                <c:pt idx="2">
                  <c:v>35.994903009999994</c:v>
                </c:pt>
                <c:pt idx="3">
                  <c:v>44.95982712</c:v>
                </c:pt>
                <c:pt idx="4">
                  <c:v>45.648421770000006</c:v>
                </c:pt>
                <c:pt idx="5">
                  <c:v>58.666687639999999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Основные средства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  <c:pt idx="5">
                  <c:v>2021 г.</c:v>
                </c:pt>
              </c:strCache>
            </c:strRef>
          </c:cat>
          <c:val>
            <c:numRef>
              <c:f>Лист1!$H$2:$H$7</c:f>
              <c:numCache>
                <c:formatCode>#,##0_ ;\-#,##0\ </c:formatCode>
                <c:ptCount val="6"/>
                <c:pt idx="0">
                  <c:v>17.589574930000001</c:v>
                </c:pt>
                <c:pt idx="1">
                  <c:v>9.9974043000000012</c:v>
                </c:pt>
                <c:pt idx="2">
                  <c:v>17.48146169</c:v>
                </c:pt>
                <c:pt idx="3">
                  <c:v>38.500741290000001</c:v>
                </c:pt>
                <c:pt idx="4">
                  <c:v>7.4782123899999995</c:v>
                </c:pt>
                <c:pt idx="5">
                  <c:v>9.4863380900000003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Прочие мат запасы (хоз)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2016 г.</c:v>
                </c:pt>
                <c:pt idx="1">
                  <c:v>2017 г.</c:v>
                </c:pt>
                <c:pt idx="2">
                  <c:v>2018 г.</c:v>
                </c:pt>
                <c:pt idx="3">
                  <c:v>2019 г.</c:v>
                </c:pt>
                <c:pt idx="4">
                  <c:v>2020 г.</c:v>
                </c:pt>
                <c:pt idx="5">
                  <c:v>2021 г.</c:v>
                </c:pt>
              </c:strCache>
            </c:strRef>
          </c:cat>
          <c:val>
            <c:numRef>
              <c:f>Лист1!$I$2:$I$7</c:f>
              <c:numCache>
                <c:formatCode>#,##0_ ;\-#,##0\ </c:formatCode>
                <c:ptCount val="6"/>
                <c:pt idx="0">
                  <c:v>69.170128099999999</c:v>
                </c:pt>
                <c:pt idx="1">
                  <c:v>58.90330153</c:v>
                </c:pt>
                <c:pt idx="2">
                  <c:v>61.566993020000005</c:v>
                </c:pt>
                <c:pt idx="3">
                  <c:v>66.573969849999997</c:v>
                </c:pt>
                <c:pt idx="4">
                  <c:v>85.556273779999998</c:v>
                </c:pt>
                <c:pt idx="5">
                  <c:v>88.089522310000007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54463192"/>
        <c:axId val="254461232"/>
      </c:barChart>
      <c:catAx>
        <c:axId val="25446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54461232"/>
        <c:crosses val="autoZero"/>
        <c:auto val="1"/>
        <c:lblAlgn val="ctr"/>
        <c:lblOffset val="100"/>
        <c:noMultiLvlLbl val="0"/>
      </c:catAx>
      <c:valAx>
        <c:axId val="254461232"/>
        <c:scaling>
          <c:orientation val="minMax"/>
        </c:scaling>
        <c:delete val="0"/>
        <c:axPos val="l"/>
        <c:majorGridlines/>
        <c:numFmt formatCode="#,##0_ ;\-#,##0\ " sourceLinked="1"/>
        <c:majorTickMark val="none"/>
        <c:minorTickMark val="none"/>
        <c:tickLblPos val="none"/>
        <c:crossAx val="25446319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52566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15-4E36-AF79-6475EBC837DE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A15-4E36-AF79-6475EBC837DE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A15-4E36-AF79-6475EBC837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9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061317369462094E-3"/>
          <c:y val="3.3422052241493173E-2"/>
          <c:w val="0.97583001081749343"/>
          <c:h val="0.708048904191240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закупки у СМП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06-422D-AA2C-DBE2C29B06F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06-422D-AA2C-DBE2C29B06F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06-422D-AA2C-DBE2C29B06F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906-422D-AA2C-DBE2C29B06F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4906-422D-AA2C-DBE2C29B06F1}"/>
              </c:ext>
            </c:extLst>
          </c:dPt>
          <c:cat>
            <c:strRef>
              <c:f>Лист1!$B$1:$I$1</c:f>
              <c:strCache>
                <c:ptCount val="8"/>
                <c:pt idx="0">
                  <c:v>Коммунальные услуги</c:v>
                </c:pt>
                <c:pt idx="1">
                  <c:v>ТО мед. оборудования</c:v>
                </c:pt>
                <c:pt idx="2">
                  <c:v>Прочие работы и  услуги</c:v>
                </c:pt>
                <c:pt idx="3">
                  <c:v>Медикаменты</c:v>
                </c:pt>
                <c:pt idx="4">
                  <c:v>Мед. изделия </c:v>
                </c:pt>
                <c:pt idx="5">
                  <c:v>Продукты питания</c:v>
                </c:pt>
                <c:pt idx="6">
                  <c:v>Основные средства</c:v>
                </c:pt>
                <c:pt idx="7">
                  <c:v>Прочие мат запасы (хоз)</c:v>
                </c:pt>
              </c:strCache>
            </c:strRef>
          </c:cat>
          <c:val>
            <c:numRef>
              <c:f>Лист1!$B$2:$I$2</c:f>
              <c:numCache>
                <c:formatCode>#,##0</c:formatCode>
                <c:ptCount val="8"/>
                <c:pt idx="0">
                  <c:v>0</c:v>
                </c:pt>
                <c:pt idx="1">
                  <c:v>0.54</c:v>
                </c:pt>
                <c:pt idx="2">
                  <c:v>26.642823140000001</c:v>
                </c:pt>
                <c:pt idx="3">
                  <c:v>0</c:v>
                </c:pt>
                <c:pt idx="4">
                  <c:v>170.21540356</c:v>
                </c:pt>
                <c:pt idx="5">
                  <c:v>41</c:v>
                </c:pt>
                <c:pt idx="6">
                  <c:v>0</c:v>
                </c:pt>
                <c:pt idx="7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906-422D-AA2C-DBE2C29B06F1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закупки у остальных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Лист1!$B$1:$I$1</c:f>
              <c:strCache>
                <c:ptCount val="8"/>
                <c:pt idx="0">
                  <c:v>Коммунальные услуги</c:v>
                </c:pt>
                <c:pt idx="1">
                  <c:v>ТО мед. оборудования</c:v>
                </c:pt>
                <c:pt idx="2">
                  <c:v>Прочие работы и  услуги</c:v>
                </c:pt>
                <c:pt idx="3">
                  <c:v>Медикаменты</c:v>
                </c:pt>
                <c:pt idx="4">
                  <c:v>Мед. изделия </c:v>
                </c:pt>
                <c:pt idx="5">
                  <c:v>Продукты питания</c:v>
                </c:pt>
                <c:pt idx="6">
                  <c:v>Основные средства</c:v>
                </c:pt>
                <c:pt idx="7">
                  <c:v>Прочие мат запасы (хоз)</c:v>
                </c:pt>
              </c:strCache>
            </c:strRef>
          </c:cat>
          <c:val>
            <c:numRef>
              <c:f>Лист1!$B$3:$I$3</c:f>
              <c:numCache>
                <c:formatCode>#,##0</c:formatCode>
                <c:ptCount val="8"/>
                <c:pt idx="0">
                  <c:v>138.4321783</c:v>
                </c:pt>
                <c:pt idx="1">
                  <c:v>93.070385670000007</c:v>
                </c:pt>
                <c:pt idx="2">
                  <c:v>48.459602420000003</c:v>
                </c:pt>
                <c:pt idx="3">
                  <c:v>1754.10745453</c:v>
                </c:pt>
                <c:pt idx="4">
                  <c:v>189.38715728</c:v>
                </c:pt>
                <c:pt idx="5">
                  <c:v>4.6484217699999997</c:v>
                </c:pt>
                <c:pt idx="6">
                  <c:v>7.4782123899999995</c:v>
                </c:pt>
                <c:pt idx="7">
                  <c:v>72.556273779999998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70E-4C34-BC35-23835E797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499315264"/>
        <c:axId val="499313304"/>
      </c:barChart>
      <c:catAx>
        <c:axId val="49931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499313304"/>
        <c:crosses val="autoZero"/>
        <c:auto val="1"/>
        <c:lblAlgn val="ctr"/>
        <c:lblOffset val="100"/>
        <c:noMultiLvlLbl val="0"/>
      </c:catAx>
      <c:valAx>
        <c:axId val="499313304"/>
        <c:scaling>
          <c:orientation val="minMax"/>
        </c:scaling>
        <c:delete val="0"/>
        <c:axPos val="b"/>
        <c:majorGridlines/>
        <c:numFmt formatCode="#,##0" sourceLinked="1"/>
        <c:majorTickMark val="none"/>
        <c:minorTickMark val="none"/>
        <c:tickLblPos val="none"/>
        <c:crossAx val="49931526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068677489851802"/>
          <c:y val="3.3422052241493173E-2"/>
          <c:w val="0.64931322510148204"/>
          <c:h val="0.91751154715819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закупки у СМП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06-422D-AA2C-DBE2C29B06F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06-422D-AA2C-DBE2C29B06F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06-422D-AA2C-DBE2C29B06F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906-422D-AA2C-DBE2C29B06F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4906-422D-AA2C-DBE2C29B06F1}"/>
              </c:ext>
            </c:extLst>
          </c:dPt>
          <c:cat>
            <c:strRef>
              <c:f>Лист1!$B$1:$I$1</c:f>
              <c:strCache>
                <c:ptCount val="8"/>
                <c:pt idx="0">
                  <c:v>Коммунальные услуги</c:v>
                </c:pt>
                <c:pt idx="1">
                  <c:v>ТО мед. оборудования</c:v>
                </c:pt>
                <c:pt idx="2">
                  <c:v>Прочие работы и  услуги</c:v>
                </c:pt>
                <c:pt idx="3">
                  <c:v>Медикаменты</c:v>
                </c:pt>
                <c:pt idx="4">
                  <c:v>Мед. изделия </c:v>
                </c:pt>
                <c:pt idx="5">
                  <c:v>Продукты питания</c:v>
                </c:pt>
                <c:pt idx="6">
                  <c:v>Основные средства</c:v>
                </c:pt>
                <c:pt idx="7">
                  <c:v>Прочие мат запасы (хоз)</c:v>
                </c:pt>
              </c:strCache>
            </c:strRef>
          </c:cat>
          <c:val>
            <c:numRef>
              <c:f>Лист1!$B$2:$I$2</c:f>
              <c:numCache>
                <c:formatCode>#,##0_ ;\-#,##0\ </c:formatCode>
                <c:ptCount val="8"/>
                <c:pt idx="0">
                  <c:v>0</c:v>
                </c:pt>
                <c:pt idx="1">
                  <c:v>0.54</c:v>
                </c:pt>
                <c:pt idx="2">
                  <c:v>26.642823140000001</c:v>
                </c:pt>
                <c:pt idx="3">
                  <c:v>0</c:v>
                </c:pt>
                <c:pt idx="4">
                  <c:v>170.21540356</c:v>
                </c:pt>
                <c:pt idx="5">
                  <c:v>41</c:v>
                </c:pt>
                <c:pt idx="7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906-422D-AA2C-DBE2C29B06F1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закупки у остальных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</c:spPr>
          <c:invertIfNegative val="0"/>
          <c:dPt>
            <c:idx val="6"/>
            <c:invertIfNegative val="1"/>
            <c:bubble3D val="0"/>
            <c:spPr>
              <a:pattFill prst="wd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ln>
                <a:solidFill>
                  <a:srgbClr val="808080">
                    <a:lumMod val="50000"/>
                  </a:srgbClr>
                </a:solidFill>
                <a:prstDash val="lgDash"/>
              </a:ln>
            </c:spPr>
          </c:dPt>
          <c:cat>
            <c:strRef>
              <c:f>Лист1!$B$1:$I$1</c:f>
              <c:strCache>
                <c:ptCount val="8"/>
                <c:pt idx="0">
                  <c:v>Коммунальные услуги</c:v>
                </c:pt>
                <c:pt idx="1">
                  <c:v>ТО мед. оборудования</c:v>
                </c:pt>
                <c:pt idx="2">
                  <c:v>Прочие работы и  услуги</c:v>
                </c:pt>
                <c:pt idx="3">
                  <c:v>Медикаменты</c:v>
                </c:pt>
                <c:pt idx="4">
                  <c:v>Мед. изделия </c:v>
                </c:pt>
                <c:pt idx="5">
                  <c:v>Продукты питания</c:v>
                </c:pt>
                <c:pt idx="6">
                  <c:v>Основные средства</c:v>
                </c:pt>
                <c:pt idx="7">
                  <c:v>Прочие мат запасы (хоз)</c:v>
                </c:pt>
              </c:strCache>
            </c:strRef>
          </c:cat>
          <c:val>
            <c:numRef>
              <c:f>Лист1!$B$3:$I$3</c:f>
              <c:numCache>
                <c:formatCode>#,##0_ ;\-#,##0\ </c:formatCode>
                <c:ptCount val="8"/>
                <c:pt idx="0">
                  <c:v>138.4321783</c:v>
                </c:pt>
                <c:pt idx="1">
                  <c:v>93.070385670000007</c:v>
                </c:pt>
                <c:pt idx="2">
                  <c:v>48.459602420000003</c:v>
                </c:pt>
                <c:pt idx="3">
                  <c:v>1754.10745453</c:v>
                </c:pt>
                <c:pt idx="4">
                  <c:v>189.38715728</c:v>
                </c:pt>
                <c:pt idx="5">
                  <c:v>4.6484217699999997</c:v>
                </c:pt>
                <c:pt idx="6">
                  <c:v>7.4782123899999995</c:v>
                </c:pt>
                <c:pt idx="7">
                  <c:v>72.556273779999998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70E-4C34-BC35-23835E797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530882016"/>
        <c:axId val="530882408"/>
      </c:barChart>
      <c:catAx>
        <c:axId val="530882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530882408"/>
        <c:crosses val="autoZero"/>
        <c:auto val="1"/>
        <c:lblAlgn val="ctr"/>
        <c:lblOffset val="100"/>
        <c:noMultiLvlLbl val="0"/>
      </c:catAx>
      <c:valAx>
        <c:axId val="530882408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one"/>
        <c:crossAx val="530882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061317369462094E-3"/>
          <c:y val="3.3422052241493173E-2"/>
          <c:w val="0.97583001081749343"/>
          <c:h val="0.708048904191240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закупки у СМП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06-422D-AA2C-DBE2C29B06F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06-422D-AA2C-DBE2C29B06F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06-422D-AA2C-DBE2C29B06F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906-422D-AA2C-DBE2C29B06F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4906-422D-AA2C-DBE2C29B06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Лист1!$B$1:$F$1</c:f>
              <c:strCache>
                <c:ptCount val="5"/>
                <c:pt idx="0">
                  <c:v>ТО мед. оборудования</c:v>
                </c:pt>
                <c:pt idx="1">
                  <c:v>Прочие работы и  услуги</c:v>
                </c:pt>
                <c:pt idx="2">
                  <c:v>Мед. изделия </c:v>
                </c:pt>
                <c:pt idx="3">
                  <c:v>Продукты питания</c:v>
                </c:pt>
                <c:pt idx="4">
                  <c:v>Прочие мат запасы (хоз)</c:v>
                </c:pt>
              </c:strCache>
            </c:strRef>
          </c:cat>
          <c:val>
            <c:numRef>
              <c:f>Лист1!$B$2:$F$2</c:f>
              <c:numCache>
                <c:formatCode>#,##0_ ;\-#,##0\ </c:formatCode>
                <c:ptCount val="5"/>
                <c:pt idx="0">
                  <c:v>0.54</c:v>
                </c:pt>
                <c:pt idx="1">
                  <c:v>26.642823140000001</c:v>
                </c:pt>
                <c:pt idx="2">
                  <c:v>170.21540356</c:v>
                </c:pt>
                <c:pt idx="3">
                  <c:v>41</c:v>
                </c:pt>
                <c:pt idx="4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906-422D-AA2C-DBE2C29B0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537226272"/>
        <c:axId val="537226664"/>
      </c:barChart>
      <c:catAx>
        <c:axId val="53722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537226664"/>
        <c:crosses val="autoZero"/>
        <c:auto val="1"/>
        <c:lblAlgn val="ctr"/>
        <c:lblOffset val="100"/>
        <c:noMultiLvlLbl val="0"/>
      </c:catAx>
      <c:valAx>
        <c:axId val="537226664"/>
        <c:scaling>
          <c:orientation val="minMax"/>
        </c:scaling>
        <c:delete val="0"/>
        <c:axPos val="l"/>
        <c:majorGridlines/>
        <c:numFmt formatCode="#,##0_ ;\-#,##0\ " sourceLinked="1"/>
        <c:majorTickMark val="none"/>
        <c:minorTickMark val="none"/>
        <c:tickLblPos val="none"/>
        <c:crossAx val="537226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061317369462094E-3"/>
          <c:y val="3.3422052241493173E-2"/>
          <c:w val="0.97583001081749343"/>
          <c:h val="0.708048904191240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закупки у СМП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06-422D-AA2C-DBE2C29B06F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06-422D-AA2C-DBE2C29B06F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06-422D-AA2C-DBE2C29B06F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906-422D-AA2C-DBE2C29B06F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4906-422D-AA2C-DBE2C29B06F1}"/>
              </c:ext>
            </c:extLst>
          </c:dPt>
          <c:cat>
            <c:strRef>
              <c:f>Лист1!$B$1:$I$1</c:f>
              <c:strCache>
                <c:ptCount val="8"/>
                <c:pt idx="0">
                  <c:v>Коммунальные услуги</c:v>
                </c:pt>
                <c:pt idx="1">
                  <c:v>ТО мед. оборудования</c:v>
                </c:pt>
                <c:pt idx="2">
                  <c:v>Прочие работы и  услуги</c:v>
                </c:pt>
                <c:pt idx="3">
                  <c:v>Медикаменты</c:v>
                </c:pt>
                <c:pt idx="4">
                  <c:v>Мед. изделия </c:v>
                </c:pt>
                <c:pt idx="5">
                  <c:v>Продукты питания</c:v>
                </c:pt>
                <c:pt idx="6">
                  <c:v>Основные средства</c:v>
                </c:pt>
                <c:pt idx="7">
                  <c:v>Прочие мат запасы (хоз)</c:v>
                </c:pt>
              </c:strCache>
            </c:strRef>
          </c:cat>
          <c:val>
            <c:numRef>
              <c:f>Лист1!$B$2:$I$2</c:f>
              <c:numCache>
                <c:formatCode>#,##0</c:formatCode>
                <c:ptCount val="8"/>
                <c:pt idx="0">
                  <c:v>0</c:v>
                </c:pt>
                <c:pt idx="1">
                  <c:v>0.54</c:v>
                </c:pt>
                <c:pt idx="2">
                  <c:v>25.502776019999999</c:v>
                </c:pt>
                <c:pt idx="3">
                  <c:v>0</c:v>
                </c:pt>
                <c:pt idx="4">
                  <c:v>226.68650131999999</c:v>
                </c:pt>
                <c:pt idx="5">
                  <c:v>50</c:v>
                </c:pt>
                <c:pt idx="6">
                  <c:v>0</c:v>
                </c:pt>
                <c:pt idx="7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906-422D-AA2C-DBE2C29B06F1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закупки у остальных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Лист1!$B$1:$I$1</c:f>
              <c:strCache>
                <c:ptCount val="8"/>
                <c:pt idx="0">
                  <c:v>Коммунальные услуги</c:v>
                </c:pt>
                <c:pt idx="1">
                  <c:v>ТО мед. оборудования</c:v>
                </c:pt>
                <c:pt idx="2">
                  <c:v>Прочие работы и  услуги</c:v>
                </c:pt>
                <c:pt idx="3">
                  <c:v>Медикаменты</c:v>
                </c:pt>
                <c:pt idx="4">
                  <c:v>Мед. изделия </c:v>
                </c:pt>
                <c:pt idx="5">
                  <c:v>Продукты питания</c:v>
                </c:pt>
                <c:pt idx="6">
                  <c:v>Основные средства</c:v>
                </c:pt>
                <c:pt idx="7">
                  <c:v>Прочие мат запасы (хоз)</c:v>
                </c:pt>
              </c:strCache>
            </c:strRef>
          </c:cat>
          <c:val>
            <c:numRef>
              <c:f>Лист1!$B$3:$I$3</c:f>
              <c:numCache>
                <c:formatCode>#,##0</c:formatCode>
                <c:ptCount val="8"/>
                <c:pt idx="0">
                  <c:v>144.80547769</c:v>
                </c:pt>
                <c:pt idx="1">
                  <c:v>95.681039999999996</c:v>
                </c:pt>
                <c:pt idx="2">
                  <c:v>45.455497219999998</c:v>
                </c:pt>
                <c:pt idx="3">
                  <c:v>1820.9394108199999</c:v>
                </c:pt>
                <c:pt idx="4">
                  <c:v>142.79249475999998</c:v>
                </c:pt>
                <c:pt idx="5">
                  <c:v>8.666687640000001</c:v>
                </c:pt>
                <c:pt idx="6">
                  <c:v>9.4863380900000003</c:v>
                </c:pt>
                <c:pt idx="7">
                  <c:v>75.089522310000007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70E-4C34-BC35-23835E797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490860112"/>
        <c:axId val="620521216"/>
      </c:barChart>
      <c:catAx>
        <c:axId val="49086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620521216"/>
        <c:crosses val="autoZero"/>
        <c:auto val="1"/>
        <c:lblAlgn val="ctr"/>
        <c:lblOffset val="100"/>
        <c:noMultiLvlLbl val="0"/>
      </c:catAx>
      <c:valAx>
        <c:axId val="620521216"/>
        <c:scaling>
          <c:orientation val="minMax"/>
        </c:scaling>
        <c:delete val="0"/>
        <c:axPos val="b"/>
        <c:majorGridlines/>
        <c:numFmt formatCode="#,##0" sourceLinked="1"/>
        <c:majorTickMark val="none"/>
        <c:minorTickMark val="none"/>
        <c:tickLblPos val="none"/>
        <c:crossAx val="4908601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068677489851802"/>
          <c:y val="3.3422052241493173E-2"/>
          <c:w val="0.64931322510148204"/>
          <c:h val="0.91751154715819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закупки у СМП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06-422D-AA2C-DBE2C29B06F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06-422D-AA2C-DBE2C29B06F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06-422D-AA2C-DBE2C29B06F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906-422D-AA2C-DBE2C29B06F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4906-422D-AA2C-DBE2C29B06F1}"/>
              </c:ext>
            </c:extLst>
          </c:dPt>
          <c:cat>
            <c:strRef>
              <c:f>Лист1!$B$1:$I$1</c:f>
              <c:strCache>
                <c:ptCount val="8"/>
                <c:pt idx="0">
                  <c:v>Коммунальные услуги</c:v>
                </c:pt>
                <c:pt idx="1">
                  <c:v>ТО мед. оборудования</c:v>
                </c:pt>
                <c:pt idx="2">
                  <c:v>Прочие работы и  услуги</c:v>
                </c:pt>
                <c:pt idx="3">
                  <c:v>Медикаменты</c:v>
                </c:pt>
                <c:pt idx="4">
                  <c:v>Мед. изделия </c:v>
                </c:pt>
                <c:pt idx="5">
                  <c:v>Продукты питания</c:v>
                </c:pt>
                <c:pt idx="6">
                  <c:v>Основные средства</c:v>
                </c:pt>
                <c:pt idx="7">
                  <c:v>Прочие мат запасы (хоз)</c:v>
                </c:pt>
              </c:strCache>
            </c:strRef>
          </c:cat>
          <c:val>
            <c:numRef>
              <c:f>Лист1!$B$2:$I$2</c:f>
              <c:numCache>
                <c:formatCode>#,##0_ ;\-#,##0\ </c:formatCode>
                <c:ptCount val="8"/>
                <c:pt idx="0">
                  <c:v>0</c:v>
                </c:pt>
                <c:pt idx="1">
                  <c:v>0.54</c:v>
                </c:pt>
                <c:pt idx="2">
                  <c:v>25.502776019999999</c:v>
                </c:pt>
                <c:pt idx="3">
                  <c:v>0</c:v>
                </c:pt>
                <c:pt idx="4">
                  <c:v>226.68650131999999</c:v>
                </c:pt>
                <c:pt idx="5">
                  <c:v>50</c:v>
                </c:pt>
                <c:pt idx="7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906-422D-AA2C-DBE2C29B06F1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закупки у остальных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</c:spPr>
          <c:invertIfNegative val="0"/>
          <c:dPt>
            <c:idx val="6"/>
            <c:invertIfNegative val="1"/>
            <c:bubble3D val="0"/>
            <c:spPr>
              <a:pattFill prst="wdUpDiag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/>
                </a:bgClr>
              </a:pattFill>
              <a:ln>
                <a:solidFill>
                  <a:srgbClr val="808080">
                    <a:lumMod val="50000"/>
                  </a:srgbClr>
                </a:solidFill>
                <a:prstDash val="lgDash"/>
              </a:ln>
            </c:spPr>
          </c:dPt>
          <c:cat>
            <c:strRef>
              <c:f>Лист1!$B$1:$I$1</c:f>
              <c:strCache>
                <c:ptCount val="8"/>
                <c:pt idx="0">
                  <c:v>Коммунальные услуги</c:v>
                </c:pt>
                <c:pt idx="1">
                  <c:v>ТО мед. оборудования</c:v>
                </c:pt>
                <c:pt idx="2">
                  <c:v>Прочие работы и  услуги</c:v>
                </c:pt>
                <c:pt idx="3">
                  <c:v>Медикаменты</c:v>
                </c:pt>
                <c:pt idx="4">
                  <c:v>Мед. изделия </c:v>
                </c:pt>
                <c:pt idx="5">
                  <c:v>Продукты питания</c:v>
                </c:pt>
                <c:pt idx="6">
                  <c:v>Основные средства</c:v>
                </c:pt>
                <c:pt idx="7">
                  <c:v>Прочие мат запасы (хоз)</c:v>
                </c:pt>
              </c:strCache>
            </c:strRef>
          </c:cat>
          <c:val>
            <c:numRef>
              <c:f>Лист1!$B$3:$I$3</c:f>
              <c:numCache>
                <c:formatCode>#,##0_ ;\-#,##0\ </c:formatCode>
                <c:ptCount val="8"/>
                <c:pt idx="0">
                  <c:v>144.80547769</c:v>
                </c:pt>
                <c:pt idx="1">
                  <c:v>95.681039999999996</c:v>
                </c:pt>
                <c:pt idx="2">
                  <c:v>45.455497219999998</c:v>
                </c:pt>
                <c:pt idx="3">
                  <c:v>1820.9394108199999</c:v>
                </c:pt>
                <c:pt idx="4">
                  <c:v>142.79249475999998</c:v>
                </c:pt>
                <c:pt idx="5">
                  <c:v>8.666687640000001</c:v>
                </c:pt>
                <c:pt idx="6">
                  <c:v>9.4863380900000003</c:v>
                </c:pt>
                <c:pt idx="7">
                  <c:v>75.089522310000007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70E-4C34-BC35-23835E797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20523960"/>
        <c:axId val="620523568"/>
      </c:barChart>
      <c:catAx>
        <c:axId val="620523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620523568"/>
        <c:crosses val="autoZero"/>
        <c:auto val="1"/>
        <c:lblAlgn val="ctr"/>
        <c:lblOffset val="100"/>
        <c:noMultiLvlLbl val="0"/>
      </c:catAx>
      <c:valAx>
        <c:axId val="620523568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one"/>
        <c:crossAx val="620523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061317369462094E-3"/>
          <c:y val="3.3422052241493173E-2"/>
          <c:w val="0.97583001081749343"/>
          <c:h val="0.708048904191240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закупки у СМП</c:v>
                </c:pt>
              </c:strCache>
            </c:strRef>
          </c:tx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906-422D-AA2C-DBE2C29B06F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906-422D-AA2C-DBE2C29B06F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906-422D-AA2C-DBE2C29B06F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906-422D-AA2C-DBE2C29B06F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4906-422D-AA2C-DBE2C29B06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Лист1!$B$1:$F$1</c:f>
              <c:strCache>
                <c:ptCount val="5"/>
                <c:pt idx="0">
                  <c:v>ТО мед. оборудования</c:v>
                </c:pt>
                <c:pt idx="1">
                  <c:v>Прочие работы и  услуги</c:v>
                </c:pt>
                <c:pt idx="2">
                  <c:v>Мед. изделия </c:v>
                </c:pt>
                <c:pt idx="3">
                  <c:v>Продукты питания</c:v>
                </c:pt>
                <c:pt idx="4">
                  <c:v>Прочие мат запасы (хоз)</c:v>
                </c:pt>
              </c:strCache>
            </c:strRef>
          </c:cat>
          <c:val>
            <c:numRef>
              <c:f>Лист1!$B$2:$F$2</c:f>
              <c:numCache>
                <c:formatCode>#,##0_ ;\-#,##0\ </c:formatCode>
                <c:ptCount val="5"/>
                <c:pt idx="0">
                  <c:v>0.54</c:v>
                </c:pt>
                <c:pt idx="1">
                  <c:v>25.502776019999999</c:v>
                </c:pt>
                <c:pt idx="2">
                  <c:v>226.68650131999999</c:v>
                </c:pt>
                <c:pt idx="3">
                  <c:v>50</c:v>
                </c:pt>
                <c:pt idx="4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906-422D-AA2C-DBE2C29B0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620527488"/>
        <c:axId val="620499656"/>
      </c:barChart>
      <c:catAx>
        <c:axId val="62052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620499656"/>
        <c:crosses val="autoZero"/>
        <c:auto val="1"/>
        <c:lblAlgn val="ctr"/>
        <c:lblOffset val="100"/>
        <c:noMultiLvlLbl val="0"/>
      </c:catAx>
      <c:valAx>
        <c:axId val="620499656"/>
        <c:scaling>
          <c:orientation val="minMax"/>
        </c:scaling>
        <c:delete val="0"/>
        <c:axPos val="l"/>
        <c:majorGridlines/>
        <c:numFmt formatCode="#,##0_ ;\-#,##0\ " sourceLinked="1"/>
        <c:majorTickMark val="none"/>
        <c:minorTickMark val="none"/>
        <c:tickLblPos val="none"/>
        <c:crossAx val="6205274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Канцелярские товары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000768305201614"/>
          <c:y val="0.12506787115014692"/>
          <c:w val="0.80735971125112815"/>
          <c:h val="0.644655245255159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 не СМП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Лист1!$B$2:$C$2</c:f>
              <c:numCache>
                <c:formatCode>_-* #,##0_р_._-;\-* #,##0_р_._-;_-* "-"??_р_._-;_-@_-</c:formatCode>
                <c:ptCount val="2"/>
                <c:pt idx="0">
                  <c:v>3394.82</c:v>
                </c:pt>
                <c:pt idx="1">
                  <c:v>658.79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3B-438C-982D-A71822BDB07F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СМП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Лист1!$B$3:$C$3</c:f>
              <c:numCache>
                <c:formatCode>_-* #,##0_р_._-;\-* #,##0_р_._-;_-* "-"??_р_._-;_-@_-</c:formatCode>
                <c:ptCount val="2"/>
                <c:pt idx="0">
                  <c:v>577.92999999999995</c:v>
                </c:pt>
                <c:pt idx="1">
                  <c:v>3193.66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33B-438C-982D-A71822BDB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6641128"/>
        <c:axId val="696642696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  <c:pt idx="0">
                  <c:v>доля СМП , %</c:v>
                </c:pt>
              </c:strCache>
            </c:strRef>
          </c:tx>
          <c:dLbls>
            <c:dLbl>
              <c:idx val="0"/>
              <c:layout>
                <c:manualLayout>
                  <c:x val="8.2420885513871847E-2"/>
                  <c:y val="-7.3912351865107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6636963723424698E-2"/>
                  <c:y val="-5.0505050505050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Лист1!$B$4:$C$4</c:f>
              <c:numCache>
                <c:formatCode>0%</c:formatCode>
                <c:ptCount val="2"/>
                <c:pt idx="0">
                  <c:v>0.14547353848090114</c:v>
                </c:pt>
                <c:pt idx="1">
                  <c:v>0.82899453594465855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6637992"/>
        <c:axId val="696642304"/>
      </c:lineChart>
      <c:catAx>
        <c:axId val="6966411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696642696"/>
        <c:crosses val="autoZero"/>
        <c:auto val="1"/>
        <c:lblAlgn val="ctr"/>
        <c:lblOffset val="100"/>
        <c:noMultiLvlLbl val="0"/>
      </c:catAx>
      <c:valAx>
        <c:axId val="69664269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696641128"/>
        <c:crosses val="autoZero"/>
        <c:crossBetween val="between"/>
      </c:valAx>
      <c:valAx>
        <c:axId val="696642304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696637992"/>
        <c:crosses val="max"/>
        <c:crossBetween val="between"/>
      </c:valAx>
      <c:catAx>
        <c:axId val="696637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966423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79459479470279E-2"/>
          <c:y val="0.84692321071223664"/>
          <c:w val="0.93195060822471565"/>
          <c:h val="0.1530767892877634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Строительные материалы</a:t>
            </a:r>
            <a:endParaRPr lang="ru-RU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000768305201614"/>
          <c:y val="0.12506787115014692"/>
          <c:w val="0.80735971125112815"/>
          <c:h val="0.644655245255159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 не СМП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Лист1!$B$2:$C$2</c:f>
              <c:numCache>
                <c:formatCode>_-* #,##0_р_._-;\-* #,##0_р_._-;_-* "-"??_р_._-;_-@_-</c:formatCode>
                <c:ptCount val="2"/>
                <c:pt idx="0">
                  <c:v>1879.08</c:v>
                </c:pt>
                <c:pt idx="1">
                  <c:v>2857.13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3B-438C-982D-A71822BDB07F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СМП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Лист1!$B$3:$C$3</c:f>
              <c:numCache>
                <c:formatCode>_-* #,##0_р_._-;\-* #,##0_р_._-;_-* "-"??_р_._-;_-@_-</c:formatCode>
                <c:ptCount val="2"/>
                <c:pt idx="0">
                  <c:v>2097.9699999999998</c:v>
                </c:pt>
                <c:pt idx="1">
                  <c:v>548.96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33B-438C-982D-A71822BDB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8616424"/>
        <c:axId val="698634064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  <c:pt idx="0">
                  <c:v>доля СМП , %</c:v>
                </c:pt>
              </c:strCache>
            </c:strRef>
          </c:tx>
          <c:dLbls>
            <c:dLbl>
              <c:idx val="0"/>
              <c:layout>
                <c:manualLayout>
                  <c:x val="8.2420885513871847E-2"/>
                  <c:y val="-7.3912351865107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6636963723424698E-2"/>
                  <c:y val="-5.0505050505050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Лист1!$B$4:$C$4</c:f>
              <c:numCache>
                <c:formatCode>0%</c:formatCode>
                <c:ptCount val="2"/>
                <c:pt idx="0">
                  <c:v>0.52751914107190001</c:v>
                </c:pt>
                <c:pt idx="1">
                  <c:v>0.16117013936801436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8618776"/>
        <c:axId val="698626224"/>
      </c:lineChart>
      <c:catAx>
        <c:axId val="6986164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698634064"/>
        <c:crosses val="autoZero"/>
        <c:auto val="1"/>
        <c:lblAlgn val="ctr"/>
        <c:lblOffset val="100"/>
        <c:noMultiLvlLbl val="0"/>
      </c:catAx>
      <c:valAx>
        <c:axId val="6986340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698616424"/>
        <c:crosses val="autoZero"/>
        <c:crossBetween val="between"/>
      </c:valAx>
      <c:valAx>
        <c:axId val="698626224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698618776"/>
        <c:crosses val="max"/>
        <c:crossBetween val="between"/>
      </c:valAx>
      <c:catAx>
        <c:axId val="698618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9862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79459479470279E-2"/>
          <c:y val="0.84692321071223664"/>
          <c:w val="0.93195060822471565"/>
          <c:h val="0.1530767892877634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Запасные части и материалы</a:t>
            </a:r>
            <a:endParaRPr lang="ru-RU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000768305201614"/>
          <c:y val="0.12506787115014692"/>
          <c:w val="0.80735971125112815"/>
          <c:h val="0.644655245255159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 не СМП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Лист1!$B$2:$C$2</c:f>
              <c:numCache>
                <c:formatCode>_-* #,##0_р_._-;\-* #,##0_р_._-;_-* "-"??_р_._-;_-@_-</c:formatCode>
                <c:ptCount val="2"/>
                <c:pt idx="0">
                  <c:v>8339.36</c:v>
                </c:pt>
                <c:pt idx="1">
                  <c:v>4624.24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3B-438C-982D-A71822BDB07F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СМП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Лист1!$B$3:$C$3</c:f>
              <c:numCache>
                <c:formatCode>_-* #,##0_р_._-;\-* #,##0_р_._-;_-* "-"??_р_._-;_-@_-</c:formatCode>
                <c:ptCount val="2"/>
                <c:pt idx="0">
                  <c:v>5905.62</c:v>
                </c:pt>
                <c:pt idx="1">
                  <c:v>6796.62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33B-438C-982D-A71822BDB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8616816"/>
        <c:axId val="698617208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  <c:pt idx="0">
                  <c:v>доля СМП , %</c:v>
                </c:pt>
              </c:strCache>
            </c:strRef>
          </c:tx>
          <c:dLbls>
            <c:dLbl>
              <c:idx val="0"/>
              <c:layout>
                <c:manualLayout>
                  <c:x val="8.2420885513871847E-2"/>
                  <c:y val="-7.3912351865107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6636963723424698E-2"/>
                  <c:y val="-5.0505050505050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Лист1!$B$4:$C$4</c:f>
              <c:numCache>
                <c:formatCode>0%</c:formatCode>
                <c:ptCount val="2"/>
                <c:pt idx="0">
                  <c:v>0.41457552063955161</c:v>
                </c:pt>
                <c:pt idx="1">
                  <c:v>0.59510579763695548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8611328"/>
        <c:axId val="698611720"/>
      </c:lineChart>
      <c:catAx>
        <c:axId val="698616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698617208"/>
        <c:crosses val="autoZero"/>
        <c:auto val="1"/>
        <c:lblAlgn val="ctr"/>
        <c:lblOffset val="100"/>
        <c:noMultiLvlLbl val="0"/>
      </c:catAx>
      <c:valAx>
        <c:axId val="69861720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698616816"/>
        <c:crosses val="autoZero"/>
        <c:crossBetween val="between"/>
      </c:valAx>
      <c:valAx>
        <c:axId val="698611720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698611328"/>
        <c:crosses val="max"/>
        <c:crossBetween val="between"/>
      </c:valAx>
      <c:catAx>
        <c:axId val="698611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986117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79459479470279E-2"/>
          <c:y val="0.84692321071223664"/>
          <c:w val="0.93195060822471565"/>
          <c:h val="0.1530767892877634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Хозяйственные товары</a:t>
            </a:r>
            <a:endParaRPr lang="ru-RU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000768305201614"/>
          <c:y val="0.12506787115014692"/>
          <c:w val="0.80735971125112815"/>
          <c:h val="0.644655245255159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 не СМП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Лист1!$B$2:$C$2</c:f>
              <c:numCache>
                <c:formatCode>_-* #,##0_р_._-;\-* #,##0_р_._-;_-* "-"??_р_._-;_-@_-</c:formatCode>
                <c:ptCount val="2"/>
                <c:pt idx="0">
                  <c:v>3016.08</c:v>
                </c:pt>
                <c:pt idx="1">
                  <c:v>2086.1799999999998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3B-438C-982D-A71822BDB07F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СМП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Лист1!$B$3:$C$3</c:f>
              <c:numCache>
                <c:formatCode>_-* #,##0_р_._-;\-* #,##0_р_._-;_-* "-"??_р_._-;_-@_-</c:formatCode>
                <c:ptCount val="2"/>
                <c:pt idx="0">
                  <c:v>5560.95</c:v>
                </c:pt>
                <c:pt idx="1">
                  <c:v>4091.48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33B-438C-982D-A71822BDB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86217232"/>
        <c:axId val="686226248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  <c:pt idx="0">
                  <c:v>доля СМП , %</c:v>
                </c:pt>
              </c:strCache>
            </c:strRef>
          </c:tx>
          <c:dLbls>
            <c:dLbl>
              <c:idx val="0"/>
              <c:layout>
                <c:manualLayout>
                  <c:x val="8.2420885513871847E-2"/>
                  <c:y val="-7.3912351865107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6636963723424698E-2"/>
                  <c:y val="-5.05050505050509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Лист1!$B$1:$C$1</c:f>
              <c:strCache>
                <c:ptCount val="2"/>
                <c:pt idx="0">
                  <c:v>2020год</c:v>
                </c:pt>
                <c:pt idx="1">
                  <c:v>2021 год</c:v>
                </c:pt>
              </c:strCache>
            </c:strRef>
          </c:cat>
          <c:val>
            <c:numRef>
              <c:f>Лист1!$B$4:$C$4</c:f>
              <c:numCache>
                <c:formatCode>0%</c:formatCode>
                <c:ptCount val="2"/>
                <c:pt idx="0">
                  <c:v>0.64835380079118299</c:v>
                </c:pt>
                <c:pt idx="1">
                  <c:v>0.66230255468899224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6219584"/>
        <c:axId val="686219976"/>
      </c:lineChart>
      <c:catAx>
        <c:axId val="686217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686226248"/>
        <c:crosses val="autoZero"/>
        <c:auto val="1"/>
        <c:lblAlgn val="ctr"/>
        <c:lblOffset val="100"/>
        <c:noMultiLvlLbl val="0"/>
      </c:catAx>
      <c:valAx>
        <c:axId val="6862262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686217232"/>
        <c:crosses val="autoZero"/>
        <c:crossBetween val="between"/>
      </c:valAx>
      <c:valAx>
        <c:axId val="686219976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686219584"/>
        <c:crosses val="max"/>
        <c:crossBetween val="between"/>
      </c:valAx>
      <c:catAx>
        <c:axId val="6862195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862199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79459479470279E-2"/>
          <c:y val="0.84692321071223664"/>
          <c:w val="0.93195060822471565"/>
          <c:h val="0.1530767892877634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Verdan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Лист2!$A$3</c:f>
              <c:strCache>
                <c:ptCount val="1"/>
                <c:pt idx="0">
                  <c:v>Неконкурентная процедура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numRef>
              <c:f>Лист2!$B$2:$H$2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Лист2!$B$3:$H$3</c:f>
              <c:numCache>
                <c:formatCode>General</c:formatCode>
                <c:ptCount val="7"/>
                <c:pt idx="0">
                  <c:v>8</c:v>
                </c:pt>
                <c:pt idx="1">
                  <c:v>5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Лист2!$A$4</c:f>
              <c:strCache>
                <c:ptCount val="1"/>
                <c:pt idx="0">
                  <c:v>Конкурентная процедура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Лист2!$B$2:$H$2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Лист2!$B$4:$H$4</c:f>
              <c:numCache>
                <c:formatCode>General</c:formatCode>
                <c:ptCount val="7"/>
                <c:pt idx="0">
                  <c:v>8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3716952"/>
        <c:axId val="506823664"/>
      </c:barChart>
      <c:catAx>
        <c:axId val="623716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06823664"/>
        <c:crosses val="autoZero"/>
        <c:auto val="1"/>
        <c:lblAlgn val="ctr"/>
        <c:lblOffset val="100"/>
        <c:noMultiLvlLbl val="0"/>
      </c:catAx>
      <c:valAx>
        <c:axId val="506823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23716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949434211924654"/>
          <c:y val="7.8931774906804059E-2"/>
          <c:w val="0.28137587386166385"/>
          <c:h val="0.6334424146181779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Лист2!$A$10</c:f>
              <c:strCache>
                <c:ptCount val="1"/>
                <c:pt idx="0">
                  <c:v>Неконкурентная процедура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numRef>
              <c:f>Лист2!$B$9:$H$9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Лист2!$B$10:$H$10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Лист2!$A$11</c:f>
              <c:strCache>
                <c:ptCount val="1"/>
                <c:pt idx="0">
                  <c:v>Конкурентная процедура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Лист2!$B$9:$H$9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Лист2!$B$11:$H$11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9</c:v>
                </c:pt>
                <c:pt idx="4">
                  <c:v>8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6817000"/>
        <c:axId val="506821312"/>
      </c:barChart>
      <c:catAx>
        <c:axId val="506817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06821312"/>
        <c:crosses val="autoZero"/>
        <c:auto val="1"/>
        <c:lblAlgn val="ctr"/>
        <c:lblOffset val="100"/>
        <c:noMultiLvlLbl val="0"/>
      </c:catAx>
      <c:valAx>
        <c:axId val="506821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06817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590070522739614"/>
          <c:y val="9.4188476580600949E-2"/>
          <c:w val="0.25640300353902601"/>
          <c:h val="0.6277177438787047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93A170-0EF1-480C-94D6-151D342F2D10}" type="doc">
      <dgm:prSet loTypeId="urn:microsoft.com/office/officeart/2008/layout/BendingPictureCaptionList" loCatId="picture" qsTypeId="urn:microsoft.com/office/officeart/2005/8/quickstyle/simple4" qsCatId="simple" csTypeId="urn:microsoft.com/office/officeart/2005/8/colors/accent2_1" csCatId="accent2" phldr="1"/>
      <dgm:spPr/>
    </dgm:pt>
    <dgm:pt modelId="{5C8B667D-09E3-4080-B907-E2BEFA2C9DFB}">
      <dgm:prSet phldrT="[Текст]"/>
      <dgm:spPr/>
      <dgm:t>
        <a:bodyPr/>
        <a:lstStyle/>
        <a:p>
          <a:r>
            <a:rPr lang="ru-RU" dirty="0" smtClean="0"/>
            <a:t>Стационар</a:t>
          </a:r>
          <a:endParaRPr lang="en-NZ" dirty="0"/>
        </a:p>
      </dgm:t>
    </dgm:pt>
    <dgm:pt modelId="{CB5A3C9A-D365-4C0D-BE76-B41710038CAD}" type="parTrans" cxnId="{9B971CE4-3CD1-4400-8BD3-AAD2A0864A2B}">
      <dgm:prSet/>
      <dgm:spPr/>
      <dgm:t>
        <a:bodyPr/>
        <a:lstStyle/>
        <a:p>
          <a:endParaRPr lang="en-NZ"/>
        </a:p>
      </dgm:t>
    </dgm:pt>
    <dgm:pt modelId="{34FF839D-1D20-4EAE-AF3F-4AB302B6E979}" type="sibTrans" cxnId="{9B971CE4-3CD1-4400-8BD3-AAD2A0864A2B}">
      <dgm:prSet/>
      <dgm:spPr/>
      <dgm:t>
        <a:bodyPr/>
        <a:lstStyle/>
        <a:p>
          <a:endParaRPr lang="en-NZ"/>
        </a:p>
      </dgm:t>
    </dgm:pt>
    <dgm:pt modelId="{E11589B9-8A7F-4307-98E2-DB20D072E382}">
      <dgm:prSet phldrT="[Текст]"/>
      <dgm:spPr/>
      <dgm:t>
        <a:bodyPr/>
        <a:lstStyle/>
        <a:p>
          <a:r>
            <a:rPr lang="ru-RU" dirty="0" smtClean="0"/>
            <a:t>Поликлиника</a:t>
          </a:r>
          <a:endParaRPr lang="en-NZ" dirty="0"/>
        </a:p>
      </dgm:t>
    </dgm:pt>
    <dgm:pt modelId="{285A3E08-4D8C-4B89-A30F-2775C4280CE3}" type="parTrans" cxnId="{D0216DE7-8387-4D50-A8DB-789F237F66D5}">
      <dgm:prSet/>
      <dgm:spPr/>
      <dgm:t>
        <a:bodyPr/>
        <a:lstStyle/>
        <a:p>
          <a:endParaRPr lang="en-NZ"/>
        </a:p>
      </dgm:t>
    </dgm:pt>
    <dgm:pt modelId="{80A61ECA-BF89-4D5B-846D-D5E5F8BBC3AB}" type="sibTrans" cxnId="{D0216DE7-8387-4D50-A8DB-789F237F66D5}">
      <dgm:prSet/>
      <dgm:spPr/>
      <dgm:t>
        <a:bodyPr/>
        <a:lstStyle/>
        <a:p>
          <a:endParaRPr lang="en-NZ"/>
        </a:p>
      </dgm:t>
    </dgm:pt>
    <dgm:pt modelId="{5ABFA6E0-FD0F-4B4F-A904-0F2FE0520C6F}">
      <dgm:prSet phldrT="[Текст]"/>
      <dgm:spPr/>
      <dgm:t>
        <a:bodyPr/>
        <a:lstStyle/>
        <a:p>
          <a:r>
            <a:rPr lang="ru-RU" dirty="0" smtClean="0"/>
            <a:t>Аптека</a:t>
          </a:r>
          <a:endParaRPr lang="en-NZ" dirty="0"/>
        </a:p>
      </dgm:t>
    </dgm:pt>
    <dgm:pt modelId="{65EDE575-D627-43F2-89A5-53B9A7D388CE}" type="parTrans" cxnId="{69568C04-F7DD-4ED9-9877-353BFB3C412F}">
      <dgm:prSet/>
      <dgm:spPr/>
      <dgm:t>
        <a:bodyPr/>
        <a:lstStyle/>
        <a:p>
          <a:endParaRPr lang="en-NZ"/>
        </a:p>
      </dgm:t>
    </dgm:pt>
    <dgm:pt modelId="{1B093277-800A-4B4B-A432-BC102C06C17F}" type="sibTrans" cxnId="{69568C04-F7DD-4ED9-9877-353BFB3C412F}">
      <dgm:prSet/>
      <dgm:spPr/>
      <dgm:t>
        <a:bodyPr/>
        <a:lstStyle/>
        <a:p>
          <a:endParaRPr lang="en-NZ"/>
        </a:p>
      </dgm:t>
    </dgm:pt>
    <dgm:pt modelId="{27E183FC-5596-4F8D-9F69-D4DA36E6638F}">
      <dgm:prSet phldrT="[Текст]"/>
      <dgm:spPr/>
      <dgm:t>
        <a:bodyPr/>
        <a:lstStyle/>
        <a:p>
          <a:r>
            <a:rPr lang="ru-RU" dirty="0" smtClean="0"/>
            <a:t>Питание</a:t>
          </a:r>
          <a:endParaRPr lang="en-NZ" dirty="0"/>
        </a:p>
      </dgm:t>
    </dgm:pt>
    <dgm:pt modelId="{3846F697-54AD-4F02-994D-1335263797FE}" type="parTrans" cxnId="{51FA2C63-6F39-499E-97B9-54A8F5C1B0E4}">
      <dgm:prSet/>
      <dgm:spPr/>
      <dgm:t>
        <a:bodyPr/>
        <a:lstStyle/>
        <a:p>
          <a:endParaRPr lang="en-NZ"/>
        </a:p>
      </dgm:t>
    </dgm:pt>
    <dgm:pt modelId="{5FC251B2-CC7C-4D0E-A07B-E350F22571AC}" type="sibTrans" cxnId="{51FA2C63-6F39-499E-97B9-54A8F5C1B0E4}">
      <dgm:prSet/>
      <dgm:spPr/>
      <dgm:t>
        <a:bodyPr/>
        <a:lstStyle/>
        <a:p>
          <a:endParaRPr lang="en-NZ"/>
        </a:p>
      </dgm:t>
    </dgm:pt>
    <dgm:pt modelId="{B25879E5-442E-4C07-9EFF-4730397A744F}">
      <dgm:prSet phldrT="[Текст]"/>
      <dgm:spPr/>
      <dgm:t>
        <a:bodyPr/>
        <a:lstStyle/>
        <a:p>
          <a:r>
            <a:rPr lang="ru-RU" dirty="0" smtClean="0"/>
            <a:t>Бухгалтерия</a:t>
          </a:r>
          <a:endParaRPr lang="en-NZ" dirty="0"/>
        </a:p>
      </dgm:t>
    </dgm:pt>
    <dgm:pt modelId="{582FE176-D4BD-46E3-B464-A80E8038467F}" type="parTrans" cxnId="{975F4098-0FAE-4F6F-A833-DC27C31E9776}">
      <dgm:prSet/>
      <dgm:spPr/>
      <dgm:t>
        <a:bodyPr/>
        <a:lstStyle/>
        <a:p>
          <a:endParaRPr lang="en-NZ"/>
        </a:p>
      </dgm:t>
    </dgm:pt>
    <dgm:pt modelId="{7D4BEF49-C8E4-483E-8DE8-D3A5BDA3541C}" type="sibTrans" cxnId="{975F4098-0FAE-4F6F-A833-DC27C31E9776}">
      <dgm:prSet/>
      <dgm:spPr/>
      <dgm:t>
        <a:bodyPr/>
        <a:lstStyle/>
        <a:p>
          <a:endParaRPr lang="en-NZ"/>
        </a:p>
      </dgm:t>
    </dgm:pt>
    <dgm:pt modelId="{90AE8C20-D54F-4252-B4B3-CFFD3E9B3F5E}">
      <dgm:prSet phldrT="[Текст]"/>
      <dgm:spPr/>
      <dgm:t>
        <a:bodyPr/>
        <a:lstStyle/>
        <a:p>
          <a:r>
            <a:rPr lang="ru-RU" dirty="0" smtClean="0"/>
            <a:t>Складской учёт</a:t>
          </a:r>
          <a:endParaRPr lang="en-NZ" dirty="0"/>
        </a:p>
      </dgm:t>
    </dgm:pt>
    <dgm:pt modelId="{23A62BE3-54C1-4E96-B8F6-F422DC5F5E43}" type="parTrans" cxnId="{42F12505-8ED8-47A3-A049-FB9A883A52C3}">
      <dgm:prSet/>
      <dgm:spPr/>
      <dgm:t>
        <a:bodyPr/>
        <a:lstStyle/>
        <a:p>
          <a:endParaRPr lang="en-NZ"/>
        </a:p>
      </dgm:t>
    </dgm:pt>
    <dgm:pt modelId="{8D033EC1-06AB-492D-821D-619B928A9170}" type="sibTrans" cxnId="{42F12505-8ED8-47A3-A049-FB9A883A52C3}">
      <dgm:prSet/>
      <dgm:spPr/>
      <dgm:t>
        <a:bodyPr/>
        <a:lstStyle/>
        <a:p>
          <a:endParaRPr lang="en-NZ"/>
        </a:p>
      </dgm:t>
    </dgm:pt>
    <dgm:pt modelId="{2D4E0624-F36E-4562-82B2-CEF7671185A7}" type="pres">
      <dgm:prSet presAssocID="{5A93A170-0EF1-480C-94D6-151D342F2D10}" presName="Name0" presStyleCnt="0">
        <dgm:presLayoutVars>
          <dgm:dir/>
          <dgm:resizeHandles val="exact"/>
        </dgm:presLayoutVars>
      </dgm:prSet>
      <dgm:spPr/>
    </dgm:pt>
    <dgm:pt modelId="{C685437F-D43C-43E1-AD3A-45CEC8F622A0}" type="pres">
      <dgm:prSet presAssocID="{5C8B667D-09E3-4080-B907-E2BEFA2C9DFB}" presName="composite" presStyleCnt="0"/>
      <dgm:spPr/>
    </dgm:pt>
    <dgm:pt modelId="{FF162C7E-4537-4896-91D5-773B8D31B9E8}" type="pres">
      <dgm:prSet presAssocID="{5C8B667D-09E3-4080-B907-E2BEFA2C9DFB}" presName="rect1" presStyleLbl="bgImgPlace1" presStyleIdx="0" presStyleCnt="6" custLinFactNeighborY="-22180"/>
      <dgm:spPr>
        <a:blipFill>
          <a:blip xmlns:r="http://schemas.openxmlformats.org/officeDocument/2006/relationships" r:embed="rId1">
            <a:extLst/>
          </a:blip>
          <a:srcRect/>
          <a:stretch>
            <a:fillRect l="-14000" r="-14000"/>
          </a:stretch>
        </a:blipFill>
      </dgm:spPr>
    </dgm:pt>
    <dgm:pt modelId="{AB5703D7-C4E0-480F-B937-FA2BB59B917D}" type="pres">
      <dgm:prSet presAssocID="{5C8B667D-09E3-4080-B907-E2BEFA2C9DFB}" presName="wedgeRectCallout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224636-34C7-49DA-943F-12CBF52A934F}" type="pres">
      <dgm:prSet presAssocID="{34FF839D-1D20-4EAE-AF3F-4AB302B6E979}" presName="sibTrans" presStyleCnt="0"/>
      <dgm:spPr/>
    </dgm:pt>
    <dgm:pt modelId="{29A693C9-EAF3-483B-83D5-11AC9DF2E458}" type="pres">
      <dgm:prSet presAssocID="{E11589B9-8A7F-4307-98E2-DB20D072E382}" presName="composite" presStyleCnt="0"/>
      <dgm:spPr/>
    </dgm:pt>
    <dgm:pt modelId="{8376DF8E-81DE-4B2D-AF49-F5ACF2156F64}" type="pres">
      <dgm:prSet presAssocID="{E11589B9-8A7F-4307-98E2-DB20D072E382}" presName="rect1" presStyleLbl="bgImgPlace1" presStyleIdx="1" presStyleCnt="6" custLinFactNeighborX="-720" custLinFactNeighborY="-18053"/>
      <dgm:spPr>
        <a:blipFill>
          <a:blip xmlns:r="http://schemas.openxmlformats.org/officeDocument/2006/relationships" r:embed="rId2">
            <a:extLst/>
          </a:blip>
          <a:srcRect/>
          <a:stretch>
            <a:fillRect l="-14000" r="-14000"/>
          </a:stretch>
        </a:blipFill>
      </dgm:spPr>
    </dgm:pt>
    <dgm:pt modelId="{8E2C4C2E-021D-48BC-8F61-CD6D6541AA97}" type="pres">
      <dgm:prSet presAssocID="{E11589B9-8A7F-4307-98E2-DB20D072E382}" presName="wedgeRectCallout1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83D361-8A5C-41B6-9407-7FF838C52162}" type="pres">
      <dgm:prSet presAssocID="{80A61ECA-BF89-4D5B-846D-D5E5F8BBC3AB}" presName="sibTrans" presStyleCnt="0"/>
      <dgm:spPr/>
    </dgm:pt>
    <dgm:pt modelId="{6E20FAE5-E11B-4B77-A37C-95DD0C770B0D}" type="pres">
      <dgm:prSet presAssocID="{5ABFA6E0-FD0F-4B4F-A904-0F2FE0520C6F}" presName="composite" presStyleCnt="0"/>
      <dgm:spPr/>
    </dgm:pt>
    <dgm:pt modelId="{9100E00F-8019-4431-BC3F-378821AF23A3}" type="pres">
      <dgm:prSet presAssocID="{5ABFA6E0-FD0F-4B4F-A904-0F2FE0520C6F}" presName="rect1" presStyleLbl="bgImgPlace1" presStyleIdx="2" presStyleCnt="6" custLinFactNeighborX="1513" custLinFactNeighborY="-14361"/>
      <dgm:spPr>
        <a:blipFill>
          <a:blip xmlns:r="http://schemas.openxmlformats.org/officeDocument/2006/relationships" r:embed="rId3">
            <a:extLst/>
          </a:blip>
          <a:srcRect/>
          <a:stretch>
            <a:fillRect l="-14000" r="-14000"/>
          </a:stretch>
        </a:blipFill>
      </dgm:spPr>
    </dgm:pt>
    <dgm:pt modelId="{1EF12EA6-D60B-41CB-951B-D14A5D31451E}" type="pres">
      <dgm:prSet presAssocID="{5ABFA6E0-FD0F-4B4F-A904-0F2FE0520C6F}" presName="wedgeRectCallout1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9D3D3-38F4-4650-ACA4-68F34BBCBEAB}" type="pres">
      <dgm:prSet presAssocID="{1B093277-800A-4B4B-A432-BC102C06C17F}" presName="sibTrans" presStyleCnt="0"/>
      <dgm:spPr/>
    </dgm:pt>
    <dgm:pt modelId="{F0D57B6B-6BFA-49D6-99FF-49FFF52C4B8E}" type="pres">
      <dgm:prSet presAssocID="{27E183FC-5596-4F8D-9F69-D4DA36E6638F}" presName="composite" presStyleCnt="0"/>
      <dgm:spPr/>
    </dgm:pt>
    <dgm:pt modelId="{B0974695-52B2-4EB3-8554-F025B3B7AF23}" type="pres">
      <dgm:prSet presAssocID="{27E183FC-5596-4F8D-9F69-D4DA36E6638F}" presName="rect1" presStyleLbl="bgImgPlace1" presStyleIdx="3" presStyleCnt="6" custLinFactNeighborX="2954" custLinFactNeighborY="-11569"/>
      <dgm:spPr>
        <a:blipFill>
          <a:blip xmlns:r="http://schemas.openxmlformats.org/officeDocument/2006/relationships" r:embed="rId4">
            <a:extLst/>
          </a:blip>
          <a:srcRect/>
          <a:stretch>
            <a:fillRect l="-14000" r="-14000"/>
          </a:stretch>
        </a:blipFill>
      </dgm:spPr>
      <dgm:t>
        <a:bodyPr/>
        <a:lstStyle/>
        <a:p>
          <a:endParaRPr lang="ru-RU"/>
        </a:p>
      </dgm:t>
    </dgm:pt>
    <dgm:pt modelId="{4602CBBE-EC43-4E75-96D2-75BC3A6FB9DA}" type="pres">
      <dgm:prSet presAssocID="{27E183FC-5596-4F8D-9F69-D4DA36E6638F}" presName="wedgeRectCallout1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761BD-E447-4A04-AC1D-4CCE9ECFF8B9}" type="pres">
      <dgm:prSet presAssocID="{5FC251B2-CC7C-4D0E-A07B-E350F22571AC}" presName="sibTrans" presStyleCnt="0"/>
      <dgm:spPr/>
    </dgm:pt>
    <dgm:pt modelId="{6CED7E70-477C-4AC7-A160-BD66814D8BF3}" type="pres">
      <dgm:prSet presAssocID="{B25879E5-442E-4C07-9EFF-4730397A744F}" presName="composite" presStyleCnt="0"/>
      <dgm:spPr/>
    </dgm:pt>
    <dgm:pt modelId="{0F8CB3F8-7871-43DE-9356-86860FA688C9}" type="pres">
      <dgm:prSet presAssocID="{B25879E5-442E-4C07-9EFF-4730397A744F}" presName="rect1" presStyleLbl="bgImgPlace1" presStyleIdx="4" presStyleCnt="6" custLinFactNeighborX="2233" custLinFactNeighborY="-11569"/>
      <dgm:spPr>
        <a:blipFill>
          <a:blip xmlns:r="http://schemas.openxmlformats.org/officeDocument/2006/relationships" r:embed="rId5">
            <a:extLst/>
          </a:blip>
          <a:srcRect/>
          <a:stretch>
            <a:fillRect l="-14000" r="-14000"/>
          </a:stretch>
        </a:blipFill>
      </dgm:spPr>
    </dgm:pt>
    <dgm:pt modelId="{04DA8ACC-9665-48A4-AECB-B8FB77BFFF7D}" type="pres">
      <dgm:prSet presAssocID="{B25879E5-442E-4C07-9EFF-4730397A744F}" presName="wedgeRectCallout1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5AA78-1067-4C12-B6D8-634F32C9E6E1}" type="pres">
      <dgm:prSet presAssocID="{7D4BEF49-C8E4-483E-8DE8-D3A5BDA3541C}" presName="sibTrans" presStyleCnt="0"/>
      <dgm:spPr/>
    </dgm:pt>
    <dgm:pt modelId="{0F8244EB-FA9C-4976-82D6-54473F9B4286}" type="pres">
      <dgm:prSet presAssocID="{90AE8C20-D54F-4252-B4B3-CFFD3E9B3F5E}" presName="composite" presStyleCnt="0"/>
      <dgm:spPr/>
    </dgm:pt>
    <dgm:pt modelId="{9B210850-05F6-45DA-B29E-365502A0FBF8}" type="pres">
      <dgm:prSet presAssocID="{90AE8C20-D54F-4252-B4B3-CFFD3E9B3F5E}" presName="rect1" presStyleLbl="bgImgPlace1" presStyleIdx="5" presStyleCnt="6" custLinFactNeighborX="1513" custLinFactNeighborY="-7877"/>
      <dgm:spPr>
        <a:blipFill>
          <a:blip xmlns:r="http://schemas.openxmlformats.org/officeDocument/2006/relationships" r:embed="rId6">
            <a:extLst/>
          </a:blip>
          <a:srcRect/>
          <a:stretch>
            <a:fillRect l="-14000" r="-14000"/>
          </a:stretch>
        </a:blipFill>
      </dgm:spPr>
    </dgm:pt>
    <dgm:pt modelId="{DB30CA3F-E9AD-4CA8-A92A-2CD2FAF95DA7}" type="pres">
      <dgm:prSet presAssocID="{90AE8C20-D54F-4252-B4B3-CFFD3E9B3F5E}" presName="wedgeRectCallout1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89C2F7-7A9D-4135-B6F3-A93ACD8AD9CD}" type="presOf" srcId="{5A93A170-0EF1-480C-94D6-151D342F2D10}" destId="{2D4E0624-F36E-4562-82B2-CEF7671185A7}" srcOrd="0" destOrd="0" presId="urn:microsoft.com/office/officeart/2008/layout/BendingPictureCaptionList"/>
    <dgm:cxn modelId="{69568C04-F7DD-4ED9-9877-353BFB3C412F}" srcId="{5A93A170-0EF1-480C-94D6-151D342F2D10}" destId="{5ABFA6E0-FD0F-4B4F-A904-0F2FE0520C6F}" srcOrd="2" destOrd="0" parTransId="{65EDE575-D627-43F2-89A5-53B9A7D388CE}" sibTransId="{1B093277-800A-4B4B-A432-BC102C06C17F}"/>
    <dgm:cxn modelId="{F37363B6-A27E-46D7-A985-BE7169DD6624}" type="presOf" srcId="{5C8B667D-09E3-4080-B907-E2BEFA2C9DFB}" destId="{AB5703D7-C4E0-480F-B937-FA2BB59B917D}" srcOrd="0" destOrd="0" presId="urn:microsoft.com/office/officeart/2008/layout/BendingPictureCaptionList"/>
    <dgm:cxn modelId="{9B971CE4-3CD1-4400-8BD3-AAD2A0864A2B}" srcId="{5A93A170-0EF1-480C-94D6-151D342F2D10}" destId="{5C8B667D-09E3-4080-B907-E2BEFA2C9DFB}" srcOrd="0" destOrd="0" parTransId="{CB5A3C9A-D365-4C0D-BE76-B41710038CAD}" sibTransId="{34FF839D-1D20-4EAE-AF3F-4AB302B6E979}"/>
    <dgm:cxn modelId="{975F4098-0FAE-4F6F-A833-DC27C31E9776}" srcId="{5A93A170-0EF1-480C-94D6-151D342F2D10}" destId="{B25879E5-442E-4C07-9EFF-4730397A744F}" srcOrd="4" destOrd="0" parTransId="{582FE176-D4BD-46E3-B464-A80E8038467F}" sibTransId="{7D4BEF49-C8E4-483E-8DE8-D3A5BDA3541C}"/>
    <dgm:cxn modelId="{6E49D4A6-CBF3-461D-A430-C20A12AE3A21}" type="presOf" srcId="{E11589B9-8A7F-4307-98E2-DB20D072E382}" destId="{8E2C4C2E-021D-48BC-8F61-CD6D6541AA97}" srcOrd="0" destOrd="0" presId="urn:microsoft.com/office/officeart/2008/layout/BendingPictureCaptionList"/>
    <dgm:cxn modelId="{A282709B-C8E6-45B9-B396-B82774D758E8}" type="presOf" srcId="{27E183FC-5596-4F8D-9F69-D4DA36E6638F}" destId="{4602CBBE-EC43-4E75-96D2-75BC3A6FB9DA}" srcOrd="0" destOrd="0" presId="urn:microsoft.com/office/officeart/2008/layout/BendingPictureCaptionList"/>
    <dgm:cxn modelId="{51FA2C63-6F39-499E-97B9-54A8F5C1B0E4}" srcId="{5A93A170-0EF1-480C-94D6-151D342F2D10}" destId="{27E183FC-5596-4F8D-9F69-D4DA36E6638F}" srcOrd="3" destOrd="0" parTransId="{3846F697-54AD-4F02-994D-1335263797FE}" sibTransId="{5FC251B2-CC7C-4D0E-A07B-E350F22571AC}"/>
    <dgm:cxn modelId="{42F12505-8ED8-47A3-A049-FB9A883A52C3}" srcId="{5A93A170-0EF1-480C-94D6-151D342F2D10}" destId="{90AE8C20-D54F-4252-B4B3-CFFD3E9B3F5E}" srcOrd="5" destOrd="0" parTransId="{23A62BE3-54C1-4E96-B8F6-F422DC5F5E43}" sibTransId="{8D033EC1-06AB-492D-821D-619B928A9170}"/>
    <dgm:cxn modelId="{FD6498BC-CDAC-436B-AAE1-D1839C67550C}" type="presOf" srcId="{B25879E5-442E-4C07-9EFF-4730397A744F}" destId="{04DA8ACC-9665-48A4-AECB-B8FB77BFFF7D}" srcOrd="0" destOrd="0" presId="urn:microsoft.com/office/officeart/2008/layout/BendingPictureCaptionList"/>
    <dgm:cxn modelId="{EFDC36B1-546E-4FAD-9D16-7EFE64B39EA8}" type="presOf" srcId="{90AE8C20-D54F-4252-B4B3-CFFD3E9B3F5E}" destId="{DB30CA3F-E9AD-4CA8-A92A-2CD2FAF95DA7}" srcOrd="0" destOrd="0" presId="urn:microsoft.com/office/officeart/2008/layout/BendingPictureCaptionList"/>
    <dgm:cxn modelId="{D0216DE7-8387-4D50-A8DB-789F237F66D5}" srcId="{5A93A170-0EF1-480C-94D6-151D342F2D10}" destId="{E11589B9-8A7F-4307-98E2-DB20D072E382}" srcOrd="1" destOrd="0" parTransId="{285A3E08-4D8C-4B89-A30F-2775C4280CE3}" sibTransId="{80A61ECA-BF89-4D5B-846D-D5E5F8BBC3AB}"/>
    <dgm:cxn modelId="{B39CB3A6-A664-4237-8BEE-B4FA7D0CDD49}" type="presOf" srcId="{5ABFA6E0-FD0F-4B4F-A904-0F2FE0520C6F}" destId="{1EF12EA6-D60B-41CB-951B-D14A5D31451E}" srcOrd="0" destOrd="0" presId="urn:microsoft.com/office/officeart/2008/layout/BendingPictureCaptionList"/>
    <dgm:cxn modelId="{4A71072F-46C6-4EDD-BBD4-1BF0EEBFACB3}" type="presParOf" srcId="{2D4E0624-F36E-4562-82B2-CEF7671185A7}" destId="{C685437F-D43C-43E1-AD3A-45CEC8F622A0}" srcOrd="0" destOrd="0" presId="urn:microsoft.com/office/officeart/2008/layout/BendingPictureCaptionList"/>
    <dgm:cxn modelId="{E42786F7-E13E-4B4F-9B29-8A595E1D97AE}" type="presParOf" srcId="{C685437F-D43C-43E1-AD3A-45CEC8F622A0}" destId="{FF162C7E-4537-4896-91D5-773B8D31B9E8}" srcOrd="0" destOrd="0" presId="urn:microsoft.com/office/officeart/2008/layout/BendingPictureCaptionList"/>
    <dgm:cxn modelId="{CCE865B3-426A-4BC7-B138-BA6FD66B8339}" type="presParOf" srcId="{C685437F-D43C-43E1-AD3A-45CEC8F622A0}" destId="{AB5703D7-C4E0-480F-B937-FA2BB59B917D}" srcOrd="1" destOrd="0" presId="urn:microsoft.com/office/officeart/2008/layout/BendingPictureCaptionList"/>
    <dgm:cxn modelId="{45CBFF61-45B6-4247-9E0C-81509024E34F}" type="presParOf" srcId="{2D4E0624-F36E-4562-82B2-CEF7671185A7}" destId="{11224636-34C7-49DA-943F-12CBF52A934F}" srcOrd="1" destOrd="0" presId="urn:microsoft.com/office/officeart/2008/layout/BendingPictureCaptionList"/>
    <dgm:cxn modelId="{2F779053-16A9-4695-81C5-FA2A95EC5E10}" type="presParOf" srcId="{2D4E0624-F36E-4562-82B2-CEF7671185A7}" destId="{29A693C9-EAF3-483B-83D5-11AC9DF2E458}" srcOrd="2" destOrd="0" presId="urn:microsoft.com/office/officeart/2008/layout/BendingPictureCaptionList"/>
    <dgm:cxn modelId="{AAFB9464-D9A3-417C-B3E4-F2CA922B9747}" type="presParOf" srcId="{29A693C9-EAF3-483B-83D5-11AC9DF2E458}" destId="{8376DF8E-81DE-4B2D-AF49-F5ACF2156F64}" srcOrd="0" destOrd="0" presId="urn:microsoft.com/office/officeart/2008/layout/BendingPictureCaptionList"/>
    <dgm:cxn modelId="{AC8A170F-F94F-4F7F-A4E3-5D2AD9ABF926}" type="presParOf" srcId="{29A693C9-EAF3-483B-83D5-11AC9DF2E458}" destId="{8E2C4C2E-021D-48BC-8F61-CD6D6541AA97}" srcOrd="1" destOrd="0" presId="urn:microsoft.com/office/officeart/2008/layout/BendingPictureCaptionList"/>
    <dgm:cxn modelId="{9D2D1273-3B20-4759-9ACF-3F4B83D7D1B6}" type="presParOf" srcId="{2D4E0624-F36E-4562-82B2-CEF7671185A7}" destId="{4483D361-8A5C-41B6-9407-7FF838C52162}" srcOrd="3" destOrd="0" presId="urn:microsoft.com/office/officeart/2008/layout/BendingPictureCaptionList"/>
    <dgm:cxn modelId="{3A2FA359-111A-4856-A732-8B97B28B36C0}" type="presParOf" srcId="{2D4E0624-F36E-4562-82B2-CEF7671185A7}" destId="{6E20FAE5-E11B-4B77-A37C-95DD0C770B0D}" srcOrd="4" destOrd="0" presId="urn:microsoft.com/office/officeart/2008/layout/BendingPictureCaptionList"/>
    <dgm:cxn modelId="{FAB60291-0A53-4AC1-8664-844AFE44CE16}" type="presParOf" srcId="{6E20FAE5-E11B-4B77-A37C-95DD0C770B0D}" destId="{9100E00F-8019-4431-BC3F-378821AF23A3}" srcOrd="0" destOrd="0" presId="urn:microsoft.com/office/officeart/2008/layout/BendingPictureCaptionList"/>
    <dgm:cxn modelId="{E49A9785-F5FB-471A-A820-75EF8B3E6156}" type="presParOf" srcId="{6E20FAE5-E11B-4B77-A37C-95DD0C770B0D}" destId="{1EF12EA6-D60B-41CB-951B-D14A5D31451E}" srcOrd="1" destOrd="0" presId="urn:microsoft.com/office/officeart/2008/layout/BendingPictureCaptionList"/>
    <dgm:cxn modelId="{B4225445-5208-4BEA-A31F-5D47DF102823}" type="presParOf" srcId="{2D4E0624-F36E-4562-82B2-CEF7671185A7}" destId="{8649D3D3-38F4-4650-ACA4-68F34BBCBEAB}" srcOrd="5" destOrd="0" presId="urn:microsoft.com/office/officeart/2008/layout/BendingPictureCaptionList"/>
    <dgm:cxn modelId="{2A76B341-3069-4302-BB94-4D0321A31711}" type="presParOf" srcId="{2D4E0624-F36E-4562-82B2-CEF7671185A7}" destId="{F0D57B6B-6BFA-49D6-99FF-49FFF52C4B8E}" srcOrd="6" destOrd="0" presId="urn:microsoft.com/office/officeart/2008/layout/BendingPictureCaptionList"/>
    <dgm:cxn modelId="{1D37EAAA-F7DC-4D3B-8388-5835188BE5E8}" type="presParOf" srcId="{F0D57B6B-6BFA-49D6-99FF-49FFF52C4B8E}" destId="{B0974695-52B2-4EB3-8554-F025B3B7AF23}" srcOrd="0" destOrd="0" presId="urn:microsoft.com/office/officeart/2008/layout/BendingPictureCaptionList"/>
    <dgm:cxn modelId="{BA65D1DE-D52B-4244-803C-E24A83F561EF}" type="presParOf" srcId="{F0D57B6B-6BFA-49D6-99FF-49FFF52C4B8E}" destId="{4602CBBE-EC43-4E75-96D2-75BC3A6FB9DA}" srcOrd="1" destOrd="0" presId="urn:microsoft.com/office/officeart/2008/layout/BendingPictureCaptionList"/>
    <dgm:cxn modelId="{64FE5E90-F0D5-4C7E-88C3-900BF5A90F08}" type="presParOf" srcId="{2D4E0624-F36E-4562-82B2-CEF7671185A7}" destId="{7AA761BD-E447-4A04-AC1D-4CCE9ECFF8B9}" srcOrd="7" destOrd="0" presId="urn:microsoft.com/office/officeart/2008/layout/BendingPictureCaptionList"/>
    <dgm:cxn modelId="{E53C643C-6364-42D6-9D18-2CD038BA6FBD}" type="presParOf" srcId="{2D4E0624-F36E-4562-82B2-CEF7671185A7}" destId="{6CED7E70-477C-4AC7-A160-BD66814D8BF3}" srcOrd="8" destOrd="0" presId="urn:microsoft.com/office/officeart/2008/layout/BendingPictureCaptionList"/>
    <dgm:cxn modelId="{BE9D30D5-C043-4694-90C8-C3C63F82F59F}" type="presParOf" srcId="{6CED7E70-477C-4AC7-A160-BD66814D8BF3}" destId="{0F8CB3F8-7871-43DE-9356-86860FA688C9}" srcOrd="0" destOrd="0" presId="urn:microsoft.com/office/officeart/2008/layout/BendingPictureCaptionList"/>
    <dgm:cxn modelId="{6FB8D38C-4B1A-4322-A601-D5125903FC42}" type="presParOf" srcId="{6CED7E70-477C-4AC7-A160-BD66814D8BF3}" destId="{04DA8ACC-9665-48A4-AECB-B8FB77BFFF7D}" srcOrd="1" destOrd="0" presId="urn:microsoft.com/office/officeart/2008/layout/BendingPictureCaptionList"/>
    <dgm:cxn modelId="{4581DD11-8313-474D-AE31-CB2D5E69C28C}" type="presParOf" srcId="{2D4E0624-F36E-4562-82B2-CEF7671185A7}" destId="{6145AA78-1067-4C12-B6D8-634F32C9E6E1}" srcOrd="9" destOrd="0" presId="urn:microsoft.com/office/officeart/2008/layout/BendingPictureCaptionList"/>
    <dgm:cxn modelId="{6CF55E35-24FC-4B46-A280-AF22BF825D5B}" type="presParOf" srcId="{2D4E0624-F36E-4562-82B2-CEF7671185A7}" destId="{0F8244EB-FA9C-4976-82D6-54473F9B4286}" srcOrd="10" destOrd="0" presId="urn:microsoft.com/office/officeart/2008/layout/BendingPictureCaptionList"/>
    <dgm:cxn modelId="{EF53E22D-F21E-475B-BF6A-1E41E097AF60}" type="presParOf" srcId="{0F8244EB-FA9C-4976-82D6-54473F9B4286}" destId="{9B210850-05F6-45DA-B29E-365502A0FBF8}" srcOrd="0" destOrd="0" presId="urn:microsoft.com/office/officeart/2008/layout/BendingPictureCaptionList"/>
    <dgm:cxn modelId="{9139727F-9969-43E4-AF27-932434C90506}" type="presParOf" srcId="{0F8244EB-FA9C-4976-82D6-54473F9B4286}" destId="{DB30CA3F-E9AD-4CA8-A92A-2CD2FAF95DA7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62C7E-4537-4896-91D5-773B8D31B9E8}">
      <dsp:nvSpPr>
        <dsp:cNvPr id="0" name=""/>
        <dsp:cNvSpPr/>
      </dsp:nvSpPr>
      <dsp:spPr>
        <a:xfrm>
          <a:off x="468473" y="0"/>
          <a:ext cx="1336677" cy="1069341"/>
        </a:xfrm>
        <a:prstGeom prst="rect">
          <a:avLst/>
        </a:prstGeom>
        <a:blipFill>
          <a:blip xmlns:r="http://schemas.openxmlformats.org/officeDocument/2006/relationships" r:embed="rId1">
            <a:extLst/>
          </a:blip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5703D7-C4E0-480F-B937-FA2BB59B917D}">
      <dsp:nvSpPr>
        <dsp:cNvPr id="0" name=""/>
        <dsp:cNvSpPr/>
      </dsp:nvSpPr>
      <dsp:spPr>
        <a:xfrm>
          <a:off x="588774" y="962604"/>
          <a:ext cx="1189642" cy="37426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Стационар</a:t>
          </a:r>
          <a:endParaRPr lang="en-NZ" sz="1300" kern="1200" dirty="0"/>
        </a:p>
      </dsp:txBody>
      <dsp:txXfrm>
        <a:off x="588774" y="962604"/>
        <a:ext cx="1189642" cy="374269"/>
      </dsp:txXfrm>
    </dsp:sp>
    <dsp:sp modelId="{8376DF8E-81DE-4B2D-AF49-F5ACF2156F64}">
      <dsp:nvSpPr>
        <dsp:cNvPr id="0" name=""/>
        <dsp:cNvSpPr/>
      </dsp:nvSpPr>
      <dsp:spPr>
        <a:xfrm>
          <a:off x="1929194" y="0"/>
          <a:ext cx="1336677" cy="1069341"/>
        </a:xfrm>
        <a:prstGeom prst="rect">
          <a:avLst/>
        </a:prstGeom>
        <a:blipFill>
          <a:blip xmlns:r="http://schemas.openxmlformats.org/officeDocument/2006/relationships" r:embed="rId2">
            <a:extLst/>
          </a:blip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E2C4C2E-021D-48BC-8F61-CD6D6541AA97}">
      <dsp:nvSpPr>
        <dsp:cNvPr id="0" name=""/>
        <dsp:cNvSpPr/>
      </dsp:nvSpPr>
      <dsp:spPr>
        <a:xfrm>
          <a:off x="2059119" y="962604"/>
          <a:ext cx="1189642" cy="37426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Поликлиника</a:t>
          </a:r>
          <a:endParaRPr lang="en-NZ" sz="1300" kern="1200" dirty="0"/>
        </a:p>
      </dsp:txBody>
      <dsp:txXfrm>
        <a:off x="2059119" y="962604"/>
        <a:ext cx="1189642" cy="374269"/>
      </dsp:txXfrm>
    </dsp:sp>
    <dsp:sp modelId="{9100E00F-8019-4431-BC3F-378821AF23A3}">
      <dsp:nvSpPr>
        <dsp:cNvPr id="0" name=""/>
        <dsp:cNvSpPr/>
      </dsp:nvSpPr>
      <dsp:spPr>
        <a:xfrm>
          <a:off x="3429387" y="0"/>
          <a:ext cx="1336677" cy="1069341"/>
        </a:xfrm>
        <a:prstGeom prst="rect">
          <a:avLst/>
        </a:prstGeom>
        <a:blipFill>
          <a:blip xmlns:r="http://schemas.openxmlformats.org/officeDocument/2006/relationships" r:embed="rId3">
            <a:extLst/>
          </a:blip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EF12EA6-D60B-41CB-951B-D14A5D31451E}">
      <dsp:nvSpPr>
        <dsp:cNvPr id="0" name=""/>
        <dsp:cNvSpPr/>
      </dsp:nvSpPr>
      <dsp:spPr>
        <a:xfrm>
          <a:off x="3529464" y="962604"/>
          <a:ext cx="1189642" cy="37426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Аптека</a:t>
          </a:r>
          <a:endParaRPr lang="en-NZ" sz="1300" kern="1200" dirty="0"/>
        </a:p>
      </dsp:txBody>
      <dsp:txXfrm>
        <a:off x="3529464" y="962604"/>
        <a:ext cx="1189642" cy="374269"/>
      </dsp:txXfrm>
    </dsp:sp>
    <dsp:sp modelId="{B0974695-52B2-4EB3-8554-F025B3B7AF23}">
      <dsp:nvSpPr>
        <dsp:cNvPr id="0" name=""/>
        <dsp:cNvSpPr/>
      </dsp:nvSpPr>
      <dsp:spPr>
        <a:xfrm>
          <a:off x="507959" y="1346829"/>
          <a:ext cx="1336677" cy="1069341"/>
        </a:xfrm>
        <a:prstGeom prst="rect">
          <a:avLst/>
        </a:prstGeom>
        <a:blipFill>
          <a:blip xmlns:r="http://schemas.openxmlformats.org/officeDocument/2006/relationships" r:embed="rId4">
            <a:extLst/>
          </a:blip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02CBBE-EC43-4E75-96D2-75BC3A6FB9DA}">
      <dsp:nvSpPr>
        <dsp:cNvPr id="0" name=""/>
        <dsp:cNvSpPr/>
      </dsp:nvSpPr>
      <dsp:spPr>
        <a:xfrm>
          <a:off x="588774" y="2432949"/>
          <a:ext cx="1189642" cy="37426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Питание</a:t>
          </a:r>
          <a:endParaRPr lang="en-NZ" sz="1300" kern="1200" dirty="0"/>
        </a:p>
      </dsp:txBody>
      <dsp:txXfrm>
        <a:off x="588774" y="2432949"/>
        <a:ext cx="1189642" cy="374269"/>
      </dsp:txXfrm>
    </dsp:sp>
    <dsp:sp modelId="{0F8CB3F8-7871-43DE-9356-86860FA688C9}">
      <dsp:nvSpPr>
        <dsp:cNvPr id="0" name=""/>
        <dsp:cNvSpPr/>
      </dsp:nvSpPr>
      <dsp:spPr>
        <a:xfrm>
          <a:off x="1968666" y="1346829"/>
          <a:ext cx="1336677" cy="1069341"/>
        </a:xfrm>
        <a:prstGeom prst="rect">
          <a:avLst/>
        </a:prstGeom>
        <a:blipFill>
          <a:blip xmlns:r="http://schemas.openxmlformats.org/officeDocument/2006/relationships" r:embed="rId5">
            <a:extLst/>
          </a:blip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4DA8ACC-9665-48A4-AECB-B8FB77BFFF7D}">
      <dsp:nvSpPr>
        <dsp:cNvPr id="0" name=""/>
        <dsp:cNvSpPr/>
      </dsp:nvSpPr>
      <dsp:spPr>
        <a:xfrm>
          <a:off x="2059119" y="2432949"/>
          <a:ext cx="1189642" cy="37426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Бухгалтерия</a:t>
          </a:r>
          <a:endParaRPr lang="en-NZ" sz="1300" kern="1200" dirty="0"/>
        </a:p>
      </dsp:txBody>
      <dsp:txXfrm>
        <a:off x="2059119" y="2432949"/>
        <a:ext cx="1189642" cy="374269"/>
      </dsp:txXfrm>
    </dsp:sp>
    <dsp:sp modelId="{9B210850-05F6-45DA-B29E-365502A0FBF8}">
      <dsp:nvSpPr>
        <dsp:cNvPr id="0" name=""/>
        <dsp:cNvSpPr/>
      </dsp:nvSpPr>
      <dsp:spPr>
        <a:xfrm>
          <a:off x="3429387" y="1386309"/>
          <a:ext cx="1336677" cy="1069341"/>
        </a:xfrm>
        <a:prstGeom prst="rect">
          <a:avLst/>
        </a:prstGeom>
        <a:blipFill>
          <a:blip xmlns:r="http://schemas.openxmlformats.org/officeDocument/2006/relationships" r:embed="rId6">
            <a:extLst/>
          </a:blip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30CA3F-E9AD-4CA8-A92A-2CD2FAF95DA7}">
      <dsp:nvSpPr>
        <dsp:cNvPr id="0" name=""/>
        <dsp:cNvSpPr/>
      </dsp:nvSpPr>
      <dsp:spPr>
        <a:xfrm>
          <a:off x="3529464" y="2432949"/>
          <a:ext cx="1189642" cy="37426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Складской учёт</a:t>
          </a:r>
          <a:endParaRPr lang="en-NZ" sz="1300" kern="1200" dirty="0"/>
        </a:p>
      </dsp:txBody>
      <dsp:txXfrm>
        <a:off x="3529464" y="2432949"/>
        <a:ext cx="1189642" cy="374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0.49226</cdr:x>
      <cdr:y>0.09635</cdr:y>
    </cdr:from>
    <cdr:to>
      <cdr:x>0.7219</cdr:x>
      <cdr:y>0.21111</cdr:y>
    </cdr:to>
    <cdr:sp macro="" textlink="">
      <cdr:nvSpPr>
        <cdr:cNvPr id="2" name="Пятиугольник 1"/>
        <cdr:cNvSpPr/>
      </cdr:nvSpPr>
      <cdr:spPr>
        <a:xfrm xmlns:a="http://schemas.openxmlformats.org/drawingml/2006/main" rot="20382031">
          <a:off x="2243012" y="200743"/>
          <a:ext cx="1046362" cy="239083"/>
        </a:xfrm>
        <a:prstGeom xmlns:a="http://schemas.openxmlformats.org/drawingml/2006/main" prst="homePlate">
          <a:avLst/>
        </a:prstGeom>
        <a:solidFill xmlns:a="http://schemas.openxmlformats.org/drawingml/2006/main">
          <a:srgbClr val="FFFFFF"/>
        </a:solidFill>
        <a:ln xmlns:a="http://schemas.openxmlformats.org/drawingml/2006/main" w="25400" cap="flat" cmpd="sng" algn="ctr">
          <a:solidFill>
            <a:srgbClr val="808080">
              <a:lumMod val="50000"/>
            </a:srgbClr>
          </a:solidFill>
          <a:prstDash val="solid"/>
        </a:ln>
        <a:effectLst xmlns:a="http://schemas.openxmlformats.org/drawingml/2006/main"/>
      </cdr:spPr>
      <cdr:txBody>
        <a:bodyPr xmlns:a="http://schemas.openxmlformats.org/drawingml/2006/main" lIns="0" rIns="0"/>
        <a:lstStyle xmlns:a="http://schemas.openxmlformats.org/drawingml/2006/main">
          <a:defPPr>
            <a:defRPr lang="ru-RU"/>
          </a:defPPr>
          <a:lvl1pPr algn="l" defTabSz="693738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1pPr>
          <a:lvl2pPr marL="346075" indent="111125" algn="l" defTabSz="693738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2pPr>
          <a:lvl3pPr marL="693738" indent="220663" algn="l" defTabSz="693738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3pPr>
          <a:lvl4pPr marL="1041400" indent="330200" algn="l" defTabSz="693738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4pPr>
          <a:lvl5pPr marL="1389063" indent="439738" algn="l" defTabSz="693738" rtl="0" eaLnBrk="0" fontAlgn="base" hangingPunct="0">
            <a:spcBef>
              <a:spcPct val="0"/>
            </a:spcBef>
            <a:spcAft>
              <a:spcPct val="0"/>
            </a:spcAft>
            <a:defRPr sz="1300"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sz="1300"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sz="1300"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sz="1300"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sz="1300"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9pPr>
        </a:lstStyle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rPr>
            <a:t>+32%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790"/>
          </a:xfrm>
          <a:prstGeom prst="rect">
            <a:avLst/>
          </a:prstGeom>
        </p:spPr>
        <p:txBody>
          <a:bodyPr vert="horz" lIns="91298" tIns="45648" rIns="91298" bIns="45648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3790"/>
          </a:xfrm>
          <a:prstGeom prst="rect">
            <a:avLst/>
          </a:prstGeom>
        </p:spPr>
        <p:txBody>
          <a:bodyPr vert="horz" lIns="91298" tIns="45648" rIns="91298" bIns="45648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C7FEE697-B3B0-49BE-9E0A-A1FDFD96432F}" type="datetimeFigureOut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2524"/>
            <a:ext cx="2919565" cy="492212"/>
          </a:xfrm>
          <a:prstGeom prst="rect">
            <a:avLst/>
          </a:prstGeom>
        </p:spPr>
        <p:txBody>
          <a:bodyPr vert="horz" lIns="91298" tIns="45648" rIns="91298" bIns="45648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626" y="9372524"/>
            <a:ext cx="2919565" cy="492212"/>
          </a:xfrm>
          <a:prstGeom prst="rect">
            <a:avLst/>
          </a:prstGeom>
        </p:spPr>
        <p:txBody>
          <a:bodyPr vert="horz" wrap="square" lIns="91298" tIns="45648" rIns="91298" bIns="4564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BDC551A5-CA45-48D7-A4F9-F145C81AF61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0449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790"/>
          </a:xfrm>
          <a:prstGeom prst="rect">
            <a:avLst/>
          </a:prstGeom>
        </p:spPr>
        <p:txBody>
          <a:bodyPr vert="horz" lIns="91298" tIns="45648" rIns="91298" bIns="45648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790"/>
          </a:xfrm>
          <a:prstGeom prst="rect">
            <a:avLst/>
          </a:prstGeom>
        </p:spPr>
        <p:txBody>
          <a:bodyPr vert="horz" lIns="91298" tIns="45648" rIns="91298" bIns="45648" rtlCol="0"/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7F36D79-F1D6-4C19-9B31-70933B30D8E4}" type="datetimeFigureOut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8" tIns="45648" rIns="91298" bIns="45648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3" y="4685475"/>
            <a:ext cx="5389240" cy="4440945"/>
          </a:xfrm>
          <a:prstGeom prst="rect">
            <a:avLst/>
          </a:prstGeom>
        </p:spPr>
        <p:txBody>
          <a:bodyPr vert="horz" lIns="91298" tIns="45648" rIns="91298" bIns="45648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2524"/>
            <a:ext cx="2919565" cy="492212"/>
          </a:xfrm>
          <a:prstGeom prst="rect">
            <a:avLst/>
          </a:prstGeom>
        </p:spPr>
        <p:txBody>
          <a:bodyPr vert="horz" lIns="91298" tIns="45648" rIns="91298" bIns="45648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2524"/>
            <a:ext cx="2919565" cy="492212"/>
          </a:xfrm>
          <a:prstGeom prst="rect">
            <a:avLst/>
          </a:prstGeom>
        </p:spPr>
        <p:txBody>
          <a:bodyPr vert="horz" wrap="square" lIns="91298" tIns="45648" rIns="91298" bIns="4564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53A7930C-A5E0-43B4-9229-F61F0567A42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2738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endParaRPr lang="ru-RU" sz="800" dirty="0">
              <a:latin typeface="Verdana Pro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2326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310">
              <a:defRPr/>
            </a:pPr>
            <a:endParaRPr lang="ru-RU" sz="800" dirty="0">
              <a:latin typeface="Verdana Pro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1276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7452" indent="-28363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4542" indent="-2269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88359" indent="-2269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42175" indent="-22690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95992" indent="-226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49809" indent="-226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03625" indent="-226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57442" indent="-226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fld id="{CFC97BC7-AB26-44BD-B8A0-CF6833C4EB1C}" type="slidenum">
              <a:rPr lang="ru-RU" altLang="ru-RU" smtClean="0"/>
              <a:pPr eaLnBrk="1" hangingPunct="1">
                <a:defRPr/>
              </a:pPr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41817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r>
              <a:rPr lang="ru-RU" sz="800" dirty="0">
                <a:latin typeface="Verdana Pro" pitchFamily="34" charset="0"/>
              </a:rPr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2326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r>
              <a:rPr lang="ru-RU" sz="800" dirty="0">
                <a:latin typeface="Verdana Pro" pitchFamily="34" charset="0"/>
              </a:rPr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5387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r>
              <a:rPr lang="ru-RU" sz="800" dirty="0">
                <a:latin typeface="Verdana Pro" pitchFamily="34" charset="0"/>
              </a:rPr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9369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15">
              <a:defRPr/>
            </a:pPr>
            <a:r>
              <a:rPr lang="ru-RU" sz="800" dirty="0" smtClean="0">
                <a:latin typeface="Verdana Pro" pitchFamily="34" charset="0"/>
              </a:rPr>
              <a:t>Для устранения имеющихся проблем в</a:t>
            </a:r>
            <a:r>
              <a:rPr lang="ru-RU" sz="800" baseline="0" dirty="0" smtClean="0">
                <a:latin typeface="Verdana Pro" pitchFamily="34" charset="0"/>
              </a:rPr>
              <a:t>  рамках  регионального проекта «Борьба с онкологическими заболеваниями» намечены и финансово обеспечены следующие мероприятия.</a:t>
            </a:r>
          </a:p>
          <a:p>
            <a:pPr defTabSz="914215">
              <a:defRPr/>
            </a:pPr>
            <a:r>
              <a:rPr lang="ru-RU" sz="800" baseline="0" dirty="0" smtClean="0">
                <a:latin typeface="Verdana Pro" pitchFamily="34" charset="0"/>
              </a:rPr>
              <a:t>Далее по слайду…</a:t>
            </a:r>
          </a:p>
          <a:p>
            <a:pPr defTabSz="914215">
              <a:defRPr/>
            </a:pPr>
            <a:endParaRPr lang="ru-RU" sz="800" baseline="0" dirty="0" smtClean="0">
              <a:latin typeface="Verdana Pro" pitchFamily="34" charset="0"/>
            </a:endParaRPr>
          </a:p>
          <a:p>
            <a:pPr defTabSz="914215">
              <a:defRPr/>
            </a:pPr>
            <a:endParaRPr lang="ru-RU" sz="800" dirty="0">
              <a:latin typeface="Verdana Pro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8267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15">
              <a:defRPr/>
            </a:pPr>
            <a:r>
              <a:rPr lang="ru-RU" sz="800" dirty="0" smtClean="0">
                <a:latin typeface="Verdana Pro" pitchFamily="34" charset="0"/>
              </a:rPr>
              <a:t>Для устранения имеющихся проблем в</a:t>
            </a:r>
            <a:r>
              <a:rPr lang="ru-RU" sz="800" baseline="0" dirty="0" smtClean="0">
                <a:latin typeface="Verdana Pro" pitchFamily="34" charset="0"/>
              </a:rPr>
              <a:t>  рамках  регионального проекта «Борьба с онкологическими заболеваниями» намечены и финансово обеспечены следующие мероприятия.</a:t>
            </a:r>
          </a:p>
          <a:p>
            <a:pPr defTabSz="914215">
              <a:defRPr/>
            </a:pPr>
            <a:r>
              <a:rPr lang="ru-RU" sz="800" baseline="0" dirty="0" smtClean="0">
                <a:latin typeface="Verdana Pro" pitchFamily="34" charset="0"/>
              </a:rPr>
              <a:t>Далее по слайду…</a:t>
            </a:r>
          </a:p>
          <a:p>
            <a:pPr defTabSz="914215">
              <a:defRPr/>
            </a:pPr>
            <a:endParaRPr lang="ru-RU" sz="800" baseline="0" dirty="0" smtClean="0">
              <a:latin typeface="Verdana Pro" pitchFamily="34" charset="0"/>
            </a:endParaRPr>
          </a:p>
          <a:p>
            <a:pPr defTabSz="914215">
              <a:defRPr/>
            </a:pPr>
            <a:endParaRPr lang="ru-RU" sz="800" dirty="0">
              <a:latin typeface="Verdana Pro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4001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215">
              <a:defRPr/>
            </a:pPr>
            <a:endParaRPr lang="ru-RU" dirty="0" smtClean="0"/>
          </a:p>
          <a:p>
            <a:pPr defTabSz="914215">
              <a:defRPr/>
            </a:pPr>
            <a:r>
              <a:rPr lang="ru-RU" dirty="0" smtClean="0"/>
              <a:t>Самарская область является самодостаточным регионом.</a:t>
            </a:r>
            <a:r>
              <a:rPr lang="ru-RU" baseline="0" dirty="0" smtClean="0"/>
              <a:t> Это обстоятельство определило многие положительные стороны региональной системы здравоохранения.  Так в области  сформирована 3х уровневая система оказания медицинской помощи, высока </a:t>
            </a:r>
            <a:r>
              <a:rPr lang="ru-RU" baseline="0" dirty="0" err="1" smtClean="0"/>
              <a:t>выявляемость</a:t>
            </a:r>
            <a:r>
              <a:rPr lang="ru-RU" baseline="0" dirty="0" smtClean="0"/>
              <a:t> ЗНО, выполняются молекулярно-генетические исследования, позволяющие  проводить эффективные  схемы лекарственного лечения больных ЗНО, организована система реабилитации </a:t>
            </a:r>
            <a:r>
              <a:rPr lang="ru-RU" baseline="0" dirty="0" err="1" smtClean="0"/>
              <a:t>онкобольных</a:t>
            </a:r>
            <a:r>
              <a:rPr lang="ru-RU" baseline="0" dirty="0" smtClean="0"/>
              <a:t>,   осуществляется нормативное регулирование деятельности </a:t>
            </a:r>
            <a:r>
              <a:rPr lang="ru-RU" baseline="0" dirty="0" err="1" smtClean="0"/>
              <a:t>онкослужбы</a:t>
            </a:r>
            <a:r>
              <a:rPr lang="ru-RU" baseline="0" dirty="0" smtClean="0"/>
              <a:t>,   в регионах проводится организационно-методическая работа. </a:t>
            </a:r>
          </a:p>
          <a:p>
            <a:pPr defTabSz="914215">
              <a:defRPr/>
            </a:pPr>
            <a:endParaRPr lang="ru-RU" baseline="0" dirty="0" smtClean="0"/>
          </a:p>
          <a:p>
            <a:pPr defTabSz="914215">
              <a:defRPr/>
            </a:pPr>
            <a:r>
              <a:rPr lang="ru-RU" dirty="0" smtClean="0"/>
              <a:t>Однако, дефицит диагностического оборудования и </a:t>
            </a:r>
            <a:r>
              <a:rPr lang="ru-RU" baseline="0" dirty="0" smtClean="0"/>
              <a:t> дефицит специалистов  определяют высокий уровень запущенных форм ЗНО и неудовлетворительные показатели качества диспансеризации онкологических больных.</a:t>
            </a:r>
            <a:endParaRPr lang="ru-RU" dirty="0" smtClean="0"/>
          </a:p>
          <a:p>
            <a:pPr defTabSz="914215"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1606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r>
              <a:rPr lang="ru-RU" sz="800" dirty="0">
                <a:latin typeface="Verdana Pro" pitchFamily="34" charset="0"/>
              </a:rPr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5004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r>
              <a:rPr lang="ru-RU" sz="800" dirty="0">
                <a:latin typeface="Verdana Pro" pitchFamily="34" charset="0"/>
              </a:rPr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3531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endParaRPr lang="ru-RU" sz="800" dirty="0">
              <a:latin typeface="Verdana Pro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0221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r>
              <a:rPr lang="ru-RU" sz="800" dirty="0">
                <a:latin typeface="Verdana Pro" pitchFamily="34" charset="0"/>
              </a:rPr>
              <a:t>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5071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endParaRPr lang="ru-RU" sz="800" dirty="0">
              <a:latin typeface="Verdana Pro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9496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7450">
              <a:defRPr/>
            </a:pPr>
            <a:endParaRPr lang="ru-RU" sz="800" dirty="0">
              <a:latin typeface="Verdana Pro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A7930C-A5E0-43B4-9229-F61F0567A423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0221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4800600"/>
            <a:ext cx="48101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EB1E975C-4C34-4BFE-8928-28D88332ED6D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75EC5-78B5-4103-A50A-82CED72EA1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4625B411-473A-423E-98BF-3DA89F49FB0E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EB214-900E-4AFE-9E23-E00ABAF2828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3DF84AD-494D-4FF2-8367-0217BD0C69D9}" type="datetime1">
              <a:rPr lang="ru-RU"/>
              <a:pPr>
                <a:defRPr/>
              </a:pPr>
              <a:t>10.08.2021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BCFFB-B795-4EE0-AB07-18468A8352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FF7E86EA-7C55-4149-894E-FB2DD06C7C74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622F-9703-45F4-B9E3-C3C1934E6E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04BE00B3-517D-4001-909F-C16EF4792273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5319E-B379-4675-9036-D4CE5B2EC2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2B439301-A34E-42BC-AB3F-47E9D71C663E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73A8F-DD77-4C0B-B39E-1EA3FF3FB8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CEF11D6C-A0B8-4105-A4B6-D62A76232F2D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2A01F3BD-4483-41AF-997D-B3CC70AC71D3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E6E2-D50D-46D5-9953-C51E3A9B840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5B4E3768-C390-4A3E-8C8D-9C090D1A59C5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7ABDD-E698-4502-A6D8-0CA1913DBB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6420F447-4E4B-40D8-9A32-C9C8218E1303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9537C-ED8E-4878-996D-C54F8C1083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4800600"/>
            <a:ext cx="48101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1"/>
          <p:cNvSpPr/>
          <p:nvPr userDrawn="1"/>
        </p:nvSpPr>
        <p:spPr>
          <a:xfrm>
            <a:off x="0" y="0"/>
            <a:ext cx="9144000" cy="4865688"/>
          </a:xfrm>
          <a:prstGeom prst="rect">
            <a:avLst/>
          </a:prstGeom>
          <a:solidFill>
            <a:srgbClr val="BFC5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22"/>
          <p:cNvSpPr/>
          <p:nvPr userDrawn="1"/>
        </p:nvSpPr>
        <p:spPr>
          <a:xfrm>
            <a:off x="0" y="4875213"/>
            <a:ext cx="9144000" cy="2682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0"/>
          <p:cNvGrpSpPr>
            <a:grpSpLocks noChangeAspect="1"/>
          </p:cNvGrpSpPr>
          <p:nvPr userDrawn="1"/>
        </p:nvGrpSpPr>
        <p:grpSpPr bwMode="auto">
          <a:xfrm>
            <a:off x="8496300" y="4948238"/>
            <a:ext cx="306388" cy="136525"/>
            <a:chOff x="5385680" y="6487509"/>
            <a:chExt cx="1039813" cy="461962"/>
          </a:xfrm>
        </p:grpSpPr>
        <p:sp>
          <p:nvSpPr>
            <p:cNvPr id="6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pitchFamily="34" charset="0"/>
              </a:endParaRPr>
            </a:p>
          </p:txBody>
        </p:sp>
        <p:sp>
          <p:nvSpPr>
            <p:cNvPr id="7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pitchFamily="34" charset="0"/>
              </a:endParaRPr>
            </a:p>
          </p:txBody>
        </p:sp>
        <p:sp>
          <p:nvSpPr>
            <p:cNvPr id="8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pitchFamily="34" charset="0"/>
              </a:endParaRPr>
            </a:p>
          </p:txBody>
        </p:sp>
      </p:grp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9573" y="1809637"/>
            <a:ext cx="7772400" cy="1125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746A65F-1C6A-4A03-9986-2F29762AEC4E}" type="datetimeFigureOut">
              <a:rPr lang="en-US" smtClean="0"/>
              <a:pPr/>
              <a:t>8/10/2021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FCCA8-98D8-4C36-9BDF-0671D1A47E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6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4800600"/>
            <a:ext cx="48101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5EE3187-6111-43A3-A9D8-26E3E2205C0F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22701-7F20-48F8-B1D9-B0C98C603C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650DBA2-BCB6-4988-B3A4-596B1B65C400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4CC6A-BE7B-4A7D-9690-A7D69E75EE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66650FCE-1708-4AE8-B0DF-7A9C1D0CB431}" type="datetime1">
              <a:rPr lang="ru-RU"/>
              <a:pPr>
                <a:defRPr/>
              </a:pPr>
              <a:t>10.08.2021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4AACE-87D4-433F-A38F-A7AB665770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F134AA47-7499-4369-B6B4-0011A8844C3A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C20DA-FEDB-4F53-9D71-881508F644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2167FCE-841C-4D52-B577-7D07F0410987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91781-7616-428D-895E-CB91D44D5C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B405792C-0FCE-4414-AF66-F61DAAF707C9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50201-977B-4B5F-A2B0-91AFF12453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9BEDD60-19D6-4A54-B947-9C83A6CDFB8A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167E52E6-4D65-48FE-8DA3-0529DF12FB1D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23536-83F3-43E6-B714-F0848A7AA3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A645FD8B-7BD7-4B46-91A3-F2124AF7DE9C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92DAE-AC9C-47D3-91D4-5021E04910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fld id="{C3C91FD5-1E22-42A6-8297-E509430AE298}" type="datetime1">
              <a:rPr lang="ru-RU"/>
              <a:pPr>
                <a:defRPr/>
              </a:pPr>
              <a:t>10.08.2021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4D54C-BFD7-4D8F-B111-4E8C337AA6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4784650"/>
            <a:ext cx="9144000" cy="360000"/>
          </a:xfrm>
          <a:prstGeom prst="rect">
            <a:avLst/>
          </a:prstGeom>
          <a:gradFill flip="none" rotWithShape="1">
            <a:gsLst>
              <a:gs pos="0">
                <a:srgbClr val="525661">
                  <a:shade val="30000"/>
                  <a:satMod val="115000"/>
                </a:srgbClr>
              </a:gs>
              <a:gs pos="50000">
                <a:srgbClr val="525661">
                  <a:shade val="67500"/>
                  <a:satMod val="115000"/>
                </a:srgbClr>
              </a:gs>
              <a:gs pos="100000">
                <a:srgbClr val="52566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3850" y="4870450"/>
            <a:ext cx="611188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F9DA0559-2A8A-40A8-A12F-EC61F5E0C5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28" name="Slide Number Placeholder 5"/>
          <p:cNvSpPr txBox="1">
            <a:spLocks/>
          </p:cNvSpPr>
          <p:nvPr/>
        </p:nvSpPr>
        <p:spPr bwMode="auto">
          <a:xfrm>
            <a:off x="236538" y="4837113"/>
            <a:ext cx="611187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9ECB4C1-98FC-4D65-9105-C4C3B324D921}" type="slidenum">
              <a:rPr lang="ru-RU" altLang="ru-RU" sz="1400">
                <a:solidFill>
                  <a:srgbClr val="D9D9D9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ru-RU" altLang="ru-RU" sz="1400">
              <a:solidFill>
                <a:srgbClr val="D9D9D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hape 46"/>
          <p:cNvSpPr/>
          <p:nvPr userDrawn="1"/>
        </p:nvSpPr>
        <p:spPr>
          <a:xfrm>
            <a:off x="3135886" y="4853915"/>
            <a:ext cx="5976938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kern="1200" dirty="0" smtClean="0">
                <a:solidFill>
                  <a:srgbClr val="89898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ГБУЗ СОКОД</a:t>
            </a:r>
            <a:endParaRPr lang="ru-RU" sz="1000" kern="1200" dirty="0">
              <a:solidFill>
                <a:srgbClr val="89898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79" r:id="rId1"/>
    <p:sldLayoutId id="2147487380" r:id="rId2"/>
    <p:sldLayoutId id="2147487381" r:id="rId3"/>
    <p:sldLayoutId id="2147487382" r:id="rId4"/>
    <p:sldLayoutId id="2147487383" r:id="rId5"/>
    <p:sldLayoutId id="2147487384" r:id="rId6"/>
    <p:sldLayoutId id="2147487385" r:id="rId7"/>
    <p:sldLayoutId id="2147487386" r:id="rId8"/>
    <p:sldLayoutId id="2147487387" r:id="rId9"/>
    <p:sldLayoutId id="2147487388" r:id="rId10"/>
    <p:sldLayoutId id="2147487389" r:id="rId11"/>
    <p:sldLayoutId id="2147487390" r:id="rId12"/>
    <p:sldLayoutId id="2147487391" r:id="rId13"/>
    <p:sldLayoutId id="2147487403" r:id="rId14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3850" y="4870450"/>
            <a:ext cx="611188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ADF20501-BA80-4BA6-B0AC-198E60E017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4099" name="Рисунок 1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811713"/>
            <a:ext cx="9144000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92" r:id="rId1"/>
    <p:sldLayoutId id="2147487393" r:id="rId2"/>
    <p:sldLayoutId id="2147487394" r:id="rId3"/>
    <p:sldLayoutId id="2147487395" r:id="rId4"/>
    <p:sldLayoutId id="2147487396" r:id="rId5"/>
    <p:sldLayoutId id="2147487397" r:id="rId6"/>
    <p:sldLayoutId id="2147487398" r:id="rId7"/>
    <p:sldLayoutId id="2147487399" r:id="rId8"/>
    <p:sldLayoutId id="2147487400" r:id="rId9"/>
    <p:sldLayoutId id="2147487401" r:id="rId10"/>
    <p:sldLayoutId id="2147487402" r:id="rId11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3.png"/><Relationship Id="rId15" Type="http://schemas.openxmlformats.org/officeDocument/2006/relationships/hyperlink" Target="http://www.google.ru/url?sa=i&amp;rct=j&amp;q=&amp;esrc=s&amp;source=images&amp;cd=&amp;cad=rja&amp;uact=8&amp;ved=0ahUKEwiHheuv-tvVAhXjIJoKHbg4CqUQjRwIBw&amp;url=http://iconbird.com/search/?q=%D0%BC%D0%B5%D0%B4%D0%B8%D1%86%D0%B8%D0%BD%D0%B0&amp;psig=AFQjCNFBkzAoVDpXBBz5SvAZcWSHJAY4CQ&amp;ust=1502979831941446" TargetMode="External"/><Relationship Id="rId10" Type="http://schemas.openxmlformats.org/officeDocument/2006/relationships/image" Target="../media/image10.jpeg"/><Relationship Id="rId4" Type="http://schemas.openxmlformats.org/officeDocument/2006/relationships/image" Target="../media/image2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3.png"/><Relationship Id="rId4" Type="http://schemas.openxmlformats.org/officeDocument/2006/relationships/image" Target="../media/image18.jpe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11" Type="http://schemas.openxmlformats.org/officeDocument/2006/relationships/image" Target="../media/image3.png"/><Relationship Id="rId5" Type="http://schemas.openxmlformats.org/officeDocument/2006/relationships/image" Target="../media/image25.png"/><Relationship Id="rId10" Type="http://schemas.openxmlformats.org/officeDocument/2006/relationships/image" Target="../media/image2.png"/><Relationship Id="rId4" Type="http://schemas.openxmlformats.org/officeDocument/2006/relationships/image" Target="../media/image24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5.pn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11" Type="http://schemas.openxmlformats.org/officeDocument/2006/relationships/image" Target="../media/image34.jpeg"/><Relationship Id="rId5" Type="http://schemas.openxmlformats.org/officeDocument/2006/relationships/image" Target="../media/image3.png"/><Relationship Id="rId15" Type="http://schemas.openxmlformats.org/officeDocument/2006/relationships/image" Target="../media/image37.png"/><Relationship Id="rId10" Type="http://schemas.openxmlformats.org/officeDocument/2006/relationships/image" Target="../media/image33.png"/><Relationship Id="rId4" Type="http://schemas.openxmlformats.org/officeDocument/2006/relationships/image" Target="../media/image2.png"/><Relationship Id="rId9" Type="http://schemas.openxmlformats.org/officeDocument/2006/relationships/image" Target="../media/image32.png"/><Relationship Id="rId14" Type="http://schemas.openxmlformats.org/officeDocument/2006/relationships/hyperlink" Target="http://www.google.ru/url?sa=i&amp;rct=j&amp;q=&amp;esrc=s&amp;source=images&amp;cd=&amp;cad=rja&amp;uact=8&amp;ved=0ahUKEwijtM7jvdnVAhXkJZoKHcT_AL4QjRwIBw&amp;url=http://domrom.com.ua/sotrudnichestvo.html&amp;psig=AFQjCNGe3TCyR5MrnOG4TxuOVaBlbydELQ&amp;ust=150289399942367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10" Type="http://schemas.openxmlformats.org/officeDocument/2006/relationships/image" Target="../media/image3.png"/><Relationship Id="rId4" Type="http://schemas.openxmlformats.org/officeDocument/2006/relationships/image" Target="../media/image39.jpe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5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.png"/><Relationship Id="rId7" Type="http://schemas.openxmlformats.org/officeDocument/2006/relationships/image" Target="../media/image51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11" Type="http://schemas.openxmlformats.org/officeDocument/2006/relationships/image" Target="../media/image2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hyperlink" Target="https://www.google.ru/url?sa=i&amp;source=images&amp;cd=&amp;cad=rja&amp;uact=8&amp;ved=2ahUKEwjCpuDDwJvbAhXkDpoKHWuCBjoQjRx6BAgBEAU&amp;url=http://www.masterplans.ru/biznes_plan_rftr.html&amp;psig=AOvVaw3usRGTznWJ4UHLRSiepgR4&amp;ust=1527153382914761" TargetMode="External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3.png"/><Relationship Id="rId10" Type="http://schemas.openxmlformats.org/officeDocument/2006/relationships/image" Target="../media/image59.png"/><Relationship Id="rId4" Type="http://schemas.openxmlformats.org/officeDocument/2006/relationships/image" Target="../media/image2.png"/><Relationship Id="rId9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67.png"/><Relationship Id="rId18" Type="http://schemas.openxmlformats.org/officeDocument/2006/relationships/image" Target="../media/image49.png"/><Relationship Id="rId3" Type="http://schemas.openxmlformats.org/officeDocument/2006/relationships/image" Target="../media/image63.jpeg"/><Relationship Id="rId7" Type="http://schemas.openxmlformats.org/officeDocument/2006/relationships/image" Target="../media/image3.png"/><Relationship Id="rId12" Type="http://schemas.openxmlformats.org/officeDocument/2006/relationships/image" Target="../media/image66.emf"/><Relationship Id="rId17" Type="http://schemas.openxmlformats.org/officeDocument/2006/relationships/hyperlink" Target="https://www.google.ru/url?sa=i&amp;source=images&amp;cd=&amp;cad=rja&amp;uact=8&amp;ved=2ahUKEwjCpuDDwJvbAhXkDpoKHWuCBjoQjRx6BAgBEAU&amp;url=http://www.masterplans.ru/biznes_plan_rftr.html&amp;psig=AOvVaw3usRGTznWJ4UHLRSiepgR4&amp;ust=1527153382914761" TargetMode="Externa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65.png"/><Relationship Id="rId5" Type="http://schemas.openxmlformats.org/officeDocument/2006/relationships/chart" Target="../charts/chart5.xml"/><Relationship Id="rId15" Type="http://schemas.openxmlformats.org/officeDocument/2006/relationships/image" Target="../media/image69.png"/><Relationship Id="rId10" Type="http://schemas.openxmlformats.org/officeDocument/2006/relationships/image" Target="../media/image52.png"/><Relationship Id="rId4" Type="http://schemas.openxmlformats.org/officeDocument/2006/relationships/image" Target="../media/image5.png"/><Relationship Id="rId9" Type="http://schemas.openxmlformats.org/officeDocument/2006/relationships/image" Target="../media/image64.png"/><Relationship Id="rId1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5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image" Target="../media/image5.pn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image" Target="../media/image5.png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ru/url?sa=i&amp;rct=j&amp;q=&amp;esrc=s&amp;source=images&amp;cd=&amp;cad=rja&amp;uact=8&amp;ved=0ahUKEwiomaze7OvZAhUIFywKHZ1yC2oQjRwIBg&amp;url=https://pixabay.com/ru/%D0%BA%D0%BE%D0%BB%D0%B5%D1%81%D0%BE-%D1%81%D0%BD%D0%B0%D1%80%D1%8F%D0%B6%D0%B5%D0%BD%D0%B8%D0%B5-%D1%88%D0%B5%D1%81%D1%82%D0%B5%D1%80%D0%BD%D0%B8-%D1%87%D0%B0%D1%81%D1%8B-392717/&amp;psig=AOvVaw1dLGREewqcPp-Jtl9KnR8F&amp;ust=1521118117347980" TargetMode="External"/><Relationship Id="rId13" Type="http://schemas.openxmlformats.org/officeDocument/2006/relationships/hyperlink" Target="http://www.google.ru/url?sa=i&amp;rct=j&amp;q=&amp;esrc=s&amp;source=images&amp;cd=&amp;cad=rja&amp;uact=8&amp;ved=0ahUKEwinv6GJjd7XAhWoJJoKHRVPDuoQjRwIBw&amp;url=http://www.vorotavsamare.ru/?p=4&amp;cat=29&amp;psig=AOvVaw1LzpN1bf1-8Zi9zcpPNsDw&amp;ust=1511849676463568" TargetMode="External"/><Relationship Id="rId18" Type="http://schemas.openxmlformats.org/officeDocument/2006/relationships/image" Target="../media/image77.png"/><Relationship Id="rId3" Type="http://schemas.openxmlformats.org/officeDocument/2006/relationships/image" Target="../media/image5.png"/><Relationship Id="rId7" Type="http://schemas.openxmlformats.org/officeDocument/2006/relationships/chart" Target="../charts/chart17.xml"/><Relationship Id="rId12" Type="http://schemas.openxmlformats.org/officeDocument/2006/relationships/image" Target="../media/image73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6.xml"/><Relationship Id="rId11" Type="http://schemas.openxmlformats.org/officeDocument/2006/relationships/image" Target="../media/image72.png"/><Relationship Id="rId5" Type="http://schemas.openxmlformats.org/officeDocument/2006/relationships/image" Target="../media/image3.png"/><Relationship Id="rId15" Type="http://schemas.openxmlformats.org/officeDocument/2006/relationships/hyperlink" Target="https://www.google.ru/url?sa=i&amp;source=images&amp;cd=&amp;cad=rja&amp;uact=8&amp;ved=2ahUKEwjR08eGv5vbAhVFJJoKHVdbB48QjRx6BAgBEAU&amp;url=http://special.kantiana.ru/page2100586.html&amp;psig=AOvVaw0NoeLzw2xjRYHvAa_RXI5R&amp;ust=1527153139755575" TargetMode="External"/><Relationship Id="rId10" Type="http://schemas.openxmlformats.org/officeDocument/2006/relationships/image" Target="../media/image50.png"/><Relationship Id="rId4" Type="http://schemas.openxmlformats.org/officeDocument/2006/relationships/image" Target="../media/image2.png"/><Relationship Id="rId9" Type="http://schemas.openxmlformats.org/officeDocument/2006/relationships/image" Target="../media/image71.png"/><Relationship Id="rId1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9" name="TextBox 4"/>
          <p:cNvSpPr txBox="1">
            <a:spLocks noChangeArrowheads="1"/>
          </p:cNvSpPr>
          <p:nvPr/>
        </p:nvSpPr>
        <p:spPr bwMode="auto">
          <a:xfrm>
            <a:off x="2100104" y="34458"/>
            <a:ext cx="693472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Программы акселерации субъектов малого бизнеса при осуществлении закупок для государственных </a:t>
            </a:r>
            <a:r>
              <a:rPr lang="ru-RU" sz="1600" b="1" dirty="0" smtClean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нужд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на </a:t>
            </a:r>
            <a:r>
              <a:rPr lang="ru-RU" sz="1600" b="1" dirty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примере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государственного </a:t>
            </a:r>
            <a:r>
              <a:rPr lang="ru-RU" sz="1600" b="1" dirty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бюджетного учреждения здравоохранения «Самарский областной клинический  онкологический  диспансер»</a:t>
            </a:r>
            <a:br>
              <a:rPr lang="ru-RU" sz="1600" b="1" dirty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</a:br>
            <a:endParaRPr lang="ru-RU" altLang="ru-RU" sz="1600" b="1" dirty="0" smtClean="0">
              <a:solidFill>
                <a:srgbClr val="33363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730" name="TextBox 4"/>
          <p:cNvSpPr txBox="1">
            <a:spLocks noChangeArrowheads="1"/>
          </p:cNvSpPr>
          <p:nvPr/>
        </p:nvSpPr>
        <p:spPr bwMode="auto">
          <a:xfrm>
            <a:off x="342900" y="3891127"/>
            <a:ext cx="87888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/>
            <a:r>
              <a:rPr lang="ru-RU" altLang="ru-RU" sz="1200" dirty="0" smtClean="0">
                <a:latin typeface="Arial" pitchFamily="34" charset="0"/>
              </a:rPr>
              <a:t>Заместитель главного врача ГБУЗ СОКОД </a:t>
            </a:r>
            <a:br>
              <a:rPr lang="ru-RU" altLang="ru-RU" sz="1200" dirty="0" smtClean="0">
                <a:latin typeface="Arial" pitchFamily="34" charset="0"/>
              </a:rPr>
            </a:br>
            <a:r>
              <a:rPr lang="ru-RU" altLang="ru-RU" sz="1200" dirty="0" smtClean="0">
                <a:latin typeface="Arial" pitchFamily="34" charset="0"/>
              </a:rPr>
              <a:t>по экономическим вопросам и развитию</a:t>
            </a:r>
            <a:br>
              <a:rPr lang="ru-RU" altLang="ru-RU" sz="1200" dirty="0" smtClean="0">
                <a:latin typeface="Arial" pitchFamily="34" charset="0"/>
              </a:rPr>
            </a:br>
            <a:r>
              <a:rPr lang="ru-RU" altLang="ru-RU" sz="1200" dirty="0" smtClean="0">
                <a:latin typeface="Arial" pitchFamily="34" charset="0"/>
              </a:rPr>
              <a:t>Шишкова Светлана Григорьевна </a:t>
            </a:r>
            <a:endParaRPr lang="ru-RU" altLang="ru-RU" sz="1100" dirty="0">
              <a:latin typeface="Arial" pitchFamily="34" charset="0"/>
            </a:endParaRP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0" y="4506364"/>
            <a:ext cx="9144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ru-RU" altLang="ru-RU" sz="1000" dirty="0" smtClean="0">
                <a:latin typeface="Arial" pitchFamily="34" charset="0"/>
              </a:rPr>
              <a:t>2021 г.</a:t>
            </a:r>
            <a:endParaRPr lang="ru-RU" altLang="ru-RU" sz="1000" dirty="0">
              <a:latin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4784650"/>
            <a:ext cx="9144000" cy="360000"/>
          </a:xfrm>
          <a:prstGeom prst="rect">
            <a:avLst/>
          </a:prstGeom>
          <a:gradFill flip="none" rotWithShape="1">
            <a:gsLst>
              <a:gs pos="0">
                <a:srgbClr val="525661">
                  <a:shade val="30000"/>
                  <a:satMod val="115000"/>
                </a:srgbClr>
              </a:gs>
              <a:gs pos="50000">
                <a:srgbClr val="525661">
                  <a:shade val="67500"/>
                  <a:satMod val="115000"/>
                </a:srgbClr>
              </a:gs>
              <a:gs pos="100000">
                <a:srgbClr val="52566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7"/>
          <p:cNvGrpSpPr/>
          <p:nvPr/>
        </p:nvGrpSpPr>
        <p:grpSpPr>
          <a:xfrm>
            <a:off x="859593" y="203193"/>
            <a:ext cx="1240511" cy="597993"/>
            <a:chOff x="79263" y="101600"/>
            <a:chExt cx="958024" cy="402615"/>
          </a:xfrm>
        </p:grpSpPr>
        <p:pic>
          <p:nvPicPr>
            <p:cNvPr id="14" name="Рисунок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29" y="1604118"/>
            <a:ext cx="8472341" cy="23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82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175657" y="96838"/>
            <a:ext cx="67279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ГБУЗ СОКОД </a:t>
            </a: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5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sp>
        <p:nvSpPr>
          <p:cNvPr id="9" name="Скругленный прямоугольник 38"/>
          <p:cNvSpPr>
            <a:spLocks noChangeArrowheads="1"/>
          </p:cNvSpPr>
          <p:nvPr/>
        </p:nvSpPr>
        <p:spPr bwMode="auto">
          <a:xfrm>
            <a:off x="-14288" y="548266"/>
            <a:ext cx="4022725" cy="1588878"/>
          </a:xfrm>
          <a:prstGeom prst="roundRect">
            <a:avLst>
              <a:gd name="adj" fmla="val 6616"/>
            </a:avLst>
          </a:prstGeom>
          <a:pattFill prst="pct5">
            <a:fgClr>
              <a:srgbClr val="D8D4BA"/>
            </a:fgClr>
            <a:bgClr>
              <a:schemeClr val="bg1"/>
            </a:bgClr>
          </a:patt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36575" algn="l"/>
              </a:tabLst>
              <a:defRPr/>
            </a:pPr>
            <a:endParaRPr lang="ru-RU" altLang="ru-RU" sz="1400" b="1" kern="0">
              <a:solidFill>
                <a:srgbClr val="3E3A22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37"/>
          <p:cNvSpPr>
            <a:spLocks noChangeArrowheads="1"/>
          </p:cNvSpPr>
          <p:nvPr/>
        </p:nvSpPr>
        <p:spPr bwMode="auto">
          <a:xfrm>
            <a:off x="4103687" y="548266"/>
            <a:ext cx="4957763" cy="1640062"/>
          </a:xfrm>
          <a:prstGeom prst="roundRect">
            <a:avLst>
              <a:gd name="adj" fmla="val 6616"/>
            </a:avLst>
          </a:prstGeom>
          <a:pattFill prst="pct5">
            <a:fgClr>
              <a:srgbClr val="D8D4BA"/>
            </a:fgClr>
            <a:bgClr>
              <a:schemeClr val="bg1"/>
            </a:bgClr>
          </a:patt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36575" algn="l"/>
              </a:tabLst>
              <a:defRPr/>
            </a:pPr>
            <a:endParaRPr lang="ru-RU" altLang="ru-RU" sz="1400" b="1" kern="0">
              <a:solidFill>
                <a:srgbClr val="3E3A22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36"/>
          <p:cNvSpPr>
            <a:spLocks noChangeArrowheads="1"/>
          </p:cNvSpPr>
          <p:nvPr/>
        </p:nvSpPr>
        <p:spPr bwMode="auto">
          <a:xfrm>
            <a:off x="4859337" y="3664115"/>
            <a:ext cx="4165600" cy="1130378"/>
          </a:xfrm>
          <a:prstGeom prst="roundRect">
            <a:avLst>
              <a:gd name="adj" fmla="val 6616"/>
            </a:avLst>
          </a:prstGeom>
          <a:pattFill prst="pct5">
            <a:fgClr>
              <a:srgbClr val="D8D4BA"/>
            </a:fgClr>
            <a:bgClr>
              <a:schemeClr val="bg1"/>
            </a:bgClr>
          </a:patt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36575" algn="l"/>
              </a:tabLst>
              <a:defRPr/>
            </a:pPr>
            <a:endParaRPr lang="ru-RU" altLang="ru-RU" sz="1400" b="1" kern="0">
              <a:solidFill>
                <a:srgbClr val="3E3A22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35"/>
          <p:cNvSpPr>
            <a:spLocks noChangeArrowheads="1"/>
          </p:cNvSpPr>
          <p:nvPr/>
        </p:nvSpPr>
        <p:spPr bwMode="auto">
          <a:xfrm>
            <a:off x="19935" y="3664114"/>
            <a:ext cx="4752975" cy="1130378"/>
          </a:xfrm>
          <a:prstGeom prst="roundRect">
            <a:avLst>
              <a:gd name="adj" fmla="val 6616"/>
            </a:avLst>
          </a:prstGeom>
          <a:pattFill prst="pct5">
            <a:fgClr>
              <a:srgbClr val="D8D4BA"/>
            </a:fgClr>
            <a:bgClr>
              <a:schemeClr val="bg1"/>
            </a:bgClr>
          </a:patt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36575" algn="l"/>
              </a:tabLst>
              <a:defRPr/>
            </a:pPr>
            <a:endParaRPr lang="ru-RU" altLang="ru-RU" sz="1400" b="1" kern="0">
              <a:solidFill>
                <a:srgbClr val="3E3A22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34"/>
          <p:cNvSpPr>
            <a:spLocks noChangeArrowheads="1"/>
          </p:cNvSpPr>
          <p:nvPr/>
        </p:nvSpPr>
        <p:spPr bwMode="auto">
          <a:xfrm>
            <a:off x="8108" y="2282770"/>
            <a:ext cx="9063038" cy="1327117"/>
          </a:xfrm>
          <a:prstGeom prst="roundRect">
            <a:avLst>
              <a:gd name="adj" fmla="val 12116"/>
            </a:avLst>
          </a:prstGeom>
          <a:pattFill prst="pct5">
            <a:fgClr>
              <a:srgbClr val="D8D4BA"/>
            </a:fgClr>
            <a:bgClr>
              <a:schemeClr val="bg1"/>
            </a:bgClr>
          </a:patt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36575" algn="l"/>
              </a:tabLst>
              <a:defRPr/>
            </a:pPr>
            <a:endParaRPr lang="ru-RU" altLang="ru-RU" sz="1400" b="1" kern="0">
              <a:solidFill>
                <a:srgbClr val="3E3A22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2"/>
          <p:cNvSpPr>
            <a:spLocks noChangeArrowheads="1"/>
          </p:cNvSpPr>
          <p:nvPr/>
        </p:nvSpPr>
        <p:spPr bwMode="auto">
          <a:xfrm>
            <a:off x="-36513" y="2289041"/>
            <a:ext cx="2295526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 dirty="0">
                <a:latin typeface="Verdana" pitchFamily="34" charset="0"/>
              </a:rPr>
              <a:t>Мощность поликлиники </a:t>
            </a:r>
            <a:endParaRPr lang="ru-RU" altLang="ru-RU" sz="1500" b="1" dirty="0"/>
          </a:p>
        </p:txBody>
      </p:sp>
      <p:sp>
        <p:nvSpPr>
          <p:cNvPr id="17" name="Прямоугольник 13"/>
          <p:cNvSpPr>
            <a:spLocks noChangeArrowheads="1"/>
          </p:cNvSpPr>
          <p:nvPr/>
        </p:nvSpPr>
        <p:spPr bwMode="auto">
          <a:xfrm>
            <a:off x="-14288" y="2703719"/>
            <a:ext cx="2295526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 dirty="0">
                <a:solidFill>
                  <a:srgbClr val="C00000"/>
                </a:solidFill>
                <a:latin typeface="Verdana" pitchFamily="34" charset="0"/>
              </a:rPr>
              <a:t>600 посещений в смену</a:t>
            </a:r>
            <a:endParaRPr lang="ru-RU" altLang="ru-RU" sz="1500" b="1" dirty="0">
              <a:solidFill>
                <a:srgbClr val="C00000"/>
              </a:solidFill>
            </a:endParaRPr>
          </a:p>
        </p:txBody>
      </p:sp>
      <p:grpSp>
        <p:nvGrpSpPr>
          <p:cNvPr id="18" name="Группа 29"/>
          <p:cNvGrpSpPr>
            <a:grpSpLocks/>
          </p:cNvGrpSpPr>
          <p:nvPr/>
        </p:nvGrpSpPr>
        <p:grpSpPr bwMode="auto">
          <a:xfrm>
            <a:off x="79263" y="3785482"/>
            <a:ext cx="1096394" cy="1009010"/>
            <a:chOff x="4191000" y="4800600"/>
            <a:chExt cx="1901498" cy="2362200"/>
          </a:xfrm>
        </p:grpSpPr>
        <p:pic>
          <p:nvPicPr>
            <p:cNvPr id="19" name="Picture 1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4800600"/>
              <a:ext cx="1113750" cy="11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1" y="5974801"/>
              <a:ext cx="987097" cy="118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5974801"/>
              <a:ext cx="937042" cy="118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4800600"/>
              <a:ext cx="826430" cy="11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1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357" y="830842"/>
            <a:ext cx="1528868" cy="119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Группа 35"/>
          <p:cNvGrpSpPr>
            <a:grpSpLocks/>
          </p:cNvGrpSpPr>
          <p:nvPr/>
        </p:nvGrpSpPr>
        <p:grpSpPr bwMode="auto">
          <a:xfrm>
            <a:off x="2441575" y="2230643"/>
            <a:ext cx="3352800" cy="1038223"/>
            <a:chOff x="76200" y="2570202"/>
            <a:chExt cx="3352800" cy="1109523"/>
          </a:xfrm>
        </p:grpSpPr>
        <p:sp>
          <p:nvSpPr>
            <p:cNvPr id="25" name="Прямоугольник 14"/>
            <p:cNvSpPr>
              <a:spLocks noChangeArrowheads="1"/>
            </p:cNvSpPr>
            <p:nvPr/>
          </p:nvSpPr>
          <p:spPr bwMode="auto">
            <a:xfrm>
              <a:off x="990600" y="2570202"/>
              <a:ext cx="2438400" cy="838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500" b="1" dirty="0">
                  <a:latin typeface="Verdana" pitchFamily="34" charset="0"/>
                </a:rPr>
                <a:t>Мощность круглосуточного стационара</a:t>
              </a:r>
              <a:endParaRPr lang="ru-RU" altLang="ru-RU" sz="1500" b="1" dirty="0"/>
            </a:p>
          </p:txBody>
        </p:sp>
        <p:sp>
          <p:nvSpPr>
            <p:cNvPr id="26" name="Прямоугольник 15"/>
            <p:cNvSpPr>
              <a:spLocks noChangeArrowheads="1"/>
            </p:cNvSpPr>
            <p:nvPr/>
          </p:nvSpPr>
          <p:spPr bwMode="auto">
            <a:xfrm>
              <a:off x="1324280" y="3334435"/>
              <a:ext cx="1723720" cy="345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500" b="1">
                  <a:solidFill>
                    <a:srgbClr val="C00000"/>
                  </a:solidFill>
                  <a:latin typeface="Verdana" pitchFamily="34" charset="0"/>
                </a:rPr>
                <a:t>675 коек</a:t>
              </a:r>
              <a:endParaRPr lang="ru-RU" altLang="ru-RU" sz="1500" b="1">
                <a:solidFill>
                  <a:srgbClr val="C00000"/>
                </a:solidFill>
              </a:endParaRPr>
            </a:p>
          </p:txBody>
        </p:sp>
        <p:pic>
          <p:nvPicPr>
            <p:cNvPr id="27" name="Picture 1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2697539"/>
              <a:ext cx="1035272" cy="891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Группа 44"/>
          <p:cNvGrpSpPr>
            <a:grpSpLocks/>
          </p:cNvGrpSpPr>
          <p:nvPr/>
        </p:nvGrpSpPr>
        <p:grpSpPr bwMode="auto">
          <a:xfrm>
            <a:off x="5902496" y="2282037"/>
            <a:ext cx="3168650" cy="1025920"/>
            <a:chOff x="76200" y="3836289"/>
            <a:chExt cx="3276600" cy="1140409"/>
          </a:xfrm>
        </p:grpSpPr>
        <p:pic>
          <p:nvPicPr>
            <p:cNvPr id="29" name="Picture 17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013" y="4231742"/>
              <a:ext cx="670462" cy="744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Прямоугольник 16"/>
            <p:cNvSpPr>
              <a:spLocks noChangeArrowheads="1"/>
            </p:cNvSpPr>
            <p:nvPr/>
          </p:nvSpPr>
          <p:spPr bwMode="auto">
            <a:xfrm>
              <a:off x="762001" y="3836289"/>
              <a:ext cx="2590799" cy="616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500" b="1" dirty="0">
                  <a:latin typeface="Verdana" pitchFamily="34" charset="0"/>
                </a:rPr>
                <a:t>Мощность дневного стационара</a:t>
              </a:r>
              <a:endParaRPr lang="ru-RU" altLang="ru-RU" sz="1500" b="1" dirty="0"/>
            </a:p>
          </p:txBody>
        </p:sp>
        <p:sp>
          <p:nvSpPr>
            <p:cNvPr id="31" name="Прямоугольник 17"/>
            <p:cNvSpPr>
              <a:spLocks noChangeArrowheads="1"/>
            </p:cNvSpPr>
            <p:nvPr/>
          </p:nvSpPr>
          <p:spPr bwMode="auto">
            <a:xfrm>
              <a:off x="1294470" y="4612967"/>
              <a:ext cx="1723720" cy="35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500" b="1">
                  <a:solidFill>
                    <a:srgbClr val="C00000"/>
                  </a:solidFill>
                  <a:latin typeface="Verdana" pitchFamily="34" charset="0"/>
                </a:rPr>
                <a:t>75 коек</a:t>
              </a:r>
              <a:endParaRPr lang="ru-RU" altLang="ru-RU" sz="1500" b="1">
                <a:solidFill>
                  <a:srgbClr val="C00000"/>
                </a:solidFill>
              </a:endParaRPr>
            </a:p>
          </p:txBody>
        </p:sp>
        <p:pic>
          <p:nvPicPr>
            <p:cNvPr id="32" name="Picture 17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3955915"/>
              <a:ext cx="685801" cy="61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" name="Группа 41"/>
          <p:cNvGrpSpPr>
            <a:grpSpLocks/>
          </p:cNvGrpSpPr>
          <p:nvPr/>
        </p:nvGrpSpPr>
        <p:grpSpPr bwMode="auto">
          <a:xfrm>
            <a:off x="4970726" y="3703879"/>
            <a:ext cx="4112764" cy="1014842"/>
            <a:chOff x="554622" y="5271203"/>
            <a:chExt cx="3683581" cy="1014495"/>
          </a:xfrm>
        </p:grpSpPr>
        <p:sp>
          <p:nvSpPr>
            <p:cNvPr id="34" name="Прямоугольник 18"/>
            <p:cNvSpPr>
              <a:spLocks noChangeArrowheads="1"/>
            </p:cNvSpPr>
            <p:nvPr/>
          </p:nvSpPr>
          <p:spPr bwMode="auto">
            <a:xfrm>
              <a:off x="1504507" y="5316423"/>
              <a:ext cx="2733696" cy="715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350" b="1" dirty="0">
                  <a:latin typeface="Verdana" pitchFamily="34" charset="0"/>
                </a:rPr>
                <a:t>Размещено высокотехнологичное медицинское оборудование</a:t>
              </a:r>
              <a:endParaRPr lang="ru-RU" altLang="ru-RU" sz="1350" b="1" dirty="0"/>
            </a:p>
          </p:txBody>
        </p:sp>
        <p:sp>
          <p:nvSpPr>
            <p:cNvPr id="35" name="Прямоугольник 19"/>
            <p:cNvSpPr>
              <a:spLocks noChangeArrowheads="1"/>
            </p:cNvSpPr>
            <p:nvPr/>
          </p:nvSpPr>
          <p:spPr bwMode="auto">
            <a:xfrm>
              <a:off x="1614055" y="5962533"/>
              <a:ext cx="25146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500" b="1" dirty="0">
                  <a:solidFill>
                    <a:srgbClr val="C00000"/>
                  </a:solidFill>
                  <a:latin typeface="Verdana" pitchFamily="34" charset="0"/>
                </a:rPr>
                <a:t>более 500 единиц</a:t>
              </a:r>
              <a:endParaRPr lang="ru-RU" altLang="ru-RU" sz="1500" b="1" dirty="0">
                <a:solidFill>
                  <a:srgbClr val="C00000"/>
                </a:solidFill>
              </a:endParaRPr>
            </a:p>
          </p:txBody>
        </p:sp>
        <p:pic>
          <p:nvPicPr>
            <p:cNvPr id="36" name="Picture 17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622" y="5271203"/>
              <a:ext cx="945997" cy="999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" name="Прямоугольник 42"/>
          <p:cNvSpPr>
            <a:spLocks noChangeArrowheads="1"/>
          </p:cNvSpPr>
          <p:nvPr/>
        </p:nvSpPr>
        <p:spPr bwMode="auto">
          <a:xfrm>
            <a:off x="-18937" y="802440"/>
            <a:ext cx="2389188" cy="13858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350" dirty="0">
                <a:latin typeface="Verdana" pitchFamily="34" charset="0"/>
                <a:cs typeface="+mn-cs"/>
              </a:rPr>
              <a:t>оказание всех видов специализированной, высокотехнологической медицинской помощи при онкологических заболеваниях</a:t>
            </a:r>
            <a:endParaRPr lang="ru-RU" altLang="ru-RU" sz="1350" b="1" dirty="0">
              <a:latin typeface="+mn-lt"/>
              <a:cs typeface="+mn-cs"/>
            </a:endParaRPr>
          </a:p>
        </p:txBody>
      </p:sp>
      <p:sp>
        <p:nvSpPr>
          <p:cNvPr id="38" name="Прямоугольник 43"/>
          <p:cNvSpPr>
            <a:spLocks noChangeArrowheads="1"/>
          </p:cNvSpPr>
          <p:nvPr/>
        </p:nvSpPr>
        <p:spPr bwMode="auto">
          <a:xfrm>
            <a:off x="3959225" y="749473"/>
            <a:ext cx="4135437" cy="143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190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>
                <a:srgbClr val="514C2D"/>
              </a:buClr>
              <a:buSzPct val="130000"/>
              <a:buFont typeface="Wingdings" pitchFamily="2" charset="2"/>
              <a:buChar char="§"/>
            </a:pPr>
            <a:r>
              <a:rPr lang="ru-RU" altLang="ru-RU" sz="1200" dirty="0">
                <a:latin typeface="Verdana" pitchFamily="34" charset="0"/>
              </a:rPr>
              <a:t>профилактическая работа и ранняя диагностика злокачественных новообразований;</a:t>
            </a:r>
          </a:p>
          <a:p>
            <a:pPr eaLnBrk="1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>
                <a:srgbClr val="514C2D"/>
              </a:buClr>
              <a:buSzPct val="130000"/>
              <a:buFont typeface="Wingdings" pitchFamily="2" charset="2"/>
              <a:buChar char="§"/>
            </a:pPr>
            <a:r>
              <a:rPr lang="ru-RU" altLang="ru-RU" sz="1200" dirty="0">
                <a:latin typeface="Verdana" pitchFamily="34" charset="0"/>
              </a:rPr>
              <a:t>все виды диагностических исследований;</a:t>
            </a:r>
          </a:p>
          <a:p>
            <a:pPr eaLnBrk="1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>
                <a:srgbClr val="514C2D"/>
              </a:buClr>
              <a:buSzPct val="130000"/>
              <a:buFont typeface="Wingdings" pitchFamily="2" charset="2"/>
              <a:buChar char="§"/>
            </a:pPr>
            <a:r>
              <a:rPr lang="ru-RU" altLang="ru-RU" sz="1200" dirty="0">
                <a:latin typeface="Verdana" pitchFamily="34" charset="0"/>
              </a:rPr>
              <a:t>высокотехнологическое лечение</a:t>
            </a:r>
          </a:p>
          <a:p>
            <a:pPr eaLnBrk="1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>
                <a:srgbClr val="514C2D"/>
              </a:buClr>
              <a:buSzPct val="130000"/>
              <a:buFont typeface="Wingdings" pitchFamily="2" charset="2"/>
              <a:buChar char="§"/>
            </a:pPr>
            <a:r>
              <a:rPr lang="ru-RU" altLang="ru-RU" sz="1200" dirty="0">
                <a:latin typeface="Verdana" pitchFamily="34" charset="0"/>
              </a:rPr>
              <a:t>реабилитация и восстановительное лечение</a:t>
            </a:r>
            <a:endParaRPr lang="en-US" altLang="ru-RU" sz="1200" dirty="0">
              <a:latin typeface="Verdana" pitchFamily="34" charset="0"/>
            </a:endParaRPr>
          </a:p>
          <a:p>
            <a:pPr eaLnBrk="1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>
                <a:srgbClr val="514C2D"/>
              </a:buClr>
              <a:buSzPct val="130000"/>
              <a:buFont typeface="Wingdings" pitchFamily="2" charset="2"/>
              <a:buChar char="§"/>
            </a:pPr>
            <a:r>
              <a:rPr lang="ru-RU" altLang="ru-RU" sz="1200" dirty="0">
                <a:latin typeface="Verdana" pitchFamily="34" charset="0"/>
              </a:rPr>
              <a:t>паллиативная </a:t>
            </a:r>
            <a:r>
              <a:rPr lang="ru-RU" altLang="ru-RU" sz="1200" dirty="0" smtClean="0">
                <a:latin typeface="Verdana" pitchFamily="34" charset="0"/>
              </a:rPr>
              <a:t>помощь</a:t>
            </a:r>
            <a:endParaRPr lang="ru-RU" altLang="ru-RU" sz="1300" dirty="0">
              <a:latin typeface="Verdana" pitchFamily="34" charset="0"/>
            </a:endParaRPr>
          </a:p>
        </p:txBody>
      </p:sp>
      <p:sp>
        <p:nvSpPr>
          <p:cNvPr id="39" name="Прямоугольник 42"/>
          <p:cNvSpPr>
            <a:spLocks noChangeArrowheads="1"/>
          </p:cNvSpPr>
          <p:nvPr/>
        </p:nvSpPr>
        <p:spPr bwMode="auto">
          <a:xfrm>
            <a:off x="71437" y="548266"/>
            <a:ext cx="38862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>
                <a:latin typeface="Verdana" pitchFamily="34" charset="0"/>
              </a:rPr>
              <a:t>Виды деятельности ГБУЗ СОКОД</a:t>
            </a:r>
            <a:endParaRPr lang="ru-RU" altLang="ru-RU" sz="1500" b="1"/>
          </a:p>
        </p:txBody>
      </p:sp>
      <p:sp>
        <p:nvSpPr>
          <p:cNvPr id="40" name="Прямоугольник 20"/>
          <p:cNvSpPr>
            <a:spLocks noChangeArrowheads="1"/>
          </p:cNvSpPr>
          <p:nvPr/>
        </p:nvSpPr>
        <p:spPr bwMode="auto">
          <a:xfrm>
            <a:off x="1037287" y="3629139"/>
            <a:ext cx="371410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Verdana" pitchFamily="34" charset="0"/>
              </a:rPr>
              <a:t>Количество работающих специалистов в </a:t>
            </a:r>
            <a:r>
              <a:rPr lang="ru-RU" altLang="ru-RU" sz="1200" b="1" dirty="0" smtClean="0">
                <a:latin typeface="Verdana" pitchFamily="34" charset="0"/>
              </a:rPr>
              <a:t>2020 </a:t>
            </a:r>
            <a:r>
              <a:rPr lang="ru-RU" altLang="ru-RU" sz="1200" b="1" dirty="0">
                <a:latin typeface="Verdana" pitchFamily="34" charset="0"/>
              </a:rPr>
              <a:t>году  </a:t>
            </a:r>
            <a:r>
              <a:rPr lang="ru-RU" altLang="ru-RU" sz="1200" b="1" dirty="0" smtClean="0">
                <a:solidFill>
                  <a:srgbClr val="C00000"/>
                </a:solidFill>
                <a:latin typeface="Verdana" pitchFamily="34" charset="0"/>
              </a:rPr>
              <a:t>1 </a:t>
            </a:r>
            <a:r>
              <a:rPr lang="ru-RU" altLang="ru-RU" sz="1200" b="1" dirty="0">
                <a:solidFill>
                  <a:srgbClr val="C00000"/>
                </a:solidFill>
                <a:latin typeface="Verdana" pitchFamily="34" charset="0"/>
              </a:rPr>
              <a:t>933 человек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Verdana" pitchFamily="34" charset="0"/>
              </a:rPr>
              <a:t>в т. ч. врачи – 361 человек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Verdana" pitchFamily="34" charset="0"/>
              </a:rPr>
              <a:t>(3 Заслуженных врача РФ, </a:t>
            </a:r>
            <a:r>
              <a:rPr lang="ru-RU" altLang="ru-RU" sz="1200" dirty="0" smtClean="0">
                <a:latin typeface="Verdana" pitchFamily="34" charset="0"/>
              </a:rPr>
              <a:t>7 </a:t>
            </a:r>
            <a:r>
              <a:rPr lang="ru-RU" altLang="ru-RU" sz="1200" dirty="0">
                <a:latin typeface="Verdana" pitchFamily="34" charset="0"/>
              </a:rPr>
              <a:t>докторов наук, 42 к.м.н</a:t>
            </a:r>
            <a:r>
              <a:rPr lang="ru-RU" altLang="ru-RU" sz="1200" dirty="0" smtClean="0">
                <a:latin typeface="Verdana" pitchFamily="34" charset="0"/>
              </a:rPr>
              <a:t>., 82</a:t>
            </a:r>
            <a:r>
              <a:rPr lang="ru-RU" altLang="ru-RU" sz="1200" dirty="0">
                <a:latin typeface="Verdana" pitchFamily="34" charset="0"/>
              </a:rPr>
              <a:t>% высшей и 1 категории</a:t>
            </a:r>
            <a:r>
              <a:rPr lang="ru-RU" altLang="ru-RU" sz="1200" dirty="0" smtClean="0">
                <a:latin typeface="Verdana" pitchFamily="34" charset="0"/>
              </a:rPr>
              <a:t>)</a:t>
            </a:r>
            <a:endParaRPr lang="ru-RU" altLang="ru-RU" sz="1200" dirty="0">
              <a:latin typeface="Verdana" pitchFamily="34" charset="0"/>
            </a:endParaRPr>
          </a:p>
        </p:txBody>
      </p:sp>
      <p:sp>
        <p:nvSpPr>
          <p:cNvPr id="41" name="Прямоугольник 42"/>
          <p:cNvSpPr>
            <a:spLocks noChangeArrowheads="1"/>
          </p:cNvSpPr>
          <p:nvPr/>
        </p:nvSpPr>
        <p:spPr bwMode="auto">
          <a:xfrm>
            <a:off x="4826000" y="548266"/>
            <a:ext cx="38862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>
                <a:latin typeface="Verdana" pitchFamily="34" charset="0"/>
              </a:rPr>
              <a:t>Направления деятельности</a:t>
            </a:r>
            <a:endParaRPr lang="ru-RU" altLang="ru-RU" sz="1500" b="1"/>
          </a:p>
        </p:txBody>
      </p:sp>
      <p:pic>
        <p:nvPicPr>
          <p:cNvPr id="42" name="Picture 35" descr="Картинки по запросу медицина pn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586" y="872116"/>
            <a:ext cx="1067351" cy="111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0" y="3195995"/>
            <a:ext cx="9036050" cy="31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9" rIns="86697" bIns="43349" anchor="ctr">
            <a:spAutoFit/>
          </a:bodyPr>
          <a:lstStyle>
            <a:lvl1pPr defTabSz="12477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2477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2477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2477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247775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247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247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247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247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1500" b="1" dirty="0">
                <a:solidFill>
                  <a:srgbClr val="C00000"/>
                </a:solidFill>
                <a:latin typeface="Verdana" pitchFamily="34" charset="0"/>
              </a:rPr>
              <a:t>На учете в диспансере состоит более 80 тысяч пациентов</a:t>
            </a:r>
          </a:p>
        </p:txBody>
      </p:sp>
    </p:spTree>
    <p:extLst>
      <p:ext uri="{BB962C8B-B14F-4D97-AF65-F5344CB8AC3E}">
        <p14:creationId xmlns:p14="http://schemas.microsoft.com/office/powerpoint/2010/main" val="355455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24"/>
          <p:cNvSpPr>
            <a:spLocks noChangeArrowheads="1"/>
          </p:cNvSpPr>
          <p:nvPr/>
        </p:nvSpPr>
        <p:spPr bwMode="auto">
          <a:xfrm>
            <a:off x="152400" y="733517"/>
            <a:ext cx="5638800" cy="620315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ru-RU" altLang="ru-RU" sz="150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12294" name="Picture 2" descr="ARH_89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239782"/>
            <a:ext cx="1644650" cy="1359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5" name="Picture 3" descr="Изображение 0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5189" y="1019266"/>
            <a:ext cx="1512887" cy="97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6" name="Picture 2" descr="Изображение 0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4439" y="1019266"/>
            <a:ext cx="1512887" cy="97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7" name="Picture 7" descr="Без имени-1 копи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2024153"/>
            <a:ext cx="1511300" cy="917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8" name="Picture 6" descr="Изображение 03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73964" y="2031297"/>
            <a:ext cx="1514475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777" name="TextBox 163"/>
          <p:cNvSpPr txBox="1">
            <a:spLocks noChangeArrowheads="1"/>
          </p:cNvSpPr>
          <p:nvPr/>
        </p:nvSpPr>
        <p:spPr bwMode="auto">
          <a:xfrm>
            <a:off x="164275" y="768198"/>
            <a:ext cx="5638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247775" eaLnBrk="1" hangingPunct="1"/>
            <a:r>
              <a:rPr lang="ru-RU" altLang="ru-RU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обеспечения жизнедеятельности центра с  </a:t>
            </a:r>
          </a:p>
          <a:p>
            <a:pPr algn="ctr" defTabSz="1247775" eaLnBrk="1" hangingPunct="1"/>
            <a:r>
              <a:rPr lang="ru-RU" altLang="ru-RU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автоматическим управлением, регулированием и  техническим </a:t>
            </a:r>
          </a:p>
          <a:p>
            <a:pPr algn="ctr" defTabSz="1247775" eaLnBrk="1" hangingPunct="1"/>
            <a:r>
              <a:rPr lang="ru-RU" altLang="ru-RU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контролем всех инженерно-технических сетей</a:t>
            </a:r>
            <a:endParaRPr lang="ru-RU" altLang="ru-RU" sz="1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47800" y="562066"/>
            <a:ext cx="3124200" cy="2940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39D"/>
              </a:buClr>
              <a:defRPr/>
            </a:pPr>
            <a:r>
              <a:rPr lang="ru-RU" sz="1400" b="1" dirty="0">
                <a:solidFill>
                  <a:schemeClr val="bg1"/>
                </a:solidFill>
                <a:latin typeface="Verdana" pitchFamily="34" charset="0"/>
              </a:rPr>
              <a:t>Автономная система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350" y="1718163"/>
            <a:ext cx="5795963" cy="0"/>
          </a:xfrm>
          <a:prstGeom prst="line">
            <a:avLst/>
          </a:prstGeom>
          <a:solidFill>
            <a:srgbClr val="394A58"/>
          </a:solidFill>
          <a:ln w="12700">
            <a:solidFill>
              <a:srgbClr val="394A58"/>
            </a:solidFill>
            <a:prstDash val="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1601" y="1419316"/>
            <a:ext cx="1452563" cy="27503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39D"/>
              </a:buClr>
              <a:defRPr/>
            </a:pPr>
            <a:r>
              <a:rPr lang="ru-RU" sz="1200" b="1" dirty="0">
                <a:solidFill>
                  <a:schemeClr val="bg1"/>
                </a:solidFill>
                <a:latin typeface="Verdana" pitchFamily="34" charset="0"/>
              </a:rPr>
              <a:t>Вентиляция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1601" y="1749119"/>
            <a:ext cx="1452563" cy="3774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39D"/>
              </a:buClr>
              <a:defRPr/>
            </a:pPr>
            <a:r>
              <a:rPr lang="ru-RU" sz="1200" b="1" dirty="0">
                <a:solidFill>
                  <a:schemeClr val="bg1"/>
                </a:solidFill>
                <a:latin typeface="Verdana" pitchFamily="34" charset="0"/>
              </a:rPr>
              <a:t>Водоснабжение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1601" y="2181317"/>
            <a:ext cx="1452563" cy="1738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39D"/>
              </a:buClr>
              <a:defRPr/>
            </a:pPr>
            <a:r>
              <a:rPr lang="ru-RU" sz="1200" b="1" dirty="0">
                <a:solidFill>
                  <a:schemeClr val="bg1"/>
                </a:solidFill>
                <a:latin typeface="Verdana" pitchFamily="34" charset="0"/>
              </a:rPr>
              <a:t>Отопление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0" y="2163456"/>
            <a:ext cx="5795963" cy="0"/>
          </a:xfrm>
          <a:prstGeom prst="line">
            <a:avLst/>
          </a:prstGeom>
          <a:solidFill>
            <a:srgbClr val="394A58"/>
          </a:solidFill>
          <a:ln w="12700">
            <a:solidFill>
              <a:srgbClr val="394A58"/>
            </a:solidFill>
            <a:prstDash val="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588" y="2384913"/>
            <a:ext cx="5795962" cy="0"/>
          </a:xfrm>
          <a:prstGeom prst="line">
            <a:avLst/>
          </a:prstGeom>
          <a:noFill/>
          <a:ln w="9525">
            <a:noFill/>
            <a:miter lim="800000"/>
            <a:headEnd/>
            <a:tailEnd/>
          </a:ln>
        </p:spPr>
      </p:cxnSp>
      <p:sp>
        <p:nvSpPr>
          <p:cNvPr id="32785" name="TextBox 163"/>
          <p:cNvSpPr txBox="1">
            <a:spLocks noChangeArrowheads="1"/>
          </p:cNvSpPr>
          <p:nvPr/>
        </p:nvSpPr>
        <p:spPr bwMode="auto">
          <a:xfrm>
            <a:off x="1592202" y="1458391"/>
            <a:ext cx="47037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 defTabSz="1247775" eaLnBrk="1" hangingPunct="1"/>
            <a:r>
              <a:rPr lang="ru-RU" altLang="ru-RU" sz="1200" dirty="0">
                <a:latin typeface="Verdana" pitchFamily="34" charset="0"/>
              </a:rPr>
              <a:t>85 км-протяженность воздуховодов автономная </a:t>
            </a:r>
          </a:p>
          <a:p>
            <a:pPr marL="180975" indent="-180975" defTabSz="1247775" eaLnBrk="1" hangingPunct="1"/>
            <a:r>
              <a:rPr lang="ru-RU" altLang="ru-RU" sz="1200" dirty="0">
                <a:latin typeface="Verdana" pitchFamily="34" charset="0"/>
              </a:rPr>
              <a:t>система кондиционирования</a:t>
            </a:r>
          </a:p>
        </p:txBody>
      </p:sp>
      <p:sp>
        <p:nvSpPr>
          <p:cNvPr id="22" name="TextBox 163"/>
          <p:cNvSpPr txBox="1">
            <a:spLocks noChangeArrowheads="1"/>
          </p:cNvSpPr>
          <p:nvPr/>
        </p:nvSpPr>
        <p:spPr bwMode="auto">
          <a:xfrm>
            <a:off x="1568450" y="1785812"/>
            <a:ext cx="4375150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0975" indent="-180975" defTabSz="12477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latin typeface="Verdana" pitchFamily="34" charset="0"/>
                <a:cs typeface="+mn-cs"/>
              </a:rPr>
              <a:t>126 км – общая протяженность трубопроводов  </a:t>
            </a:r>
          </a:p>
          <a:p>
            <a:pPr defTabSz="12477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latin typeface="Verdana" pitchFamily="34" charset="0"/>
                <a:cs typeface="+mn-cs"/>
              </a:rPr>
              <a:t>собственные автономные системы  очистки и доработки воды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0" y="2789725"/>
            <a:ext cx="5795963" cy="0"/>
          </a:xfrm>
          <a:prstGeom prst="line">
            <a:avLst/>
          </a:prstGeom>
          <a:solidFill>
            <a:srgbClr val="394A58"/>
          </a:solidFill>
          <a:ln w="12700">
            <a:solidFill>
              <a:srgbClr val="394A58"/>
            </a:solidFill>
            <a:prstDash val="dash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cxnSp>
      <p:sp>
        <p:nvSpPr>
          <p:cNvPr id="32788" name="TextBox 163"/>
          <p:cNvSpPr txBox="1">
            <a:spLocks noChangeArrowheads="1"/>
          </p:cNvSpPr>
          <p:nvPr/>
        </p:nvSpPr>
        <p:spPr bwMode="auto">
          <a:xfrm>
            <a:off x="1562100" y="2342050"/>
            <a:ext cx="4705350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 defTabSz="1247775" eaLnBrk="1" hangingPunct="1"/>
            <a:r>
              <a:rPr lang="ru-RU" altLang="ru-RU" sz="1050" dirty="0">
                <a:latin typeface="Verdana" pitchFamily="34" charset="0"/>
              </a:rPr>
              <a:t>8,1 МВт - общая электрическая мощность </a:t>
            </a:r>
          </a:p>
          <a:p>
            <a:pPr marL="180975" indent="-180975" defTabSz="1247775" eaLnBrk="1" hangingPunct="1"/>
            <a:r>
              <a:rPr lang="ru-RU" altLang="ru-RU" sz="1050" dirty="0">
                <a:latin typeface="Verdana" pitchFamily="34" charset="0"/>
              </a:rPr>
              <a:t>8 МВт- мощность котельной</a:t>
            </a:r>
          </a:p>
          <a:p>
            <a:pPr marL="180975" indent="-180975" defTabSz="1247775" eaLnBrk="1" hangingPunct="1"/>
            <a:r>
              <a:rPr lang="ru-RU" altLang="ru-RU" sz="1050" dirty="0">
                <a:latin typeface="Verdana" pitchFamily="34" charset="0"/>
              </a:rPr>
              <a:t>1 МВт – мощность аварийного </a:t>
            </a:r>
            <a:r>
              <a:rPr lang="ru-RU" altLang="ru-RU" sz="1050" dirty="0" err="1">
                <a:latin typeface="Verdana" pitchFamily="34" charset="0"/>
              </a:rPr>
              <a:t>дизельгенератора</a:t>
            </a:r>
            <a:endParaRPr lang="ru-RU" altLang="ru-RU" sz="1050" dirty="0">
              <a:latin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5250" y="2413488"/>
            <a:ext cx="1454150" cy="3536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39D"/>
              </a:buClr>
              <a:defRPr/>
            </a:pPr>
            <a:r>
              <a:rPr lang="ru-RU" sz="1200" b="1" dirty="0">
                <a:solidFill>
                  <a:schemeClr val="bg1"/>
                </a:solidFill>
                <a:latin typeface="Verdana" pitchFamily="34" charset="0"/>
              </a:rPr>
              <a:t>Энергообеспечение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5250" y="2817110"/>
            <a:ext cx="1454150" cy="2690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39D"/>
              </a:buClr>
              <a:defRPr/>
            </a:pPr>
            <a:r>
              <a:rPr lang="ru-RU" sz="1200" b="1" dirty="0">
                <a:solidFill>
                  <a:schemeClr val="bg1"/>
                </a:solidFill>
                <a:latin typeface="Verdana" pitchFamily="34" charset="0"/>
              </a:rPr>
              <a:t>Пожаротушение</a:t>
            </a:r>
          </a:p>
        </p:txBody>
      </p:sp>
      <p:sp>
        <p:nvSpPr>
          <p:cNvPr id="32791" name="TextBox 163"/>
          <p:cNvSpPr txBox="1">
            <a:spLocks noChangeArrowheads="1"/>
          </p:cNvSpPr>
          <p:nvPr/>
        </p:nvSpPr>
        <p:spPr bwMode="auto">
          <a:xfrm>
            <a:off x="1562100" y="2775438"/>
            <a:ext cx="49149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1050" dirty="0">
                <a:latin typeface="Verdana" pitchFamily="34" charset="0"/>
              </a:rPr>
              <a:t>автоматическая система </a:t>
            </a:r>
            <a:r>
              <a:rPr lang="ru-RU" altLang="ru-RU" sz="1050" dirty="0" err="1">
                <a:latin typeface="Verdana" pitchFamily="34" charset="0"/>
              </a:rPr>
              <a:t>дымообнаружения</a:t>
            </a:r>
            <a:r>
              <a:rPr lang="ru-RU" altLang="ru-RU" sz="1050" dirty="0">
                <a:latin typeface="Verdana" pitchFamily="34" charset="0"/>
              </a:rPr>
              <a:t>, пожарообнаружения и пожаротушения</a:t>
            </a:r>
            <a:endParaRPr lang="ru-RU" altLang="ru-RU" sz="1050" b="1" dirty="0">
              <a:latin typeface="Verdana" pitchFamily="34" charset="0"/>
            </a:endParaRPr>
          </a:p>
        </p:txBody>
      </p:sp>
      <p:sp>
        <p:nvSpPr>
          <p:cNvPr id="7193" name="Овал 31"/>
          <p:cNvSpPr>
            <a:spLocks noChangeArrowheads="1"/>
          </p:cNvSpPr>
          <p:nvPr/>
        </p:nvSpPr>
        <p:spPr bwMode="auto">
          <a:xfrm>
            <a:off x="2286000" y="3227875"/>
            <a:ext cx="228600" cy="171450"/>
          </a:xfrm>
          <a:prstGeom prst="ellipse">
            <a:avLst/>
          </a:prstGeom>
          <a:solidFill>
            <a:schemeClr val="bg2">
              <a:lumMod val="25000"/>
            </a:schemeClr>
          </a:solidFill>
          <a:ln w="95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/>
          </a:p>
        </p:txBody>
      </p:sp>
      <p:sp>
        <p:nvSpPr>
          <p:cNvPr id="7194" name="Овал 32"/>
          <p:cNvSpPr>
            <a:spLocks noChangeArrowheads="1"/>
          </p:cNvSpPr>
          <p:nvPr/>
        </p:nvSpPr>
        <p:spPr bwMode="auto">
          <a:xfrm>
            <a:off x="2286000" y="3471954"/>
            <a:ext cx="228600" cy="171450"/>
          </a:xfrm>
          <a:prstGeom prst="ellipse">
            <a:avLst/>
          </a:prstGeom>
          <a:solidFill>
            <a:schemeClr val="bg2">
              <a:lumMod val="25000"/>
            </a:schemeClr>
          </a:solidFill>
          <a:ln w="95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/>
          </a:p>
        </p:txBody>
      </p:sp>
      <p:sp>
        <p:nvSpPr>
          <p:cNvPr id="7195" name="Овал 33"/>
          <p:cNvSpPr>
            <a:spLocks noChangeArrowheads="1"/>
          </p:cNvSpPr>
          <p:nvPr/>
        </p:nvSpPr>
        <p:spPr bwMode="auto">
          <a:xfrm>
            <a:off x="2286000" y="3742225"/>
            <a:ext cx="228600" cy="171450"/>
          </a:xfrm>
          <a:prstGeom prst="ellipse">
            <a:avLst/>
          </a:prstGeom>
          <a:solidFill>
            <a:schemeClr val="bg2">
              <a:lumMod val="25000"/>
            </a:schemeClr>
          </a:solidFill>
          <a:ln w="95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/>
          </a:p>
        </p:txBody>
      </p:sp>
      <p:sp>
        <p:nvSpPr>
          <p:cNvPr id="7196" name="Овал 34"/>
          <p:cNvSpPr>
            <a:spLocks noChangeArrowheads="1"/>
          </p:cNvSpPr>
          <p:nvPr/>
        </p:nvSpPr>
        <p:spPr bwMode="auto">
          <a:xfrm>
            <a:off x="2286000" y="4012497"/>
            <a:ext cx="228600" cy="171450"/>
          </a:xfrm>
          <a:prstGeom prst="ellipse">
            <a:avLst/>
          </a:prstGeom>
          <a:solidFill>
            <a:schemeClr val="bg2">
              <a:lumMod val="25000"/>
            </a:schemeClr>
          </a:solidFill>
          <a:ln w="95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/>
          </a:p>
        </p:txBody>
      </p:sp>
      <p:sp>
        <p:nvSpPr>
          <p:cNvPr id="32796" name="Rectangle 3"/>
          <p:cNvSpPr>
            <a:spLocks noChangeArrowheads="1"/>
          </p:cNvSpPr>
          <p:nvPr/>
        </p:nvSpPr>
        <p:spPr bwMode="auto">
          <a:xfrm>
            <a:off x="2613479" y="3199720"/>
            <a:ext cx="4202958" cy="160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4852" tIns="62426" rIns="124852" bIns="62426" anchor="ctr">
            <a:spAutoFit/>
          </a:bodyPr>
          <a:lstStyle/>
          <a:p>
            <a:pPr defTabSz="1247775" eaLnBrk="1" hangingPunct="1">
              <a:spcAft>
                <a:spcPts val="1200"/>
              </a:spcAft>
            </a:pPr>
            <a:r>
              <a:rPr lang="ru-RU" altLang="ru-RU" sz="1100" dirty="0">
                <a:solidFill>
                  <a:srgbClr val="C00000"/>
                </a:solidFill>
                <a:latin typeface="Verdana" pitchFamily="34" charset="0"/>
              </a:rPr>
              <a:t>16</a:t>
            </a:r>
            <a:r>
              <a:rPr lang="ru-RU" altLang="ru-RU" sz="1100" dirty="0">
                <a:latin typeface="Verdana" pitchFamily="34" charset="0"/>
              </a:rPr>
              <a:t> серверов</a:t>
            </a:r>
          </a:p>
          <a:p>
            <a:pPr defTabSz="1247775" eaLnBrk="1" hangingPunct="1">
              <a:spcAft>
                <a:spcPts val="1200"/>
              </a:spcAft>
            </a:pPr>
            <a:r>
              <a:rPr lang="ru-RU" altLang="ru-RU" sz="1100" dirty="0">
                <a:solidFill>
                  <a:srgbClr val="C00000"/>
                </a:solidFill>
                <a:latin typeface="Verdana" pitchFamily="34" charset="0"/>
              </a:rPr>
              <a:t>20</a:t>
            </a:r>
            <a:r>
              <a:rPr lang="ru-RU" altLang="ru-RU" sz="1100" dirty="0">
                <a:latin typeface="Verdana" pitchFamily="34" charset="0"/>
              </a:rPr>
              <a:t> терабайт  дисковое хранилище</a:t>
            </a:r>
          </a:p>
          <a:p>
            <a:pPr defTabSz="1247775" eaLnBrk="1" hangingPunct="1">
              <a:spcAft>
                <a:spcPts val="1200"/>
              </a:spcAft>
            </a:pPr>
            <a:r>
              <a:rPr lang="ru-RU" altLang="ru-RU" sz="1100" dirty="0">
                <a:solidFill>
                  <a:srgbClr val="C00000"/>
                </a:solidFill>
                <a:latin typeface="Verdana" pitchFamily="34" charset="0"/>
              </a:rPr>
              <a:t>82 км</a:t>
            </a:r>
            <a:r>
              <a:rPr lang="ru-RU" altLang="ru-RU" sz="1100" dirty="0">
                <a:latin typeface="Verdana" pitchFamily="34" charset="0"/>
              </a:rPr>
              <a:t> - протяженность электрических сетей</a:t>
            </a:r>
          </a:p>
          <a:p>
            <a:pPr defTabSz="1247775" eaLnBrk="1" hangingPunct="1">
              <a:spcAft>
                <a:spcPts val="1200"/>
              </a:spcAft>
            </a:pPr>
            <a:r>
              <a:rPr lang="ru-RU" altLang="ru-RU" sz="1100" dirty="0">
                <a:solidFill>
                  <a:srgbClr val="C00000"/>
                </a:solidFill>
                <a:latin typeface="Verdana" pitchFamily="34" charset="0"/>
              </a:rPr>
              <a:t>1200</a:t>
            </a:r>
            <a:r>
              <a:rPr lang="ru-RU" altLang="ru-RU" sz="1100" dirty="0">
                <a:latin typeface="Verdana" pitchFamily="34" charset="0"/>
              </a:rPr>
              <a:t> персональных компьютеров административную, Экономическую диагностическую, Лабораторную поликлиническую, стационарные службы</a:t>
            </a:r>
          </a:p>
        </p:txBody>
      </p:sp>
      <p:sp>
        <p:nvSpPr>
          <p:cNvPr id="7198" name="Rectangle 3"/>
          <p:cNvSpPr>
            <a:spLocks noChangeArrowheads="1"/>
          </p:cNvSpPr>
          <p:nvPr/>
        </p:nvSpPr>
        <p:spPr bwMode="auto">
          <a:xfrm>
            <a:off x="76201" y="3161200"/>
            <a:ext cx="1655763" cy="5381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39D"/>
              </a:buClr>
              <a:defRPr/>
            </a:pPr>
            <a:r>
              <a:rPr lang="ru-RU" altLang="ru-RU" sz="1200" b="1" dirty="0">
                <a:solidFill>
                  <a:schemeClr val="bg1"/>
                </a:solidFill>
                <a:latin typeface="Verdana" pitchFamily="34" charset="0"/>
              </a:rPr>
              <a:t>Единая информационная система</a:t>
            </a:r>
          </a:p>
        </p:txBody>
      </p:sp>
      <p:cxnSp>
        <p:nvCxnSpPr>
          <p:cNvPr id="32798" name="Соединительная линия уступом 37"/>
          <p:cNvCxnSpPr>
            <a:cxnSpLocks noChangeShapeType="1"/>
            <a:endCxn id="7193" idx="2"/>
          </p:cNvCxnSpPr>
          <p:nvPr/>
        </p:nvCxnSpPr>
        <p:spPr bwMode="auto">
          <a:xfrm flipV="1">
            <a:off x="1720850" y="3313600"/>
            <a:ext cx="565150" cy="606029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32799" name="Соединительная линия уступом 38"/>
          <p:cNvCxnSpPr>
            <a:cxnSpLocks noChangeShapeType="1"/>
            <a:endCxn id="7194" idx="2"/>
          </p:cNvCxnSpPr>
          <p:nvPr/>
        </p:nvCxnSpPr>
        <p:spPr bwMode="auto">
          <a:xfrm flipV="1">
            <a:off x="1720850" y="3557679"/>
            <a:ext cx="565150" cy="361950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32800" name="Соединительная линия уступом 41"/>
          <p:cNvCxnSpPr>
            <a:cxnSpLocks noChangeShapeType="1"/>
            <a:endCxn id="7195" idx="2"/>
          </p:cNvCxnSpPr>
          <p:nvPr/>
        </p:nvCxnSpPr>
        <p:spPr bwMode="auto">
          <a:xfrm flipV="1">
            <a:off x="1720850" y="3827950"/>
            <a:ext cx="565150" cy="91679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32801" name="Соединительная линия уступом 44"/>
          <p:cNvCxnSpPr>
            <a:cxnSpLocks noChangeShapeType="1"/>
            <a:endCxn id="7196" idx="2"/>
          </p:cNvCxnSpPr>
          <p:nvPr/>
        </p:nvCxnSpPr>
        <p:spPr bwMode="auto">
          <a:xfrm>
            <a:off x="1720850" y="3919629"/>
            <a:ext cx="565150" cy="178594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pic>
        <p:nvPicPr>
          <p:cNvPr id="32802" name="Picture 13" descr="http://icons.iconseeker.com/png/fullsize/fresh-addon/additional-money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0" y="3146913"/>
            <a:ext cx="1752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4"/>
          <p:cNvSpPr txBox="1">
            <a:spLocks noChangeArrowheads="1"/>
          </p:cNvSpPr>
          <p:nvPr/>
        </p:nvSpPr>
        <p:spPr bwMode="auto">
          <a:xfrm>
            <a:off x="1211283" y="239342"/>
            <a:ext cx="67279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ГБУЗ СОКОД – ИНЖЕНЕРНО-ТЕХНИЧЕСКАЯ  </a:t>
            </a:r>
          </a:p>
        </p:txBody>
      </p:sp>
      <p:grpSp>
        <p:nvGrpSpPr>
          <p:cNvPr id="38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39" name="Прямая соединительная линия 38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0" name="Рисунок 5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42" name="Рисунок 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119" y="607425"/>
            <a:ext cx="2464654" cy="387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57"/>
          <a:stretch/>
        </p:blipFill>
        <p:spPr>
          <a:xfrm rot="10800000">
            <a:off x="0" y="4561270"/>
            <a:ext cx="9144000" cy="415981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 bwMode="auto">
          <a:xfrm>
            <a:off x="2039030" y="1422782"/>
            <a:ext cx="4352925" cy="677238"/>
          </a:xfrm>
          <a:prstGeom prst="rect">
            <a:avLst/>
          </a:prstGeom>
        </p:spPr>
        <p:txBody>
          <a:bodyPr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514350">
              <a:lnSpc>
                <a:spcPct val="90000"/>
              </a:lnSpc>
              <a:spcBef>
                <a:spcPts val="563"/>
              </a:spcBef>
              <a:defRPr/>
            </a:pPr>
            <a:endParaRPr lang="ru-RU" altLang="ru-RU" sz="1400" dirty="0" smtClean="0">
              <a:latin typeface="Verdana Pro" pitchFamily="34" charset="0"/>
              <a:cs typeface="+mn-cs"/>
            </a:endParaRPr>
          </a:p>
        </p:txBody>
      </p: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992" y="625059"/>
            <a:ext cx="2182145" cy="3083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50" y="593407"/>
            <a:ext cx="1437370" cy="2031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26" y="2050409"/>
            <a:ext cx="1687115" cy="238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03" y="1791439"/>
            <a:ext cx="2182677" cy="300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931" y="1791439"/>
            <a:ext cx="1868270" cy="2642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Скругленный прямоугольник 13"/>
          <p:cNvSpPr>
            <a:spLocks noChangeArrowheads="1"/>
          </p:cNvSpPr>
          <p:nvPr/>
        </p:nvSpPr>
        <p:spPr bwMode="auto">
          <a:xfrm>
            <a:off x="0" y="3593633"/>
            <a:ext cx="2275609" cy="1397075"/>
          </a:xfrm>
          <a:prstGeom prst="roundRect">
            <a:avLst>
              <a:gd name="adj" fmla="val 16667"/>
            </a:avLst>
          </a:prstGeom>
          <a:pattFill prst="dkDnDiag">
            <a:fgClr>
              <a:srgbClr val="D8D4BA"/>
            </a:fgClr>
            <a:bgClr>
              <a:schemeClr val="bg1"/>
            </a:bgClr>
          </a:pattFill>
          <a:ln>
            <a:solidFill>
              <a:srgbClr val="68613A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02431" algn="l"/>
              </a:tabLst>
              <a:defRPr/>
            </a:pPr>
            <a:r>
              <a:rPr lang="ru-RU" altLang="ru-RU" sz="900" b="1" kern="0" dirty="0">
                <a:solidFill>
                  <a:srgbClr val="3E3A22"/>
                </a:solidFill>
                <a:latin typeface="Verdana" pitchFamily="34" charset="0"/>
                <a:cs typeface="Times New Roman" pitchFamily="18" charset="0"/>
              </a:rPr>
              <a:t>В 2018 г. состоялся сертификационный аудит представителями института </a:t>
            </a:r>
            <a:r>
              <a:rPr lang="ru-RU" altLang="ru-RU" sz="900" b="1" kern="0" dirty="0" err="1">
                <a:solidFill>
                  <a:srgbClr val="3E3A22"/>
                </a:solidFill>
                <a:latin typeface="Verdana" pitchFamily="34" charset="0"/>
                <a:cs typeface="Times New Roman" pitchFamily="18" charset="0"/>
              </a:rPr>
              <a:t>OnkoZert</a:t>
            </a:r>
            <a:r>
              <a:rPr lang="ru-RU" altLang="ru-RU" sz="900" b="1" kern="0" dirty="0">
                <a:solidFill>
                  <a:srgbClr val="3E3A22"/>
                </a:solidFill>
                <a:latin typeface="Verdana" pitchFamily="34" charset="0"/>
                <a:cs typeface="Times New Roman" pitchFamily="18" charset="0"/>
              </a:rPr>
              <a:t> от имени Немецкого онкологического общества (DKG).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02431" algn="l"/>
              </a:tabLst>
              <a:defRPr/>
            </a:pPr>
            <a:r>
              <a:rPr lang="ru-RU" altLang="ru-RU" sz="900" b="1" kern="0" dirty="0">
                <a:solidFill>
                  <a:srgbClr val="3E3A22"/>
                </a:solidFill>
                <a:latin typeface="Verdana" pitchFamily="34" charset="0"/>
                <a:cs typeface="Times New Roman" pitchFamily="18" charset="0"/>
              </a:rPr>
              <a:t>ГБУЗ СОКОД - сертифицированный Центр рака толстой кишки</a:t>
            </a:r>
          </a:p>
        </p:txBody>
      </p:sp>
      <p:sp>
        <p:nvSpPr>
          <p:cNvPr id="28" name="Скругленный прямоугольник 13"/>
          <p:cNvSpPr>
            <a:spLocks noChangeArrowheads="1"/>
          </p:cNvSpPr>
          <p:nvPr/>
        </p:nvSpPr>
        <p:spPr bwMode="auto">
          <a:xfrm>
            <a:off x="6705601" y="3561541"/>
            <a:ext cx="2218181" cy="1383618"/>
          </a:xfrm>
          <a:prstGeom prst="roundRect">
            <a:avLst>
              <a:gd name="adj" fmla="val 16667"/>
            </a:avLst>
          </a:prstGeom>
          <a:pattFill prst="dkDnDiag">
            <a:fgClr>
              <a:srgbClr val="D8D4BA"/>
            </a:fgClr>
            <a:bgClr>
              <a:schemeClr val="bg1"/>
            </a:bgClr>
          </a:pattFill>
          <a:ln>
            <a:solidFill>
              <a:srgbClr val="68613A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02431" algn="l"/>
              </a:tabLst>
              <a:defRPr/>
            </a:pPr>
            <a:r>
              <a:rPr lang="ru-RU" altLang="ru-RU" sz="900" b="1" kern="0" dirty="0">
                <a:solidFill>
                  <a:srgbClr val="3E3A22"/>
                </a:solidFill>
                <a:latin typeface="Verdana" pitchFamily="34" charset="0"/>
                <a:cs typeface="Times New Roman" pitchFamily="18" charset="0"/>
              </a:rPr>
              <a:t>В 2018 году система менеджмента качества ГБУЗ СОКОД сертифицирована на соответствие новой версии стандарта ISO 9001:2015 Ассоциацией по сертификации «Русский Регистр». Получен сертификат соответствия</a:t>
            </a:r>
          </a:p>
        </p:txBody>
      </p:sp>
      <p:sp>
        <p:nvSpPr>
          <p:cNvPr id="18" name="Скругленный прямоугольник 13"/>
          <p:cNvSpPr>
            <a:spLocks noChangeArrowheads="1"/>
          </p:cNvSpPr>
          <p:nvPr/>
        </p:nvSpPr>
        <p:spPr bwMode="auto">
          <a:xfrm>
            <a:off x="2587337" y="3279419"/>
            <a:ext cx="3226377" cy="1697831"/>
          </a:xfrm>
          <a:prstGeom prst="roundRect">
            <a:avLst>
              <a:gd name="adj" fmla="val 16667"/>
            </a:avLst>
          </a:prstGeom>
          <a:pattFill prst="dkDnDiag">
            <a:fgClr>
              <a:srgbClr val="D8D4BA"/>
            </a:fgClr>
            <a:bgClr>
              <a:schemeClr val="bg1"/>
            </a:bgClr>
          </a:pattFill>
          <a:ln>
            <a:solidFill>
              <a:srgbClr val="68613A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anchor="ctr"/>
          <a:lstStyle/>
          <a:p>
            <a:pPr algn="ctr">
              <a:tabLst>
                <a:tab pos="402431" algn="l"/>
              </a:tabLst>
            </a:pPr>
            <a:r>
              <a:rPr lang="ru-RU" altLang="ru-RU" sz="900" b="1" kern="0" dirty="0">
                <a:solidFill>
                  <a:srgbClr val="3E3A22"/>
                </a:solidFill>
                <a:latin typeface="Verdana" pitchFamily="34" charset="0"/>
                <a:cs typeface="Times New Roman" pitchFamily="18" charset="0"/>
              </a:rPr>
              <a:t>В 2018 году состоялся сертификационный аудит выполнения критериев международной системы сертификации  медицинских учреждений </a:t>
            </a:r>
            <a:r>
              <a:rPr lang="en-US" altLang="ru-RU" sz="900" b="1" kern="0" dirty="0" err="1">
                <a:solidFill>
                  <a:srgbClr val="3E3A22"/>
                </a:solidFill>
                <a:latin typeface="Verdana" pitchFamily="34" charset="0"/>
                <a:cs typeface="Times New Roman" pitchFamily="18" charset="0"/>
              </a:rPr>
              <a:t>Temos</a:t>
            </a:r>
            <a:r>
              <a:rPr lang="ru-RU" altLang="ru-RU" sz="900" b="1" kern="0" dirty="0">
                <a:solidFill>
                  <a:srgbClr val="3E3A22"/>
                </a:solidFill>
                <a:latin typeface="Verdana" pitchFamily="34" charset="0"/>
                <a:cs typeface="Times New Roman" pitchFamily="18" charset="0"/>
              </a:rPr>
              <a:t> по руководству «Качество лечения и ухода за иностранными пациентами». Получен сертификат соответствия.</a:t>
            </a:r>
          </a:p>
          <a:p>
            <a:pPr algn="ctr">
              <a:tabLst>
                <a:tab pos="402431" algn="l"/>
              </a:tabLst>
            </a:pPr>
            <a:r>
              <a:rPr lang="ru-RU" altLang="ru-RU" sz="900" b="1" kern="0" dirty="0">
                <a:solidFill>
                  <a:srgbClr val="3E3A22"/>
                </a:solidFill>
                <a:latin typeface="Verdana" pitchFamily="34" charset="0"/>
                <a:cs typeface="Times New Roman" pitchFamily="18" charset="0"/>
              </a:rPr>
              <a:t>В 2019 году по результатам ежегодного  отчета срок действия сертификата продлен до мая 2020 года</a:t>
            </a: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1175657" y="96838"/>
            <a:ext cx="67279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ГБУЗ </a:t>
            </a:r>
            <a:r>
              <a:rPr lang="ru-RU" altLang="ru-RU" sz="1400" b="1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СОКОД - </a:t>
            </a:r>
            <a:r>
              <a:rPr lang="ru-RU" altLang="ru-RU" sz="1400" b="1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СЕРТИФИКАТЫ </a:t>
            </a:r>
            <a:r>
              <a:rPr lang="ru-RU" altLang="ru-RU" sz="1400" b="1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КАЧЕСТВА И БЕЗОПАСНОСТИ МЕДИЦИНСКИХ УСЛУГ</a:t>
            </a:r>
          </a:p>
        </p:txBody>
      </p:sp>
      <p:grpSp>
        <p:nvGrpSpPr>
          <p:cNvPr id="17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" name="Рисунок 5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31" name="Рисунок 9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6735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175657" y="96838"/>
            <a:ext cx="67279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ХАРАКТЕРИСТИКА ГБУЗ СОКОД  - партнеры</a:t>
            </a: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5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sp>
        <p:nvSpPr>
          <p:cNvPr id="11" name="TextBox 10"/>
          <p:cNvSpPr txBox="1"/>
          <p:nvPr/>
        </p:nvSpPr>
        <p:spPr>
          <a:xfrm>
            <a:off x="3835655" y="2549681"/>
            <a:ext cx="1444385" cy="110022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txBody>
          <a:bodyPr wrap="square" lIns="0" tIns="36000" rIns="0" bIns="36000" rtlCol="0" anchor="t">
            <a:noAutofit/>
          </a:bodyPr>
          <a:lstStyle>
            <a:defPPr>
              <a:defRPr lang="ru-RU"/>
            </a:defPPr>
            <a:lvl1pPr algn="ctr">
              <a:lnSpc>
                <a:spcPct val="100000"/>
              </a:lnSpc>
              <a:defRPr sz="1100">
                <a:solidFill>
                  <a:schemeClr val="bg1"/>
                </a:solidFill>
                <a:latin typeface="Verdana Pro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ГБУЗ СОКОД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2" name="Группа 7"/>
          <p:cNvGrpSpPr/>
          <p:nvPr/>
        </p:nvGrpSpPr>
        <p:grpSpPr>
          <a:xfrm>
            <a:off x="3930067" y="2734482"/>
            <a:ext cx="786684" cy="404771"/>
            <a:chOff x="79263" y="101600"/>
            <a:chExt cx="958024" cy="402615"/>
          </a:xfrm>
        </p:grpSpPr>
        <p:pic>
          <p:nvPicPr>
            <p:cNvPr id="13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grpSp>
        <p:nvGrpSpPr>
          <p:cNvPr id="17" name="Группа 77"/>
          <p:cNvGrpSpPr/>
          <p:nvPr/>
        </p:nvGrpSpPr>
        <p:grpSpPr>
          <a:xfrm>
            <a:off x="16750" y="839181"/>
            <a:ext cx="986033" cy="798648"/>
            <a:chOff x="106910" y="2997642"/>
            <a:chExt cx="1368000" cy="1105335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62394" y="2997642"/>
              <a:ext cx="1097280" cy="842838"/>
            </a:xfrm>
            <a:prstGeom prst="roundRect">
              <a:avLst>
                <a:gd name="adj" fmla="val 11007"/>
              </a:avLst>
            </a:prstGeom>
            <a:solidFill>
              <a:srgbClr val="5256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Picture 2" descr="ÐÐ°ÑÑÐ¸Ð½ÐºÐ¸ Ð¿Ð¾ Ð·Ð°Ð¿ÑÐ¾ÑÑ ÑÐµÐ¼ÑÑ png icon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0000"/>
            </a:blip>
            <a:srcRect/>
            <a:stretch>
              <a:fillRect/>
            </a:stretch>
          </p:blipFill>
          <p:spPr bwMode="auto">
            <a:xfrm>
              <a:off x="374044" y="3140764"/>
              <a:ext cx="896468" cy="567153"/>
            </a:xfrm>
            <a:prstGeom prst="rect">
              <a:avLst/>
            </a:prstGeom>
            <a:noFill/>
          </p:spPr>
        </p:pic>
        <p:sp>
          <p:nvSpPr>
            <p:cNvPr id="20" name="TextBox 19"/>
            <p:cNvSpPr txBox="1"/>
            <p:nvPr/>
          </p:nvSpPr>
          <p:spPr>
            <a:xfrm>
              <a:off x="106910" y="3762466"/>
              <a:ext cx="1368000" cy="340511"/>
            </a:xfrm>
            <a:prstGeom prst="roundRect">
              <a:avLst/>
            </a:prstGeom>
            <a:solidFill>
              <a:srgbClr val="525661"/>
            </a:solidFill>
          </p:spPr>
          <p:txBody>
            <a:bodyPr wrap="square" lIns="0" tIns="36000" rIns="0" bIns="36000" rtlCol="0" anchor="ctr">
              <a:spAutoFit/>
            </a:bodyPr>
            <a:lstStyle>
              <a:defPPr>
                <a:defRPr lang="ru-RU"/>
              </a:defPPr>
              <a:lvl1pPr algn="ctr">
                <a:lnSpc>
                  <a:spcPct val="80000"/>
                </a:lnSpc>
                <a:defRPr sz="1100">
                  <a:solidFill>
                    <a:schemeClr val="bg1"/>
                  </a:solidFill>
                  <a:latin typeface="Verdana Pro" pitchFamily="34" charset="0"/>
                </a:defRPr>
              </a:lvl1pPr>
            </a:lstStyle>
            <a:p>
              <a:r>
                <a:rPr lang="ru-RU" sz="900" dirty="0"/>
                <a:t>ПАЦИЕНТЫ</a:t>
              </a:r>
            </a:p>
          </p:txBody>
        </p:sp>
      </p:grpSp>
      <p:cxnSp>
        <p:nvCxnSpPr>
          <p:cNvPr id="21" name="Shape 102"/>
          <p:cNvCxnSpPr/>
          <p:nvPr/>
        </p:nvCxnSpPr>
        <p:spPr>
          <a:xfrm>
            <a:off x="915406" y="1202521"/>
            <a:ext cx="179314" cy="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C00000"/>
            </a:solidFill>
            <a:round/>
            <a:headEnd type="none" w="med" len="med"/>
            <a:tailEnd type="triangle" w="lg" len="med"/>
          </a:ln>
        </p:spPr>
      </p:cxnSp>
      <p:sp>
        <p:nvSpPr>
          <p:cNvPr id="22" name="Скругленный прямоугольник 21"/>
          <p:cNvSpPr/>
          <p:nvPr/>
        </p:nvSpPr>
        <p:spPr>
          <a:xfrm>
            <a:off x="1094720" y="554419"/>
            <a:ext cx="4150954" cy="3055977"/>
          </a:xfrm>
          <a:prstGeom prst="roundRect">
            <a:avLst>
              <a:gd name="adj" fmla="val 4624"/>
            </a:avLst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212226" y="614037"/>
            <a:ext cx="4033448" cy="271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prstDash val="sysDash"/>
          </a:ln>
        </p:spPr>
        <p:txBody>
          <a:bodyPr wrap="square" lIns="0" tIns="36000" rIns="0" bIns="36000" rtlCol="0" anchor="ctr">
            <a:spAutoFit/>
          </a:bodyPr>
          <a:lstStyle>
            <a:defPPr>
              <a:defRPr lang="ru-RU"/>
            </a:defPPr>
            <a:lvl1pPr defTabSz="915680">
              <a:lnSpc>
                <a:spcPct val="80000"/>
              </a:lnSpc>
              <a:defRPr sz="1000" u="sng">
                <a:latin typeface="Verdana Pro" pitchFamily="34" charset="0"/>
              </a:defRPr>
            </a:lvl1pPr>
          </a:lstStyle>
          <a:p>
            <a:pPr>
              <a:spcAft>
                <a:spcPts val="300"/>
              </a:spcAft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Обязательное медицинское страхование</a:t>
            </a:r>
            <a:endParaRPr lang="ru-RU" sz="1400" u="none" dirty="0"/>
          </a:p>
        </p:txBody>
      </p:sp>
      <p:pic>
        <p:nvPicPr>
          <p:cNvPr id="24" name="Picture 18" descr="&amp;Kcy;&amp;acy;&amp;rcy;&amp;tcy;&amp;icy;&amp;ncy;&amp;kcy;&amp;icy; &amp;pcy;&amp;ocy; &amp;zcy;&amp;acy;&amp;pcy;&amp;rcy;&amp;ocy;&amp;scy;&amp;ucy; &amp;mcy;&amp;acy;&amp;kcy;&amp;scy;-&amp;mcy;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036" y="2310102"/>
            <a:ext cx="774896" cy="2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chart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439" y="1976562"/>
            <a:ext cx="836749" cy="29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 descr="https://samaraonko.ru/d/img/onco.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30443" y="3061893"/>
            <a:ext cx="1351449" cy="627869"/>
          </a:xfrm>
          <a:prstGeom prst="rect">
            <a:avLst/>
          </a:prstGeom>
          <a:noFill/>
        </p:spPr>
      </p:pic>
      <p:grpSp>
        <p:nvGrpSpPr>
          <p:cNvPr id="27" name="Group 107"/>
          <p:cNvGrpSpPr>
            <a:grpSpLocks/>
          </p:cNvGrpSpPr>
          <p:nvPr/>
        </p:nvGrpSpPr>
        <p:grpSpPr bwMode="auto">
          <a:xfrm>
            <a:off x="3901069" y="914556"/>
            <a:ext cx="1223963" cy="1294964"/>
            <a:chOff x="4224" y="1802"/>
            <a:chExt cx="1391" cy="1093"/>
          </a:xfrm>
        </p:grpSpPr>
        <p:sp>
          <p:nvSpPr>
            <p:cNvPr id="28" name="Rectangle 108" descr="Джинсовая ткань"/>
            <p:cNvSpPr>
              <a:spLocks noChangeArrowheads="1"/>
            </p:cNvSpPr>
            <p:nvPr/>
          </p:nvSpPr>
          <p:spPr bwMode="auto">
            <a:xfrm>
              <a:off x="4224" y="1802"/>
              <a:ext cx="1391" cy="1093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rgbClr val="660033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29" name="Group 109"/>
            <p:cNvGrpSpPr>
              <a:grpSpLocks/>
            </p:cNvGrpSpPr>
            <p:nvPr/>
          </p:nvGrpSpPr>
          <p:grpSpPr bwMode="auto">
            <a:xfrm>
              <a:off x="4276" y="1875"/>
              <a:ext cx="1256" cy="626"/>
              <a:chOff x="1224" y="2552"/>
              <a:chExt cx="1256" cy="626"/>
            </a:xfrm>
          </p:grpSpPr>
          <p:sp>
            <p:nvSpPr>
              <p:cNvPr id="31" name="Rectangle 110"/>
              <p:cNvSpPr>
                <a:spLocks noChangeArrowheads="1"/>
              </p:cNvSpPr>
              <p:nvPr/>
            </p:nvSpPr>
            <p:spPr bwMode="auto">
              <a:xfrm>
                <a:off x="1253" y="2689"/>
                <a:ext cx="1193" cy="489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" name="Freeform 111"/>
              <p:cNvSpPr>
                <a:spLocks noEditPoints="1"/>
              </p:cNvSpPr>
              <p:nvPr/>
            </p:nvSpPr>
            <p:spPr bwMode="auto">
              <a:xfrm>
                <a:off x="1320" y="3074"/>
                <a:ext cx="1059" cy="104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66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3" name="Line 112"/>
              <p:cNvSpPr>
                <a:spLocks noChangeShapeType="1"/>
              </p:cNvSpPr>
              <p:nvPr/>
            </p:nvSpPr>
            <p:spPr bwMode="auto">
              <a:xfrm>
                <a:off x="1253" y="279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" name="Line 113"/>
              <p:cNvSpPr>
                <a:spLocks noChangeShapeType="1"/>
              </p:cNvSpPr>
              <p:nvPr/>
            </p:nvSpPr>
            <p:spPr bwMode="auto">
              <a:xfrm>
                <a:off x="1253" y="2900"/>
                <a:ext cx="1193" cy="4"/>
              </a:xfrm>
              <a:prstGeom prst="line">
                <a:avLst/>
              </a:prstGeom>
              <a:noFill/>
              <a:ln w="7938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" name="Line 114"/>
              <p:cNvSpPr>
                <a:spLocks noChangeShapeType="1"/>
              </p:cNvSpPr>
              <p:nvPr/>
            </p:nvSpPr>
            <p:spPr bwMode="auto">
              <a:xfrm>
                <a:off x="1253" y="3005"/>
                <a:ext cx="1193" cy="1"/>
              </a:xfrm>
              <a:prstGeom prst="line">
                <a:avLst/>
              </a:prstGeom>
              <a:noFill/>
              <a:ln w="7938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" name="Rectangle 115"/>
              <p:cNvSpPr>
                <a:spLocks noChangeArrowheads="1"/>
              </p:cNvSpPr>
              <p:nvPr/>
            </p:nvSpPr>
            <p:spPr bwMode="auto">
              <a:xfrm>
                <a:off x="1224" y="2552"/>
                <a:ext cx="1256" cy="140"/>
              </a:xfrm>
              <a:prstGeom prst="rect">
                <a:avLst/>
              </a:prstGeom>
              <a:solidFill>
                <a:srgbClr val="808080"/>
              </a:solidFill>
              <a:ln w="8001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" name="Freeform 116"/>
              <p:cNvSpPr>
                <a:spLocks noEditPoints="1"/>
              </p:cNvSpPr>
              <p:nvPr/>
            </p:nvSpPr>
            <p:spPr bwMode="auto">
              <a:xfrm>
                <a:off x="1287" y="2707"/>
                <a:ext cx="1126" cy="453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8" name="Line 117"/>
              <p:cNvSpPr>
                <a:spLocks noChangeShapeType="1"/>
              </p:cNvSpPr>
              <p:nvPr/>
            </p:nvSpPr>
            <p:spPr bwMode="auto">
              <a:xfrm>
                <a:off x="1385" y="3074"/>
                <a:ext cx="5" cy="104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" name="Line 118"/>
              <p:cNvSpPr>
                <a:spLocks noChangeShapeType="1"/>
              </p:cNvSpPr>
              <p:nvPr/>
            </p:nvSpPr>
            <p:spPr bwMode="auto">
              <a:xfrm>
                <a:off x="2314" y="3074"/>
                <a:ext cx="2" cy="104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" name="Line 119"/>
              <p:cNvSpPr>
                <a:spLocks noChangeShapeType="1"/>
              </p:cNvSpPr>
              <p:nvPr/>
            </p:nvSpPr>
            <p:spPr bwMode="auto">
              <a:xfrm>
                <a:off x="1385" y="2707"/>
                <a:ext cx="5" cy="69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" name="Rectangle 120"/>
              <p:cNvSpPr>
                <a:spLocks noChangeArrowheads="1"/>
              </p:cNvSpPr>
              <p:nvPr/>
            </p:nvSpPr>
            <p:spPr bwMode="auto">
              <a:xfrm>
                <a:off x="1287" y="2707"/>
                <a:ext cx="198" cy="69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" name="Line 121"/>
              <p:cNvSpPr>
                <a:spLocks noChangeShapeType="1"/>
              </p:cNvSpPr>
              <p:nvPr/>
            </p:nvSpPr>
            <p:spPr bwMode="auto">
              <a:xfrm>
                <a:off x="1618" y="2707"/>
                <a:ext cx="0" cy="69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3" name="Rectangle 122"/>
              <p:cNvSpPr>
                <a:spLocks noChangeArrowheads="1"/>
              </p:cNvSpPr>
              <p:nvPr/>
            </p:nvSpPr>
            <p:spPr bwMode="auto">
              <a:xfrm>
                <a:off x="1520" y="2707"/>
                <a:ext cx="197" cy="69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" name="Line 123"/>
              <p:cNvSpPr>
                <a:spLocks noChangeShapeType="1"/>
              </p:cNvSpPr>
              <p:nvPr/>
            </p:nvSpPr>
            <p:spPr bwMode="auto">
              <a:xfrm>
                <a:off x="1849" y="2707"/>
                <a:ext cx="5" cy="69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" name="Rectangle 124"/>
              <p:cNvSpPr>
                <a:spLocks noChangeArrowheads="1"/>
              </p:cNvSpPr>
              <p:nvPr/>
            </p:nvSpPr>
            <p:spPr bwMode="auto">
              <a:xfrm>
                <a:off x="1751" y="2707"/>
                <a:ext cx="198" cy="69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" name="Line 125"/>
              <p:cNvSpPr>
                <a:spLocks noChangeShapeType="1"/>
              </p:cNvSpPr>
              <p:nvPr/>
            </p:nvSpPr>
            <p:spPr bwMode="auto">
              <a:xfrm>
                <a:off x="2081" y="2707"/>
                <a:ext cx="2" cy="69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" name="Rectangle 126"/>
              <p:cNvSpPr>
                <a:spLocks noChangeArrowheads="1"/>
              </p:cNvSpPr>
              <p:nvPr/>
            </p:nvSpPr>
            <p:spPr bwMode="auto">
              <a:xfrm>
                <a:off x="1982" y="2707"/>
                <a:ext cx="198" cy="69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8" name="Line 127"/>
              <p:cNvSpPr>
                <a:spLocks noChangeShapeType="1"/>
              </p:cNvSpPr>
              <p:nvPr/>
            </p:nvSpPr>
            <p:spPr bwMode="auto">
              <a:xfrm>
                <a:off x="2314" y="2707"/>
                <a:ext cx="2" cy="69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" name="Rectangle 128"/>
              <p:cNvSpPr>
                <a:spLocks noChangeArrowheads="1"/>
              </p:cNvSpPr>
              <p:nvPr/>
            </p:nvSpPr>
            <p:spPr bwMode="auto">
              <a:xfrm>
                <a:off x="2215" y="2707"/>
                <a:ext cx="198" cy="69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" name="Line 129"/>
              <p:cNvSpPr>
                <a:spLocks noChangeShapeType="1"/>
              </p:cNvSpPr>
              <p:nvPr/>
            </p:nvSpPr>
            <p:spPr bwMode="auto">
              <a:xfrm>
                <a:off x="2314" y="2812"/>
                <a:ext cx="2" cy="68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" name="Rectangle 130"/>
              <p:cNvSpPr>
                <a:spLocks noChangeArrowheads="1"/>
              </p:cNvSpPr>
              <p:nvPr/>
            </p:nvSpPr>
            <p:spPr bwMode="auto">
              <a:xfrm>
                <a:off x="2215" y="2812"/>
                <a:ext cx="198" cy="68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" name="Line 131"/>
              <p:cNvSpPr>
                <a:spLocks noChangeShapeType="1"/>
              </p:cNvSpPr>
              <p:nvPr/>
            </p:nvSpPr>
            <p:spPr bwMode="auto">
              <a:xfrm>
                <a:off x="2081" y="2812"/>
                <a:ext cx="2" cy="68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3" name="Rectangle 132"/>
              <p:cNvSpPr>
                <a:spLocks noChangeArrowheads="1"/>
              </p:cNvSpPr>
              <p:nvPr/>
            </p:nvSpPr>
            <p:spPr bwMode="auto">
              <a:xfrm>
                <a:off x="1982" y="2812"/>
                <a:ext cx="198" cy="68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4" name="Line 133"/>
              <p:cNvSpPr>
                <a:spLocks noChangeShapeType="1"/>
              </p:cNvSpPr>
              <p:nvPr/>
            </p:nvSpPr>
            <p:spPr bwMode="auto">
              <a:xfrm>
                <a:off x="1849" y="2812"/>
                <a:ext cx="5" cy="68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" name="Rectangle 134"/>
              <p:cNvSpPr>
                <a:spLocks noChangeArrowheads="1"/>
              </p:cNvSpPr>
              <p:nvPr/>
            </p:nvSpPr>
            <p:spPr bwMode="auto">
              <a:xfrm>
                <a:off x="1751" y="2812"/>
                <a:ext cx="198" cy="68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" name="Line 135"/>
              <p:cNvSpPr>
                <a:spLocks noChangeShapeType="1"/>
              </p:cNvSpPr>
              <p:nvPr/>
            </p:nvSpPr>
            <p:spPr bwMode="auto">
              <a:xfrm>
                <a:off x="1618" y="2812"/>
                <a:ext cx="0" cy="68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" name="Rectangle 136"/>
              <p:cNvSpPr>
                <a:spLocks noChangeArrowheads="1"/>
              </p:cNvSpPr>
              <p:nvPr/>
            </p:nvSpPr>
            <p:spPr bwMode="auto">
              <a:xfrm>
                <a:off x="1520" y="2812"/>
                <a:ext cx="197" cy="68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8" name="Line 137"/>
              <p:cNvSpPr>
                <a:spLocks noChangeShapeType="1"/>
              </p:cNvSpPr>
              <p:nvPr/>
            </p:nvSpPr>
            <p:spPr bwMode="auto">
              <a:xfrm>
                <a:off x="1385" y="2812"/>
                <a:ext cx="5" cy="68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9" name="Rectangle 138"/>
              <p:cNvSpPr>
                <a:spLocks noChangeArrowheads="1"/>
              </p:cNvSpPr>
              <p:nvPr/>
            </p:nvSpPr>
            <p:spPr bwMode="auto">
              <a:xfrm>
                <a:off x="1287" y="2812"/>
                <a:ext cx="198" cy="68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0" name="Line 139"/>
              <p:cNvSpPr>
                <a:spLocks noChangeShapeType="1"/>
              </p:cNvSpPr>
              <p:nvPr/>
            </p:nvSpPr>
            <p:spPr bwMode="auto">
              <a:xfrm>
                <a:off x="1385" y="2916"/>
                <a:ext cx="5" cy="72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1" name="Rectangle 140"/>
              <p:cNvSpPr>
                <a:spLocks noChangeArrowheads="1"/>
              </p:cNvSpPr>
              <p:nvPr/>
            </p:nvSpPr>
            <p:spPr bwMode="auto">
              <a:xfrm>
                <a:off x="1287" y="2916"/>
                <a:ext cx="198" cy="72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2" name="Line 141"/>
              <p:cNvSpPr>
                <a:spLocks noChangeShapeType="1"/>
              </p:cNvSpPr>
              <p:nvPr/>
            </p:nvSpPr>
            <p:spPr bwMode="auto">
              <a:xfrm>
                <a:off x="1618" y="2916"/>
                <a:ext cx="0" cy="72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3" name="Rectangle 142"/>
              <p:cNvSpPr>
                <a:spLocks noChangeArrowheads="1"/>
              </p:cNvSpPr>
              <p:nvPr/>
            </p:nvSpPr>
            <p:spPr bwMode="auto">
              <a:xfrm>
                <a:off x="1520" y="2916"/>
                <a:ext cx="197" cy="72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4" name="Line 143"/>
              <p:cNvSpPr>
                <a:spLocks noChangeShapeType="1"/>
              </p:cNvSpPr>
              <p:nvPr/>
            </p:nvSpPr>
            <p:spPr bwMode="auto">
              <a:xfrm>
                <a:off x="1849" y="2916"/>
                <a:ext cx="5" cy="72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5" name="Rectangle 144"/>
              <p:cNvSpPr>
                <a:spLocks noChangeArrowheads="1"/>
              </p:cNvSpPr>
              <p:nvPr/>
            </p:nvSpPr>
            <p:spPr bwMode="auto">
              <a:xfrm>
                <a:off x="1751" y="2916"/>
                <a:ext cx="198" cy="72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6" name="Line 145"/>
              <p:cNvSpPr>
                <a:spLocks noChangeShapeType="1"/>
              </p:cNvSpPr>
              <p:nvPr/>
            </p:nvSpPr>
            <p:spPr bwMode="auto">
              <a:xfrm>
                <a:off x="2081" y="2916"/>
                <a:ext cx="2" cy="72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" name="Rectangle 146"/>
              <p:cNvSpPr>
                <a:spLocks noChangeArrowheads="1"/>
              </p:cNvSpPr>
              <p:nvPr/>
            </p:nvSpPr>
            <p:spPr bwMode="auto">
              <a:xfrm>
                <a:off x="1982" y="2916"/>
                <a:ext cx="198" cy="72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" name="Line 147"/>
              <p:cNvSpPr>
                <a:spLocks noChangeShapeType="1"/>
              </p:cNvSpPr>
              <p:nvPr/>
            </p:nvSpPr>
            <p:spPr bwMode="auto">
              <a:xfrm>
                <a:off x="2314" y="2916"/>
                <a:ext cx="2" cy="72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" name="Rectangle 148"/>
              <p:cNvSpPr>
                <a:spLocks noChangeArrowheads="1"/>
              </p:cNvSpPr>
              <p:nvPr/>
            </p:nvSpPr>
            <p:spPr bwMode="auto">
              <a:xfrm>
                <a:off x="2215" y="2916"/>
                <a:ext cx="198" cy="72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" name="Line 149"/>
              <p:cNvSpPr>
                <a:spLocks noChangeShapeType="1"/>
              </p:cNvSpPr>
              <p:nvPr/>
            </p:nvSpPr>
            <p:spPr bwMode="auto">
              <a:xfrm flipH="1">
                <a:off x="1901" y="3074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1" name="Line 150"/>
              <p:cNvSpPr>
                <a:spLocks noChangeShapeType="1"/>
              </p:cNvSpPr>
              <p:nvPr/>
            </p:nvSpPr>
            <p:spPr bwMode="auto">
              <a:xfrm>
                <a:off x="1966" y="3023"/>
                <a:ext cx="0" cy="51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2" name="Line 151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0" cy="51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3" name="Rectangle 152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4" name="Line 153"/>
              <p:cNvSpPr>
                <a:spLocks noChangeShapeType="1"/>
              </p:cNvSpPr>
              <p:nvPr/>
            </p:nvSpPr>
            <p:spPr bwMode="auto">
              <a:xfrm flipH="1">
                <a:off x="1536" y="3074"/>
                <a:ext cx="263" cy="0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5" name="Line 154"/>
              <p:cNvSpPr>
                <a:spLocks noChangeShapeType="1"/>
              </p:cNvSpPr>
              <p:nvPr/>
            </p:nvSpPr>
            <p:spPr bwMode="auto">
              <a:xfrm>
                <a:off x="1601" y="3023"/>
                <a:ext cx="2" cy="51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6" name="Line 155"/>
              <p:cNvSpPr>
                <a:spLocks noChangeShapeType="1"/>
              </p:cNvSpPr>
              <p:nvPr/>
            </p:nvSpPr>
            <p:spPr bwMode="auto">
              <a:xfrm>
                <a:off x="1735" y="3023"/>
                <a:ext cx="0" cy="51"/>
              </a:xfrm>
              <a:prstGeom prst="line">
                <a:avLst/>
              </a:prstGeom>
              <a:no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7" name="Rectangle 156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3" cy="140"/>
              </a:xfrm>
              <a:prstGeom prst="rect">
                <a:avLst/>
              </a:prstGeom>
              <a:no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30" name="Text Box 157"/>
            <p:cNvSpPr txBox="1">
              <a:spLocks noChangeArrowheads="1"/>
            </p:cNvSpPr>
            <p:nvPr/>
          </p:nvSpPr>
          <p:spPr bwMode="auto">
            <a:xfrm>
              <a:off x="4321" y="2548"/>
              <a:ext cx="1198" cy="2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660033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ru-RU" sz="1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ТФОМС</a:t>
              </a:r>
              <a:endPara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78" name="Group 42"/>
          <p:cNvGrpSpPr>
            <a:grpSpLocks/>
          </p:cNvGrpSpPr>
          <p:nvPr/>
        </p:nvGrpSpPr>
        <p:grpSpPr bwMode="auto">
          <a:xfrm>
            <a:off x="1175332" y="819305"/>
            <a:ext cx="792163" cy="590550"/>
            <a:chOff x="158" y="890"/>
            <a:chExt cx="1270" cy="1391"/>
          </a:xfrm>
        </p:grpSpPr>
        <p:sp>
          <p:nvSpPr>
            <p:cNvPr id="79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80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82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83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84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85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86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87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88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89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0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1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2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3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4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5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6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7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8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99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0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1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2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3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4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5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6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7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8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09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0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1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2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3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4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5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6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7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8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19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20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21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22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23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24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25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26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27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28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81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grpSp>
        <p:nvGrpSpPr>
          <p:cNvPr id="129" name="Group 42"/>
          <p:cNvGrpSpPr>
            <a:grpSpLocks/>
          </p:cNvGrpSpPr>
          <p:nvPr/>
        </p:nvGrpSpPr>
        <p:grpSpPr bwMode="auto">
          <a:xfrm>
            <a:off x="1391232" y="1035205"/>
            <a:ext cx="792163" cy="590550"/>
            <a:chOff x="158" y="890"/>
            <a:chExt cx="1270" cy="1391"/>
          </a:xfrm>
        </p:grpSpPr>
        <p:sp>
          <p:nvSpPr>
            <p:cNvPr id="130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131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133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34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35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36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37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38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39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0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1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2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3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4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5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6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7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8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49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0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1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2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3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4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5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6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7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8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59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0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1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2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3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4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5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6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7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8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69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0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1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2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3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4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5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6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7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8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79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132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grpSp>
        <p:nvGrpSpPr>
          <p:cNvPr id="180" name="Group 42"/>
          <p:cNvGrpSpPr>
            <a:grpSpLocks/>
          </p:cNvGrpSpPr>
          <p:nvPr/>
        </p:nvGrpSpPr>
        <p:grpSpPr bwMode="auto">
          <a:xfrm>
            <a:off x="1607132" y="1251105"/>
            <a:ext cx="792163" cy="590550"/>
            <a:chOff x="158" y="890"/>
            <a:chExt cx="1270" cy="1391"/>
          </a:xfrm>
        </p:grpSpPr>
        <p:sp>
          <p:nvSpPr>
            <p:cNvPr id="181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182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184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5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6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7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8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89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0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1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2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3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4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5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6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7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8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199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0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1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2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3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4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5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6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7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8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09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0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1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2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3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4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5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6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7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8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19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0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1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2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3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4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5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6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7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8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29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30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183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grpSp>
        <p:nvGrpSpPr>
          <p:cNvPr id="231" name="Group 42"/>
          <p:cNvGrpSpPr>
            <a:grpSpLocks/>
          </p:cNvGrpSpPr>
          <p:nvPr/>
        </p:nvGrpSpPr>
        <p:grpSpPr bwMode="auto">
          <a:xfrm>
            <a:off x="1823032" y="1467005"/>
            <a:ext cx="792163" cy="590550"/>
            <a:chOff x="158" y="890"/>
            <a:chExt cx="1270" cy="1391"/>
          </a:xfrm>
        </p:grpSpPr>
        <p:sp>
          <p:nvSpPr>
            <p:cNvPr id="232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233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235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36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37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38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39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0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1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2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3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4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5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6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7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8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49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0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1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2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3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4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5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6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7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8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59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0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1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2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3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4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5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6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7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8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69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0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1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2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3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4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5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6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7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8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79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80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81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234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grpSp>
        <p:nvGrpSpPr>
          <p:cNvPr id="282" name="Group 42"/>
          <p:cNvGrpSpPr>
            <a:grpSpLocks/>
          </p:cNvGrpSpPr>
          <p:nvPr/>
        </p:nvGrpSpPr>
        <p:grpSpPr bwMode="auto">
          <a:xfrm>
            <a:off x="2038932" y="1682905"/>
            <a:ext cx="792163" cy="590550"/>
            <a:chOff x="158" y="890"/>
            <a:chExt cx="1270" cy="1391"/>
          </a:xfrm>
        </p:grpSpPr>
        <p:sp>
          <p:nvSpPr>
            <p:cNvPr id="283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284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286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87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88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89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0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1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2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3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4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5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6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7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8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299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0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1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2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3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4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5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6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7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8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09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0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1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2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3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4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5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6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7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8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19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0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1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2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3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4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5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6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7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8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29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30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31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32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285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grpSp>
        <p:nvGrpSpPr>
          <p:cNvPr id="333" name="Group 42"/>
          <p:cNvGrpSpPr>
            <a:grpSpLocks/>
          </p:cNvGrpSpPr>
          <p:nvPr/>
        </p:nvGrpSpPr>
        <p:grpSpPr bwMode="auto">
          <a:xfrm>
            <a:off x="2254832" y="1898805"/>
            <a:ext cx="792163" cy="590550"/>
            <a:chOff x="158" y="890"/>
            <a:chExt cx="1270" cy="1391"/>
          </a:xfrm>
        </p:grpSpPr>
        <p:sp>
          <p:nvSpPr>
            <p:cNvPr id="334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335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337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38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39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0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1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2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3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4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5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6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7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8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49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0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1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2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3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4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5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6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7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8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59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0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1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2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3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4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5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6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7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8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69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0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1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2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3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4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5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6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7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8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79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80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81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82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83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336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grpSp>
        <p:nvGrpSpPr>
          <p:cNvPr id="384" name="Group 42"/>
          <p:cNvGrpSpPr>
            <a:grpSpLocks/>
          </p:cNvGrpSpPr>
          <p:nvPr/>
        </p:nvGrpSpPr>
        <p:grpSpPr bwMode="auto">
          <a:xfrm>
            <a:off x="2470732" y="2114705"/>
            <a:ext cx="792163" cy="590550"/>
            <a:chOff x="158" y="890"/>
            <a:chExt cx="1270" cy="1391"/>
          </a:xfrm>
        </p:grpSpPr>
        <p:sp>
          <p:nvSpPr>
            <p:cNvPr id="385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386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388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89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0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1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2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3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4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5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6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7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8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399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0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1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2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3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4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5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6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7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8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09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0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1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2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3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4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5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6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7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8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19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0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1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2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3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4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5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6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7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8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29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30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31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32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33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34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387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grpSp>
        <p:nvGrpSpPr>
          <p:cNvPr id="435" name="Group 42"/>
          <p:cNvGrpSpPr>
            <a:grpSpLocks/>
          </p:cNvGrpSpPr>
          <p:nvPr/>
        </p:nvGrpSpPr>
        <p:grpSpPr bwMode="auto">
          <a:xfrm>
            <a:off x="2686632" y="2330605"/>
            <a:ext cx="792163" cy="590550"/>
            <a:chOff x="158" y="890"/>
            <a:chExt cx="1270" cy="1391"/>
          </a:xfrm>
        </p:grpSpPr>
        <p:sp>
          <p:nvSpPr>
            <p:cNvPr id="436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437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439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0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1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2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3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4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5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6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7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8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49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0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1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2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3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4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5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6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7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8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59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0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1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2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3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4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5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6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7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8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69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0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1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2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3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4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5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6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7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8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79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80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81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82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83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84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85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438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grpSp>
        <p:nvGrpSpPr>
          <p:cNvPr id="486" name="Group 42"/>
          <p:cNvGrpSpPr>
            <a:grpSpLocks/>
          </p:cNvGrpSpPr>
          <p:nvPr/>
        </p:nvGrpSpPr>
        <p:grpSpPr bwMode="auto">
          <a:xfrm>
            <a:off x="2902532" y="2546505"/>
            <a:ext cx="792163" cy="590550"/>
            <a:chOff x="158" y="890"/>
            <a:chExt cx="1270" cy="1391"/>
          </a:xfrm>
        </p:grpSpPr>
        <p:sp>
          <p:nvSpPr>
            <p:cNvPr id="487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488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490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1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2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3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4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5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6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7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8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499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0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1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2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3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4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5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6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7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8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09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0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1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2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3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4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5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6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7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8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19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0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1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2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3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4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5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6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7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8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29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30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31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32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33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34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35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36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489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grpSp>
        <p:nvGrpSpPr>
          <p:cNvPr id="537" name="Group 42"/>
          <p:cNvGrpSpPr>
            <a:grpSpLocks/>
          </p:cNvGrpSpPr>
          <p:nvPr/>
        </p:nvGrpSpPr>
        <p:grpSpPr bwMode="auto">
          <a:xfrm>
            <a:off x="3118432" y="2762405"/>
            <a:ext cx="792163" cy="590550"/>
            <a:chOff x="158" y="890"/>
            <a:chExt cx="1270" cy="1391"/>
          </a:xfrm>
        </p:grpSpPr>
        <p:sp>
          <p:nvSpPr>
            <p:cNvPr id="538" name="Rectangle 43"/>
            <p:cNvSpPr>
              <a:spLocks noChangeArrowheads="1"/>
            </p:cNvSpPr>
            <p:nvPr/>
          </p:nvSpPr>
          <p:spPr bwMode="auto">
            <a:xfrm>
              <a:off x="158" y="890"/>
              <a:ext cx="1270" cy="1354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5000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 w="9525">
              <a:solidFill>
                <a:srgbClr val="EAEAEA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539" name="Group 44"/>
            <p:cNvGrpSpPr>
              <a:grpSpLocks/>
            </p:cNvGrpSpPr>
            <p:nvPr/>
          </p:nvGrpSpPr>
          <p:grpSpPr bwMode="auto">
            <a:xfrm>
              <a:off x="250" y="1025"/>
              <a:ext cx="1150" cy="677"/>
              <a:chOff x="1221" y="2548"/>
              <a:chExt cx="1260" cy="633"/>
            </a:xfrm>
          </p:grpSpPr>
          <p:sp>
            <p:nvSpPr>
              <p:cNvPr id="541" name="Rectangle 45"/>
              <p:cNvSpPr>
                <a:spLocks noChangeArrowheads="1"/>
              </p:cNvSpPr>
              <p:nvPr/>
            </p:nvSpPr>
            <p:spPr bwMode="auto">
              <a:xfrm>
                <a:off x="1254" y="2688"/>
                <a:ext cx="1193" cy="493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42" name="Freeform 46"/>
              <p:cNvSpPr>
                <a:spLocks noEditPoints="1"/>
              </p:cNvSpPr>
              <p:nvPr/>
            </p:nvSpPr>
            <p:spPr bwMode="auto">
              <a:xfrm>
                <a:off x="1321" y="3076"/>
                <a:ext cx="1060" cy="105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solidFill>
                <a:srgbClr val="E6E6E6"/>
              </a:solidFill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43" name="Line 47"/>
              <p:cNvSpPr>
                <a:spLocks noChangeShapeType="1"/>
              </p:cNvSpPr>
              <p:nvPr/>
            </p:nvSpPr>
            <p:spPr bwMode="auto">
              <a:xfrm>
                <a:off x="1254" y="2792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44" name="Line 48"/>
              <p:cNvSpPr>
                <a:spLocks noChangeShapeType="1"/>
              </p:cNvSpPr>
              <p:nvPr/>
            </p:nvSpPr>
            <p:spPr bwMode="auto">
              <a:xfrm>
                <a:off x="1254" y="2901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45" name="Line 49"/>
              <p:cNvSpPr>
                <a:spLocks noChangeShapeType="1"/>
              </p:cNvSpPr>
              <p:nvPr/>
            </p:nvSpPr>
            <p:spPr bwMode="auto">
              <a:xfrm>
                <a:off x="1254" y="3006"/>
                <a:ext cx="119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46" name="Rectangle 50"/>
              <p:cNvSpPr>
                <a:spLocks noChangeArrowheads="1"/>
              </p:cNvSpPr>
              <p:nvPr/>
            </p:nvSpPr>
            <p:spPr bwMode="auto">
              <a:xfrm>
                <a:off x="1221" y="2548"/>
                <a:ext cx="1260" cy="140"/>
              </a:xfrm>
              <a:prstGeom prst="rect">
                <a:avLst/>
              </a:prstGeom>
              <a:solidFill>
                <a:srgbClr val="808080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47" name="Freeform 51"/>
              <p:cNvSpPr>
                <a:spLocks noEditPoints="1"/>
              </p:cNvSpPr>
              <p:nvPr/>
            </p:nvSpPr>
            <p:spPr bwMode="auto">
              <a:xfrm>
                <a:off x="1288" y="2705"/>
                <a:ext cx="1129" cy="458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48" name="Line 52"/>
              <p:cNvSpPr>
                <a:spLocks noChangeShapeType="1"/>
              </p:cNvSpPr>
              <p:nvPr/>
            </p:nvSpPr>
            <p:spPr bwMode="auto">
              <a:xfrm>
                <a:off x="1388" y="3076"/>
                <a:ext cx="0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49" name="Line 53"/>
              <p:cNvSpPr>
                <a:spLocks noChangeShapeType="1"/>
              </p:cNvSpPr>
              <p:nvPr/>
            </p:nvSpPr>
            <p:spPr bwMode="auto">
              <a:xfrm>
                <a:off x="2314" y="3076"/>
                <a:ext cx="8" cy="105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0" name="Line 54"/>
              <p:cNvSpPr>
                <a:spLocks noChangeShapeType="1"/>
              </p:cNvSpPr>
              <p:nvPr/>
            </p:nvSpPr>
            <p:spPr bwMode="auto">
              <a:xfrm>
                <a:off x="1388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1" name="Rectangle 55"/>
              <p:cNvSpPr>
                <a:spLocks noChangeArrowheads="1"/>
              </p:cNvSpPr>
              <p:nvPr/>
            </p:nvSpPr>
            <p:spPr bwMode="auto">
              <a:xfrm>
                <a:off x="1288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2" name="Line 56"/>
              <p:cNvSpPr>
                <a:spLocks noChangeShapeType="1"/>
              </p:cNvSpPr>
              <p:nvPr/>
            </p:nvSpPr>
            <p:spPr bwMode="auto">
              <a:xfrm>
                <a:off x="1619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3" name="Rectangle 57"/>
              <p:cNvSpPr>
                <a:spLocks noChangeArrowheads="1"/>
              </p:cNvSpPr>
              <p:nvPr/>
            </p:nvSpPr>
            <p:spPr bwMode="auto">
              <a:xfrm>
                <a:off x="1519" y="2705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4" name="Line 58"/>
              <p:cNvSpPr>
                <a:spLocks noChangeShapeType="1"/>
              </p:cNvSpPr>
              <p:nvPr/>
            </p:nvSpPr>
            <p:spPr bwMode="auto">
              <a:xfrm>
                <a:off x="1851" y="2705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5" name="Rectangle 59"/>
              <p:cNvSpPr>
                <a:spLocks noChangeArrowheads="1"/>
              </p:cNvSpPr>
              <p:nvPr/>
            </p:nvSpPr>
            <p:spPr bwMode="auto">
              <a:xfrm>
                <a:off x="1751" y="2705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6" name="Line 60"/>
              <p:cNvSpPr>
                <a:spLocks noChangeShapeType="1"/>
              </p:cNvSpPr>
              <p:nvPr/>
            </p:nvSpPr>
            <p:spPr bwMode="auto">
              <a:xfrm>
                <a:off x="2082" y="2705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7" name="Rectangle 61"/>
              <p:cNvSpPr>
                <a:spLocks noChangeArrowheads="1"/>
              </p:cNvSpPr>
              <p:nvPr/>
            </p:nvSpPr>
            <p:spPr bwMode="auto">
              <a:xfrm>
                <a:off x="1985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8" name="Line 62"/>
              <p:cNvSpPr>
                <a:spLocks noChangeShapeType="1"/>
              </p:cNvSpPr>
              <p:nvPr/>
            </p:nvSpPr>
            <p:spPr bwMode="auto">
              <a:xfrm>
                <a:off x="2314" y="2705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59" name="Rectangle 63"/>
              <p:cNvSpPr>
                <a:spLocks noChangeArrowheads="1"/>
              </p:cNvSpPr>
              <p:nvPr/>
            </p:nvSpPr>
            <p:spPr bwMode="auto">
              <a:xfrm>
                <a:off x="2216" y="2705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0" name="Line 64"/>
              <p:cNvSpPr>
                <a:spLocks noChangeShapeType="1"/>
              </p:cNvSpPr>
              <p:nvPr/>
            </p:nvSpPr>
            <p:spPr bwMode="auto">
              <a:xfrm>
                <a:off x="2314" y="2810"/>
                <a:ext cx="8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1" name="Rectangle 65"/>
              <p:cNvSpPr>
                <a:spLocks noChangeArrowheads="1"/>
              </p:cNvSpPr>
              <p:nvPr/>
            </p:nvSpPr>
            <p:spPr bwMode="auto">
              <a:xfrm>
                <a:off x="2216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2" name="Line 66"/>
              <p:cNvSpPr>
                <a:spLocks noChangeShapeType="1"/>
              </p:cNvSpPr>
              <p:nvPr/>
            </p:nvSpPr>
            <p:spPr bwMode="auto">
              <a:xfrm>
                <a:off x="2082" y="2810"/>
                <a:ext cx="3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3" name="Rectangle 67"/>
              <p:cNvSpPr>
                <a:spLocks noChangeArrowheads="1"/>
              </p:cNvSpPr>
              <p:nvPr/>
            </p:nvSpPr>
            <p:spPr bwMode="auto">
              <a:xfrm>
                <a:off x="1985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4" name="Line 68"/>
              <p:cNvSpPr>
                <a:spLocks noChangeShapeType="1"/>
              </p:cNvSpPr>
              <p:nvPr/>
            </p:nvSpPr>
            <p:spPr bwMode="auto">
              <a:xfrm>
                <a:off x="1851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5" name="Rectangle 69"/>
              <p:cNvSpPr>
                <a:spLocks noChangeArrowheads="1"/>
              </p:cNvSpPr>
              <p:nvPr/>
            </p:nvSpPr>
            <p:spPr bwMode="auto">
              <a:xfrm>
                <a:off x="1751" y="2810"/>
                <a:ext cx="206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6" name="Line 70"/>
              <p:cNvSpPr>
                <a:spLocks noChangeShapeType="1"/>
              </p:cNvSpPr>
              <p:nvPr/>
            </p:nvSpPr>
            <p:spPr bwMode="auto">
              <a:xfrm>
                <a:off x="1619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7" name="Rectangle 71"/>
              <p:cNvSpPr>
                <a:spLocks noChangeArrowheads="1"/>
              </p:cNvSpPr>
              <p:nvPr/>
            </p:nvSpPr>
            <p:spPr bwMode="auto">
              <a:xfrm>
                <a:off x="1519" y="2810"/>
                <a:ext cx="201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8" name="Line 72"/>
              <p:cNvSpPr>
                <a:spLocks noChangeShapeType="1"/>
              </p:cNvSpPr>
              <p:nvPr/>
            </p:nvSpPr>
            <p:spPr bwMode="auto">
              <a:xfrm>
                <a:off x="1388" y="2810"/>
                <a:ext cx="0" cy="7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69" name="Rectangle 73"/>
              <p:cNvSpPr>
                <a:spLocks noChangeArrowheads="1"/>
              </p:cNvSpPr>
              <p:nvPr/>
            </p:nvSpPr>
            <p:spPr bwMode="auto">
              <a:xfrm>
                <a:off x="1288" y="2810"/>
                <a:ext cx="198" cy="7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0" name="Line 74"/>
              <p:cNvSpPr>
                <a:spLocks noChangeShapeType="1"/>
              </p:cNvSpPr>
              <p:nvPr/>
            </p:nvSpPr>
            <p:spPr bwMode="auto">
              <a:xfrm>
                <a:off x="1388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1" name="Rectangle 75"/>
              <p:cNvSpPr>
                <a:spLocks noChangeArrowheads="1"/>
              </p:cNvSpPr>
              <p:nvPr/>
            </p:nvSpPr>
            <p:spPr bwMode="auto">
              <a:xfrm>
                <a:off x="1288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2" name="Line 76"/>
              <p:cNvSpPr>
                <a:spLocks noChangeShapeType="1"/>
              </p:cNvSpPr>
              <p:nvPr/>
            </p:nvSpPr>
            <p:spPr bwMode="auto">
              <a:xfrm>
                <a:off x="1619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3" name="Rectangle 77"/>
              <p:cNvSpPr>
                <a:spLocks noChangeArrowheads="1"/>
              </p:cNvSpPr>
              <p:nvPr/>
            </p:nvSpPr>
            <p:spPr bwMode="auto">
              <a:xfrm>
                <a:off x="1519" y="2915"/>
                <a:ext cx="201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4" name="Line 78"/>
              <p:cNvSpPr>
                <a:spLocks noChangeShapeType="1"/>
              </p:cNvSpPr>
              <p:nvPr/>
            </p:nvSpPr>
            <p:spPr bwMode="auto">
              <a:xfrm>
                <a:off x="1851" y="2915"/>
                <a:ext cx="0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5" name="Rectangle 79"/>
              <p:cNvSpPr>
                <a:spLocks noChangeArrowheads="1"/>
              </p:cNvSpPr>
              <p:nvPr/>
            </p:nvSpPr>
            <p:spPr bwMode="auto">
              <a:xfrm>
                <a:off x="1751" y="2915"/>
                <a:ext cx="206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6" name="Line 80"/>
              <p:cNvSpPr>
                <a:spLocks noChangeShapeType="1"/>
              </p:cNvSpPr>
              <p:nvPr/>
            </p:nvSpPr>
            <p:spPr bwMode="auto">
              <a:xfrm>
                <a:off x="2082" y="2915"/>
                <a:ext cx="3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7" name="Rectangle 81"/>
              <p:cNvSpPr>
                <a:spLocks noChangeArrowheads="1"/>
              </p:cNvSpPr>
              <p:nvPr/>
            </p:nvSpPr>
            <p:spPr bwMode="auto">
              <a:xfrm>
                <a:off x="1985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8" name="Line 82"/>
              <p:cNvSpPr>
                <a:spLocks noChangeShapeType="1"/>
              </p:cNvSpPr>
              <p:nvPr/>
            </p:nvSpPr>
            <p:spPr bwMode="auto">
              <a:xfrm>
                <a:off x="2314" y="2915"/>
                <a:ext cx="8" cy="7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79" name="Rectangle 83"/>
              <p:cNvSpPr>
                <a:spLocks noChangeArrowheads="1"/>
              </p:cNvSpPr>
              <p:nvPr/>
            </p:nvSpPr>
            <p:spPr bwMode="auto">
              <a:xfrm>
                <a:off x="2216" y="2915"/>
                <a:ext cx="198" cy="73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80" name="Line 84"/>
              <p:cNvSpPr>
                <a:spLocks noChangeShapeType="1"/>
              </p:cNvSpPr>
              <p:nvPr/>
            </p:nvSpPr>
            <p:spPr bwMode="auto">
              <a:xfrm flipH="1">
                <a:off x="1901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81" name="Line 85"/>
              <p:cNvSpPr>
                <a:spLocks noChangeShapeType="1"/>
              </p:cNvSpPr>
              <p:nvPr/>
            </p:nvSpPr>
            <p:spPr bwMode="auto">
              <a:xfrm>
                <a:off x="1968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82" name="Line 86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83" name="Rectangle 87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84" name="Line 88"/>
              <p:cNvSpPr>
                <a:spLocks noChangeShapeType="1"/>
              </p:cNvSpPr>
              <p:nvPr/>
            </p:nvSpPr>
            <p:spPr bwMode="auto">
              <a:xfrm flipH="1">
                <a:off x="1536" y="3076"/>
                <a:ext cx="265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85" name="Line 89"/>
              <p:cNvSpPr>
                <a:spLocks noChangeShapeType="1"/>
              </p:cNvSpPr>
              <p:nvPr/>
            </p:nvSpPr>
            <p:spPr bwMode="auto">
              <a:xfrm>
                <a:off x="1603" y="3023"/>
                <a:ext cx="0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86" name="Line 90"/>
              <p:cNvSpPr>
                <a:spLocks noChangeShapeType="1"/>
              </p:cNvSpPr>
              <p:nvPr/>
            </p:nvSpPr>
            <p:spPr bwMode="auto">
              <a:xfrm>
                <a:off x="1734" y="3023"/>
                <a:ext cx="3" cy="5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587" name="Rectangle 91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5" cy="140"/>
              </a:xfrm>
              <a:prstGeom prst="rect">
                <a:avLst/>
              </a:prstGeom>
              <a:noFill/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540" name="Text Box 92"/>
            <p:cNvSpPr txBox="1">
              <a:spLocks noChangeArrowheads="1"/>
            </p:cNvSpPr>
            <p:nvPr/>
          </p:nvSpPr>
          <p:spPr bwMode="auto">
            <a:xfrm>
              <a:off x="476" y="1705"/>
              <a:ext cx="725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ru-RU" sz="1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ЛПУ</a:t>
              </a:r>
            </a:p>
          </p:txBody>
        </p:sp>
      </p:grpSp>
      <p:cxnSp>
        <p:nvCxnSpPr>
          <p:cNvPr id="588" name="AutoShape 1553"/>
          <p:cNvCxnSpPr>
            <a:cxnSpLocks noChangeShapeType="1"/>
          </p:cNvCxnSpPr>
          <p:nvPr/>
        </p:nvCxnSpPr>
        <p:spPr bwMode="auto">
          <a:xfrm>
            <a:off x="1911932" y="1011393"/>
            <a:ext cx="1804988" cy="809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89" name="AutoShape 1554"/>
          <p:cNvCxnSpPr>
            <a:cxnSpLocks noChangeShapeType="1"/>
          </p:cNvCxnSpPr>
          <p:nvPr/>
        </p:nvCxnSpPr>
        <p:spPr bwMode="auto">
          <a:xfrm flipV="1">
            <a:off x="2127832" y="1092355"/>
            <a:ext cx="1589088" cy="1349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90" name="AutoShape 1555"/>
          <p:cNvCxnSpPr>
            <a:cxnSpLocks noChangeShapeType="1"/>
          </p:cNvCxnSpPr>
          <p:nvPr/>
        </p:nvCxnSpPr>
        <p:spPr bwMode="auto">
          <a:xfrm flipV="1">
            <a:off x="2343732" y="1092355"/>
            <a:ext cx="1373188" cy="350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91" name="AutoShape 1556"/>
          <p:cNvCxnSpPr>
            <a:cxnSpLocks noChangeShapeType="1"/>
          </p:cNvCxnSpPr>
          <p:nvPr/>
        </p:nvCxnSpPr>
        <p:spPr bwMode="auto">
          <a:xfrm flipV="1">
            <a:off x="2559632" y="1092355"/>
            <a:ext cx="1157288" cy="5667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92" name="AutoShape 1557"/>
          <p:cNvCxnSpPr>
            <a:cxnSpLocks noChangeShapeType="1"/>
          </p:cNvCxnSpPr>
          <p:nvPr/>
        </p:nvCxnSpPr>
        <p:spPr bwMode="auto">
          <a:xfrm flipV="1">
            <a:off x="2775532" y="1092355"/>
            <a:ext cx="941388" cy="7826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93" name="AutoShape 1558"/>
          <p:cNvCxnSpPr>
            <a:cxnSpLocks noChangeShapeType="1"/>
          </p:cNvCxnSpPr>
          <p:nvPr/>
        </p:nvCxnSpPr>
        <p:spPr bwMode="auto">
          <a:xfrm flipV="1">
            <a:off x="2991432" y="1092355"/>
            <a:ext cx="725488" cy="9985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94" name="AutoShape 1559"/>
          <p:cNvCxnSpPr>
            <a:cxnSpLocks noChangeShapeType="1"/>
          </p:cNvCxnSpPr>
          <p:nvPr/>
        </p:nvCxnSpPr>
        <p:spPr bwMode="auto">
          <a:xfrm flipV="1">
            <a:off x="3207332" y="1092355"/>
            <a:ext cx="509588" cy="1214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95" name="AutoShape 1560"/>
          <p:cNvCxnSpPr>
            <a:cxnSpLocks noChangeShapeType="1"/>
          </p:cNvCxnSpPr>
          <p:nvPr/>
        </p:nvCxnSpPr>
        <p:spPr bwMode="auto">
          <a:xfrm flipV="1">
            <a:off x="3423232" y="1116105"/>
            <a:ext cx="293688" cy="1430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96" name="AutoShape 1561"/>
          <p:cNvCxnSpPr>
            <a:cxnSpLocks noChangeShapeType="1"/>
          </p:cNvCxnSpPr>
          <p:nvPr/>
        </p:nvCxnSpPr>
        <p:spPr bwMode="auto">
          <a:xfrm flipV="1">
            <a:off x="3639132" y="1092355"/>
            <a:ext cx="77788" cy="16462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97" name="AutoShape 1562"/>
          <p:cNvCxnSpPr>
            <a:cxnSpLocks noChangeShapeType="1"/>
          </p:cNvCxnSpPr>
          <p:nvPr/>
        </p:nvCxnSpPr>
        <p:spPr bwMode="auto">
          <a:xfrm flipH="1" flipV="1">
            <a:off x="3716920" y="1092355"/>
            <a:ext cx="138112" cy="18621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98" name="Скругленный прямоугольник 597"/>
          <p:cNvSpPr/>
          <p:nvPr/>
        </p:nvSpPr>
        <p:spPr>
          <a:xfrm>
            <a:off x="3854296" y="2330605"/>
            <a:ext cx="5182825" cy="2395775"/>
          </a:xfrm>
          <a:prstGeom prst="roundRect">
            <a:avLst>
              <a:gd name="adj" fmla="val 4624"/>
            </a:avLst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9" name="TextBox 598"/>
          <p:cNvSpPr txBox="1"/>
          <p:nvPr/>
        </p:nvSpPr>
        <p:spPr>
          <a:xfrm>
            <a:off x="5391434" y="4233689"/>
            <a:ext cx="2512163" cy="46181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prstDash val="sysDash"/>
          </a:ln>
        </p:spPr>
        <p:txBody>
          <a:bodyPr wrap="square" lIns="0" tIns="36000" rIns="0" bIns="36000" rtlCol="0" anchor="ctr">
            <a:spAutoFit/>
          </a:bodyPr>
          <a:lstStyle>
            <a:defPPr>
              <a:defRPr lang="ru-RU"/>
            </a:defPPr>
            <a:lvl1pPr defTabSz="915680">
              <a:lnSpc>
                <a:spcPct val="80000"/>
              </a:lnSpc>
              <a:defRPr sz="1000" u="sng">
                <a:latin typeface="Verdana Pro" pitchFamily="34" charset="0"/>
              </a:defRPr>
            </a:lvl1pPr>
          </a:lstStyle>
          <a:p>
            <a:pPr>
              <a:spcAft>
                <a:spcPts val="300"/>
              </a:spcAft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Иная приносящая доход деятельность </a:t>
            </a:r>
            <a:endParaRPr lang="ru-RU" sz="1400" u="none" dirty="0"/>
          </a:p>
        </p:txBody>
      </p:sp>
      <p:pic>
        <p:nvPicPr>
          <p:cNvPr id="602" name="Picture 32" descr="http://www.dacus.narod.ru/vektor/r_63/gerb/samara_obl_g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40971" y="1318574"/>
            <a:ext cx="6953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" name="Text Box 157"/>
          <p:cNvSpPr txBox="1">
            <a:spLocks noChangeArrowheads="1"/>
          </p:cNvSpPr>
          <p:nvPr/>
        </p:nvSpPr>
        <p:spPr bwMode="auto">
          <a:xfrm>
            <a:off x="6036296" y="1113584"/>
            <a:ext cx="3045954" cy="9048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Правительство Самарской области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Министерство имущественных отношений 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Министерство здравоохранения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Министерство экономического развития</a:t>
            </a:r>
            <a:endParaRPr lang="ru-RU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100" name="Picture 4" descr="https://go1.imgsmail.ru/imgpreview?key=755899d4f116f289&amp;mb=imgdb_preview_153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860" y="2355233"/>
            <a:ext cx="3288186" cy="150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go4.imgsmail.ru/imgpreview?key=16294b055e4864e8&amp;mb=imgdb_preview_112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481" y="3889936"/>
            <a:ext cx="1099637" cy="82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8" name="Скругленный прямоугольник 607"/>
          <p:cNvSpPr/>
          <p:nvPr/>
        </p:nvSpPr>
        <p:spPr>
          <a:xfrm>
            <a:off x="919722" y="410748"/>
            <a:ext cx="8186721" cy="4374382"/>
          </a:xfrm>
          <a:prstGeom prst="roundRect">
            <a:avLst>
              <a:gd name="adj" fmla="val 4624"/>
            </a:avLst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9" name="TextBox 608"/>
          <p:cNvSpPr txBox="1"/>
          <p:nvPr/>
        </p:nvSpPr>
        <p:spPr>
          <a:xfrm>
            <a:off x="5508903" y="511088"/>
            <a:ext cx="2646270" cy="271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prstDash val="sysDash"/>
          </a:ln>
        </p:spPr>
        <p:txBody>
          <a:bodyPr wrap="square" lIns="0" tIns="36000" rIns="0" bIns="36000" rtlCol="0" anchor="ctr">
            <a:spAutoFit/>
          </a:bodyPr>
          <a:lstStyle>
            <a:defPPr>
              <a:defRPr lang="ru-RU"/>
            </a:defPPr>
            <a:lvl1pPr defTabSz="915680">
              <a:lnSpc>
                <a:spcPct val="80000"/>
              </a:lnSpc>
              <a:defRPr sz="1000" u="sng">
                <a:latin typeface="Verdana Pro" pitchFamily="34" charset="0"/>
              </a:defRPr>
            </a:lvl1pPr>
          </a:lstStyle>
          <a:p>
            <a:pPr>
              <a:spcAft>
                <a:spcPts val="300"/>
              </a:spcAft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Уставная деятельность</a:t>
            </a:r>
            <a:endParaRPr lang="ru-RU" sz="1400" u="none" dirty="0"/>
          </a:p>
        </p:txBody>
      </p:sp>
      <p:sp>
        <p:nvSpPr>
          <p:cNvPr id="600" name="Шестиугольник 599"/>
          <p:cNvSpPr/>
          <p:nvPr/>
        </p:nvSpPr>
        <p:spPr>
          <a:xfrm rot="5400000">
            <a:off x="33507" y="3455930"/>
            <a:ext cx="1311275" cy="1303338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01" name="Picture 8" descr="http://agroup.by/upload/medialibrary/256/25670d0b2a4731407a5f07c5d2adecb9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64476" y="3648811"/>
            <a:ext cx="10477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61" name="Group 107"/>
          <p:cNvGrpSpPr>
            <a:grpSpLocks/>
          </p:cNvGrpSpPr>
          <p:nvPr/>
        </p:nvGrpSpPr>
        <p:grpSpPr bwMode="auto">
          <a:xfrm>
            <a:off x="1769268" y="2598399"/>
            <a:ext cx="676717" cy="654622"/>
            <a:chOff x="4224" y="1802"/>
            <a:chExt cx="1391" cy="1112"/>
          </a:xfrm>
          <a:solidFill>
            <a:schemeClr val="bg1">
              <a:lumMod val="85000"/>
            </a:schemeClr>
          </a:solidFill>
        </p:grpSpPr>
        <p:sp>
          <p:nvSpPr>
            <p:cNvPr id="662" name="Rectangle 108" descr="Джинсовая ткань"/>
            <p:cNvSpPr>
              <a:spLocks noChangeArrowheads="1"/>
            </p:cNvSpPr>
            <p:nvPr/>
          </p:nvSpPr>
          <p:spPr bwMode="auto">
            <a:xfrm>
              <a:off x="4224" y="1802"/>
              <a:ext cx="1391" cy="1093"/>
            </a:xfrm>
            <a:prstGeom prst="rect">
              <a:avLst/>
            </a:prstGeom>
            <a:grpFill/>
            <a:ln w="9525">
              <a:solidFill>
                <a:srgbClr val="660033"/>
              </a:solidFill>
              <a:miter lim="800000"/>
              <a:headEnd/>
              <a:tailEnd/>
            </a:ln>
            <a:effectLst>
              <a:outerShdw dist="5388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 sz="3600" b="1" i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grpSp>
          <p:nvGrpSpPr>
            <p:cNvPr id="663" name="Group 109"/>
            <p:cNvGrpSpPr>
              <a:grpSpLocks/>
            </p:cNvGrpSpPr>
            <p:nvPr/>
          </p:nvGrpSpPr>
          <p:grpSpPr bwMode="auto">
            <a:xfrm>
              <a:off x="4276" y="1875"/>
              <a:ext cx="1256" cy="626"/>
              <a:chOff x="1224" y="2552"/>
              <a:chExt cx="1256" cy="626"/>
            </a:xfrm>
            <a:grpFill/>
          </p:grpSpPr>
          <p:sp>
            <p:nvSpPr>
              <p:cNvPr id="665" name="Rectangle 110"/>
              <p:cNvSpPr>
                <a:spLocks noChangeArrowheads="1"/>
              </p:cNvSpPr>
              <p:nvPr/>
            </p:nvSpPr>
            <p:spPr bwMode="auto">
              <a:xfrm>
                <a:off x="1253" y="2689"/>
                <a:ext cx="1193" cy="489"/>
              </a:xfrm>
              <a:prstGeom prst="rect">
                <a:avLst/>
              </a:prstGeom>
              <a:grpFill/>
              <a:ln w="7938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66" name="Freeform 111"/>
              <p:cNvSpPr>
                <a:spLocks noEditPoints="1"/>
              </p:cNvSpPr>
              <p:nvPr/>
            </p:nvSpPr>
            <p:spPr bwMode="auto">
              <a:xfrm>
                <a:off x="1320" y="3074"/>
                <a:ext cx="1059" cy="104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264" y="212"/>
                  </a:cxn>
                  <a:cxn ang="0">
                    <a:pos x="264" y="0"/>
                  </a:cxn>
                  <a:cxn ang="0">
                    <a:pos x="0" y="0"/>
                  </a:cxn>
                  <a:cxn ang="0">
                    <a:pos x="0" y="212"/>
                  </a:cxn>
                  <a:cxn ang="0">
                    <a:pos x="1857" y="212"/>
                  </a:cxn>
                  <a:cxn ang="0">
                    <a:pos x="2121" y="212"/>
                  </a:cxn>
                  <a:cxn ang="0">
                    <a:pos x="2121" y="0"/>
                  </a:cxn>
                  <a:cxn ang="0">
                    <a:pos x="1857" y="0"/>
                  </a:cxn>
                  <a:cxn ang="0">
                    <a:pos x="1857" y="212"/>
                  </a:cxn>
                </a:cxnLst>
                <a:rect l="0" t="0" r="r" b="b"/>
                <a:pathLst>
                  <a:path w="2121" h="212">
                    <a:moveTo>
                      <a:pt x="0" y="212"/>
                    </a:moveTo>
                    <a:lnTo>
                      <a:pt x="264" y="212"/>
                    </a:lnTo>
                    <a:lnTo>
                      <a:pt x="264" y="0"/>
                    </a:lnTo>
                    <a:lnTo>
                      <a:pt x="0" y="0"/>
                    </a:lnTo>
                    <a:lnTo>
                      <a:pt x="0" y="212"/>
                    </a:lnTo>
                    <a:close/>
                    <a:moveTo>
                      <a:pt x="1857" y="212"/>
                    </a:moveTo>
                    <a:lnTo>
                      <a:pt x="2121" y="212"/>
                    </a:lnTo>
                    <a:lnTo>
                      <a:pt x="2121" y="0"/>
                    </a:lnTo>
                    <a:lnTo>
                      <a:pt x="1857" y="0"/>
                    </a:lnTo>
                    <a:lnTo>
                      <a:pt x="1857" y="212"/>
                    </a:lnTo>
                    <a:close/>
                  </a:path>
                </a:pathLst>
              </a:custGeom>
              <a:grpFill/>
              <a:ln w="7938">
                <a:solidFill>
                  <a:srgbClr val="66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67" name="Line 112"/>
              <p:cNvSpPr>
                <a:spLocks noChangeShapeType="1"/>
              </p:cNvSpPr>
              <p:nvPr/>
            </p:nvSpPr>
            <p:spPr bwMode="auto">
              <a:xfrm>
                <a:off x="1253" y="2796"/>
                <a:ext cx="1193" cy="0"/>
              </a:xfrm>
              <a:prstGeom prst="line">
                <a:avLst/>
              </a:prstGeom>
              <a:grpFill/>
              <a:ln w="7938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68" name="Line 113"/>
              <p:cNvSpPr>
                <a:spLocks noChangeShapeType="1"/>
              </p:cNvSpPr>
              <p:nvPr/>
            </p:nvSpPr>
            <p:spPr bwMode="auto">
              <a:xfrm>
                <a:off x="1253" y="2900"/>
                <a:ext cx="1193" cy="4"/>
              </a:xfrm>
              <a:prstGeom prst="line">
                <a:avLst/>
              </a:prstGeom>
              <a:grpFill/>
              <a:ln w="7938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69" name="Line 114"/>
              <p:cNvSpPr>
                <a:spLocks noChangeShapeType="1"/>
              </p:cNvSpPr>
              <p:nvPr/>
            </p:nvSpPr>
            <p:spPr bwMode="auto">
              <a:xfrm>
                <a:off x="1253" y="3005"/>
                <a:ext cx="1193" cy="1"/>
              </a:xfrm>
              <a:prstGeom prst="line">
                <a:avLst/>
              </a:prstGeom>
              <a:grpFill/>
              <a:ln w="7938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0" name="Rectangle 115"/>
              <p:cNvSpPr>
                <a:spLocks noChangeArrowheads="1"/>
              </p:cNvSpPr>
              <p:nvPr/>
            </p:nvSpPr>
            <p:spPr bwMode="auto">
              <a:xfrm>
                <a:off x="1224" y="2552"/>
                <a:ext cx="1256" cy="140"/>
              </a:xfrm>
              <a:prstGeom prst="rect">
                <a:avLst/>
              </a:prstGeom>
              <a:grpFill/>
              <a:ln w="8001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1" name="Freeform 116"/>
              <p:cNvSpPr>
                <a:spLocks noEditPoints="1"/>
              </p:cNvSpPr>
              <p:nvPr/>
            </p:nvSpPr>
            <p:spPr bwMode="auto">
              <a:xfrm>
                <a:off x="1287" y="2707"/>
                <a:ext cx="1126" cy="453"/>
              </a:xfrm>
              <a:custGeom>
                <a:avLst/>
                <a:gdLst/>
                <a:ahLst/>
                <a:cxnLst>
                  <a:cxn ang="0">
                    <a:pos x="398" y="141"/>
                  </a:cxn>
                  <a:cxn ang="0">
                    <a:pos x="0" y="0"/>
                  </a:cxn>
                  <a:cxn ang="0">
                    <a:pos x="464" y="141"/>
                  </a:cxn>
                  <a:cxn ang="0">
                    <a:pos x="863" y="0"/>
                  </a:cxn>
                  <a:cxn ang="0">
                    <a:pos x="464" y="141"/>
                  </a:cxn>
                  <a:cxn ang="0">
                    <a:pos x="1327" y="141"/>
                  </a:cxn>
                  <a:cxn ang="0">
                    <a:pos x="928" y="0"/>
                  </a:cxn>
                  <a:cxn ang="0">
                    <a:pos x="1392" y="141"/>
                  </a:cxn>
                  <a:cxn ang="0">
                    <a:pos x="1791" y="0"/>
                  </a:cxn>
                  <a:cxn ang="0">
                    <a:pos x="1392" y="141"/>
                  </a:cxn>
                  <a:cxn ang="0">
                    <a:pos x="2255" y="141"/>
                  </a:cxn>
                  <a:cxn ang="0">
                    <a:pos x="1856" y="0"/>
                  </a:cxn>
                  <a:cxn ang="0">
                    <a:pos x="1856" y="351"/>
                  </a:cxn>
                  <a:cxn ang="0">
                    <a:pos x="2255" y="212"/>
                  </a:cxn>
                  <a:cxn ang="0">
                    <a:pos x="1856" y="351"/>
                  </a:cxn>
                  <a:cxn ang="0">
                    <a:pos x="1791" y="351"/>
                  </a:cxn>
                  <a:cxn ang="0">
                    <a:pos x="1392" y="212"/>
                  </a:cxn>
                  <a:cxn ang="0">
                    <a:pos x="928" y="351"/>
                  </a:cxn>
                  <a:cxn ang="0">
                    <a:pos x="1327" y="212"/>
                  </a:cxn>
                  <a:cxn ang="0">
                    <a:pos x="928" y="351"/>
                  </a:cxn>
                  <a:cxn ang="0">
                    <a:pos x="863" y="351"/>
                  </a:cxn>
                  <a:cxn ang="0">
                    <a:pos x="464" y="212"/>
                  </a:cxn>
                  <a:cxn ang="0">
                    <a:pos x="0" y="351"/>
                  </a:cxn>
                  <a:cxn ang="0">
                    <a:pos x="398" y="212"/>
                  </a:cxn>
                  <a:cxn ang="0">
                    <a:pos x="0" y="351"/>
                  </a:cxn>
                  <a:cxn ang="0">
                    <a:pos x="398" y="562"/>
                  </a:cxn>
                  <a:cxn ang="0">
                    <a:pos x="0" y="422"/>
                  </a:cxn>
                  <a:cxn ang="0">
                    <a:pos x="464" y="562"/>
                  </a:cxn>
                  <a:cxn ang="0">
                    <a:pos x="863" y="422"/>
                  </a:cxn>
                  <a:cxn ang="0">
                    <a:pos x="464" y="562"/>
                  </a:cxn>
                  <a:cxn ang="0">
                    <a:pos x="1327" y="562"/>
                  </a:cxn>
                  <a:cxn ang="0">
                    <a:pos x="928" y="422"/>
                  </a:cxn>
                  <a:cxn ang="0">
                    <a:pos x="1392" y="562"/>
                  </a:cxn>
                  <a:cxn ang="0">
                    <a:pos x="1791" y="422"/>
                  </a:cxn>
                  <a:cxn ang="0">
                    <a:pos x="1392" y="562"/>
                  </a:cxn>
                  <a:cxn ang="0">
                    <a:pos x="2255" y="562"/>
                  </a:cxn>
                  <a:cxn ang="0">
                    <a:pos x="1856" y="422"/>
                  </a:cxn>
                  <a:cxn ang="0">
                    <a:pos x="1227" y="913"/>
                  </a:cxn>
                  <a:cxn ang="0">
                    <a:pos x="1757" y="633"/>
                  </a:cxn>
                  <a:cxn ang="0">
                    <a:pos x="1227" y="913"/>
                  </a:cxn>
                  <a:cxn ang="0">
                    <a:pos x="1027" y="913"/>
                  </a:cxn>
                  <a:cxn ang="0">
                    <a:pos x="498" y="633"/>
                  </a:cxn>
                </a:cxnLst>
                <a:rect l="0" t="0" r="r" b="b"/>
                <a:pathLst>
                  <a:path w="2255" h="913">
                    <a:moveTo>
                      <a:pt x="0" y="141"/>
                    </a:moveTo>
                    <a:lnTo>
                      <a:pt x="398" y="141"/>
                    </a:lnTo>
                    <a:lnTo>
                      <a:pt x="398" y="0"/>
                    </a:lnTo>
                    <a:lnTo>
                      <a:pt x="0" y="0"/>
                    </a:lnTo>
                    <a:lnTo>
                      <a:pt x="0" y="141"/>
                    </a:lnTo>
                    <a:close/>
                    <a:moveTo>
                      <a:pt x="464" y="141"/>
                    </a:moveTo>
                    <a:lnTo>
                      <a:pt x="863" y="141"/>
                    </a:lnTo>
                    <a:lnTo>
                      <a:pt x="863" y="0"/>
                    </a:lnTo>
                    <a:lnTo>
                      <a:pt x="464" y="0"/>
                    </a:lnTo>
                    <a:lnTo>
                      <a:pt x="464" y="141"/>
                    </a:lnTo>
                    <a:close/>
                    <a:moveTo>
                      <a:pt x="928" y="141"/>
                    </a:moveTo>
                    <a:lnTo>
                      <a:pt x="1327" y="141"/>
                    </a:lnTo>
                    <a:lnTo>
                      <a:pt x="1327" y="0"/>
                    </a:lnTo>
                    <a:lnTo>
                      <a:pt x="928" y="0"/>
                    </a:lnTo>
                    <a:lnTo>
                      <a:pt x="928" y="141"/>
                    </a:lnTo>
                    <a:close/>
                    <a:moveTo>
                      <a:pt x="1392" y="141"/>
                    </a:moveTo>
                    <a:lnTo>
                      <a:pt x="1791" y="141"/>
                    </a:lnTo>
                    <a:lnTo>
                      <a:pt x="1791" y="0"/>
                    </a:lnTo>
                    <a:lnTo>
                      <a:pt x="1392" y="0"/>
                    </a:lnTo>
                    <a:lnTo>
                      <a:pt x="1392" y="141"/>
                    </a:lnTo>
                    <a:close/>
                    <a:moveTo>
                      <a:pt x="1856" y="141"/>
                    </a:moveTo>
                    <a:lnTo>
                      <a:pt x="2255" y="141"/>
                    </a:lnTo>
                    <a:lnTo>
                      <a:pt x="2255" y="0"/>
                    </a:lnTo>
                    <a:lnTo>
                      <a:pt x="1856" y="0"/>
                    </a:lnTo>
                    <a:lnTo>
                      <a:pt x="1856" y="141"/>
                    </a:lnTo>
                    <a:close/>
                    <a:moveTo>
                      <a:pt x="1856" y="351"/>
                    </a:moveTo>
                    <a:lnTo>
                      <a:pt x="2255" y="351"/>
                    </a:lnTo>
                    <a:lnTo>
                      <a:pt x="2255" y="212"/>
                    </a:lnTo>
                    <a:lnTo>
                      <a:pt x="1856" y="212"/>
                    </a:lnTo>
                    <a:lnTo>
                      <a:pt x="1856" y="351"/>
                    </a:lnTo>
                    <a:close/>
                    <a:moveTo>
                      <a:pt x="1392" y="351"/>
                    </a:moveTo>
                    <a:lnTo>
                      <a:pt x="1791" y="351"/>
                    </a:lnTo>
                    <a:lnTo>
                      <a:pt x="1791" y="212"/>
                    </a:lnTo>
                    <a:lnTo>
                      <a:pt x="1392" y="212"/>
                    </a:lnTo>
                    <a:lnTo>
                      <a:pt x="1392" y="351"/>
                    </a:lnTo>
                    <a:close/>
                    <a:moveTo>
                      <a:pt x="928" y="351"/>
                    </a:moveTo>
                    <a:lnTo>
                      <a:pt x="1327" y="351"/>
                    </a:lnTo>
                    <a:lnTo>
                      <a:pt x="1327" y="212"/>
                    </a:lnTo>
                    <a:lnTo>
                      <a:pt x="928" y="212"/>
                    </a:lnTo>
                    <a:lnTo>
                      <a:pt x="928" y="351"/>
                    </a:lnTo>
                    <a:close/>
                    <a:moveTo>
                      <a:pt x="464" y="351"/>
                    </a:moveTo>
                    <a:lnTo>
                      <a:pt x="863" y="351"/>
                    </a:lnTo>
                    <a:lnTo>
                      <a:pt x="863" y="212"/>
                    </a:lnTo>
                    <a:lnTo>
                      <a:pt x="464" y="212"/>
                    </a:lnTo>
                    <a:lnTo>
                      <a:pt x="464" y="351"/>
                    </a:lnTo>
                    <a:close/>
                    <a:moveTo>
                      <a:pt x="0" y="351"/>
                    </a:moveTo>
                    <a:lnTo>
                      <a:pt x="398" y="351"/>
                    </a:lnTo>
                    <a:lnTo>
                      <a:pt x="398" y="212"/>
                    </a:lnTo>
                    <a:lnTo>
                      <a:pt x="0" y="212"/>
                    </a:lnTo>
                    <a:lnTo>
                      <a:pt x="0" y="351"/>
                    </a:lnTo>
                    <a:close/>
                    <a:moveTo>
                      <a:pt x="0" y="562"/>
                    </a:moveTo>
                    <a:lnTo>
                      <a:pt x="398" y="562"/>
                    </a:lnTo>
                    <a:lnTo>
                      <a:pt x="398" y="422"/>
                    </a:lnTo>
                    <a:lnTo>
                      <a:pt x="0" y="422"/>
                    </a:lnTo>
                    <a:lnTo>
                      <a:pt x="0" y="562"/>
                    </a:lnTo>
                    <a:close/>
                    <a:moveTo>
                      <a:pt x="464" y="562"/>
                    </a:moveTo>
                    <a:lnTo>
                      <a:pt x="863" y="562"/>
                    </a:lnTo>
                    <a:lnTo>
                      <a:pt x="863" y="422"/>
                    </a:lnTo>
                    <a:lnTo>
                      <a:pt x="464" y="422"/>
                    </a:lnTo>
                    <a:lnTo>
                      <a:pt x="464" y="562"/>
                    </a:lnTo>
                    <a:close/>
                    <a:moveTo>
                      <a:pt x="928" y="562"/>
                    </a:moveTo>
                    <a:lnTo>
                      <a:pt x="1327" y="562"/>
                    </a:lnTo>
                    <a:lnTo>
                      <a:pt x="1327" y="422"/>
                    </a:lnTo>
                    <a:lnTo>
                      <a:pt x="928" y="422"/>
                    </a:lnTo>
                    <a:lnTo>
                      <a:pt x="928" y="562"/>
                    </a:lnTo>
                    <a:close/>
                    <a:moveTo>
                      <a:pt x="1392" y="562"/>
                    </a:moveTo>
                    <a:lnTo>
                      <a:pt x="1791" y="562"/>
                    </a:lnTo>
                    <a:lnTo>
                      <a:pt x="1791" y="422"/>
                    </a:lnTo>
                    <a:lnTo>
                      <a:pt x="1392" y="422"/>
                    </a:lnTo>
                    <a:lnTo>
                      <a:pt x="1392" y="562"/>
                    </a:lnTo>
                    <a:close/>
                    <a:moveTo>
                      <a:pt x="1856" y="562"/>
                    </a:moveTo>
                    <a:lnTo>
                      <a:pt x="2255" y="562"/>
                    </a:lnTo>
                    <a:lnTo>
                      <a:pt x="2255" y="422"/>
                    </a:lnTo>
                    <a:lnTo>
                      <a:pt x="1856" y="422"/>
                    </a:lnTo>
                    <a:lnTo>
                      <a:pt x="1856" y="562"/>
                    </a:lnTo>
                    <a:close/>
                    <a:moveTo>
                      <a:pt x="1227" y="913"/>
                    </a:moveTo>
                    <a:lnTo>
                      <a:pt x="1757" y="913"/>
                    </a:lnTo>
                    <a:lnTo>
                      <a:pt x="1757" y="633"/>
                    </a:lnTo>
                    <a:lnTo>
                      <a:pt x="1227" y="633"/>
                    </a:lnTo>
                    <a:lnTo>
                      <a:pt x="1227" y="913"/>
                    </a:lnTo>
                    <a:close/>
                    <a:moveTo>
                      <a:pt x="498" y="913"/>
                    </a:moveTo>
                    <a:lnTo>
                      <a:pt x="1027" y="913"/>
                    </a:lnTo>
                    <a:lnTo>
                      <a:pt x="1027" y="633"/>
                    </a:lnTo>
                    <a:lnTo>
                      <a:pt x="498" y="633"/>
                    </a:lnTo>
                    <a:lnTo>
                      <a:pt x="498" y="913"/>
                    </a:lnTo>
                    <a:close/>
                  </a:path>
                </a:pathLst>
              </a:custGeom>
              <a:grpFill/>
              <a:ln w="952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2" name="Line 117"/>
              <p:cNvSpPr>
                <a:spLocks noChangeShapeType="1"/>
              </p:cNvSpPr>
              <p:nvPr/>
            </p:nvSpPr>
            <p:spPr bwMode="auto">
              <a:xfrm>
                <a:off x="1385" y="3074"/>
                <a:ext cx="5" cy="104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3" name="Line 118"/>
              <p:cNvSpPr>
                <a:spLocks noChangeShapeType="1"/>
              </p:cNvSpPr>
              <p:nvPr/>
            </p:nvSpPr>
            <p:spPr bwMode="auto">
              <a:xfrm>
                <a:off x="2314" y="3074"/>
                <a:ext cx="2" cy="104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4" name="Line 119"/>
              <p:cNvSpPr>
                <a:spLocks noChangeShapeType="1"/>
              </p:cNvSpPr>
              <p:nvPr/>
            </p:nvSpPr>
            <p:spPr bwMode="auto">
              <a:xfrm>
                <a:off x="1385" y="2707"/>
                <a:ext cx="5" cy="69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5" name="Rectangle 120"/>
              <p:cNvSpPr>
                <a:spLocks noChangeArrowheads="1"/>
              </p:cNvSpPr>
              <p:nvPr/>
            </p:nvSpPr>
            <p:spPr bwMode="auto">
              <a:xfrm>
                <a:off x="1287" y="2707"/>
                <a:ext cx="198" cy="69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6" name="Line 121"/>
              <p:cNvSpPr>
                <a:spLocks noChangeShapeType="1"/>
              </p:cNvSpPr>
              <p:nvPr/>
            </p:nvSpPr>
            <p:spPr bwMode="auto">
              <a:xfrm>
                <a:off x="1618" y="2707"/>
                <a:ext cx="0" cy="69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7" name="Rectangle 122"/>
              <p:cNvSpPr>
                <a:spLocks noChangeArrowheads="1"/>
              </p:cNvSpPr>
              <p:nvPr/>
            </p:nvSpPr>
            <p:spPr bwMode="auto">
              <a:xfrm>
                <a:off x="1520" y="2707"/>
                <a:ext cx="197" cy="69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8" name="Line 123"/>
              <p:cNvSpPr>
                <a:spLocks noChangeShapeType="1"/>
              </p:cNvSpPr>
              <p:nvPr/>
            </p:nvSpPr>
            <p:spPr bwMode="auto">
              <a:xfrm>
                <a:off x="1849" y="2707"/>
                <a:ext cx="5" cy="69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79" name="Rectangle 124"/>
              <p:cNvSpPr>
                <a:spLocks noChangeArrowheads="1"/>
              </p:cNvSpPr>
              <p:nvPr/>
            </p:nvSpPr>
            <p:spPr bwMode="auto">
              <a:xfrm>
                <a:off x="1751" y="2707"/>
                <a:ext cx="198" cy="69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0" name="Line 125"/>
              <p:cNvSpPr>
                <a:spLocks noChangeShapeType="1"/>
              </p:cNvSpPr>
              <p:nvPr/>
            </p:nvSpPr>
            <p:spPr bwMode="auto">
              <a:xfrm>
                <a:off x="2081" y="2707"/>
                <a:ext cx="2" cy="69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1" name="Rectangle 126"/>
              <p:cNvSpPr>
                <a:spLocks noChangeArrowheads="1"/>
              </p:cNvSpPr>
              <p:nvPr/>
            </p:nvSpPr>
            <p:spPr bwMode="auto">
              <a:xfrm>
                <a:off x="1982" y="2707"/>
                <a:ext cx="198" cy="69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2" name="Line 127"/>
              <p:cNvSpPr>
                <a:spLocks noChangeShapeType="1"/>
              </p:cNvSpPr>
              <p:nvPr/>
            </p:nvSpPr>
            <p:spPr bwMode="auto">
              <a:xfrm>
                <a:off x="2314" y="2707"/>
                <a:ext cx="2" cy="69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3" name="Rectangle 128"/>
              <p:cNvSpPr>
                <a:spLocks noChangeArrowheads="1"/>
              </p:cNvSpPr>
              <p:nvPr/>
            </p:nvSpPr>
            <p:spPr bwMode="auto">
              <a:xfrm>
                <a:off x="2215" y="2707"/>
                <a:ext cx="198" cy="69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4" name="Line 129"/>
              <p:cNvSpPr>
                <a:spLocks noChangeShapeType="1"/>
              </p:cNvSpPr>
              <p:nvPr/>
            </p:nvSpPr>
            <p:spPr bwMode="auto">
              <a:xfrm>
                <a:off x="2314" y="2812"/>
                <a:ext cx="2" cy="68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5" name="Rectangle 130"/>
              <p:cNvSpPr>
                <a:spLocks noChangeArrowheads="1"/>
              </p:cNvSpPr>
              <p:nvPr/>
            </p:nvSpPr>
            <p:spPr bwMode="auto">
              <a:xfrm>
                <a:off x="2215" y="2812"/>
                <a:ext cx="198" cy="68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6" name="Line 131"/>
              <p:cNvSpPr>
                <a:spLocks noChangeShapeType="1"/>
              </p:cNvSpPr>
              <p:nvPr/>
            </p:nvSpPr>
            <p:spPr bwMode="auto">
              <a:xfrm>
                <a:off x="2081" y="2812"/>
                <a:ext cx="2" cy="68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7" name="Rectangle 132"/>
              <p:cNvSpPr>
                <a:spLocks noChangeArrowheads="1"/>
              </p:cNvSpPr>
              <p:nvPr/>
            </p:nvSpPr>
            <p:spPr bwMode="auto">
              <a:xfrm>
                <a:off x="1982" y="2812"/>
                <a:ext cx="198" cy="68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8" name="Line 133"/>
              <p:cNvSpPr>
                <a:spLocks noChangeShapeType="1"/>
              </p:cNvSpPr>
              <p:nvPr/>
            </p:nvSpPr>
            <p:spPr bwMode="auto">
              <a:xfrm>
                <a:off x="1849" y="2812"/>
                <a:ext cx="5" cy="68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89" name="Rectangle 134"/>
              <p:cNvSpPr>
                <a:spLocks noChangeArrowheads="1"/>
              </p:cNvSpPr>
              <p:nvPr/>
            </p:nvSpPr>
            <p:spPr bwMode="auto">
              <a:xfrm>
                <a:off x="1751" y="2812"/>
                <a:ext cx="198" cy="68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0" name="Line 135"/>
              <p:cNvSpPr>
                <a:spLocks noChangeShapeType="1"/>
              </p:cNvSpPr>
              <p:nvPr/>
            </p:nvSpPr>
            <p:spPr bwMode="auto">
              <a:xfrm>
                <a:off x="1618" y="2812"/>
                <a:ext cx="0" cy="68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1" name="Rectangle 136"/>
              <p:cNvSpPr>
                <a:spLocks noChangeArrowheads="1"/>
              </p:cNvSpPr>
              <p:nvPr/>
            </p:nvSpPr>
            <p:spPr bwMode="auto">
              <a:xfrm>
                <a:off x="1520" y="2812"/>
                <a:ext cx="197" cy="68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2" name="Line 137"/>
              <p:cNvSpPr>
                <a:spLocks noChangeShapeType="1"/>
              </p:cNvSpPr>
              <p:nvPr/>
            </p:nvSpPr>
            <p:spPr bwMode="auto">
              <a:xfrm>
                <a:off x="1385" y="2812"/>
                <a:ext cx="5" cy="68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3" name="Rectangle 138"/>
              <p:cNvSpPr>
                <a:spLocks noChangeArrowheads="1"/>
              </p:cNvSpPr>
              <p:nvPr/>
            </p:nvSpPr>
            <p:spPr bwMode="auto">
              <a:xfrm>
                <a:off x="1287" y="2812"/>
                <a:ext cx="198" cy="68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4" name="Line 139"/>
              <p:cNvSpPr>
                <a:spLocks noChangeShapeType="1"/>
              </p:cNvSpPr>
              <p:nvPr/>
            </p:nvSpPr>
            <p:spPr bwMode="auto">
              <a:xfrm>
                <a:off x="1385" y="2916"/>
                <a:ext cx="5" cy="72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5" name="Rectangle 140"/>
              <p:cNvSpPr>
                <a:spLocks noChangeArrowheads="1"/>
              </p:cNvSpPr>
              <p:nvPr/>
            </p:nvSpPr>
            <p:spPr bwMode="auto">
              <a:xfrm>
                <a:off x="1287" y="2916"/>
                <a:ext cx="198" cy="72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6" name="Line 141"/>
              <p:cNvSpPr>
                <a:spLocks noChangeShapeType="1"/>
              </p:cNvSpPr>
              <p:nvPr/>
            </p:nvSpPr>
            <p:spPr bwMode="auto">
              <a:xfrm>
                <a:off x="1618" y="2916"/>
                <a:ext cx="0" cy="72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7" name="Rectangle 142"/>
              <p:cNvSpPr>
                <a:spLocks noChangeArrowheads="1"/>
              </p:cNvSpPr>
              <p:nvPr/>
            </p:nvSpPr>
            <p:spPr bwMode="auto">
              <a:xfrm>
                <a:off x="1520" y="2916"/>
                <a:ext cx="197" cy="72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8" name="Line 143"/>
              <p:cNvSpPr>
                <a:spLocks noChangeShapeType="1"/>
              </p:cNvSpPr>
              <p:nvPr/>
            </p:nvSpPr>
            <p:spPr bwMode="auto">
              <a:xfrm>
                <a:off x="1849" y="2916"/>
                <a:ext cx="5" cy="72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699" name="Rectangle 144"/>
              <p:cNvSpPr>
                <a:spLocks noChangeArrowheads="1"/>
              </p:cNvSpPr>
              <p:nvPr/>
            </p:nvSpPr>
            <p:spPr bwMode="auto">
              <a:xfrm>
                <a:off x="1751" y="2916"/>
                <a:ext cx="198" cy="72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0" name="Line 145"/>
              <p:cNvSpPr>
                <a:spLocks noChangeShapeType="1"/>
              </p:cNvSpPr>
              <p:nvPr/>
            </p:nvSpPr>
            <p:spPr bwMode="auto">
              <a:xfrm>
                <a:off x="2081" y="2916"/>
                <a:ext cx="2" cy="72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1" name="Rectangle 146"/>
              <p:cNvSpPr>
                <a:spLocks noChangeArrowheads="1"/>
              </p:cNvSpPr>
              <p:nvPr/>
            </p:nvSpPr>
            <p:spPr bwMode="auto">
              <a:xfrm>
                <a:off x="1982" y="2916"/>
                <a:ext cx="198" cy="72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2" name="Line 147"/>
              <p:cNvSpPr>
                <a:spLocks noChangeShapeType="1"/>
              </p:cNvSpPr>
              <p:nvPr/>
            </p:nvSpPr>
            <p:spPr bwMode="auto">
              <a:xfrm>
                <a:off x="2314" y="2916"/>
                <a:ext cx="2" cy="72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3" name="Rectangle 148"/>
              <p:cNvSpPr>
                <a:spLocks noChangeArrowheads="1"/>
              </p:cNvSpPr>
              <p:nvPr/>
            </p:nvSpPr>
            <p:spPr bwMode="auto">
              <a:xfrm>
                <a:off x="2215" y="2916"/>
                <a:ext cx="198" cy="72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4" name="Line 149"/>
              <p:cNvSpPr>
                <a:spLocks noChangeShapeType="1"/>
              </p:cNvSpPr>
              <p:nvPr/>
            </p:nvSpPr>
            <p:spPr bwMode="auto">
              <a:xfrm flipH="1">
                <a:off x="1901" y="3074"/>
                <a:ext cx="265" cy="0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5" name="Line 150"/>
              <p:cNvSpPr>
                <a:spLocks noChangeShapeType="1"/>
              </p:cNvSpPr>
              <p:nvPr/>
            </p:nvSpPr>
            <p:spPr bwMode="auto">
              <a:xfrm>
                <a:off x="1966" y="3023"/>
                <a:ext cx="0" cy="51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6" name="Line 151"/>
              <p:cNvSpPr>
                <a:spLocks noChangeShapeType="1"/>
              </p:cNvSpPr>
              <p:nvPr/>
            </p:nvSpPr>
            <p:spPr bwMode="auto">
              <a:xfrm>
                <a:off x="2099" y="3023"/>
                <a:ext cx="0" cy="51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7" name="Rectangle 152"/>
              <p:cNvSpPr>
                <a:spLocks noChangeArrowheads="1"/>
              </p:cNvSpPr>
              <p:nvPr/>
            </p:nvSpPr>
            <p:spPr bwMode="auto">
              <a:xfrm>
                <a:off x="1901" y="3023"/>
                <a:ext cx="265" cy="140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8" name="Line 153"/>
              <p:cNvSpPr>
                <a:spLocks noChangeShapeType="1"/>
              </p:cNvSpPr>
              <p:nvPr/>
            </p:nvSpPr>
            <p:spPr bwMode="auto">
              <a:xfrm flipH="1">
                <a:off x="1536" y="3074"/>
                <a:ext cx="263" cy="0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09" name="Line 154"/>
              <p:cNvSpPr>
                <a:spLocks noChangeShapeType="1"/>
              </p:cNvSpPr>
              <p:nvPr/>
            </p:nvSpPr>
            <p:spPr bwMode="auto">
              <a:xfrm>
                <a:off x="1601" y="3023"/>
                <a:ext cx="2" cy="51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10" name="Line 155"/>
              <p:cNvSpPr>
                <a:spLocks noChangeShapeType="1"/>
              </p:cNvSpPr>
              <p:nvPr/>
            </p:nvSpPr>
            <p:spPr bwMode="auto">
              <a:xfrm>
                <a:off x="1735" y="3023"/>
                <a:ext cx="0" cy="51"/>
              </a:xfrm>
              <a:prstGeom prst="line">
                <a:avLst/>
              </a:prstGeom>
              <a:grpFill/>
              <a:ln w="3175">
                <a:solidFill>
                  <a:srgbClr val="6600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  <p:sp>
            <p:nvSpPr>
              <p:cNvPr id="711" name="Rectangle 156"/>
              <p:cNvSpPr>
                <a:spLocks noChangeArrowheads="1"/>
              </p:cNvSpPr>
              <p:nvPr/>
            </p:nvSpPr>
            <p:spPr bwMode="auto">
              <a:xfrm>
                <a:off x="1536" y="3023"/>
                <a:ext cx="263" cy="140"/>
              </a:xfrm>
              <a:prstGeom prst="rect">
                <a:avLst/>
              </a:prstGeom>
              <a:grpFill/>
              <a:ln w="3175">
                <a:solidFill>
                  <a:srgbClr val="66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defRPr/>
                </a:pPr>
                <a:endParaRPr lang="ru-RU" sz="3600" b="1" i="1">
                  <a:solidFill>
                    <a:srgbClr val="00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</a:endParaRPr>
              </a:p>
            </p:txBody>
          </p:sp>
        </p:grpSp>
        <p:sp>
          <p:nvSpPr>
            <p:cNvPr id="664" name="Text Box 157"/>
            <p:cNvSpPr txBox="1">
              <a:spLocks noChangeArrowheads="1"/>
            </p:cNvSpPr>
            <p:nvPr/>
          </p:nvSpPr>
          <p:spPr bwMode="auto">
            <a:xfrm>
              <a:off x="4321" y="2548"/>
              <a:ext cx="1294" cy="366"/>
            </a:xfrm>
            <a:prstGeom prst="rect">
              <a:avLst/>
            </a:prstGeom>
            <a:grpFill/>
            <a:ln w="9525">
              <a:solidFill>
                <a:srgbClr val="660033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ru-RU" sz="10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НИМЦ</a:t>
              </a:r>
              <a:endParaRPr lang="ru-RU" sz="1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712" name="TextBox 711"/>
          <p:cNvSpPr txBox="1"/>
          <p:nvPr/>
        </p:nvSpPr>
        <p:spPr>
          <a:xfrm>
            <a:off x="6036296" y="844127"/>
            <a:ext cx="3060937" cy="271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prstDash val="sysDash"/>
          </a:ln>
        </p:spPr>
        <p:txBody>
          <a:bodyPr wrap="square" lIns="0" tIns="36000" rIns="0" bIns="36000" rtlCol="0" anchor="ctr">
            <a:spAutoFit/>
          </a:bodyPr>
          <a:lstStyle>
            <a:defPPr>
              <a:defRPr lang="ru-RU"/>
            </a:defPPr>
            <a:lvl1pPr defTabSz="915680">
              <a:lnSpc>
                <a:spcPct val="80000"/>
              </a:lnSpc>
              <a:defRPr sz="1000" u="sng">
                <a:latin typeface="Verdana Pro" pitchFamily="34" charset="0"/>
              </a:defRPr>
            </a:lvl1pPr>
          </a:lstStyle>
          <a:p>
            <a:pPr>
              <a:spcAft>
                <a:spcPts val="300"/>
              </a:spcAft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Государственное </a:t>
            </a:r>
            <a:r>
              <a:rPr lang="ru-RU" sz="1400" b="1" dirty="0" smtClean="0">
                <a:solidFill>
                  <a:srgbClr val="C00000"/>
                </a:solidFill>
              </a:rPr>
              <a:t>задание, ГЧП</a:t>
            </a:r>
            <a:endParaRPr lang="ru-RU" sz="1400" u="none" dirty="0"/>
          </a:p>
        </p:txBody>
      </p:sp>
      <p:pic>
        <p:nvPicPr>
          <p:cNvPr id="605" name="Picture 37" descr="Картинки по запросу сотрудничество png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802" y="3735148"/>
            <a:ext cx="903188" cy="55162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13" name="Скругленный прямоугольник 712"/>
          <p:cNvSpPr/>
          <p:nvPr/>
        </p:nvSpPr>
        <p:spPr>
          <a:xfrm>
            <a:off x="1664517" y="3594303"/>
            <a:ext cx="3662651" cy="1138433"/>
          </a:xfrm>
          <a:prstGeom prst="roundRect">
            <a:avLst>
              <a:gd name="adj" fmla="val 4624"/>
            </a:avLst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5" name="TextBox 714"/>
          <p:cNvSpPr txBox="1"/>
          <p:nvPr/>
        </p:nvSpPr>
        <p:spPr>
          <a:xfrm>
            <a:off x="1894276" y="4425673"/>
            <a:ext cx="2512163" cy="271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prstDash val="sysDash"/>
          </a:ln>
        </p:spPr>
        <p:txBody>
          <a:bodyPr wrap="square" lIns="0" tIns="36000" rIns="0" bIns="36000" rtlCol="0" anchor="ctr">
            <a:spAutoFit/>
          </a:bodyPr>
          <a:lstStyle>
            <a:defPPr>
              <a:defRPr lang="ru-RU"/>
            </a:defPPr>
            <a:lvl1pPr defTabSz="915680">
              <a:lnSpc>
                <a:spcPct val="80000"/>
              </a:lnSpc>
              <a:defRPr sz="1000" u="sng">
                <a:latin typeface="Verdana Pro" pitchFamily="34" charset="0"/>
              </a:defRPr>
            </a:lvl1pPr>
          </a:lstStyle>
          <a:p>
            <a:pPr>
              <a:spcAft>
                <a:spcPts val="300"/>
              </a:spcAft>
              <a:defRPr/>
            </a:pPr>
            <a:r>
              <a:rPr lang="ru-RU" sz="1400" b="1" dirty="0" smtClean="0">
                <a:solidFill>
                  <a:srgbClr val="C00000"/>
                </a:solidFill>
              </a:rPr>
              <a:t>Закупочная деятельность </a:t>
            </a:r>
            <a:endParaRPr lang="ru-RU" sz="1400" u="none" dirty="0"/>
          </a:p>
        </p:txBody>
      </p:sp>
      <p:sp>
        <p:nvSpPr>
          <p:cNvPr id="716" name="TextBox 715"/>
          <p:cNvSpPr txBox="1"/>
          <p:nvPr/>
        </p:nvSpPr>
        <p:spPr>
          <a:xfrm>
            <a:off x="2620306" y="3615422"/>
            <a:ext cx="1253468" cy="734234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txBody>
          <a:bodyPr wrap="square" lIns="0" tIns="36000" rIns="0" bIns="36000" rtlCol="0" anchor="ctr">
            <a:spAutoFit/>
          </a:bodyPr>
          <a:lstStyle>
            <a:defPPr>
              <a:defRPr lang="ru-RU"/>
            </a:defPPr>
            <a:lvl1pPr defTabSz="915680">
              <a:lnSpc>
                <a:spcPct val="80000"/>
              </a:lnSpc>
              <a:defRPr sz="1000" u="sng">
                <a:latin typeface="Verdana Pro" pitchFamily="34" charset="0"/>
              </a:defRPr>
            </a:lvl1pPr>
          </a:lstStyle>
          <a:p>
            <a:pPr>
              <a:spcAft>
                <a:spcPts val="300"/>
              </a:spcAft>
              <a:defRPr/>
            </a:pPr>
            <a:r>
              <a:rPr lang="ru-RU" sz="1200" b="1" u="none" dirty="0" smtClean="0">
                <a:solidFill>
                  <a:schemeClr val="tx2">
                    <a:lumMod val="75000"/>
                  </a:schemeClr>
                </a:solidFill>
              </a:rPr>
              <a:t>Около 450 контрагентов, в т. ч. 12-15% ИП</a:t>
            </a:r>
            <a:endParaRPr lang="ru-RU" sz="1200" u="none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51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76601" y="1163050"/>
            <a:ext cx="2460199" cy="609600"/>
          </a:xfrm>
          <a:prstGeom prst="rect">
            <a:avLst/>
          </a:prstGeom>
          <a:solidFill>
            <a:srgbClr val="394A58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711200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Отдел размещения государственных заказов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52400" y="1174761"/>
            <a:ext cx="2895600" cy="609601"/>
          </a:xfrm>
          <a:prstGeom prst="rect">
            <a:avLst/>
          </a:prstGeom>
          <a:solidFill>
            <a:srgbClr val="A9B9C7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711200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Отдел по работе со страховыми медицинскими организациями и перспективному развитию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019800" y="1174761"/>
            <a:ext cx="3048000" cy="609600"/>
          </a:xfrm>
          <a:prstGeom prst="rect">
            <a:avLst/>
          </a:prstGeom>
          <a:solidFill>
            <a:srgbClr val="A9B9C7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711200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Планово-экономический отдел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87338" y="2116742"/>
            <a:ext cx="8856662" cy="566966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50000"/>
              </a:schemeClr>
            </a:solidFill>
            <a:prstDash val="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defTabSz="711200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  <a:latin typeface="Verdana" pitchFamily="34" charset="0"/>
              <a:cs typeface="Times New Roman" pitchFamily="18" charset="0"/>
            </a:endParaRPr>
          </a:p>
          <a:p>
            <a:pPr algn="ctr" defTabSz="711200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Осуществление </a:t>
            </a:r>
            <a:r>
              <a:rPr lang="ru-RU" dirty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закупок на поставки товаров, выполнение работ, оказание услуг для нужд </a:t>
            </a:r>
            <a:r>
              <a:rPr lang="ru-RU" dirty="0" smtClean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ГБУЗ СОКОД.</a:t>
            </a:r>
            <a:endParaRPr lang="ru-RU" dirty="0">
              <a:solidFill>
                <a:schemeClr val="tx1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45424" y="3005101"/>
            <a:ext cx="8669338" cy="8187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711200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Verdana" pitchFamily="34" charset="0"/>
              </a:rPr>
              <a:t>Задачи:</a:t>
            </a:r>
          </a:p>
          <a:p>
            <a:pPr algn="ctr" defTabSz="711200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Verdana" pitchFamily="34" charset="0"/>
              </a:rPr>
              <a:t>формирование план – графика, ведение сбора и учета заявок, контроль по срокам исполнения и соблюдения требований к составлению документов, связанных с осуществлением закупок, установленных действующим законодательством РФ, </a:t>
            </a:r>
          </a:p>
          <a:p>
            <a:pPr algn="ctr" defTabSz="711200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Verdana" pitchFamily="34" charset="0"/>
              </a:rPr>
              <a:t>текущий контроль за исполнением контрактов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228600" y="4109660"/>
            <a:ext cx="8839200" cy="61079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50000"/>
              </a:schemeClr>
            </a:solidFill>
            <a:prstDash val="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defTabSz="711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Показатели деятельности</a:t>
            </a:r>
          </a:p>
          <a:p>
            <a:pPr algn="ctr" defTabSz="711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Своевременность  и корректность  формирования планов закупок</a:t>
            </a:r>
          </a:p>
          <a:p>
            <a:pPr algn="ctr" defTabSz="711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Соблюдение сроков осуществления закупок </a:t>
            </a:r>
          </a:p>
          <a:p>
            <a:pPr algn="ctr" defTabSz="711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Соблюдение законодательства – отсутствие нарушений и предписаний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3356357" y="1947206"/>
            <a:ext cx="2057400" cy="3240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solidFill>
              <a:schemeClr val="bg1">
                <a:lumMod val="50000"/>
              </a:schemeClr>
            </a:solidFill>
            <a:prstDash val="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Основная цель</a:t>
            </a: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3356357" y="2875947"/>
            <a:ext cx="2057400" cy="297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50000"/>
              </a:schemeClr>
            </a:solidFill>
            <a:prstDash val="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Задачи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3320731" y="3993250"/>
            <a:ext cx="2520000" cy="270000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>
                <a:lumMod val="50000"/>
              </a:schemeClr>
            </a:solidFill>
            <a:prstDash val="das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Verdana" pitchFamily="34" charset="0"/>
                <a:cs typeface="Times New Roman" pitchFamily="18" charset="0"/>
              </a:rPr>
              <a:t>Показатели деятельности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>
            <a:off x="4728567" y="1944696"/>
            <a:ext cx="296466" cy="0"/>
          </a:xfrm>
          <a:prstGeom prst="line">
            <a:avLst/>
          </a:prstGeom>
          <a:ln w="28575">
            <a:solidFill>
              <a:srgbClr val="C00000"/>
            </a:solidFill>
            <a:tailEnd type="triangle" w="lg" len="lg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4728568" y="2860099"/>
            <a:ext cx="296465" cy="0"/>
          </a:xfrm>
          <a:prstGeom prst="line">
            <a:avLst/>
          </a:prstGeom>
          <a:ln w="28575">
            <a:solidFill>
              <a:srgbClr val="C00000"/>
            </a:solidFill>
            <a:tailEnd type="triangle" w="lg" len="lg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914400" y="579861"/>
            <a:ext cx="7467600" cy="2964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711200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Verdana" pitchFamily="34" charset="0"/>
              </a:rPr>
              <a:t>Заместитель главного врача по экономическим вопросам и развитию</a:t>
            </a:r>
          </a:p>
        </p:txBody>
      </p:sp>
      <p:cxnSp>
        <p:nvCxnSpPr>
          <p:cNvPr id="25" name="Соединительная линия уступом 24"/>
          <p:cNvCxnSpPr/>
          <p:nvPr/>
        </p:nvCxnSpPr>
        <p:spPr bwMode="auto">
          <a:xfrm rot="5400000">
            <a:off x="3009900" y="-447865"/>
            <a:ext cx="228600" cy="3048000"/>
          </a:xfrm>
          <a:prstGeom prst="bentConnector3">
            <a:avLst>
              <a:gd name="adj1" fmla="val 25630"/>
            </a:avLst>
          </a:prstGeom>
          <a:ln w="28575">
            <a:solidFill>
              <a:srgbClr val="C00000"/>
            </a:solidFill>
            <a:tailEnd type="triangle" w="lg" len="lg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/>
          <p:nvPr/>
        </p:nvCxnSpPr>
        <p:spPr bwMode="auto">
          <a:xfrm rot="5400000">
            <a:off x="4469210" y="999539"/>
            <a:ext cx="216694" cy="141287"/>
          </a:xfrm>
          <a:prstGeom prst="bentConnector3">
            <a:avLst>
              <a:gd name="adj1" fmla="val 31655"/>
            </a:avLst>
          </a:prstGeom>
          <a:ln w="28575">
            <a:solidFill>
              <a:srgbClr val="C00000"/>
            </a:solidFill>
            <a:tailEnd type="triangle" w="lg" len="lg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/>
          <p:nvPr/>
        </p:nvCxnSpPr>
        <p:spPr bwMode="auto">
          <a:xfrm rot="16200000" flipH="1">
            <a:off x="5981700" y="-371665"/>
            <a:ext cx="228600" cy="2895600"/>
          </a:xfrm>
          <a:prstGeom prst="bentConnector3">
            <a:avLst>
              <a:gd name="adj1" fmla="val 29111"/>
            </a:avLst>
          </a:prstGeom>
          <a:ln w="28575">
            <a:solidFill>
              <a:srgbClr val="C00000"/>
            </a:solidFill>
            <a:tailEnd type="triangle" w="lg" len="lg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"/>
          <p:cNvSpPr txBox="1">
            <a:spLocks noChangeArrowheads="1"/>
          </p:cNvSpPr>
          <p:nvPr/>
        </p:nvSpPr>
        <p:spPr bwMode="auto">
          <a:xfrm>
            <a:off x="1095311" y="82652"/>
            <a:ext cx="73003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СУТЬ ДЕЯТЕЛЬНОСТИ ЭКОНОМИЧЕСКОЙ СЛУЖБЫ, ПОКАЗАТЕЛИ</a:t>
            </a:r>
            <a:endParaRPr lang="ru-RU" altLang="ru-RU" sz="1400" dirty="0" smtClean="0">
              <a:solidFill>
                <a:srgbClr val="33363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6" name="Рисунок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38" name="Рисунок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633286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3"/>
          <p:cNvGrpSpPr>
            <a:grpSpLocks/>
          </p:cNvGrpSpPr>
          <p:nvPr/>
        </p:nvGrpSpPr>
        <p:grpSpPr bwMode="auto">
          <a:xfrm>
            <a:off x="4830763" y="3505030"/>
            <a:ext cx="4049712" cy="1246584"/>
            <a:chOff x="4280848" y="6762464"/>
            <a:chExt cx="3357216" cy="1661475"/>
          </a:xfrm>
        </p:grpSpPr>
        <p:pic>
          <p:nvPicPr>
            <p:cNvPr id="14408" name="Picture 4" descr="C:\Documents and Settings\home\Рабочий стол\Рисунок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550"/>
            <a:stretch>
              <a:fillRect/>
            </a:stretch>
          </p:blipFill>
          <p:spPr bwMode="auto">
            <a:xfrm>
              <a:off x="4986939" y="6762466"/>
              <a:ext cx="2651125" cy="1661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409" name="Picture 4" descr="C:\Documents and Settings\home\Рабочий стол\Рисунок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23" r="36766" b="71550"/>
            <a:stretch>
              <a:fillRect/>
            </a:stretch>
          </p:blipFill>
          <p:spPr bwMode="auto">
            <a:xfrm>
              <a:off x="4280848" y="6762464"/>
              <a:ext cx="1447800" cy="166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Скругленный прямоугольник 9"/>
          <p:cNvSpPr/>
          <p:nvPr/>
        </p:nvSpPr>
        <p:spPr>
          <a:xfrm>
            <a:off x="152400" y="679677"/>
            <a:ext cx="4211638" cy="479822"/>
          </a:xfrm>
          <a:prstGeom prst="roundRect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defTabSz="711200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Контрактная служба ГБУЗ СОКОД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2400" y="1284514"/>
            <a:ext cx="4211638" cy="675085"/>
          </a:xfrm>
          <a:prstGeom prst="roundRect">
            <a:avLst/>
          </a:prstGeom>
          <a:solidFill>
            <a:srgbClr val="FFFFFF"/>
          </a:soli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Совокупный объем закупок по плану-графику свыше </a:t>
            </a:r>
            <a:r>
              <a:rPr lang="ru-RU" sz="1400" b="1" dirty="0">
                <a:solidFill>
                  <a:srgbClr val="C00000"/>
                </a:solidFill>
                <a:latin typeface="Verdana" pitchFamily="34" charset="0"/>
                <a:cs typeface="Arial" pitchFamily="34" charset="0"/>
              </a:rPr>
              <a:t>100 млн.руб. </a:t>
            </a:r>
            <a:r>
              <a:rPr lang="ru-RU" sz="14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заказчика обязан создать контрактную службу (п.1 ст.38 Закона №44-ФЗ)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2400" y="2131049"/>
            <a:ext cx="4211638" cy="3774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Действует в соответствии с </a:t>
            </a:r>
            <a:r>
              <a:rPr lang="ru-RU" sz="1400" b="1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положением</a:t>
            </a:r>
            <a:r>
              <a:rPr lang="ru-RU" sz="14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 о Контрактной службе</a:t>
            </a:r>
          </a:p>
        </p:txBody>
      </p:sp>
      <p:sp>
        <p:nvSpPr>
          <p:cNvPr id="21" name="Стрелка вниз 20"/>
          <p:cNvSpPr/>
          <p:nvPr/>
        </p:nvSpPr>
        <p:spPr>
          <a:xfrm>
            <a:off x="2097088" y="1102349"/>
            <a:ext cx="341312" cy="228600"/>
          </a:xfrm>
          <a:prstGeom prst="downArrow">
            <a:avLst/>
          </a:prstGeom>
          <a:solidFill>
            <a:srgbClr val="FF8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 eaLnBrk="0" hangingPunct="0">
              <a:defRPr/>
            </a:pPr>
            <a:endParaRPr lang="ru-RU" altLang="ru-RU" sz="1400" dirty="0"/>
          </a:p>
        </p:txBody>
      </p:sp>
      <p:grpSp>
        <p:nvGrpSpPr>
          <p:cNvPr id="3" name="Группа 27"/>
          <p:cNvGrpSpPr>
            <a:grpSpLocks/>
          </p:cNvGrpSpPr>
          <p:nvPr/>
        </p:nvGrpSpPr>
        <p:grpSpPr bwMode="auto">
          <a:xfrm>
            <a:off x="1676400" y="3722914"/>
            <a:ext cx="1219200" cy="1019308"/>
            <a:chOff x="76200" y="1524000"/>
            <a:chExt cx="2000250" cy="2698155"/>
          </a:xfrm>
        </p:grpSpPr>
        <p:grpSp>
          <p:nvGrpSpPr>
            <p:cNvPr id="4" name="Группа 25"/>
            <p:cNvGrpSpPr>
              <a:grpSpLocks/>
            </p:cNvGrpSpPr>
            <p:nvPr/>
          </p:nvGrpSpPr>
          <p:grpSpPr bwMode="auto">
            <a:xfrm>
              <a:off x="76200" y="1524000"/>
              <a:ext cx="2000250" cy="2698155"/>
              <a:chOff x="6429375" y="1285875"/>
              <a:chExt cx="2655958" cy="3597556"/>
            </a:xfrm>
          </p:grpSpPr>
          <p:grpSp>
            <p:nvGrpSpPr>
              <p:cNvPr id="5" name="Группа 10"/>
              <p:cNvGrpSpPr>
                <a:grpSpLocks/>
              </p:cNvGrpSpPr>
              <p:nvPr/>
            </p:nvGrpSpPr>
            <p:grpSpPr bwMode="auto">
              <a:xfrm>
                <a:off x="6429375" y="1285875"/>
                <a:ext cx="2655958" cy="3428999"/>
                <a:chOff x="5929312" y="1270000"/>
                <a:chExt cx="2293632" cy="2587624"/>
              </a:xfrm>
            </p:grpSpPr>
            <p:pic>
              <p:nvPicPr>
                <p:cNvPr id="14406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312" y="1270000"/>
                  <a:ext cx="2293632" cy="25876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07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0738" r="93567" b="14417"/>
                <a:stretch>
                  <a:fillRect/>
                </a:stretch>
              </p:blipFill>
              <p:spPr bwMode="auto">
                <a:xfrm>
                  <a:off x="5929313" y="2071688"/>
                  <a:ext cx="142875" cy="857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5" name="Прямоугольник 25"/>
              <p:cNvSpPr>
                <a:spLocks noChangeArrowheads="1"/>
              </p:cNvSpPr>
              <p:nvPr/>
            </p:nvSpPr>
            <p:spPr bwMode="auto">
              <a:xfrm>
                <a:off x="6633415" y="2605366"/>
                <a:ext cx="2330880" cy="10319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300" b="1" kern="1000" spc="-100" dirty="0">
                    <a:latin typeface="Verdana" pitchFamily="34" charset="0"/>
                    <a:cs typeface="+mn-cs"/>
                  </a:rPr>
                  <a:t>№ 44 ФЗ</a:t>
                </a:r>
                <a:endParaRPr lang="ru-RU" sz="1300" kern="1000" spc="-100" dirty="0">
                  <a:latin typeface="Verdana" pitchFamily="34" charset="0"/>
                  <a:cs typeface="+mn-cs"/>
                </a:endParaRPr>
              </a:p>
            </p:txBody>
          </p:sp>
          <p:sp>
            <p:nvSpPr>
              <p:cNvPr id="14405" name="Прямоугольник 25"/>
              <p:cNvSpPr>
                <a:spLocks noChangeArrowheads="1"/>
              </p:cNvSpPr>
              <p:nvPr/>
            </p:nvSpPr>
            <p:spPr bwMode="auto">
              <a:xfrm>
                <a:off x="6715139" y="3797160"/>
                <a:ext cx="2242505" cy="1086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ru-RU" altLang="ru-RU" sz="700" b="1">
                    <a:latin typeface="Verdana" pitchFamily="34" charset="0"/>
                  </a:rPr>
                  <a:t>от 5 апреля 2013 г.</a:t>
                </a:r>
                <a:endParaRPr lang="ru-RU" altLang="ru-RU" sz="700">
                  <a:latin typeface="Verdana" pitchFamily="34" charset="0"/>
                </a:endParaRPr>
              </a:p>
            </p:txBody>
          </p:sp>
        </p:grpSp>
        <p:pic>
          <p:nvPicPr>
            <p:cNvPr id="14402" name="Picture 8" descr="&amp;Fcy;&amp;acy;&amp;jcy;&amp;lcy;:Coat of Arms of the Russian Federation.svg - &amp;Vcy;&amp;iukcy;&amp;kcy;&amp;iukcy;&amp;ncy;&amp;ocy;&amp;vcy;&amp;icy;&amp;ncy;&amp;icy;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676400"/>
              <a:ext cx="6096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Группа 35"/>
          <p:cNvGrpSpPr>
            <a:grpSpLocks/>
          </p:cNvGrpSpPr>
          <p:nvPr/>
        </p:nvGrpSpPr>
        <p:grpSpPr bwMode="auto">
          <a:xfrm>
            <a:off x="3276600" y="3722914"/>
            <a:ext cx="1219200" cy="1019308"/>
            <a:chOff x="76200" y="1524000"/>
            <a:chExt cx="2000250" cy="2698155"/>
          </a:xfrm>
        </p:grpSpPr>
        <p:grpSp>
          <p:nvGrpSpPr>
            <p:cNvPr id="7" name="Группа 25"/>
            <p:cNvGrpSpPr>
              <a:grpSpLocks/>
            </p:cNvGrpSpPr>
            <p:nvPr/>
          </p:nvGrpSpPr>
          <p:grpSpPr bwMode="auto">
            <a:xfrm>
              <a:off x="76200" y="1524000"/>
              <a:ext cx="2000250" cy="2698155"/>
              <a:chOff x="6429375" y="1285875"/>
              <a:chExt cx="2655958" cy="3597556"/>
            </a:xfrm>
          </p:grpSpPr>
          <p:grpSp>
            <p:nvGrpSpPr>
              <p:cNvPr id="8" name="Группа 10"/>
              <p:cNvGrpSpPr>
                <a:grpSpLocks/>
              </p:cNvGrpSpPr>
              <p:nvPr/>
            </p:nvGrpSpPr>
            <p:grpSpPr bwMode="auto">
              <a:xfrm>
                <a:off x="6429375" y="1285875"/>
                <a:ext cx="2655958" cy="3428999"/>
                <a:chOff x="5929312" y="1270000"/>
                <a:chExt cx="2293632" cy="2587624"/>
              </a:xfrm>
            </p:grpSpPr>
            <p:pic>
              <p:nvPicPr>
                <p:cNvPr id="14399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312" y="1270000"/>
                  <a:ext cx="2293632" cy="25876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400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0738" r="93567" b="14417"/>
                <a:stretch>
                  <a:fillRect/>
                </a:stretch>
              </p:blipFill>
              <p:spPr bwMode="auto">
                <a:xfrm>
                  <a:off x="5929313" y="2071688"/>
                  <a:ext cx="142875" cy="857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43" name="Прямоугольник 25"/>
              <p:cNvSpPr>
                <a:spLocks noChangeArrowheads="1"/>
              </p:cNvSpPr>
              <p:nvPr/>
            </p:nvSpPr>
            <p:spPr bwMode="auto">
              <a:xfrm>
                <a:off x="6633415" y="2605366"/>
                <a:ext cx="2330880" cy="10319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300" b="1" kern="1000" spc="-100" dirty="0">
                    <a:latin typeface="Verdana" pitchFamily="34" charset="0"/>
                    <a:cs typeface="+mn-cs"/>
                  </a:rPr>
                  <a:t>№ 223 ФЗ</a:t>
                </a:r>
                <a:endParaRPr lang="ru-RU" sz="1300" kern="1000" spc="-100" dirty="0">
                  <a:latin typeface="Verdana" pitchFamily="34" charset="0"/>
                  <a:cs typeface="+mn-cs"/>
                </a:endParaRPr>
              </a:p>
            </p:txBody>
          </p:sp>
          <p:sp>
            <p:nvSpPr>
              <p:cNvPr id="14398" name="Прямоугольник 25"/>
              <p:cNvSpPr>
                <a:spLocks noChangeArrowheads="1"/>
              </p:cNvSpPr>
              <p:nvPr/>
            </p:nvSpPr>
            <p:spPr bwMode="auto">
              <a:xfrm>
                <a:off x="6715139" y="3797160"/>
                <a:ext cx="2242505" cy="1086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ru-RU" altLang="ru-RU" sz="700" b="1">
                    <a:latin typeface="Verdana" pitchFamily="34" charset="0"/>
                  </a:rPr>
                  <a:t>от 18 июля 2011 г.</a:t>
                </a:r>
                <a:endParaRPr lang="ru-RU" altLang="ru-RU" sz="700">
                  <a:latin typeface="Verdana" pitchFamily="34" charset="0"/>
                </a:endParaRPr>
              </a:p>
            </p:txBody>
          </p:sp>
        </p:grpSp>
        <p:pic>
          <p:nvPicPr>
            <p:cNvPr id="14395" name="Picture 8" descr="&amp;Fcy;&amp;acy;&amp;jcy;&amp;lcy;:Coat of Arms of the Russian Federation.svg - &amp;Vcy;&amp;iukcy;&amp;kcy;&amp;iukcy;&amp;ncy;&amp;ocy;&amp;vcy;&amp;icy;&amp;ncy;&amp;icy;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676400"/>
              <a:ext cx="6096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790575" y="3383587"/>
            <a:ext cx="1562100" cy="16787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  <p:txBody>
          <a:bodyPr lIns="72000" tIns="72000" rIns="72000" bIns="72000" anchor="ctr"/>
          <a:lstStyle/>
          <a:p>
            <a:pPr algn="ctr" eaLnBrk="0" fontAlgn="auto" hangingPunct="0"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1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  <a:endParaRPr lang="en-US" altLang="ru-RU" sz="11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2" name="Shape 54"/>
          <p:cNvCxnSpPr>
            <a:stCxn id="54" idx="2"/>
          </p:cNvCxnSpPr>
          <p:nvPr/>
        </p:nvCxnSpPr>
        <p:spPr>
          <a:xfrm rot="16200000" flipH="1">
            <a:off x="3387725" y="3224439"/>
            <a:ext cx="171450" cy="825500"/>
          </a:xfrm>
          <a:prstGeom prst="bentConnector3">
            <a:avLst>
              <a:gd name="adj1" fmla="val 29167"/>
            </a:avLst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4" name="Rectangle 21"/>
          <p:cNvSpPr>
            <a:spLocks noChangeArrowheads="1"/>
          </p:cNvSpPr>
          <p:nvPr/>
        </p:nvSpPr>
        <p:spPr bwMode="auto">
          <a:xfrm>
            <a:off x="2279650" y="3383587"/>
            <a:ext cx="1562100" cy="16787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  <p:txBody>
          <a:bodyPr lIns="72000" tIns="72000" rIns="72000" bIns="72000" anchor="ctr"/>
          <a:lstStyle/>
          <a:p>
            <a:pPr algn="ctr" eaLnBrk="0" fontAlgn="auto" hangingPunct="0">
              <a:spcBef>
                <a:spcPct val="2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altLang="ru-RU" sz="11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2015 - </a:t>
            </a:r>
            <a:r>
              <a:rPr lang="ru-RU" altLang="ru-RU" sz="11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2021</a:t>
            </a:r>
            <a:endParaRPr lang="en-US" altLang="ru-RU" sz="11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6" name="Shape 54"/>
          <p:cNvCxnSpPr>
            <a:stCxn id="54" idx="2"/>
          </p:cNvCxnSpPr>
          <p:nvPr/>
        </p:nvCxnSpPr>
        <p:spPr>
          <a:xfrm rot="5400000">
            <a:off x="2587625" y="3249839"/>
            <a:ext cx="171450" cy="774700"/>
          </a:xfrm>
          <a:prstGeom prst="bentConnector3">
            <a:avLst>
              <a:gd name="adj1" fmla="val 29167"/>
            </a:avLst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9" name="Группа 26"/>
          <p:cNvGrpSpPr>
            <a:grpSpLocks/>
          </p:cNvGrpSpPr>
          <p:nvPr/>
        </p:nvGrpSpPr>
        <p:grpSpPr bwMode="auto">
          <a:xfrm>
            <a:off x="228600" y="3722914"/>
            <a:ext cx="1219200" cy="1019308"/>
            <a:chOff x="76200" y="1524000"/>
            <a:chExt cx="2000250" cy="2698155"/>
          </a:xfrm>
        </p:grpSpPr>
        <p:grpSp>
          <p:nvGrpSpPr>
            <p:cNvPr id="11" name="Группа 25"/>
            <p:cNvGrpSpPr>
              <a:grpSpLocks/>
            </p:cNvGrpSpPr>
            <p:nvPr/>
          </p:nvGrpSpPr>
          <p:grpSpPr bwMode="auto">
            <a:xfrm>
              <a:off x="76200" y="1524000"/>
              <a:ext cx="2000250" cy="2698155"/>
              <a:chOff x="6429375" y="1285875"/>
              <a:chExt cx="2655958" cy="3597556"/>
            </a:xfrm>
          </p:grpSpPr>
          <p:grpSp>
            <p:nvGrpSpPr>
              <p:cNvPr id="13" name="Группа 10"/>
              <p:cNvGrpSpPr>
                <a:grpSpLocks/>
              </p:cNvGrpSpPr>
              <p:nvPr/>
            </p:nvGrpSpPr>
            <p:grpSpPr bwMode="auto">
              <a:xfrm>
                <a:off x="6429375" y="1285875"/>
                <a:ext cx="2655958" cy="3428999"/>
                <a:chOff x="5929312" y="1270000"/>
                <a:chExt cx="2293632" cy="2587624"/>
              </a:xfrm>
            </p:grpSpPr>
            <p:pic>
              <p:nvPicPr>
                <p:cNvPr id="14392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312" y="1270000"/>
                  <a:ext cx="2293632" cy="25876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393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0738" r="93567" b="14417"/>
                <a:stretch>
                  <a:fillRect/>
                </a:stretch>
              </p:blipFill>
              <p:spPr bwMode="auto">
                <a:xfrm>
                  <a:off x="5929313" y="2071688"/>
                  <a:ext cx="142875" cy="857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6" name="Прямоугольник 25"/>
              <p:cNvSpPr>
                <a:spLocks noChangeArrowheads="1"/>
              </p:cNvSpPr>
              <p:nvPr/>
            </p:nvSpPr>
            <p:spPr bwMode="auto">
              <a:xfrm>
                <a:off x="6633415" y="2605366"/>
                <a:ext cx="2330880" cy="10319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300" b="1" kern="1000" spc="-100" dirty="0">
                    <a:latin typeface="Verdana" pitchFamily="34" charset="0"/>
                    <a:cs typeface="+mn-cs"/>
                  </a:rPr>
                  <a:t>№ 94 ФЗ</a:t>
                </a:r>
                <a:endParaRPr lang="ru-RU" sz="1300" kern="1000" spc="-100" dirty="0">
                  <a:latin typeface="Verdana" pitchFamily="34" charset="0"/>
                  <a:cs typeface="+mn-cs"/>
                </a:endParaRPr>
              </a:p>
            </p:txBody>
          </p:sp>
          <p:sp>
            <p:nvSpPr>
              <p:cNvPr id="14391" name="Прямоугольник 25"/>
              <p:cNvSpPr>
                <a:spLocks noChangeArrowheads="1"/>
              </p:cNvSpPr>
              <p:nvPr/>
            </p:nvSpPr>
            <p:spPr bwMode="auto">
              <a:xfrm>
                <a:off x="6715139" y="3797160"/>
                <a:ext cx="2242505" cy="1086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ru-RU" altLang="ru-RU" sz="700" b="1">
                    <a:latin typeface="Verdana" pitchFamily="34" charset="0"/>
                  </a:rPr>
                  <a:t>от 21 июля 2005 г.</a:t>
                </a:r>
                <a:endParaRPr lang="ru-RU" altLang="ru-RU" sz="700">
                  <a:latin typeface="Verdana" pitchFamily="34" charset="0"/>
                </a:endParaRPr>
              </a:p>
            </p:txBody>
          </p:sp>
        </p:grpSp>
        <p:pic>
          <p:nvPicPr>
            <p:cNvPr id="14388" name="Picture 8" descr="&amp;Fcy;&amp;acy;&amp;jcy;&amp;lcy;:Coat of Arms of the Russian Federation.svg - &amp;Vcy;&amp;iukcy;&amp;kcy;&amp;iukcy;&amp;ncy;&amp;ocy;&amp;vcy;&amp;icy;&amp;ncy;&amp;icy;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676400"/>
              <a:ext cx="6096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70" name="Shape 51"/>
          <p:cNvCxnSpPr>
            <a:stCxn id="48" idx="2"/>
          </p:cNvCxnSpPr>
          <p:nvPr/>
        </p:nvCxnSpPr>
        <p:spPr>
          <a:xfrm rot="5400000">
            <a:off x="1119188" y="3270477"/>
            <a:ext cx="171450" cy="733425"/>
          </a:xfrm>
          <a:prstGeom prst="bentConnector3">
            <a:avLst>
              <a:gd name="adj1" fmla="val 33333"/>
            </a:avLst>
          </a:prstGeom>
          <a:ln w="19050">
            <a:solidFill>
              <a:srgbClr val="394A58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Скругленный прямоугольник 71"/>
          <p:cNvSpPr/>
          <p:nvPr/>
        </p:nvSpPr>
        <p:spPr>
          <a:xfrm>
            <a:off x="152400" y="2586330"/>
            <a:ext cx="4211638" cy="377428"/>
          </a:xfrm>
          <a:prstGeom prst="roundRect">
            <a:avLst/>
          </a:prstGeom>
          <a:solidFill>
            <a:srgbClr val="FFFFFF"/>
          </a:soli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Созданы Комиссии по осуществлению закупок (Статья 39 Закона 44-ФЗ)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5562600" y="4122964"/>
            <a:ext cx="327660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altLang="ru-RU" sz="1000" b="1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Требования к контрактной службе (контрактному управляющему) (ч. 6 ст. 38) - </a:t>
            </a:r>
            <a:r>
              <a:rPr lang="ru-RU" altLang="ru-RU" sz="100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должны иметь </a:t>
            </a:r>
            <a:r>
              <a:rPr lang="ru-RU" altLang="ru-RU" sz="1000" b="1">
                <a:solidFill>
                  <a:srgbClr val="C00000"/>
                </a:solidFill>
                <a:latin typeface="Verdana" pitchFamily="34" charset="0"/>
                <a:cs typeface="Arial" pitchFamily="34" charset="0"/>
              </a:rPr>
              <a:t>высшее образование </a:t>
            </a:r>
            <a:r>
              <a:rPr lang="ru-RU" altLang="ru-RU" sz="100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или дополнительное профессиональное образование </a:t>
            </a:r>
            <a:r>
              <a:rPr lang="ru-RU" altLang="ru-RU" sz="1000">
                <a:solidFill>
                  <a:srgbClr val="C00000"/>
                </a:solidFill>
                <a:latin typeface="Verdana" pitchFamily="34" charset="0"/>
                <a:cs typeface="Arial" pitchFamily="34" charset="0"/>
              </a:rPr>
              <a:t>в </a:t>
            </a:r>
            <a:r>
              <a:rPr lang="ru-RU" altLang="ru-RU" sz="1000" b="1">
                <a:solidFill>
                  <a:srgbClr val="C00000"/>
                </a:solidFill>
                <a:latin typeface="Verdana" pitchFamily="34" charset="0"/>
                <a:cs typeface="Arial" pitchFamily="34" charset="0"/>
              </a:rPr>
              <a:t>сфере закупок</a:t>
            </a:r>
            <a:endParaRPr lang="ru-RU" altLang="ru-RU" sz="1000" b="1">
              <a:solidFill>
                <a:schemeClr val="tx1"/>
              </a:solidFill>
              <a:latin typeface="Verdana" pitchFamily="34" charset="0"/>
              <a:cs typeface="Arial" pitchFamily="34" charset="0"/>
            </a:endParaRPr>
          </a:p>
        </p:txBody>
      </p:sp>
      <p:sp>
        <p:nvSpPr>
          <p:cNvPr id="14361" name="Прямоугольник 225"/>
          <p:cNvSpPr>
            <a:spLocks noChangeArrowheads="1"/>
          </p:cNvSpPr>
          <p:nvPr/>
        </p:nvSpPr>
        <p:spPr bwMode="auto">
          <a:xfrm>
            <a:off x="0" y="3037114"/>
            <a:ext cx="457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4572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Verdana" pitchFamily="34" charset="0"/>
              </a:rPr>
              <a:t>Использование федерального законодательства</a:t>
            </a:r>
          </a:p>
        </p:txBody>
      </p:sp>
      <p:sp>
        <p:nvSpPr>
          <p:cNvPr id="58" name="Стрелка вниз 57"/>
          <p:cNvSpPr/>
          <p:nvPr/>
        </p:nvSpPr>
        <p:spPr>
          <a:xfrm>
            <a:off x="2097088" y="1931024"/>
            <a:ext cx="341312" cy="228600"/>
          </a:xfrm>
          <a:prstGeom prst="downArrow">
            <a:avLst/>
          </a:prstGeom>
          <a:solidFill>
            <a:srgbClr val="FF8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 eaLnBrk="0" hangingPunct="0">
              <a:defRPr/>
            </a:pPr>
            <a:endParaRPr lang="ru-RU" altLang="ru-RU" sz="1400" dirty="0"/>
          </a:p>
        </p:txBody>
      </p:sp>
      <p:sp>
        <p:nvSpPr>
          <p:cNvPr id="60" name="Блок-схема: альтернативный процесс 41"/>
          <p:cNvSpPr>
            <a:spLocks noChangeArrowheads="1"/>
          </p:cNvSpPr>
          <p:nvPr/>
        </p:nvSpPr>
        <p:spPr bwMode="auto">
          <a:xfrm>
            <a:off x="4876800" y="1208314"/>
            <a:ext cx="3810000" cy="342900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 Заинтересованные лица (определение потребности в товарах, работах, услугах)</a:t>
            </a:r>
          </a:p>
        </p:txBody>
      </p:sp>
      <p:sp>
        <p:nvSpPr>
          <p:cNvPr id="61" name="Блок-схема: альтернативный процесс 43"/>
          <p:cNvSpPr>
            <a:spLocks noChangeArrowheads="1"/>
          </p:cNvSpPr>
          <p:nvPr/>
        </p:nvSpPr>
        <p:spPr bwMode="auto">
          <a:xfrm>
            <a:off x="4876800" y="1608364"/>
            <a:ext cx="3810000" cy="342900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Ответственные лица </a:t>
            </a:r>
          </a:p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(подготовка и согласование Представления)</a:t>
            </a:r>
          </a:p>
        </p:txBody>
      </p:sp>
      <p:sp>
        <p:nvSpPr>
          <p:cNvPr id="15382" name="Блок-схема: альтернативный процесс 50"/>
          <p:cNvSpPr>
            <a:spLocks noChangeArrowheads="1"/>
          </p:cNvSpPr>
          <p:nvPr/>
        </p:nvSpPr>
        <p:spPr bwMode="auto">
          <a:xfrm>
            <a:off x="4876800" y="3063556"/>
            <a:ext cx="3886200" cy="405000"/>
          </a:xfrm>
          <a:prstGeom prst="flowChartAlternateProcess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Эксперты и Ответственные лица</a:t>
            </a:r>
          </a:p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(экспертиза и обеспечение исполнения контракта)</a:t>
            </a:r>
          </a:p>
        </p:txBody>
      </p:sp>
      <p:sp>
        <p:nvSpPr>
          <p:cNvPr id="14372" name="Блок-схема: альтернативный процесс 54"/>
          <p:cNvSpPr>
            <a:spLocks noChangeArrowheads="1"/>
          </p:cNvSpPr>
          <p:nvPr/>
        </p:nvSpPr>
        <p:spPr bwMode="auto">
          <a:xfrm>
            <a:off x="4835525" y="2482283"/>
            <a:ext cx="3905250" cy="51435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1200" b="1">
                <a:solidFill>
                  <a:srgbClr val="FF0000"/>
                </a:solidFill>
                <a:latin typeface="Verdana" pitchFamily="34" charset="0"/>
              </a:rPr>
              <a:t>Заключение контракта</a:t>
            </a:r>
          </a:p>
          <a:p>
            <a:pPr algn="ctr"/>
            <a:r>
              <a:rPr lang="ru-RU" altLang="ru-RU" sz="1200" b="1">
                <a:solidFill>
                  <a:srgbClr val="FF0000"/>
                </a:solidFill>
                <a:latin typeface="Verdana" pitchFamily="34" charset="0"/>
              </a:rPr>
              <a:t>Размещение информации по контракту</a:t>
            </a:r>
          </a:p>
          <a:p>
            <a:pPr algn="ctr"/>
            <a:r>
              <a:rPr lang="ru-RU" altLang="ru-RU" sz="1200" b="1">
                <a:solidFill>
                  <a:srgbClr val="FF0000"/>
                </a:solidFill>
                <a:latin typeface="Verdana" pitchFamily="34" charset="0"/>
              </a:rPr>
              <a:t>Контроль исполнения контракта</a:t>
            </a:r>
          </a:p>
        </p:txBody>
      </p:sp>
      <p:sp>
        <p:nvSpPr>
          <p:cNvPr id="14373" name="Выгнутая вправо стрелка 10"/>
          <p:cNvSpPr>
            <a:spLocks noChangeArrowheads="1"/>
          </p:cNvSpPr>
          <p:nvPr/>
        </p:nvSpPr>
        <p:spPr bwMode="auto">
          <a:xfrm>
            <a:off x="8736013" y="1322614"/>
            <a:ext cx="304800" cy="351235"/>
          </a:xfrm>
          <a:prstGeom prst="curvedLeftArrow">
            <a:avLst>
              <a:gd name="adj1" fmla="val 25010"/>
              <a:gd name="adj2" fmla="val 49992"/>
              <a:gd name="adj3" fmla="val 25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4876800" y="676105"/>
            <a:ext cx="3886200" cy="360759"/>
          </a:xfrm>
          <a:prstGeom prst="roundRect">
            <a:avLst/>
          </a:prstGeom>
          <a:solidFill>
            <a:srgbClr val="C00000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Verdana" pitchFamily="34" charset="0"/>
                <a:cs typeface="Arial" pitchFamily="34" charset="0"/>
              </a:rPr>
              <a:t>Положение о контрактной службе</a:t>
            </a:r>
          </a:p>
        </p:txBody>
      </p:sp>
      <p:sp>
        <p:nvSpPr>
          <p:cNvPr id="57" name="Стрелка вниз 56"/>
          <p:cNvSpPr/>
          <p:nvPr/>
        </p:nvSpPr>
        <p:spPr>
          <a:xfrm>
            <a:off x="6643688" y="1036864"/>
            <a:ext cx="341312" cy="228600"/>
          </a:xfrm>
          <a:prstGeom prst="downArrow">
            <a:avLst/>
          </a:prstGeom>
          <a:solidFill>
            <a:srgbClr val="FF8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 eaLnBrk="0" hangingPunct="0">
              <a:defRPr/>
            </a:pPr>
            <a:endParaRPr lang="ru-RU" altLang="ru-RU" sz="1400" dirty="0"/>
          </a:p>
        </p:txBody>
      </p:sp>
      <p:sp>
        <p:nvSpPr>
          <p:cNvPr id="15387" name="Блок-схема: альтернативный процесс 41"/>
          <p:cNvSpPr>
            <a:spLocks noChangeArrowheads="1"/>
          </p:cNvSpPr>
          <p:nvPr/>
        </p:nvSpPr>
        <p:spPr bwMode="auto">
          <a:xfrm>
            <a:off x="4876800" y="2008415"/>
            <a:ext cx="3810000" cy="375047"/>
          </a:xfrm>
          <a:prstGeom prst="flowChartAlternateProcess">
            <a:avLst/>
          </a:prstGeom>
          <a:solidFill>
            <a:srgbClr val="FFFFFF"/>
          </a:soli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Verdana" pitchFamily="34" charset="0"/>
                <a:cs typeface="Arial" pitchFamily="34" charset="0"/>
              </a:rPr>
              <a:t>ОРГЗ (подготовка закупочной документации и осуществление закупки)</a:t>
            </a:r>
          </a:p>
        </p:txBody>
      </p:sp>
      <p:sp>
        <p:nvSpPr>
          <p:cNvPr id="14381" name="Выгнутая вправо стрелка 10"/>
          <p:cNvSpPr>
            <a:spLocks noChangeArrowheads="1"/>
          </p:cNvSpPr>
          <p:nvPr/>
        </p:nvSpPr>
        <p:spPr bwMode="auto">
          <a:xfrm flipH="1">
            <a:off x="4495800" y="1747668"/>
            <a:ext cx="381000" cy="589359"/>
          </a:xfrm>
          <a:prstGeom prst="curvedLeftArrow">
            <a:avLst>
              <a:gd name="adj1" fmla="val 25017"/>
              <a:gd name="adj2" fmla="val 49996"/>
              <a:gd name="adj3" fmla="val 25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65" name="Стрелка вниз 64"/>
          <p:cNvSpPr/>
          <p:nvPr/>
        </p:nvSpPr>
        <p:spPr>
          <a:xfrm>
            <a:off x="6629401" y="2351314"/>
            <a:ext cx="341313" cy="228600"/>
          </a:xfrm>
          <a:prstGeom prst="downArrow">
            <a:avLst/>
          </a:prstGeom>
          <a:solidFill>
            <a:srgbClr val="FF8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 eaLnBrk="0" hangingPunct="0">
              <a:defRPr/>
            </a:pPr>
            <a:endParaRPr lang="ru-RU" altLang="ru-RU" sz="1400" dirty="0"/>
          </a:p>
        </p:txBody>
      </p:sp>
      <p:sp>
        <p:nvSpPr>
          <p:cNvPr id="14383" name="Выгнутая вправо стрелка 10"/>
          <p:cNvSpPr>
            <a:spLocks noChangeArrowheads="1"/>
          </p:cNvSpPr>
          <p:nvPr/>
        </p:nvSpPr>
        <p:spPr bwMode="auto">
          <a:xfrm>
            <a:off x="8610600" y="2122715"/>
            <a:ext cx="457200" cy="1393031"/>
          </a:xfrm>
          <a:prstGeom prst="curvedLeftArrow">
            <a:avLst>
              <a:gd name="adj1" fmla="val 25014"/>
              <a:gd name="adj2" fmla="val 49991"/>
              <a:gd name="adj3" fmla="val 25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14385" name="Picture 29" descr="http://abclingua.ru/wp-content/themes/abc/img/education3.png"/>
          <p:cNvPicPr>
            <a:picLocks noChangeAspect="1" noChangeArrowheads="1"/>
          </p:cNvPicPr>
          <p:nvPr/>
        </p:nvPicPr>
        <p:blipFill>
          <a:blip r:embed="rId7" cstate="print">
            <a:lum brigh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2" b="16785"/>
          <a:stretch>
            <a:fillRect/>
          </a:stretch>
        </p:blipFill>
        <p:spPr bwMode="auto">
          <a:xfrm>
            <a:off x="4841875" y="4122964"/>
            <a:ext cx="903288" cy="51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86" name="Прямоугольник 66"/>
          <p:cNvSpPr>
            <a:spLocks noChangeArrowheads="1"/>
          </p:cNvSpPr>
          <p:nvPr/>
        </p:nvSpPr>
        <p:spPr bwMode="auto">
          <a:xfrm>
            <a:off x="4941036" y="3649436"/>
            <a:ext cx="265489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rgbClr val="C00000"/>
                </a:solidFill>
                <a:latin typeface="RussianRail G Pro"/>
              </a:rPr>
              <a:t>В </a:t>
            </a:r>
            <a:r>
              <a:rPr lang="ru-RU" altLang="ru-RU" sz="1300" b="1" dirty="0" smtClean="0">
                <a:solidFill>
                  <a:srgbClr val="C00000"/>
                </a:solidFill>
                <a:latin typeface="RussianRail G Pro"/>
              </a:rPr>
              <a:t>2019 </a:t>
            </a:r>
            <a:r>
              <a:rPr lang="ru-RU" altLang="ru-RU" sz="1300" b="1" dirty="0">
                <a:solidFill>
                  <a:srgbClr val="C00000"/>
                </a:solidFill>
                <a:latin typeface="RussianRail G Pro"/>
              </a:rPr>
              <a:t>году обучено </a:t>
            </a:r>
            <a:r>
              <a:rPr lang="ru-RU" altLang="ru-RU" sz="1300" b="1" dirty="0" smtClean="0">
                <a:solidFill>
                  <a:srgbClr val="C00000"/>
                </a:solidFill>
                <a:latin typeface="RussianRail G Pro"/>
              </a:rPr>
              <a:t>99 </a:t>
            </a:r>
            <a:r>
              <a:rPr lang="ru-RU" altLang="ru-RU" sz="1300" b="1" dirty="0">
                <a:solidFill>
                  <a:srgbClr val="C00000"/>
                </a:solidFill>
                <a:latin typeface="RussianRail G Pro"/>
              </a:rPr>
              <a:t>чел. </a:t>
            </a:r>
          </a:p>
          <a:p>
            <a:pPr algn="ctr"/>
            <a:r>
              <a:rPr lang="ru-RU" altLang="ru-RU" sz="1300" b="1" dirty="0">
                <a:solidFill>
                  <a:srgbClr val="C00000"/>
                </a:solidFill>
                <a:latin typeface="RussianRail G Pro"/>
              </a:rPr>
              <a:t>(более 100 слушателей)</a:t>
            </a:r>
          </a:p>
        </p:txBody>
      </p:sp>
      <p:sp>
        <p:nvSpPr>
          <p:cNvPr id="63" name="TextBox 4"/>
          <p:cNvSpPr txBox="1">
            <a:spLocks noChangeArrowheads="1"/>
          </p:cNvSpPr>
          <p:nvPr/>
        </p:nvSpPr>
        <p:spPr bwMode="auto">
          <a:xfrm>
            <a:off x="1246908" y="0"/>
            <a:ext cx="71228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33363D"/>
                </a:solidFill>
                <a:latin typeface="Arial" charset="0"/>
              </a:defRPr>
            </a:lvl1pPr>
          </a:lstStyle>
          <a:p>
            <a:r>
              <a:rPr lang="ru-RU" alt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УПРАВЛЕНИЕ ЗАТРАТАМИ . Отдел ОРГЗ – координатор   Контрактной  системы. Деятельность в сфере закупок</a:t>
            </a:r>
            <a:endParaRPr lang="ru-RU" altLang="ru-RU" sz="1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7" name="Группа 5"/>
          <p:cNvGrpSpPr>
            <a:grpSpLocks/>
          </p:cNvGrpSpPr>
          <p:nvPr/>
        </p:nvGrpSpPr>
        <p:grpSpPr bwMode="auto">
          <a:xfrm>
            <a:off x="475263" y="333376"/>
            <a:ext cx="8016875" cy="176212"/>
            <a:chOff x="488784" y="500064"/>
            <a:chExt cx="8017041" cy="177159"/>
          </a:xfrm>
        </p:grpSpPr>
        <p:cxnSp>
          <p:nvCxnSpPr>
            <p:cNvPr id="68" name="Прямая соединительная линия 67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69" name="Рисунок 5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1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73" name="Рисунок 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433696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низ 1"/>
          <p:cNvSpPr/>
          <p:nvPr/>
        </p:nvSpPr>
        <p:spPr bwMode="auto">
          <a:xfrm>
            <a:off x="228600" y="708169"/>
            <a:ext cx="3962400" cy="878681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ru-RU" b="1" kern="0" dirty="0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Планирование закупок</a:t>
            </a:r>
          </a:p>
          <a:p>
            <a:pPr algn="ctr"/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Формирование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Заявки Определение и обоснование потребности </a:t>
            </a:r>
          </a:p>
        </p:txBody>
      </p:sp>
      <p:sp>
        <p:nvSpPr>
          <p:cNvPr id="29" name="Стрелка вниз 28"/>
          <p:cNvSpPr/>
          <p:nvPr/>
        </p:nvSpPr>
        <p:spPr bwMode="auto">
          <a:xfrm>
            <a:off x="228600" y="1701150"/>
            <a:ext cx="3962400" cy="1028189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Формирование Представления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= Заявка + техническое задание +ценовая информация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Стрелка вниз 29"/>
          <p:cNvSpPr/>
          <p:nvPr/>
        </p:nvSpPr>
        <p:spPr bwMode="auto">
          <a:xfrm>
            <a:off x="228600" y="2787001"/>
            <a:ext cx="3962400" cy="571499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Согласование Представления</a:t>
            </a:r>
          </a:p>
        </p:txBody>
      </p:sp>
      <p:sp>
        <p:nvSpPr>
          <p:cNvPr id="31" name="Стрелка вниз 30"/>
          <p:cNvSpPr/>
          <p:nvPr/>
        </p:nvSpPr>
        <p:spPr bwMode="auto">
          <a:xfrm>
            <a:off x="228600" y="3473055"/>
            <a:ext cx="3962400" cy="571245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Формирование закупочной документации </a:t>
            </a:r>
          </a:p>
        </p:txBody>
      </p:sp>
      <p:sp>
        <p:nvSpPr>
          <p:cNvPr id="32" name="Стрелка вниз 31"/>
          <p:cNvSpPr/>
          <p:nvPr/>
        </p:nvSpPr>
        <p:spPr bwMode="auto">
          <a:xfrm>
            <a:off x="228600" y="4158855"/>
            <a:ext cx="3962400" cy="571245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Определение поставщиков, подрядчиков  исполнителей</a:t>
            </a:r>
          </a:p>
        </p:txBody>
      </p:sp>
      <p:sp>
        <p:nvSpPr>
          <p:cNvPr id="12" name="Стрелка вниз 11"/>
          <p:cNvSpPr/>
          <p:nvPr/>
        </p:nvSpPr>
        <p:spPr bwMode="auto">
          <a:xfrm>
            <a:off x="5029200" y="708169"/>
            <a:ext cx="3962400" cy="878681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Заключение контракта на ТРУ</a:t>
            </a:r>
          </a:p>
        </p:txBody>
      </p:sp>
      <p:sp>
        <p:nvSpPr>
          <p:cNvPr id="13" name="Стрелка вниз 12"/>
          <p:cNvSpPr/>
          <p:nvPr/>
        </p:nvSpPr>
        <p:spPr bwMode="auto">
          <a:xfrm>
            <a:off x="5029200" y="1701150"/>
            <a:ext cx="3962400" cy="1028189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Исполнение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контракта, в том числе Экспертиза и приемка ТРУ в соответствии с условиями контракта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Стрелка вниз 13"/>
          <p:cNvSpPr/>
          <p:nvPr/>
        </p:nvSpPr>
        <p:spPr bwMode="auto">
          <a:xfrm>
            <a:off x="5029200" y="2787001"/>
            <a:ext cx="3962400" cy="571499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Мониторинг  закупок</a:t>
            </a:r>
          </a:p>
        </p:txBody>
      </p:sp>
      <p:sp>
        <p:nvSpPr>
          <p:cNvPr id="15" name="Стрелка вниз 14"/>
          <p:cNvSpPr/>
          <p:nvPr/>
        </p:nvSpPr>
        <p:spPr bwMode="auto">
          <a:xfrm>
            <a:off x="5029200" y="3473055"/>
            <a:ext cx="3962400" cy="571245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Аудит в сфере закупок</a:t>
            </a:r>
          </a:p>
        </p:txBody>
      </p:sp>
      <p:sp>
        <p:nvSpPr>
          <p:cNvPr id="16" name="Стрелка вниз 15"/>
          <p:cNvSpPr/>
          <p:nvPr/>
        </p:nvSpPr>
        <p:spPr bwMode="auto">
          <a:xfrm>
            <a:off x="5029200" y="4158855"/>
            <a:ext cx="3962400" cy="571245"/>
          </a:xfrm>
          <a:prstGeom prst="downArrow">
            <a:avLst>
              <a:gd name="adj1" fmla="val 94938"/>
              <a:gd name="adj2" fmla="val 2916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Контроль за соблюдением законодательства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-76200" y="818200"/>
            <a:ext cx="4572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-76200" y="1675450"/>
            <a:ext cx="4572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2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-76200" y="2761300"/>
            <a:ext cx="4572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3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-76200" y="3447100"/>
            <a:ext cx="4572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4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-76200" y="4132900"/>
            <a:ext cx="4572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5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648200" y="843900"/>
            <a:ext cx="4572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6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648200" y="1701150"/>
            <a:ext cx="4572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7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648200" y="2787000"/>
            <a:ext cx="4572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8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648200" y="3472800"/>
            <a:ext cx="4572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9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572000" y="4158600"/>
            <a:ext cx="533400" cy="3686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1246908" y="142504"/>
            <a:ext cx="71228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33363D"/>
                </a:solidFill>
                <a:latin typeface="Arial" charset="0"/>
              </a:defRPr>
            </a:lvl1pPr>
          </a:lstStyle>
          <a:p>
            <a:r>
              <a:rPr lang="ru-RU" alt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ЭТАПЫ ОСУЩЕСТВЛЕНИЯ </a:t>
            </a:r>
            <a:r>
              <a:rPr lang="ru-RU" altLang="ru-RU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ЗАКУПОК</a:t>
            </a:r>
            <a:endParaRPr lang="ru-RU" altLang="ru-RU" sz="1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8" name="Группа 5"/>
          <p:cNvGrpSpPr>
            <a:grpSpLocks/>
          </p:cNvGrpSpPr>
          <p:nvPr/>
        </p:nvGrpSpPr>
        <p:grpSpPr bwMode="auto">
          <a:xfrm>
            <a:off x="475263" y="333376"/>
            <a:ext cx="8016875" cy="176212"/>
            <a:chOff x="488784" y="500064"/>
            <a:chExt cx="8017041" cy="177159"/>
          </a:xfrm>
        </p:grpSpPr>
        <p:cxnSp>
          <p:nvCxnSpPr>
            <p:cNvPr id="34" name="Прямая соединительная линия 33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5" name="Рисунок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37" name="Рисунок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681644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1095311" y="-35956"/>
            <a:ext cx="712281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altLang="ru-RU" dirty="0"/>
              <a:t>ПРОЦЕСС «УПРАВЛЕНИЕ ЗАКУПОЧНОЙ ДЕЯТЕЛЬНОСТЬЮ»</a:t>
            </a:r>
          </a:p>
          <a:p>
            <a:r>
              <a:rPr lang="ru-RU" altLang="ru-RU" dirty="0"/>
              <a:t>ИНСТРУМЕНТ РАСЧЕТА  - АВТОМАТИЗИРОВАННЫЕ ИНФОРМАЦИОННЫЕ СИСТЕМЫ</a:t>
            </a:r>
          </a:p>
        </p:txBody>
      </p:sp>
      <p:grpSp>
        <p:nvGrpSpPr>
          <p:cNvPr id="20" name="Группа 5"/>
          <p:cNvGrpSpPr>
            <a:grpSpLocks/>
          </p:cNvGrpSpPr>
          <p:nvPr/>
        </p:nvGrpSpPr>
        <p:grpSpPr bwMode="auto">
          <a:xfrm>
            <a:off x="475263" y="333376"/>
            <a:ext cx="8016875" cy="176212"/>
            <a:chOff x="488784" y="500064"/>
            <a:chExt cx="8017041" cy="177159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" name="Рисунок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0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34" name="Рисунок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graphicFrame>
        <p:nvGraphicFramePr>
          <p:cNvPr id="57" name="Объект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749280"/>
              </p:ext>
            </p:extLst>
          </p:nvPr>
        </p:nvGraphicFramePr>
        <p:xfrm>
          <a:off x="2030169" y="656699"/>
          <a:ext cx="5214315" cy="2807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1208326" y="3816134"/>
            <a:ext cx="6858000" cy="815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5023" tIns="32512" rIns="65023" bIns="32512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49841" eaLnBrk="1" hangingPunct="1"/>
            <a:r>
              <a:rPr lang="ru-RU" sz="9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Информационная система ГБУЗ СОКОД строится на основе медицинских информационных  систем АИС « Поликлиника», АИС «Стационар», и системы автоматизации финансово - хозяйственной деятельности «Парус – бюджет 8». </a:t>
            </a:r>
          </a:p>
          <a:p>
            <a:pPr algn="just" defTabSz="649841" eaLnBrk="1" hangingPunct="1"/>
            <a:r>
              <a:rPr lang="ru-RU" sz="97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объединяет в единую информационную среду административные, лечебно-диагностические, финансово-экономические и хозяйственные процессы. </a:t>
            </a:r>
          </a:p>
        </p:txBody>
      </p:sp>
    </p:spTree>
    <p:extLst>
      <p:ext uri="{BB962C8B-B14F-4D97-AF65-F5344CB8AC3E}">
        <p14:creationId xmlns:p14="http://schemas.microsoft.com/office/powerpoint/2010/main" val="2573872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175857" y="71766"/>
            <a:ext cx="75114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ОСУЩЕСТВЛЕНИЕ ЗАКУПОК. Использование законодательства</a:t>
            </a: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2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sp>
        <p:nvSpPr>
          <p:cNvPr id="15" name="Скругленный прямоугольник 38"/>
          <p:cNvSpPr>
            <a:spLocks noChangeArrowheads="1"/>
          </p:cNvSpPr>
          <p:nvPr/>
        </p:nvSpPr>
        <p:spPr bwMode="auto">
          <a:xfrm>
            <a:off x="1435761" y="581858"/>
            <a:ext cx="5969147" cy="1385265"/>
          </a:xfrm>
          <a:prstGeom prst="roundRect">
            <a:avLst>
              <a:gd name="adj" fmla="val 6616"/>
            </a:avLst>
          </a:prstGeom>
          <a:pattFill prst="pct5">
            <a:fgClr>
              <a:srgbClr val="D8D4BA"/>
            </a:fgClr>
            <a:bgClr>
              <a:schemeClr val="bg1"/>
            </a:bgClr>
          </a:patt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tabLst>
                <a:tab pos="536575" algn="l"/>
              </a:tabLst>
              <a:defRPr/>
            </a:pPr>
            <a:endParaRPr lang="ru-RU" altLang="ru-RU" sz="1400" b="1" kern="0">
              <a:solidFill>
                <a:srgbClr val="3E3A2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Прямоугольник 42"/>
          <p:cNvSpPr>
            <a:spLocks noChangeArrowheads="1"/>
          </p:cNvSpPr>
          <p:nvPr/>
        </p:nvSpPr>
        <p:spPr bwMode="auto">
          <a:xfrm>
            <a:off x="4826000" y="582159"/>
            <a:ext cx="38862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500" b="1" dirty="0"/>
          </a:p>
        </p:txBody>
      </p:sp>
      <p:grpSp>
        <p:nvGrpSpPr>
          <p:cNvPr id="22" name="Группа 27"/>
          <p:cNvGrpSpPr>
            <a:grpSpLocks/>
          </p:cNvGrpSpPr>
          <p:nvPr/>
        </p:nvGrpSpPr>
        <p:grpSpPr bwMode="auto">
          <a:xfrm>
            <a:off x="2283025" y="634853"/>
            <a:ext cx="1722288" cy="1346918"/>
            <a:chOff x="76201" y="1447792"/>
            <a:chExt cx="2031503" cy="2571738"/>
          </a:xfrm>
        </p:grpSpPr>
        <p:grpSp>
          <p:nvGrpSpPr>
            <p:cNvPr id="23" name="Группа 25"/>
            <p:cNvGrpSpPr>
              <a:grpSpLocks/>
            </p:cNvGrpSpPr>
            <p:nvPr/>
          </p:nvGrpSpPr>
          <p:grpSpPr bwMode="auto">
            <a:xfrm>
              <a:off x="76201" y="1447792"/>
              <a:ext cx="2031503" cy="2571738"/>
              <a:chOff x="6429376" y="1184264"/>
              <a:chExt cx="2697456" cy="3428999"/>
            </a:xfrm>
          </p:grpSpPr>
          <p:grpSp>
            <p:nvGrpSpPr>
              <p:cNvPr id="25" name="Группа 10"/>
              <p:cNvGrpSpPr>
                <a:grpSpLocks/>
              </p:cNvGrpSpPr>
              <p:nvPr/>
            </p:nvGrpSpPr>
            <p:grpSpPr bwMode="auto">
              <a:xfrm>
                <a:off x="6429376" y="1184264"/>
                <a:ext cx="2697456" cy="3428999"/>
                <a:chOff x="5929313" y="1193321"/>
                <a:chExt cx="2329469" cy="2587624"/>
              </a:xfrm>
            </p:grpSpPr>
            <p:pic>
              <p:nvPicPr>
                <p:cNvPr id="28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65150" y="1193321"/>
                  <a:ext cx="2293632" cy="25876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0738" r="93567" b="14417"/>
                <a:stretch>
                  <a:fillRect/>
                </a:stretch>
              </p:blipFill>
              <p:spPr bwMode="auto">
                <a:xfrm>
                  <a:off x="5929313" y="2071688"/>
                  <a:ext cx="142875" cy="857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6" name="Прямоугольник 25"/>
              <p:cNvSpPr>
                <a:spLocks noChangeArrowheads="1"/>
              </p:cNvSpPr>
              <p:nvPr/>
            </p:nvSpPr>
            <p:spPr bwMode="auto">
              <a:xfrm>
                <a:off x="6633415" y="2605366"/>
                <a:ext cx="2330879" cy="7835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b="1" kern="1000" spc="-1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№ 44 ФЗ</a:t>
                </a:r>
                <a:endParaRPr lang="ru-RU" sz="1400" kern="1000" spc="-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7" name="Прямоугольник 25"/>
              <p:cNvSpPr>
                <a:spLocks noChangeArrowheads="1"/>
              </p:cNvSpPr>
              <p:nvPr/>
            </p:nvSpPr>
            <p:spPr bwMode="auto">
              <a:xfrm>
                <a:off x="6715139" y="3255078"/>
                <a:ext cx="2242505" cy="1332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ru-RU" altLang="ru-RU" sz="1400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от 5 апреля 2013 г.</a:t>
                </a:r>
                <a:endParaRPr lang="ru-RU" altLang="ru-RU" sz="1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pic>
          <p:nvPicPr>
            <p:cNvPr id="24" name="Picture 8" descr="&amp;Fcy;&amp;acy;&amp;jcy;&amp;lcy;:Coat of Arms of the Russian Federation.svg - &amp;Vcy;&amp;iukcy;&amp;kcy;&amp;iukcy;&amp;ncy;&amp;ocy;&amp;vcy;&amp;icy;&amp;ncy;&amp;icy;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676400"/>
              <a:ext cx="6096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Группа 35"/>
          <p:cNvGrpSpPr>
            <a:grpSpLocks/>
          </p:cNvGrpSpPr>
          <p:nvPr/>
        </p:nvGrpSpPr>
        <p:grpSpPr bwMode="auto">
          <a:xfrm>
            <a:off x="4947320" y="634852"/>
            <a:ext cx="1837060" cy="1346918"/>
            <a:chOff x="76200" y="1524000"/>
            <a:chExt cx="2000250" cy="2571738"/>
          </a:xfrm>
        </p:grpSpPr>
        <p:grpSp>
          <p:nvGrpSpPr>
            <p:cNvPr id="31" name="Группа 25"/>
            <p:cNvGrpSpPr>
              <a:grpSpLocks/>
            </p:cNvGrpSpPr>
            <p:nvPr/>
          </p:nvGrpSpPr>
          <p:grpSpPr bwMode="auto">
            <a:xfrm>
              <a:off x="76200" y="1524000"/>
              <a:ext cx="2000250" cy="2571738"/>
              <a:chOff x="6429375" y="1285875"/>
              <a:chExt cx="2655958" cy="3428999"/>
            </a:xfrm>
          </p:grpSpPr>
          <p:grpSp>
            <p:nvGrpSpPr>
              <p:cNvPr id="33" name="Группа 10"/>
              <p:cNvGrpSpPr>
                <a:grpSpLocks/>
              </p:cNvGrpSpPr>
              <p:nvPr/>
            </p:nvGrpSpPr>
            <p:grpSpPr bwMode="auto">
              <a:xfrm>
                <a:off x="6429375" y="1285875"/>
                <a:ext cx="2655958" cy="3428999"/>
                <a:chOff x="5929312" y="1270000"/>
                <a:chExt cx="2293632" cy="2587624"/>
              </a:xfrm>
            </p:grpSpPr>
            <p:pic>
              <p:nvPicPr>
                <p:cNvPr id="36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9312" y="1270000"/>
                  <a:ext cx="2293632" cy="25876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7" name="Picture 11" descr="Book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0738" r="93567" b="14417"/>
                <a:stretch>
                  <a:fillRect/>
                </a:stretch>
              </p:blipFill>
              <p:spPr bwMode="auto">
                <a:xfrm>
                  <a:off x="5929313" y="2071688"/>
                  <a:ext cx="142875" cy="857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4" name="Прямоугольник 25"/>
              <p:cNvSpPr>
                <a:spLocks noChangeArrowheads="1"/>
              </p:cNvSpPr>
              <p:nvPr/>
            </p:nvSpPr>
            <p:spPr bwMode="auto">
              <a:xfrm>
                <a:off x="6714152" y="2420775"/>
                <a:ext cx="2330881" cy="7835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b="1" kern="1000" spc="-100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№ 223 ФЗ</a:t>
                </a:r>
                <a:endParaRPr lang="ru-RU" sz="1400" kern="1000" spc="-1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5" name="Прямоугольник 25"/>
              <p:cNvSpPr>
                <a:spLocks noChangeArrowheads="1"/>
              </p:cNvSpPr>
              <p:nvPr/>
            </p:nvSpPr>
            <p:spPr bwMode="auto">
              <a:xfrm>
                <a:off x="6802244" y="3277079"/>
                <a:ext cx="2242505" cy="1332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/>
                <a:r>
                  <a:rPr lang="ru-RU" altLang="ru-RU" sz="1400" b="1" dirty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от 18 июля 2011 г.</a:t>
                </a:r>
                <a:endParaRPr lang="ru-RU" altLang="ru-RU" sz="1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pic>
          <p:nvPicPr>
            <p:cNvPr id="32" name="Picture 8" descr="&amp;Fcy;&amp;acy;&amp;jcy;&amp;lcy;:Coat of Arms of the Russian Federation.svg - &amp;Vcy;&amp;iukcy;&amp;kcy;&amp;iukcy;&amp;ncy;&amp;ocy;&amp;vcy;&amp;icy;&amp;ncy;&amp;icy;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676400"/>
              <a:ext cx="6096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Скругленный прямоугольник 37"/>
          <p:cNvSpPr/>
          <p:nvPr/>
        </p:nvSpPr>
        <p:spPr>
          <a:xfrm>
            <a:off x="1446256" y="3131032"/>
            <a:ext cx="6157982" cy="1080120"/>
          </a:xfrm>
          <a:prstGeom prst="roundRect">
            <a:avLst/>
          </a:prstGeom>
          <a:noFill/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536575" algn="l"/>
              </a:tabLst>
              <a:defRPr/>
            </a:pPr>
            <a:endParaRPr lang="ru-RU" altLang="ru-RU" sz="1400" b="1" kern="0" dirty="0">
              <a:solidFill>
                <a:srgbClr val="3E3A2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969197" y="2384813"/>
            <a:ext cx="28702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2020 - 2 698,7 млн.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</a:p>
          <a:p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2 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457,5 млн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рублей</a:t>
            </a:r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270523" y="2228023"/>
            <a:ext cx="3875755" cy="642109"/>
          </a:xfrm>
          <a:prstGeom prst="roundRect">
            <a:avLst/>
          </a:prstGeom>
          <a:noFill/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536575" algn="l"/>
              </a:tabLst>
              <a:defRPr/>
            </a:pPr>
            <a:endParaRPr lang="ru-RU" altLang="ru-RU" sz="1400" b="1" kern="0" dirty="0">
              <a:solidFill>
                <a:srgbClr val="3E3A2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Стрелка вниз 41"/>
          <p:cNvSpPr/>
          <p:nvPr/>
        </p:nvSpPr>
        <p:spPr>
          <a:xfrm>
            <a:off x="2568023" y="1929023"/>
            <a:ext cx="341312" cy="413339"/>
          </a:xfrm>
          <a:prstGeom prst="downArrow">
            <a:avLst/>
          </a:prstGeom>
          <a:solidFill>
            <a:srgbClr val="FF8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 eaLnBrk="0" hangingPunct="0">
              <a:defRPr/>
            </a:pPr>
            <a:endParaRPr lang="ru-RU" alt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5882107" y="1967123"/>
            <a:ext cx="341312" cy="388780"/>
          </a:xfrm>
          <a:prstGeom prst="downArrow">
            <a:avLst/>
          </a:prstGeom>
          <a:solidFill>
            <a:srgbClr val="FF8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 eaLnBrk="0" hangingPunct="0">
              <a:defRPr/>
            </a:pPr>
            <a:endParaRPr lang="ru-RU" alt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497589" y="2359717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2020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14, 9 млн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рублей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 –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12,01 млн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рублей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49105" y="2219867"/>
            <a:ext cx="3528392" cy="650265"/>
          </a:xfrm>
          <a:prstGeom prst="roundRect">
            <a:avLst/>
          </a:prstGeom>
          <a:noFill/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536575" algn="l"/>
              </a:tabLst>
              <a:defRPr/>
            </a:pPr>
            <a:endParaRPr lang="ru-RU" altLang="ru-RU" sz="1400" b="1" kern="0" dirty="0">
              <a:solidFill>
                <a:srgbClr val="3E3A2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789069" y="3454167"/>
            <a:ext cx="54170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рамках закупочной деятельности основные </a:t>
            </a:r>
          </a:p>
          <a:p>
            <a:pPr algn="ctr"/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закупки осуществляются в рамках 44-ФЗ</a:t>
            </a:r>
          </a:p>
          <a:p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79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124232" y="159623"/>
            <a:ext cx="75114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ОСУЩЕСТВЛЕНИЕ ЗАКУПОК.  </a:t>
            </a:r>
            <a:r>
              <a:rPr lang="ru-RU" altLang="ru-RU" sz="1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Модуль «Малые закупки»</a:t>
            </a: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2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sp>
        <p:nvSpPr>
          <p:cNvPr id="70" name="Скругленный прямоугольник 3"/>
          <p:cNvSpPr>
            <a:spLocks noChangeArrowheads="1"/>
          </p:cNvSpPr>
          <p:nvPr/>
        </p:nvSpPr>
        <p:spPr bwMode="auto">
          <a:xfrm flipV="1">
            <a:off x="4879975" y="2870790"/>
            <a:ext cx="4130675" cy="1710061"/>
          </a:xfrm>
          <a:prstGeom prst="roundRect">
            <a:avLst>
              <a:gd name="adj" fmla="val 16667"/>
            </a:avLst>
          </a:prstGeom>
          <a:noFill/>
          <a:ln w="53975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cs typeface="Arial" charset="0"/>
            </a:endParaRPr>
          </a:p>
        </p:txBody>
      </p:sp>
      <p:sp>
        <p:nvSpPr>
          <p:cNvPr id="71" name="Прямоугольник 52"/>
          <p:cNvSpPr>
            <a:spLocks noChangeArrowheads="1"/>
          </p:cNvSpPr>
          <p:nvPr/>
        </p:nvSpPr>
        <p:spPr bwMode="auto">
          <a:xfrm>
            <a:off x="4879974" y="2979462"/>
            <a:ext cx="4130675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300" b="1" u="sng" dirty="0" smtClean="0">
                <a:latin typeface="Verdana" pitchFamily="34" charset="0"/>
              </a:rPr>
              <a:t>Меры по </a:t>
            </a:r>
            <a:r>
              <a:rPr lang="ru-RU" altLang="ru-RU" sz="1300" b="1" u="sng" dirty="0" smtClean="0">
                <a:latin typeface="Verdana" pitchFamily="34" charset="0"/>
              </a:rPr>
              <a:t>оптимизации Закупок</a:t>
            </a:r>
            <a:endParaRPr lang="ru-RU" altLang="ru-RU" sz="1300" b="1" u="sng" dirty="0" smtClean="0">
              <a:latin typeface="Verdana" pitchFamily="34" charset="0"/>
            </a:endParaRPr>
          </a:p>
          <a:p>
            <a:pPr marL="285750" indent="-285750">
              <a:spcBef>
                <a:spcPct val="0"/>
              </a:spcBef>
              <a:defRPr/>
            </a:pPr>
            <a:r>
              <a:rPr lang="ru-RU" altLang="ru-RU" sz="1300" dirty="0" smtClean="0">
                <a:latin typeface="Verdana" pitchFamily="34" charset="0"/>
              </a:rPr>
              <a:t>Увеличение количества </a:t>
            </a:r>
            <a:r>
              <a:rPr lang="ru-RU" altLang="ru-RU" sz="1300" dirty="0" err="1" smtClean="0">
                <a:latin typeface="Verdana" pitchFamily="34" charset="0"/>
              </a:rPr>
              <a:t>монолотов</a:t>
            </a:r>
            <a:endParaRPr lang="ru-RU" altLang="ru-RU" sz="1300" dirty="0" smtClean="0">
              <a:latin typeface="Verdana" pitchFamily="34" charset="0"/>
            </a:endParaRPr>
          </a:p>
          <a:p>
            <a:pPr marL="285750" indent="-285750">
              <a:spcBef>
                <a:spcPct val="0"/>
              </a:spcBef>
              <a:defRPr/>
            </a:pPr>
            <a:r>
              <a:rPr lang="ru-RU" altLang="ru-RU" sz="1300" dirty="0" smtClean="0">
                <a:latin typeface="Verdana" pitchFamily="34" charset="0"/>
              </a:rPr>
              <a:t>Увеличение каталогов ТРУ</a:t>
            </a:r>
          </a:p>
          <a:p>
            <a:pPr marL="285750" indent="-285750">
              <a:spcBef>
                <a:spcPct val="0"/>
              </a:spcBef>
              <a:defRPr/>
            </a:pPr>
            <a:r>
              <a:rPr lang="ru-RU" sz="1300" dirty="0" smtClean="0">
                <a:latin typeface="Verdana" pitchFamily="34" charset="0"/>
              </a:rPr>
              <a:t>Стабилизация количества конкурентных процедур</a:t>
            </a:r>
            <a:r>
              <a:rPr lang="ru-RU" sz="1300" dirty="0" smtClean="0">
                <a:latin typeface="Verdana" pitchFamily="34" charset="0"/>
              </a:rPr>
              <a:t>;</a:t>
            </a:r>
            <a:endParaRPr lang="ru-RU" sz="1300" dirty="0" smtClean="0">
              <a:latin typeface="Verdana" pitchFamily="34" charset="0"/>
            </a:endParaRPr>
          </a:p>
        </p:txBody>
      </p:sp>
      <p:graphicFrame>
        <p:nvGraphicFramePr>
          <p:cNvPr id="72" name="Диаграмма 71"/>
          <p:cNvGraphicFramePr/>
          <p:nvPr>
            <p:extLst>
              <p:ext uri="{D42A27DB-BD31-4B8C-83A1-F6EECF244321}">
                <p14:modId xmlns:p14="http://schemas.microsoft.com/office/powerpoint/2010/main" val="822427862"/>
              </p:ext>
            </p:extLst>
          </p:nvPr>
        </p:nvGraphicFramePr>
        <p:xfrm>
          <a:off x="4770114" y="467400"/>
          <a:ext cx="4556532" cy="1976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657193211"/>
              </p:ext>
            </p:extLst>
          </p:nvPr>
        </p:nvGraphicFramePr>
        <p:xfrm>
          <a:off x="207013" y="2669042"/>
          <a:ext cx="4409433" cy="2039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68818288"/>
              </p:ext>
            </p:extLst>
          </p:nvPr>
        </p:nvGraphicFramePr>
        <p:xfrm>
          <a:off x="228501" y="486182"/>
          <a:ext cx="4292398" cy="2083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Пятиугольник 15"/>
          <p:cNvSpPr/>
          <p:nvPr/>
        </p:nvSpPr>
        <p:spPr>
          <a:xfrm rot="249623">
            <a:off x="3563030" y="573813"/>
            <a:ext cx="811661" cy="239083"/>
          </a:xfrm>
          <a:prstGeom prst="homePlate">
            <a:avLst/>
          </a:prstGeom>
          <a:solidFill>
            <a:srgbClr val="FFFFFF"/>
          </a:solidFill>
          <a:ln w="25400" cap="flat" cmpd="sng" algn="ctr">
            <a:solidFill>
              <a:srgbClr val="808080">
                <a:lumMod val="50000"/>
              </a:srgbClr>
            </a:solidFill>
            <a:prstDash val="solid"/>
          </a:ln>
          <a:effectLst/>
        </p:spPr>
        <p:txBody>
          <a:bodyPr lIns="0" r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0" noProof="0" dirty="0" smtClean="0">
                <a:solidFill>
                  <a:srgbClr val="FF0000"/>
                </a:solidFill>
                <a:latin typeface="Verdana" pitchFamily="34" charset="0"/>
              </a:rPr>
              <a:t>-8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90177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095311" y="132487"/>
            <a:ext cx="77904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СТРУКТУРА СОВОКУПНОГО ОБЪЕМА ЗАКУПОК</a:t>
            </a:r>
            <a:endParaRPr lang="ru-RU" altLang="ru-RU" sz="1400" b="1" dirty="0">
              <a:solidFill>
                <a:srgbClr val="68613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2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1522190871"/>
              </p:ext>
            </p:extLst>
          </p:nvPr>
        </p:nvGraphicFramePr>
        <p:xfrm>
          <a:off x="79263" y="700187"/>
          <a:ext cx="9064737" cy="395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4" name="Пятиугольник 23"/>
          <p:cNvSpPr/>
          <p:nvPr/>
        </p:nvSpPr>
        <p:spPr>
          <a:xfrm rot="19869381">
            <a:off x="5869392" y="1035420"/>
            <a:ext cx="1362564" cy="240212"/>
          </a:xfrm>
          <a:prstGeom prst="homePlate">
            <a:avLst/>
          </a:prstGeom>
          <a:solidFill>
            <a:srgbClr val="FFFFFF"/>
          </a:solidFill>
          <a:ln w="25400" cap="flat" cmpd="sng" algn="ctr">
            <a:solidFill>
              <a:srgbClr val="808080">
                <a:lumMod val="50000"/>
              </a:srgbClr>
            </a:solidFill>
            <a:prstDash val="solid"/>
          </a:ln>
          <a:effectLst/>
        </p:spPr>
        <p:txBody>
          <a:bodyPr lIns="0" rIns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+ </a:t>
            </a:r>
            <a:r>
              <a:rPr lang="ru-RU" sz="1200" b="1" kern="0" dirty="0" smtClean="0">
                <a:solidFill>
                  <a:srgbClr val="FF0000"/>
                </a:solidFill>
                <a:latin typeface="Verdana" pitchFamily="34" charset="0"/>
                <a:cs typeface="+mn-cs"/>
              </a:rPr>
              <a:t>64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%</a:t>
            </a: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27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178633" y="96838"/>
            <a:ext cx="66445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altLang="ru-RU" dirty="0"/>
              <a:t> ПРОЕКТ НАЦИОНАЛЬНОГО ПЛАНА РАЗВИТИЯ КОНКУРЕНЦИИ НА 2021-2025 ГОДЫ</a:t>
            </a: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Picture 8" descr="Картинки по запросу фрп 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lum bright="-40000"/>
            <a:grayscl/>
            <a:extLst/>
          </a:blip>
          <a:srcRect/>
          <a:stretch>
            <a:fillRect/>
          </a:stretch>
        </p:blipFill>
        <p:spPr bwMode="auto">
          <a:xfrm>
            <a:off x="208262" y="1247506"/>
            <a:ext cx="580678" cy="580678"/>
          </a:xfrm>
          <a:prstGeom prst="rect">
            <a:avLst/>
          </a:prstGeom>
          <a:noFill/>
          <a:extLst/>
        </p:spPr>
      </p:pic>
      <p:sp>
        <p:nvSpPr>
          <p:cNvPr id="41" name="Объект 2"/>
          <p:cNvSpPr txBox="1">
            <a:spLocks/>
          </p:cNvSpPr>
          <p:nvPr/>
        </p:nvSpPr>
        <p:spPr bwMode="auto">
          <a:xfrm>
            <a:off x="75117" y="888902"/>
            <a:ext cx="8898342" cy="29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u="sng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</a:t>
            </a:r>
            <a:r>
              <a:rPr lang="ru-RU" sz="1400" b="1" u="sng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цели </a:t>
            </a:r>
            <a:r>
              <a:rPr lang="ru-RU" sz="1400" b="1" u="sng" dirty="0" smtClean="0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проекта: </a:t>
            </a:r>
          </a:p>
        </p:txBody>
      </p:sp>
      <p:sp>
        <p:nvSpPr>
          <p:cNvPr id="48" name="Oval 4"/>
          <p:cNvSpPr>
            <a:spLocks noChangeAspect="1" noChangeArrowheads="1"/>
          </p:cNvSpPr>
          <p:nvPr/>
        </p:nvSpPr>
        <p:spPr bwMode="auto">
          <a:xfrm>
            <a:off x="865458" y="1237908"/>
            <a:ext cx="575624" cy="522048"/>
          </a:xfrm>
          <a:prstGeom prst="rect">
            <a:avLst/>
          </a:prstGeom>
          <a:solidFill>
            <a:srgbClr val="525661"/>
          </a:soli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</a:p>
        </p:txBody>
      </p:sp>
      <p:sp>
        <p:nvSpPr>
          <p:cNvPr id="49" name="AutoShape 9"/>
          <p:cNvSpPr>
            <a:spLocks noChangeArrowheads="1"/>
          </p:cNvSpPr>
          <p:nvPr/>
        </p:nvSpPr>
        <p:spPr bwMode="auto">
          <a:xfrm>
            <a:off x="1541221" y="1237908"/>
            <a:ext cx="7349859" cy="522048"/>
          </a:xfrm>
          <a:prstGeom prst="homePlate">
            <a:avLst>
              <a:gd name="adj" fmla="val 38491"/>
            </a:avLst>
          </a:prstGeom>
          <a:solidFill>
            <a:srgbClr val="FFFFFF">
              <a:lumMod val="85000"/>
            </a:srgb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 tIns="91440" bIns="9144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эффективного и прозрачного управления государственной и муниципальной собственностью</a:t>
            </a:r>
            <a:endParaRPr lang="ru-RU" sz="1400" kern="0" dirty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Oval 4"/>
          <p:cNvSpPr>
            <a:spLocks noChangeAspect="1" noChangeArrowheads="1"/>
          </p:cNvSpPr>
          <p:nvPr/>
        </p:nvSpPr>
        <p:spPr bwMode="auto">
          <a:xfrm>
            <a:off x="865458" y="1792920"/>
            <a:ext cx="575624" cy="52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" name="AutoShape 9"/>
          <p:cNvSpPr>
            <a:spLocks noChangeArrowheads="1"/>
          </p:cNvSpPr>
          <p:nvPr/>
        </p:nvSpPr>
        <p:spPr bwMode="auto">
          <a:xfrm>
            <a:off x="1541221" y="1792920"/>
            <a:ext cx="7349859" cy="522048"/>
          </a:xfrm>
          <a:prstGeom prst="homePlate">
            <a:avLst>
              <a:gd name="adj" fmla="val 38491"/>
            </a:avLst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 tIns="91440" bIns="9144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развитие малого и среднего </a:t>
            </a:r>
            <a:r>
              <a:rPr lang="ru-RU" sz="1400" kern="0" dirty="0" smtClean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предпринимательства</a:t>
            </a:r>
            <a:endParaRPr lang="ru-RU" sz="1400" kern="0" dirty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" name="Oval 4"/>
          <p:cNvSpPr>
            <a:spLocks noChangeAspect="1" noChangeArrowheads="1"/>
          </p:cNvSpPr>
          <p:nvPr/>
        </p:nvSpPr>
        <p:spPr bwMode="auto">
          <a:xfrm>
            <a:off x="865458" y="2359395"/>
            <a:ext cx="575624" cy="522048"/>
          </a:xfrm>
          <a:prstGeom prst="rect">
            <a:avLst/>
          </a:prstGeom>
          <a:solidFill>
            <a:srgbClr val="525661"/>
          </a:soli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noProof="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3" name="AutoShape 9"/>
          <p:cNvSpPr>
            <a:spLocks noChangeArrowheads="1"/>
          </p:cNvSpPr>
          <p:nvPr/>
        </p:nvSpPr>
        <p:spPr bwMode="auto">
          <a:xfrm>
            <a:off x="1541221" y="2359395"/>
            <a:ext cx="7332898" cy="522048"/>
          </a:xfrm>
          <a:prstGeom prst="homePlate">
            <a:avLst>
              <a:gd name="adj" fmla="val 38491"/>
            </a:avLst>
          </a:prstGeom>
          <a:solidFill>
            <a:srgbClr val="FFFFFF">
              <a:lumMod val="85000"/>
            </a:srgb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 tIns="91440" bIns="9144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0" dirty="0" err="1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цифровизация</a:t>
            </a:r>
            <a:r>
              <a:rPr lang="ru-RU" sz="1400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антимонопольного и тарифного регулирования;</a:t>
            </a:r>
            <a:endParaRPr lang="ru-RU" sz="1400" kern="0" dirty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4" name="Oval 4"/>
          <p:cNvSpPr>
            <a:spLocks noChangeAspect="1" noChangeArrowheads="1"/>
          </p:cNvSpPr>
          <p:nvPr/>
        </p:nvSpPr>
        <p:spPr bwMode="auto">
          <a:xfrm>
            <a:off x="865458" y="2914824"/>
            <a:ext cx="575624" cy="522048"/>
          </a:xfrm>
          <a:prstGeom prst="rect">
            <a:avLst/>
          </a:prstGeom>
          <a:solidFill>
            <a:srgbClr val="525661"/>
          </a:soli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5" name="AutoShape 9"/>
          <p:cNvSpPr>
            <a:spLocks noChangeArrowheads="1"/>
          </p:cNvSpPr>
          <p:nvPr/>
        </p:nvSpPr>
        <p:spPr bwMode="auto">
          <a:xfrm>
            <a:off x="1541221" y="2914824"/>
            <a:ext cx="7332898" cy="522048"/>
          </a:xfrm>
          <a:prstGeom prst="homePlate">
            <a:avLst>
              <a:gd name="adj" fmla="val 38491"/>
            </a:avLst>
          </a:prstGeom>
          <a:solidFill>
            <a:srgbClr val="FFFFFF">
              <a:lumMod val="85000"/>
            </a:srgb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 tIns="91440" bIns="9144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0" dirty="0" err="1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дерегулирование</a:t>
            </a:r>
            <a:r>
              <a:rPr lang="ru-RU" sz="1400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сфер естественных </a:t>
            </a:r>
            <a:r>
              <a:rPr lang="ru-RU" sz="1400" kern="0" dirty="0" smtClean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монополий</a:t>
            </a:r>
            <a:endParaRPr lang="ru-RU" sz="1400" kern="0" dirty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4" name="Oval 4"/>
          <p:cNvSpPr>
            <a:spLocks noChangeAspect="1" noChangeArrowheads="1"/>
          </p:cNvSpPr>
          <p:nvPr/>
        </p:nvSpPr>
        <p:spPr bwMode="auto">
          <a:xfrm>
            <a:off x="865458" y="3476898"/>
            <a:ext cx="575624" cy="522048"/>
          </a:xfrm>
          <a:prstGeom prst="rect">
            <a:avLst/>
          </a:prstGeom>
          <a:solidFill>
            <a:srgbClr val="525661"/>
          </a:soli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noProof="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5" name="AutoShape 9"/>
          <p:cNvSpPr>
            <a:spLocks noChangeArrowheads="1"/>
          </p:cNvSpPr>
          <p:nvPr/>
        </p:nvSpPr>
        <p:spPr bwMode="auto">
          <a:xfrm>
            <a:off x="1541221" y="3476898"/>
            <a:ext cx="7315938" cy="522048"/>
          </a:xfrm>
          <a:prstGeom prst="homePlate">
            <a:avLst>
              <a:gd name="adj" fmla="val 38491"/>
            </a:avLst>
          </a:prstGeom>
          <a:solidFill>
            <a:srgbClr val="FFFFFF">
              <a:lumMod val="85000"/>
            </a:srgb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 tIns="91440" bIns="9144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унификация и систематизация государственных и муниципальных преференций хозяйствующим субъектам</a:t>
            </a:r>
            <a:endParaRPr lang="ru-RU" sz="1400" kern="0" dirty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8" name="Picture 18" descr="http://www.iidf.ru/images/iidf-benefits/8.png"/>
          <p:cNvPicPr>
            <a:picLocks noChangeAspect="1" noChangeArrowheads="1"/>
          </p:cNvPicPr>
          <p:nvPr/>
        </p:nvPicPr>
        <p:blipFill>
          <a:blip r:embed="rId6" cstate="print">
            <a:grayscl/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383041"/>
            <a:ext cx="540000" cy="46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34" descr="http://generation-startup.ru/upload/docs/2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7" y="4074842"/>
            <a:ext cx="688461" cy="53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0" descr="http://generation-startup.ru/upload/docs/5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50" y="3433156"/>
            <a:ext cx="612000" cy="50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6" descr="http://tender.web.rzd/dbmm/images/53/26606/16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96" y="2953079"/>
            <a:ext cx="504000" cy="41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7" descr="https://cdn2.iconfinder.com/data/icons/user-management/512/user_growth-512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30000"/>
          </a:blip>
          <a:srcRect t="4164" b="8328"/>
          <a:stretch>
            <a:fillRect/>
          </a:stretch>
        </p:blipFill>
        <p:spPr bwMode="auto">
          <a:xfrm>
            <a:off x="261319" y="1805547"/>
            <a:ext cx="504000" cy="4410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grpSp>
        <p:nvGrpSpPr>
          <p:cNvPr id="45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46" name="Рисунок 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sp>
        <p:nvSpPr>
          <p:cNvPr id="27" name="Oval 4"/>
          <p:cNvSpPr>
            <a:spLocks noChangeAspect="1" noChangeArrowheads="1"/>
          </p:cNvSpPr>
          <p:nvPr/>
        </p:nvSpPr>
        <p:spPr bwMode="auto">
          <a:xfrm>
            <a:off x="865458" y="4074214"/>
            <a:ext cx="575624" cy="522048"/>
          </a:xfrm>
          <a:prstGeom prst="rect">
            <a:avLst/>
          </a:prstGeom>
          <a:solidFill>
            <a:srgbClr val="525661"/>
          </a:soli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noProof="0" dirty="0" smtClean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AutoShape 9"/>
          <p:cNvSpPr>
            <a:spLocks noChangeArrowheads="1"/>
          </p:cNvSpPr>
          <p:nvPr/>
        </p:nvSpPr>
        <p:spPr bwMode="auto">
          <a:xfrm>
            <a:off x="1541221" y="4074214"/>
            <a:ext cx="7315938" cy="522048"/>
          </a:xfrm>
          <a:prstGeom prst="homePlate">
            <a:avLst>
              <a:gd name="adj" fmla="val 38491"/>
            </a:avLst>
          </a:prstGeom>
          <a:solidFill>
            <a:srgbClr val="FFFFFF">
              <a:lumMod val="85000"/>
            </a:srgb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 tIns="91440" bIns="9144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развитие организованной (биржевой) торговли</a:t>
            </a:r>
            <a:endParaRPr lang="ru-RU" sz="1400" kern="0" dirty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73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178633" y="96838"/>
            <a:ext cx="66445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altLang="ru-RU" dirty="0"/>
              <a:t> ОСОБЕННОСТИ ЗАКУПОК </a:t>
            </a:r>
            <a:r>
              <a:rPr lang="ru-RU" altLang="ru-RU" dirty="0" smtClean="0"/>
              <a:t>У СУБЪЕКТОВ МСП</a:t>
            </a:r>
            <a:endParaRPr lang="ru-RU" altLang="ru-RU" dirty="0"/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5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46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cxnSp>
        <p:nvCxnSpPr>
          <p:cNvPr id="90" name="Прямая соединительная линия 89"/>
          <p:cNvCxnSpPr/>
          <p:nvPr/>
        </p:nvCxnSpPr>
        <p:spPr>
          <a:xfrm>
            <a:off x="5780948" y="2758388"/>
            <a:ext cx="3168000" cy="64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flipV="1">
            <a:off x="5163919" y="848985"/>
            <a:ext cx="360000" cy="57600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5268784" y="3769616"/>
            <a:ext cx="381389" cy="290593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H="1" flipV="1">
            <a:off x="3396630" y="1077527"/>
            <a:ext cx="367991" cy="37176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H="1">
            <a:off x="2737925" y="1968394"/>
            <a:ext cx="516746" cy="5587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flipH="1">
            <a:off x="3356915" y="3857483"/>
            <a:ext cx="396000" cy="64800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V="1">
            <a:off x="4460848" y="981217"/>
            <a:ext cx="0" cy="27545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flipV="1">
            <a:off x="4460848" y="4013953"/>
            <a:ext cx="0" cy="27545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reeform 58"/>
          <p:cNvSpPr>
            <a:spLocks/>
          </p:cNvSpPr>
          <p:nvPr/>
        </p:nvSpPr>
        <p:spPr bwMode="auto">
          <a:xfrm>
            <a:off x="2983425" y="1170801"/>
            <a:ext cx="2952000" cy="2952000"/>
          </a:xfrm>
          <a:custGeom>
            <a:avLst/>
            <a:gdLst>
              <a:gd name="T0" fmla="*/ 1076 w 2151"/>
              <a:gd name="T1" fmla="*/ 0 h 2149"/>
              <a:gd name="T2" fmla="*/ 1076 w 2151"/>
              <a:gd name="T3" fmla="*/ 0 h 2149"/>
              <a:gd name="T4" fmla="*/ 1192 w 2151"/>
              <a:gd name="T5" fmla="*/ 7 h 2149"/>
              <a:gd name="T6" fmla="*/ 1305 w 2151"/>
              <a:gd name="T7" fmla="*/ 25 h 2149"/>
              <a:gd name="T8" fmla="*/ 1415 w 2151"/>
              <a:gd name="T9" fmla="*/ 56 h 2149"/>
              <a:gd name="T10" fmla="*/ 1519 w 2151"/>
              <a:gd name="T11" fmla="*/ 95 h 2149"/>
              <a:gd name="T12" fmla="*/ 1617 w 2151"/>
              <a:gd name="T13" fmla="*/ 146 h 2149"/>
              <a:gd name="T14" fmla="*/ 1712 w 2151"/>
              <a:gd name="T15" fmla="*/ 209 h 2149"/>
              <a:gd name="T16" fmla="*/ 1800 w 2151"/>
              <a:gd name="T17" fmla="*/ 281 h 2149"/>
              <a:gd name="T18" fmla="*/ 1879 w 2151"/>
              <a:gd name="T19" fmla="*/ 362 h 2149"/>
              <a:gd name="T20" fmla="*/ 1951 w 2151"/>
              <a:gd name="T21" fmla="*/ 450 h 2149"/>
              <a:gd name="T22" fmla="*/ 2011 w 2151"/>
              <a:gd name="T23" fmla="*/ 545 h 2149"/>
              <a:gd name="T24" fmla="*/ 2060 w 2151"/>
              <a:gd name="T25" fmla="*/ 643 h 2149"/>
              <a:gd name="T26" fmla="*/ 2097 w 2151"/>
              <a:gd name="T27" fmla="*/ 745 h 2149"/>
              <a:gd name="T28" fmla="*/ 2127 w 2151"/>
              <a:gd name="T29" fmla="*/ 852 h 2149"/>
              <a:gd name="T30" fmla="*/ 2144 w 2151"/>
              <a:gd name="T31" fmla="*/ 961 h 2149"/>
              <a:gd name="T32" fmla="*/ 2151 w 2151"/>
              <a:gd name="T33" fmla="*/ 1074 h 2149"/>
              <a:gd name="T34" fmla="*/ 2144 w 2151"/>
              <a:gd name="T35" fmla="*/ 1188 h 2149"/>
              <a:gd name="T36" fmla="*/ 2127 w 2151"/>
              <a:gd name="T37" fmla="*/ 1299 h 2149"/>
              <a:gd name="T38" fmla="*/ 2097 w 2151"/>
              <a:gd name="T39" fmla="*/ 1404 h 2149"/>
              <a:gd name="T40" fmla="*/ 2060 w 2151"/>
              <a:gd name="T41" fmla="*/ 1506 h 2149"/>
              <a:gd name="T42" fmla="*/ 2011 w 2151"/>
              <a:gd name="T43" fmla="*/ 1603 h 2149"/>
              <a:gd name="T44" fmla="*/ 1949 w 2151"/>
              <a:gd name="T45" fmla="*/ 1701 h 2149"/>
              <a:gd name="T46" fmla="*/ 1877 w 2151"/>
              <a:gd name="T47" fmla="*/ 1789 h 2149"/>
              <a:gd name="T48" fmla="*/ 1795 w 2151"/>
              <a:gd name="T49" fmla="*/ 1873 h 2149"/>
              <a:gd name="T50" fmla="*/ 1707 w 2151"/>
              <a:gd name="T51" fmla="*/ 1944 h 2149"/>
              <a:gd name="T52" fmla="*/ 1610 w 2151"/>
              <a:gd name="T53" fmla="*/ 2007 h 2149"/>
              <a:gd name="T54" fmla="*/ 1512 w 2151"/>
              <a:gd name="T55" fmla="*/ 2056 h 2149"/>
              <a:gd name="T56" fmla="*/ 1410 w 2151"/>
              <a:gd name="T57" fmla="*/ 2095 h 2149"/>
              <a:gd name="T58" fmla="*/ 1301 w 2151"/>
              <a:gd name="T59" fmla="*/ 2125 h 2149"/>
              <a:gd name="T60" fmla="*/ 1189 w 2151"/>
              <a:gd name="T61" fmla="*/ 2142 h 2149"/>
              <a:gd name="T62" fmla="*/ 1076 w 2151"/>
              <a:gd name="T63" fmla="*/ 2149 h 2149"/>
              <a:gd name="T64" fmla="*/ 1076 w 2151"/>
              <a:gd name="T65" fmla="*/ 2149 h 2149"/>
              <a:gd name="T66" fmla="*/ 959 w 2151"/>
              <a:gd name="T67" fmla="*/ 2142 h 2149"/>
              <a:gd name="T68" fmla="*/ 846 w 2151"/>
              <a:gd name="T69" fmla="*/ 2123 h 2149"/>
              <a:gd name="T70" fmla="*/ 737 w 2151"/>
              <a:gd name="T71" fmla="*/ 2093 h 2149"/>
              <a:gd name="T72" fmla="*/ 632 w 2151"/>
              <a:gd name="T73" fmla="*/ 2054 h 2149"/>
              <a:gd name="T74" fmla="*/ 535 w 2151"/>
              <a:gd name="T75" fmla="*/ 2003 h 2149"/>
              <a:gd name="T76" fmla="*/ 439 w 2151"/>
              <a:gd name="T77" fmla="*/ 1940 h 2149"/>
              <a:gd name="T78" fmla="*/ 351 w 2151"/>
              <a:gd name="T79" fmla="*/ 1868 h 2149"/>
              <a:gd name="T80" fmla="*/ 272 w 2151"/>
              <a:gd name="T81" fmla="*/ 1787 h 2149"/>
              <a:gd name="T82" fmla="*/ 200 w 2151"/>
              <a:gd name="T83" fmla="*/ 1699 h 2149"/>
              <a:gd name="T84" fmla="*/ 140 w 2151"/>
              <a:gd name="T85" fmla="*/ 1603 h 2149"/>
              <a:gd name="T86" fmla="*/ 91 w 2151"/>
              <a:gd name="T87" fmla="*/ 1506 h 2149"/>
              <a:gd name="T88" fmla="*/ 52 w 2151"/>
              <a:gd name="T89" fmla="*/ 1404 h 2149"/>
              <a:gd name="T90" fmla="*/ 24 w 2151"/>
              <a:gd name="T91" fmla="*/ 1299 h 2149"/>
              <a:gd name="T92" fmla="*/ 7 w 2151"/>
              <a:gd name="T93" fmla="*/ 1188 h 2149"/>
              <a:gd name="T94" fmla="*/ 0 w 2151"/>
              <a:gd name="T95" fmla="*/ 1074 h 2149"/>
              <a:gd name="T96" fmla="*/ 7 w 2151"/>
              <a:gd name="T97" fmla="*/ 961 h 2149"/>
              <a:gd name="T98" fmla="*/ 24 w 2151"/>
              <a:gd name="T99" fmla="*/ 852 h 2149"/>
              <a:gd name="T100" fmla="*/ 52 w 2151"/>
              <a:gd name="T101" fmla="*/ 745 h 2149"/>
              <a:gd name="T102" fmla="*/ 91 w 2151"/>
              <a:gd name="T103" fmla="*/ 643 h 2149"/>
              <a:gd name="T104" fmla="*/ 140 w 2151"/>
              <a:gd name="T105" fmla="*/ 548 h 2149"/>
              <a:gd name="T106" fmla="*/ 202 w 2151"/>
              <a:gd name="T107" fmla="*/ 450 h 2149"/>
              <a:gd name="T108" fmla="*/ 274 w 2151"/>
              <a:gd name="T109" fmla="*/ 360 h 2149"/>
              <a:gd name="T110" fmla="*/ 356 w 2151"/>
              <a:gd name="T111" fmla="*/ 278 h 2149"/>
              <a:gd name="T112" fmla="*/ 444 w 2151"/>
              <a:gd name="T113" fmla="*/ 204 h 2149"/>
              <a:gd name="T114" fmla="*/ 541 w 2151"/>
              <a:gd name="T115" fmla="*/ 141 h 2149"/>
              <a:gd name="T116" fmla="*/ 639 w 2151"/>
              <a:gd name="T117" fmla="*/ 93 h 2149"/>
              <a:gd name="T118" fmla="*/ 741 w 2151"/>
              <a:gd name="T119" fmla="*/ 53 h 2149"/>
              <a:gd name="T120" fmla="*/ 850 w 2151"/>
              <a:gd name="T121" fmla="*/ 25 h 2149"/>
              <a:gd name="T122" fmla="*/ 959 w 2151"/>
              <a:gd name="T123" fmla="*/ 7 h 2149"/>
              <a:gd name="T124" fmla="*/ 1076 w 2151"/>
              <a:gd name="T125" fmla="*/ 0 h 2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51" h="2149">
                <a:moveTo>
                  <a:pt x="1076" y="0"/>
                </a:moveTo>
                <a:lnTo>
                  <a:pt x="1076" y="0"/>
                </a:lnTo>
                <a:lnTo>
                  <a:pt x="1192" y="7"/>
                </a:lnTo>
                <a:lnTo>
                  <a:pt x="1305" y="25"/>
                </a:lnTo>
                <a:lnTo>
                  <a:pt x="1415" y="56"/>
                </a:lnTo>
                <a:lnTo>
                  <a:pt x="1519" y="95"/>
                </a:lnTo>
                <a:lnTo>
                  <a:pt x="1617" y="146"/>
                </a:lnTo>
                <a:lnTo>
                  <a:pt x="1712" y="209"/>
                </a:lnTo>
                <a:lnTo>
                  <a:pt x="1800" y="281"/>
                </a:lnTo>
                <a:lnTo>
                  <a:pt x="1879" y="362"/>
                </a:lnTo>
                <a:lnTo>
                  <a:pt x="1951" y="450"/>
                </a:lnTo>
                <a:lnTo>
                  <a:pt x="2011" y="545"/>
                </a:lnTo>
                <a:lnTo>
                  <a:pt x="2060" y="643"/>
                </a:lnTo>
                <a:lnTo>
                  <a:pt x="2097" y="745"/>
                </a:lnTo>
                <a:lnTo>
                  <a:pt x="2127" y="852"/>
                </a:lnTo>
                <a:lnTo>
                  <a:pt x="2144" y="961"/>
                </a:lnTo>
                <a:lnTo>
                  <a:pt x="2151" y="1074"/>
                </a:lnTo>
                <a:lnTo>
                  <a:pt x="2144" y="1188"/>
                </a:lnTo>
                <a:lnTo>
                  <a:pt x="2127" y="1299"/>
                </a:lnTo>
                <a:lnTo>
                  <a:pt x="2097" y="1404"/>
                </a:lnTo>
                <a:lnTo>
                  <a:pt x="2060" y="1506"/>
                </a:lnTo>
                <a:lnTo>
                  <a:pt x="2011" y="1603"/>
                </a:lnTo>
                <a:lnTo>
                  <a:pt x="1949" y="1701"/>
                </a:lnTo>
                <a:lnTo>
                  <a:pt x="1877" y="1789"/>
                </a:lnTo>
                <a:lnTo>
                  <a:pt x="1795" y="1873"/>
                </a:lnTo>
                <a:lnTo>
                  <a:pt x="1707" y="1944"/>
                </a:lnTo>
                <a:lnTo>
                  <a:pt x="1610" y="2007"/>
                </a:lnTo>
                <a:lnTo>
                  <a:pt x="1512" y="2056"/>
                </a:lnTo>
                <a:lnTo>
                  <a:pt x="1410" y="2095"/>
                </a:lnTo>
                <a:lnTo>
                  <a:pt x="1301" y="2125"/>
                </a:lnTo>
                <a:lnTo>
                  <a:pt x="1189" y="2142"/>
                </a:lnTo>
                <a:lnTo>
                  <a:pt x="1076" y="2149"/>
                </a:lnTo>
                <a:lnTo>
                  <a:pt x="1076" y="2149"/>
                </a:lnTo>
                <a:lnTo>
                  <a:pt x="959" y="2142"/>
                </a:lnTo>
                <a:lnTo>
                  <a:pt x="846" y="2123"/>
                </a:lnTo>
                <a:lnTo>
                  <a:pt x="737" y="2093"/>
                </a:lnTo>
                <a:lnTo>
                  <a:pt x="632" y="2054"/>
                </a:lnTo>
                <a:lnTo>
                  <a:pt x="535" y="2003"/>
                </a:lnTo>
                <a:lnTo>
                  <a:pt x="439" y="1940"/>
                </a:lnTo>
                <a:lnTo>
                  <a:pt x="351" y="1868"/>
                </a:lnTo>
                <a:lnTo>
                  <a:pt x="272" y="1787"/>
                </a:lnTo>
                <a:lnTo>
                  <a:pt x="200" y="1699"/>
                </a:lnTo>
                <a:lnTo>
                  <a:pt x="140" y="1603"/>
                </a:lnTo>
                <a:lnTo>
                  <a:pt x="91" y="1506"/>
                </a:lnTo>
                <a:lnTo>
                  <a:pt x="52" y="1404"/>
                </a:lnTo>
                <a:lnTo>
                  <a:pt x="24" y="1299"/>
                </a:lnTo>
                <a:lnTo>
                  <a:pt x="7" y="1188"/>
                </a:lnTo>
                <a:lnTo>
                  <a:pt x="0" y="1074"/>
                </a:lnTo>
                <a:lnTo>
                  <a:pt x="7" y="961"/>
                </a:lnTo>
                <a:lnTo>
                  <a:pt x="24" y="852"/>
                </a:lnTo>
                <a:lnTo>
                  <a:pt x="52" y="745"/>
                </a:lnTo>
                <a:lnTo>
                  <a:pt x="91" y="643"/>
                </a:lnTo>
                <a:lnTo>
                  <a:pt x="140" y="548"/>
                </a:lnTo>
                <a:lnTo>
                  <a:pt x="202" y="450"/>
                </a:lnTo>
                <a:lnTo>
                  <a:pt x="274" y="360"/>
                </a:lnTo>
                <a:lnTo>
                  <a:pt x="356" y="278"/>
                </a:lnTo>
                <a:lnTo>
                  <a:pt x="444" y="204"/>
                </a:lnTo>
                <a:lnTo>
                  <a:pt x="541" y="141"/>
                </a:lnTo>
                <a:lnTo>
                  <a:pt x="639" y="93"/>
                </a:lnTo>
                <a:lnTo>
                  <a:pt x="741" y="53"/>
                </a:lnTo>
                <a:lnTo>
                  <a:pt x="850" y="25"/>
                </a:lnTo>
                <a:lnTo>
                  <a:pt x="959" y="7"/>
                </a:lnTo>
                <a:lnTo>
                  <a:pt x="1076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3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698364" y="1420513"/>
            <a:ext cx="3344398" cy="1103387"/>
          </a:xfrm>
          <a:prstGeom prst="rect">
            <a:avLst/>
          </a:prstGeom>
          <a:noFill/>
          <a:effectLst/>
        </p:spPr>
        <p:txBody>
          <a:bodyPr wrap="square" lIns="68586" tIns="34294" rIns="68586" bIns="34294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Контроль  </a:t>
            </a:r>
            <a:r>
              <a:rPr lang="ru-RU" sz="12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соблюдения законодательства и административная ответственность </a:t>
            </a:r>
            <a:r>
              <a:rPr lang="ru-RU" sz="12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заказчика</a:t>
            </a:r>
          </a:p>
          <a:p>
            <a:pPr algn="r">
              <a:lnSpc>
                <a:spcPct val="80000"/>
              </a:lnSpc>
            </a:pPr>
            <a:endParaRPr lang="ru-RU" sz="12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80000"/>
              </a:lnSpc>
            </a:pPr>
            <a:endParaRPr lang="ru-RU" sz="1200" b="1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80000"/>
              </a:lnSpc>
            </a:pPr>
            <a:endParaRPr lang="ru-RU" sz="12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0" name="Freeform 58"/>
          <p:cNvSpPr>
            <a:spLocks/>
          </p:cNvSpPr>
          <p:nvPr/>
        </p:nvSpPr>
        <p:spPr bwMode="auto">
          <a:xfrm>
            <a:off x="3047223" y="1243129"/>
            <a:ext cx="2808000" cy="2808000"/>
          </a:xfrm>
          <a:custGeom>
            <a:avLst/>
            <a:gdLst>
              <a:gd name="T0" fmla="*/ 1076 w 2151"/>
              <a:gd name="T1" fmla="*/ 0 h 2149"/>
              <a:gd name="T2" fmla="*/ 1076 w 2151"/>
              <a:gd name="T3" fmla="*/ 0 h 2149"/>
              <a:gd name="T4" fmla="*/ 1192 w 2151"/>
              <a:gd name="T5" fmla="*/ 7 h 2149"/>
              <a:gd name="T6" fmla="*/ 1305 w 2151"/>
              <a:gd name="T7" fmla="*/ 25 h 2149"/>
              <a:gd name="T8" fmla="*/ 1415 w 2151"/>
              <a:gd name="T9" fmla="*/ 56 h 2149"/>
              <a:gd name="T10" fmla="*/ 1519 w 2151"/>
              <a:gd name="T11" fmla="*/ 95 h 2149"/>
              <a:gd name="T12" fmla="*/ 1617 w 2151"/>
              <a:gd name="T13" fmla="*/ 146 h 2149"/>
              <a:gd name="T14" fmla="*/ 1712 w 2151"/>
              <a:gd name="T15" fmla="*/ 209 h 2149"/>
              <a:gd name="T16" fmla="*/ 1800 w 2151"/>
              <a:gd name="T17" fmla="*/ 281 h 2149"/>
              <a:gd name="T18" fmla="*/ 1879 w 2151"/>
              <a:gd name="T19" fmla="*/ 362 h 2149"/>
              <a:gd name="T20" fmla="*/ 1951 w 2151"/>
              <a:gd name="T21" fmla="*/ 450 h 2149"/>
              <a:gd name="T22" fmla="*/ 2011 w 2151"/>
              <a:gd name="T23" fmla="*/ 545 h 2149"/>
              <a:gd name="T24" fmla="*/ 2060 w 2151"/>
              <a:gd name="T25" fmla="*/ 643 h 2149"/>
              <a:gd name="T26" fmla="*/ 2097 w 2151"/>
              <a:gd name="T27" fmla="*/ 745 h 2149"/>
              <a:gd name="T28" fmla="*/ 2127 w 2151"/>
              <a:gd name="T29" fmla="*/ 852 h 2149"/>
              <a:gd name="T30" fmla="*/ 2144 w 2151"/>
              <a:gd name="T31" fmla="*/ 961 h 2149"/>
              <a:gd name="T32" fmla="*/ 2151 w 2151"/>
              <a:gd name="T33" fmla="*/ 1074 h 2149"/>
              <a:gd name="T34" fmla="*/ 2144 w 2151"/>
              <a:gd name="T35" fmla="*/ 1188 h 2149"/>
              <a:gd name="T36" fmla="*/ 2127 w 2151"/>
              <a:gd name="T37" fmla="*/ 1299 h 2149"/>
              <a:gd name="T38" fmla="*/ 2097 w 2151"/>
              <a:gd name="T39" fmla="*/ 1404 h 2149"/>
              <a:gd name="T40" fmla="*/ 2060 w 2151"/>
              <a:gd name="T41" fmla="*/ 1506 h 2149"/>
              <a:gd name="T42" fmla="*/ 2011 w 2151"/>
              <a:gd name="T43" fmla="*/ 1603 h 2149"/>
              <a:gd name="T44" fmla="*/ 1949 w 2151"/>
              <a:gd name="T45" fmla="*/ 1701 h 2149"/>
              <a:gd name="T46" fmla="*/ 1877 w 2151"/>
              <a:gd name="T47" fmla="*/ 1789 h 2149"/>
              <a:gd name="T48" fmla="*/ 1795 w 2151"/>
              <a:gd name="T49" fmla="*/ 1873 h 2149"/>
              <a:gd name="T50" fmla="*/ 1707 w 2151"/>
              <a:gd name="T51" fmla="*/ 1944 h 2149"/>
              <a:gd name="T52" fmla="*/ 1610 w 2151"/>
              <a:gd name="T53" fmla="*/ 2007 h 2149"/>
              <a:gd name="T54" fmla="*/ 1512 w 2151"/>
              <a:gd name="T55" fmla="*/ 2056 h 2149"/>
              <a:gd name="T56" fmla="*/ 1410 w 2151"/>
              <a:gd name="T57" fmla="*/ 2095 h 2149"/>
              <a:gd name="T58" fmla="*/ 1301 w 2151"/>
              <a:gd name="T59" fmla="*/ 2125 h 2149"/>
              <a:gd name="T60" fmla="*/ 1189 w 2151"/>
              <a:gd name="T61" fmla="*/ 2142 h 2149"/>
              <a:gd name="T62" fmla="*/ 1076 w 2151"/>
              <a:gd name="T63" fmla="*/ 2149 h 2149"/>
              <a:gd name="T64" fmla="*/ 1076 w 2151"/>
              <a:gd name="T65" fmla="*/ 2149 h 2149"/>
              <a:gd name="T66" fmla="*/ 959 w 2151"/>
              <a:gd name="T67" fmla="*/ 2142 h 2149"/>
              <a:gd name="T68" fmla="*/ 846 w 2151"/>
              <a:gd name="T69" fmla="*/ 2123 h 2149"/>
              <a:gd name="T70" fmla="*/ 737 w 2151"/>
              <a:gd name="T71" fmla="*/ 2093 h 2149"/>
              <a:gd name="T72" fmla="*/ 632 w 2151"/>
              <a:gd name="T73" fmla="*/ 2054 h 2149"/>
              <a:gd name="T74" fmla="*/ 535 w 2151"/>
              <a:gd name="T75" fmla="*/ 2003 h 2149"/>
              <a:gd name="T76" fmla="*/ 439 w 2151"/>
              <a:gd name="T77" fmla="*/ 1940 h 2149"/>
              <a:gd name="T78" fmla="*/ 351 w 2151"/>
              <a:gd name="T79" fmla="*/ 1868 h 2149"/>
              <a:gd name="T80" fmla="*/ 272 w 2151"/>
              <a:gd name="T81" fmla="*/ 1787 h 2149"/>
              <a:gd name="T82" fmla="*/ 200 w 2151"/>
              <a:gd name="T83" fmla="*/ 1699 h 2149"/>
              <a:gd name="T84" fmla="*/ 140 w 2151"/>
              <a:gd name="T85" fmla="*/ 1603 h 2149"/>
              <a:gd name="T86" fmla="*/ 91 w 2151"/>
              <a:gd name="T87" fmla="*/ 1506 h 2149"/>
              <a:gd name="T88" fmla="*/ 52 w 2151"/>
              <a:gd name="T89" fmla="*/ 1404 h 2149"/>
              <a:gd name="T90" fmla="*/ 24 w 2151"/>
              <a:gd name="T91" fmla="*/ 1299 h 2149"/>
              <a:gd name="T92" fmla="*/ 7 w 2151"/>
              <a:gd name="T93" fmla="*/ 1188 h 2149"/>
              <a:gd name="T94" fmla="*/ 0 w 2151"/>
              <a:gd name="T95" fmla="*/ 1074 h 2149"/>
              <a:gd name="T96" fmla="*/ 7 w 2151"/>
              <a:gd name="T97" fmla="*/ 961 h 2149"/>
              <a:gd name="T98" fmla="*/ 24 w 2151"/>
              <a:gd name="T99" fmla="*/ 852 h 2149"/>
              <a:gd name="T100" fmla="*/ 52 w 2151"/>
              <a:gd name="T101" fmla="*/ 745 h 2149"/>
              <a:gd name="T102" fmla="*/ 91 w 2151"/>
              <a:gd name="T103" fmla="*/ 643 h 2149"/>
              <a:gd name="T104" fmla="*/ 140 w 2151"/>
              <a:gd name="T105" fmla="*/ 548 h 2149"/>
              <a:gd name="T106" fmla="*/ 202 w 2151"/>
              <a:gd name="T107" fmla="*/ 450 h 2149"/>
              <a:gd name="T108" fmla="*/ 274 w 2151"/>
              <a:gd name="T109" fmla="*/ 360 h 2149"/>
              <a:gd name="T110" fmla="*/ 356 w 2151"/>
              <a:gd name="T111" fmla="*/ 278 h 2149"/>
              <a:gd name="T112" fmla="*/ 444 w 2151"/>
              <a:gd name="T113" fmla="*/ 204 h 2149"/>
              <a:gd name="T114" fmla="*/ 541 w 2151"/>
              <a:gd name="T115" fmla="*/ 141 h 2149"/>
              <a:gd name="T116" fmla="*/ 639 w 2151"/>
              <a:gd name="T117" fmla="*/ 93 h 2149"/>
              <a:gd name="T118" fmla="*/ 741 w 2151"/>
              <a:gd name="T119" fmla="*/ 53 h 2149"/>
              <a:gd name="T120" fmla="*/ 850 w 2151"/>
              <a:gd name="T121" fmla="*/ 25 h 2149"/>
              <a:gd name="T122" fmla="*/ 959 w 2151"/>
              <a:gd name="T123" fmla="*/ 7 h 2149"/>
              <a:gd name="T124" fmla="*/ 1076 w 2151"/>
              <a:gd name="T125" fmla="*/ 0 h 2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51" h="2149">
                <a:moveTo>
                  <a:pt x="1076" y="0"/>
                </a:moveTo>
                <a:lnTo>
                  <a:pt x="1076" y="0"/>
                </a:lnTo>
                <a:lnTo>
                  <a:pt x="1192" y="7"/>
                </a:lnTo>
                <a:lnTo>
                  <a:pt x="1305" y="25"/>
                </a:lnTo>
                <a:lnTo>
                  <a:pt x="1415" y="56"/>
                </a:lnTo>
                <a:lnTo>
                  <a:pt x="1519" y="95"/>
                </a:lnTo>
                <a:lnTo>
                  <a:pt x="1617" y="146"/>
                </a:lnTo>
                <a:lnTo>
                  <a:pt x="1712" y="209"/>
                </a:lnTo>
                <a:lnTo>
                  <a:pt x="1800" y="281"/>
                </a:lnTo>
                <a:lnTo>
                  <a:pt x="1879" y="362"/>
                </a:lnTo>
                <a:lnTo>
                  <a:pt x="1951" y="450"/>
                </a:lnTo>
                <a:lnTo>
                  <a:pt x="2011" y="545"/>
                </a:lnTo>
                <a:lnTo>
                  <a:pt x="2060" y="643"/>
                </a:lnTo>
                <a:lnTo>
                  <a:pt x="2097" y="745"/>
                </a:lnTo>
                <a:lnTo>
                  <a:pt x="2127" y="852"/>
                </a:lnTo>
                <a:lnTo>
                  <a:pt x="2144" y="961"/>
                </a:lnTo>
                <a:lnTo>
                  <a:pt x="2151" y="1074"/>
                </a:lnTo>
                <a:lnTo>
                  <a:pt x="2144" y="1188"/>
                </a:lnTo>
                <a:lnTo>
                  <a:pt x="2127" y="1299"/>
                </a:lnTo>
                <a:lnTo>
                  <a:pt x="2097" y="1404"/>
                </a:lnTo>
                <a:lnTo>
                  <a:pt x="2060" y="1506"/>
                </a:lnTo>
                <a:lnTo>
                  <a:pt x="2011" y="1603"/>
                </a:lnTo>
                <a:lnTo>
                  <a:pt x="1949" y="1701"/>
                </a:lnTo>
                <a:lnTo>
                  <a:pt x="1877" y="1789"/>
                </a:lnTo>
                <a:lnTo>
                  <a:pt x="1795" y="1873"/>
                </a:lnTo>
                <a:lnTo>
                  <a:pt x="1707" y="1944"/>
                </a:lnTo>
                <a:lnTo>
                  <a:pt x="1610" y="2007"/>
                </a:lnTo>
                <a:lnTo>
                  <a:pt x="1512" y="2056"/>
                </a:lnTo>
                <a:lnTo>
                  <a:pt x="1410" y="2095"/>
                </a:lnTo>
                <a:lnTo>
                  <a:pt x="1301" y="2125"/>
                </a:lnTo>
                <a:lnTo>
                  <a:pt x="1189" y="2142"/>
                </a:lnTo>
                <a:lnTo>
                  <a:pt x="1076" y="2149"/>
                </a:lnTo>
                <a:lnTo>
                  <a:pt x="1076" y="2149"/>
                </a:lnTo>
                <a:lnTo>
                  <a:pt x="959" y="2142"/>
                </a:lnTo>
                <a:lnTo>
                  <a:pt x="846" y="2123"/>
                </a:lnTo>
                <a:lnTo>
                  <a:pt x="737" y="2093"/>
                </a:lnTo>
                <a:lnTo>
                  <a:pt x="632" y="2054"/>
                </a:lnTo>
                <a:lnTo>
                  <a:pt x="535" y="2003"/>
                </a:lnTo>
                <a:lnTo>
                  <a:pt x="439" y="1940"/>
                </a:lnTo>
                <a:lnTo>
                  <a:pt x="351" y="1868"/>
                </a:lnTo>
                <a:lnTo>
                  <a:pt x="272" y="1787"/>
                </a:lnTo>
                <a:lnTo>
                  <a:pt x="200" y="1699"/>
                </a:lnTo>
                <a:lnTo>
                  <a:pt x="140" y="1603"/>
                </a:lnTo>
                <a:lnTo>
                  <a:pt x="91" y="1506"/>
                </a:lnTo>
                <a:lnTo>
                  <a:pt x="52" y="1404"/>
                </a:lnTo>
                <a:lnTo>
                  <a:pt x="24" y="1299"/>
                </a:lnTo>
                <a:lnTo>
                  <a:pt x="7" y="1188"/>
                </a:lnTo>
                <a:lnTo>
                  <a:pt x="0" y="1074"/>
                </a:lnTo>
                <a:lnTo>
                  <a:pt x="7" y="961"/>
                </a:lnTo>
                <a:lnTo>
                  <a:pt x="24" y="852"/>
                </a:lnTo>
                <a:lnTo>
                  <a:pt x="52" y="745"/>
                </a:lnTo>
                <a:lnTo>
                  <a:pt x="91" y="643"/>
                </a:lnTo>
                <a:lnTo>
                  <a:pt x="140" y="548"/>
                </a:lnTo>
                <a:lnTo>
                  <a:pt x="202" y="450"/>
                </a:lnTo>
                <a:lnTo>
                  <a:pt x="274" y="360"/>
                </a:lnTo>
                <a:lnTo>
                  <a:pt x="356" y="278"/>
                </a:lnTo>
                <a:lnTo>
                  <a:pt x="444" y="204"/>
                </a:lnTo>
                <a:lnTo>
                  <a:pt x="541" y="141"/>
                </a:lnTo>
                <a:lnTo>
                  <a:pt x="639" y="93"/>
                </a:lnTo>
                <a:lnTo>
                  <a:pt x="741" y="53"/>
                </a:lnTo>
                <a:lnTo>
                  <a:pt x="850" y="25"/>
                </a:lnTo>
                <a:lnTo>
                  <a:pt x="959" y="7"/>
                </a:lnTo>
                <a:lnTo>
                  <a:pt x="1076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3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01" name="Group 324"/>
          <p:cNvGrpSpPr/>
          <p:nvPr/>
        </p:nvGrpSpPr>
        <p:grpSpPr>
          <a:xfrm>
            <a:off x="3926855" y="2475794"/>
            <a:ext cx="1249387" cy="1158358"/>
            <a:chOff x="-2030016" y="2616652"/>
            <a:chExt cx="1602660" cy="1490815"/>
          </a:xfrm>
        </p:grpSpPr>
        <p:sp>
          <p:nvSpPr>
            <p:cNvPr id="102" name="Freeform 47"/>
            <p:cNvSpPr>
              <a:spLocks/>
            </p:cNvSpPr>
            <p:nvPr/>
          </p:nvSpPr>
          <p:spPr bwMode="auto">
            <a:xfrm>
              <a:off x="-588241" y="2616652"/>
              <a:ext cx="160885" cy="1143535"/>
            </a:xfrm>
            <a:custGeom>
              <a:avLst/>
              <a:gdLst>
                <a:gd name="T0" fmla="*/ 234 w 234"/>
                <a:gd name="T1" fmla="*/ 0 h 1397"/>
                <a:gd name="T2" fmla="*/ 234 w 234"/>
                <a:gd name="T3" fmla="*/ 1256 h 1397"/>
                <a:gd name="T4" fmla="*/ 0 w 234"/>
                <a:gd name="T5" fmla="*/ 1397 h 1397"/>
                <a:gd name="T6" fmla="*/ 0 w 234"/>
                <a:gd name="T7" fmla="*/ 116 h 1397"/>
                <a:gd name="T8" fmla="*/ 234 w 234"/>
                <a:gd name="T9" fmla="*/ 0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1397">
                  <a:moveTo>
                    <a:pt x="234" y="0"/>
                  </a:moveTo>
                  <a:lnTo>
                    <a:pt x="234" y="1256"/>
                  </a:lnTo>
                  <a:lnTo>
                    <a:pt x="0" y="1397"/>
                  </a:lnTo>
                  <a:lnTo>
                    <a:pt x="0" y="116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7BA93E">
                <a:lumMod val="75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3" name="Freeform 48"/>
            <p:cNvSpPr>
              <a:spLocks/>
            </p:cNvSpPr>
            <p:nvPr/>
          </p:nvSpPr>
          <p:spPr bwMode="auto">
            <a:xfrm>
              <a:off x="-749124" y="2616652"/>
              <a:ext cx="160885" cy="1143535"/>
            </a:xfrm>
            <a:custGeom>
              <a:avLst/>
              <a:gdLst>
                <a:gd name="T0" fmla="*/ 0 w 234"/>
                <a:gd name="T1" fmla="*/ 0 h 1397"/>
                <a:gd name="T2" fmla="*/ 234 w 234"/>
                <a:gd name="T3" fmla="*/ 116 h 1397"/>
                <a:gd name="T4" fmla="*/ 234 w 234"/>
                <a:gd name="T5" fmla="*/ 1397 h 1397"/>
                <a:gd name="T6" fmla="*/ 92 w 234"/>
                <a:gd name="T7" fmla="*/ 1311 h 1397"/>
                <a:gd name="T8" fmla="*/ 92 w 234"/>
                <a:gd name="T9" fmla="*/ 345 h 1397"/>
                <a:gd name="T10" fmla="*/ 0 w 234"/>
                <a:gd name="T11" fmla="*/ 299 h 1397"/>
                <a:gd name="T12" fmla="*/ 0 w 234"/>
                <a:gd name="T13" fmla="*/ 0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1397">
                  <a:moveTo>
                    <a:pt x="0" y="0"/>
                  </a:moveTo>
                  <a:lnTo>
                    <a:pt x="234" y="116"/>
                  </a:lnTo>
                  <a:lnTo>
                    <a:pt x="234" y="1397"/>
                  </a:lnTo>
                  <a:lnTo>
                    <a:pt x="92" y="1311"/>
                  </a:lnTo>
                  <a:lnTo>
                    <a:pt x="92" y="345"/>
                  </a:lnTo>
                  <a:lnTo>
                    <a:pt x="0" y="2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A93E">
                <a:lumMod val="50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4" name="Freeform 50"/>
            <p:cNvSpPr>
              <a:spLocks/>
            </p:cNvSpPr>
            <p:nvPr/>
          </p:nvSpPr>
          <p:spPr bwMode="auto">
            <a:xfrm>
              <a:off x="-847443" y="2878618"/>
              <a:ext cx="161572" cy="996194"/>
            </a:xfrm>
            <a:custGeom>
              <a:avLst/>
              <a:gdLst>
                <a:gd name="T0" fmla="*/ 235 w 235"/>
                <a:gd name="T1" fmla="*/ 0 h 1217"/>
                <a:gd name="T2" fmla="*/ 235 w 235"/>
                <a:gd name="T3" fmla="*/ 1075 h 1217"/>
                <a:gd name="T4" fmla="*/ 0 w 235"/>
                <a:gd name="T5" fmla="*/ 1217 h 1217"/>
                <a:gd name="T6" fmla="*/ 0 w 235"/>
                <a:gd name="T7" fmla="*/ 117 h 1217"/>
                <a:gd name="T8" fmla="*/ 235 w 235"/>
                <a:gd name="T9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217">
                  <a:moveTo>
                    <a:pt x="235" y="0"/>
                  </a:moveTo>
                  <a:lnTo>
                    <a:pt x="235" y="1075"/>
                  </a:lnTo>
                  <a:lnTo>
                    <a:pt x="0" y="1217"/>
                  </a:lnTo>
                  <a:lnTo>
                    <a:pt x="0" y="117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D6D022">
                <a:lumMod val="40000"/>
                <a:lumOff val="60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5" name="Freeform 51"/>
            <p:cNvSpPr>
              <a:spLocks/>
            </p:cNvSpPr>
            <p:nvPr/>
          </p:nvSpPr>
          <p:spPr bwMode="auto">
            <a:xfrm>
              <a:off x="-1008328" y="2878618"/>
              <a:ext cx="160885" cy="996194"/>
            </a:xfrm>
            <a:custGeom>
              <a:avLst/>
              <a:gdLst>
                <a:gd name="T0" fmla="*/ 0 w 234"/>
                <a:gd name="T1" fmla="*/ 0 h 1217"/>
                <a:gd name="T2" fmla="*/ 234 w 234"/>
                <a:gd name="T3" fmla="*/ 117 h 1217"/>
                <a:gd name="T4" fmla="*/ 234 w 234"/>
                <a:gd name="T5" fmla="*/ 1217 h 1217"/>
                <a:gd name="T6" fmla="*/ 93 w 234"/>
                <a:gd name="T7" fmla="*/ 1132 h 1217"/>
                <a:gd name="T8" fmla="*/ 93 w 234"/>
                <a:gd name="T9" fmla="*/ 257 h 1217"/>
                <a:gd name="T10" fmla="*/ 0 w 234"/>
                <a:gd name="T11" fmla="*/ 211 h 1217"/>
                <a:gd name="T12" fmla="*/ 0 w 234"/>
                <a:gd name="T13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1217">
                  <a:moveTo>
                    <a:pt x="0" y="0"/>
                  </a:moveTo>
                  <a:lnTo>
                    <a:pt x="234" y="117"/>
                  </a:lnTo>
                  <a:lnTo>
                    <a:pt x="234" y="1217"/>
                  </a:lnTo>
                  <a:lnTo>
                    <a:pt x="93" y="1132"/>
                  </a:lnTo>
                  <a:lnTo>
                    <a:pt x="93" y="257"/>
                  </a:lnTo>
                  <a:lnTo>
                    <a:pt x="0" y="2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022"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6" name="Freeform 53"/>
            <p:cNvSpPr>
              <a:spLocks/>
            </p:cNvSpPr>
            <p:nvPr/>
          </p:nvSpPr>
          <p:spPr bwMode="auto">
            <a:xfrm>
              <a:off x="-1105959" y="3073764"/>
              <a:ext cx="161572" cy="964836"/>
            </a:xfrm>
            <a:custGeom>
              <a:avLst/>
              <a:gdLst>
                <a:gd name="T0" fmla="*/ 235 w 235"/>
                <a:gd name="T1" fmla="*/ 0 h 1089"/>
                <a:gd name="T2" fmla="*/ 235 w 235"/>
                <a:gd name="T3" fmla="*/ 948 h 1089"/>
                <a:gd name="T4" fmla="*/ 0 w 235"/>
                <a:gd name="T5" fmla="*/ 1089 h 1089"/>
                <a:gd name="T6" fmla="*/ 0 w 235"/>
                <a:gd name="T7" fmla="*/ 117 h 1089"/>
                <a:gd name="T8" fmla="*/ 235 w 235"/>
                <a:gd name="T9" fmla="*/ 0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089">
                  <a:moveTo>
                    <a:pt x="235" y="0"/>
                  </a:moveTo>
                  <a:lnTo>
                    <a:pt x="235" y="948"/>
                  </a:lnTo>
                  <a:lnTo>
                    <a:pt x="0" y="1089"/>
                  </a:lnTo>
                  <a:lnTo>
                    <a:pt x="0" y="117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D6D022">
                <a:lumMod val="75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7" name="Freeform 54"/>
            <p:cNvSpPr>
              <a:spLocks/>
            </p:cNvSpPr>
            <p:nvPr/>
          </p:nvSpPr>
          <p:spPr bwMode="auto">
            <a:xfrm>
              <a:off x="-1266156" y="3073762"/>
              <a:ext cx="160196" cy="964836"/>
            </a:xfrm>
            <a:custGeom>
              <a:avLst/>
              <a:gdLst>
                <a:gd name="T0" fmla="*/ 0 w 233"/>
                <a:gd name="T1" fmla="*/ 0 h 1089"/>
                <a:gd name="T2" fmla="*/ 233 w 233"/>
                <a:gd name="T3" fmla="*/ 117 h 1089"/>
                <a:gd name="T4" fmla="*/ 233 w 233"/>
                <a:gd name="T5" fmla="*/ 1089 h 1089"/>
                <a:gd name="T6" fmla="*/ 31 w 233"/>
                <a:gd name="T7" fmla="*/ 967 h 1089"/>
                <a:gd name="T8" fmla="*/ 107 w 233"/>
                <a:gd name="T9" fmla="*/ 922 h 1089"/>
                <a:gd name="T10" fmla="*/ 107 w 233"/>
                <a:gd name="T11" fmla="*/ 144 h 1089"/>
                <a:gd name="T12" fmla="*/ 0 w 233"/>
                <a:gd name="T13" fmla="*/ 90 h 1089"/>
                <a:gd name="T14" fmla="*/ 0 w 233"/>
                <a:gd name="T15" fmla="*/ 0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3" h="1089">
                  <a:moveTo>
                    <a:pt x="0" y="0"/>
                  </a:moveTo>
                  <a:lnTo>
                    <a:pt x="233" y="117"/>
                  </a:lnTo>
                  <a:lnTo>
                    <a:pt x="233" y="1089"/>
                  </a:lnTo>
                  <a:lnTo>
                    <a:pt x="31" y="967"/>
                  </a:lnTo>
                  <a:lnTo>
                    <a:pt x="107" y="922"/>
                  </a:lnTo>
                  <a:lnTo>
                    <a:pt x="107" y="144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022">
                <a:lumMod val="50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8" name="Freeform 56"/>
            <p:cNvSpPr>
              <a:spLocks/>
            </p:cNvSpPr>
            <p:nvPr/>
          </p:nvSpPr>
          <p:spPr bwMode="auto">
            <a:xfrm>
              <a:off x="-1354160" y="3164693"/>
              <a:ext cx="161572" cy="813333"/>
            </a:xfrm>
            <a:custGeom>
              <a:avLst/>
              <a:gdLst>
                <a:gd name="T0" fmla="*/ 235 w 235"/>
                <a:gd name="T1" fmla="*/ 0 h 918"/>
                <a:gd name="T2" fmla="*/ 235 w 235"/>
                <a:gd name="T3" fmla="*/ 778 h 918"/>
                <a:gd name="T4" fmla="*/ 159 w 235"/>
                <a:gd name="T5" fmla="*/ 823 h 918"/>
                <a:gd name="T6" fmla="*/ 0 w 235"/>
                <a:gd name="T7" fmla="*/ 918 h 918"/>
                <a:gd name="T8" fmla="*/ 0 w 235"/>
                <a:gd name="T9" fmla="*/ 116 h 918"/>
                <a:gd name="T10" fmla="*/ 235 w 235"/>
                <a:gd name="T11" fmla="*/ 0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" h="918">
                  <a:moveTo>
                    <a:pt x="235" y="0"/>
                  </a:moveTo>
                  <a:lnTo>
                    <a:pt x="235" y="778"/>
                  </a:lnTo>
                  <a:lnTo>
                    <a:pt x="159" y="823"/>
                  </a:lnTo>
                  <a:lnTo>
                    <a:pt x="0" y="918"/>
                  </a:lnTo>
                  <a:lnTo>
                    <a:pt x="0" y="116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DE5822">
                <a:lumMod val="75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9" name="Freeform 57"/>
            <p:cNvSpPr>
              <a:spLocks/>
            </p:cNvSpPr>
            <p:nvPr/>
          </p:nvSpPr>
          <p:spPr bwMode="auto">
            <a:xfrm>
              <a:off x="-1514360" y="3164695"/>
              <a:ext cx="160196" cy="813333"/>
            </a:xfrm>
            <a:custGeom>
              <a:avLst/>
              <a:gdLst>
                <a:gd name="T0" fmla="*/ 0 w 233"/>
                <a:gd name="T1" fmla="*/ 0 h 918"/>
                <a:gd name="T2" fmla="*/ 233 w 233"/>
                <a:gd name="T3" fmla="*/ 116 h 918"/>
                <a:gd name="T4" fmla="*/ 233 w 233"/>
                <a:gd name="T5" fmla="*/ 918 h 918"/>
                <a:gd name="T6" fmla="*/ 31 w 233"/>
                <a:gd name="T7" fmla="*/ 796 h 918"/>
                <a:gd name="T8" fmla="*/ 92 w 233"/>
                <a:gd name="T9" fmla="*/ 760 h 918"/>
                <a:gd name="T10" fmla="*/ 92 w 233"/>
                <a:gd name="T11" fmla="*/ 91 h 918"/>
                <a:gd name="T12" fmla="*/ 0 w 233"/>
                <a:gd name="T13" fmla="*/ 45 h 918"/>
                <a:gd name="T14" fmla="*/ 0 w 233"/>
                <a:gd name="T15" fmla="*/ 0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3" h="918">
                  <a:moveTo>
                    <a:pt x="0" y="0"/>
                  </a:moveTo>
                  <a:lnTo>
                    <a:pt x="233" y="116"/>
                  </a:lnTo>
                  <a:lnTo>
                    <a:pt x="233" y="918"/>
                  </a:lnTo>
                  <a:lnTo>
                    <a:pt x="31" y="796"/>
                  </a:lnTo>
                  <a:lnTo>
                    <a:pt x="92" y="760"/>
                  </a:lnTo>
                  <a:lnTo>
                    <a:pt x="92" y="91"/>
                  </a:lnTo>
                  <a:lnTo>
                    <a:pt x="0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5822">
                <a:lumMod val="50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0" name="Freeform 59"/>
            <p:cNvSpPr>
              <a:spLocks/>
            </p:cNvSpPr>
            <p:nvPr/>
          </p:nvSpPr>
          <p:spPr bwMode="auto">
            <a:xfrm>
              <a:off x="-1611991" y="3141766"/>
              <a:ext cx="160885" cy="896832"/>
            </a:xfrm>
            <a:custGeom>
              <a:avLst/>
              <a:gdLst>
                <a:gd name="T0" fmla="*/ 234 w 234"/>
                <a:gd name="T1" fmla="*/ 0 h 809"/>
                <a:gd name="T2" fmla="*/ 234 w 234"/>
                <a:gd name="T3" fmla="*/ 669 h 809"/>
                <a:gd name="T4" fmla="*/ 173 w 234"/>
                <a:gd name="T5" fmla="*/ 705 h 809"/>
                <a:gd name="T6" fmla="*/ 0 w 234"/>
                <a:gd name="T7" fmla="*/ 809 h 809"/>
                <a:gd name="T8" fmla="*/ 0 w 234"/>
                <a:gd name="T9" fmla="*/ 116 h 809"/>
                <a:gd name="T10" fmla="*/ 234 w 234"/>
                <a:gd name="T11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809">
                  <a:moveTo>
                    <a:pt x="234" y="0"/>
                  </a:moveTo>
                  <a:lnTo>
                    <a:pt x="234" y="669"/>
                  </a:lnTo>
                  <a:lnTo>
                    <a:pt x="173" y="705"/>
                  </a:lnTo>
                  <a:lnTo>
                    <a:pt x="0" y="809"/>
                  </a:lnTo>
                  <a:lnTo>
                    <a:pt x="0" y="116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9B4903">
                <a:lumMod val="60000"/>
                <a:lumOff val="40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1" name="Freeform 60"/>
            <p:cNvSpPr>
              <a:spLocks/>
            </p:cNvSpPr>
            <p:nvPr/>
          </p:nvSpPr>
          <p:spPr bwMode="auto">
            <a:xfrm>
              <a:off x="-1772872" y="3141769"/>
              <a:ext cx="160885" cy="896833"/>
            </a:xfrm>
            <a:custGeom>
              <a:avLst/>
              <a:gdLst>
                <a:gd name="T0" fmla="*/ 0 w 234"/>
                <a:gd name="T1" fmla="*/ 0 h 809"/>
                <a:gd name="T2" fmla="*/ 234 w 234"/>
                <a:gd name="T3" fmla="*/ 116 h 809"/>
                <a:gd name="T4" fmla="*/ 234 w 234"/>
                <a:gd name="T5" fmla="*/ 809 h 809"/>
                <a:gd name="T6" fmla="*/ 95 w 234"/>
                <a:gd name="T7" fmla="*/ 726 h 809"/>
                <a:gd name="T8" fmla="*/ 95 w 234"/>
                <a:gd name="T9" fmla="*/ 310 h 809"/>
                <a:gd name="T10" fmla="*/ 0 w 234"/>
                <a:gd name="T11" fmla="*/ 263 h 809"/>
                <a:gd name="T12" fmla="*/ 0 w 234"/>
                <a:gd name="T13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809">
                  <a:moveTo>
                    <a:pt x="0" y="0"/>
                  </a:moveTo>
                  <a:lnTo>
                    <a:pt x="234" y="116"/>
                  </a:lnTo>
                  <a:lnTo>
                    <a:pt x="234" y="809"/>
                  </a:lnTo>
                  <a:lnTo>
                    <a:pt x="95" y="726"/>
                  </a:lnTo>
                  <a:lnTo>
                    <a:pt x="95" y="310"/>
                  </a:lnTo>
                  <a:lnTo>
                    <a:pt x="0" y="2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4903">
                <a:lumMod val="75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2" name="Freeform 62"/>
            <p:cNvSpPr>
              <a:spLocks/>
            </p:cNvSpPr>
            <p:nvPr/>
          </p:nvSpPr>
          <p:spPr bwMode="auto">
            <a:xfrm>
              <a:off x="-1868442" y="3354749"/>
              <a:ext cx="160885" cy="752718"/>
            </a:xfrm>
            <a:custGeom>
              <a:avLst/>
              <a:gdLst>
                <a:gd name="T0" fmla="*/ 234 w 234"/>
                <a:gd name="T1" fmla="*/ 0 h 679"/>
                <a:gd name="T2" fmla="*/ 234 w 234"/>
                <a:gd name="T3" fmla="*/ 539 h 679"/>
                <a:gd name="T4" fmla="*/ 0 w 234"/>
                <a:gd name="T5" fmla="*/ 679 h 679"/>
                <a:gd name="T6" fmla="*/ 0 w 234"/>
                <a:gd name="T7" fmla="*/ 117 h 679"/>
                <a:gd name="T8" fmla="*/ 234 w 234"/>
                <a:gd name="T9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679">
                  <a:moveTo>
                    <a:pt x="234" y="0"/>
                  </a:moveTo>
                  <a:lnTo>
                    <a:pt x="234" y="539"/>
                  </a:lnTo>
                  <a:lnTo>
                    <a:pt x="0" y="679"/>
                  </a:lnTo>
                  <a:lnTo>
                    <a:pt x="0" y="117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AF1F24"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3" name="Freeform 63"/>
            <p:cNvSpPr>
              <a:spLocks/>
            </p:cNvSpPr>
            <p:nvPr/>
          </p:nvSpPr>
          <p:spPr bwMode="auto">
            <a:xfrm>
              <a:off x="-2030016" y="3354744"/>
              <a:ext cx="161572" cy="752718"/>
            </a:xfrm>
            <a:custGeom>
              <a:avLst/>
              <a:gdLst>
                <a:gd name="T0" fmla="*/ 0 w 235"/>
                <a:gd name="T1" fmla="*/ 0 h 679"/>
                <a:gd name="T2" fmla="*/ 235 w 235"/>
                <a:gd name="T3" fmla="*/ 117 h 679"/>
                <a:gd name="T4" fmla="*/ 235 w 235"/>
                <a:gd name="T5" fmla="*/ 679 h 679"/>
                <a:gd name="T6" fmla="*/ 0 w 235"/>
                <a:gd name="T7" fmla="*/ 539 h 679"/>
                <a:gd name="T8" fmla="*/ 0 w 235"/>
                <a:gd name="T9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679">
                  <a:moveTo>
                    <a:pt x="0" y="0"/>
                  </a:moveTo>
                  <a:lnTo>
                    <a:pt x="235" y="117"/>
                  </a:lnTo>
                  <a:lnTo>
                    <a:pt x="235" y="679"/>
                  </a:lnTo>
                  <a:lnTo>
                    <a:pt x="0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1F24">
                <a:lumMod val="50000"/>
                <a:alpha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14" name="Freeform 64"/>
          <p:cNvSpPr>
            <a:spLocks/>
          </p:cNvSpPr>
          <p:nvPr/>
        </p:nvSpPr>
        <p:spPr bwMode="auto">
          <a:xfrm>
            <a:off x="4454013" y="1324324"/>
            <a:ext cx="670039" cy="655568"/>
          </a:xfrm>
          <a:custGeom>
            <a:avLst/>
            <a:gdLst>
              <a:gd name="T0" fmla="*/ 0 w 1642"/>
              <a:gd name="T1" fmla="*/ 0 h 1610"/>
              <a:gd name="T2" fmla="*/ 198 w 1642"/>
              <a:gd name="T3" fmla="*/ 6 h 1610"/>
              <a:gd name="T4" fmla="*/ 392 w 1642"/>
              <a:gd name="T5" fmla="*/ 22 h 1610"/>
              <a:gd name="T6" fmla="*/ 584 w 1642"/>
              <a:gd name="T7" fmla="*/ 51 h 1610"/>
              <a:gd name="T8" fmla="*/ 772 w 1642"/>
              <a:gd name="T9" fmla="*/ 91 h 1610"/>
              <a:gd name="T10" fmla="*/ 955 w 1642"/>
              <a:gd name="T11" fmla="*/ 142 h 1610"/>
              <a:gd name="T12" fmla="*/ 1134 w 1642"/>
              <a:gd name="T13" fmla="*/ 202 h 1610"/>
              <a:gd name="T14" fmla="*/ 1310 w 1642"/>
              <a:gd name="T15" fmla="*/ 273 h 1610"/>
              <a:gd name="T16" fmla="*/ 1478 w 1642"/>
              <a:gd name="T17" fmla="*/ 352 h 1610"/>
              <a:gd name="T18" fmla="*/ 1642 w 1642"/>
              <a:gd name="T19" fmla="*/ 441 h 1610"/>
              <a:gd name="T20" fmla="*/ 961 w 1642"/>
              <a:gd name="T21" fmla="*/ 1610 h 1610"/>
              <a:gd name="T22" fmla="*/ 837 w 1642"/>
              <a:gd name="T23" fmla="*/ 1543 h 1610"/>
              <a:gd name="T24" fmla="*/ 708 w 1642"/>
              <a:gd name="T25" fmla="*/ 1486 h 1610"/>
              <a:gd name="T26" fmla="*/ 574 w 1642"/>
              <a:gd name="T27" fmla="*/ 1438 h 1610"/>
              <a:gd name="T28" fmla="*/ 437 w 1642"/>
              <a:gd name="T29" fmla="*/ 1400 h 1610"/>
              <a:gd name="T30" fmla="*/ 295 w 1642"/>
              <a:gd name="T31" fmla="*/ 1373 h 1610"/>
              <a:gd name="T32" fmla="*/ 148 w 1642"/>
              <a:gd name="T33" fmla="*/ 1355 h 1610"/>
              <a:gd name="T34" fmla="*/ 0 w 1642"/>
              <a:gd name="T35" fmla="*/ 1349 h 1610"/>
              <a:gd name="T36" fmla="*/ 0 w 1642"/>
              <a:gd name="T37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42" h="1610">
                <a:moveTo>
                  <a:pt x="0" y="0"/>
                </a:moveTo>
                <a:lnTo>
                  <a:pt x="198" y="6"/>
                </a:lnTo>
                <a:lnTo>
                  <a:pt x="392" y="22"/>
                </a:lnTo>
                <a:lnTo>
                  <a:pt x="584" y="51"/>
                </a:lnTo>
                <a:lnTo>
                  <a:pt x="772" y="91"/>
                </a:lnTo>
                <a:lnTo>
                  <a:pt x="955" y="142"/>
                </a:lnTo>
                <a:lnTo>
                  <a:pt x="1134" y="202"/>
                </a:lnTo>
                <a:lnTo>
                  <a:pt x="1310" y="273"/>
                </a:lnTo>
                <a:lnTo>
                  <a:pt x="1478" y="352"/>
                </a:lnTo>
                <a:lnTo>
                  <a:pt x="1642" y="441"/>
                </a:lnTo>
                <a:lnTo>
                  <a:pt x="961" y="1610"/>
                </a:lnTo>
                <a:lnTo>
                  <a:pt x="837" y="1543"/>
                </a:lnTo>
                <a:lnTo>
                  <a:pt x="708" y="1486"/>
                </a:lnTo>
                <a:lnTo>
                  <a:pt x="574" y="1438"/>
                </a:lnTo>
                <a:lnTo>
                  <a:pt x="437" y="1400"/>
                </a:lnTo>
                <a:lnTo>
                  <a:pt x="295" y="1373"/>
                </a:lnTo>
                <a:lnTo>
                  <a:pt x="148" y="1355"/>
                </a:lnTo>
                <a:lnTo>
                  <a:pt x="0" y="13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5" name="Freeform 65"/>
          <p:cNvSpPr>
            <a:spLocks/>
          </p:cNvSpPr>
          <p:nvPr/>
        </p:nvSpPr>
        <p:spPr bwMode="auto">
          <a:xfrm>
            <a:off x="3122910" y="1999436"/>
            <a:ext cx="652084" cy="652310"/>
          </a:xfrm>
          <a:custGeom>
            <a:avLst/>
            <a:gdLst>
              <a:gd name="T0" fmla="*/ 421 w 1598"/>
              <a:gd name="T1" fmla="*/ 0 h 1602"/>
              <a:gd name="T2" fmla="*/ 1598 w 1598"/>
              <a:gd name="T3" fmla="*/ 662 h 1602"/>
              <a:gd name="T4" fmla="*/ 1535 w 1598"/>
              <a:gd name="T5" fmla="*/ 785 h 1602"/>
              <a:gd name="T6" fmla="*/ 1480 w 1598"/>
              <a:gd name="T7" fmla="*/ 912 h 1602"/>
              <a:gd name="T8" fmla="*/ 1434 w 1598"/>
              <a:gd name="T9" fmla="*/ 1042 h 1602"/>
              <a:gd name="T10" fmla="*/ 1399 w 1598"/>
              <a:gd name="T11" fmla="*/ 1177 h 1602"/>
              <a:gd name="T12" fmla="*/ 1373 w 1598"/>
              <a:gd name="T13" fmla="*/ 1315 h 1602"/>
              <a:gd name="T14" fmla="*/ 1355 w 1598"/>
              <a:gd name="T15" fmla="*/ 1458 h 1602"/>
              <a:gd name="T16" fmla="*/ 1351 w 1598"/>
              <a:gd name="T17" fmla="*/ 1602 h 1602"/>
              <a:gd name="T18" fmla="*/ 0 w 1598"/>
              <a:gd name="T19" fmla="*/ 1602 h 1602"/>
              <a:gd name="T20" fmla="*/ 6 w 1598"/>
              <a:gd name="T21" fmla="*/ 1410 h 1602"/>
              <a:gd name="T22" fmla="*/ 22 w 1598"/>
              <a:gd name="T23" fmla="*/ 1220 h 1602"/>
              <a:gd name="T24" fmla="*/ 49 w 1598"/>
              <a:gd name="T25" fmla="*/ 1032 h 1602"/>
              <a:gd name="T26" fmla="*/ 87 w 1598"/>
              <a:gd name="T27" fmla="*/ 850 h 1602"/>
              <a:gd name="T28" fmla="*/ 135 w 1598"/>
              <a:gd name="T29" fmla="*/ 670 h 1602"/>
              <a:gd name="T30" fmla="*/ 192 w 1598"/>
              <a:gd name="T31" fmla="*/ 496 h 1602"/>
              <a:gd name="T32" fmla="*/ 259 w 1598"/>
              <a:gd name="T33" fmla="*/ 326 h 1602"/>
              <a:gd name="T34" fmla="*/ 336 w 1598"/>
              <a:gd name="T35" fmla="*/ 160 h 1602"/>
              <a:gd name="T36" fmla="*/ 421 w 1598"/>
              <a:gd name="T37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98" h="1602">
                <a:moveTo>
                  <a:pt x="421" y="0"/>
                </a:moveTo>
                <a:lnTo>
                  <a:pt x="1598" y="662"/>
                </a:lnTo>
                <a:lnTo>
                  <a:pt x="1535" y="785"/>
                </a:lnTo>
                <a:lnTo>
                  <a:pt x="1480" y="912"/>
                </a:lnTo>
                <a:lnTo>
                  <a:pt x="1434" y="1042"/>
                </a:lnTo>
                <a:lnTo>
                  <a:pt x="1399" y="1177"/>
                </a:lnTo>
                <a:lnTo>
                  <a:pt x="1373" y="1315"/>
                </a:lnTo>
                <a:lnTo>
                  <a:pt x="1355" y="1458"/>
                </a:lnTo>
                <a:lnTo>
                  <a:pt x="1351" y="1602"/>
                </a:lnTo>
                <a:lnTo>
                  <a:pt x="0" y="1602"/>
                </a:lnTo>
                <a:lnTo>
                  <a:pt x="6" y="1410"/>
                </a:lnTo>
                <a:lnTo>
                  <a:pt x="22" y="1220"/>
                </a:lnTo>
                <a:lnTo>
                  <a:pt x="49" y="1032"/>
                </a:lnTo>
                <a:lnTo>
                  <a:pt x="87" y="850"/>
                </a:lnTo>
                <a:lnTo>
                  <a:pt x="135" y="670"/>
                </a:lnTo>
                <a:lnTo>
                  <a:pt x="192" y="496"/>
                </a:lnTo>
                <a:lnTo>
                  <a:pt x="259" y="326"/>
                </a:lnTo>
                <a:lnTo>
                  <a:pt x="336" y="160"/>
                </a:lnTo>
                <a:lnTo>
                  <a:pt x="421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6" name="Freeform 66"/>
          <p:cNvSpPr>
            <a:spLocks/>
          </p:cNvSpPr>
          <p:nvPr/>
        </p:nvSpPr>
        <p:spPr bwMode="auto">
          <a:xfrm>
            <a:off x="3295113" y="1499413"/>
            <a:ext cx="771239" cy="769580"/>
          </a:xfrm>
          <a:custGeom>
            <a:avLst/>
            <a:gdLst>
              <a:gd name="T0" fmla="*/ 1223 w 1891"/>
              <a:gd name="T1" fmla="*/ 0 h 1891"/>
              <a:gd name="T2" fmla="*/ 1891 w 1891"/>
              <a:gd name="T3" fmla="*/ 1173 h 1891"/>
              <a:gd name="T4" fmla="*/ 1767 w 1891"/>
              <a:gd name="T5" fmla="*/ 1250 h 1891"/>
              <a:gd name="T6" fmla="*/ 1650 w 1891"/>
              <a:gd name="T7" fmla="*/ 1337 h 1891"/>
              <a:gd name="T8" fmla="*/ 1539 w 1891"/>
              <a:gd name="T9" fmla="*/ 1432 h 1891"/>
              <a:gd name="T10" fmla="*/ 1435 w 1891"/>
              <a:gd name="T11" fmla="*/ 1537 h 1891"/>
              <a:gd name="T12" fmla="*/ 1340 w 1891"/>
              <a:gd name="T13" fmla="*/ 1648 h 1891"/>
              <a:gd name="T14" fmla="*/ 1255 w 1891"/>
              <a:gd name="T15" fmla="*/ 1767 h 1891"/>
              <a:gd name="T16" fmla="*/ 1177 w 1891"/>
              <a:gd name="T17" fmla="*/ 1891 h 1891"/>
              <a:gd name="T18" fmla="*/ 0 w 1891"/>
              <a:gd name="T19" fmla="*/ 1229 h 1891"/>
              <a:gd name="T20" fmla="*/ 91 w 1891"/>
              <a:gd name="T21" fmla="*/ 1076 h 1891"/>
              <a:gd name="T22" fmla="*/ 188 w 1891"/>
              <a:gd name="T23" fmla="*/ 932 h 1891"/>
              <a:gd name="T24" fmla="*/ 295 w 1891"/>
              <a:gd name="T25" fmla="*/ 791 h 1891"/>
              <a:gd name="T26" fmla="*/ 408 w 1891"/>
              <a:gd name="T27" fmla="*/ 659 h 1891"/>
              <a:gd name="T28" fmla="*/ 529 w 1891"/>
              <a:gd name="T29" fmla="*/ 532 h 1891"/>
              <a:gd name="T30" fmla="*/ 655 w 1891"/>
              <a:gd name="T31" fmla="*/ 412 h 1891"/>
              <a:gd name="T32" fmla="*/ 788 w 1891"/>
              <a:gd name="T33" fmla="*/ 297 h 1891"/>
              <a:gd name="T34" fmla="*/ 926 w 1891"/>
              <a:gd name="T35" fmla="*/ 190 h 1891"/>
              <a:gd name="T36" fmla="*/ 1073 w 1891"/>
              <a:gd name="T37" fmla="*/ 91 h 1891"/>
              <a:gd name="T38" fmla="*/ 1223 w 1891"/>
              <a:gd name="T39" fmla="*/ 0 h 1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91" h="1891">
                <a:moveTo>
                  <a:pt x="1223" y="0"/>
                </a:moveTo>
                <a:lnTo>
                  <a:pt x="1891" y="1173"/>
                </a:lnTo>
                <a:lnTo>
                  <a:pt x="1767" y="1250"/>
                </a:lnTo>
                <a:lnTo>
                  <a:pt x="1650" y="1337"/>
                </a:lnTo>
                <a:lnTo>
                  <a:pt x="1539" y="1432"/>
                </a:lnTo>
                <a:lnTo>
                  <a:pt x="1435" y="1537"/>
                </a:lnTo>
                <a:lnTo>
                  <a:pt x="1340" y="1648"/>
                </a:lnTo>
                <a:lnTo>
                  <a:pt x="1255" y="1767"/>
                </a:lnTo>
                <a:lnTo>
                  <a:pt x="1177" y="1891"/>
                </a:lnTo>
                <a:lnTo>
                  <a:pt x="0" y="1229"/>
                </a:lnTo>
                <a:lnTo>
                  <a:pt x="91" y="1076"/>
                </a:lnTo>
                <a:lnTo>
                  <a:pt x="188" y="932"/>
                </a:lnTo>
                <a:lnTo>
                  <a:pt x="295" y="791"/>
                </a:lnTo>
                <a:lnTo>
                  <a:pt x="408" y="659"/>
                </a:lnTo>
                <a:lnTo>
                  <a:pt x="529" y="532"/>
                </a:lnTo>
                <a:lnTo>
                  <a:pt x="655" y="412"/>
                </a:lnTo>
                <a:lnTo>
                  <a:pt x="788" y="297"/>
                </a:lnTo>
                <a:lnTo>
                  <a:pt x="926" y="190"/>
                </a:lnTo>
                <a:lnTo>
                  <a:pt x="1073" y="91"/>
                </a:lnTo>
                <a:lnTo>
                  <a:pt x="122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7" name="Freeform 67"/>
          <p:cNvSpPr>
            <a:spLocks/>
          </p:cNvSpPr>
          <p:nvPr/>
        </p:nvSpPr>
        <p:spPr bwMode="auto">
          <a:xfrm>
            <a:off x="3122912" y="2651746"/>
            <a:ext cx="652085" cy="653125"/>
          </a:xfrm>
          <a:custGeom>
            <a:avLst/>
            <a:gdLst>
              <a:gd name="T0" fmla="*/ 0 w 1598"/>
              <a:gd name="T1" fmla="*/ 0 h 1604"/>
              <a:gd name="T2" fmla="*/ 1351 w 1598"/>
              <a:gd name="T3" fmla="*/ 0 h 1604"/>
              <a:gd name="T4" fmla="*/ 1355 w 1598"/>
              <a:gd name="T5" fmla="*/ 146 h 1604"/>
              <a:gd name="T6" fmla="*/ 1373 w 1598"/>
              <a:gd name="T7" fmla="*/ 289 h 1604"/>
              <a:gd name="T8" fmla="*/ 1399 w 1598"/>
              <a:gd name="T9" fmla="*/ 427 h 1604"/>
              <a:gd name="T10" fmla="*/ 1434 w 1598"/>
              <a:gd name="T11" fmla="*/ 562 h 1604"/>
              <a:gd name="T12" fmla="*/ 1480 w 1598"/>
              <a:gd name="T13" fmla="*/ 692 h 1604"/>
              <a:gd name="T14" fmla="*/ 1535 w 1598"/>
              <a:gd name="T15" fmla="*/ 819 h 1604"/>
              <a:gd name="T16" fmla="*/ 1598 w 1598"/>
              <a:gd name="T17" fmla="*/ 940 h 1604"/>
              <a:gd name="T18" fmla="*/ 421 w 1598"/>
              <a:gd name="T19" fmla="*/ 1604 h 1604"/>
              <a:gd name="T20" fmla="*/ 336 w 1598"/>
              <a:gd name="T21" fmla="*/ 1444 h 1604"/>
              <a:gd name="T22" fmla="*/ 261 w 1598"/>
              <a:gd name="T23" fmla="*/ 1280 h 1604"/>
              <a:gd name="T24" fmla="*/ 194 w 1598"/>
              <a:gd name="T25" fmla="*/ 1108 h 1604"/>
              <a:gd name="T26" fmla="*/ 135 w 1598"/>
              <a:gd name="T27" fmla="*/ 934 h 1604"/>
              <a:gd name="T28" fmla="*/ 87 w 1598"/>
              <a:gd name="T29" fmla="*/ 754 h 1604"/>
              <a:gd name="T30" fmla="*/ 49 w 1598"/>
              <a:gd name="T31" fmla="*/ 570 h 1604"/>
              <a:gd name="T32" fmla="*/ 22 w 1598"/>
              <a:gd name="T33" fmla="*/ 384 h 1604"/>
              <a:gd name="T34" fmla="*/ 6 w 1598"/>
              <a:gd name="T35" fmla="*/ 194 h 1604"/>
              <a:gd name="T36" fmla="*/ 0 w 1598"/>
              <a:gd name="T37" fmla="*/ 0 h 1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98" h="1604">
                <a:moveTo>
                  <a:pt x="0" y="0"/>
                </a:moveTo>
                <a:lnTo>
                  <a:pt x="1351" y="0"/>
                </a:lnTo>
                <a:lnTo>
                  <a:pt x="1355" y="146"/>
                </a:lnTo>
                <a:lnTo>
                  <a:pt x="1373" y="289"/>
                </a:lnTo>
                <a:lnTo>
                  <a:pt x="1399" y="427"/>
                </a:lnTo>
                <a:lnTo>
                  <a:pt x="1434" y="562"/>
                </a:lnTo>
                <a:lnTo>
                  <a:pt x="1480" y="692"/>
                </a:lnTo>
                <a:lnTo>
                  <a:pt x="1535" y="819"/>
                </a:lnTo>
                <a:lnTo>
                  <a:pt x="1598" y="940"/>
                </a:lnTo>
                <a:lnTo>
                  <a:pt x="421" y="1604"/>
                </a:lnTo>
                <a:lnTo>
                  <a:pt x="336" y="1444"/>
                </a:lnTo>
                <a:lnTo>
                  <a:pt x="261" y="1280"/>
                </a:lnTo>
                <a:lnTo>
                  <a:pt x="194" y="1108"/>
                </a:lnTo>
                <a:lnTo>
                  <a:pt x="135" y="934"/>
                </a:lnTo>
                <a:lnTo>
                  <a:pt x="87" y="754"/>
                </a:lnTo>
                <a:lnTo>
                  <a:pt x="49" y="570"/>
                </a:lnTo>
                <a:lnTo>
                  <a:pt x="22" y="384"/>
                </a:lnTo>
                <a:lnTo>
                  <a:pt x="6" y="1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8" name="Freeform 68"/>
          <p:cNvSpPr>
            <a:spLocks/>
          </p:cNvSpPr>
          <p:nvPr/>
        </p:nvSpPr>
        <p:spPr bwMode="auto">
          <a:xfrm>
            <a:off x="3793767" y="1324324"/>
            <a:ext cx="660246" cy="652310"/>
          </a:xfrm>
          <a:custGeom>
            <a:avLst/>
            <a:gdLst>
              <a:gd name="T0" fmla="*/ 1618 w 1618"/>
              <a:gd name="T1" fmla="*/ 0 h 1602"/>
              <a:gd name="T2" fmla="*/ 1618 w 1618"/>
              <a:gd name="T3" fmla="*/ 0 h 1602"/>
              <a:gd name="T4" fmla="*/ 1618 w 1618"/>
              <a:gd name="T5" fmla="*/ 1349 h 1602"/>
              <a:gd name="T6" fmla="*/ 1618 w 1618"/>
              <a:gd name="T7" fmla="*/ 1349 h 1602"/>
              <a:gd name="T8" fmla="*/ 1472 w 1618"/>
              <a:gd name="T9" fmla="*/ 1355 h 1602"/>
              <a:gd name="T10" fmla="*/ 1327 w 1618"/>
              <a:gd name="T11" fmla="*/ 1371 h 1602"/>
              <a:gd name="T12" fmla="*/ 1187 w 1618"/>
              <a:gd name="T13" fmla="*/ 1399 h 1602"/>
              <a:gd name="T14" fmla="*/ 1050 w 1618"/>
              <a:gd name="T15" fmla="*/ 1436 h 1602"/>
              <a:gd name="T16" fmla="*/ 920 w 1618"/>
              <a:gd name="T17" fmla="*/ 1482 h 1602"/>
              <a:gd name="T18" fmla="*/ 791 w 1618"/>
              <a:gd name="T19" fmla="*/ 1537 h 1602"/>
              <a:gd name="T20" fmla="*/ 668 w 1618"/>
              <a:gd name="T21" fmla="*/ 1602 h 1602"/>
              <a:gd name="T22" fmla="*/ 0 w 1618"/>
              <a:gd name="T23" fmla="*/ 429 h 1602"/>
              <a:gd name="T24" fmla="*/ 160 w 1618"/>
              <a:gd name="T25" fmla="*/ 342 h 1602"/>
              <a:gd name="T26" fmla="*/ 328 w 1618"/>
              <a:gd name="T27" fmla="*/ 265 h 1602"/>
              <a:gd name="T28" fmla="*/ 500 w 1618"/>
              <a:gd name="T29" fmla="*/ 196 h 1602"/>
              <a:gd name="T30" fmla="*/ 676 w 1618"/>
              <a:gd name="T31" fmla="*/ 136 h 1602"/>
              <a:gd name="T32" fmla="*/ 856 w 1618"/>
              <a:gd name="T33" fmla="*/ 89 h 1602"/>
              <a:gd name="T34" fmla="*/ 1042 w 1618"/>
              <a:gd name="T35" fmla="*/ 49 h 1602"/>
              <a:gd name="T36" fmla="*/ 1230 w 1618"/>
              <a:gd name="T37" fmla="*/ 22 h 1602"/>
              <a:gd name="T38" fmla="*/ 1422 w 1618"/>
              <a:gd name="T39" fmla="*/ 4 h 1602"/>
              <a:gd name="T40" fmla="*/ 1618 w 1618"/>
              <a:gd name="T41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18" h="1602">
                <a:moveTo>
                  <a:pt x="1618" y="0"/>
                </a:moveTo>
                <a:lnTo>
                  <a:pt x="1618" y="0"/>
                </a:lnTo>
                <a:lnTo>
                  <a:pt x="1618" y="1349"/>
                </a:lnTo>
                <a:lnTo>
                  <a:pt x="1618" y="1349"/>
                </a:lnTo>
                <a:lnTo>
                  <a:pt x="1472" y="1355"/>
                </a:lnTo>
                <a:lnTo>
                  <a:pt x="1327" y="1371"/>
                </a:lnTo>
                <a:lnTo>
                  <a:pt x="1187" y="1399"/>
                </a:lnTo>
                <a:lnTo>
                  <a:pt x="1050" y="1436"/>
                </a:lnTo>
                <a:lnTo>
                  <a:pt x="920" y="1482"/>
                </a:lnTo>
                <a:lnTo>
                  <a:pt x="791" y="1537"/>
                </a:lnTo>
                <a:lnTo>
                  <a:pt x="668" y="1602"/>
                </a:lnTo>
                <a:lnTo>
                  <a:pt x="0" y="429"/>
                </a:lnTo>
                <a:lnTo>
                  <a:pt x="160" y="342"/>
                </a:lnTo>
                <a:lnTo>
                  <a:pt x="328" y="265"/>
                </a:lnTo>
                <a:lnTo>
                  <a:pt x="500" y="196"/>
                </a:lnTo>
                <a:lnTo>
                  <a:pt x="676" y="136"/>
                </a:lnTo>
                <a:lnTo>
                  <a:pt x="856" y="89"/>
                </a:lnTo>
                <a:lnTo>
                  <a:pt x="1042" y="49"/>
                </a:lnTo>
                <a:lnTo>
                  <a:pt x="1230" y="22"/>
                </a:lnTo>
                <a:lnTo>
                  <a:pt x="1422" y="4"/>
                </a:lnTo>
                <a:lnTo>
                  <a:pt x="1618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9" name="Freeform 69"/>
          <p:cNvSpPr>
            <a:spLocks/>
          </p:cNvSpPr>
          <p:nvPr/>
        </p:nvSpPr>
        <p:spPr bwMode="auto">
          <a:xfrm>
            <a:off x="5133027" y="1998622"/>
            <a:ext cx="651268" cy="653125"/>
          </a:xfrm>
          <a:custGeom>
            <a:avLst/>
            <a:gdLst>
              <a:gd name="T0" fmla="*/ 1175 w 1596"/>
              <a:gd name="T1" fmla="*/ 0 h 1604"/>
              <a:gd name="T2" fmla="*/ 1260 w 1596"/>
              <a:gd name="T3" fmla="*/ 160 h 1604"/>
              <a:gd name="T4" fmla="*/ 1337 w 1596"/>
              <a:gd name="T5" fmla="*/ 326 h 1604"/>
              <a:gd name="T6" fmla="*/ 1404 w 1596"/>
              <a:gd name="T7" fmla="*/ 496 h 1604"/>
              <a:gd name="T8" fmla="*/ 1462 w 1596"/>
              <a:gd name="T9" fmla="*/ 672 h 1604"/>
              <a:gd name="T10" fmla="*/ 1509 w 1596"/>
              <a:gd name="T11" fmla="*/ 850 h 1604"/>
              <a:gd name="T12" fmla="*/ 1547 w 1596"/>
              <a:gd name="T13" fmla="*/ 1034 h 1604"/>
              <a:gd name="T14" fmla="*/ 1574 w 1596"/>
              <a:gd name="T15" fmla="*/ 1222 h 1604"/>
              <a:gd name="T16" fmla="*/ 1592 w 1596"/>
              <a:gd name="T17" fmla="*/ 1412 h 1604"/>
              <a:gd name="T18" fmla="*/ 1596 w 1596"/>
              <a:gd name="T19" fmla="*/ 1604 h 1604"/>
              <a:gd name="T20" fmla="*/ 247 w 1596"/>
              <a:gd name="T21" fmla="*/ 1604 h 1604"/>
              <a:gd name="T22" fmla="*/ 241 w 1596"/>
              <a:gd name="T23" fmla="*/ 1460 h 1604"/>
              <a:gd name="T24" fmla="*/ 225 w 1596"/>
              <a:gd name="T25" fmla="*/ 1317 h 1604"/>
              <a:gd name="T26" fmla="*/ 199 w 1596"/>
              <a:gd name="T27" fmla="*/ 1179 h 1604"/>
              <a:gd name="T28" fmla="*/ 162 w 1596"/>
              <a:gd name="T29" fmla="*/ 1044 h 1604"/>
              <a:gd name="T30" fmla="*/ 116 w 1596"/>
              <a:gd name="T31" fmla="*/ 912 h 1604"/>
              <a:gd name="T32" fmla="*/ 63 w 1596"/>
              <a:gd name="T33" fmla="*/ 785 h 1604"/>
              <a:gd name="T34" fmla="*/ 0 w 1596"/>
              <a:gd name="T35" fmla="*/ 664 h 1604"/>
              <a:gd name="T36" fmla="*/ 1175 w 1596"/>
              <a:gd name="T37" fmla="*/ 0 h 1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96" h="1604">
                <a:moveTo>
                  <a:pt x="1175" y="0"/>
                </a:moveTo>
                <a:lnTo>
                  <a:pt x="1260" y="160"/>
                </a:lnTo>
                <a:lnTo>
                  <a:pt x="1337" y="326"/>
                </a:lnTo>
                <a:lnTo>
                  <a:pt x="1404" y="496"/>
                </a:lnTo>
                <a:lnTo>
                  <a:pt x="1462" y="672"/>
                </a:lnTo>
                <a:lnTo>
                  <a:pt x="1509" y="850"/>
                </a:lnTo>
                <a:lnTo>
                  <a:pt x="1547" y="1034"/>
                </a:lnTo>
                <a:lnTo>
                  <a:pt x="1574" y="1222"/>
                </a:lnTo>
                <a:lnTo>
                  <a:pt x="1592" y="1412"/>
                </a:lnTo>
                <a:lnTo>
                  <a:pt x="1596" y="1604"/>
                </a:lnTo>
                <a:lnTo>
                  <a:pt x="247" y="1604"/>
                </a:lnTo>
                <a:lnTo>
                  <a:pt x="241" y="1460"/>
                </a:lnTo>
                <a:lnTo>
                  <a:pt x="225" y="1317"/>
                </a:lnTo>
                <a:lnTo>
                  <a:pt x="199" y="1179"/>
                </a:lnTo>
                <a:lnTo>
                  <a:pt x="162" y="1044"/>
                </a:lnTo>
                <a:lnTo>
                  <a:pt x="116" y="912"/>
                </a:lnTo>
                <a:lnTo>
                  <a:pt x="63" y="785"/>
                </a:lnTo>
                <a:lnTo>
                  <a:pt x="0" y="664"/>
                </a:lnTo>
                <a:lnTo>
                  <a:pt x="11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0" name="Freeform 70"/>
          <p:cNvSpPr>
            <a:spLocks/>
          </p:cNvSpPr>
          <p:nvPr/>
        </p:nvSpPr>
        <p:spPr bwMode="auto">
          <a:xfrm>
            <a:off x="4846569" y="1504299"/>
            <a:ext cx="765526" cy="764694"/>
          </a:xfrm>
          <a:custGeom>
            <a:avLst/>
            <a:gdLst>
              <a:gd name="T0" fmla="*/ 681 w 1878"/>
              <a:gd name="T1" fmla="*/ 0 h 1879"/>
              <a:gd name="T2" fmla="*/ 843 w 1878"/>
              <a:gd name="T3" fmla="*/ 103 h 1879"/>
              <a:gd name="T4" fmla="*/ 999 w 1878"/>
              <a:gd name="T5" fmla="*/ 214 h 1879"/>
              <a:gd name="T6" fmla="*/ 1150 w 1878"/>
              <a:gd name="T7" fmla="*/ 332 h 1879"/>
              <a:gd name="T8" fmla="*/ 1292 w 1878"/>
              <a:gd name="T9" fmla="*/ 461 h 1879"/>
              <a:gd name="T10" fmla="*/ 1427 w 1878"/>
              <a:gd name="T11" fmla="*/ 597 h 1879"/>
              <a:gd name="T12" fmla="*/ 1551 w 1878"/>
              <a:gd name="T13" fmla="*/ 742 h 1879"/>
              <a:gd name="T14" fmla="*/ 1670 w 1878"/>
              <a:gd name="T15" fmla="*/ 892 h 1879"/>
              <a:gd name="T16" fmla="*/ 1779 w 1878"/>
              <a:gd name="T17" fmla="*/ 1050 h 1879"/>
              <a:gd name="T18" fmla="*/ 1878 w 1878"/>
              <a:gd name="T19" fmla="*/ 1215 h 1879"/>
              <a:gd name="T20" fmla="*/ 703 w 1878"/>
              <a:gd name="T21" fmla="*/ 1879 h 1879"/>
              <a:gd name="T22" fmla="*/ 626 w 1878"/>
              <a:gd name="T23" fmla="*/ 1757 h 1879"/>
              <a:gd name="T24" fmla="*/ 540 w 1878"/>
              <a:gd name="T25" fmla="*/ 1640 h 1879"/>
              <a:gd name="T26" fmla="*/ 447 w 1878"/>
              <a:gd name="T27" fmla="*/ 1529 h 1879"/>
              <a:gd name="T28" fmla="*/ 347 w 1878"/>
              <a:gd name="T29" fmla="*/ 1426 h 1879"/>
              <a:gd name="T30" fmla="*/ 238 w 1878"/>
              <a:gd name="T31" fmla="*/ 1333 h 1879"/>
              <a:gd name="T32" fmla="*/ 123 w 1878"/>
              <a:gd name="T33" fmla="*/ 1246 h 1879"/>
              <a:gd name="T34" fmla="*/ 0 w 1878"/>
              <a:gd name="T35" fmla="*/ 1169 h 1879"/>
              <a:gd name="T36" fmla="*/ 681 w 1878"/>
              <a:gd name="T37" fmla="*/ 0 h 1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878" h="1879">
                <a:moveTo>
                  <a:pt x="681" y="0"/>
                </a:moveTo>
                <a:lnTo>
                  <a:pt x="843" y="103"/>
                </a:lnTo>
                <a:lnTo>
                  <a:pt x="999" y="214"/>
                </a:lnTo>
                <a:lnTo>
                  <a:pt x="1150" y="332"/>
                </a:lnTo>
                <a:lnTo>
                  <a:pt x="1292" y="461"/>
                </a:lnTo>
                <a:lnTo>
                  <a:pt x="1427" y="597"/>
                </a:lnTo>
                <a:lnTo>
                  <a:pt x="1551" y="742"/>
                </a:lnTo>
                <a:lnTo>
                  <a:pt x="1670" y="892"/>
                </a:lnTo>
                <a:lnTo>
                  <a:pt x="1779" y="1050"/>
                </a:lnTo>
                <a:lnTo>
                  <a:pt x="1878" y="1215"/>
                </a:lnTo>
                <a:lnTo>
                  <a:pt x="703" y="1879"/>
                </a:lnTo>
                <a:lnTo>
                  <a:pt x="626" y="1757"/>
                </a:lnTo>
                <a:lnTo>
                  <a:pt x="540" y="1640"/>
                </a:lnTo>
                <a:lnTo>
                  <a:pt x="447" y="1529"/>
                </a:lnTo>
                <a:lnTo>
                  <a:pt x="347" y="1426"/>
                </a:lnTo>
                <a:lnTo>
                  <a:pt x="238" y="1333"/>
                </a:lnTo>
                <a:lnTo>
                  <a:pt x="123" y="1246"/>
                </a:lnTo>
                <a:lnTo>
                  <a:pt x="0" y="1169"/>
                </a:lnTo>
                <a:lnTo>
                  <a:pt x="681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1" name="Freeform 71"/>
          <p:cNvSpPr>
            <a:spLocks/>
          </p:cNvSpPr>
          <p:nvPr/>
        </p:nvSpPr>
        <p:spPr bwMode="auto">
          <a:xfrm>
            <a:off x="3295114" y="3034501"/>
            <a:ext cx="766342" cy="764694"/>
          </a:xfrm>
          <a:custGeom>
            <a:avLst/>
            <a:gdLst>
              <a:gd name="T0" fmla="*/ 1177 w 1880"/>
              <a:gd name="T1" fmla="*/ 0 h 1879"/>
              <a:gd name="T2" fmla="*/ 1253 w 1880"/>
              <a:gd name="T3" fmla="*/ 124 h 1879"/>
              <a:gd name="T4" fmla="*/ 1338 w 1880"/>
              <a:gd name="T5" fmla="*/ 241 h 1879"/>
              <a:gd name="T6" fmla="*/ 1431 w 1880"/>
              <a:gd name="T7" fmla="*/ 350 h 1879"/>
              <a:gd name="T8" fmla="*/ 1531 w 1880"/>
              <a:gd name="T9" fmla="*/ 453 h 1879"/>
              <a:gd name="T10" fmla="*/ 1640 w 1880"/>
              <a:gd name="T11" fmla="*/ 548 h 1879"/>
              <a:gd name="T12" fmla="*/ 1757 w 1880"/>
              <a:gd name="T13" fmla="*/ 635 h 1879"/>
              <a:gd name="T14" fmla="*/ 1880 w 1880"/>
              <a:gd name="T15" fmla="*/ 712 h 1879"/>
              <a:gd name="T16" fmla="*/ 1199 w 1880"/>
              <a:gd name="T17" fmla="*/ 1879 h 1879"/>
              <a:gd name="T18" fmla="*/ 1035 w 1880"/>
              <a:gd name="T19" fmla="*/ 1778 h 1879"/>
              <a:gd name="T20" fmla="*/ 879 w 1880"/>
              <a:gd name="T21" fmla="*/ 1667 h 1879"/>
              <a:gd name="T22" fmla="*/ 730 w 1880"/>
              <a:gd name="T23" fmla="*/ 1547 h 1879"/>
              <a:gd name="T24" fmla="*/ 588 w 1880"/>
              <a:gd name="T25" fmla="*/ 1418 h 1879"/>
              <a:gd name="T26" fmla="*/ 453 w 1880"/>
              <a:gd name="T27" fmla="*/ 1283 h 1879"/>
              <a:gd name="T28" fmla="*/ 327 w 1880"/>
              <a:gd name="T29" fmla="*/ 1139 h 1879"/>
              <a:gd name="T30" fmla="*/ 210 w 1880"/>
              <a:gd name="T31" fmla="*/ 987 h 1879"/>
              <a:gd name="T32" fmla="*/ 101 w 1880"/>
              <a:gd name="T33" fmla="*/ 830 h 1879"/>
              <a:gd name="T34" fmla="*/ 0 w 1880"/>
              <a:gd name="T35" fmla="*/ 664 h 1879"/>
              <a:gd name="T36" fmla="*/ 1177 w 1880"/>
              <a:gd name="T37" fmla="*/ 0 h 1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880" h="1879">
                <a:moveTo>
                  <a:pt x="1177" y="0"/>
                </a:moveTo>
                <a:lnTo>
                  <a:pt x="1253" y="124"/>
                </a:lnTo>
                <a:lnTo>
                  <a:pt x="1338" y="241"/>
                </a:lnTo>
                <a:lnTo>
                  <a:pt x="1431" y="350"/>
                </a:lnTo>
                <a:lnTo>
                  <a:pt x="1531" y="453"/>
                </a:lnTo>
                <a:lnTo>
                  <a:pt x="1640" y="548"/>
                </a:lnTo>
                <a:lnTo>
                  <a:pt x="1757" y="635"/>
                </a:lnTo>
                <a:lnTo>
                  <a:pt x="1880" y="712"/>
                </a:lnTo>
                <a:lnTo>
                  <a:pt x="1199" y="1879"/>
                </a:lnTo>
                <a:lnTo>
                  <a:pt x="1035" y="1778"/>
                </a:lnTo>
                <a:lnTo>
                  <a:pt x="879" y="1667"/>
                </a:lnTo>
                <a:lnTo>
                  <a:pt x="730" y="1547"/>
                </a:lnTo>
                <a:lnTo>
                  <a:pt x="588" y="1418"/>
                </a:lnTo>
                <a:lnTo>
                  <a:pt x="453" y="1283"/>
                </a:lnTo>
                <a:lnTo>
                  <a:pt x="327" y="1139"/>
                </a:lnTo>
                <a:lnTo>
                  <a:pt x="210" y="987"/>
                </a:lnTo>
                <a:lnTo>
                  <a:pt x="101" y="830"/>
                </a:lnTo>
                <a:lnTo>
                  <a:pt x="0" y="664"/>
                </a:lnTo>
                <a:lnTo>
                  <a:pt x="1177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2" name="Freeform 72"/>
          <p:cNvSpPr>
            <a:spLocks/>
          </p:cNvSpPr>
          <p:nvPr/>
        </p:nvSpPr>
        <p:spPr bwMode="auto">
          <a:xfrm>
            <a:off x="4840856" y="3034501"/>
            <a:ext cx="772054" cy="770394"/>
          </a:xfrm>
          <a:custGeom>
            <a:avLst/>
            <a:gdLst>
              <a:gd name="T0" fmla="*/ 716 w 1893"/>
              <a:gd name="T1" fmla="*/ 0 h 1893"/>
              <a:gd name="T2" fmla="*/ 1893 w 1893"/>
              <a:gd name="T3" fmla="*/ 664 h 1893"/>
              <a:gd name="T4" fmla="*/ 1802 w 1893"/>
              <a:gd name="T5" fmla="*/ 815 h 1893"/>
              <a:gd name="T6" fmla="*/ 1703 w 1893"/>
              <a:gd name="T7" fmla="*/ 961 h 1893"/>
              <a:gd name="T8" fmla="*/ 1596 w 1893"/>
              <a:gd name="T9" fmla="*/ 1099 h 1893"/>
              <a:gd name="T10" fmla="*/ 1483 w 1893"/>
              <a:gd name="T11" fmla="*/ 1234 h 1893"/>
              <a:gd name="T12" fmla="*/ 1365 w 1893"/>
              <a:gd name="T13" fmla="*/ 1361 h 1893"/>
              <a:gd name="T14" fmla="*/ 1238 w 1893"/>
              <a:gd name="T15" fmla="*/ 1481 h 1893"/>
              <a:gd name="T16" fmla="*/ 1103 w 1893"/>
              <a:gd name="T17" fmla="*/ 1596 h 1893"/>
              <a:gd name="T18" fmla="*/ 965 w 1893"/>
              <a:gd name="T19" fmla="*/ 1701 h 1893"/>
              <a:gd name="T20" fmla="*/ 821 w 1893"/>
              <a:gd name="T21" fmla="*/ 1802 h 1893"/>
              <a:gd name="T22" fmla="*/ 670 w 1893"/>
              <a:gd name="T23" fmla="*/ 1893 h 1893"/>
              <a:gd name="T24" fmla="*/ 0 w 1893"/>
              <a:gd name="T25" fmla="*/ 720 h 1893"/>
              <a:gd name="T26" fmla="*/ 124 w 1893"/>
              <a:gd name="T27" fmla="*/ 641 h 1893"/>
              <a:gd name="T28" fmla="*/ 243 w 1893"/>
              <a:gd name="T29" fmla="*/ 554 h 1893"/>
              <a:gd name="T30" fmla="*/ 354 w 1893"/>
              <a:gd name="T31" fmla="*/ 459 h 1893"/>
              <a:gd name="T32" fmla="*/ 457 w 1893"/>
              <a:gd name="T33" fmla="*/ 356 h 1893"/>
              <a:gd name="T34" fmla="*/ 551 w 1893"/>
              <a:gd name="T35" fmla="*/ 243 h 1893"/>
              <a:gd name="T36" fmla="*/ 639 w 1893"/>
              <a:gd name="T37" fmla="*/ 124 h 1893"/>
              <a:gd name="T38" fmla="*/ 716 w 1893"/>
              <a:gd name="T39" fmla="*/ 0 h 1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93" h="1893">
                <a:moveTo>
                  <a:pt x="716" y="0"/>
                </a:moveTo>
                <a:lnTo>
                  <a:pt x="1893" y="664"/>
                </a:lnTo>
                <a:lnTo>
                  <a:pt x="1802" y="815"/>
                </a:lnTo>
                <a:lnTo>
                  <a:pt x="1703" y="961"/>
                </a:lnTo>
                <a:lnTo>
                  <a:pt x="1596" y="1099"/>
                </a:lnTo>
                <a:lnTo>
                  <a:pt x="1483" y="1234"/>
                </a:lnTo>
                <a:lnTo>
                  <a:pt x="1365" y="1361"/>
                </a:lnTo>
                <a:lnTo>
                  <a:pt x="1238" y="1481"/>
                </a:lnTo>
                <a:lnTo>
                  <a:pt x="1103" y="1596"/>
                </a:lnTo>
                <a:lnTo>
                  <a:pt x="965" y="1701"/>
                </a:lnTo>
                <a:lnTo>
                  <a:pt x="821" y="1802"/>
                </a:lnTo>
                <a:lnTo>
                  <a:pt x="670" y="1893"/>
                </a:lnTo>
                <a:lnTo>
                  <a:pt x="0" y="720"/>
                </a:lnTo>
                <a:lnTo>
                  <a:pt x="124" y="641"/>
                </a:lnTo>
                <a:lnTo>
                  <a:pt x="243" y="554"/>
                </a:lnTo>
                <a:lnTo>
                  <a:pt x="354" y="459"/>
                </a:lnTo>
                <a:lnTo>
                  <a:pt x="457" y="356"/>
                </a:lnTo>
                <a:lnTo>
                  <a:pt x="551" y="243"/>
                </a:lnTo>
                <a:lnTo>
                  <a:pt x="639" y="124"/>
                </a:lnTo>
                <a:lnTo>
                  <a:pt x="716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3" name="Freeform 73"/>
          <p:cNvSpPr>
            <a:spLocks/>
          </p:cNvSpPr>
          <p:nvPr/>
        </p:nvSpPr>
        <p:spPr bwMode="auto">
          <a:xfrm>
            <a:off x="5133029" y="2651746"/>
            <a:ext cx="651268" cy="653125"/>
          </a:xfrm>
          <a:custGeom>
            <a:avLst/>
            <a:gdLst>
              <a:gd name="T0" fmla="*/ 247 w 1596"/>
              <a:gd name="T1" fmla="*/ 0 h 1604"/>
              <a:gd name="T2" fmla="*/ 1596 w 1596"/>
              <a:gd name="T3" fmla="*/ 0 h 1604"/>
              <a:gd name="T4" fmla="*/ 1592 w 1596"/>
              <a:gd name="T5" fmla="*/ 194 h 1604"/>
              <a:gd name="T6" fmla="*/ 1574 w 1596"/>
              <a:gd name="T7" fmla="*/ 384 h 1604"/>
              <a:gd name="T8" fmla="*/ 1547 w 1596"/>
              <a:gd name="T9" fmla="*/ 570 h 1604"/>
              <a:gd name="T10" fmla="*/ 1509 w 1596"/>
              <a:gd name="T11" fmla="*/ 754 h 1604"/>
              <a:gd name="T12" fmla="*/ 1462 w 1596"/>
              <a:gd name="T13" fmla="*/ 932 h 1604"/>
              <a:gd name="T14" fmla="*/ 1404 w 1596"/>
              <a:gd name="T15" fmla="*/ 1108 h 1604"/>
              <a:gd name="T16" fmla="*/ 1337 w 1596"/>
              <a:gd name="T17" fmla="*/ 1278 h 1604"/>
              <a:gd name="T18" fmla="*/ 1262 w 1596"/>
              <a:gd name="T19" fmla="*/ 1444 h 1604"/>
              <a:gd name="T20" fmla="*/ 1177 w 1596"/>
              <a:gd name="T21" fmla="*/ 1604 h 1604"/>
              <a:gd name="T22" fmla="*/ 0 w 1596"/>
              <a:gd name="T23" fmla="*/ 940 h 1604"/>
              <a:gd name="T24" fmla="*/ 63 w 1596"/>
              <a:gd name="T25" fmla="*/ 819 h 1604"/>
              <a:gd name="T26" fmla="*/ 116 w 1596"/>
              <a:gd name="T27" fmla="*/ 692 h 1604"/>
              <a:gd name="T28" fmla="*/ 162 w 1596"/>
              <a:gd name="T29" fmla="*/ 562 h 1604"/>
              <a:gd name="T30" fmla="*/ 199 w 1596"/>
              <a:gd name="T31" fmla="*/ 425 h 1604"/>
              <a:gd name="T32" fmla="*/ 225 w 1596"/>
              <a:gd name="T33" fmla="*/ 287 h 1604"/>
              <a:gd name="T34" fmla="*/ 241 w 1596"/>
              <a:gd name="T35" fmla="*/ 146 h 1604"/>
              <a:gd name="T36" fmla="*/ 247 w 1596"/>
              <a:gd name="T37" fmla="*/ 0 h 1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96" h="1604">
                <a:moveTo>
                  <a:pt x="247" y="0"/>
                </a:moveTo>
                <a:lnTo>
                  <a:pt x="1596" y="0"/>
                </a:lnTo>
                <a:lnTo>
                  <a:pt x="1592" y="194"/>
                </a:lnTo>
                <a:lnTo>
                  <a:pt x="1574" y="384"/>
                </a:lnTo>
                <a:lnTo>
                  <a:pt x="1547" y="570"/>
                </a:lnTo>
                <a:lnTo>
                  <a:pt x="1509" y="754"/>
                </a:lnTo>
                <a:lnTo>
                  <a:pt x="1462" y="932"/>
                </a:lnTo>
                <a:lnTo>
                  <a:pt x="1404" y="1108"/>
                </a:lnTo>
                <a:lnTo>
                  <a:pt x="1337" y="1278"/>
                </a:lnTo>
                <a:lnTo>
                  <a:pt x="1262" y="1444"/>
                </a:lnTo>
                <a:lnTo>
                  <a:pt x="1177" y="1604"/>
                </a:lnTo>
                <a:lnTo>
                  <a:pt x="0" y="940"/>
                </a:lnTo>
                <a:lnTo>
                  <a:pt x="63" y="819"/>
                </a:lnTo>
                <a:lnTo>
                  <a:pt x="116" y="692"/>
                </a:lnTo>
                <a:lnTo>
                  <a:pt x="162" y="562"/>
                </a:lnTo>
                <a:lnTo>
                  <a:pt x="199" y="425"/>
                </a:lnTo>
                <a:lnTo>
                  <a:pt x="225" y="287"/>
                </a:lnTo>
                <a:lnTo>
                  <a:pt x="241" y="146"/>
                </a:lnTo>
                <a:lnTo>
                  <a:pt x="247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4" name="Freeform 74"/>
          <p:cNvSpPr>
            <a:spLocks/>
          </p:cNvSpPr>
          <p:nvPr/>
        </p:nvSpPr>
        <p:spPr bwMode="auto">
          <a:xfrm>
            <a:off x="3783973" y="3324416"/>
            <a:ext cx="670039" cy="655568"/>
          </a:xfrm>
          <a:custGeom>
            <a:avLst/>
            <a:gdLst>
              <a:gd name="T0" fmla="*/ 681 w 1642"/>
              <a:gd name="T1" fmla="*/ 0 h 1610"/>
              <a:gd name="T2" fmla="*/ 803 w 1642"/>
              <a:gd name="T3" fmla="*/ 65 h 1610"/>
              <a:gd name="T4" fmla="*/ 932 w 1642"/>
              <a:gd name="T5" fmla="*/ 122 h 1610"/>
              <a:gd name="T6" fmla="*/ 1066 w 1642"/>
              <a:gd name="T7" fmla="*/ 172 h 1610"/>
              <a:gd name="T8" fmla="*/ 1205 w 1642"/>
              <a:gd name="T9" fmla="*/ 209 h 1610"/>
              <a:gd name="T10" fmla="*/ 1347 w 1642"/>
              <a:gd name="T11" fmla="*/ 237 h 1610"/>
              <a:gd name="T12" fmla="*/ 1492 w 1642"/>
              <a:gd name="T13" fmla="*/ 253 h 1610"/>
              <a:gd name="T14" fmla="*/ 1642 w 1642"/>
              <a:gd name="T15" fmla="*/ 259 h 1610"/>
              <a:gd name="T16" fmla="*/ 1642 w 1642"/>
              <a:gd name="T17" fmla="*/ 259 h 1610"/>
              <a:gd name="T18" fmla="*/ 1642 w 1642"/>
              <a:gd name="T19" fmla="*/ 1610 h 1610"/>
              <a:gd name="T20" fmla="*/ 1642 w 1642"/>
              <a:gd name="T21" fmla="*/ 1610 h 1610"/>
              <a:gd name="T22" fmla="*/ 1444 w 1642"/>
              <a:gd name="T23" fmla="*/ 1604 h 1610"/>
              <a:gd name="T24" fmla="*/ 1248 w 1642"/>
              <a:gd name="T25" fmla="*/ 1586 h 1610"/>
              <a:gd name="T26" fmla="*/ 1056 w 1642"/>
              <a:gd name="T27" fmla="*/ 1559 h 1610"/>
              <a:gd name="T28" fmla="*/ 869 w 1642"/>
              <a:gd name="T29" fmla="*/ 1517 h 1610"/>
              <a:gd name="T30" fmla="*/ 687 w 1642"/>
              <a:gd name="T31" fmla="*/ 1468 h 1610"/>
              <a:gd name="T32" fmla="*/ 507 w 1642"/>
              <a:gd name="T33" fmla="*/ 1406 h 1610"/>
              <a:gd name="T34" fmla="*/ 332 w 1642"/>
              <a:gd name="T35" fmla="*/ 1337 h 1610"/>
              <a:gd name="T36" fmla="*/ 162 w 1642"/>
              <a:gd name="T37" fmla="*/ 1256 h 1610"/>
              <a:gd name="T38" fmla="*/ 0 w 1642"/>
              <a:gd name="T39" fmla="*/ 1167 h 1610"/>
              <a:gd name="T40" fmla="*/ 681 w 1642"/>
              <a:gd name="T41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42" h="1610">
                <a:moveTo>
                  <a:pt x="681" y="0"/>
                </a:moveTo>
                <a:lnTo>
                  <a:pt x="803" y="65"/>
                </a:lnTo>
                <a:lnTo>
                  <a:pt x="932" y="122"/>
                </a:lnTo>
                <a:lnTo>
                  <a:pt x="1066" y="172"/>
                </a:lnTo>
                <a:lnTo>
                  <a:pt x="1205" y="209"/>
                </a:lnTo>
                <a:lnTo>
                  <a:pt x="1347" y="237"/>
                </a:lnTo>
                <a:lnTo>
                  <a:pt x="1492" y="253"/>
                </a:lnTo>
                <a:lnTo>
                  <a:pt x="1642" y="259"/>
                </a:lnTo>
                <a:lnTo>
                  <a:pt x="1642" y="259"/>
                </a:lnTo>
                <a:lnTo>
                  <a:pt x="1642" y="1610"/>
                </a:lnTo>
                <a:lnTo>
                  <a:pt x="1642" y="1610"/>
                </a:lnTo>
                <a:lnTo>
                  <a:pt x="1444" y="1604"/>
                </a:lnTo>
                <a:lnTo>
                  <a:pt x="1248" y="1586"/>
                </a:lnTo>
                <a:lnTo>
                  <a:pt x="1056" y="1559"/>
                </a:lnTo>
                <a:lnTo>
                  <a:pt x="869" y="1517"/>
                </a:lnTo>
                <a:lnTo>
                  <a:pt x="687" y="1468"/>
                </a:lnTo>
                <a:lnTo>
                  <a:pt x="507" y="1406"/>
                </a:lnTo>
                <a:lnTo>
                  <a:pt x="332" y="1337"/>
                </a:lnTo>
                <a:lnTo>
                  <a:pt x="162" y="1256"/>
                </a:lnTo>
                <a:lnTo>
                  <a:pt x="0" y="1167"/>
                </a:lnTo>
                <a:lnTo>
                  <a:pt x="681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5" name="Freeform 75"/>
          <p:cNvSpPr>
            <a:spLocks/>
          </p:cNvSpPr>
          <p:nvPr/>
        </p:nvSpPr>
        <p:spPr bwMode="auto">
          <a:xfrm>
            <a:off x="4454013" y="3327674"/>
            <a:ext cx="660246" cy="652310"/>
          </a:xfrm>
          <a:custGeom>
            <a:avLst/>
            <a:gdLst>
              <a:gd name="T0" fmla="*/ 948 w 1618"/>
              <a:gd name="T1" fmla="*/ 0 h 1602"/>
              <a:gd name="T2" fmla="*/ 1618 w 1618"/>
              <a:gd name="T3" fmla="*/ 1173 h 1602"/>
              <a:gd name="T4" fmla="*/ 1456 w 1618"/>
              <a:gd name="T5" fmla="*/ 1260 h 1602"/>
              <a:gd name="T6" fmla="*/ 1290 w 1618"/>
              <a:gd name="T7" fmla="*/ 1337 h 1602"/>
              <a:gd name="T8" fmla="*/ 1118 w 1618"/>
              <a:gd name="T9" fmla="*/ 1406 h 1602"/>
              <a:gd name="T10" fmla="*/ 942 w 1618"/>
              <a:gd name="T11" fmla="*/ 1464 h 1602"/>
              <a:gd name="T12" fmla="*/ 760 w 1618"/>
              <a:gd name="T13" fmla="*/ 1513 h 1602"/>
              <a:gd name="T14" fmla="*/ 576 w 1618"/>
              <a:gd name="T15" fmla="*/ 1551 h 1602"/>
              <a:gd name="T16" fmla="*/ 386 w 1618"/>
              <a:gd name="T17" fmla="*/ 1580 h 1602"/>
              <a:gd name="T18" fmla="*/ 194 w 1618"/>
              <a:gd name="T19" fmla="*/ 1596 h 1602"/>
              <a:gd name="T20" fmla="*/ 0 w 1618"/>
              <a:gd name="T21" fmla="*/ 1602 h 1602"/>
              <a:gd name="T22" fmla="*/ 0 w 1618"/>
              <a:gd name="T23" fmla="*/ 251 h 1602"/>
              <a:gd name="T24" fmla="*/ 146 w 1618"/>
              <a:gd name="T25" fmla="*/ 245 h 1602"/>
              <a:gd name="T26" fmla="*/ 289 w 1618"/>
              <a:gd name="T27" fmla="*/ 229 h 1602"/>
              <a:gd name="T28" fmla="*/ 429 w 1618"/>
              <a:gd name="T29" fmla="*/ 203 h 1602"/>
              <a:gd name="T30" fmla="*/ 566 w 1618"/>
              <a:gd name="T31" fmla="*/ 166 h 1602"/>
              <a:gd name="T32" fmla="*/ 698 w 1618"/>
              <a:gd name="T33" fmla="*/ 120 h 1602"/>
              <a:gd name="T34" fmla="*/ 825 w 1618"/>
              <a:gd name="T35" fmla="*/ 63 h 1602"/>
              <a:gd name="T36" fmla="*/ 948 w 1618"/>
              <a:gd name="T37" fmla="*/ 0 h 1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18" h="1602">
                <a:moveTo>
                  <a:pt x="948" y="0"/>
                </a:moveTo>
                <a:lnTo>
                  <a:pt x="1618" y="1173"/>
                </a:lnTo>
                <a:lnTo>
                  <a:pt x="1456" y="1260"/>
                </a:lnTo>
                <a:lnTo>
                  <a:pt x="1290" y="1337"/>
                </a:lnTo>
                <a:lnTo>
                  <a:pt x="1118" y="1406"/>
                </a:lnTo>
                <a:lnTo>
                  <a:pt x="942" y="1464"/>
                </a:lnTo>
                <a:lnTo>
                  <a:pt x="760" y="1513"/>
                </a:lnTo>
                <a:lnTo>
                  <a:pt x="576" y="1551"/>
                </a:lnTo>
                <a:lnTo>
                  <a:pt x="386" y="1580"/>
                </a:lnTo>
                <a:lnTo>
                  <a:pt x="194" y="1596"/>
                </a:lnTo>
                <a:lnTo>
                  <a:pt x="0" y="1602"/>
                </a:lnTo>
                <a:lnTo>
                  <a:pt x="0" y="251"/>
                </a:lnTo>
                <a:lnTo>
                  <a:pt x="146" y="245"/>
                </a:lnTo>
                <a:lnTo>
                  <a:pt x="289" y="229"/>
                </a:lnTo>
                <a:lnTo>
                  <a:pt x="429" y="203"/>
                </a:lnTo>
                <a:lnTo>
                  <a:pt x="566" y="166"/>
                </a:lnTo>
                <a:lnTo>
                  <a:pt x="698" y="120"/>
                </a:lnTo>
                <a:lnTo>
                  <a:pt x="825" y="63"/>
                </a:lnTo>
                <a:lnTo>
                  <a:pt x="948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6" name="Freeform 63"/>
          <p:cNvSpPr>
            <a:spLocks noEditPoints="1"/>
          </p:cNvSpPr>
          <p:nvPr/>
        </p:nvSpPr>
        <p:spPr bwMode="auto">
          <a:xfrm>
            <a:off x="3292369" y="2301663"/>
            <a:ext cx="274916" cy="217719"/>
          </a:xfrm>
          <a:custGeom>
            <a:avLst/>
            <a:gdLst>
              <a:gd name="T0" fmla="*/ 3526 w 3526"/>
              <a:gd name="T1" fmla="*/ 2803 h 2803"/>
              <a:gd name="T2" fmla="*/ 0 w 3526"/>
              <a:gd name="T3" fmla="*/ 1227 h 2803"/>
              <a:gd name="T4" fmla="*/ 69 w 3526"/>
              <a:gd name="T5" fmla="*/ 1291 h 2803"/>
              <a:gd name="T6" fmla="*/ 150 w 3526"/>
              <a:gd name="T7" fmla="*/ 1340 h 2803"/>
              <a:gd name="T8" fmla="*/ 241 w 3526"/>
              <a:gd name="T9" fmla="*/ 1372 h 2803"/>
              <a:gd name="T10" fmla="*/ 341 w 3526"/>
              <a:gd name="T11" fmla="*/ 1382 h 2803"/>
              <a:gd name="T12" fmla="*/ 513 w 3526"/>
              <a:gd name="T13" fmla="*/ 1663 h 2803"/>
              <a:gd name="T14" fmla="*/ 921 w 3526"/>
              <a:gd name="T15" fmla="*/ 1382 h 2803"/>
              <a:gd name="T16" fmla="*/ 2494 w 3526"/>
              <a:gd name="T17" fmla="*/ 1663 h 2803"/>
              <a:gd name="T18" fmla="*/ 2900 w 3526"/>
              <a:gd name="T19" fmla="*/ 1382 h 2803"/>
              <a:gd name="T20" fmla="*/ 3223 w 3526"/>
              <a:gd name="T21" fmla="*/ 1379 h 2803"/>
              <a:gd name="T22" fmla="*/ 3323 w 3526"/>
              <a:gd name="T23" fmla="*/ 1355 h 2803"/>
              <a:gd name="T24" fmla="*/ 3414 w 3526"/>
              <a:gd name="T25" fmla="*/ 1309 h 2803"/>
              <a:gd name="T26" fmla="*/ 3492 w 3526"/>
              <a:gd name="T27" fmla="*/ 1245 h 2803"/>
              <a:gd name="T28" fmla="*/ 1317 w 3526"/>
              <a:gd name="T29" fmla="*/ 133 h 2803"/>
              <a:gd name="T30" fmla="*/ 2217 w 3526"/>
              <a:gd name="T31" fmla="*/ 350 h 2803"/>
              <a:gd name="T32" fmla="*/ 1317 w 3526"/>
              <a:gd name="T33" fmla="*/ 133 h 2803"/>
              <a:gd name="T34" fmla="*/ 2284 w 3526"/>
              <a:gd name="T35" fmla="*/ 0 h 2803"/>
              <a:gd name="T36" fmla="*/ 2317 w 3526"/>
              <a:gd name="T37" fmla="*/ 9 h 2803"/>
              <a:gd name="T38" fmla="*/ 2341 w 3526"/>
              <a:gd name="T39" fmla="*/ 32 h 2803"/>
              <a:gd name="T40" fmla="*/ 2350 w 3526"/>
              <a:gd name="T41" fmla="*/ 67 h 2803"/>
              <a:gd name="T42" fmla="*/ 3526 w 3526"/>
              <a:gd name="T43" fmla="*/ 350 h 2803"/>
              <a:gd name="T44" fmla="*/ 3514 w 3526"/>
              <a:gd name="T45" fmla="*/ 1041 h 2803"/>
              <a:gd name="T46" fmla="*/ 3476 w 3526"/>
              <a:gd name="T47" fmla="*/ 1123 h 2803"/>
              <a:gd name="T48" fmla="*/ 3420 w 3526"/>
              <a:gd name="T49" fmla="*/ 1193 h 2803"/>
              <a:gd name="T50" fmla="*/ 3347 w 3526"/>
              <a:gd name="T51" fmla="*/ 1246 h 2803"/>
              <a:gd name="T52" fmla="*/ 3263 w 3526"/>
              <a:gd name="T53" fmla="*/ 1281 h 2803"/>
              <a:gd name="T54" fmla="*/ 3169 w 3526"/>
              <a:gd name="T55" fmla="*/ 1293 h 2803"/>
              <a:gd name="T56" fmla="*/ 2900 w 3526"/>
              <a:gd name="T57" fmla="*/ 1184 h 2803"/>
              <a:gd name="T58" fmla="*/ 2494 w 3526"/>
              <a:gd name="T59" fmla="*/ 1293 h 2803"/>
              <a:gd name="T60" fmla="*/ 921 w 3526"/>
              <a:gd name="T61" fmla="*/ 1184 h 2803"/>
              <a:gd name="T62" fmla="*/ 513 w 3526"/>
              <a:gd name="T63" fmla="*/ 1293 h 2803"/>
              <a:gd name="T64" fmla="*/ 294 w 3526"/>
              <a:gd name="T65" fmla="*/ 1291 h 2803"/>
              <a:gd name="T66" fmla="*/ 208 w 3526"/>
              <a:gd name="T67" fmla="*/ 1268 h 2803"/>
              <a:gd name="T68" fmla="*/ 131 w 3526"/>
              <a:gd name="T69" fmla="*/ 1226 h 2803"/>
              <a:gd name="T70" fmla="*/ 66 w 3526"/>
              <a:gd name="T71" fmla="*/ 1167 h 2803"/>
              <a:gd name="T72" fmla="*/ 17 w 3526"/>
              <a:gd name="T73" fmla="*/ 1094 h 2803"/>
              <a:gd name="T74" fmla="*/ 0 w 3526"/>
              <a:gd name="T75" fmla="*/ 350 h 2803"/>
              <a:gd name="T76" fmla="*/ 1182 w 3526"/>
              <a:gd name="T77" fmla="*/ 67 h 2803"/>
              <a:gd name="T78" fmla="*/ 1192 w 3526"/>
              <a:gd name="T79" fmla="*/ 32 h 2803"/>
              <a:gd name="T80" fmla="*/ 1216 w 3526"/>
              <a:gd name="T81" fmla="*/ 9 h 2803"/>
              <a:gd name="T82" fmla="*/ 1250 w 3526"/>
              <a:gd name="T83" fmla="*/ 0 h 2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526" h="2803">
                <a:moveTo>
                  <a:pt x="3526" y="1207"/>
                </a:moveTo>
                <a:lnTo>
                  <a:pt x="3526" y="2803"/>
                </a:lnTo>
                <a:lnTo>
                  <a:pt x="0" y="2803"/>
                </a:lnTo>
                <a:lnTo>
                  <a:pt x="0" y="1227"/>
                </a:lnTo>
                <a:lnTo>
                  <a:pt x="32" y="1260"/>
                </a:lnTo>
                <a:lnTo>
                  <a:pt x="69" y="1291"/>
                </a:lnTo>
                <a:lnTo>
                  <a:pt x="108" y="1318"/>
                </a:lnTo>
                <a:lnTo>
                  <a:pt x="150" y="1340"/>
                </a:lnTo>
                <a:lnTo>
                  <a:pt x="195" y="1359"/>
                </a:lnTo>
                <a:lnTo>
                  <a:pt x="241" y="1372"/>
                </a:lnTo>
                <a:lnTo>
                  <a:pt x="290" y="1379"/>
                </a:lnTo>
                <a:lnTo>
                  <a:pt x="341" y="1382"/>
                </a:lnTo>
                <a:lnTo>
                  <a:pt x="513" y="1382"/>
                </a:lnTo>
                <a:lnTo>
                  <a:pt x="513" y="1663"/>
                </a:lnTo>
                <a:lnTo>
                  <a:pt x="921" y="1663"/>
                </a:lnTo>
                <a:lnTo>
                  <a:pt x="921" y="1382"/>
                </a:lnTo>
                <a:lnTo>
                  <a:pt x="2494" y="1382"/>
                </a:lnTo>
                <a:lnTo>
                  <a:pt x="2494" y="1663"/>
                </a:lnTo>
                <a:lnTo>
                  <a:pt x="2900" y="1663"/>
                </a:lnTo>
                <a:lnTo>
                  <a:pt x="2900" y="1382"/>
                </a:lnTo>
                <a:lnTo>
                  <a:pt x="3169" y="1382"/>
                </a:lnTo>
                <a:lnTo>
                  <a:pt x="3223" y="1379"/>
                </a:lnTo>
                <a:lnTo>
                  <a:pt x="3275" y="1371"/>
                </a:lnTo>
                <a:lnTo>
                  <a:pt x="3323" y="1355"/>
                </a:lnTo>
                <a:lnTo>
                  <a:pt x="3371" y="1335"/>
                </a:lnTo>
                <a:lnTo>
                  <a:pt x="3414" y="1309"/>
                </a:lnTo>
                <a:lnTo>
                  <a:pt x="3455" y="1280"/>
                </a:lnTo>
                <a:lnTo>
                  <a:pt x="3492" y="1245"/>
                </a:lnTo>
                <a:lnTo>
                  <a:pt x="3526" y="1207"/>
                </a:lnTo>
                <a:close/>
                <a:moveTo>
                  <a:pt x="1317" y="133"/>
                </a:moveTo>
                <a:lnTo>
                  <a:pt x="1317" y="350"/>
                </a:lnTo>
                <a:lnTo>
                  <a:pt x="2217" y="350"/>
                </a:lnTo>
                <a:lnTo>
                  <a:pt x="2217" y="133"/>
                </a:lnTo>
                <a:lnTo>
                  <a:pt x="1317" y="133"/>
                </a:lnTo>
                <a:close/>
                <a:moveTo>
                  <a:pt x="1250" y="0"/>
                </a:moveTo>
                <a:lnTo>
                  <a:pt x="2284" y="0"/>
                </a:lnTo>
                <a:lnTo>
                  <a:pt x="2301" y="2"/>
                </a:lnTo>
                <a:lnTo>
                  <a:pt x="2317" y="9"/>
                </a:lnTo>
                <a:lnTo>
                  <a:pt x="2330" y="19"/>
                </a:lnTo>
                <a:lnTo>
                  <a:pt x="2341" y="32"/>
                </a:lnTo>
                <a:lnTo>
                  <a:pt x="2348" y="49"/>
                </a:lnTo>
                <a:lnTo>
                  <a:pt x="2350" y="67"/>
                </a:lnTo>
                <a:lnTo>
                  <a:pt x="2350" y="350"/>
                </a:lnTo>
                <a:lnTo>
                  <a:pt x="3526" y="350"/>
                </a:lnTo>
                <a:lnTo>
                  <a:pt x="3526" y="995"/>
                </a:lnTo>
                <a:lnTo>
                  <a:pt x="3514" y="1041"/>
                </a:lnTo>
                <a:lnTo>
                  <a:pt x="3498" y="1083"/>
                </a:lnTo>
                <a:lnTo>
                  <a:pt x="3476" y="1123"/>
                </a:lnTo>
                <a:lnTo>
                  <a:pt x="3450" y="1160"/>
                </a:lnTo>
                <a:lnTo>
                  <a:pt x="3420" y="1193"/>
                </a:lnTo>
                <a:lnTo>
                  <a:pt x="3385" y="1221"/>
                </a:lnTo>
                <a:lnTo>
                  <a:pt x="3347" y="1246"/>
                </a:lnTo>
                <a:lnTo>
                  <a:pt x="3306" y="1267"/>
                </a:lnTo>
                <a:lnTo>
                  <a:pt x="3263" y="1281"/>
                </a:lnTo>
                <a:lnTo>
                  <a:pt x="3216" y="1291"/>
                </a:lnTo>
                <a:lnTo>
                  <a:pt x="3169" y="1293"/>
                </a:lnTo>
                <a:lnTo>
                  <a:pt x="2900" y="1293"/>
                </a:lnTo>
                <a:lnTo>
                  <a:pt x="2900" y="1184"/>
                </a:lnTo>
                <a:lnTo>
                  <a:pt x="2494" y="1184"/>
                </a:lnTo>
                <a:lnTo>
                  <a:pt x="2494" y="1293"/>
                </a:lnTo>
                <a:lnTo>
                  <a:pt x="921" y="1293"/>
                </a:lnTo>
                <a:lnTo>
                  <a:pt x="921" y="1184"/>
                </a:lnTo>
                <a:lnTo>
                  <a:pt x="513" y="1184"/>
                </a:lnTo>
                <a:lnTo>
                  <a:pt x="513" y="1293"/>
                </a:lnTo>
                <a:lnTo>
                  <a:pt x="341" y="1293"/>
                </a:lnTo>
                <a:lnTo>
                  <a:pt x="294" y="1291"/>
                </a:lnTo>
                <a:lnTo>
                  <a:pt x="250" y="1282"/>
                </a:lnTo>
                <a:lnTo>
                  <a:pt x="208" y="1268"/>
                </a:lnTo>
                <a:lnTo>
                  <a:pt x="168" y="1249"/>
                </a:lnTo>
                <a:lnTo>
                  <a:pt x="131" y="1226"/>
                </a:lnTo>
                <a:lnTo>
                  <a:pt x="96" y="1198"/>
                </a:lnTo>
                <a:lnTo>
                  <a:pt x="66" y="1167"/>
                </a:lnTo>
                <a:lnTo>
                  <a:pt x="40" y="1132"/>
                </a:lnTo>
                <a:lnTo>
                  <a:pt x="17" y="1094"/>
                </a:lnTo>
                <a:lnTo>
                  <a:pt x="0" y="1054"/>
                </a:lnTo>
                <a:lnTo>
                  <a:pt x="0" y="350"/>
                </a:lnTo>
                <a:lnTo>
                  <a:pt x="1182" y="350"/>
                </a:lnTo>
                <a:lnTo>
                  <a:pt x="1182" y="67"/>
                </a:lnTo>
                <a:lnTo>
                  <a:pt x="1185" y="49"/>
                </a:lnTo>
                <a:lnTo>
                  <a:pt x="1192" y="32"/>
                </a:lnTo>
                <a:lnTo>
                  <a:pt x="1202" y="19"/>
                </a:lnTo>
                <a:lnTo>
                  <a:pt x="1216" y="9"/>
                </a:lnTo>
                <a:lnTo>
                  <a:pt x="1232" y="2"/>
                </a:lnTo>
                <a:lnTo>
                  <a:pt x="125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24">
              <a:defRPr/>
            </a:pPr>
            <a:endParaRPr lang="en-US" sz="1200" kern="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27" name="Group 287"/>
          <p:cNvGrpSpPr/>
          <p:nvPr/>
        </p:nvGrpSpPr>
        <p:grpSpPr>
          <a:xfrm>
            <a:off x="3918282" y="1642698"/>
            <a:ext cx="1257959" cy="1602113"/>
            <a:chOff x="3814763" y="1249363"/>
            <a:chExt cx="3725863" cy="4760913"/>
          </a:xfrm>
        </p:grpSpPr>
        <p:sp>
          <p:nvSpPr>
            <p:cNvPr id="128" name="Freeform 65"/>
            <p:cNvSpPr>
              <a:spLocks/>
            </p:cNvSpPr>
            <p:nvPr/>
          </p:nvSpPr>
          <p:spPr bwMode="auto">
            <a:xfrm>
              <a:off x="7169151" y="2298700"/>
              <a:ext cx="371475" cy="2217738"/>
            </a:xfrm>
            <a:custGeom>
              <a:avLst/>
              <a:gdLst>
                <a:gd name="T0" fmla="*/ 161 w 234"/>
                <a:gd name="T1" fmla="*/ 0 h 1397"/>
                <a:gd name="T2" fmla="*/ 234 w 234"/>
                <a:gd name="T3" fmla="*/ 0 h 1397"/>
                <a:gd name="T4" fmla="*/ 234 w 234"/>
                <a:gd name="T5" fmla="*/ 1255 h 1397"/>
                <a:gd name="T6" fmla="*/ 0 w 234"/>
                <a:gd name="T7" fmla="*/ 1397 h 1397"/>
                <a:gd name="T8" fmla="*/ 0 w 234"/>
                <a:gd name="T9" fmla="*/ 70 h 1397"/>
                <a:gd name="T10" fmla="*/ 161 w 234"/>
                <a:gd name="T11" fmla="*/ 0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97">
                  <a:moveTo>
                    <a:pt x="161" y="0"/>
                  </a:moveTo>
                  <a:lnTo>
                    <a:pt x="234" y="0"/>
                  </a:lnTo>
                  <a:lnTo>
                    <a:pt x="234" y="1255"/>
                  </a:lnTo>
                  <a:lnTo>
                    <a:pt x="0" y="1397"/>
                  </a:lnTo>
                  <a:lnTo>
                    <a:pt x="0" y="70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7BA93E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9" name="Freeform 66"/>
            <p:cNvSpPr>
              <a:spLocks/>
            </p:cNvSpPr>
            <p:nvPr/>
          </p:nvSpPr>
          <p:spPr bwMode="auto">
            <a:xfrm>
              <a:off x="6797676" y="2298700"/>
              <a:ext cx="371475" cy="2217738"/>
            </a:xfrm>
            <a:custGeom>
              <a:avLst/>
              <a:gdLst>
                <a:gd name="T0" fmla="*/ 0 w 234"/>
                <a:gd name="T1" fmla="*/ 0 h 1397"/>
                <a:gd name="T2" fmla="*/ 74 w 234"/>
                <a:gd name="T3" fmla="*/ 0 h 1397"/>
                <a:gd name="T4" fmla="*/ 234 w 234"/>
                <a:gd name="T5" fmla="*/ 70 h 1397"/>
                <a:gd name="T6" fmla="*/ 234 w 234"/>
                <a:gd name="T7" fmla="*/ 1397 h 1397"/>
                <a:gd name="T8" fmla="*/ 0 w 234"/>
                <a:gd name="T9" fmla="*/ 1255 h 1397"/>
                <a:gd name="T10" fmla="*/ 0 w 234"/>
                <a:gd name="T11" fmla="*/ 0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397">
                  <a:moveTo>
                    <a:pt x="0" y="0"/>
                  </a:moveTo>
                  <a:lnTo>
                    <a:pt x="74" y="0"/>
                  </a:lnTo>
                  <a:lnTo>
                    <a:pt x="234" y="70"/>
                  </a:lnTo>
                  <a:lnTo>
                    <a:pt x="234" y="1397"/>
                  </a:lnTo>
                  <a:lnTo>
                    <a:pt x="0" y="1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A93E">
                <a:lumMod val="5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0" name="Freeform 67"/>
            <p:cNvSpPr>
              <a:spLocks/>
            </p:cNvSpPr>
            <p:nvPr/>
          </p:nvSpPr>
          <p:spPr bwMode="auto">
            <a:xfrm>
              <a:off x="6797676" y="2112963"/>
              <a:ext cx="742950" cy="369888"/>
            </a:xfrm>
            <a:custGeom>
              <a:avLst/>
              <a:gdLst>
                <a:gd name="T0" fmla="*/ 234 w 468"/>
                <a:gd name="T1" fmla="*/ 0 h 233"/>
                <a:gd name="T2" fmla="*/ 468 w 468"/>
                <a:gd name="T3" fmla="*/ 117 h 233"/>
                <a:gd name="T4" fmla="*/ 234 w 468"/>
                <a:gd name="T5" fmla="*/ 233 h 233"/>
                <a:gd name="T6" fmla="*/ 0 w 468"/>
                <a:gd name="T7" fmla="*/ 117 h 233"/>
                <a:gd name="T8" fmla="*/ 234 w 468"/>
                <a:gd name="T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33">
                  <a:moveTo>
                    <a:pt x="234" y="0"/>
                  </a:moveTo>
                  <a:lnTo>
                    <a:pt x="468" y="117"/>
                  </a:lnTo>
                  <a:lnTo>
                    <a:pt x="234" y="233"/>
                  </a:lnTo>
                  <a:lnTo>
                    <a:pt x="0" y="117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7BA93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1" name="Freeform 68"/>
            <p:cNvSpPr>
              <a:spLocks/>
            </p:cNvSpPr>
            <p:nvPr/>
          </p:nvSpPr>
          <p:spPr bwMode="auto">
            <a:xfrm>
              <a:off x="6570663" y="2844800"/>
              <a:ext cx="373063" cy="1930400"/>
            </a:xfrm>
            <a:custGeom>
              <a:avLst/>
              <a:gdLst>
                <a:gd name="T0" fmla="*/ 161 w 235"/>
                <a:gd name="T1" fmla="*/ 0 h 1216"/>
                <a:gd name="T2" fmla="*/ 235 w 235"/>
                <a:gd name="T3" fmla="*/ 0 h 1216"/>
                <a:gd name="T4" fmla="*/ 235 w 235"/>
                <a:gd name="T5" fmla="*/ 1076 h 1216"/>
                <a:gd name="T6" fmla="*/ 0 w 235"/>
                <a:gd name="T7" fmla="*/ 1216 h 1216"/>
                <a:gd name="T8" fmla="*/ 0 w 235"/>
                <a:gd name="T9" fmla="*/ 72 h 1216"/>
                <a:gd name="T10" fmla="*/ 161 w 235"/>
                <a:gd name="T11" fmla="*/ 0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" h="1216">
                  <a:moveTo>
                    <a:pt x="161" y="0"/>
                  </a:moveTo>
                  <a:lnTo>
                    <a:pt x="235" y="0"/>
                  </a:lnTo>
                  <a:lnTo>
                    <a:pt x="235" y="1076"/>
                  </a:lnTo>
                  <a:lnTo>
                    <a:pt x="0" y="1216"/>
                  </a:lnTo>
                  <a:lnTo>
                    <a:pt x="0" y="72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D6D022">
                <a:lumMod val="40000"/>
                <a:lumOff val="6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2" name="Freeform 69"/>
            <p:cNvSpPr>
              <a:spLocks/>
            </p:cNvSpPr>
            <p:nvPr/>
          </p:nvSpPr>
          <p:spPr bwMode="auto">
            <a:xfrm>
              <a:off x="6199188" y="2844800"/>
              <a:ext cx="371475" cy="1930400"/>
            </a:xfrm>
            <a:custGeom>
              <a:avLst/>
              <a:gdLst>
                <a:gd name="T0" fmla="*/ 0 w 234"/>
                <a:gd name="T1" fmla="*/ 0 h 1216"/>
                <a:gd name="T2" fmla="*/ 74 w 234"/>
                <a:gd name="T3" fmla="*/ 0 h 1216"/>
                <a:gd name="T4" fmla="*/ 234 w 234"/>
                <a:gd name="T5" fmla="*/ 72 h 1216"/>
                <a:gd name="T6" fmla="*/ 234 w 234"/>
                <a:gd name="T7" fmla="*/ 1216 h 1216"/>
                <a:gd name="T8" fmla="*/ 0 w 234"/>
                <a:gd name="T9" fmla="*/ 1076 h 1216"/>
                <a:gd name="T10" fmla="*/ 0 w 234"/>
                <a:gd name="T11" fmla="*/ 0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1216">
                  <a:moveTo>
                    <a:pt x="0" y="0"/>
                  </a:moveTo>
                  <a:lnTo>
                    <a:pt x="74" y="0"/>
                  </a:lnTo>
                  <a:lnTo>
                    <a:pt x="234" y="72"/>
                  </a:lnTo>
                  <a:lnTo>
                    <a:pt x="234" y="1216"/>
                  </a:lnTo>
                  <a:lnTo>
                    <a:pt x="0" y="10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0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3" name="Freeform 70"/>
            <p:cNvSpPr>
              <a:spLocks/>
            </p:cNvSpPr>
            <p:nvPr/>
          </p:nvSpPr>
          <p:spPr bwMode="auto">
            <a:xfrm>
              <a:off x="6199188" y="2660650"/>
              <a:ext cx="744538" cy="369888"/>
            </a:xfrm>
            <a:custGeom>
              <a:avLst/>
              <a:gdLst>
                <a:gd name="T0" fmla="*/ 234 w 469"/>
                <a:gd name="T1" fmla="*/ 0 h 233"/>
                <a:gd name="T2" fmla="*/ 469 w 469"/>
                <a:gd name="T3" fmla="*/ 116 h 233"/>
                <a:gd name="T4" fmla="*/ 234 w 469"/>
                <a:gd name="T5" fmla="*/ 233 h 233"/>
                <a:gd name="T6" fmla="*/ 0 w 469"/>
                <a:gd name="T7" fmla="*/ 116 h 233"/>
                <a:gd name="T8" fmla="*/ 234 w 469"/>
                <a:gd name="T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233">
                  <a:moveTo>
                    <a:pt x="234" y="0"/>
                  </a:moveTo>
                  <a:lnTo>
                    <a:pt x="469" y="116"/>
                  </a:lnTo>
                  <a:lnTo>
                    <a:pt x="234" y="233"/>
                  </a:lnTo>
                  <a:lnTo>
                    <a:pt x="0" y="116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D6D022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4" name="Freeform 71"/>
            <p:cNvSpPr>
              <a:spLocks/>
            </p:cNvSpPr>
            <p:nvPr/>
          </p:nvSpPr>
          <p:spPr bwMode="auto">
            <a:xfrm>
              <a:off x="5973763" y="3368675"/>
              <a:ext cx="373063" cy="1727200"/>
            </a:xfrm>
            <a:custGeom>
              <a:avLst/>
              <a:gdLst>
                <a:gd name="T0" fmla="*/ 161 w 235"/>
                <a:gd name="T1" fmla="*/ 0 h 1088"/>
                <a:gd name="T2" fmla="*/ 235 w 235"/>
                <a:gd name="T3" fmla="*/ 0 h 1088"/>
                <a:gd name="T4" fmla="*/ 235 w 235"/>
                <a:gd name="T5" fmla="*/ 948 h 1088"/>
                <a:gd name="T6" fmla="*/ 0 w 235"/>
                <a:gd name="T7" fmla="*/ 1088 h 1088"/>
                <a:gd name="T8" fmla="*/ 0 w 235"/>
                <a:gd name="T9" fmla="*/ 71 h 1088"/>
                <a:gd name="T10" fmla="*/ 161 w 235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" h="1088">
                  <a:moveTo>
                    <a:pt x="161" y="0"/>
                  </a:moveTo>
                  <a:lnTo>
                    <a:pt x="235" y="0"/>
                  </a:lnTo>
                  <a:lnTo>
                    <a:pt x="235" y="948"/>
                  </a:lnTo>
                  <a:lnTo>
                    <a:pt x="0" y="1088"/>
                  </a:lnTo>
                  <a:lnTo>
                    <a:pt x="0" y="71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D6D022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5" name="Freeform 72"/>
            <p:cNvSpPr>
              <a:spLocks/>
            </p:cNvSpPr>
            <p:nvPr/>
          </p:nvSpPr>
          <p:spPr bwMode="auto">
            <a:xfrm>
              <a:off x="5603876" y="3368675"/>
              <a:ext cx="369888" cy="1727200"/>
            </a:xfrm>
            <a:custGeom>
              <a:avLst/>
              <a:gdLst>
                <a:gd name="T0" fmla="*/ 0 w 233"/>
                <a:gd name="T1" fmla="*/ 0 h 1088"/>
                <a:gd name="T2" fmla="*/ 74 w 233"/>
                <a:gd name="T3" fmla="*/ 0 h 1088"/>
                <a:gd name="T4" fmla="*/ 233 w 233"/>
                <a:gd name="T5" fmla="*/ 71 h 1088"/>
                <a:gd name="T6" fmla="*/ 233 w 233"/>
                <a:gd name="T7" fmla="*/ 1088 h 1088"/>
                <a:gd name="T8" fmla="*/ 0 w 233"/>
                <a:gd name="T9" fmla="*/ 948 h 1088"/>
                <a:gd name="T10" fmla="*/ 0 w 233"/>
                <a:gd name="T11" fmla="*/ 0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1088">
                  <a:moveTo>
                    <a:pt x="0" y="0"/>
                  </a:moveTo>
                  <a:lnTo>
                    <a:pt x="74" y="0"/>
                  </a:lnTo>
                  <a:lnTo>
                    <a:pt x="233" y="71"/>
                  </a:lnTo>
                  <a:lnTo>
                    <a:pt x="233" y="1088"/>
                  </a:lnTo>
                  <a:lnTo>
                    <a:pt x="0" y="9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022">
                <a:lumMod val="5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6" name="Freeform 73"/>
            <p:cNvSpPr>
              <a:spLocks/>
            </p:cNvSpPr>
            <p:nvPr/>
          </p:nvSpPr>
          <p:spPr bwMode="auto">
            <a:xfrm>
              <a:off x="5603876" y="3182938"/>
              <a:ext cx="742950" cy="371475"/>
            </a:xfrm>
            <a:custGeom>
              <a:avLst/>
              <a:gdLst>
                <a:gd name="T0" fmla="*/ 233 w 468"/>
                <a:gd name="T1" fmla="*/ 0 h 234"/>
                <a:gd name="T2" fmla="*/ 468 w 468"/>
                <a:gd name="T3" fmla="*/ 117 h 234"/>
                <a:gd name="T4" fmla="*/ 233 w 468"/>
                <a:gd name="T5" fmla="*/ 234 h 234"/>
                <a:gd name="T6" fmla="*/ 0 w 468"/>
                <a:gd name="T7" fmla="*/ 117 h 234"/>
                <a:gd name="T8" fmla="*/ 233 w 468"/>
                <a:gd name="T9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34">
                  <a:moveTo>
                    <a:pt x="233" y="0"/>
                  </a:moveTo>
                  <a:lnTo>
                    <a:pt x="468" y="117"/>
                  </a:lnTo>
                  <a:lnTo>
                    <a:pt x="233" y="234"/>
                  </a:lnTo>
                  <a:lnTo>
                    <a:pt x="0" y="117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D6D0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7" name="Freeform 74"/>
            <p:cNvSpPr>
              <a:spLocks/>
            </p:cNvSpPr>
            <p:nvPr/>
          </p:nvSpPr>
          <p:spPr bwMode="auto">
            <a:xfrm>
              <a:off x="5400676" y="3938588"/>
              <a:ext cx="373063" cy="1457325"/>
            </a:xfrm>
            <a:custGeom>
              <a:avLst/>
              <a:gdLst>
                <a:gd name="T0" fmla="*/ 161 w 235"/>
                <a:gd name="T1" fmla="*/ 0 h 918"/>
                <a:gd name="T2" fmla="*/ 235 w 235"/>
                <a:gd name="T3" fmla="*/ 0 h 918"/>
                <a:gd name="T4" fmla="*/ 235 w 235"/>
                <a:gd name="T5" fmla="*/ 778 h 918"/>
                <a:gd name="T6" fmla="*/ 0 w 235"/>
                <a:gd name="T7" fmla="*/ 918 h 918"/>
                <a:gd name="T8" fmla="*/ 0 w 235"/>
                <a:gd name="T9" fmla="*/ 70 h 918"/>
                <a:gd name="T10" fmla="*/ 161 w 235"/>
                <a:gd name="T11" fmla="*/ 0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" h="918">
                  <a:moveTo>
                    <a:pt x="161" y="0"/>
                  </a:moveTo>
                  <a:lnTo>
                    <a:pt x="235" y="0"/>
                  </a:lnTo>
                  <a:lnTo>
                    <a:pt x="235" y="778"/>
                  </a:lnTo>
                  <a:lnTo>
                    <a:pt x="0" y="918"/>
                  </a:lnTo>
                  <a:lnTo>
                    <a:pt x="0" y="70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DE5822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8" name="Freeform 75"/>
            <p:cNvSpPr>
              <a:spLocks/>
            </p:cNvSpPr>
            <p:nvPr/>
          </p:nvSpPr>
          <p:spPr bwMode="auto">
            <a:xfrm>
              <a:off x="5030788" y="3938588"/>
              <a:ext cx="369888" cy="1457325"/>
            </a:xfrm>
            <a:custGeom>
              <a:avLst/>
              <a:gdLst>
                <a:gd name="T0" fmla="*/ 0 w 233"/>
                <a:gd name="T1" fmla="*/ 0 h 918"/>
                <a:gd name="T2" fmla="*/ 73 w 233"/>
                <a:gd name="T3" fmla="*/ 0 h 918"/>
                <a:gd name="T4" fmla="*/ 233 w 233"/>
                <a:gd name="T5" fmla="*/ 70 h 918"/>
                <a:gd name="T6" fmla="*/ 233 w 233"/>
                <a:gd name="T7" fmla="*/ 918 h 918"/>
                <a:gd name="T8" fmla="*/ 0 w 233"/>
                <a:gd name="T9" fmla="*/ 778 h 918"/>
                <a:gd name="T10" fmla="*/ 0 w 233"/>
                <a:gd name="T11" fmla="*/ 0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918">
                  <a:moveTo>
                    <a:pt x="0" y="0"/>
                  </a:moveTo>
                  <a:lnTo>
                    <a:pt x="73" y="0"/>
                  </a:lnTo>
                  <a:lnTo>
                    <a:pt x="233" y="70"/>
                  </a:lnTo>
                  <a:lnTo>
                    <a:pt x="233" y="918"/>
                  </a:lnTo>
                  <a:lnTo>
                    <a:pt x="0" y="7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5822">
                <a:lumMod val="5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9" name="Freeform 76"/>
            <p:cNvSpPr>
              <a:spLocks/>
            </p:cNvSpPr>
            <p:nvPr/>
          </p:nvSpPr>
          <p:spPr bwMode="auto">
            <a:xfrm>
              <a:off x="5030788" y="3752850"/>
              <a:ext cx="742950" cy="369888"/>
            </a:xfrm>
            <a:custGeom>
              <a:avLst/>
              <a:gdLst>
                <a:gd name="T0" fmla="*/ 233 w 468"/>
                <a:gd name="T1" fmla="*/ 0 h 233"/>
                <a:gd name="T2" fmla="*/ 468 w 468"/>
                <a:gd name="T3" fmla="*/ 117 h 233"/>
                <a:gd name="T4" fmla="*/ 233 w 468"/>
                <a:gd name="T5" fmla="*/ 233 h 233"/>
                <a:gd name="T6" fmla="*/ 0 w 468"/>
                <a:gd name="T7" fmla="*/ 117 h 233"/>
                <a:gd name="T8" fmla="*/ 233 w 468"/>
                <a:gd name="T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33">
                  <a:moveTo>
                    <a:pt x="233" y="0"/>
                  </a:moveTo>
                  <a:lnTo>
                    <a:pt x="468" y="117"/>
                  </a:lnTo>
                  <a:lnTo>
                    <a:pt x="233" y="233"/>
                  </a:lnTo>
                  <a:lnTo>
                    <a:pt x="0" y="117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DE582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0" name="Freeform 77"/>
            <p:cNvSpPr>
              <a:spLocks/>
            </p:cNvSpPr>
            <p:nvPr/>
          </p:nvSpPr>
          <p:spPr bwMode="auto">
            <a:xfrm>
              <a:off x="4805363" y="4435475"/>
              <a:ext cx="371475" cy="1285875"/>
            </a:xfrm>
            <a:custGeom>
              <a:avLst/>
              <a:gdLst>
                <a:gd name="T0" fmla="*/ 161 w 234"/>
                <a:gd name="T1" fmla="*/ 0 h 810"/>
                <a:gd name="T2" fmla="*/ 234 w 234"/>
                <a:gd name="T3" fmla="*/ 0 h 810"/>
                <a:gd name="T4" fmla="*/ 234 w 234"/>
                <a:gd name="T5" fmla="*/ 668 h 810"/>
                <a:gd name="T6" fmla="*/ 0 w 234"/>
                <a:gd name="T7" fmla="*/ 810 h 810"/>
                <a:gd name="T8" fmla="*/ 0 w 234"/>
                <a:gd name="T9" fmla="*/ 71 h 810"/>
                <a:gd name="T10" fmla="*/ 161 w 234"/>
                <a:gd name="T11" fmla="*/ 0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810">
                  <a:moveTo>
                    <a:pt x="161" y="0"/>
                  </a:moveTo>
                  <a:lnTo>
                    <a:pt x="234" y="0"/>
                  </a:lnTo>
                  <a:lnTo>
                    <a:pt x="234" y="668"/>
                  </a:lnTo>
                  <a:lnTo>
                    <a:pt x="0" y="810"/>
                  </a:lnTo>
                  <a:lnTo>
                    <a:pt x="0" y="71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9B4903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1" name="Freeform 78"/>
            <p:cNvSpPr>
              <a:spLocks/>
            </p:cNvSpPr>
            <p:nvPr/>
          </p:nvSpPr>
          <p:spPr bwMode="auto">
            <a:xfrm>
              <a:off x="4433888" y="4435475"/>
              <a:ext cx="371475" cy="1285875"/>
            </a:xfrm>
            <a:custGeom>
              <a:avLst/>
              <a:gdLst>
                <a:gd name="T0" fmla="*/ 0 w 234"/>
                <a:gd name="T1" fmla="*/ 0 h 810"/>
                <a:gd name="T2" fmla="*/ 74 w 234"/>
                <a:gd name="T3" fmla="*/ 0 h 810"/>
                <a:gd name="T4" fmla="*/ 234 w 234"/>
                <a:gd name="T5" fmla="*/ 71 h 810"/>
                <a:gd name="T6" fmla="*/ 234 w 234"/>
                <a:gd name="T7" fmla="*/ 810 h 810"/>
                <a:gd name="T8" fmla="*/ 0 w 234"/>
                <a:gd name="T9" fmla="*/ 668 h 810"/>
                <a:gd name="T10" fmla="*/ 0 w 234"/>
                <a:gd name="T11" fmla="*/ 0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810">
                  <a:moveTo>
                    <a:pt x="0" y="0"/>
                  </a:moveTo>
                  <a:lnTo>
                    <a:pt x="74" y="0"/>
                  </a:lnTo>
                  <a:lnTo>
                    <a:pt x="234" y="71"/>
                  </a:lnTo>
                  <a:lnTo>
                    <a:pt x="234" y="810"/>
                  </a:lnTo>
                  <a:lnTo>
                    <a:pt x="0" y="6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4903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2" name="Freeform 79"/>
            <p:cNvSpPr>
              <a:spLocks/>
            </p:cNvSpPr>
            <p:nvPr/>
          </p:nvSpPr>
          <p:spPr bwMode="auto">
            <a:xfrm>
              <a:off x="4433888" y="4251325"/>
              <a:ext cx="742950" cy="369888"/>
            </a:xfrm>
            <a:custGeom>
              <a:avLst/>
              <a:gdLst>
                <a:gd name="T0" fmla="*/ 234 w 468"/>
                <a:gd name="T1" fmla="*/ 0 h 233"/>
                <a:gd name="T2" fmla="*/ 468 w 468"/>
                <a:gd name="T3" fmla="*/ 116 h 233"/>
                <a:gd name="T4" fmla="*/ 234 w 468"/>
                <a:gd name="T5" fmla="*/ 233 h 233"/>
                <a:gd name="T6" fmla="*/ 0 w 468"/>
                <a:gd name="T7" fmla="*/ 116 h 233"/>
                <a:gd name="T8" fmla="*/ 234 w 468"/>
                <a:gd name="T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33">
                  <a:moveTo>
                    <a:pt x="234" y="0"/>
                  </a:moveTo>
                  <a:lnTo>
                    <a:pt x="468" y="116"/>
                  </a:lnTo>
                  <a:lnTo>
                    <a:pt x="234" y="233"/>
                  </a:lnTo>
                  <a:lnTo>
                    <a:pt x="0" y="116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9B49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3" name="Freeform 80"/>
            <p:cNvSpPr>
              <a:spLocks/>
            </p:cNvSpPr>
            <p:nvPr/>
          </p:nvSpPr>
          <p:spPr bwMode="auto">
            <a:xfrm>
              <a:off x="4213226" y="4932363"/>
              <a:ext cx="371475" cy="1077913"/>
            </a:xfrm>
            <a:custGeom>
              <a:avLst/>
              <a:gdLst>
                <a:gd name="T0" fmla="*/ 160 w 234"/>
                <a:gd name="T1" fmla="*/ 0 h 679"/>
                <a:gd name="T2" fmla="*/ 234 w 234"/>
                <a:gd name="T3" fmla="*/ 0 h 679"/>
                <a:gd name="T4" fmla="*/ 234 w 234"/>
                <a:gd name="T5" fmla="*/ 537 h 679"/>
                <a:gd name="T6" fmla="*/ 0 w 234"/>
                <a:gd name="T7" fmla="*/ 679 h 679"/>
                <a:gd name="T8" fmla="*/ 0 w 234"/>
                <a:gd name="T9" fmla="*/ 72 h 679"/>
                <a:gd name="T10" fmla="*/ 160 w 234"/>
                <a:gd name="T11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679">
                  <a:moveTo>
                    <a:pt x="160" y="0"/>
                  </a:moveTo>
                  <a:lnTo>
                    <a:pt x="234" y="0"/>
                  </a:lnTo>
                  <a:lnTo>
                    <a:pt x="234" y="537"/>
                  </a:lnTo>
                  <a:lnTo>
                    <a:pt x="0" y="679"/>
                  </a:lnTo>
                  <a:lnTo>
                    <a:pt x="0" y="7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AF1F2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4" name="Freeform 81"/>
            <p:cNvSpPr>
              <a:spLocks/>
            </p:cNvSpPr>
            <p:nvPr/>
          </p:nvSpPr>
          <p:spPr bwMode="auto">
            <a:xfrm>
              <a:off x="3840163" y="4932363"/>
              <a:ext cx="373063" cy="1077913"/>
            </a:xfrm>
            <a:custGeom>
              <a:avLst/>
              <a:gdLst>
                <a:gd name="T0" fmla="*/ 0 w 235"/>
                <a:gd name="T1" fmla="*/ 0 h 679"/>
                <a:gd name="T2" fmla="*/ 74 w 235"/>
                <a:gd name="T3" fmla="*/ 0 h 679"/>
                <a:gd name="T4" fmla="*/ 235 w 235"/>
                <a:gd name="T5" fmla="*/ 72 h 679"/>
                <a:gd name="T6" fmla="*/ 235 w 235"/>
                <a:gd name="T7" fmla="*/ 679 h 679"/>
                <a:gd name="T8" fmla="*/ 0 w 235"/>
                <a:gd name="T9" fmla="*/ 537 h 679"/>
                <a:gd name="T10" fmla="*/ 0 w 235"/>
                <a:gd name="T11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" h="679">
                  <a:moveTo>
                    <a:pt x="0" y="0"/>
                  </a:moveTo>
                  <a:lnTo>
                    <a:pt x="74" y="0"/>
                  </a:lnTo>
                  <a:lnTo>
                    <a:pt x="235" y="72"/>
                  </a:lnTo>
                  <a:lnTo>
                    <a:pt x="235" y="679"/>
                  </a:lnTo>
                  <a:lnTo>
                    <a:pt x="0" y="5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1F24">
                <a:lumMod val="5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5" name="Freeform 82"/>
            <p:cNvSpPr>
              <a:spLocks/>
            </p:cNvSpPr>
            <p:nvPr/>
          </p:nvSpPr>
          <p:spPr bwMode="auto">
            <a:xfrm>
              <a:off x="3840163" y="4746625"/>
              <a:ext cx="744538" cy="371475"/>
            </a:xfrm>
            <a:custGeom>
              <a:avLst/>
              <a:gdLst>
                <a:gd name="T0" fmla="*/ 235 w 469"/>
                <a:gd name="T1" fmla="*/ 0 h 234"/>
                <a:gd name="T2" fmla="*/ 469 w 469"/>
                <a:gd name="T3" fmla="*/ 117 h 234"/>
                <a:gd name="T4" fmla="*/ 235 w 469"/>
                <a:gd name="T5" fmla="*/ 234 h 234"/>
                <a:gd name="T6" fmla="*/ 0 w 469"/>
                <a:gd name="T7" fmla="*/ 117 h 234"/>
                <a:gd name="T8" fmla="*/ 235 w 469"/>
                <a:gd name="T9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234">
                  <a:moveTo>
                    <a:pt x="235" y="0"/>
                  </a:moveTo>
                  <a:lnTo>
                    <a:pt x="469" y="117"/>
                  </a:lnTo>
                  <a:lnTo>
                    <a:pt x="235" y="234"/>
                  </a:lnTo>
                  <a:lnTo>
                    <a:pt x="0" y="117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AF1F24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6" name="Freeform 83"/>
            <p:cNvSpPr>
              <a:spLocks/>
            </p:cNvSpPr>
            <p:nvPr/>
          </p:nvSpPr>
          <p:spPr bwMode="auto">
            <a:xfrm>
              <a:off x="3814763" y="1249363"/>
              <a:ext cx="3436938" cy="3773488"/>
            </a:xfrm>
            <a:custGeom>
              <a:avLst/>
              <a:gdLst>
                <a:gd name="T0" fmla="*/ 2165 w 2165"/>
                <a:gd name="T1" fmla="*/ 0 h 2377"/>
                <a:gd name="T2" fmla="*/ 2165 w 2165"/>
                <a:gd name="T3" fmla="*/ 205 h 2377"/>
                <a:gd name="T4" fmla="*/ 2103 w 2165"/>
                <a:gd name="T5" fmla="*/ 171 h 2377"/>
                <a:gd name="T6" fmla="*/ 1777 w 2165"/>
                <a:gd name="T7" fmla="*/ 992 h 2377"/>
                <a:gd name="T8" fmla="*/ 1305 w 2165"/>
                <a:gd name="T9" fmla="*/ 805 h 2377"/>
                <a:gd name="T10" fmla="*/ 1015 w 2165"/>
                <a:gd name="T11" fmla="*/ 1687 h 2377"/>
                <a:gd name="T12" fmla="*/ 609 w 2165"/>
                <a:gd name="T13" fmla="*/ 1519 h 2377"/>
                <a:gd name="T14" fmla="*/ 277 w 2165"/>
                <a:gd name="T15" fmla="*/ 2377 h 2377"/>
                <a:gd name="T16" fmla="*/ 0 w 2165"/>
                <a:gd name="T17" fmla="*/ 2241 h 2377"/>
                <a:gd name="T18" fmla="*/ 18 w 2165"/>
                <a:gd name="T19" fmla="*/ 2203 h 2377"/>
                <a:gd name="T20" fmla="*/ 255 w 2165"/>
                <a:gd name="T21" fmla="*/ 2319 h 2377"/>
                <a:gd name="T22" fmla="*/ 585 w 2165"/>
                <a:gd name="T23" fmla="*/ 1463 h 2377"/>
                <a:gd name="T24" fmla="*/ 990 w 2165"/>
                <a:gd name="T25" fmla="*/ 1632 h 2377"/>
                <a:gd name="T26" fmla="*/ 1279 w 2165"/>
                <a:gd name="T27" fmla="*/ 749 h 2377"/>
                <a:gd name="T28" fmla="*/ 1754 w 2165"/>
                <a:gd name="T29" fmla="*/ 938 h 2377"/>
                <a:gd name="T30" fmla="*/ 2066 w 2165"/>
                <a:gd name="T31" fmla="*/ 150 h 2377"/>
                <a:gd name="T32" fmla="*/ 2004 w 2165"/>
                <a:gd name="T33" fmla="*/ 116 h 2377"/>
                <a:gd name="T34" fmla="*/ 2165 w 2165"/>
                <a:gd name="T35" fmla="*/ 0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65" h="2377">
                  <a:moveTo>
                    <a:pt x="2165" y="0"/>
                  </a:moveTo>
                  <a:lnTo>
                    <a:pt x="2165" y="205"/>
                  </a:lnTo>
                  <a:lnTo>
                    <a:pt x="2103" y="171"/>
                  </a:lnTo>
                  <a:lnTo>
                    <a:pt x="1777" y="992"/>
                  </a:lnTo>
                  <a:lnTo>
                    <a:pt x="1305" y="805"/>
                  </a:lnTo>
                  <a:lnTo>
                    <a:pt x="1015" y="1687"/>
                  </a:lnTo>
                  <a:lnTo>
                    <a:pt x="609" y="1519"/>
                  </a:lnTo>
                  <a:lnTo>
                    <a:pt x="277" y="2377"/>
                  </a:lnTo>
                  <a:lnTo>
                    <a:pt x="0" y="2241"/>
                  </a:lnTo>
                  <a:lnTo>
                    <a:pt x="18" y="2203"/>
                  </a:lnTo>
                  <a:lnTo>
                    <a:pt x="255" y="2319"/>
                  </a:lnTo>
                  <a:lnTo>
                    <a:pt x="585" y="1463"/>
                  </a:lnTo>
                  <a:lnTo>
                    <a:pt x="990" y="1632"/>
                  </a:lnTo>
                  <a:lnTo>
                    <a:pt x="1279" y="749"/>
                  </a:lnTo>
                  <a:lnTo>
                    <a:pt x="1754" y="938"/>
                  </a:lnTo>
                  <a:lnTo>
                    <a:pt x="2066" y="150"/>
                  </a:lnTo>
                  <a:lnTo>
                    <a:pt x="2004" y="116"/>
                  </a:lnTo>
                  <a:lnTo>
                    <a:pt x="2165" y="0"/>
                  </a:lnTo>
                  <a:close/>
                </a:path>
              </a:pathLst>
            </a:custGeom>
            <a:solidFill>
              <a:srgbClr val="DE5822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147" name="Picture 4" descr="http://www.iidf.ru/images/iidf-benefits/1.png"/>
          <p:cNvPicPr>
            <a:picLocks noChangeAspect="1" noChangeArrowheads="1"/>
          </p:cNvPicPr>
          <p:nvPr/>
        </p:nvPicPr>
        <p:blipFill>
          <a:blip r:embed="rId6" cstate="screen">
            <a:grayscl/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864" y="1445518"/>
            <a:ext cx="26718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" name="TextBox 147"/>
          <p:cNvSpPr txBox="1"/>
          <p:nvPr/>
        </p:nvSpPr>
        <p:spPr>
          <a:xfrm>
            <a:off x="5582618" y="3866481"/>
            <a:ext cx="2923767" cy="5355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200" b="1" dirty="0" smtClean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БИЗНЕС-</a:t>
            </a:r>
            <a:r>
              <a:rPr lang="ru-RU" sz="1200" b="1" spc="-70" dirty="0" smtClean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МОДЕЛИРОВАНИЕ </a:t>
            </a:r>
          </a:p>
          <a:p>
            <a:pPr algn="ctr">
              <a:lnSpc>
                <a:spcPct val="80000"/>
              </a:lnSpc>
            </a:pPr>
            <a:r>
              <a:rPr lang="ru-RU" sz="1200" b="1" spc="-70" dirty="0" smtClean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основе анализа информации в открытом доступе</a:t>
            </a:r>
            <a:endParaRPr lang="ru-RU" sz="1200" b="1" spc="-70" dirty="0">
              <a:solidFill>
                <a:srgbClr val="D4D2D0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093282" y="2575993"/>
            <a:ext cx="2853681" cy="9787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АКСЕЛЕРАЦИЯ ПАРТНЕРА </a:t>
            </a:r>
          </a:p>
          <a:p>
            <a:pPr>
              <a:lnSpc>
                <a:spcPct val="80000"/>
              </a:lnSpc>
            </a:pPr>
            <a:endParaRPr lang="ru-RU" sz="1200" b="1" i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200" b="1" i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Возможность подачи запроса на разъяснение, </a:t>
            </a:r>
          </a:p>
          <a:p>
            <a:pPr>
              <a:lnSpc>
                <a:spcPct val="80000"/>
              </a:lnSpc>
            </a:pPr>
            <a:r>
              <a:rPr lang="ru-RU" sz="1200" b="1" i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обучение </a:t>
            </a:r>
          </a:p>
          <a:p>
            <a:pPr>
              <a:lnSpc>
                <a:spcPct val="80000"/>
              </a:lnSpc>
            </a:pPr>
            <a:r>
              <a:rPr lang="ru-RU" sz="1200" b="1" i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рассмотрение предложений</a:t>
            </a:r>
            <a:endParaRPr lang="ru-RU" sz="1200" i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1" name="Picture 20" descr="http://www.iidf.ru/images/iidf-benefits/9.png"/>
          <p:cNvPicPr>
            <a:picLocks noChangeAspect="1" noChangeArrowheads="1"/>
          </p:cNvPicPr>
          <p:nvPr/>
        </p:nvPicPr>
        <p:blipFill>
          <a:blip r:embed="rId7" cstate="screen">
            <a:grayscl/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846" y="2239172"/>
            <a:ext cx="288000" cy="22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" name="TextBox 152"/>
          <p:cNvSpPr txBox="1"/>
          <p:nvPr/>
        </p:nvSpPr>
        <p:spPr>
          <a:xfrm>
            <a:off x="5577711" y="612963"/>
            <a:ext cx="2915816" cy="3877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14324">
              <a:lnSpc>
                <a:spcPct val="80000"/>
              </a:lnSpc>
              <a:spcAft>
                <a:spcPts val="900"/>
              </a:spcAft>
            </a:pPr>
            <a:r>
              <a:rPr lang="ru-RU" sz="12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ЭЛЕКТРОННЫЕ РЕСУРСЫ для МАЛЫХ ЗАКУПОК </a:t>
            </a:r>
            <a:endParaRPr lang="ru-RU" sz="12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4" name="Picture 8" descr="http://www.iidf.ru/images/iidf-benefits/3.png"/>
          <p:cNvPicPr>
            <a:picLocks noChangeAspect="1" noChangeArrowheads="1"/>
          </p:cNvPicPr>
          <p:nvPr/>
        </p:nvPicPr>
        <p:blipFill>
          <a:blip r:embed="rId8" cstate="screen">
            <a:grayscl/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822" y="1725599"/>
            <a:ext cx="288000" cy="24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5" name="Group 156"/>
          <p:cNvGrpSpPr/>
          <p:nvPr/>
        </p:nvGrpSpPr>
        <p:grpSpPr>
          <a:xfrm>
            <a:off x="3324622" y="2733711"/>
            <a:ext cx="216000" cy="288000"/>
            <a:chOff x="-1103315" y="2519361"/>
            <a:chExt cx="414337" cy="5984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6" name="Freeform 91"/>
            <p:cNvSpPr>
              <a:spLocks noEditPoints="1"/>
            </p:cNvSpPr>
            <p:nvPr/>
          </p:nvSpPr>
          <p:spPr bwMode="auto">
            <a:xfrm>
              <a:off x="-1103315" y="2519361"/>
              <a:ext cx="414337" cy="598487"/>
            </a:xfrm>
            <a:custGeom>
              <a:avLst/>
              <a:gdLst>
                <a:gd name="T0" fmla="*/ 1610 w 2347"/>
                <a:gd name="T1" fmla="*/ 805 h 3396"/>
                <a:gd name="T2" fmla="*/ 373 w 2347"/>
                <a:gd name="T3" fmla="*/ 449 h 3396"/>
                <a:gd name="T4" fmla="*/ 283 w 2347"/>
                <a:gd name="T5" fmla="*/ 477 h 3396"/>
                <a:gd name="T6" fmla="*/ 226 w 2347"/>
                <a:gd name="T7" fmla="*/ 547 h 3396"/>
                <a:gd name="T8" fmla="*/ 213 w 2347"/>
                <a:gd name="T9" fmla="*/ 3025 h 3396"/>
                <a:gd name="T10" fmla="*/ 241 w 2347"/>
                <a:gd name="T11" fmla="*/ 3113 h 3396"/>
                <a:gd name="T12" fmla="*/ 311 w 2347"/>
                <a:gd name="T13" fmla="*/ 3170 h 3396"/>
                <a:gd name="T14" fmla="*/ 1974 w 2347"/>
                <a:gd name="T15" fmla="*/ 3183 h 3396"/>
                <a:gd name="T16" fmla="*/ 2064 w 2347"/>
                <a:gd name="T17" fmla="*/ 3155 h 3396"/>
                <a:gd name="T18" fmla="*/ 2122 w 2347"/>
                <a:gd name="T19" fmla="*/ 3086 h 3396"/>
                <a:gd name="T20" fmla="*/ 2134 w 2347"/>
                <a:gd name="T21" fmla="*/ 609 h 3396"/>
                <a:gd name="T22" fmla="*/ 2107 w 2347"/>
                <a:gd name="T23" fmla="*/ 520 h 3396"/>
                <a:gd name="T24" fmla="*/ 2036 w 2347"/>
                <a:gd name="T25" fmla="*/ 462 h 3396"/>
                <a:gd name="T26" fmla="*/ 1821 w 2347"/>
                <a:gd name="T27" fmla="*/ 449 h 3396"/>
                <a:gd name="T28" fmla="*/ 1809 w 2347"/>
                <a:gd name="T29" fmla="*/ 894 h 3396"/>
                <a:gd name="T30" fmla="*/ 1755 w 2347"/>
                <a:gd name="T31" fmla="*/ 971 h 3396"/>
                <a:gd name="T32" fmla="*/ 1668 w 2347"/>
                <a:gd name="T33" fmla="*/ 1011 h 3396"/>
                <a:gd name="T34" fmla="*/ 679 w 2347"/>
                <a:gd name="T35" fmla="*/ 1011 h 3396"/>
                <a:gd name="T36" fmla="*/ 592 w 2347"/>
                <a:gd name="T37" fmla="*/ 971 h 3396"/>
                <a:gd name="T38" fmla="*/ 538 w 2347"/>
                <a:gd name="T39" fmla="*/ 894 h 3396"/>
                <a:gd name="T40" fmla="*/ 526 w 2347"/>
                <a:gd name="T41" fmla="*/ 449 h 3396"/>
                <a:gd name="T42" fmla="*/ 1152 w 2347"/>
                <a:gd name="T43" fmla="*/ 75 h 3396"/>
                <a:gd name="T44" fmla="*/ 1104 w 2347"/>
                <a:gd name="T45" fmla="*/ 112 h 3396"/>
                <a:gd name="T46" fmla="*/ 1096 w 2347"/>
                <a:gd name="T47" fmla="*/ 174 h 3396"/>
                <a:gd name="T48" fmla="*/ 1132 w 2347"/>
                <a:gd name="T49" fmla="*/ 222 h 3396"/>
                <a:gd name="T50" fmla="*/ 1195 w 2347"/>
                <a:gd name="T51" fmla="*/ 230 h 3396"/>
                <a:gd name="T52" fmla="*/ 1244 w 2347"/>
                <a:gd name="T53" fmla="*/ 193 h 3396"/>
                <a:gd name="T54" fmla="*/ 1251 w 2347"/>
                <a:gd name="T55" fmla="*/ 131 h 3396"/>
                <a:gd name="T56" fmla="*/ 1215 w 2347"/>
                <a:gd name="T57" fmla="*/ 84 h 3396"/>
                <a:gd name="T58" fmla="*/ 989 w 2347"/>
                <a:gd name="T59" fmla="*/ 0 h 3396"/>
                <a:gd name="T60" fmla="*/ 1421 w 2347"/>
                <a:gd name="T61" fmla="*/ 12 h 3396"/>
                <a:gd name="T62" fmla="*/ 1493 w 2347"/>
                <a:gd name="T63" fmla="*/ 71 h 3396"/>
                <a:gd name="T64" fmla="*/ 1519 w 2347"/>
                <a:gd name="T65" fmla="*/ 161 h 3396"/>
                <a:gd name="T66" fmla="*/ 2021 w 2347"/>
                <a:gd name="T67" fmla="*/ 241 h 3396"/>
                <a:gd name="T68" fmla="*/ 2149 w 2347"/>
                <a:gd name="T69" fmla="*/ 281 h 3396"/>
                <a:gd name="T70" fmla="*/ 2253 w 2347"/>
                <a:gd name="T71" fmla="*/ 362 h 3396"/>
                <a:gd name="T72" fmla="*/ 2323 w 2347"/>
                <a:gd name="T73" fmla="*/ 475 h 3396"/>
                <a:gd name="T74" fmla="*/ 2347 w 2347"/>
                <a:gd name="T75" fmla="*/ 609 h 3396"/>
                <a:gd name="T76" fmla="*/ 2335 w 2347"/>
                <a:gd name="T77" fmla="*/ 3115 h 3396"/>
                <a:gd name="T78" fmla="*/ 2281 w 2347"/>
                <a:gd name="T79" fmla="*/ 3236 h 3396"/>
                <a:gd name="T80" fmla="*/ 2187 w 2347"/>
                <a:gd name="T81" fmla="*/ 3329 h 3396"/>
                <a:gd name="T82" fmla="*/ 2066 w 2347"/>
                <a:gd name="T83" fmla="*/ 3384 h 3396"/>
                <a:gd name="T84" fmla="*/ 373 w 2347"/>
                <a:gd name="T85" fmla="*/ 3396 h 3396"/>
                <a:gd name="T86" fmla="*/ 238 w 2347"/>
                <a:gd name="T87" fmla="*/ 3370 h 3396"/>
                <a:gd name="T88" fmla="*/ 125 w 2347"/>
                <a:gd name="T89" fmla="*/ 3301 h 3396"/>
                <a:gd name="T90" fmla="*/ 44 w 2347"/>
                <a:gd name="T91" fmla="*/ 3198 h 3396"/>
                <a:gd name="T92" fmla="*/ 3 w 2347"/>
                <a:gd name="T93" fmla="*/ 3070 h 3396"/>
                <a:gd name="T94" fmla="*/ 3 w 2347"/>
                <a:gd name="T95" fmla="*/ 562 h 3396"/>
                <a:gd name="T96" fmla="*/ 44 w 2347"/>
                <a:gd name="T97" fmla="*/ 435 h 3396"/>
                <a:gd name="T98" fmla="*/ 125 w 2347"/>
                <a:gd name="T99" fmla="*/ 331 h 3396"/>
                <a:gd name="T100" fmla="*/ 238 w 2347"/>
                <a:gd name="T101" fmla="*/ 262 h 3396"/>
                <a:gd name="T102" fmla="*/ 373 w 2347"/>
                <a:gd name="T103" fmla="*/ 238 h 3396"/>
                <a:gd name="T104" fmla="*/ 831 w 2347"/>
                <a:gd name="T105" fmla="*/ 128 h 3396"/>
                <a:gd name="T106" fmla="*/ 875 w 2347"/>
                <a:gd name="T107" fmla="*/ 47 h 3396"/>
                <a:gd name="T108" fmla="*/ 956 w 2347"/>
                <a:gd name="T109" fmla="*/ 3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47" h="3396">
                  <a:moveTo>
                    <a:pt x="737" y="465"/>
                  </a:moveTo>
                  <a:lnTo>
                    <a:pt x="737" y="805"/>
                  </a:lnTo>
                  <a:lnTo>
                    <a:pt x="1610" y="805"/>
                  </a:lnTo>
                  <a:lnTo>
                    <a:pt x="1610" y="465"/>
                  </a:lnTo>
                  <a:lnTo>
                    <a:pt x="737" y="465"/>
                  </a:lnTo>
                  <a:close/>
                  <a:moveTo>
                    <a:pt x="373" y="449"/>
                  </a:moveTo>
                  <a:lnTo>
                    <a:pt x="341" y="453"/>
                  </a:lnTo>
                  <a:lnTo>
                    <a:pt x="311" y="462"/>
                  </a:lnTo>
                  <a:lnTo>
                    <a:pt x="283" y="477"/>
                  </a:lnTo>
                  <a:lnTo>
                    <a:pt x="260" y="496"/>
                  </a:lnTo>
                  <a:lnTo>
                    <a:pt x="241" y="520"/>
                  </a:lnTo>
                  <a:lnTo>
                    <a:pt x="226" y="547"/>
                  </a:lnTo>
                  <a:lnTo>
                    <a:pt x="217" y="577"/>
                  </a:lnTo>
                  <a:lnTo>
                    <a:pt x="213" y="609"/>
                  </a:lnTo>
                  <a:lnTo>
                    <a:pt x="213" y="3025"/>
                  </a:lnTo>
                  <a:lnTo>
                    <a:pt x="217" y="3056"/>
                  </a:lnTo>
                  <a:lnTo>
                    <a:pt x="226" y="3086"/>
                  </a:lnTo>
                  <a:lnTo>
                    <a:pt x="241" y="3113"/>
                  </a:lnTo>
                  <a:lnTo>
                    <a:pt x="260" y="3136"/>
                  </a:lnTo>
                  <a:lnTo>
                    <a:pt x="283" y="3155"/>
                  </a:lnTo>
                  <a:lnTo>
                    <a:pt x="311" y="3170"/>
                  </a:lnTo>
                  <a:lnTo>
                    <a:pt x="341" y="3180"/>
                  </a:lnTo>
                  <a:lnTo>
                    <a:pt x="373" y="3183"/>
                  </a:lnTo>
                  <a:lnTo>
                    <a:pt x="1974" y="3183"/>
                  </a:lnTo>
                  <a:lnTo>
                    <a:pt x="2006" y="3180"/>
                  </a:lnTo>
                  <a:lnTo>
                    <a:pt x="2036" y="3170"/>
                  </a:lnTo>
                  <a:lnTo>
                    <a:pt x="2064" y="3155"/>
                  </a:lnTo>
                  <a:lnTo>
                    <a:pt x="2087" y="3136"/>
                  </a:lnTo>
                  <a:lnTo>
                    <a:pt x="2107" y="3113"/>
                  </a:lnTo>
                  <a:lnTo>
                    <a:pt x="2122" y="3086"/>
                  </a:lnTo>
                  <a:lnTo>
                    <a:pt x="2131" y="3056"/>
                  </a:lnTo>
                  <a:lnTo>
                    <a:pt x="2134" y="3025"/>
                  </a:lnTo>
                  <a:lnTo>
                    <a:pt x="2134" y="609"/>
                  </a:lnTo>
                  <a:lnTo>
                    <a:pt x="2131" y="577"/>
                  </a:lnTo>
                  <a:lnTo>
                    <a:pt x="2122" y="547"/>
                  </a:lnTo>
                  <a:lnTo>
                    <a:pt x="2107" y="520"/>
                  </a:lnTo>
                  <a:lnTo>
                    <a:pt x="2087" y="496"/>
                  </a:lnTo>
                  <a:lnTo>
                    <a:pt x="2064" y="477"/>
                  </a:lnTo>
                  <a:lnTo>
                    <a:pt x="2036" y="462"/>
                  </a:lnTo>
                  <a:lnTo>
                    <a:pt x="2006" y="453"/>
                  </a:lnTo>
                  <a:lnTo>
                    <a:pt x="1974" y="449"/>
                  </a:lnTo>
                  <a:lnTo>
                    <a:pt x="1821" y="449"/>
                  </a:lnTo>
                  <a:lnTo>
                    <a:pt x="1821" y="829"/>
                  </a:lnTo>
                  <a:lnTo>
                    <a:pt x="1818" y="862"/>
                  </a:lnTo>
                  <a:lnTo>
                    <a:pt x="1809" y="894"/>
                  </a:lnTo>
                  <a:lnTo>
                    <a:pt x="1795" y="923"/>
                  </a:lnTo>
                  <a:lnTo>
                    <a:pt x="1777" y="948"/>
                  </a:lnTo>
                  <a:lnTo>
                    <a:pt x="1755" y="971"/>
                  </a:lnTo>
                  <a:lnTo>
                    <a:pt x="1729" y="989"/>
                  </a:lnTo>
                  <a:lnTo>
                    <a:pt x="1700" y="1003"/>
                  </a:lnTo>
                  <a:lnTo>
                    <a:pt x="1668" y="1011"/>
                  </a:lnTo>
                  <a:lnTo>
                    <a:pt x="1635" y="1014"/>
                  </a:lnTo>
                  <a:lnTo>
                    <a:pt x="712" y="1014"/>
                  </a:lnTo>
                  <a:lnTo>
                    <a:pt x="679" y="1011"/>
                  </a:lnTo>
                  <a:lnTo>
                    <a:pt x="647" y="1003"/>
                  </a:lnTo>
                  <a:lnTo>
                    <a:pt x="618" y="989"/>
                  </a:lnTo>
                  <a:lnTo>
                    <a:pt x="592" y="971"/>
                  </a:lnTo>
                  <a:lnTo>
                    <a:pt x="570" y="948"/>
                  </a:lnTo>
                  <a:lnTo>
                    <a:pt x="552" y="923"/>
                  </a:lnTo>
                  <a:lnTo>
                    <a:pt x="538" y="894"/>
                  </a:lnTo>
                  <a:lnTo>
                    <a:pt x="529" y="862"/>
                  </a:lnTo>
                  <a:lnTo>
                    <a:pt x="526" y="829"/>
                  </a:lnTo>
                  <a:lnTo>
                    <a:pt x="526" y="449"/>
                  </a:lnTo>
                  <a:lnTo>
                    <a:pt x="373" y="449"/>
                  </a:lnTo>
                  <a:close/>
                  <a:moveTo>
                    <a:pt x="1174" y="73"/>
                  </a:moveTo>
                  <a:lnTo>
                    <a:pt x="1152" y="75"/>
                  </a:lnTo>
                  <a:lnTo>
                    <a:pt x="1132" y="84"/>
                  </a:lnTo>
                  <a:lnTo>
                    <a:pt x="1116" y="96"/>
                  </a:lnTo>
                  <a:lnTo>
                    <a:pt x="1104" y="112"/>
                  </a:lnTo>
                  <a:lnTo>
                    <a:pt x="1096" y="131"/>
                  </a:lnTo>
                  <a:lnTo>
                    <a:pt x="1093" y="153"/>
                  </a:lnTo>
                  <a:lnTo>
                    <a:pt x="1096" y="174"/>
                  </a:lnTo>
                  <a:lnTo>
                    <a:pt x="1104" y="193"/>
                  </a:lnTo>
                  <a:lnTo>
                    <a:pt x="1116" y="209"/>
                  </a:lnTo>
                  <a:lnTo>
                    <a:pt x="1132" y="222"/>
                  </a:lnTo>
                  <a:lnTo>
                    <a:pt x="1152" y="230"/>
                  </a:lnTo>
                  <a:lnTo>
                    <a:pt x="1174" y="234"/>
                  </a:lnTo>
                  <a:lnTo>
                    <a:pt x="1195" y="230"/>
                  </a:lnTo>
                  <a:lnTo>
                    <a:pt x="1215" y="222"/>
                  </a:lnTo>
                  <a:lnTo>
                    <a:pt x="1231" y="209"/>
                  </a:lnTo>
                  <a:lnTo>
                    <a:pt x="1244" y="193"/>
                  </a:lnTo>
                  <a:lnTo>
                    <a:pt x="1251" y="174"/>
                  </a:lnTo>
                  <a:lnTo>
                    <a:pt x="1254" y="153"/>
                  </a:lnTo>
                  <a:lnTo>
                    <a:pt x="1251" y="131"/>
                  </a:lnTo>
                  <a:lnTo>
                    <a:pt x="1244" y="112"/>
                  </a:lnTo>
                  <a:lnTo>
                    <a:pt x="1231" y="96"/>
                  </a:lnTo>
                  <a:lnTo>
                    <a:pt x="1215" y="84"/>
                  </a:lnTo>
                  <a:lnTo>
                    <a:pt x="1195" y="75"/>
                  </a:lnTo>
                  <a:lnTo>
                    <a:pt x="1174" y="73"/>
                  </a:lnTo>
                  <a:close/>
                  <a:moveTo>
                    <a:pt x="989" y="0"/>
                  </a:moveTo>
                  <a:lnTo>
                    <a:pt x="1358" y="0"/>
                  </a:lnTo>
                  <a:lnTo>
                    <a:pt x="1390" y="3"/>
                  </a:lnTo>
                  <a:lnTo>
                    <a:pt x="1421" y="12"/>
                  </a:lnTo>
                  <a:lnTo>
                    <a:pt x="1449" y="27"/>
                  </a:lnTo>
                  <a:lnTo>
                    <a:pt x="1472" y="47"/>
                  </a:lnTo>
                  <a:lnTo>
                    <a:pt x="1493" y="71"/>
                  </a:lnTo>
                  <a:lnTo>
                    <a:pt x="1507" y="98"/>
                  </a:lnTo>
                  <a:lnTo>
                    <a:pt x="1516" y="128"/>
                  </a:lnTo>
                  <a:lnTo>
                    <a:pt x="1519" y="161"/>
                  </a:lnTo>
                  <a:lnTo>
                    <a:pt x="1519" y="238"/>
                  </a:lnTo>
                  <a:lnTo>
                    <a:pt x="1974" y="238"/>
                  </a:lnTo>
                  <a:lnTo>
                    <a:pt x="2021" y="241"/>
                  </a:lnTo>
                  <a:lnTo>
                    <a:pt x="2066" y="250"/>
                  </a:lnTo>
                  <a:lnTo>
                    <a:pt x="2109" y="262"/>
                  </a:lnTo>
                  <a:lnTo>
                    <a:pt x="2149" y="281"/>
                  </a:lnTo>
                  <a:lnTo>
                    <a:pt x="2187" y="304"/>
                  </a:lnTo>
                  <a:lnTo>
                    <a:pt x="2222" y="331"/>
                  </a:lnTo>
                  <a:lnTo>
                    <a:pt x="2253" y="362"/>
                  </a:lnTo>
                  <a:lnTo>
                    <a:pt x="2281" y="397"/>
                  </a:lnTo>
                  <a:lnTo>
                    <a:pt x="2303" y="435"/>
                  </a:lnTo>
                  <a:lnTo>
                    <a:pt x="2323" y="475"/>
                  </a:lnTo>
                  <a:lnTo>
                    <a:pt x="2336" y="518"/>
                  </a:lnTo>
                  <a:lnTo>
                    <a:pt x="2344" y="562"/>
                  </a:lnTo>
                  <a:lnTo>
                    <a:pt x="2347" y="609"/>
                  </a:lnTo>
                  <a:lnTo>
                    <a:pt x="2347" y="3025"/>
                  </a:lnTo>
                  <a:lnTo>
                    <a:pt x="2344" y="3070"/>
                  </a:lnTo>
                  <a:lnTo>
                    <a:pt x="2335" y="3115"/>
                  </a:lnTo>
                  <a:lnTo>
                    <a:pt x="2323" y="3159"/>
                  </a:lnTo>
                  <a:lnTo>
                    <a:pt x="2303" y="3198"/>
                  </a:lnTo>
                  <a:lnTo>
                    <a:pt x="2281" y="3236"/>
                  </a:lnTo>
                  <a:lnTo>
                    <a:pt x="2253" y="3270"/>
                  </a:lnTo>
                  <a:lnTo>
                    <a:pt x="2222" y="3301"/>
                  </a:lnTo>
                  <a:lnTo>
                    <a:pt x="2187" y="3329"/>
                  </a:lnTo>
                  <a:lnTo>
                    <a:pt x="2149" y="3352"/>
                  </a:lnTo>
                  <a:lnTo>
                    <a:pt x="2109" y="3370"/>
                  </a:lnTo>
                  <a:lnTo>
                    <a:pt x="2066" y="3384"/>
                  </a:lnTo>
                  <a:lnTo>
                    <a:pt x="2021" y="3393"/>
                  </a:lnTo>
                  <a:lnTo>
                    <a:pt x="1974" y="3396"/>
                  </a:lnTo>
                  <a:lnTo>
                    <a:pt x="373" y="3396"/>
                  </a:lnTo>
                  <a:lnTo>
                    <a:pt x="326" y="3393"/>
                  </a:lnTo>
                  <a:lnTo>
                    <a:pt x="281" y="3384"/>
                  </a:lnTo>
                  <a:lnTo>
                    <a:pt x="238" y="3370"/>
                  </a:lnTo>
                  <a:lnTo>
                    <a:pt x="198" y="3352"/>
                  </a:lnTo>
                  <a:lnTo>
                    <a:pt x="160" y="3329"/>
                  </a:lnTo>
                  <a:lnTo>
                    <a:pt x="125" y="3301"/>
                  </a:lnTo>
                  <a:lnTo>
                    <a:pt x="94" y="3270"/>
                  </a:lnTo>
                  <a:lnTo>
                    <a:pt x="66" y="3236"/>
                  </a:lnTo>
                  <a:lnTo>
                    <a:pt x="44" y="3198"/>
                  </a:lnTo>
                  <a:lnTo>
                    <a:pt x="25" y="3159"/>
                  </a:lnTo>
                  <a:lnTo>
                    <a:pt x="11" y="3115"/>
                  </a:lnTo>
                  <a:lnTo>
                    <a:pt x="3" y="3070"/>
                  </a:lnTo>
                  <a:lnTo>
                    <a:pt x="0" y="3025"/>
                  </a:lnTo>
                  <a:lnTo>
                    <a:pt x="0" y="609"/>
                  </a:lnTo>
                  <a:lnTo>
                    <a:pt x="3" y="562"/>
                  </a:lnTo>
                  <a:lnTo>
                    <a:pt x="11" y="518"/>
                  </a:lnTo>
                  <a:lnTo>
                    <a:pt x="25" y="475"/>
                  </a:lnTo>
                  <a:lnTo>
                    <a:pt x="44" y="435"/>
                  </a:lnTo>
                  <a:lnTo>
                    <a:pt x="66" y="397"/>
                  </a:lnTo>
                  <a:lnTo>
                    <a:pt x="94" y="362"/>
                  </a:lnTo>
                  <a:lnTo>
                    <a:pt x="125" y="331"/>
                  </a:lnTo>
                  <a:lnTo>
                    <a:pt x="160" y="304"/>
                  </a:lnTo>
                  <a:lnTo>
                    <a:pt x="198" y="281"/>
                  </a:lnTo>
                  <a:lnTo>
                    <a:pt x="238" y="262"/>
                  </a:lnTo>
                  <a:lnTo>
                    <a:pt x="281" y="250"/>
                  </a:lnTo>
                  <a:lnTo>
                    <a:pt x="326" y="241"/>
                  </a:lnTo>
                  <a:lnTo>
                    <a:pt x="373" y="238"/>
                  </a:lnTo>
                  <a:lnTo>
                    <a:pt x="828" y="238"/>
                  </a:lnTo>
                  <a:lnTo>
                    <a:pt x="828" y="161"/>
                  </a:lnTo>
                  <a:lnTo>
                    <a:pt x="831" y="128"/>
                  </a:lnTo>
                  <a:lnTo>
                    <a:pt x="840" y="98"/>
                  </a:lnTo>
                  <a:lnTo>
                    <a:pt x="855" y="71"/>
                  </a:lnTo>
                  <a:lnTo>
                    <a:pt x="875" y="47"/>
                  </a:lnTo>
                  <a:lnTo>
                    <a:pt x="898" y="27"/>
                  </a:lnTo>
                  <a:lnTo>
                    <a:pt x="926" y="12"/>
                  </a:lnTo>
                  <a:lnTo>
                    <a:pt x="956" y="3"/>
                  </a:lnTo>
                  <a:lnTo>
                    <a:pt x="9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7" name="Freeform 92"/>
            <p:cNvSpPr>
              <a:spLocks noEditPoints="1"/>
            </p:cNvSpPr>
            <p:nvPr/>
          </p:nvSpPr>
          <p:spPr bwMode="auto">
            <a:xfrm>
              <a:off x="-1041401" y="2757488"/>
              <a:ext cx="96838" cy="79375"/>
            </a:xfrm>
            <a:custGeom>
              <a:avLst/>
              <a:gdLst>
                <a:gd name="T0" fmla="*/ 75 w 546"/>
                <a:gd name="T1" fmla="*/ 69 h 453"/>
                <a:gd name="T2" fmla="*/ 60 w 546"/>
                <a:gd name="T3" fmla="*/ 83 h 453"/>
                <a:gd name="T4" fmla="*/ 58 w 546"/>
                <a:gd name="T5" fmla="*/ 367 h 453"/>
                <a:gd name="T6" fmla="*/ 66 w 546"/>
                <a:gd name="T7" fmla="*/ 388 h 453"/>
                <a:gd name="T8" fmla="*/ 86 w 546"/>
                <a:gd name="T9" fmla="*/ 395 h 453"/>
                <a:gd name="T10" fmla="*/ 345 w 546"/>
                <a:gd name="T11" fmla="*/ 393 h 453"/>
                <a:gd name="T12" fmla="*/ 361 w 546"/>
                <a:gd name="T13" fmla="*/ 378 h 453"/>
                <a:gd name="T14" fmla="*/ 363 w 546"/>
                <a:gd name="T15" fmla="*/ 290 h 453"/>
                <a:gd name="T16" fmla="*/ 292 w 546"/>
                <a:gd name="T17" fmla="*/ 372 h 453"/>
                <a:gd name="T18" fmla="*/ 265 w 546"/>
                <a:gd name="T19" fmla="*/ 380 h 453"/>
                <a:gd name="T20" fmla="*/ 249 w 546"/>
                <a:gd name="T21" fmla="*/ 379 h 453"/>
                <a:gd name="T22" fmla="*/ 225 w 546"/>
                <a:gd name="T23" fmla="*/ 366 h 453"/>
                <a:gd name="T24" fmla="*/ 91 w 546"/>
                <a:gd name="T25" fmla="*/ 238 h 453"/>
                <a:gd name="T26" fmla="*/ 84 w 546"/>
                <a:gd name="T27" fmla="*/ 206 h 453"/>
                <a:gd name="T28" fmla="*/ 98 w 546"/>
                <a:gd name="T29" fmla="*/ 176 h 453"/>
                <a:gd name="T30" fmla="*/ 127 w 546"/>
                <a:gd name="T31" fmla="*/ 160 h 453"/>
                <a:gd name="T32" fmla="*/ 159 w 546"/>
                <a:gd name="T33" fmla="*/ 164 h 453"/>
                <a:gd name="T34" fmla="*/ 218 w 546"/>
                <a:gd name="T35" fmla="*/ 214 h 453"/>
                <a:gd name="T36" fmla="*/ 248 w 546"/>
                <a:gd name="T37" fmla="*/ 228 h 453"/>
                <a:gd name="T38" fmla="*/ 279 w 546"/>
                <a:gd name="T39" fmla="*/ 221 h 453"/>
                <a:gd name="T40" fmla="*/ 363 w 546"/>
                <a:gd name="T41" fmla="*/ 125 h 453"/>
                <a:gd name="T42" fmla="*/ 361 w 546"/>
                <a:gd name="T43" fmla="*/ 83 h 453"/>
                <a:gd name="T44" fmla="*/ 345 w 546"/>
                <a:gd name="T45" fmla="*/ 69 h 453"/>
                <a:gd name="T46" fmla="*/ 86 w 546"/>
                <a:gd name="T47" fmla="*/ 66 h 453"/>
                <a:gd name="T48" fmla="*/ 513 w 546"/>
                <a:gd name="T49" fmla="*/ 4 h 453"/>
                <a:gd name="T50" fmla="*/ 539 w 546"/>
                <a:gd name="T51" fmla="*/ 25 h 453"/>
                <a:gd name="T52" fmla="*/ 546 w 546"/>
                <a:gd name="T53" fmla="*/ 57 h 453"/>
                <a:gd name="T54" fmla="*/ 533 w 546"/>
                <a:gd name="T55" fmla="*/ 87 h 453"/>
                <a:gd name="T56" fmla="*/ 421 w 546"/>
                <a:gd name="T57" fmla="*/ 367 h 453"/>
                <a:gd name="T58" fmla="*/ 409 w 546"/>
                <a:gd name="T59" fmla="*/ 410 h 453"/>
                <a:gd name="T60" fmla="*/ 378 w 546"/>
                <a:gd name="T61" fmla="*/ 441 h 453"/>
                <a:gd name="T62" fmla="*/ 335 w 546"/>
                <a:gd name="T63" fmla="*/ 453 h 453"/>
                <a:gd name="T64" fmla="*/ 63 w 546"/>
                <a:gd name="T65" fmla="*/ 449 h 453"/>
                <a:gd name="T66" fmla="*/ 26 w 546"/>
                <a:gd name="T67" fmla="*/ 428 h 453"/>
                <a:gd name="T68" fmla="*/ 3 w 546"/>
                <a:gd name="T69" fmla="*/ 390 h 453"/>
                <a:gd name="T70" fmla="*/ 0 w 546"/>
                <a:gd name="T71" fmla="*/ 95 h 453"/>
                <a:gd name="T72" fmla="*/ 12 w 546"/>
                <a:gd name="T73" fmla="*/ 52 h 453"/>
                <a:gd name="T74" fmla="*/ 43 w 546"/>
                <a:gd name="T75" fmla="*/ 21 h 453"/>
                <a:gd name="T76" fmla="*/ 86 w 546"/>
                <a:gd name="T77" fmla="*/ 9 h 453"/>
                <a:gd name="T78" fmla="*/ 356 w 546"/>
                <a:gd name="T79" fmla="*/ 11 h 453"/>
                <a:gd name="T80" fmla="*/ 391 w 546"/>
                <a:gd name="T81" fmla="*/ 30 h 453"/>
                <a:gd name="T82" fmla="*/ 415 w 546"/>
                <a:gd name="T83" fmla="*/ 63 h 453"/>
                <a:gd name="T84" fmla="*/ 465 w 546"/>
                <a:gd name="T85" fmla="*/ 8 h 453"/>
                <a:gd name="T86" fmla="*/ 497 w 546"/>
                <a:gd name="T8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6" h="453">
                  <a:moveTo>
                    <a:pt x="86" y="66"/>
                  </a:moveTo>
                  <a:lnTo>
                    <a:pt x="75" y="69"/>
                  </a:lnTo>
                  <a:lnTo>
                    <a:pt x="66" y="75"/>
                  </a:lnTo>
                  <a:lnTo>
                    <a:pt x="60" y="83"/>
                  </a:lnTo>
                  <a:lnTo>
                    <a:pt x="58" y="95"/>
                  </a:lnTo>
                  <a:lnTo>
                    <a:pt x="58" y="367"/>
                  </a:lnTo>
                  <a:lnTo>
                    <a:pt x="60" y="378"/>
                  </a:lnTo>
                  <a:lnTo>
                    <a:pt x="66" y="388"/>
                  </a:lnTo>
                  <a:lnTo>
                    <a:pt x="75" y="393"/>
                  </a:lnTo>
                  <a:lnTo>
                    <a:pt x="86" y="395"/>
                  </a:lnTo>
                  <a:lnTo>
                    <a:pt x="335" y="395"/>
                  </a:lnTo>
                  <a:lnTo>
                    <a:pt x="345" y="393"/>
                  </a:lnTo>
                  <a:lnTo>
                    <a:pt x="355" y="388"/>
                  </a:lnTo>
                  <a:lnTo>
                    <a:pt x="361" y="378"/>
                  </a:lnTo>
                  <a:lnTo>
                    <a:pt x="363" y="367"/>
                  </a:lnTo>
                  <a:lnTo>
                    <a:pt x="363" y="290"/>
                  </a:lnTo>
                  <a:lnTo>
                    <a:pt x="302" y="362"/>
                  </a:lnTo>
                  <a:lnTo>
                    <a:pt x="292" y="372"/>
                  </a:lnTo>
                  <a:lnTo>
                    <a:pt x="279" y="378"/>
                  </a:lnTo>
                  <a:lnTo>
                    <a:pt x="265" y="380"/>
                  </a:lnTo>
                  <a:lnTo>
                    <a:pt x="262" y="380"/>
                  </a:lnTo>
                  <a:lnTo>
                    <a:pt x="249" y="379"/>
                  </a:lnTo>
                  <a:lnTo>
                    <a:pt x="236" y="374"/>
                  </a:lnTo>
                  <a:lnTo>
                    <a:pt x="225" y="366"/>
                  </a:lnTo>
                  <a:lnTo>
                    <a:pt x="101" y="252"/>
                  </a:lnTo>
                  <a:lnTo>
                    <a:pt x="91" y="238"/>
                  </a:lnTo>
                  <a:lnTo>
                    <a:pt x="85" y="223"/>
                  </a:lnTo>
                  <a:lnTo>
                    <a:pt x="84" y="206"/>
                  </a:lnTo>
                  <a:lnTo>
                    <a:pt x="89" y="191"/>
                  </a:lnTo>
                  <a:lnTo>
                    <a:pt x="98" y="176"/>
                  </a:lnTo>
                  <a:lnTo>
                    <a:pt x="112" y="166"/>
                  </a:lnTo>
                  <a:lnTo>
                    <a:pt x="127" y="160"/>
                  </a:lnTo>
                  <a:lnTo>
                    <a:pt x="143" y="160"/>
                  </a:lnTo>
                  <a:lnTo>
                    <a:pt x="159" y="164"/>
                  </a:lnTo>
                  <a:lnTo>
                    <a:pt x="173" y="174"/>
                  </a:lnTo>
                  <a:lnTo>
                    <a:pt x="218" y="214"/>
                  </a:lnTo>
                  <a:lnTo>
                    <a:pt x="232" y="224"/>
                  </a:lnTo>
                  <a:lnTo>
                    <a:pt x="248" y="228"/>
                  </a:lnTo>
                  <a:lnTo>
                    <a:pt x="264" y="227"/>
                  </a:lnTo>
                  <a:lnTo>
                    <a:pt x="279" y="221"/>
                  </a:lnTo>
                  <a:lnTo>
                    <a:pt x="292" y="210"/>
                  </a:lnTo>
                  <a:lnTo>
                    <a:pt x="363" y="125"/>
                  </a:lnTo>
                  <a:lnTo>
                    <a:pt x="363" y="95"/>
                  </a:lnTo>
                  <a:lnTo>
                    <a:pt x="361" y="83"/>
                  </a:lnTo>
                  <a:lnTo>
                    <a:pt x="355" y="75"/>
                  </a:lnTo>
                  <a:lnTo>
                    <a:pt x="345" y="69"/>
                  </a:lnTo>
                  <a:lnTo>
                    <a:pt x="335" y="66"/>
                  </a:lnTo>
                  <a:lnTo>
                    <a:pt x="86" y="66"/>
                  </a:lnTo>
                  <a:close/>
                  <a:moveTo>
                    <a:pt x="497" y="0"/>
                  </a:moveTo>
                  <a:lnTo>
                    <a:pt x="513" y="4"/>
                  </a:lnTo>
                  <a:lnTo>
                    <a:pt x="527" y="12"/>
                  </a:lnTo>
                  <a:lnTo>
                    <a:pt x="539" y="25"/>
                  </a:lnTo>
                  <a:lnTo>
                    <a:pt x="545" y="41"/>
                  </a:lnTo>
                  <a:lnTo>
                    <a:pt x="546" y="57"/>
                  </a:lnTo>
                  <a:lnTo>
                    <a:pt x="543" y="73"/>
                  </a:lnTo>
                  <a:lnTo>
                    <a:pt x="533" y="87"/>
                  </a:lnTo>
                  <a:lnTo>
                    <a:pt x="421" y="221"/>
                  </a:lnTo>
                  <a:lnTo>
                    <a:pt x="421" y="367"/>
                  </a:lnTo>
                  <a:lnTo>
                    <a:pt x="418" y="390"/>
                  </a:lnTo>
                  <a:lnTo>
                    <a:pt x="409" y="410"/>
                  </a:lnTo>
                  <a:lnTo>
                    <a:pt x="396" y="428"/>
                  </a:lnTo>
                  <a:lnTo>
                    <a:pt x="378" y="441"/>
                  </a:lnTo>
                  <a:lnTo>
                    <a:pt x="357" y="449"/>
                  </a:lnTo>
                  <a:lnTo>
                    <a:pt x="335" y="453"/>
                  </a:lnTo>
                  <a:lnTo>
                    <a:pt x="86" y="453"/>
                  </a:lnTo>
                  <a:lnTo>
                    <a:pt x="63" y="449"/>
                  </a:lnTo>
                  <a:lnTo>
                    <a:pt x="43" y="441"/>
                  </a:lnTo>
                  <a:lnTo>
                    <a:pt x="26" y="428"/>
                  </a:lnTo>
                  <a:lnTo>
                    <a:pt x="12" y="410"/>
                  </a:lnTo>
                  <a:lnTo>
                    <a:pt x="3" y="390"/>
                  </a:lnTo>
                  <a:lnTo>
                    <a:pt x="0" y="367"/>
                  </a:lnTo>
                  <a:lnTo>
                    <a:pt x="0" y="95"/>
                  </a:lnTo>
                  <a:lnTo>
                    <a:pt x="3" y="72"/>
                  </a:lnTo>
                  <a:lnTo>
                    <a:pt x="12" y="52"/>
                  </a:lnTo>
                  <a:lnTo>
                    <a:pt x="26" y="33"/>
                  </a:lnTo>
                  <a:lnTo>
                    <a:pt x="43" y="21"/>
                  </a:lnTo>
                  <a:lnTo>
                    <a:pt x="63" y="12"/>
                  </a:lnTo>
                  <a:lnTo>
                    <a:pt x="86" y="9"/>
                  </a:lnTo>
                  <a:lnTo>
                    <a:pt x="335" y="9"/>
                  </a:lnTo>
                  <a:lnTo>
                    <a:pt x="356" y="11"/>
                  </a:lnTo>
                  <a:lnTo>
                    <a:pt x="375" y="19"/>
                  </a:lnTo>
                  <a:lnTo>
                    <a:pt x="391" y="30"/>
                  </a:lnTo>
                  <a:lnTo>
                    <a:pt x="405" y="45"/>
                  </a:lnTo>
                  <a:lnTo>
                    <a:pt x="415" y="63"/>
                  </a:lnTo>
                  <a:lnTo>
                    <a:pt x="452" y="20"/>
                  </a:lnTo>
                  <a:lnTo>
                    <a:pt x="465" y="8"/>
                  </a:lnTo>
                  <a:lnTo>
                    <a:pt x="480" y="2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8" name="Freeform 93"/>
            <p:cNvSpPr>
              <a:spLocks noEditPoints="1"/>
            </p:cNvSpPr>
            <p:nvPr/>
          </p:nvSpPr>
          <p:spPr bwMode="auto">
            <a:xfrm>
              <a:off x="-1041401" y="2859088"/>
              <a:ext cx="96838" cy="82550"/>
            </a:xfrm>
            <a:custGeom>
              <a:avLst/>
              <a:gdLst>
                <a:gd name="T0" fmla="*/ 75 w 546"/>
                <a:gd name="T1" fmla="*/ 80 h 465"/>
                <a:gd name="T2" fmla="*/ 60 w 546"/>
                <a:gd name="T3" fmla="*/ 96 h 465"/>
                <a:gd name="T4" fmla="*/ 58 w 546"/>
                <a:gd name="T5" fmla="*/ 379 h 465"/>
                <a:gd name="T6" fmla="*/ 66 w 546"/>
                <a:gd name="T7" fmla="*/ 399 h 465"/>
                <a:gd name="T8" fmla="*/ 86 w 546"/>
                <a:gd name="T9" fmla="*/ 407 h 465"/>
                <a:gd name="T10" fmla="*/ 345 w 546"/>
                <a:gd name="T11" fmla="*/ 405 h 465"/>
                <a:gd name="T12" fmla="*/ 361 w 546"/>
                <a:gd name="T13" fmla="*/ 390 h 465"/>
                <a:gd name="T14" fmla="*/ 363 w 546"/>
                <a:gd name="T15" fmla="*/ 289 h 465"/>
                <a:gd name="T16" fmla="*/ 292 w 546"/>
                <a:gd name="T17" fmla="*/ 370 h 465"/>
                <a:gd name="T18" fmla="*/ 265 w 546"/>
                <a:gd name="T19" fmla="*/ 380 h 465"/>
                <a:gd name="T20" fmla="*/ 249 w 546"/>
                <a:gd name="T21" fmla="*/ 378 h 465"/>
                <a:gd name="T22" fmla="*/ 225 w 546"/>
                <a:gd name="T23" fmla="*/ 366 h 465"/>
                <a:gd name="T24" fmla="*/ 91 w 546"/>
                <a:gd name="T25" fmla="*/ 237 h 465"/>
                <a:gd name="T26" fmla="*/ 84 w 546"/>
                <a:gd name="T27" fmla="*/ 205 h 465"/>
                <a:gd name="T28" fmla="*/ 98 w 546"/>
                <a:gd name="T29" fmla="*/ 176 h 465"/>
                <a:gd name="T30" fmla="*/ 127 w 546"/>
                <a:gd name="T31" fmla="*/ 160 h 465"/>
                <a:gd name="T32" fmla="*/ 159 w 546"/>
                <a:gd name="T33" fmla="*/ 164 h 465"/>
                <a:gd name="T34" fmla="*/ 218 w 546"/>
                <a:gd name="T35" fmla="*/ 214 h 465"/>
                <a:gd name="T36" fmla="*/ 248 w 546"/>
                <a:gd name="T37" fmla="*/ 228 h 465"/>
                <a:gd name="T38" fmla="*/ 279 w 546"/>
                <a:gd name="T39" fmla="*/ 220 h 465"/>
                <a:gd name="T40" fmla="*/ 363 w 546"/>
                <a:gd name="T41" fmla="*/ 123 h 465"/>
                <a:gd name="T42" fmla="*/ 361 w 546"/>
                <a:gd name="T43" fmla="*/ 96 h 465"/>
                <a:gd name="T44" fmla="*/ 345 w 546"/>
                <a:gd name="T45" fmla="*/ 80 h 465"/>
                <a:gd name="T46" fmla="*/ 86 w 546"/>
                <a:gd name="T47" fmla="*/ 78 h 465"/>
                <a:gd name="T48" fmla="*/ 513 w 546"/>
                <a:gd name="T49" fmla="*/ 3 h 465"/>
                <a:gd name="T50" fmla="*/ 539 w 546"/>
                <a:gd name="T51" fmla="*/ 25 h 465"/>
                <a:gd name="T52" fmla="*/ 546 w 546"/>
                <a:gd name="T53" fmla="*/ 55 h 465"/>
                <a:gd name="T54" fmla="*/ 533 w 546"/>
                <a:gd name="T55" fmla="*/ 86 h 465"/>
                <a:gd name="T56" fmla="*/ 421 w 546"/>
                <a:gd name="T57" fmla="*/ 379 h 465"/>
                <a:gd name="T58" fmla="*/ 409 w 546"/>
                <a:gd name="T59" fmla="*/ 422 h 465"/>
                <a:gd name="T60" fmla="*/ 378 w 546"/>
                <a:gd name="T61" fmla="*/ 453 h 465"/>
                <a:gd name="T62" fmla="*/ 335 w 546"/>
                <a:gd name="T63" fmla="*/ 465 h 465"/>
                <a:gd name="T64" fmla="*/ 63 w 546"/>
                <a:gd name="T65" fmla="*/ 462 h 465"/>
                <a:gd name="T66" fmla="*/ 26 w 546"/>
                <a:gd name="T67" fmla="*/ 439 h 465"/>
                <a:gd name="T68" fmla="*/ 3 w 546"/>
                <a:gd name="T69" fmla="*/ 402 h 465"/>
                <a:gd name="T70" fmla="*/ 0 w 546"/>
                <a:gd name="T71" fmla="*/ 106 h 465"/>
                <a:gd name="T72" fmla="*/ 12 w 546"/>
                <a:gd name="T73" fmla="*/ 63 h 465"/>
                <a:gd name="T74" fmla="*/ 43 w 546"/>
                <a:gd name="T75" fmla="*/ 32 h 465"/>
                <a:gd name="T76" fmla="*/ 86 w 546"/>
                <a:gd name="T77" fmla="*/ 20 h 465"/>
                <a:gd name="T78" fmla="*/ 354 w 546"/>
                <a:gd name="T79" fmla="*/ 22 h 465"/>
                <a:gd name="T80" fmla="*/ 387 w 546"/>
                <a:gd name="T81" fmla="*/ 39 h 465"/>
                <a:gd name="T82" fmla="*/ 410 w 546"/>
                <a:gd name="T83" fmla="*/ 67 h 465"/>
                <a:gd name="T84" fmla="*/ 465 w 546"/>
                <a:gd name="T85" fmla="*/ 7 h 465"/>
                <a:gd name="T86" fmla="*/ 497 w 546"/>
                <a:gd name="T8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6" h="465">
                  <a:moveTo>
                    <a:pt x="86" y="78"/>
                  </a:moveTo>
                  <a:lnTo>
                    <a:pt x="75" y="80"/>
                  </a:lnTo>
                  <a:lnTo>
                    <a:pt x="66" y="86"/>
                  </a:lnTo>
                  <a:lnTo>
                    <a:pt x="60" y="96"/>
                  </a:lnTo>
                  <a:lnTo>
                    <a:pt x="58" y="106"/>
                  </a:lnTo>
                  <a:lnTo>
                    <a:pt x="58" y="379"/>
                  </a:lnTo>
                  <a:lnTo>
                    <a:pt x="60" y="390"/>
                  </a:lnTo>
                  <a:lnTo>
                    <a:pt x="66" y="399"/>
                  </a:lnTo>
                  <a:lnTo>
                    <a:pt x="75" y="405"/>
                  </a:lnTo>
                  <a:lnTo>
                    <a:pt x="86" y="407"/>
                  </a:lnTo>
                  <a:lnTo>
                    <a:pt x="335" y="407"/>
                  </a:lnTo>
                  <a:lnTo>
                    <a:pt x="345" y="405"/>
                  </a:lnTo>
                  <a:lnTo>
                    <a:pt x="355" y="399"/>
                  </a:lnTo>
                  <a:lnTo>
                    <a:pt x="361" y="390"/>
                  </a:lnTo>
                  <a:lnTo>
                    <a:pt x="363" y="379"/>
                  </a:lnTo>
                  <a:lnTo>
                    <a:pt x="363" y="289"/>
                  </a:lnTo>
                  <a:lnTo>
                    <a:pt x="302" y="361"/>
                  </a:lnTo>
                  <a:lnTo>
                    <a:pt x="292" y="370"/>
                  </a:lnTo>
                  <a:lnTo>
                    <a:pt x="279" y="377"/>
                  </a:lnTo>
                  <a:lnTo>
                    <a:pt x="265" y="380"/>
                  </a:lnTo>
                  <a:lnTo>
                    <a:pt x="262" y="380"/>
                  </a:lnTo>
                  <a:lnTo>
                    <a:pt x="249" y="378"/>
                  </a:lnTo>
                  <a:lnTo>
                    <a:pt x="236" y="373"/>
                  </a:lnTo>
                  <a:lnTo>
                    <a:pt x="225" y="366"/>
                  </a:lnTo>
                  <a:lnTo>
                    <a:pt x="101" y="251"/>
                  </a:lnTo>
                  <a:lnTo>
                    <a:pt x="91" y="237"/>
                  </a:lnTo>
                  <a:lnTo>
                    <a:pt x="85" y="221"/>
                  </a:lnTo>
                  <a:lnTo>
                    <a:pt x="84" y="205"/>
                  </a:lnTo>
                  <a:lnTo>
                    <a:pt x="89" y="189"/>
                  </a:lnTo>
                  <a:lnTo>
                    <a:pt x="98" y="176"/>
                  </a:lnTo>
                  <a:lnTo>
                    <a:pt x="112" y="165"/>
                  </a:lnTo>
                  <a:lnTo>
                    <a:pt x="127" y="160"/>
                  </a:lnTo>
                  <a:lnTo>
                    <a:pt x="143" y="159"/>
                  </a:lnTo>
                  <a:lnTo>
                    <a:pt x="159" y="164"/>
                  </a:lnTo>
                  <a:lnTo>
                    <a:pt x="173" y="173"/>
                  </a:lnTo>
                  <a:lnTo>
                    <a:pt x="218" y="214"/>
                  </a:lnTo>
                  <a:lnTo>
                    <a:pt x="232" y="223"/>
                  </a:lnTo>
                  <a:lnTo>
                    <a:pt x="248" y="228"/>
                  </a:lnTo>
                  <a:lnTo>
                    <a:pt x="264" y="227"/>
                  </a:lnTo>
                  <a:lnTo>
                    <a:pt x="279" y="220"/>
                  </a:lnTo>
                  <a:lnTo>
                    <a:pt x="292" y="210"/>
                  </a:lnTo>
                  <a:lnTo>
                    <a:pt x="363" y="123"/>
                  </a:lnTo>
                  <a:lnTo>
                    <a:pt x="363" y="106"/>
                  </a:lnTo>
                  <a:lnTo>
                    <a:pt x="361" y="96"/>
                  </a:lnTo>
                  <a:lnTo>
                    <a:pt x="355" y="86"/>
                  </a:lnTo>
                  <a:lnTo>
                    <a:pt x="345" y="80"/>
                  </a:lnTo>
                  <a:lnTo>
                    <a:pt x="335" y="78"/>
                  </a:lnTo>
                  <a:lnTo>
                    <a:pt x="86" y="78"/>
                  </a:lnTo>
                  <a:close/>
                  <a:moveTo>
                    <a:pt x="497" y="0"/>
                  </a:moveTo>
                  <a:lnTo>
                    <a:pt x="513" y="3"/>
                  </a:lnTo>
                  <a:lnTo>
                    <a:pt x="527" y="12"/>
                  </a:lnTo>
                  <a:lnTo>
                    <a:pt x="539" y="25"/>
                  </a:lnTo>
                  <a:lnTo>
                    <a:pt x="545" y="39"/>
                  </a:lnTo>
                  <a:lnTo>
                    <a:pt x="546" y="55"/>
                  </a:lnTo>
                  <a:lnTo>
                    <a:pt x="543" y="72"/>
                  </a:lnTo>
                  <a:lnTo>
                    <a:pt x="533" y="86"/>
                  </a:lnTo>
                  <a:lnTo>
                    <a:pt x="421" y="221"/>
                  </a:lnTo>
                  <a:lnTo>
                    <a:pt x="421" y="379"/>
                  </a:lnTo>
                  <a:lnTo>
                    <a:pt x="418" y="402"/>
                  </a:lnTo>
                  <a:lnTo>
                    <a:pt x="409" y="422"/>
                  </a:lnTo>
                  <a:lnTo>
                    <a:pt x="396" y="439"/>
                  </a:lnTo>
                  <a:lnTo>
                    <a:pt x="378" y="453"/>
                  </a:lnTo>
                  <a:lnTo>
                    <a:pt x="357" y="462"/>
                  </a:lnTo>
                  <a:lnTo>
                    <a:pt x="335" y="465"/>
                  </a:lnTo>
                  <a:lnTo>
                    <a:pt x="86" y="465"/>
                  </a:lnTo>
                  <a:lnTo>
                    <a:pt x="63" y="462"/>
                  </a:lnTo>
                  <a:lnTo>
                    <a:pt x="43" y="453"/>
                  </a:lnTo>
                  <a:lnTo>
                    <a:pt x="26" y="439"/>
                  </a:lnTo>
                  <a:lnTo>
                    <a:pt x="12" y="422"/>
                  </a:lnTo>
                  <a:lnTo>
                    <a:pt x="3" y="402"/>
                  </a:lnTo>
                  <a:lnTo>
                    <a:pt x="0" y="379"/>
                  </a:lnTo>
                  <a:lnTo>
                    <a:pt x="0" y="106"/>
                  </a:lnTo>
                  <a:lnTo>
                    <a:pt x="3" y="84"/>
                  </a:lnTo>
                  <a:lnTo>
                    <a:pt x="12" y="63"/>
                  </a:lnTo>
                  <a:lnTo>
                    <a:pt x="26" y="46"/>
                  </a:lnTo>
                  <a:lnTo>
                    <a:pt x="43" y="32"/>
                  </a:lnTo>
                  <a:lnTo>
                    <a:pt x="63" y="23"/>
                  </a:lnTo>
                  <a:lnTo>
                    <a:pt x="86" y="20"/>
                  </a:lnTo>
                  <a:lnTo>
                    <a:pt x="335" y="20"/>
                  </a:lnTo>
                  <a:lnTo>
                    <a:pt x="354" y="22"/>
                  </a:lnTo>
                  <a:lnTo>
                    <a:pt x="372" y="29"/>
                  </a:lnTo>
                  <a:lnTo>
                    <a:pt x="387" y="39"/>
                  </a:lnTo>
                  <a:lnTo>
                    <a:pt x="401" y="52"/>
                  </a:lnTo>
                  <a:lnTo>
                    <a:pt x="410" y="67"/>
                  </a:lnTo>
                  <a:lnTo>
                    <a:pt x="452" y="18"/>
                  </a:lnTo>
                  <a:lnTo>
                    <a:pt x="465" y="7"/>
                  </a:lnTo>
                  <a:lnTo>
                    <a:pt x="480" y="1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9" name="Freeform 94"/>
            <p:cNvSpPr>
              <a:spLocks noEditPoints="1"/>
            </p:cNvSpPr>
            <p:nvPr/>
          </p:nvSpPr>
          <p:spPr bwMode="auto">
            <a:xfrm>
              <a:off x="-1041401" y="2962275"/>
              <a:ext cx="96838" cy="82550"/>
            </a:xfrm>
            <a:custGeom>
              <a:avLst/>
              <a:gdLst>
                <a:gd name="T0" fmla="*/ 75 w 546"/>
                <a:gd name="T1" fmla="*/ 85 h 470"/>
                <a:gd name="T2" fmla="*/ 60 w 546"/>
                <a:gd name="T3" fmla="*/ 101 h 470"/>
                <a:gd name="T4" fmla="*/ 58 w 546"/>
                <a:gd name="T5" fmla="*/ 384 h 470"/>
                <a:gd name="T6" fmla="*/ 66 w 546"/>
                <a:gd name="T7" fmla="*/ 404 h 470"/>
                <a:gd name="T8" fmla="*/ 86 w 546"/>
                <a:gd name="T9" fmla="*/ 412 h 470"/>
                <a:gd name="T10" fmla="*/ 345 w 546"/>
                <a:gd name="T11" fmla="*/ 410 h 470"/>
                <a:gd name="T12" fmla="*/ 361 w 546"/>
                <a:gd name="T13" fmla="*/ 395 h 470"/>
                <a:gd name="T14" fmla="*/ 363 w 546"/>
                <a:gd name="T15" fmla="*/ 289 h 470"/>
                <a:gd name="T16" fmla="*/ 292 w 546"/>
                <a:gd name="T17" fmla="*/ 371 h 470"/>
                <a:gd name="T18" fmla="*/ 265 w 546"/>
                <a:gd name="T19" fmla="*/ 379 h 470"/>
                <a:gd name="T20" fmla="*/ 262 w 546"/>
                <a:gd name="T21" fmla="*/ 381 h 470"/>
                <a:gd name="T22" fmla="*/ 236 w 546"/>
                <a:gd name="T23" fmla="*/ 373 h 470"/>
                <a:gd name="T24" fmla="*/ 101 w 546"/>
                <a:gd name="T25" fmla="*/ 251 h 470"/>
                <a:gd name="T26" fmla="*/ 85 w 546"/>
                <a:gd name="T27" fmla="*/ 222 h 470"/>
                <a:gd name="T28" fmla="*/ 89 w 546"/>
                <a:gd name="T29" fmla="*/ 190 h 470"/>
                <a:gd name="T30" fmla="*/ 112 w 546"/>
                <a:gd name="T31" fmla="*/ 166 h 470"/>
                <a:gd name="T32" fmla="*/ 143 w 546"/>
                <a:gd name="T33" fmla="*/ 159 h 470"/>
                <a:gd name="T34" fmla="*/ 173 w 546"/>
                <a:gd name="T35" fmla="*/ 173 h 470"/>
                <a:gd name="T36" fmla="*/ 232 w 546"/>
                <a:gd name="T37" fmla="*/ 223 h 470"/>
                <a:gd name="T38" fmla="*/ 264 w 546"/>
                <a:gd name="T39" fmla="*/ 226 h 470"/>
                <a:gd name="T40" fmla="*/ 292 w 546"/>
                <a:gd name="T41" fmla="*/ 209 h 470"/>
                <a:gd name="T42" fmla="*/ 363 w 546"/>
                <a:gd name="T43" fmla="*/ 111 h 470"/>
                <a:gd name="T44" fmla="*/ 355 w 546"/>
                <a:gd name="T45" fmla="*/ 91 h 470"/>
                <a:gd name="T46" fmla="*/ 335 w 546"/>
                <a:gd name="T47" fmla="*/ 83 h 470"/>
                <a:gd name="T48" fmla="*/ 497 w 546"/>
                <a:gd name="T49" fmla="*/ 0 h 470"/>
                <a:gd name="T50" fmla="*/ 527 w 546"/>
                <a:gd name="T51" fmla="*/ 11 h 470"/>
                <a:gd name="T52" fmla="*/ 545 w 546"/>
                <a:gd name="T53" fmla="*/ 40 h 470"/>
                <a:gd name="T54" fmla="*/ 543 w 546"/>
                <a:gd name="T55" fmla="*/ 72 h 470"/>
                <a:gd name="T56" fmla="*/ 421 w 546"/>
                <a:gd name="T57" fmla="*/ 221 h 470"/>
                <a:gd name="T58" fmla="*/ 418 w 546"/>
                <a:gd name="T59" fmla="*/ 406 h 470"/>
                <a:gd name="T60" fmla="*/ 396 w 546"/>
                <a:gd name="T61" fmla="*/ 444 h 470"/>
                <a:gd name="T62" fmla="*/ 357 w 546"/>
                <a:gd name="T63" fmla="*/ 467 h 470"/>
                <a:gd name="T64" fmla="*/ 86 w 546"/>
                <a:gd name="T65" fmla="*/ 470 h 470"/>
                <a:gd name="T66" fmla="*/ 43 w 546"/>
                <a:gd name="T67" fmla="*/ 458 h 470"/>
                <a:gd name="T68" fmla="*/ 12 w 546"/>
                <a:gd name="T69" fmla="*/ 427 h 470"/>
                <a:gd name="T70" fmla="*/ 0 w 546"/>
                <a:gd name="T71" fmla="*/ 384 h 470"/>
                <a:gd name="T72" fmla="*/ 3 w 546"/>
                <a:gd name="T73" fmla="*/ 89 h 470"/>
                <a:gd name="T74" fmla="*/ 26 w 546"/>
                <a:gd name="T75" fmla="*/ 51 h 470"/>
                <a:gd name="T76" fmla="*/ 63 w 546"/>
                <a:gd name="T77" fmla="*/ 28 h 470"/>
                <a:gd name="T78" fmla="*/ 335 w 546"/>
                <a:gd name="T79" fmla="*/ 25 h 470"/>
                <a:gd name="T80" fmla="*/ 378 w 546"/>
                <a:gd name="T81" fmla="*/ 38 h 470"/>
                <a:gd name="T82" fmla="*/ 409 w 546"/>
                <a:gd name="T83" fmla="*/ 70 h 470"/>
                <a:gd name="T84" fmla="*/ 465 w 546"/>
                <a:gd name="T85" fmla="*/ 7 h 470"/>
                <a:gd name="T86" fmla="*/ 497 w 546"/>
                <a:gd name="T87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6" h="470">
                  <a:moveTo>
                    <a:pt x="86" y="83"/>
                  </a:moveTo>
                  <a:lnTo>
                    <a:pt x="75" y="85"/>
                  </a:lnTo>
                  <a:lnTo>
                    <a:pt x="66" y="91"/>
                  </a:lnTo>
                  <a:lnTo>
                    <a:pt x="60" y="101"/>
                  </a:lnTo>
                  <a:lnTo>
                    <a:pt x="58" y="111"/>
                  </a:lnTo>
                  <a:lnTo>
                    <a:pt x="58" y="384"/>
                  </a:lnTo>
                  <a:lnTo>
                    <a:pt x="60" y="395"/>
                  </a:lnTo>
                  <a:lnTo>
                    <a:pt x="66" y="404"/>
                  </a:lnTo>
                  <a:lnTo>
                    <a:pt x="75" y="410"/>
                  </a:lnTo>
                  <a:lnTo>
                    <a:pt x="86" y="412"/>
                  </a:lnTo>
                  <a:lnTo>
                    <a:pt x="335" y="412"/>
                  </a:lnTo>
                  <a:lnTo>
                    <a:pt x="345" y="410"/>
                  </a:lnTo>
                  <a:lnTo>
                    <a:pt x="355" y="404"/>
                  </a:lnTo>
                  <a:lnTo>
                    <a:pt x="361" y="395"/>
                  </a:lnTo>
                  <a:lnTo>
                    <a:pt x="363" y="384"/>
                  </a:lnTo>
                  <a:lnTo>
                    <a:pt x="363" y="289"/>
                  </a:lnTo>
                  <a:lnTo>
                    <a:pt x="302" y="361"/>
                  </a:lnTo>
                  <a:lnTo>
                    <a:pt x="292" y="371"/>
                  </a:lnTo>
                  <a:lnTo>
                    <a:pt x="279" y="377"/>
                  </a:lnTo>
                  <a:lnTo>
                    <a:pt x="265" y="379"/>
                  </a:lnTo>
                  <a:lnTo>
                    <a:pt x="264" y="379"/>
                  </a:lnTo>
                  <a:lnTo>
                    <a:pt x="262" y="381"/>
                  </a:lnTo>
                  <a:lnTo>
                    <a:pt x="249" y="378"/>
                  </a:lnTo>
                  <a:lnTo>
                    <a:pt x="236" y="373"/>
                  </a:lnTo>
                  <a:lnTo>
                    <a:pt x="225" y="366"/>
                  </a:lnTo>
                  <a:lnTo>
                    <a:pt x="101" y="251"/>
                  </a:lnTo>
                  <a:lnTo>
                    <a:pt x="91" y="237"/>
                  </a:lnTo>
                  <a:lnTo>
                    <a:pt x="85" y="222"/>
                  </a:lnTo>
                  <a:lnTo>
                    <a:pt x="84" y="206"/>
                  </a:lnTo>
                  <a:lnTo>
                    <a:pt x="89" y="190"/>
                  </a:lnTo>
                  <a:lnTo>
                    <a:pt x="98" y="176"/>
                  </a:lnTo>
                  <a:lnTo>
                    <a:pt x="112" y="166"/>
                  </a:lnTo>
                  <a:lnTo>
                    <a:pt x="127" y="159"/>
                  </a:lnTo>
                  <a:lnTo>
                    <a:pt x="143" y="159"/>
                  </a:lnTo>
                  <a:lnTo>
                    <a:pt x="159" y="164"/>
                  </a:lnTo>
                  <a:lnTo>
                    <a:pt x="173" y="173"/>
                  </a:lnTo>
                  <a:lnTo>
                    <a:pt x="218" y="214"/>
                  </a:lnTo>
                  <a:lnTo>
                    <a:pt x="232" y="223"/>
                  </a:lnTo>
                  <a:lnTo>
                    <a:pt x="248" y="227"/>
                  </a:lnTo>
                  <a:lnTo>
                    <a:pt x="264" y="226"/>
                  </a:lnTo>
                  <a:lnTo>
                    <a:pt x="279" y="220"/>
                  </a:lnTo>
                  <a:lnTo>
                    <a:pt x="292" y="209"/>
                  </a:lnTo>
                  <a:lnTo>
                    <a:pt x="363" y="124"/>
                  </a:lnTo>
                  <a:lnTo>
                    <a:pt x="363" y="111"/>
                  </a:lnTo>
                  <a:lnTo>
                    <a:pt x="361" y="101"/>
                  </a:lnTo>
                  <a:lnTo>
                    <a:pt x="355" y="91"/>
                  </a:lnTo>
                  <a:lnTo>
                    <a:pt x="345" y="85"/>
                  </a:lnTo>
                  <a:lnTo>
                    <a:pt x="335" y="83"/>
                  </a:lnTo>
                  <a:lnTo>
                    <a:pt x="86" y="83"/>
                  </a:lnTo>
                  <a:close/>
                  <a:moveTo>
                    <a:pt x="497" y="0"/>
                  </a:moveTo>
                  <a:lnTo>
                    <a:pt x="513" y="3"/>
                  </a:lnTo>
                  <a:lnTo>
                    <a:pt x="527" y="11"/>
                  </a:lnTo>
                  <a:lnTo>
                    <a:pt x="539" y="24"/>
                  </a:lnTo>
                  <a:lnTo>
                    <a:pt x="545" y="40"/>
                  </a:lnTo>
                  <a:lnTo>
                    <a:pt x="546" y="56"/>
                  </a:lnTo>
                  <a:lnTo>
                    <a:pt x="543" y="72"/>
                  </a:lnTo>
                  <a:lnTo>
                    <a:pt x="533" y="87"/>
                  </a:lnTo>
                  <a:lnTo>
                    <a:pt x="421" y="221"/>
                  </a:lnTo>
                  <a:lnTo>
                    <a:pt x="421" y="384"/>
                  </a:lnTo>
                  <a:lnTo>
                    <a:pt x="418" y="406"/>
                  </a:lnTo>
                  <a:lnTo>
                    <a:pt x="409" y="427"/>
                  </a:lnTo>
                  <a:lnTo>
                    <a:pt x="396" y="444"/>
                  </a:lnTo>
                  <a:lnTo>
                    <a:pt x="378" y="458"/>
                  </a:lnTo>
                  <a:lnTo>
                    <a:pt x="357" y="467"/>
                  </a:lnTo>
                  <a:lnTo>
                    <a:pt x="335" y="470"/>
                  </a:lnTo>
                  <a:lnTo>
                    <a:pt x="86" y="470"/>
                  </a:lnTo>
                  <a:lnTo>
                    <a:pt x="63" y="467"/>
                  </a:lnTo>
                  <a:lnTo>
                    <a:pt x="43" y="458"/>
                  </a:lnTo>
                  <a:lnTo>
                    <a:pt x="26" y="444"/>
                  </a:lnTo>
                  <a:lnTo>
                    <a:pt x="12" y="427"/>
                  </a:lnTo>
                  <a:lnTo>
                    <a:pt x="3" y="406"/>
                  </a:lnTo>
                  <a:lnTo>
                    <a:pt x="0" y="384"/>
                  </a:lnTo>
                  <a:lnTo>
                    <a:pt x="0" y="111"/>
                  </a:lnTo>
                  <a:lnTo>
                    <a:pt x="3" y="89"/>
                  </a:lnTo>
                  <a:lnTo>
                    <a:pt x="12" y="68"/>
                  </a:lnTo>
                  <a:lnTo>
                    <a:pt x="26" y="51"/>
                  </a:lnTo>
                  <a:lnTo>
                    <a:pt x="43" y="37"/>
                  </a:lnTo>
                  <a:lnTo>
                    <a:pt x="63" y="28"/>
                  </a:lnTo>
                  <a:lnTo>
                    <a:pt x="86" y="25"/>
                  </a:lnTo>
                  <a:lnTo>
                    <a:pt x="335" y="25"/>
                  </a:lnTo>
                  <a:lnTo>
                    <a:pt x="358" y="28"/>
                  </a:lnTo>
                  <a:lnTo>
                    <a:pt x="378" y="38"/>
                  </a:lnTo>
                  <a:lnTo>
                    <a:pt x="396" y="52"/>
                  </a:lnTo>
                  <a:lnTo>
                    <a:pt x="409" y="70"/>
                  </a:lnTo>
                  <a:lnTo>
                    <a:pt x="452" y="19"/>
                  </a:lnTo>
                  <a:lnTo>
                    <a:pt x="465" y="7"/>
                  </a:lnTo>
                  <a:lnTo>
                    <a:pt x="480" y="1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0" name="Freeform 95"/>
            <p:cNvSpPr>
              <a:spLocks/>
            </p:cNvSpPr>
            <p:nvPr/>
          </p:nvSpPr>
          <p:spPr bwMode="auto">
            <a:xfrm>
              <a:off x="-919163" y="2792413"/>
              <a:ext cx="169863" cy="17463"/>
            </a:xfrm>
            <a:custGeom>
              <a:avLst/>
              <a:gdLst>
                <a:gd name="T0" fmla="*/ 53 w 969"/>
                <a:gd name="T1" fmla="*/ 0 h 106"/>
                <a:gd name="T2" fmla="*/ 916 w 969"/>
                <a:gd name="T3" fmla="*/ 0 h 106"/>
                <a:gd name="T4" fmla="*/ 933 w 969"/>
                <a:gd name="T5" fmla="*/ 3 h 106"/>
                <a:gd name="T6" fmla="*/ 947 w 969"/>
                <a:gd name="T7" fmla="*/ 11 h 106"/>
                <a:gd name="T8" fmla="*/ 959 w 969"/>
                <a:gd name="T9" fmla="*/ 22 h 106"/>
                <a:gd name="T10" fmla="*/ 966 w 969"/>
                <a:gd name="T11" fmla="*/ 37 h 106"/>
                <a:gd name="T12" fmla="*/ 969 w 969"/>
                <a:gd name="T13" fmla="*/ 54 h 106"/>
                <a:gd name="T14" fmla="*/ 966 w 969"/>
                <a:gd name="T15" fmla="*/ 70 h 106"/>
                <a:gd name="T16" fmla="*/ 959 w 969"/>
                <a:gd name="T17" fmla="*/ 85 h 106"/>
                <a:gd name="T18" fmla="*/ 947 w 969"/>
                <a:gd name="T19" fmla="*/ 97 h 106"/>
                <a:gd name="T20" fmla="*/ 933 w 969"/>
                <a:gd name="T21" fmla="*/ 104 h 106"/>
                <a:gd name="T22" fmla="*/ 916 w 969"/>
                <a:gd name="T23" fmla="*/ 106 h 106"/>
                <a:gd name="T24" fmla="*/ 53 w 969"/>
                <a:gd name="T25" fmla="*/ 106 h 106"/>
                <a:gd name="T26" fmla="*/ 36 w 969"/>
                <a:gd name="T27" fmla="*/ 104 h 106"/>
                <a:gd name="T28" fmla="*/ 22 w 969"/>
                <a:gd name="T29" fmla="*/ 97 h 106"/>
                <a:gd name="T30" fmla="*/ 10 w 969"/>
                <a:gd name="T31" fmla="*/ 85 h 106"/>
                <a:gd name="T32" fmla="*/ 3 w 969"/>
                <a:gd name="T33" fmla="*/ 70 h 106"/>
                <a:gd name="T34" fmla="*/ 0 w 969"/>
                <a:gd name="T35" fmla="*/ 54 h 106"/>
                <a:gd name="T36" fmla="*/ 3 w 969"/>
                <a:gd name="T37" fmla="*/ 37 h 106"/>
                <a:gd name="T38" fmla="*/ 10 w 969"/>
                <a:gd name="T39" fmla="*/ 22 h 106"/>
                <a:gd name="T40" fmla="*/ 22 w 969"/>
                <a:gd name="T41" fmla="*/ 11 h 106"/>
                <a:gd name="T42" fmla="*/ 36 w 969"/>
                <a:gd name="T43" fmla="*/ 3 h 106"/>
                <a:gd name="T44" fmla="*/ 53 w 969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9" h="106">
                  <a:moveTo>
                    <a:pt x="53" y="0"/>
                  </a:moveTo>
                  <a:lnTo>
                    <a:pt x="916" y="0"/>
                  </a:lnTo>
                  <a:lnTo>
                    <a:pt x="933" y="3"/>
                  </a:lnTo>
                  <a:lnTo>
                    <a:pt x="947" y="11"/>
                  </a:lnTo>
                  <a:lnTo>
                    <a:pt x="959" y="22"/>
                  </a:lnTo>
                  <a:lnTo>
                    <a:pt x="966" y="37"/>
                  </a:lnTo>
                  <a:lnTo>
                    <a:pt x="969" y="54"/>
                  </a:lnTo>
                  <a:lnTo>
                    <a:pt x="966" y="70"/>
                  </a:lnTo>
                  <a:lnTo>
                    <a:pt x="959" y="85"/>
                  </a:lnTo>
                  <a:lnTo>
                    <a:pt x="947" y="97"/>
                  </a:lnTo>
                  <a:lnTo>
                    <a:pt x="933" y="104"/>
                  </a:lnTo>
                  <a:lnTo>
                    <a:pt x="916" y="106"/>
                  </a:lnTo>
                  <a:lnTo>
                    <a:pt x="53" y="106"/>
                  </a:lnTo>
                  <a:lnTo>
                    <a:pt x="36" y="104"/>
                  </a:lnTo>
                  <a:lnTo>
                    <a:pt x="22" y="97"/>
                  </a:lnTo>
                  <a:lnTo>
                    <a:pt x="10" y="85"/>
                  </a:lnTo>
                  <a:lnTo>
                    <a:pt x="3" y="70"/>
                  </a:lnTo>
                  <a:lnTo>
                    <a:pt x="0" y="54"/>
                  </a:lnTo>
                  <a:lnTo>
                    <a:pt x="3" y="37"/>
                  </a:lnTo>
                  <a:lnTo>
                    <a:pt x="10" y="22"/>
                  </a:lnTo>
                  <a:lnTo>
                    <a:pt x="22" y="11"/>
                  </a:lnTo>
                  <a:lnTo>
                    <a:pt x="36" y="3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1" name="Freeform 96"/>
            <p:cNvSpPr>
              <a:spLocks/>
            </p:cNvSpPr>
            <p:nvPr/>
          </p:nvSpPr>
          <p:spPr bwMode="auto">
            <a:xfrm>
              <a:off x="-919163" y="2882900"/>
              <a:ext cx="169863" cy="19050"/>
            </a:xfrm>
            <a:custGeom>
              <a:avLst/>
              <a:gdLst>
                <a:gd name="T0" fmla="*/ 53 w 969"/>
                <a:gd name="T1" fmla="*/ 0 h 107"/>
                <a:gd name="T2" fmla="*/ 916 w 969"/>
                <a:gd name="T3" fmla="*/ 0 h 107"/>
                <a:gd name="T4" fmla="*/ 933 w 969"/>
                <a:gd name="T5" fmla="*/ 3 h 107"/>
                <a:gd name="T6" fmla="*/ 947 w 969"/>
                <a:gd name="T7" fmla="*/ 11 h 107"/>
                <a:gd name="T8" fmla="*/ 959 w 969"/>
                <a:gd name="T9" fmla="*/ 23 h 107"/>
                <a:gd name="T10" fmla="*/ 966 w 969"/>
                <a:gd name="T11" fmla="*/ 36 h 107"/>
                <a:gd name="T12" fmla="*/ 969 w 969"/>
                <a:gd name="T13" fmla="*/ 53 h 107"/>
                <a:gd name="T14" fmla="*/ 966 w 969"/>
                <a:gd name="T15" fmla="*/ 70 h 107"/>
                <a:gd name="T16" fmla="*/ 959 w 969"/>
                <a:gd name="T17" fmla="*/ 85 h 107"/>
                <a:gd name="T18" fmla="*/ 947 w 969"/>
                <a:gd name="T19" fmla="*/ 96 h 107"/>
                <a:gd name="T20" fmla="*/ 933 w 969"/>
                <a:gd name="T21" fmla="*/ 103 h 107"/>
                <a:gd name="T22" fmla="*/ 916 w 969"/>
                <a:gd name="T23" fmla="*/ 107 h 107"/>
                <a:gd name="T24" fmla="*/ 53 w 969"/>
                <a:gd name="T25" fmla="*/ 107 h 107"/>
                <a:gd name="T26" fmla="*/ 36 w 969"/>
                <a:gd name="T27" fmla="*/ 103 h 107"/>
                <a:gd name="T28" fmla="*/ 22 w 969"/>
                <a:gd name="T29" fmla="*/ 96 h 107"/>
                <a:gd name="T30" fmla="*/ 10 w 969"/>
                <a:gd name="T31" fmla="*/ 85 h 107"/>
                <a:gd name="T32" fmla="*/ 3 w 969"/>
                <a:gd name="T33" fmla="*/ 70 h 107"/>
                <a:gd name="T34" fmla="*/ 0 w 969"/>
                <a:gd name="T35" fmla="*/ 53 h 107"/>
                <a:gd name="T36" fmla="*/ 3 w 969"/>
                <a:gd name="T37" fmla="*/ 36 h 107"/>
                <a:gd name="T38" fmla="*/ 10 w 969"/>
                <a:gd name="T39" fmla="*/ 23 h 107"/>
                <a:gd name="T40" fmla="*/ 22 w 969"/>
                <a:gd name="T41" fmla="*/ 11 h 107"/>
                <a:gd name="T42" fmla="*/ 36 w 969"/>
                <a:gd name="T43" fmla="*/ 3 h 107"/>
                <a:gd name="T44" fmla="*/ 53 w 969"/>
                <a:gd name="T4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9" h="107">
                  <a:moveTo>
                    <a:pt x="53" y="0"/>
                  </a:moveTo>
                  <a:lnTo>
                    <a:pt x="916" y="0"/>
                  </a:lnTo>
                  <a:lnTo>
                    <a:pt x="933" y="3"/>
                  </a:lnTo>
                  <a:lnTo>
                    <a:pt x="947" y="11"/>
                  </a:lnTo>
                  <a:lnTo>
                    <a:pt x="959" y="23"/>
                  </a:lnTo>
                  <a:lnTo>
                    <a:pt x="966" y="36"/>
                  </a:lnTo>
                  <a:lnTo>
                    <a:pt x="969" y="53"/>
                  </a:lnTo>
                  <a:lnTo>
                    <a:pt x="966" y="70"/>
                  </a:lnTo>
                  <a:lnTo>
                    <a:pt x="959" y="85"/>
                  </a:lnTo>
                  <a:lnTo>
                    <a:pt x="947" y="96"/>
                  </a:lnTo>
                  <a:lnTo>
                    <a:pt x="933" y="103"/>
                  </a:lnTo>
                  <a:lnTo>
                    <a:pt x="916" y="107"/>
                  </a:lnTo>
                  <a:lnTo>
                    <a:pt x="53" y="107"/>
                  </a:lnTo>
                  <a:lnTo>
                    <a:pt x="36" y="103"/>
                  </a:lnTo>
                  <a:lnTo>
                    <a:pt x="22" y="96"/>
                  </a:lnTo>
                  <a:lnTo>
                    <a:pt x="10" y="85"/>
                  </a:lnTo>
                  <a:lnTo>
                    <a:pt x="3" y="70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3"/>
                  </a:lnTo>
                  <a:lnTo>
                    <a:pt x="22" y="11"/>
                  </a:lnTo>
                  <a:lnTo>
                    <a:pt x="36" y="3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2" name="Freeform 97"/>
            <p:cNvSpPr>
              <a:spLocks/>
            </p:cNvSpPr>
            <p:nvPr/>
          </p:nvSpPr>
          <p:spPr bwMode="auto">
            <a:xfrm>
              <a:off x="-919163" y="2974975"/>
              <a:ext cx="169863" cy="19050"/>
            </a:xfrm>
            <a:custGeom>
              <a:avLst/>
              <a:gdLst>
                <a:gd name="T0" fmla="*/ 53 w 969"/>
                <a:gd name="T1" fmla="*/ 0 h 107"/>
                <a:gd name="T2" fmla="*/ 916 w 969"/>
                <a:gd name="T3" fmla="*/ 0 h 107"/>
                <a:gd name="T4" fmla="*/ 933 w 969"/>
                <a:gd name="T5" fmla="*/ 2 h 107"/>
                <a:gd name="T6" fmla="*/ 947 w 969"/>
                <a:gd name="T7" fmla="*/ 10 h 107"/>
                <a:gd name="T8" fmla="*/ 959 w 969"/>
                <a:gd name="T9" fmla="*/ 22 h 107"/>
                <a:gd name="T10" fmla="*/ 966 w 969"/>
                <a:gd name="T11" fmla="*/ 36 h 107"/>
                <a:gd name="T12" fmla="*/ 969 w 969"/>
                <a:gd name="T13" fmla="*/ 53 h 107"/>
                <a:gd name="T14" fmla="*/ 966 w 969"/>
                <a:gd name="T15" fmla="*/ 71 h 107"/>
                <a:gd name="T16" fmla="*/ 959 w 969"/>
                <a:gd name="T17" fmla="*/ 84 h 107"/>
                <a:gd name="T18" fmla="*/ 947 w 969"/>
                <a:gd name="T19" fmla="*/ 96 h 107"/>
                <a:gd name="T20" fmla="*/ 933 w 969"/>
                <a:gd name="T21" fmla="*/ 103 h 107"/>
                <a:gd name="T22" fmla="*/ 916 w 969"/>
                <a:gd name="T23" fmla="*/ 107 h 107"/>
                <a:gd name="T24" fmla="*/ 53 w 969"/>
                <a:gd name="T25" fmla="*/ 107 h 107"/>
                <a:gd name="T26" fmla="*/ 36 w 969"/>
                <a:gd name="T27" fmla="*/ 103 h 107"/>
                <a:gd name="T28" fmla="*/ 22 w 969"/>
                <a:gd name="T29" fmla="*/ 96 h 107"/>
                <a:gd name="T30" fmla="*/ 10 w 969"/>
                <a:gd name="T31" fmla="*/ 84 h 107"/>
                <a:gd name="T32" fmla="*/ 3 w 969"/>
                <a:gd name="T33" fmla="*/ 71 h 107"/>
                <a:gd name="T34" fmla="*/ 0 w 969"/>
                <a:gd name="T35" fmla="*/ 53 h 107"/>
                <a:gd name="T36" fmla="*/ 3 w 969"/>
                <a:gd name="T37" fmla="*/ 36 h 107"/>
                <a:gd name="T38" fmla="*/ 10 w 969"/>
                <a:gd name="T39" fmla="*/ 22 h 107"/>
                <a:gd name="T40" fmla="*/ 22 w 969"/>
                <a:gd name="T41" fmla="*/ 10 h 107"/>
                <a:gd name="T42" fmla="*/ 36 w 969"/>
                <a:gd name="T43" fmla="*/ 2 h 107"/>
                <a:gd name="T44" fmla="*/ 53 w 969"/>
                <a:gd name="T4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9" h="107">
                  <a:moveTo>
                    <a:pt x="53" y="0"/>
                  </a:moveTo>
                  <a:lnTo>
                    <a:pt x="916" y="0"/>
                  </a:lnTo>
                  <a:lnTo>
                    <a:pt x="933" y="2"/>
                  </a:lnTo>
                  <a:lnTo>
                    <a:pt x="947" y="10"/>
                  </a:lnTo>
                  <a:lnTo>
                    <a:pt x="959" y="22"/>
                  </a:lnTo>
                  <a:lnTo>
                    <a:pt x="966" y="36"/>
                  </a:lnTo>
                  <a:lnTo>
                    <a:pt x="969" y="53"/>
                  </a:lnTo>
                  <a:lnTo>
                    <a:pt x="966" y="71"/>
                  </a:lnTo>
                  <a:lnTo>
                    <a:pt x="959" y="84"/>
                  </a:lnTo>
                  <a:lnTo>
                    <a:pt x="947" y="96"/>
                  </a:lnTo>
                  <a:lnTo>
                    <a:pt x="933" y="103"/>
                  </a:lnTo>
                  <a:lnTo>
                    <a:pt x="916" y="107"/>
                  </a:lnTo>
                  <a:lnTo>
                    <a:pt x="53" y="107"/>
                  </a:lnTo>
                  <a:lnTo>
                    <a:pt x="36" y="103"/>
                  </a:lnTo>
                  <a:lnTo>
                    <a:pt x="22" y="96"/>
                  </a:lnTo>
                  <a:lnTo>
                    <a:pt x="10" y="84"/>
                  </a:lnTo>
                  <a:lnTo>
                    <a:pt x="3" y="71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6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63" name="TextBox 162"/>
          <p:cNvSpPr txBox="1"/>
          <p:nvPr/>
        </p:nvSpPr>
        <p:spPr>
          <a:xfrm>
            <a:off x="-65807" y="1851363"/>
            <a:ext cx="2776059" cy="24006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1" kern="0" dirty="0" smtClean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ЗАКОНОДАТЕЛЬСТВО </a:t>
            </a:r>
            <a:endParaRPr lang="ru-RU" sz="1200" b="1" kern="0" dirty="0">
              <a:solidFill>
                <a:srgbClr val="D4D2D0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5" name="Picture 18" descr="http://www.iidf.ru/images/iidf-benefits/8.png"/>
          <p:cNvPicPr>
            <a:picLocks noChangeAspect="1" noChangeArrowheads="1"/>
          </p:cNvPicPr>
          <p:nvPr/>
        </p:nvPicPr>
        <p:blipFill>
          <a:blip r:embed="rId9" cstate="screen">
            <a:grayscl/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646" y="1797607"/>
            <a:ext cx="252000" cy="24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6" name="Group 144"/>
          <p:cNvGrpSpPr/>
          <p:nvPr/>
        </p:nvGrpSpPr>
        <p:grpSpPr>
          <a:xfrm>
            <a:off x="3540646" y="3281355"/>
            <a:ext cx="211759" cy="237641"/>
            <a:chOff x="-985838" y="2259013"/>
            <a:chExt cx="425450" cy="4778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67" name="Freeform 82"/>
            <p:cNvSpPr>
              <a:spLocks/>
            </p:cNvSpPr>
            <p:nvPr/>
          </p:nvSpPr>
          <p:spPr bwMode="auto">
            <a:xfrm>
              <a:off x="-981076" y="2259013"/>
              <a:ext cx="420688" cy="477838"/>
            </a:xfrm>
            <a:custGeom>
              <a:avLst/>
              <a:gdLst>
                <a:gd name="T0" fmla="*/ 2763 w 2912"/>
                <a:gd name="T1" fmla="*/ 0 h 3309"/>
                <a:gd name="T2" fmla="*/ 2820 w 2912"/>
                <a:gd name="T3" fmla="*/ 12 h 3309"/>
                <a:gd name="T4" fmla="*/ 2868 w 2912"/>
                <a:gd name="T5" fmla="*/ 44 h 3309"/>
                <a:gd name="T6" fmla="*/ 2900 w 2912"/>
                <a:gd name="T7" fmla="*/ 92 h 3309"/>
                <a:gd name="T8" fmla="*/ 2912 w 2912"/>
                <a:gd name="T9" fmla="*/ 151 h 3309"/>
                <a:gd name="T10" fmla="*/ 2902 w 2912"/>
                <a:gd name="T11" fmla="*/ 203 h 3309"/>
                <a:gd name="T12" fmla="*/ 2876 w 2912"/>
                <a:gd name="T13" fmla="*/ 248 h 3309"/>
                <a:gd name="T14" fmla="*/ 2837 w 2912"/>
                <a:gd name="T15" fmla="*/ 280 h 3309"/>
                <a:gd name="T16" fmla="*/ 2835 w 2912"/>
                <a:gd name="T17" fmla="*/ 2050 h 3309"/>
                <a:gd name="T18" fmla="*/ 2815 w 2912"/>
                <a:gd name="T19" fmla="*/ 2083 h 3309"/>
                <a:gd name="T20" fmla="*/ 2782 w 2912"/>
                <a:gd name="T21" fmla="*/ 2103 h 3309"/>
                <a:gd name="T22" fmla="*/ 2153 w 2912"/>
                <a:gd name="T23" fmla="*/ 2105 h 3309"/>
                <a:gd name="T24" fmla="*/ 2426 w 2912"/>
                <a:gd name="T25" fmla="*/ 3146 h 3309"/>
                <a:gd name="T26" fmla="*/ 2421 w 2912"/>
                <a:gd name="T27" fmla="*/ 3198 h 3309"/>
                <a:gd name="T28" fmla="*/ 2400 w 2912"/>
                <a:gd name="T29" fmla="*/ 3245 h 3309"/>
                <a:gd name="T30" fmla="*/ 2364 w 2912"/>
                <a:gd name="T31" fmla="*/ 3282 h 3309"/>
                <a:gd name="T32" fmla="*/ 2315 w 2912"/>
                <a:gd name="T33" fmla="*/ 3304 h 3309"/>
                <a:gd name="T34" fmla="*/ 2277 w 2912"/>
                <a:gd name="T35" fmla="*/ 3309 h 3309"/>
                <a:gd name="T36" fmla="*/ 2223 w 2912"/>
                <a:gd name="T37" fmla="*/ 3298 h 3309"/>
                <a:gd name="T38" fmla="*/ 2176 w 2912"/>
                <a:gd name="T39" fmla="*/ 3269 h 3309"/>
                <a:gd name="T40" fmla="*/ 2143 w 2912"/>
                <a:gd name="T41" fmla="*/ 3224 h 3309"/>
                <a:gd name="T42" fmla="*/ 1864 w 2912"/>
                <a:gd name="T43" fmla="*/ 2181 h 3309"/>
                <a:gd name="T44" fmla="*/ 779 w 2912"/>
                <a:gd name="T45" fmla="*/ 3197 h 3309"/>
                <a:gd name="T46" fmla="*/ 756 w 2912"/>
                <a:gd name="T47" fmla="*/ 3245 h 3309"/>
                <a:gd name="T48" fmla="*/ 720 w 2912"/>
                <a:gd name="T49" fmla="*/ 3282 h 3309"/>
                <a:gd name="T50" fmla="*/ 673 w 2912"/>
                <a:gd name="T51" fmla="*/ 3303 h 3309"/>
                <a:gd name="T52" fmla="*/ 623 w 2912"/>
                <a:gd name="T53" fmla="*/ 3309 h 3309"/>
                <a:gd name="T54" fmla="*/ 570 w 2912"/>
                <a:gd name="T55" fmla="*/ 3295 h 3309"/>
                <a:gd name="T56" fmla="*/ 528 w 2912"/>
                <a:gd name="T57" fmla="*/ 3265 h 3309"/>
                <a:gd name="T58" fmla="*/ 499 w 2912"/>
                <a:gd name="T59" fmla="*/ 3222 h 3309"/>
                <a:gd name="T60" fmla="*/ 486 w 2912"/>
                <a:gd name="T61" fmla="*/ 3173 h 3309"/>
                <a:gd name="T62" fmla="*/ 491 w 2912"/>
                <a:gd name="T63" fmla="*/ 3119 h 3309"/>
                <a:gd name="T64" fmla="*/ 627 w 2912"/>
                <a:gd name="T65" fmla="*/ 2105 h 3309"/>
                <a:gd name="T66" fmla="*/ 715 w 2912"/>
                <a:gd name="T67" fmla="*/ 2009 h 3309"/>
                <a:gd name="T68" fmla="*/ 2688 w 2912"/>
                <a:gd name="T69" fmla="*/ 1956 h 3309"/>
                <a:gd name="T70" fmla="*/ 223 w 2912"/>
                <a:gd name="T71" fmla="*/ 301 h 3309"/>
                <a:gd name="T72" fmla="*/ 181 w 2912"/>
                <a:gd name="T73" fmla="*/ 1915 h 3309"/>
                <a:gd name="T74" fmla="*/ 107 w 2912"/>
                <a:gd name="T75" fmla="*/ 1984 h 3309"/>
                <a:gd name="T76" fmla="*/ 75 w 2912"/>
                <a:gd name="T77" fmla="*/ 280 h 3309"/>
                <a:gd name="T78" fmla="*/ 35 w 2912"/>
                <a:gd name="T79" fmla="*/ 248 h 3309"/>
                <a:gd name="T80" fmla="*/ 9 w 2912"/>
                <a:gd name="T81" fmla="*/ 203 h 3309"/>
                <a:gd name="T82" fmla="*/ 0 w 2912"/>
                <a:gd name="T83" fmla="*/ 151 h 3309"/>
                <a:gd name="T84" fmla="*/ 12 w 2912"/>
                <a:gd name="T85" fmla="*/ 92 h 3309"/>
                <a:gd name="T86" fmla="*/ 44 w 2912"/>
                <a:gd name="T87" fmla="*/ 44 h 3309"/>
                <a:gd name="T88" fmla="*/ 91 w 2912"/>
                <a:gd name="T89" fmla="*/ 12 h 3309"/>
                <a:gd name="T90" fmla="*/ 149 w 2912"/>
                <a:gd name="T91" fmla="*/ 0 h 3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12" h="3309">
                  <a:moveTo>
                    <a:pt x="149" y="0"/>
                  </a:moveTo>
                  <a:lnTo>
                    <a:pt x="2763" y="0"/>
                  </a:lnTo>
                  <a:lnTo>
                    <a:pt x="2793" y="3"/>
                  </a:lnTo>
                  <a:lnTo>
                    <a:pt x="2820" y="12"/>
                  </a:lnTo>
                  <a:lnTo>
                    <a:pt x="2846" y="26"/>
                  </a:lnTo>
                  <a:lnTo>
                    <a:pt x="2868" y="44"/>
                  </a:lnTo>
                  <a:lnTo>
                    <a:pt x="2887" y="67"/>
                  </a:lnTo>
                  <a:lnTo>
                    <a:pt x="2900" y="92"/>
                  </a:lnTo>
                  <a:lnTo>
                    <a:pt x="2909" y="121"/>
                  </a:lnTo>
                  <a:lnTo>
                    <a:pt x="2912" y="151"/>
                  </a:lnTo>
                  <a:lnTo>
                    <a:pt x="2909" y="178"/>
                  </a:lnTo>
                  <a:lnTo>
                    <a:pt x="2902" y="203"/>
                  </a:lnTo>
                  <a:lnTo>
                    <a:pt x="2892" y="227"/>
                  </a:lnTo>
                  <a:lnTo>
                    <a:pt x="2876" y="248"/>
                  </a:lnTo>
                  <a:lnTo>
                    <a:pt x="2859" y="266"/>
                  </a:lnTo>
                  <a:lnTo>
                    <a:pt x="2837" y="280"/>
                  </a:lnTo>
                  <a:lnTo>
                    <a:pt x="2837" y="2030"/>
                  </a:lnTo>
                  <a:lnTo>
                    <a:pt x="2835" y="2050"/>
                  </a:lnTo>
                  <a:lnTo>
                    <a:pt x="2827" y="2069"/>
                  </a:lnTo>
                  <a:lnTo>
                    <a:pt x="2815" y="2083"/>
                  </a:lnTo>
                  <a:lnTo>
                    <a:pt x="2800" y="2096"/>
                  </a:lnTo>
                  <a:lnTo>
                    <a:pt x="2782" y="2103"/>
                  </a:lnTo>
                  <a:lnTo>
                    <a:pt x="2763" y="2105"/>
                  </a:lnTo>
                  <a:lnTo>
                    <a:pt x="2153" y="2105"/>
                  </a:lnTo>
                  <a:lnTo>
                    <a:pt x="2422" y="3119"/>
                  </a:lnTo>
                  <a:lnTo>
                    <a:pt x="2426" y="3146"/>
                  </a:lnTo>
                  <a:lnTo>
                    <a:pt x="2426" y="3172"/>
                  </a:lnTo>
                  <a:lnTo>
                    <a:pt x="2421" y="3198"/>
                  </a:lnTo>
                  <a:lnTo>
                    <a:pt x="2413" y="3222"/>
                  </a:lnTo>
                  <a:lnTo>
                    <a:pt x="2400" y="3245"/>
                  </a:lnTo>
                  <a:lnTo>
                    <a:pt x="2384" y="3265"/>
                  </a:lnTo>
                  <a:lnTo>
                    <a:pt x="2364" y="3282"/>
                  </a:lnTo>
                  <a:lnTo>
                    <a:pt x="2341" y="3295"/>
                  </a:lnTo>
                  <a:lnTo>
                    <a:pt x="2315" y="3304"/>
                  </a:lnTo>
                  <a:lnTo>
                    <a:pt x="2297" y="3308"/>
                  </a:lnTo>
                  <a:lnTo>
                    <a:pt x="2277" y="3309"/>
                  </a:lnTo>
                  <a:lnTo>
                    <a:pt x="2249" y="3307"/>
                  </a:lnTo>
                  <a:lnTo>
                    <a:pt x="2223" y="3298"/>
                  </a:lnTo>
                  <a:lnTo>
                    <a:pt x="2199" y="3286"/>
                  </a:lnTo>
                  <a:lnTo>
                    <a:pt x="2176" y="3269"/>
                  </a:lnTo>
                  <a:lnTo>
                    <a:pt x="2157" y="3249"/>
                  </a:lnTo>
                  <a:lnTo>
                    <a:pt x="2143" y="3224"/>
                  </a:lnTo>
                  <a:lnTo>
                    <a:pt x="2133" y="3197"/>
                  </a:lnTo>
                  <a:lnTo>
                    <a:pt x="1864" y="2181"/>
                  </a:lnTo>
                  <a:lnTo>
                    <a:pt x="1048" y="2181"/>
                  </a:lnTo>
                  <a:lnTo>
                    <a:pt x="779" y="3197"/>
                  </a:lnTo>
                  <a:lnTo>
                    <a:pt x="770" y="3223"/>
                  </a:lnTo>
                  <a:lnTo>
                    <a:pt x="756" y="3245"/>
                  </a:lnTo>
                  <a:lnTo>
                    <a:pt x="740" y="3265"/>
                  </a:lnTo>
                  <a:lnTo>
                    <a:pt x="720" y="3282"/>
                  </a:lnTo>
                  <a:lnTo>
                    <a:pt x="698" y="3295"/>
                  </a:lnTo>
                  <a:lnTo>
                    <a:pt x="673" y="3303"/>
                  </a:lnTo>
                  <a:lnTo>
                    <a:pt x="649" y="3309"/>
                  </a:lnTo>
                  <a:lnTo>
                    <a:pt x="623" y="3309"/>
                  </a:lnTo>
                  <a:lnTo>
                    <a:pt x="596" y="3304"/>
                  </a:lnTo>
                  <a:lnTo>
                    <a:pt x="570" y="3295"/>
                  </a:lnTo>
                  <a:lnTo>
                    <a:pt x="547" y="3282"/>
                  </a:lnTo>
                  <a:lnTo>
                    <a:pt x="528" y="3265"/>
                  </a:lnTo>
                  <a:lnTo>
                    <a:pt x="512" y="3245"/>
                  </a:lnTo>
                  <a:lnTo>
                    <a:pt x="499" y="3222"/>
                  </a:lnTo>
                  <a:lnTo>
                    <a:pt x="491" y="3198"/>
                  </a:lnTo>
                  <a:lnTo>
                    <a:pt x="486" y="3173"/>
                  </a:lnTo>
                  <a:lnTo>
                    <a:pt x="486" y="3146"/>
                  </a:lnTo>
                  <a:lnTo>
                    <a:pt x="491" y="3119"/>
                  </a:lnTo>
                  <a:lnTo>
                    <a:pt x="758" y="2105"/>
                  </a:lnTo>
                  <a:lnTo>
                    <a:pt x="627" y="2105"/>
                  </a:lnTo>
                  <a:lnTo>
                    <a:pt x="669" y="2059"/>
                  </a:lnTo>
                  <a:lnTo>
                    <a:pt x="715" y="2009"/>
                  </a:lnTo>
                  <a:lnTo>
                    <a:pt x="763" y="1956"/>
                  </a:lnTo>
                  <a:lnTo>
                    <a:pt x="2688" y="1956"/>
                  </a:lnTo>
                  <a:lnTo>
                    <a:pt x="2688" y="301"/>
                  </a:lnTo>
                  <a:lnTo>
                    <a:pt x="223" y="301"/>
                  </a:lnTo>
                  <a:lnTo>
                    <a:pt x="223" y="1875"/>
                  </a:lnTo>
                  <a:lnTo>
                    <a:pt x="181" y="1915"/>
                  </a:lnTo>
                  <a:lnTo>
                    <a:pt x="142" y="1950"/>
                  </a:lnTo>
                  <a:lnTo>
                    <a:pt x="107" y="1984"/>
                  </a:lnTo>
                  <a:lnTo>
                    <a:pt x="75" y="2013"/>
                  </a:lnTo>
                  <a:lnTo>
                    <a:pt x="75" y="280"/>
                  </a:lnTo>
                  <a:lnTo>
                    <a:pt x="54" y="266"/>
                  </a:lnTo>
                  <a:lnTo>
                    <a:pt x="35" y="248"/>
                  </a:lnTo>
                  <a:lnTo>
                    <a:pt x="21" y="227"/>
                  </a:lnTo>
                  <a:lnTo>
                    <a:pt x="9" y="203"/>
                  </a:lnTo>
                  <a:lnTo>
                    <a:pt x="2" y="178"/>
                  </a:lnTo>
                  <a:lnTo>
                    <a:pt x="0" y="151"/>
                  </a:lnTo>
                  <a:lnTo>
                    <a:pt x="3" y="121"/>
                  </a:lnTo>
                  <a:lnTo>
                    <a:pt x="12" y="92"/>
                  </a:lnTo>
                  <a:lnTo>
                    <a:pt x="25" y="67"/>
                  </a:lnTo>
                  <a:lnTo>
                    <a:pt x="44" y="44"/>
                  </a:lnTo>
                  <a:lnTo>
                    <a:pt x="65" y="26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8" name="Freeform 83"/>
            <p:cNvSpPr>
              <a:spLocks/>
            </p:cNvSpPr>
            <p:nvPr/>
          </p:nvSpPr>
          <p:spPr bwMode="auto">
            <a:xfrm>
              <a:off x="-796926" y="2397125"/>
              <a:ext cx="42863" cy="125413"/>
            </a:xfrm>
            <a:custGeom>
              <a:avLst/>
              <a:gdLst>
                <a:gd name="T0" fmla="*/ 150 w 299"/>
                <a:gd name="T1" fmla="*/ 0 h 864"/>
                <a:gd name="T2" fmla="*/ 180 w 299"/>
                <a:gd name="T3" fmla="*/ 3 h 864"/>
                <a:gd name="T4" fmla="*/ 208 w 299"/>
                <a:gd name="T5" fmla="*/ 12 h 864"/>
                <a:gd name="T6" fmla="*/ 233 w 299"/>
                <a:gd name="T7" fmla="*/ 25 h 864"/>
                <a:gd name="T8" fmla="*/ 255 w 299"/>
                <a:gd name="T9" fmla="*/ 44 h 864"/>
                <a:gd name="T10" fmla="*/ 273 w 299"/>
                <a:gd name="T11" fmla="*/ 67 h 864"/>
                <a:gd name="T12" fmla="*/ 287 w 299"/>
                <a:gd name="T13" fmla="*/ 92 h 864"/>
                <a:gd name="T14" fmla="*/ 296 w 299"/>
                <a:gd name="T15" fmla="*/ 120 h 864"/>
                <a:gd name="T16" fmla="*/ 299 w 299"/>
                <a:gd name="T17" fmla="*/ 151 h 864"/>
                <a:gd name="T18" fmla="*/ 299 w 299"/>
                <a:gd name="T19" fmla="*/ 715 h 864"/>
                <a:gd name="T20" fmla="*/ 296 w 299"/>
                <a:gd name="T21" fmla="*/ 745 h 864"/>
                <a:gd name="T22" fmla="*/ 287 w 299"/>
                <a:gd name="T23" fmla="*/ 773 h 864"/>
                <a:gd name="T24" fmla="*/ 273 w 299"/>
                <a:gd name="T25" fmla="*/ 799 h 864"/>
                <a:gd name="T26" fmla="*/ 255 w 299"/>
                <a:gd name="T27" fmla="*/ 821 h 864"/>
                <a:gd name="T28" fmla="*/ 233 w 299"/>
                <a:gd name="T29" fmla="*/ 840 h 864"/>
                <a:gd name="T30" fmla="*/ 208 w 299"/>
                <a:gd name="T31" fmla="*/ 853 h 864"/>
                <a:gd name="T32" fmla="*/ 180 w 299"/>
                <a:gd name="T33" fmla="*/ 861 h 864"/>
                <a:gd name="T34" fmla="*/ 150 w 299"/>
                <a:gd name="T35" fmla="*/ 864 h 864"/>
                <a:gd name="T36" fmla="*/ 119 w 299"/>
                <a:gd name="T37" fmla="*/ 861 h 864"/>
                <a:gd name="T38" fmla="*/ 91 w 299"/>
                <a:gd name="T39" fmla="*/ 853 h 864"/>
                <a:gd name="T40" fmla="*/ 66 w 299"/>
                <a:gd name="T41" fmla="*/ 840 h 864"/>
                <a:gd name="T42" fmla="*/ 44 w 299"/>
                <a:gd name="T43" fmla="*/ 821 h 864"/>
                <a:gd name="T44" fmla="*/ 26 w 299"/>
                <a:gd name="T45" fmla="*/ 799 h 864"/>
                <a:gd name="T46" fmla="*/ 12 w 299"/>
                <a:gd name="T47" fmla="*/ 773 h 864"/>
                <a:gd name="T48" fmla="*/ 3 w 299"/>
                <a:gd name="T49" fmla="*/ 745 h 864"/>
                <a:gd name="T50" fmla="*/ 0 w 299"/>
                <a:gd name="T51" fmla="*/ 715 h 864"/>
                <a:gd name="T52" fmla="*/ 0 w 299"/>
                <a:gd name="T53" fmla="*/ 151 h 864"/>
                <a:gd name="T54" fmla="*/ 3 w 299"/>
                <a:gd name="T55" fmla="*/ 120 h 864"/>
                <a:gd name="T56" fmla="*/ 12 w 299"/>
                <a:gd name="T57" fmla="*/ 92 h 864"/>
                <a:gd name="T58" fmla="*/ 26 w 299"/>
                <a:gd name="T59" fmla="*/ 67 h 864"/>
                <a:gd name="T60" fmla="*/ 44 w 299"/>
                <a:gd name="T61" fmla="*/ 44 h 864"/>
                <a:gd name="T62" fmla="*/ 66 w 299"/>
                <a:gd name="T63" fmla="*/ 25 h 864"/>
                <a:gd name="T64" fmla="*/ 91 w 299"/>
                <a:gd name="T65" fmla="*/ 12 h 864"/>
                <a:gd name="T66" fmla="*/ 119 w 299"/>
                <a:gd name="T67" fmla="*/ 3 h 864"/>
                <a:gd name="T68" fmla="*/ 150 w 299"/>
                <a:gd name="T6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9" h="864">
                  <a:moveTo>
                    <a:pt x="150" y="0"/>
                  </a:moveTo>
                  <a:lnTo>
                    <a:pt x="180" y="3"/>
                  </a:lnTo>
                  <a:lnTo>
                    <a:pt x="208" y="12"/>
                  </a:lnTo>
                  <a:lnTo>
                    <a:pt x="233" y="25"/>
                  </a:lnTo>
                  <a:lnTo>
                    <a:pt x="255" y="44"/>
                  </a:lnTo>
                  <a:lnTo>
                    <a:pt x="273" y="67"/>
                  </a:lnTo>
                  <a:lnTo>
                    <a:pt x="287" y="92"/>
                  </a:lnTo>
                  <a:lnTo>
                    <a:pt x="296" y="120"/>
                  </a:lnTo>
                  <a:lnTo>
                    <a:pt x="299" y="151"/>
                  </a:lnTo>
                  <a:lnTo>
                    <a:pt x="299" y="715"/>
                  </a:lnTo>
                  <a:lnTo>
                    <a:pt x="296" y="745"/>
                  </a:lnTo>
                  <a:lnTo>
                    <a:pt x="287" y="773"/>
                  </a:lnTo>
                  <a:lnTo>
                    <a:pt x="273" y="799"/>
                  </a:lnTo>
                  <a:lnTo>
                    <a:pt x="255" y="821"/>
                  </a:lnTo>
                  <a:lnTo>
                    <a:pt x="233" y="840"/>
                  </a:lnTo>
                  <a:lnTo>
                    <a:pt x="208" y="853"/>
                  </a:lnTo>
                  <a:lnTo>
                    <a:pt x="180" y="861"/>
                  </a:lnTo>
                  <a:lnTo>
                    <a:pt x="150" y="864"/>
                  </a:lnTo>
                  <a:lnTo>
                    <a:pt x="119" y="861"/>
                  </a:lnTo>
                  <a:lnTo>
                    <a:pt x="91" y="853"/>
                  </a:lnTo>
                  <a:lnTo>
                    <a:pt x="66" y="840"/>
                  </a:lnTo>
                  <a:lnTo>
                    <a:pt x="44" y="821"/>
                  </a:lnTo>
                  <a:lnTo>
                    <a:pt x="26" y="799"/>
                  </a:lnTo>
                  <a:lnTo>
                    <a:pt x="12" y="773"/>
                  </a:lnTo>
                  <a:lnTo>
                    <a:pt x="3" y="745"/>
                  </a:lnTo>
                  <a:lnTo>
                    <a:pt x="0" y="715"/>
                  </a:lnTo>
                  <a:lnTo>
                    <a:pt x="0" y="151"/>
                  </a:lnTo>
                  <a:lnTo>
                    <a:pt x="3" y="120"/>
                  </a:lnTo>
                  <a:lnTo>
                    <a:pt x="12" y="92"/>
                  </a:lnTo>
                  <a:lnTo>
                    <a:pt x="26" y="67"/>
                  </a:lnTo>
                  <a:lnTo>
                    <a:pt x="44" y="44"/>
                  </a:lnTo>
                  <a:lnTo>
                    <a:pt x="66" y="25"/>
                  </a:lnTo>
                  <a:lnTo>
                    <a:pt x="91" y="12"/>
                  </a:lnTo>
                  <a:lnTo>
                    <a:pt x="119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9" name="Freeform 84"/>
            <p:cNvSpPr>
              <a:spLocks/>
            </p:cNvSpPr>
            <p:nvPr/>
          </p:nvSpPr>
          <p:spPr bwMode="auto">
            <a:xfrm>
              <a:off x="-727076" y="2322513"/>
              <a:ext cx="42863" cy="200025"/>
            </a:xfrm>
            <a:custGeom>
              <a:avLst/>
              <a:gdLst>
                <a:gd name="T0" fmla="*/ 149 w 298"/>
                <a:gd name="T1" fmla="*/ 0 h 1390"/>
                <a:gd name="T2" fmla="*/ 179 w 298"/>
                <a:gd name="T3" fmla="*/ 3 h 1390"/>
                <a:gd name="T4" fmla="*/ 207 w 298"/>
                <a:gd name="T5" fmla="*/ 11 h 1390"/>
                <a:gd name="T6" fmla="*/ 232 w 298"/>
                <a:gd name="T7" fmla="*/ 25 h 1390"/>
                <a:gd name="T8" fmla="*/ 255 w 298"/>
                <a:gd name="T9" fmla="*/ 44 h 1390"/>
                <a:gd name="T10" fmla="*/ 272 w 298"/>
                <a:gd name="T11" fmla="*/ 66 h 1390"/>
                <a:gd name="T12" fmla="*/ 287 w 298"/>
                <a:gd name="T13" fmla="*/ 92 h 1390"/>
                <a:gd name="T14" fmla="*/ 295 w 298"/>
                <a:gd name="T15" fmla="*/ 120 h 1390"/>
                <a:gd name="T16" fmla="*/ 298 w 298"/>
                <a:gd name="T17" fmla="*/ 150 h 1390"/>
                <a:gd name="T18" fmla="*/ 298 w 298"/>
                <a:gd name="T19" fmla="*/ 1241 h 1390"/>
                <a:gd name="T20" fmla="*/ 295 w 298"/>
                <a:gd name="T21" fmla="*/ 1271 h 1390"/>
                <a:gd name="T22" fmla="*/ 287 w 298"/>
                <a:gd name="T23" fmla="*/ 1299 h 1390"/>
                <a:gd name="T24" fmla="*/ 272 w 298"/>
                <a:gd name="T25" fmla="*/ 1325 h 1390"/>
                <a:gd name="T26" fmla="*/ 255 w 298"/>
                <a:gd name="T27" fmla="*/ 1347 h 1390"/>
                <a:gd name="T28" fmla="*/ 232 w 298"/>
                <a:gd name="T29" fmla="*/ 1366 h 1390"/>
                <a:gd name="T30" fmla="*/ 207 w 298"/>
                <a:gd name="T31" fmla="*/ 1379 h 1390"/>
                <a:gd name="T32" fmla="*/ 179 w 298"/>
                <a:gd name="T33" fmla="*/ 1387 h 1390"/>
                <a:gd name="T34" fmla="*/ 149 w 298"/>
                <a:gd name="T35" fmla="*/ 1390 h 1390"/>
                <a:gd name="T36" fmla="*/ 118 w 298"/>
                <a:gd name="T37" fmla="*/ 1387 h 1390"/>
                <a:gd name="T38" fmla="*/ 91 w 298"/>
                <a:gd name="T39" fmla="*/ 1379 h 1390"/>
                <a:gd name="T40" fmla="*/ 66 w 298"/>
                <a:gd name="T41" fmla="*/ 1366 h 1390"/>
                <a:gd name="T42" fmla="*/ 43 w 298"/>
                <a:gd name="T43" fmla="*/ 1347 h 1390"/>
                <a:gd name="T44" fmla="*/ 26 w 298"/>
                <a:gd name="T45" fmla="*/ 1325 h 1390"/>
                <a:gd name="T46" fmla="*/ 11 w 298"/>
                <a:gd name="T47" fmla="*/ 1299 h 1390"/>
                <a:gd name="T48" fmla="*/ 3 w 298"/>
                <a:gd name="T49" fmla="*/ 1271 h 1390"/>
                <a:gd name="T50" fmla="*/ 0 w 298"/>
                <a:gd name="T51" fmla="*/ 1241 h 1390"/>
                <a:gd name="T52" fmla="*/ 0 w 298"/>
                <a:gd name="T53" fmla="*/ 150 h 1390"/>
                <a:gd name="T54" fmla="*/ 3 w 298"/>
                <a:gd name="T55" fmla="*/ 120 h 1390"/>
                <a:gd name="T56" fmla="*/ 11 w 298"/>
                <a:gd name="T57" fmla="*/ 92 h 1390"/>
                <a:gd name="T58" fmla="*/ 26 w 298"/>
                <a:gd name="T59" fmla="*/ 66 h 1390"/>
                <a:gd name="T60" fmla="*/ 43 w 298"/>
                <a:gd name="T61" fmla="*/ 44 h 1390"/>
                <a:gd name="T62" fmla="*/ 66 w 298"/>
                <a:gd name="T63" fmla="*/ 25 h 1390"/>
                <a:gd name="T64" fmla="*/ 91 w 298"/>
                <a:gd name="T65" fmla="*/ 11 h 1390"/>
                <a:gd name="T66" fmla="*/ 118 w 298"/>
                <a:gd name="T67" fmla="*/ 3 h 1390"/>
                <a:gd name="T68" fmla="*/ 149 w 298"/>
                <a:gd name="T69" fmla="*/ 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8" h="1390">
                  <a:moveTo>
                    <a:pt x="149" y="0"/>
                  </a:moveTo>
                  <a:lnTo>
                    <a:pt x="179" y="3"/>
                  </a:lnTo>
                  <a:lnTo>
                    <a:pt x="207" y="11"/>
                  </a:lnTo>
                  <a:lnTo>
                    <a:pt x="232" y="25"/>
                  </a:lnTo>
                  <a:lnTo>
                    <a:pt x="255" y="44"/>
                  </a:lnTo>
                  <a:lnTo>
                    <a:pt x="272" y="66"/>
                  </a:lnTo>
                  <a:lnTo>
                    <a:pt x="287" y="92"/>
                  </a:lnTo>
                  <a:lnTo>
                    <a:pt x="295" y="120"/>
                  </a:lnTo>
                  <a:lnTo>
                    <a:pt x="298" y="150"/>
                  </a:lnTo>
                  <a:lnTo>
                    <a:pt x="298" y="1241"/>
                  </a:lnTo>
                  <a:lnTo>
                    <a:pt x="295" y="1271"/>
                  </a:lnTo>
                  <a:lnTo>
                    <a:pt x="287" y="1299"/>
                  </a:lnTo>
                  <a:lnTo>
                    <a:pt x="272" y="1325"/>
                  </a:lnTo>
                  <a:lnTo>
                    <a:pt x="255" y="1347"/>
                  </a:lnTo>
                  <a:lnTo>
                    <a:pt x="232" y="1366"/>
                  </a:lnTo>
                  <a:lnTo>
                    <a:pt x="207" y="1379"/>
                  </a:lnTo>
                  <a:lnTo>
                    <a:pt x="179" y="1387"/>
                  </a:lnTo>
                  <a:lnTo>
                    <a:pt x="149" y="1390"/>
                  </a:lnTo>
                  <a:lnTo>
                    <a:pt x="118" y="1387"/>
                  </a:lnTo>
                  <a:lnTo>
                    <a:pt x="91" y="1379"/>
                  </a:lnTo>
                  <a:lnTo>
                    <a:pt x="66" y="1366"/>
                  </a:lnTo>
                  <a:lnTo>
                    <a:pt x="43" y="1347"/>
                  </a:lnTo>
                  <a:lnTo>
                    <a:pt x="26" y="1325"/>
                  </a:lnTo>
                  <a:lnTo>
                    <a:pt x="11" y="1299"/>
                  </a:lnTo>
                  <a:lnTo>
                    <a:pt x="3" y="1271"/>
                  </a:lnTo>
                  <a:lnTo>
                    <a:pt x="0" y="1241"/>
                  </a:lnTo>
                  <a:lnTo>
                    <a:pt x="0" y="150"/>
                  </a:lnTo>
                  <a:lnTo>
                    <a:pt x="3" y="120"/>
                  </a:lnTo>
                  <a:lnTo>
                    <a:pt x="11" y="92"/>
                  </a:lnTo>
                  <a:lnTo>
                    <a:pt x="26" y="66"/>
                  </a:lnTo>
                  <a:lnTo>
                    <a:pt x="43" y="44"/>
                  </a:lnTo>
                  <a:lnTo>
                    <a:pt x="66" y="25"/>
                  </a:lnTo>
                  <a:lnTo>
                    <a:pt x="91" y="11"/>
                  </a:lnTo>
                  <a:lnTo>
                    <a:pt x="118" y="3"/>
                  </a:lnTo>
                  <a:lnTo>
                    <a:pt x="1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0" name="Freeform 85"/>
            <p:cNvSpPr>
              <a:spLocks/>
            </p:cNvSpPr>
            <p:nvPr/>
          </p:nvSpPr>
          <p:spPr bwMode="auto">
            <a:xfrm>
              <a:off x="-657226" y="2365375"/>
              <a:ext cx="42863" cy="157163"/>
            </a:xfrm>
            <a:custGeom>
              <a:avLst/>
              <a:gdLst>
                <a:gd name="T0" fmla="*/ 150 w 299"/>
                <a:gd name="T1" fmla="*/ 0 h 1089"/>
                <a:gd name="T2" fmla="*/ 180 w 299"/>
                <a:gd name="T3" fmla="*/ 3 h 1089"/>
                <a:gd name="T4" fmla="*/ 208 w 299"/>
                <a:gd name="T5" fmla="*/ 11 h 1089"/>
                <a:gd name="T6" fmla="*/ 232 w 299"/>
                <a:gd name="T7" fmla="*/ 26 h 1089"/>
                <a:gd name="T8" fmla="*/ 255 w 299"/>
                <a:gd name="T9" fmla="*/ 43 h 1089"/>
                <a:gd name="T10" fmla="*/ 273 w 299"/>
                <a:gd name="T11" fmla="*/ 66 h 1089"/>
                <a:gd name="T12" fmla="*/ 287 w 299"/>
                <a:gd name="T13" fmla="*/ 91 h 1089"/>
                <a:gd name="T14" fmla="*/ 295 w 299"/>
                <a:gd name="T15" fmla="*/ 119 h 1089"/>
                <a:gd name="T16" fmla="*/ 299 w 299"/>
                <a:gd name="T17" fmla="*/ 149 h 1089"/>
                <a:gd name="T18" fmla="*/ 299 w 299"/>
                <a:gd name="T19" fmla="*/ 940 h 1089"/>
                <a:gd name="T20" fmla="*/ 295 w 299"/>
                <a:gd name="T21" fmla="*/ 970 h 1089"/>
                <a:gd name="T22" fmla="*/ 287 w 299"/>
                <a:gd name="T23" fmla="*/ 998 h 1089"/>
                <a:gd name="T24" fmla="*/ 273 w 299"/>
                <a:gd name="T25" fmla="*/ 1024 h 1089"/>
                <a:gd name="T26" fmla="*/ 255 w 299"/>
                <a:gd name="T27" fmla="*/ 1046 h 1089"/>
                <a:gd name="T28" fmla="*/ 232 w 299"/>
                <a:gd name="T29" fmla="*/ 1065 h 1089"/>
                <a:gd name="T30" fmla="*/ 208 w 299"/>
                <a:gd name="T31" fmla="*/ 1078 h 1089"/>
                <a:gd name="T32" fmla="*/ 180 w 299"/>
                <a:gd name="T33" fmla="*/ 1086 h 1089"/>
                <a:gd name="T34" fmla="*/ 150 w 299"/>
                <a:gd name="T35" fmla="*/ 1089 h 1089"/>
                <a:gd name="T36" fmla="*/ 119 w 299"/>
                <a:gd name="T37" fmla="*/ 1086 h 1089"/>
                <a:gd name="T38" fmla="*/ 91 w 299"/>
                <a:gd name="T39" fmla="*/ 1078 h 1089"/>
                <a:gd name="T40" fmla="*/ 66 w 299"/>
                <a:gd name="T41" fmla="*/ 1065 h 1089"/>
                <a:gd name="T42" fmla="*/ 43 w 299"/>
                <a:gd name="T43" fmla="*/ 1046 h 1089"/>
                <a:gd name="T44" fmla="*/ 26 w 299"/>
                <a:gd name="T45" fmla="*/ 1024 h 1089"/>
                <a:gd name="T46" fmla="*/ 11 w 299"/>
                <a:gd name="T47" fmla="*/ 998 h 1089"/>
                <a:gd name="T48" fmla="*/ 3 w 299"/>
                <a:gd name="T49" fmla="*/ 970 h 1089"/>
                <a:gd name="T50" fmla="*/ 0 w 299"/>
                <a:gd name="T51" fmla="*/ 940 h 1089"/>
                <a:gd name="T52" fmla="*/ 0 w 299"/>
                <a:gd name="T53" fmla="*/ 149 h 1089"/>
                <a:gd name="T54" fmla="*/ 3 w 299"/>
                <a:gd name="T55" fmla="*/ 119 h 1089"/>
                <a:gd name="T56" fmla="*/ 11 w 299"/>
                <a:gd name="T57" fmla="*/ 91 h 1089"/>
                <a:gd name="T58" fmla="*/ 26 w 299"/>
                <a:gd name="T59" fmla="*/ 66 h 1089"/>
                <a:gd name="T60" fmla="*/ 43 w 299"/>
                <a:gd name="T61" fmla="*/ 43 h 1089"/>
                <a:gd name="T62" fmla="*/ 66 w 299"/>
                <a:gd name="T63" fmla="*/ 26 h 1089"/>
                <a:gd name="T64" fmla="*/ 91 w 299"/>
                <a:gd name="T65" fmla="*/ 11 h 1089"/>
                <a:gd name="T66" fmla="*/ 119 w 299"/>
                <a:gd name="T67" fmla="*/ 3 h 1089"/>
                <a:gd name="T68" fmla="*/ 150 w 299"/>
                <a:gd name="T69" fmla="*/ 0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9" h="1089">
                  <a:moveTo>
                    <a:pt x="150" y="0"/>
                  </a:moveTo>
                  <a:lnTo>
                    <a:pt x="180" y="3"/>
                  </a:lnTo>
                  <a:lnTo>
                    <a:pt x="208" y="11"/>
                  </a:lnTo>
                  <a:lnTo>
                    <a:pt x="232" y="26"/>
                  </a:lnTo>
                  <a:lnTo>
                    <a:pt x="255" y="43"/>
                  </a:lnTo>
                  <a:lnTo>
                    <a:pt x="273" y="66"/>
                  </a:lnTo>
                  <a:lnTo>
                    <a:pt x="287" y="91"/>
                  </a:lnTo>
                  <a:lnTo>
                    <a:pt x="295" y="119"/>
                  </a:lnTo>
                  <a:lnTo>
                    <a:pt x="299" y="149"/>
                  </a:lnTo>
                  <a:lnTo>
                    <a:pt x="299" y="940"/>
                  </a:lnTo>
                  <a:lnTo>
                    <a:pt x="295" y="970"/>
                  </a:lnTo>
                  <a:lnTo>
                    <a:pt x="287" y="998"/>
                  </a:lnTo>
                  <a:lnTo>
                    <a:pt x="273" y="1024"/>
                  </a:lnTo>
                  <a:lnTo>
                    <a:pt x="255" y="1046"/>
                  </a:lnTo>
                  <a:lnTo>
                    <a:pt x="232" y="1065"/>
                  </a:lnTo>
                  <a:lnTo>
                    <a:pt x="208" y="1078"/>
                  </a:lnTo>
                  <a:lnTo>
                    <a:pt x="180" y="1086"/>
                  </a:lnTo>
                  <a:lnTo>
                    <a:pt x="150" y="1089"/>
                  </a:lnTo>
                  <a:lnTo>
                    <a:pt x="119" y="1086"/>
                  </a:lnTo>
                  <a:lnTo>
                    <a:pt x="91" y="1078"/>
                  </a:lnTo>
                  <a:lnTo>
                    <a:pt x="66" y="1065"/>
                  </a:lnTo>
                  <a:lnTo>
                    <a:pt x="43" y="1046"/>
                  </a:lnTo>
                  <a:lnTo>
                    <a:pt x="26" y="1024"/>
                  </a:lnTo>
                  <a:lnTo>
                    <a:pt x="11" y="998"/>
                  </a:lnTo>
                  <a:lnTo>
                    <a:pt x="3" y="970"/>
                  </a:lnTo>
                  <a:lnTo>
                    <a:pt x="0" y="940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1"/>
                  </a:lnTo>
                  <a:lnTo>
                    <a:pt x="26" y="66"/>
                  </a:lnTo>
                  <a:lnTo>
                    <a:pt x="43" y="43"/>
                  </a:lnTo>
                  <a:lnTo>
                    <a:pt x="66" y="26"/>
                  </a:lnTo>
                  <a:lnTo>
                    <a:pt x="91" y="11"/>
                  </a:lnTo>
                  <a:lnTo>
                    <a:pt x="119" y="3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1" name="Freeform 86"/>
            <p:cNvSpPr>
              <a:spLocks/>
            </p:cNvSpPr>
            <p:nvPr/>
          </p:nvSpPr>
          <p:spPr bwMode="auto">
            <a:xfrm>
              <a:off x="-985838" y="2455863"/>
              <a:ext cx="158750" cy="158750"/>
            </a:xfrm>
            <a:custGeom>
              <a:avLst/>
              <a:gdLst>
                <a:gd name="T0" fmla="*/ 1064 w 1095"/>
                <a:gd name="T1" fmla="*/ 0 h 1101"/>
                <a:gd name="T2" fmla="*/ 1084 w 1095"/>
                <a:gd name="T3" fmla="*/ 9 h 1101"/>
                <a:gd name="T4" fmla="*/ 1095 w 1095"/>
                <a:gd name="T5" fmla="*/ 30 h 1101"/>
                <a:gd name="T6" fmla="*/ 1091 w 1095"/>
                <a:gd name="T7" fmla="*/ 52 h 1101"/>
                <a:gd name="T8" fmla="*/ 1082 w 1095"/>
                <a:gd name="T9" fmla="*/ 64 h 1101"/>
                <a:gd name="T10" fmla="*/ 1068 w 1095"/>
                <a:gd name="T11" fmla="*/ 80 h 1101"/>
                <a:gd name="T12" fmla="*/ 1041 w 1095"/>
                <a:gd name="T13" fmla="*/ 109 h 1101"/>
                <a:gd name="T14" fmla="*/ 1003 w 1095"/>
                <a:gd name="T15" fmla="*/ 151 h 1101"/>
                <a:gd name="T16" fmla="*/ 954 w 1095"/>
                <a:gd name="T17" fmla="*/ 204 h 1101"/>
                <a:gd name="T18" fmla="*/ 898 w 1095"/>
                <a:gd name="T19" fmla="*/ 266 h 1101"/>
                <a:gd name="T20" fmla="*/ 836 w 1095"/>
                <a:gd name="T21" fmla="*/ 334 h 1101"/>
                <a:gd name="T22" fmla="*/ 769 w 1095"/>
                <a:gd name="T23" fmla="*/ 408 h 1101"/>
                <a:gd name="T24" fmla="*/ 698 w 1095"/>
                <a:gd name="T25" fmla="*/ 486 h 1101"/>
                <a:gd name="T26" fmla="*/ 627 w 1095"/>
                <a:gd name="T27" fmla="*/ 565 h 1101"/>
                <a:gd name="T28" fmla="*/ 555 w 1095"/>
                <a:gd name="T29" fmla="*/ 644 h 1101"/>
                <a:gd name="T30" fmla="*/ 484 w 1095"/>
                <a:gd name="T31" fmla="*/ 722 h 1101"/>
                <a:gd name="T32" fmla="*/ 416 w 1095"/>
                <a:gd name="T33" fmla="*/ 796 h 1101"/>
                <a:gd name="T34" fmla="*/ 354 w 1095"/>
                <a:gd name="T35" fmla="*/ 866 h 1101"/>
                <a:gd name="T36" fmla="*/ 297 w 1095"/>
                <a:gd name="T37" fmla="*/ 927 h 1101"/>
                <a:gd name="T38" fmla="*/ 249 w 1095"/>
                <a:gd name="T39" fmla="*/ 981 h 1101"/>
                <a:gd name="T40" fmla="*/ 211 w 1095"/>
                <a:gd name="T41" fmla="*/ 1024 h 1101"/>
                <a:gd name="T42" fmla="*/ 183 w 1095"/>
                <a:gd name="T43" fmla="*/ 1054 h 1101"/>
                <a:gd name="T44" fmla="*/ 167 w 1095"/>
                <a:gd name="T45" fmla="*/ 1071 h 1101"/>
                <a:gd name="T46" fmla="*/ 148 w 1095"/>
                <a:gd name="T47" fmla="*/ 1087 h 1101"/>
                <a:gd name="T48" fmla="*/ 107 w 1095"/>
                <a:gd name="T49" fmla="*/ 1101 h 1101"/>
                <a:gd name="T50" fmla="*/ 65 w 1095"/>
                <a:gd name="T51" fmla="*/ 1097 h 1101"/>
                <a:gd name="T52" fmla="*/ 28 w 1095"/>
                <a:gd name="T53" fmla="*/ 1073 h 1101"/>
                <a:gd name="T54" fmla="*/ 5 w 1095"/>
                <a:gd name="T55" fmla="*/ 1035 h 1101"/>
                <a:gd name="T56" fmla="*/ 0 w 1095"/>
                <a:gd name="T57" fmla="*/ 993 h 1101"/>
                <a:gd name="T58" fmla="*/ 13 w 1095"/>
                <a:gd name="T59" fmla="*/ 952 h 1101"/>
                <a:gd name="T60" fmla="*/ 30 w 1095"/>
                <a:gd name="T61" fmla="*/ 932 h 1101"/>
                <a:gd name="T62" fmla="*/ 46 w 1095"/>
                <a:gd name="T63" fmla="*/ 917 h 1101"/>
                <a:gd name="T64" fmla="*/ 76 w 1095"/>
                <a:gd name="T65" fmla="*/ 890 h 1101"/>
                <a:gd name="T66" fmla="*/ 120 w 1095"/>
                <a:gd name="T67" fmla="*/ 850 h 1101"/>
                <a:gd name="T68" fmla="*/ 172 w 1095"/>
                <a:gd name="T69" fmla="*/ 801 h 1101"/>
                <a:gd name="T70" fmla="*/ 233 w 1095"/>
                <a:gd name="T71" fmla="*/ 745 h 1101"/>
                <a:gd name="T72" fmla="*/ 303 w 1095"/>
                <a:gd name="T73" fmla="*/ 682 h 1101"/>
                <a:gd name="T74" fmla="*/ 376 w 1095"/>
                <a:gd name="T75" fmla="*/ 614 h 1101"/>
                <a:gd name="T76" fmla="*/ 453 w 1095"/>
                <a:gd name="T77" fmla="*/ 542 h 1101"/>
                <a:gd name="T78" fmla="*/ 532 w 1095"/>
                <a:gd name="T79" fmla="*/ 471 h 1101"/>
                <a:gd name="T80" fmla="*/ 610 w 1095"/>
                <a:gd name="T81" fmla="*/ 398 h 1101"/>
                <a:gd name="T82" fmla="*/ 688 w 1095"/>
                <a:gd name="T83" fmla="*/ 327 h 1101"/>
                <a:gd name="T84" fmla="*/ 761 w 1095"/>
                <a:gd name="T85" fmla="*/ 260 h 1101"/>
                <a:gd name="T86" fmla="*/ 829 w 1095"/>
                <a:gd name="T87" fmla="*/ 196 h 1101"/>
                <a:gd name="T88" fmla="*/ 890 w 1095"/>
                <a:gd name="T89" fmla="*/ 140 h 1101"/>
                <a:gd name="T90" fmla="*/ 943 w 1095"/>
                <a:gd name="T91" fmla="*/ 92 h 1101"/>
                <a:gd name="T92" fmla="*/ 985 w 1095"/>
                <a:gd name="T93" fmla="*/ 53 h 1101"/>
                <a:gd name="T94" fmla="*/ 1015 w 1095"/>
                <a:gd name="T95" fmla="*/ 26 h 1101"/>
                <a:gd name="T96" fmla="*/ 1031 w 1095"/>
                <a:gd name="T97" fmla="*/ 11 h 1101"/>
                <a:gd name="T98" fmla="*/ 1042 w 1095"/>
                <a:gd name="T99" fmla="*/ 3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95" h="1101">
                  <a:moveTo>
                    <a:pt x="1052" y="0"/>
                  </a:moveTo>
                  <a:lnTo>
                    <a:pt x="1064" y="0"/>
                  </a:lnTo>
                  <a:lnTo>
                    <a:pt x="1074" y="3"/>
                  </a:lnTo>
                  <a:lnTo>
                    <a:pt x="1084" y="9"/>
                  </a:lnTo>
                  <a:lnTo>
                    <a:pt x="1091" y="19"/>
                  </a:lnTo>
                  <a:lnTo>
                    <a:pt x="1095" y="30"/>
                  </a:lnTo>
                  <a:lnTo>
                    <a:pt x="1095" y="41"/>
                  </a:lnTo>
                  <a:lnTo>
                    <a:pt x="1091" y="52"/>
                  </a:lnTo>
                  <a:lnTo>
                    <a:pt x="1084" y="62"/>
                  </a:lnTo>
                  <a:lnTo>
                    <a:pt x="1082" y="64"/>
                  </a:lnTo>
                  <a:lnTo>
                    <a:pt x="1077" y="69"/>
                  </a:lnTo>
                  <a:lnTo>
                    <a:pt x="1068" y="80"/>
                  </a:lnTo>
                  <a:lnTo>
                    <a:pt x="1055" y="93"/>
                  </a:lnTo>
                  <a:lnTo>
                    <a:pt x="1041" y="109"/>
                  </a:lnTo>
                  <a:lnTo>
                    <a:pt x="1022" y="129"/>
                  </a:lnTo>
                  <a:lnTo>
                    <a:pt x="1003" y="151"/>
                  </a:lnTo>
                  <a:lnTo>
                    <a:pt x="979" y="176"/>
                  </a:lnTo>
                  <a:lnTo>
                    <a:pt x="954" y="204"/>
                  </a:lnTo>
                  <a:lnTo>
                    <a:pt x="927" y="235"/>
                  </a:lnTo>
                  <a:lnTo>
                    <a:pt x="898" y="266"/>
                  </a:lnTo>
                  <a:lnTo>
                    <a:pt x="867" y="299"/>
                  </a:lnTo>
                  <a:lnTo>
                    <a:pt x="836" y="334"/>
                  </a:lnTo>
                  <a:lnTo>
                    <a:pt x="803" y="371"/>
                  </a:lnTo>
                  <a:lnTo>
                    <a:pt x="769" y="408"/>
                  </a:lnTo>
                  <a:lnTo>
                    <a:pt x="734" y="447"/>
                  </a:lnTo>
                  <a:lnTo>
                    <a:pt x="698" y="486"/>
                  </a:lnTo>
                  <a:lnTo>
                    <a:pt x="663" y="526"/>
                  </a:lnTo>
                  <a:lnTo>
                    <a:pt x="627" y="565"/>
                  </a:lnTo>
                  <a:lnTo>
                    <a:pt x="591" y="605"/>
                  </a:lnTo>
                  <a:lnTo>
                    <a:pt x="555" y="644"/>
                  </a:lnTo>
                  <a:lnTo>
                    <a:pt x="518" y="684"/>
                  </a:lnTo>
                  <a:lnTo>
                    <a:pt x="484" y="722"/>
                  </a:lnTo>
                  <a:lnTo>
                    <a:pt x="449" y="760"/>
                  </a:lnTo>
                  <a:lnTo>
                    <a:pt x="416" y="796"/>
                  </a:lnTo>
                  <a:lnTo>
                    <a:pt x="384" y="832"/>
                  </a:lnTo>
                  <a:lnTo>
                    <a:pt x="354" y="866"/>
                  </a:lnTo>
                  <a:lnTo>
                    <a:pt x="325" y="898"/>
                  </a:lnTo>
                  <a:lnTo>
                    <a:pt x="297" y="927"/>
                  </a:lnTo>
                  <a:lnTo>
                    <a:pt x="273" y="955"/>
                  </a:lnTo>
                  <a:lnTo>
                    <a:pt x="249" y="981"/>
                  </a:lnTo>
                  <a:lnTo>
                    <a:pt x="228" y="1003"/>
                  </a:lnTo>
                  <a:lnTo>
                    <a:pt x="211" y="1024"/>
                  </a:lnTo>
                  <a:lnTo>
                    <a:pt x="195" y="1041"/>
                  </a:lnTo>
                  <a:lnTo>
                    <a:pt x="183" y="1054"/>
                  </a:lnTo>
                  <a:lnTo>
                    <a:pt x="173" y="1065"/>
                  </a:lnTo>
                  <a:lnTo>
                    <a:pt x="167" y="1071"/>
                  </a:lnTo>
                  <a:lnTo>
                    <a:pt x="165" y="1073"/>
                  </a:lnTo>
                  <a:lnTo>
                    <a:pt x="148" y="1087"/>
                  </a:lnTo>
                  <a:lnTo>
                    <a:pt x="128" y="1097"/>
                  </a:lnTo>
                  <a:lnTo>
                    <a:pt x="107" y="1101"/>
                  </a:lnTo>
                  <a:lnTo>
                    <a:pt x="86" y="1101"/>
                  </a:lnTo>
                  <a:lnTo>
                    <a:pt x="65" y="1097"/>
                  </a:lnTo>
                  <a:lnTo>
                    <a:pt x="45" y="1087"/>
                  </a:lnTo>
                  <a:lnTo>
                    <a:pt x="28" y="1073"/>
                  </a:lnTo>
                  <a:lnTo>
                    <a:pt x="13" y="1055"/>
                  </a:lnTo>
                  <a:lnTo>
                    <a:pt x="5" y="1035"/>
                  </a:lnTo>
                  <a:lnTo>
                    <a:pt x="0" y="1015"/>
                  </a:lnTo>
                  <a:lnTo>
                    <a:pt x="0" y="993"/>
                  </a:lnTo>
                  <a:lnTo>
                    <a:pt x="5" y="972"/>
                  </a:lnTo>
                  <a:lnTo>
                    <a:pt x="13" y="952"/>
                  </a:lnTo>
                  <a:lnTo>
                    <a:pt x="28" y="935"/>
                  </a:lnTo>
                  <a:lnTo>
                    <a:pt x="30" y="932"/>
                  </a:lnTo>
                  <a:lnTo>
                    <a:pt x="36" y="926"/>
                  </a:lnTo>
                  <a:lnTo>
                    <a:pt x="46" y="917"/>
                  </a:lnTo>
                  <a:lnTo>
                    <a:pt x="60" y="905"/>
                  </a:lnTo>
                  <a:lnTo>
                    <a:pt x="76" y="890"/>
                  </a:lnTo>
                  <a:lnTo>
                    <a:pt x="97" y="871"/>
                  </a:lnTo>
                  <a:lnTo>
                    <a:pt x="120" y="850"/>
                  </a:lnTo>
                  <a:lnTo>
                    <a:pt x="145" y="827"/>
                  </a:lnTo>
                  <a:lnTo>
                    <a:pt x="172" y="801"/>
                  </a:lnTo>
                  <a:lnTo>
                    <a:pt x="202" y="774"/>
                  </a:lnTo>
                  <a:lnTo>
                    <a:pt x="233" y="745"/>
                  </a:lnTo>
                  <a:lnTo>
                    <a:pt x="267" y="714"/>
                  </a:lnTo>
                  <a:lnTo>
                    <a:pt x="303" y="682"/>
                  </a:lnTo>
                  <a:lnTo>
                    <a:pt x="339" y="649"/>
                  </a:lnTo>
                  <a:lnTo>
                    <a:pt x="376" y="614"/>
                  </a:lnTo>
                  <a:lnTo>
                    <a:pt x="414" y="579"/>
                  </a:lnTo>
                  <a:lnTo>
                    <a:pt x="453" y="542"/>
                  </a:lnTo>
                  <a:lnTo>
                    <a:pt x="493" y="507"/>
                  </a:lnTo>
                  <a:lnTo>
                    <a:pt x="532" y="471"/>
                  </a:lnTo>
                  <a:lnTo>
                    <a:pt x="571" y="434"/>
                  </a:lnTo>
                  <a:lnTo>
                    <a:pt x="610" y="398"/>
                  </a:lnTo>
                  <a:lnTo>
                    <a:pt x="650" y="362"/>
                  </a:lnTo>
                  <a:lnTo>
                    <a:pt x="688" y="327"/>
                  </a:lnTo>
                  <a:lnTo>
                    <a:pt x="725" y="293"/>
                  </a:lnTo>
                  <a:lnTo>
                    <a:pt x="761" y="260"/>
                  </a:lnTo>
                  <a:lnTo>
                    <a:pt x="796" y="227"/>
                  </a:lnTo>
                  <a:lnTo>
                    <a:pt x="829" y="196"/>
                  </a:lnTo>
                  <a:lnTo>
                    <a:pt x="861" y="167"/>
                  </a:lnTo>
                  <a:lnTo>
                    <a:pt x="890" y="140"/>
                  </a:lnTo>
                  <a:lnTo>
                    <a:pt x="918" y="115"/>
                  </a:lnTo>
                  <a:lnTo>
                    <a:pt x="943" y="92"/>
                  </a:lnTo>
                  <a:lnTo>
                    <a:pt x="966" y="71"/>
                  </a:lnTo>
                  <a:lnTo>
                    <a:pt x="985" y="53"/>
                  </a:lnTo>
                  <a:lnTo>
                    <a:pt x="1002" y="38"/>
                  </a:lnTo>
                  <a:lnTo>
                    <a:pt x="1015" y="26"/>
                  </a:lnTo>
                  <a:lnTo>
                    <a:pt x="1024" y="17"/>
                  </a:lnTo>
                  <a:lnTo>
                    <a:pt x="1031" y="11"/>
                  </a:lnTo>
                  <a:lnTo>
                    <a:pt x="1033" y="9"/>
                  </a:lnTo>
                  <a:lnTo>
                    <a:pt x="1042" y="3"/>
                  </a:lnTo>
                  <a:lnTo>
                    <a:pt x="10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72" name="TextBox 171"/>
          <p:cNvSpPr txBox="1"/>
          <p:nvPr/>
        </p:nvSpPr>
        <p:spPr>
          <a:xfrm>
            <a:off x="372293" y="627534"/>
            <a:ext cx="3104295" cy="6832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1" dirty="0" smtClean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НАЦИОНАЛЬНЫЙ ПЛАН </a:t>
            </a:r>
            <a:r>
              <a:rPr lang="ru-RU" sz="1200" b="1" dirty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РАЗВИТИЯ КОНКУРЕНЦИИ НА 2021-2025 ГОДЫ</a:t>
            </a:r>
          </a:p>
          <a:p>
            <a:pPr algn="r">
              <a:lnSpc>
                <a:spcPct val="80000"/>
              </a:lnSpc>
            </a:pPr>
            <a:r>
              <a:rPr lang="ru-RU" sz="1200" b="1" dirty="0" smtClean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200" b="1" dirty="0">
              <a:solidFill>
                <a:srgbClr val="D4D2D0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155902" y="4133388"/>
            <a:ext cx="3240360" cy="6832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200" b="1" dirty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ИНФОРМАЦИОННОЕ </a:t>
            </a:r>
            <a:r>
              <a:rPr lang="ru-RU" sz="1200" b="1" spc="-80" dirty="0" smtClean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СОПРОВОЖДЕНИЕ</a:t>
            </a:r>
          </a:p>
          <a:p>
            <a:pPr algn="r">
              <a:lnSpc>
                <a:spcPct val="80000"/>
              </a:lnSpc>
            </a:pPr>
            <a:endParaRPr lang="ru-RU" sz="1200" b="1" spc="-80" dirty="0" smtClean="0">
              <a:solidFill>
                <a:srgbClr val="D4D2D0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>
              <a:lnSpc>
                <a:spcPct val="80000"/>
              </a:lnSpc>
            </a:pPr>
            <a:r>
              <a:rPr lang="ru-RU" sz="1200" b="1" spc="-80" dirty="0" smtClean="0">
                <a:solidFill>
                  <a:srgbClr val="D4D2D0">
                    <a:lumMod val="25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Размещение инфо на ЕИС</a:t>
            </a:r>
            <a:endParaRPr lang="ru-RU" sz="1200" b="1" spc="-80" dirty="0">
              <a:solidFill>
                <a:srgbClr val="D4D2D0">
                  <a:lumMod val="25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5" name="Picture 2" descr="Картинки по запросу рупор pn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4051475" y="3510925"/>
            <a:ext cx="252000" cy="252000"/>
          </a:xfrm>
          <a:prstGeom prst="rect">
            <a:avLst/>
          </a:prstGeom>
          <a:noFill/>
        </p:spPr>
      </p:pic>
      <p:pic>
        <p:nvPicPr>
          <p:cNvPr id="176" name="Picture 8" descr="Картинки по запросу лупа pn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348797" y="2773915"/>
            <a:ext cx="252000" cy="252000"/>
          </a:xfrm>
          <a:prstGeom prst="rect">
            <a:avLst/>
          </a:prstGeom>
          <a:noFill/>
        </p:spPr>
      </p:pic>
      <p:pic>
        <p:nvPicPr>
          <p:cNvPr id="178" name="Picture 6" descr="Картинки по запросу процесс png"/>
          <p:cNvPicPr>
            <a:picLocks noChangeAspect="1" noChangeArrowheads="1"/>
          </p:cNvPicPr>
          <p:nvPr/>
        </p:nvPicPr>
        <p:blipFill>
          <a:blip r:embed="rId12" cstate="screen">
            <a:grayscl/>
            <a:lum bright="-40000"/>
          </a:blip>
          <a:srcRect/>
          <a:stretch>
            <a:fillRect/>
          </a:stretch>
        </p:blipFill>
        <p:spPr bwMode="auto">
          <a:xfrm>
            <a:off x="4548758" y="3486044"/>
            <a:ext cx="324000" cy="324000"/>
          </a:xfrm>
          <a:prstGeom prst="rect">
            <a:avLst/>
          </a:prstGeom>
          <a:noFill/>
        </p:spPr>
      </p:pic>
      <p:pic>
        <p:nvPicPr>
          <p:cNvPr id="179" name="Picture 10" descr="Похожее изображение"/>
          <p:cNvPicPr>
            <a:picLocks noChangeAspect="1" noChangeArrowheads="1"/>
          </p:cNvPicPr>
          <p:nvPr/>
        </p:nvPicPr>
        <p:blipFill>
          <a:blip r:embed="rId13" cstate="screen">
            <a:grayscl/>
            <a:lum bright="-40000"/>
          </a:blip>
          <a:srcRect/>
          <a:stretch>
            <a:fillRect/>
          </a:stretch>
        </p:blipFill>
        <p:spPr bwMode="auto">
          <a:xfrm>
            <a:off x="4071794" y="1517187"/>
            <a:ext cx="252000" cy="252000"/>
          </a:xfrm>
          <a:prstGeom prst="rect">
            <a:avLst/>
          </a:prstGeom>
          <a:noFill/>
        </p:spPr>
      </p:pic>
      <p:cxnSp>
        <p:nvCxnSpPr>
          <p:cNvPr id="180" name="Прямая соединительная линия 179"/>
          <p:cNvCxnSpPr/>
          <p:nvPr/>
        </p:nvCxnSpPr>
        <p:spPr>
          <a:xfrm>
            <a:off x="5525066" y="848985"/>
            <a:ext cx="2880000" cy="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>
            <a:off x="5670963" y="1764590"/>
            <a:ext cx="3276000" cy="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единительная линия 181"/>
          <p:cNvCxnSpPr/>
          <p:nvPr/>
        </p:nvCxnSpPr>
        <p:spPr>
          <a:xfrm>
            <a:off x="5662874" y="4061798"/>
            <a:ext cx="2664000" cy="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>
            <a:off x="84262" y="1070917"/>
            <a:ext cx="3312000" cy="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/>
          <p:cNvCxnSpPr/>
          <p:nvPr/>
        </p:nvCxnSpPr>
        <p:spPr>
          <a:xfrm>
            <a:off x="68360" y="2022285"/>
            <a:ext cx="2664000" cy="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единительная линия 184"/>
          <p:cNvCxnSpPr/>
          <p:nvPr/>
        </p:nvCxnSpPr>
        <p:spPr>
          <a:xfrm>
            <a:off x="308588" y="3762925"/>
            <a:ext cx="3168000" cy="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Прямая соединительная линия 185"/>
          <p:cNvCxnSpPr/>
          <p:nvPr/>
        </p:nvCxnSpPr>
        <p:spPr>
          <a:xfrm>
            <a:off x="476106" y="4520944"/>
            <a:ext cx="2880000" cy="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Прямая соединительная линия 186"/>
          <p:cNvCxnSpPr/>
          <p:nvPr/>
        </p:nvCxnSpPr>
        <p:spPr>
          <a:xfrm>
            <a:off x="3728781" y="981666"/>
            <a:ext cx="1476000" cy="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Прямая соединительная линия 187"/>
          <p:cNvCxnSpPr/>
          <p:nvPr/>
        </p:nvCxnSpPr>
        <p:spPr>
          <a:xfrm>
            <a:off x="3728781" y="4285634"/>
            <a:ext cx="1476000" cy="0"/>
          </a:xfrm>
          <a:prstGeom prst="line">
            <a:avLst/>
          </a:prstGeom>
          <a:ln w="12700">
            <a:solidFill>
              <a:srgbClr val="5463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9" name="Group 134"/>
          <p:cNvGrpSpPr/>
          <p:nvPr/>
        </p:nvGrpSpPr>
        <p:grpSpPr>
          <a:xfrm>
            <a:off x="5095346" y="3259033"/>
            <a:ext cx="255397" cy="258828"/>
            <a:chOff x="-1593850" y="2911475"/>
            <a:chExt cx="1336675" cy="13557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0" name="Freeform 76"/>
            <p:cNvSpPr>
              <a:spLocks noEditPoints="1"/>
            </p:cNvSpPr>
            <p:nvPr/>
          </p:nvSpPr>
          <p:spPr bwMode="auto">
            <a:xfrm>
              <a:off x="-1593850" y="2911475"/>
              <a:ext cx="806450" cy="1127125"/>
            </a:xfrm>
            <a:custGeom>
              <a:avLst/>
              <a:gdLst>
                <a:gd name="T0" fmla="*/ 838 w 2031"/>
                <a:gd name="T1" fmla="*/ 2520 h 2839"/>
                <a:gd name="T2" fmla="*/ 1193 w 2031"/>
                <a:gd name="T3" fmla="*/ 2165 h 2839"/>
                <a:gd name="T4" fmla="*/ 242 w 2031"/>
                <a:gd name="T5" fmla="*/ 2165 h 2839"/>
                <a:gd name="T6" fmla="*/ 598 w 2031"/>
                <a:gd name="T7" fmla="*/ 2520 h 2839"/>
                <a:gd name="T8" fmla="*/ 242 w 2031"/>
                <a:gd name="T9" fmla="*/ 2165 h 2839"/>
                <a:gd name="T10" fmla="*/ 838 w 2031"/>
                <a:gd name="T11" fmla="*/ 1944 h 2839"/>
                <a:gd name="T12" fmla="*/ 1193 w 2031"/>
                <a:gd name="T13" fmla="*/ 1589 h 2839"/>
                <a:gd name="T14" fmla="*/ 242 w 2031"/>
                <a:gd name="T15" fmla="*/ 1589 h 2839"/>
                <a:gd name="T16" fmla="*/ 598 w 2031"/>
                <a:gd name="T17" fmla="*/ 1944 h 2839"/>
                <a:gd name="T18" fmla="*/ 242 w 2031"/>
                <a:gd name="T19" fmla="*/ 1589 h 2839"/>
                <a:gd name="T20" fmla="*/ 1434 w 2031"/>
                <a:gd name="T21" fmla="*/ 1368 h 2839"/>
                <a:gd name="T22" fmla="*/ 1789 w 2031"/>
                <a:gd name="T23" fmla="*/ 1014 h 2839"/>
                <a:gd name="T24" fmla="*/ 838 w 2031"/>
                <a:gd name="T25" fmla="*/ 1014 h 2839"/>
                <a:gd name="T26" fmla="*/ 1193 w 2031"/>
                <a:gd name="T27" fmla="*/ 1368 h 2839"/>
                <a:gd name="T28" fmla="*/ 838 w 2031"/>
                <a:gd name="T29" fmla="*/ 1014 h 2839"/>
                <a:gd name="T30" fmla="*/ 242 w 2031"/>
                <a:gd name="T31" fmla="*/ 1368 h 2839"/>
                <a:gd name="T32" fmla="*/ 598 w 2031"/>
                <a:gd name="T33" fmla="*/ 1014 h 2839"/>
                <a:gd name="T34" fmla="*/ 242 w 2031"/>
                <a:gd name="T35" fmla="*/ 262 h 2839"/>
                <a:gd name="T36" fmla="*/ 1789 w 2031"/>
                <a:gd name="T37" fmla="*/ 720 h 2839"/>
                <a:gd name="T38" fmla="*/ 242 w 2031"/>
                <a:gd name="T39" fmla="*/ 262 h 2839"/>
                <a:gd name="T40" fmla="*/ 1905 w 2031"/>
                <a:gd name="T41" fmla="*/ 0 h 2839"/>
                <a:gd name="T42" fmla="*/ 1954 w 2031"/>
                <a:gd name="T43" fmla="*/ 9 h 2839"/>
                <a:gd name="T44" fmla="*/ 1995 w 2031"/>
                <a:gd name="T45" fmla="*/ 37 h 2839"/>
                <a:gd name="T46" fmla="*/ 2022 w 2031"/>
                <a:gd name="T47" fmla="*/ 78 h 2839"/>
                <a:gd name="T48" fmla="*/ 2031 w 2031"/>
                <a:gd name="T49" fmla="*/ 126 h 2839"/>
                <a:gd name="T50" fmla="*/ 1967 w 2031"/>
                <a:gd name="T51" fmla="*/ 1602 h 2839"/>
                <a:gd name="T52" fmla="*/ 1846 w 2031"/>
                <a:gd name="T53" fmla="*/ 1680 h 2839"/>
                <a:gd name="T54" fmla="*/ 1789 w 2031"/>
                <a:gd name="T55" fmla="*/ 1590 h 2839"/>
                <a:gd name="T56" fmla="*/ 1434 w 2031"/>
                <a:gd name="T57" fmla="*/ 2449 h 2839"/>
                <a:gd name="T58" fmla="*/ 1435 w 2031"/>
                <a:gd name="T59" fmla="*/ 2570 h 2839"/>
                <a:gd name="T60" fmla="*/ 1453 w 2031"/>
                <a:gd name="T61" fmla="*/ 2707 h 2839"/>
                <a:gd name="T62" fmla="*/ 1490 w 2031"/>
                <a:gd name="T63" fmla="*/ 2839 h 2839"/>
                <a:gd name="T64" fmla="*/ 101 w 2031"/>
                <a:gd name="T65" fmla="*/ 2837 h 2839"/>
                <a:gd name="T66" fmla="*/ 56 w 2031"/>
                <a:gd name="T67" fmla="*/ 2817 h 2839"/>
                <a:gd name="T68" fmla="*/ 22 w 2031"/>
                <a:gd name="T69" fmla="*/ 2783 h 2839"/>
                <a:gd name="T70" fmla="*/ 2 w 2031"/>
                <a:gd name="T71" fmla="*/ 2738 h 2839"/>
                <a:gd name="T72" fmla="*/ 0 w 2031"/>
                <a:gd name="T73" fmla="*/ 126 h 2839"/>
                <a:gd name="T74" fmla="*/ 10 w 2031"/>
                <a:gd name="T75" fmla="*/ 78 h 2839"/>
                <a:gd name="T76" fmla="*/ 37 w 2031"/>
                <a:gd name="T77" fmla="*/ 37 h 2839"/>
                <a:gd name="T78" fmla="*/ 78 w 2031"/>
                <a:gd name="T79" fmla="*/ 9 h 2839"/>
                <a:gd name="T80" fmla="*/ 126 w 2031"/>
                <a:gd name="T81" fmla="*/ 0 h 2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31" h="2839">
                  <a:moveTo>
                    <a:pt x="838" y="2165"/>
                  </a:moveTo>
                  <a:lnTo>
                    <a:pt x="838" y="2520"/>
                  </a:lnTo>
                  <a:lnTo>
                    <a:pt x="1193" y="2520"/>
                  </a:lnTo>
                  <a:lnTo>
                    <a:pt x="1193" y="2165"/>
                  </a:lnTo>
                  <a:lnTo>
                    <a:pt x="838" y="2165"/>
                  </a:lnTo>
                  <a:close/>
                  <a:moveTo>
                    <a:pt x="242" y="2165"/>
                  </a:moveTo>
                  <a:lnTo>
                    <a:pt x="242" y="2520"/>
                  </a:lnTo>
                  <a:lnTo>
                    <a:pt x="598" y="2520"/>
                  </a:lnTo>
                  <a:lnTo>
                    <a:pt x="598" y="2165"/>
                  </a:lnTo>
                  <a:lnTo>
                    <a:pt x="242" y="2165"/>
                  </a:lnTo>
                  <a:close/>
                  <a:moveTo>
                    <a:pt x="838" y="1589"/>
                  </a:moveTo>
                  <a:lnTo>
                    <a:pt x="838" y="1944"/>
                  </a:lnTo>
                  <a:lnTo>
                    <a:pt x="1193" y="1944"/>
                  </a:lnTo>
                  <a:lnTo>
                    <a:pt x="1193" y="1589"/>
                  </a:lnTo>
                  <a:lnTo>
                    <a:pt x="838" y="1589"/>
                  </a:lnTo>
                  <a:close/>
                  <a:moveTo>
                    <a:pt x="242" y="1589"/>
                  </a:moveTo>
                  <a:lnTo>
                    <a:pt x="242" y="1944"/>
                  </a:lnTo>
                  <a:lnTo>
                    <a:pt x="598" y="1944"/>
                  </a:lnTo>
                  <a:lnTo>
                    <a:pt x="598" y="1589"/>
                  </a:lnTo>
                  <a:lnTo>
                    <a:pt x="242" y="1589"/>
                  </a:lnTo>
                  <a:close/>
                  <a:moveTo>
                    <a:pt x="1434" y="1014"/>
                  </a:moveTo>
                  <a:lnTo>
                    <a:pt x="1434" y="1368"/>
                  </a:lnTo>
                  <a:lnTo>
                    <a:pt x="1789" y="1368"/>
                  </a:lnTo>
                  <a:lnTo>
                    <a:pt x="1789" y="1014"/>
                  </a:lnTo>
                  <a:lnTo>
                    <a:pt x="1434" y="1014"/>
                  </a:lnTo>
                  <a:close/>
                  <a:moveTo>
                    <a:pt x="838" y="1014"/>
                  </a:moveTo>
                  <a:lnTo>
                    <a:pt x="838" y="1368"/>
                  </a:lnTo>
                  <a:lnTo>
                    <a:pt x="1193" y="1368"/>
                  </a:lnTo>
                  <a:lnTo>
                    <a:pt x="1193" y="1014"/>
                  </a:lnTo>
                  <a:lnTo>
                    <a:pt x="838" y="1014"/>
                  </a:lnTo>
                  <a:close/>
                  <a:moveTo>
                    <a:pt x="242" y="1014"/>
                  </a:moveTo>
                  <a:lnTo>
                    <a:pt x="242" y="1368"/>
                  </a:lnTo>
                  <a:lnTo>
                    <a:pt x="598" y="1368"/>
                  </a:lnTo>
                  <a:lnTo>
                    <a:pt x="598" y="1014"/>
                  </a:lnTo>
                  <a:lnTo>
                    <a:pt x="242" y="1014"/>
                  </a:lnTo>
                  <a:close/>
                  <a:moveTo>
                    <a:pt x="242" y="262"/>
                  </a:moveTo>
                  <a:lnTo>
                    <a:pt x="242" y="720"/>
                  </a:lnTo>
                  <a:lnTo>
                    <a:pt x="1789" y="720"/>
                  </a:lnTo>
                  <a:lnTo>
                    <a:pt x="1789" y="262"/>
                  </a:lnTo>
                  <a:lnTo>
                    <a:pt x="242" y="262"/>
                  </a:lnTo>
                  <a:close/>
                  <a:moveTo>
                    <a:pt x="126" y="0"/>
                  </a:moveTo>
                  <a:lnTo>
                    <a:pt x="1905" y="0"/>
                  </a:lnTo>
                  <a:lnTo>
                    <a:pt x="1930" y="2"/>
                  </a:lnTo>
                  <a:lnTo>
                    <a:pt x="1954" y="9"/>
                  </a:lnTo>
                  <a:lnTo>
                    <a:pt x="1976" y="22"/>
                  </a:lnTo>
                  <a:lnTo>
                    <a:pt x="1995" y="37"/>
                  </a:lnTo>
                  <a:lnTo>
                    <a:pt x="2010" y="56"/>
                  </a:lnTo>
                  <a:lnTo>
                    <a:pt x="2022" y="78"/>
                  </a:lnTo>
                  <a:lnTo>
                    <a:pt x="2029" y="101"/>
                  </a:lnTo>
                  <a:lnTo>
                    <a:pt x="2031" y="126"/>
                  </a:lnTo>
                  <a:lnTo>
                    <a:pt x="2031" y="1570"/>
                  </a:lnTo>
                  <a:lnTo>
                    <a:pt x="1967" y="1602"/>
                  </a:lnTo>
                  <a:lnTo>
                    <a:pt x="1905" y="1640"/>
                  </a:lnTo>
                  <a:lnTo>
                    <a:pt x="1846" y="1680"/>
                  </a:lnTo>
                  <a:lnTo>
                    <a:pt x="1789" y="1726"/>
                  </a:lnTo>
                  <a:lnTo>
                    <a:pt x="1789" y="1590"/>
                  </a:lnTo>
                  <a:lnTo>
                    <a:pt x="1434" y="1590"/>
                  </a:lnTo>
                  <a:lnTo>
                    <a:pt x="1434" y="2449"/>
                  </a:lnTo>
                  <a:lnTo>
                    <a:pt x="1432" y="2501"/>
                  </a:lnTo>
                  <a:lnTo>
                    <a:pt x="1435" y="2570"/>
                  </a:lnTo>
                  <a:lnTo>
                    <a:pt x="1442" y="2639"/>
                  </a:lnTo>
                  <a:lnTo>
                    <a:pt x="1453" y="2707"/>
                  </a:lnTo>
                  <a:lnTo>
                    <a:pt x="1470" y="2773"/>
                  </a:lnTo>
                  <a:lnTo>
                    <a:pt x="1490" y="2839"/>
                  </a:lnTo>
                  <a:lnTo>
                    <a:pt x="126" y="2839"/>
                  </a:lnTo>
                  <a:lnTo>
                    <a:pt x="101" y="2837"/>
                  </a:lnTo>
                  <a:lnTo>
                    <a:pt x="78" y="2829"/>
                  </a:lnTo>
                  <a:lnTo>
                    <a:pt x="56" y="2817"/>
                  </a:lnTo>
                  <a:lnTo>
                    <a:pt x="37" y="2801"/>
                  </a:lnTo>
                  <a:lnTo>
                    <a:pt x="22" y="2783"/>
                  </a:lnTo>
                  <a:lnTo>
                    <a:pt x="10" y="2761"/>
                  </a:lnTo>
                  <a:lnTo>
                    <a:pt x="2" y="2738"/>
                  </a:lnTo>
                  <a:lnTo>
                    <a:pt x="0" y="2712"/>
                  </a:lnTo>
                  <a:lnTo>
                    <a:pt x="0" y="126"/>
                  </a:lnTo>
                  <a:lnTo>
                    <a:pt x="2" y="101"/>
                  </a:lnTo>
                  <a:lnTo>
                    <a:pt x="10" y="78"/>
                  </a:lnTo>
                  <a:lnTo>
                    <a:pt x="22" y="56"/>
                  </a:lnTo>
                  <a:lnTo>
                    <a:pt x="37" y="37"/>
                  </a:lnTo>
                  <a:lnTo>
                    <a:pt x="56" y="22"/>
                  </a:lnTo>
                  <a:lnTo>
                    <a:pt x="78" y="9"/>
                  </a:lnTo>
                  <a:lnTo>
                    <a:pt x="101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1" name="Freeform 77"/>
            <p:cNvSpPr>
              <a:spLocks noEditPoints="1"/>
            </p:cNvSpPr>
            <p:nvPr/>
          </p:nvSpPr>
          <p:spPr bwMode="auto">
            <a:xfrm>
              <a:off x="-982663" y="3541713"/>
              <a:ext cx="725488" cy="725488"/>
            </a:xfrm>
            <a:custGeom>
              <a:avLst/>
              <a:gdLst>
                <a:gd name="T0" fmla="*/ 850 w 1826"/>
                <a:gd name="T1" fmla="*/ 307 h 1828"/>
                <a:gd name="T2" fmla="*/ 750 w 1826"/>
                <a:gd name="T3" fmla="*/ 409 h 1828"/>
                <a:gd name="T4" fmla="*/ 633 w 1826"/>
                <a:gd name="T5" fmla="*/ 525 h 1828"/>
                <a:gd name="T6" fmla="*/ 604 w 1826"/>
                <a:gd name="T7" fmla="*/ 701 h 1828"/>
                <a:gd name="T8" fmla="*/ 675 w 1826"/>
                <a:gd name="T9" fmla="*/ 856 h 1828"/>
                <a:gd name="T10" fmla="*/ 875 w 1826"/>
                <a:gd name="T11" fmla="*/ 952 h 1828"/>
                <a:gd name="T12" fmla="*/ 1024 w 1826"/>
                <a:gd name="T13" fmla="*/ 997 h 1828"/>
                <a:gd name="T14" fmla="*/ 1106 w 1826"/>
                <a:gd name="T15" fmla="*/ 1085 h 1828"/>
                <a:gd name="T16" fmla="*/ 1098 w 1826"/>
                <a:gd name="T17" fmla="*/ 1221 h 1828"/>
                <a:gd name="T18" fmla="*/ 1010 w 1826"/>
                <a:gd name="T19" fmla="*/ 1308 h 1828"/>
                <a:gd name="T20" fmla="*/ 870 w 1826"/>
                <a:gd name="T21" fmla="*/ 1316 h 1828"/>
                <a:gd name="T22" fmla="*/ 762 w 1826"/>
                <a:gd name="T23" fmla="*/ 1231 h 1828"/>
                <a:gd name="T24" fmla="*/ 705 w 1826"/>
                <a:gd name="T25" fmla="*/ 1129 h 1828"/>
                <a:gd name="T26" fmla="*/ 609 w 1826"/>
                <a:gd name="T27" fmla="*/ 1144 h 1828"/>
                <a:gd name="T28" fmla="*/ 600 w 1826"/>
                <a:gd name="T29" fmla="*/ 1240 h 1828"/>
                <a:gd name="T30" fmla="*/ 706 w 1826"/>
                <a:gd name="T31" fmla="*/ 1389 h 1828"/>
                <a:gd name="T32" fmla="*/ 847 w 1826"/>
                <a:gd name="T33" fmla="*/ 1483 h 1828"/>
                <a:gd name="T34" fmla="*/ 907 w 1826"/>
                <a:gd name="T35" fmla="*/ 1543 h 1828"/>
                <a:gd name="T36" fmla="*/ 997 w 1826"/>
                <a:gd name="T37" fmla="*/ 1501 h 1828"/>
                <a:gd name="T38" fmla="*/ 1118 w 1826"/>
                <a:gd name="T39" fmla="*/ 1403 h 1828"/>
                <a:gd name="T40" fmla="*/ 1244 w 1826"/>
                <a:gd name="T41" fmla="*/ 1254 h 1828"/>
                <a:gd name="T42" fmla="*/ 1256 w 1826"/>
                <a:gd name="T43" fmla="*/ 1056 h 1828"/>
                <a:gd name="T44" fmla="*/ 1159 w 1826"/>
                <a:gd name="T45" fmla="*/ 906 h 1828"/>
                <a:gd name="T46" fmla="*/ 1001 w 1826"/>
                <a:gd name="T47" fmla="*/ 840 h 1828"/>
                <a:gd name="T48" fmla="*/ 851 w 1826"/>
                <a:gd name="T49" fmla="*/ 802 h 1828"/>
                <a:gd name="T50" fmla="*/ 757 w 1826"/>
                <a:gd name="T51" fmla="*/ 708 h 1828"/>
                <a:gd name="T52" fmla="*/ 771 w 1826"/>
                <a:gd name="T53" fmla="*/ 576 h 1828"/>
                <a:gd name="T54" fmla="*/ 891 w 1826"/>
                <a:gd name="T55" fmla="*/ 500 h 1828"/>
                <a:gd name="T56" fmla="*/ 1027 w 1826"/>
                <a:gd name="T57" fmla="*/ 530 h 1828"/>
                <a:gd name="T58" fmla="*/ 1085 w 1826"/>
                <a:gd name="T59" fmla="*/ 619 h 1828"/>
                <a:gd name="T60" fmla="*/ 1176 w 1826"/>
                <a:gd name="T61" fmla="*/ 639 h 1828"/>
                <a:gd name="T62" fmla="*/ 1227 w 1826"/>
                <a:gd name="T63" fmla="*/ 578 h 1828"/>
                <a:gd name="T64" fmla="*/ 1139 w 1826"/>
                <a:gd name="T65" fmla="*/ 439 h 1828"/>
                <a:gd name="T66" fmla="*/ 1001 w 1826"/>
                <a:gd name="T67" fmla="*/ 327 h 1828"/>
                <a:gd name="T68" fmla="*/ 939 w 1826"/>
                <a:gd name="T69" fmla="*/ 267 h 1828"/>
                <a:gd name="T70" fmla="*/ 1133 w 1826"/>
                <a:gd name="T71" fmla="*/ 27 h 1828"/>
                <a:gd name="T72" fmla="*/ 1452 w 1826"/>
                <a:gd name="T73" fmla="*/ 176 h 1828"/>
                <a:gd name="T74" fmla="*/ 1689 w 1826"/>
                <a:gd name="T75" fmla="*/ 433 h 1828"/>
                <a:gd name="T76" fmla="*/ 1815 w 1826"/>
                <a:gd name="T77" fmla="*/ 766 h 1828"/>
                <a:gd name="T78" fmla="*/ 1800 w 1826"/>
                <a:gd name="T79" fmla="*/ 1133 h 1828"/>
                <a:gd name="T80" fmla="*/ 1650 w 1826"/>
                <a:gd name="T81" fmla="*/ 1454 h 1828"/>
                <a:gd name="T82" fmla="*/ 1394 w 1826"/>
                <a:gd name="T83" fmla="*/ 1691 h 1828"/>
                <a:gd name="T84" fmla="*/ 1062 w 1826"/>
                <a:gd name="T85" fmla="*/ 1815 h 1828"/>
                <a:gd name="T86" fmla="*/ 690 w 1826"/>
                <a:gd name="T87" fmla="*/ 1800 h 1828"/>
                <a:gd name="T88" fmla="*/ 366 w 1826"/>
                <a:gd name="T89" fmla="*/ 1645 h 1828"/>
                <a:gd name="T90" fmla="*/ 129 w 1826"/>
                <a:gd name="T91" fmla="*/ 1381 h 1828"/>
                <a:gd name="T92" fmla="*/ 13 w 1826"/>
                <a:gd name="T93" fmla="*/ 1065 h 1828"/>
                <a:gd name="T94" fmla="*/ 11 w 1826"/>
                <a:gd name="T95" fmla="*/ 771 h 1828"/>
                <a:gd name="T96" fmla="*/ 126 w 1826"/>
                <a:gd name="T97" fmla="*/ 449 h 1828"/>
                <a:gd name="T98" fmla="*/ 337 w 1826"/>
                <a:gd name="T99" fmla="*/ 205 h 1828"/>
                <a:gd name="T100" fmla="*/ 623 w 1826"/>
                <a:gd name="T101" fmla="*/ 47 h 1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26" h="1828">
                  <a:moveTo>
                    <a:pt x="907" y="267"/>
                  </a:moveTo>
                  <a:lnTo>
                    <a:pt x="888" y="270"/>
                  </a:lnTo>
                  <a:lnTo>
                    <a:pt x="871" y="278"/>
                  </a:lnTo>
                  <a:lnTo>
                    <a:pt x="859" y="292"/>
                  </a:lnTo>
                  <a:lnTo>
                    <a:pt x="850" y="307"/>
                  </a:lnTo>
                  <a:lnTo>
                    <a:pt x="847" y="327"/>
                  </a:lnTo>
                  <a:lnTo>
                    <a:pt x="847" y="377"/>
                  </a:lnTo>
                  <a:lnTo>
                    <a:pt x="812" y="384"/>
                  </a:lnTo>
                  <a:lnTo>
                    <a:pt x="780" y="396"/>
                  </a:lnTo>
                  <a:lnTo>
                    <a:pt x="750" y="409"/>
                  </a:lnTo>
                  <a:lnTo>
                    <a:pt x="723" y="425"/>
                  </a:lnTo>
                  <a:lnTo>
                    <a:pt x="698" y="443"/>
                  </a:lnTo>
                  <a:lnTo>
                    <a:pt x="672" y="469"/>
                  </a:lnTo>
                  <a:lnTo>
                    <a:pt x="650" y="496"/>
                  </a:lnTo>
                  <a:lnTo>
                    <a:pt x="633" y="525"/>
                  </a:lnTo>
                  <a:lnTo>
                    <a:pt x="619" y="557"/>
                  </a:lnTo>
                  <a:lnTo>
                    <a:pt x="609" y="590"/>
                  </a:lnTo>
                  <a:lnTo>
                    <a:pt x="604" y="627"/>
                  </a:lnTo>
                  <a:lnTo>
                    <a:pt x="602" y="664"/>
                  </a:lnTo>
                  <a:lnTo>
                    <a:pt x="604" y="701"/>
                  </a:lnTo>
                  <a:lnTo>
                    <a:pt x="610" y="738"/>
                  </a:lnTo>
                  <a:lnTo>
                    <a:pt x="620" y="771"/>
                  </a:lnTo>
                  <a:lnTo>
                    <a:pt x="635" y="802"/>
                  </a:lnTo>
                  <a:lnTo>
                    <a:pt x="654" y="831"/>
                  </a:lnTo>
                  <a:lnTo>
                    <a:pt x="675" y="856"/>
                  </a:lnTo>
                  <a:lnTo>
                    <a:pt x="700" y="879"/>
                  </a:lnTo>
                  <a:lnTo>
                    <a:pt x="729" y="897"/>
                  </a:lnTo>
                  <a:lnTo>
                    <a:pt x="777" y="920"/>
                  </a:lnTo>
                  <a:lnTo>
                    <a:pt x="826" y="938"/>
                  </a:lnTo>
                  <a:lnTo>
                    <a:pt x="875" y="952"/>
                  </a:lnTo>
                  <a:lnTo>
                    <a:pt x="927" y="965"/>
                  </a:lnTo>
                  <a:lnTo>
                    <a:pt x="952" y="971"/>
                  </a:lnTo>
                  <a:lnTo>
                    <a:pt x="977" y="978"/>
                  </a:lnTo>
                  <a:lnTo>
                    <a:pt x="1001" y="986"/>
                  </a:lnTo>
                  <a:lnTo>
                    <a:pt x="1024" y="997"/>
                  </a:lnTo>
                  <a:lnTo>
                    <a:pt x="1046" y="1009"/>
                  </a:lnTo>
                  <a:lnTo>
                    <a:pt x="1066" y="1024"/>
                  </a:lnTo>
                  <a:lnTo>
                    <a:pt x="1083" y="1041"/>
                  </a:lnTo>
                  <a:lnTo>
                    <a:pt x="1097" y="1062"/>
                  </a:lnTo>
                  <a:lnTo>
                    <a:pt x="1106" y="1085"/>
                  </a:lnTo>
                  <a:lnTo>
                    <a:pt x="1111" y="1112"/>
                  </a:lnTo>
                  <a:lnTo>
                    <a:pt x="1113" y="1141"/>
                  </a:lnTo>
                  <a:lnTo>
                    <a:pt x="1112" y="1170"/>
                  </a:lnTo>
                  <a:lnTo>
                    <a:pt x="1107" y="1196"/>
                  </a:lnTo>
                  <a:lnTo>
                    <a:pt x="1098" y="1221"/>
                  </a:lnTo>
                  <a:lnTo>
                    <a:pt x="1086" y="1243"/>
                  </a:lnTo>
                  <a:lnTo>
                    <a:pt x="1071" y="1264"/>
                  </a:lnTo>
                  <a:lnTo>
                    <a:pt x="1052" y="1281"/>
                  </a:lnTo>
                  <a:lnTo>
                    <a:pt x="1033" y="1296"/>
                  </a:lnTo>
                  <a:lnTo>
                    <a:pt x="1010" y="1308"/>
                  </a:lnTo>
                  <a:lnTo>
                    <a:pt x="986" y="1317"/>
                  </a:lnTo>
                  <a:lnTo>
                    <a:pt x="960" y="1322"/>
                  </a:lnTo>
                  <a:lnTo>
                    <a:pt x="929" y="1324"/>
                  </a:lnTo>
                  <a:lnTo>
                    <a:pt x="899" y="1322"/>
                  </a:lnTo>
                  <a:lnTo>
                    <a:pt x="870" y="1316"/>
                  </a:lnTo>
                  <a:lnTo>
                    <a:pt x="843" y="1305"/>
                  </a:lnTo>
                  <a:lnTo>
                    <a:pt x="818" y="1291"/>
                  </a:lnTo>
                  <a:lnTo>
                    <a:pt x="795" y="1273"/>
                  </a:lnTo>
                  <a:lnTo>
                    <a:pt x="777" y="1254"/>
                  </a:lnTo>
                  <a:lnTo>
                    <a:pt x="762" y="1231"/>
                  </a:lnTo>
                  <a:lnTo>
                    <a:pt x="750" y="1203"/>
                  </a:lnTo>
                  <a:lnTo>
                    <a:pt x="740" y="1169"/>
                  </a:lnTo>
                  <a:lnTo>
                    <a:pt x="732" y="1152"/>
                  </a:lnTo>
                  <a:lnTo>
                    <a:pt x="721" y="1139"/>
                  </a:lnTo>
                  <a:lnTo>
                    <a:pt x="705" y="1129"/>
                  </a:lnTo>
                  <a:lnTo>
                    <a:pt x="689" y="1124"/>
                  </a:lnTo>
                  <a:lnTo>
                    <a:pt x="670" y="1124"/>
                  </a:lnTo>
                  <a:lnTo>
                    <a:pt x="638" y="1130"/>
                  </a:lnTo>
                  <a:lnTo>
                    <a:pt x="623" y="1136"/>
                  </a:lnTo>
                  <a:lnTo>
                    <a:pt x="609" y="1144"/>
                  </a:lnTo>
                  <a:lnTo>
                    <a:pt x="599" y="1155"/>
                  </a:lnTo>
                  <a:lnTo>
                    <a:pt x="591" y="1170"/>
                  </a:lnTo>
                  <a:lnTo>
                    <a:pt x="588" y="1185"/>
                  </a:lnTo>
                  <a:lnTo>
                    <a:pt x="589" y="1202"/>
                  </a:lnTo>
                  <a:lnTo>
                    <a:pt x="600" y="1240"/>
                  </a:lnTo>
                  <a:lnTo>
                    <a:pt x="613" y="1275"/>
                  </a:lnTo>
                  <a:lnTo>
                    <a:pt x="631" y="1308"/>
                  </a:lnTo>
                  <a:lnTo>
                    <a:pt x="655" y="1340"/>
                  </a:lnTo>
                  <a:lnTo>
                    <a:pt x="679" y="1367"/>
                  </a:lnTo>
                  <a:lnTo>
                    <a:pt x="706" y="1389"/>
                  </a:lnTo>
                  <a:lnTo>
                    <a:pt x="735" y="1407"/>
                  </a:lnTo>
                  <a:lnTo>
                    <a:pt x="771" y="1424"/>
                  </a:lnTo>
                  <a:lnTo>
                    <a:pt x="808" y="1436"/>
                  </a:lnTo>
                  <a:lnTo>
                    <a:pt x="847" y="1445"/>
                  </a:lnTo>
                  <a:lnTo>
                    <a:pt x="847" y="1483"/>
                  </a:lnTo>
                  <a:lnTo>
                    <a:pt x="850" y="1501"/>
                  </a:lnTo>
                  <a:lnTo>
                    <a:pt x="859" y="1518"/>
                  </a:lnTo>
                  <a:lnTo>
                    <a:pt x="871" y="1531"/>
                  </a:lnTo>
                  <a:lnTo>
                    <a:pt x="888" y="1540"/>
                  </a:lnTo>
                  <a:lnTo>
                    <a:pt x="907" y="1543"/>
                  </a:lnTo>
                  <a:lnTo>
                    <a:pt x="939" y="1543"/>
                  </a:lnTo>
                  <a:lnTo>
                    <a:pt x="959" y="1540"/>
                  </a:lnTo>
                  <a:lnTo>
                    <a:pt x="976" y="1531"/>
                  </a:lnTo>
                  <a:lnTo>
                    <a:pt x="988" y="1518"/>
                  </a:lnTo>
                  <a:lnTo>
                    <a:pt x="997" y="1501"/>
                  </a:lnTo>
                  <a:lnTo>
                    <a:pt x="1001" y="1483"/>
                  </a:lnTo>
                  <a:lnTo>
                    <a:pt x="1001" y="1446"/>
                  </a:lnTo>
                  <a:lnTo>
                    <a:pt x="1042" y="1436"/>
                  </a:lnTo>
                  <a:lnTo>
                    <a:pt x="1081" y="1422"/>
                  </a:lnTo>
                  <a:lnTo>
                    <a:pt x="1118" y="1403"/>
                  </a:lnTo>
                  <a:lnTo>
                    <a:pt x="1151" y="1380"/>
                  </a:lnTo>
                  <a:lnTo>
                    <a:pt x="1181" y="1353"/>
                  </a:lnTo>
                  <a:lnTo>
                    <a:pt x="1207" y="1322"/>
                  </a:lnTo>
                  <a:lnTo>
                    <a:pt x="1227" y="1289"/>
                  </a:lnTo>
                  <a:lnTo>
                    <a:pt x="1244" y="1254"/>
                  </a:lnTo>
                  <a:lnTo>
                    <a:pt x="1255" y="1215"/>
                  </a:lnTo>
                  <a:lnTo>
                    <a:pt x="1263" y="1175"/>
                  </a:lnTo>
                  <a:lnTo>
                    <a:pt x="1265" y="1132"/>
                  </a:lnTo>
                  <a:lnTo>
                    <a:pt x="1263" y="1093"/>
                  </a:lnTo>
                  <a:lnTo>
                    <a:pt x="1256" y="1056"/>
                  </a:lnTo>
                  <a:lnTo>
                    <a:pt x="1245" y="1020"/>
                  </a:lnTo>
                  <a:lnTo>
                    <a:pt x="1229" y="987"/>
                  </a:lnTo>
                  <a:lnTo>
                    <a:pt x="1210" y="957"/>
                  </a:lnTo>
                  <a:lnTo>
                    <a:pt x="1187" y="930"/>
                  </a:lnTo>
                  <a:lnTo>
                    <a:pt x="1159" y="906"/>
                  </a:lnTo>
                  <a:lnTo>
                    <a:pt x="1127" y="886"/>
                  </a:lnTo>
                  <a:lnTo>
                    <a:pt x="1090" y="867"/>
                  </a:lnTo>
                  <a:lnTo>
                    <a:pt x="1061" y="856"/>
                  </a:lnTo>
                  <a:lnTo>
                    <a:pt x="1031" y="847"/>
                  </a:lnTo>
                  <a:lnTo>
                    <a:pt x="1001" y="840"/>
                  </a:lnTo>
                  <a:lnTo>
                    <a:pt x="969" y="833"/>
                  </a:lnTo>
                  <a:lnTo>
                    <a:pt x="938" y="827"/>
                  </a:lnTo>
                  <a:lnTo>
                    <a:pt x="909" y="820"/>
                  </a:lnTo>
                  <a:lnTo>
                    <a:pt x="879" y="812"/>
                  </a:lnTo>
                  <a:lnTo>
                    <a:pt x="851" y="802"/>
                  </a:lnTo>
                  <a:lnTo>
                    <a:pt x="826" y="788"/>
                  </a:lnTo>
                  <a:lnTo>
                    <a:pt x="803" y="772"/>
                  </a:lnTo>
                  <a:lnTo>
                    <a:pt x="782" y="751"/>
                  </a:lnTo>
                  <a:lnTo>
                    <a:pt x="768" y="730"/>
                  </a:lnTo>
                  <a:lnTo>
                    <a:pt x="757" y="708"/>
                  </a:lnTo>
                  <a:lnTo>
                    <a:pt x="752" y="683"/>
                  </a:lnTo>
                  <a:lnTo>
                    <a:pt x="750" y="655"/>
                  </a:lnTo>
                  <a:lnTo>
                    <a:pt x="752" y="626"/>
                  </a:lnTo>
                  <a:lnTo>
                    <a:pt x="759" y="600"/>
                  </a:lnTo>
                  <a:lnTo>
                    <a:pt x="771" y="576"/>
                  </a:lnTo>
                  <a:lnTo>
                    <a:pt x="787" y="553"/>
                  </a:lnTo>
                  <a:lnTo>
                    <a:pt x="808" y="534"/>
                  </a:lnTo>
                  <a:lnTo>
                    <a:pt x="833" y="519"/>
                  </a:lnTo>
                  <a:lnTo>
                    <a:pt x="861" y="506"/>
                  </a:lnTo>
                  <a:lnTo>
                    <a:pt x="891" y="500"/>
                  </a:lnTo>
                  <a:lnTo>
                    <a:pt x="923" y="497"/>
                  </a:lnTo>
                  <a:lnTo>
                    <a:pt x="952" y="499"/>
                  </a:lnTo>
                  <a:lnTo>
                    <a:pt x="980" y="506"/>
                  </a:lnTo>
                  <a:lnTo>
                    <a:pt x="1006" y="517"/>
                  </a:lnTo>
                  <a:lnTo>
                    <a:pt x="1027" y="530"/>
                  </a:lnTo>
                  <a:lnTo>
                    <a:pt x="1047" y="548"/>
                  </a:lnTo>
                  <a:lnTo>
                    <a:pt x="1059" y="564"/>
                  </a:lnTo>
                  <a:lnTo>
                    <a:pt x="1069" y="583"/>
                  </a:lnTo>
                  <a:lnTo>
                    <a:pt x="1077" y="604"/>
                  </a:lnTo>
                  <a:lnTo>
                    <a:pt x="1085" y="619"/>
                  </a:lnTo>
                  <a:lnTo>
                    <a:pt x="1097" y="631"/>
                  </a:lnTo>
                  <a:lnTo>
                    <a:pt x="1110" y="640"/>
                  </a:lnTo>
                  <a:lnTo>
                    <a:pt x="1127" y="644"/>
                  </a:lnTo>
                  <a:lnTo>
                    <a:pt x="1143" y="644"/>
                  </a:lnTo>
                  <a:lnTo>
                    <a:pt x="1176" y="639"/>
                  </a:lnTo>
                  <a:lnTo>
                    <a:pt x="1193" y="634"/>
                  </a:lnTo>
                  <a:lnTo>
                    <a:pt x="1208" y="625"/>
                  </a:lnTo>
                  <a:lnTo>
                    <a:pt x="1218" y="611"/>
                  </a:lnTo>
                  <a:lnTo>
                    <a:pt x="1225" y="596"/>
                  </a:lnTo>
                  <a:lnTo>
                    <a:pt x="1227" y="578"/>
                  </a:lnTo>
                  <a:lnTo>
                    <a:pt x="1223" y="559"/>
                  </a:lnTo>
                  <a:lnTo>
                    <a:pt x="1209" y="525"/>
                  </a:lnTo>
                  <a:lnTo>
                    <a:pt x="1189" y="493"/>
                  </a:lnTo>
                  <a:lnTo>
                    <a:pt x="1166" y="465"/>
                  </a:lnTo>
                  <a:lnTo>
                    <a:pt x="1139" y="439"/>
                  </a:lnTo>
                  <a:lnTo>
                    <a:pt x="1110" y="418"/>
                  </a:lnTo>
                  <a:lnTo>
                    <a:pt x="1076" y="401"/>
                  </a:lnTo>
                  <a:lnTo>
                    <a:pt x="1040" y="386"/>
                  </a:lnTo>
                  <a:lnTo>
                    <a:pt x="1001" y="377"/>
                  </a:lnTo>
                  <a:lnTo>
                    <a:pt x="1001" y="327"/>
                  </a:lnTo>
                  <a:lnTo>
                    <a:pt x="997" y="307"/>
                  </a:lnTo>
                  <a:lnTo>
                    <a:pt x="988" y="292"/>
                  </a:lnTo>
                  <a:lnTo>
                    <a:pt x="976" y="278"/>
                  </a:lnTo>
                  <a:lnTo>
                    <a:pt x="959" y="270"/>
                  </a:lnTo>
                  <a:lnTo>
                    <a:pt x="939" y="267"/>
                  </a:lnTo>
                  <a:lnTo>
                    <a:pt x="907" y="267"/>
                  </a:lnTo>
                  <a:close/>
                  <a:moveTo>
                    <a:pt x="914" y="0"/>
                  </a:moveTo>
                  <a:lnTo>
                    <a:pt x="988" y="3"/>
                  </a:lnTo>
                  <a:lnTo>
                    <a:pt x="1062" y="12"/>
                  </a:lnTo>
                  <a:lnTo>
                    <a:pt x="1133" y="27"/>
                  </a:lnTo>
                  <a:lnTo>
                    <a:pt x="1201" y="46"/>
                  </a:lnTo>
                  <a:lnTo>
                    <a:pt x="1269" y="72"/>
                  </a:lnTo>
                  <a:lnTo>
                    <a:pt x="1333" y="102"/>
                  </a:lnTo>
                  <a:lnTo>
                    <a:pt x="1394" y="136"/>
                  </a:lnTo>
                  <a:lnTo>
                    <a:pt x="1452" y="176"/>
                  </a:lnTo>
                  <a:lnTo>
                    <a:pt x="1507" y="220"/>
                  </a:lnTo>
                  <a:lnTo>
                    <a:pt x="1559" y="268"/>
                  </a:lnTo>
                  <a:lnTo>
                    <a:pt x="1606" y="319"/>
                  </a:lnTo>
                  <a:lnTo>
                    <a:pt x="1650" y="374"/>
                  </a:lnTo>
                  <a:lnTo>
                    <a:pt x="1689" y="433"/>
                  </a:lnTo>
                  <a:lnTo>
                    <a:pt x="1724" y="494"/>
                  </a:lnTo>
                  <a:lnTo>
                    <a:pt x="1755" y="558"/>
                  </a:lnTo>
                  <a:lnTo>
                    <a:pt x="1779" y="625"/>
                  </a:lnTo>
                  <a:lnTo>
                    <a:pt x="1800" y="694"/>
                  </a:lnTo>
                  <a:lnTo>
                    <a:pt x="1815" y="766"/>
                  </a:lnTo>
                  <a:lnTo>
                    <a:pt x="1823" y="839"/>
                  </a:lnTo>
                  <a:lnTo>
                    <a:pt x="1826" y="914"/>
                  </a:lnTo>
                  <a:lnTo>
                    <a:pt x="1823" y="988"/>
                  </a:lnTo>
                  <a:lnTo>
                    <a:pt x="1815" y="1062"/>
                  </a:lnTo>
                  <a:lnTo>
                    <a:pt x="1800" y="1133"/>
                  </a:lnTo>
                  <a:lnTo>
                    <a:pt x="1779" y="1203"/>
                  </a:lnTo>
                  <a:lnTo>
                    <a:pt x="1755" y="1269"/>
                  </a:lnTo>
                  <a:lnTo>
                    <a:pt x="1724" y="1333"/>
                  </a:lnTo>
                  <a:lnTo>
                    <a:pt x="1689" y="1396"/>
                  </a:lnTo>
                  <a:lnTo>
                    <a:pt x="1650" y="1454"/>
                  </a:lnTo>
                  <a:lnTo>
                    <a:pt x="1606" y="1509"/>
                  </a:lnTo>
                  <a:lnTo>
                    <a:pt x="1559" y="1559"/>
                  </a:lnTo>
                  <a:lnTo>
                    <a:pt x="1507" y="1607"/>
                  </a:lnTo>
                  <a:lnTo>
                    <a:pt x="1452" y="1652"/>
                  </a:lnTo>
                  <a:lnTo>
                    <a:pt x="1394" y="1691"/>
                  </a:lnTo>
                  <a:lnTo>
                    <a:pt x="1333" y="1725"/>
                  </a:lnTo>
                  <a:lnTo>
                    <a:pt x="1269" y="1755"/>
                  </a:lnTo>
                  <a:lnTo>
                    <a:pt x="1201" y="1781"/>
                  </a:lnTo>
                  <a:lnTo>
                    <a:pt x="1133" y="1801"/>
                  </a:lnTo>
                  <a:lnTo>
                    <a:pt x="1062" y="1815"/>
                  </a:lnTo>
                  <a:lnTo>
                    <a:pt x="988" y="1825"/>
                  </a:lnTo>
                  <a:lnTo>
                    <a:pt x="914" y="1828"/>
                  </a:lnTo>
                  <a:lnTo>
                    <a:pt x="837" y="1825"/>
                  </a:lnTo>
                  <a:lnTo>
                    <a:pt x="762" y="1815"/>
                  </a:lnTo>
                  <a:lnTo>
                    <a:pt x="690" y="1800"/>
                  </a:lnTo>
                  <a:lnTo>
                    <a:pt x="619" y="1779"/>
                  </a:lnTo>
                  <a:lnTo>
                    <a:pt x="552" y="1753"/>
                  </a:lnTo>
                  <a:lnTo>
                    <a:pt x="487" y="1722"/>
                  </a:lnTo>
                  <a:lnTo>
                    <a:pt x="425" y="1686"/>
                  </a:lnTo>
                  <a:lnTo>
                    <a:pt x="366" y="1645"/>
                  </a:lnTo>
                  <a:lnTo>
                    <a:pt x="311" y="1600"/>
                  </a:lnTo>
                  <a:lnTo>
                    <a:pt x="259" y="1551"/>
                  </a:lnTo>
                  <a:lnTo>
                    <a:pt x="211" y="1498"/>
                  </a:lnTo>
                  <a:lnTo>
                    <a:pt x="168" y="1441"/>
                  </a:lnTo>
                  <a:lnTo>
                    <a:pt x="129" y="1381"/>
                  </a:lnTo>
                  <a:lnTo>
                    <a:pt x="94" y="1318"/>
                  </a:lnTo>
                  <a:lnTo>
                    <a:pt x="65" y="1252"/>
                  </a:lnTo>
                  <a:lnTo>
                    <a:pt x="44" y="1191"/>
                  </a:lnTo>
                  <a:lnTo>
                    <a:pt x="26" y="1129"/>
                  </a:lnTo>
                  <a:lnTo>
                    <a:pt x="13" y="1065"/>
                  </a:lnTo>
                  <a:lnTo>
                    <a:pt x="4" y="1000"/>
                  </a:lnTo>
                  <a:lnTo>
                    <a:pt x="1" y="932"/>
                  </a:lnTo>
                  <a:lnTo>
                    <a:pt x="0" y="914"/>
                  </a:lnTo>
                  <a:lnTo>
                    <a:pt x="3" y="841"/>
                  </a:lnTo>
                  <a:lnTo>
                    <a:pt x="11" y="771"/>
                  </a:lnTo>
                  <a:lnTo>
                    <a:pt x="25" y="702"/>
                  </a:lnTo>
                  <a:lnTo>
                    <a:pt x="44" y="636"/>
                  </a:lnTo>
                  <a:lnTo>
                    <a:pt x="66" y="572"/>
                  </a:lnTo>
                  <a:lnTo>
                    <a:pt x="94" y="510"/>
                  </a:lnTo>
                  <a:lnTo>
                    <a:pt x="126" y="449"/>
                  </a:lnTo>
                  <a:lnTo>
                    <a:pt x="163" y="392"/>
                  </a:lnTo>
                  <a:lnTo>
                    <a:pt x="203" y="339"/>
                  </a:lnTo>
                  <a:lnTo>
                    <a:pt x="248" y="288"/>
                  </a:lnTo>
                  <a:lnTo>
                    <a:pt x="291" y="245"/>
                  </a:lnTo>
                  <a:lnTo>
                    <a:pt x="337" y="205"/>
                  </a:lnTo>
                  <a:lnTo>
                    <a:pt x="385" y="168"/>
                  </a:lnTo>
                  <a:lnTo>
                    <a:pt x="437" y="134"/>
                  </a:lnTo>
                  <a:lnTo>
                    <a:pt x="490" y="103"/>
                  </a:lnTo>
                  <a:lnTo>
                    <a:pt x="555" y="73"/>
                  </a:lnTo>
                  <a:lnTo>
                    <a:pt x="623" y="47"/>
                  </a:lnTo>
                  <a:lnTo>
                    <a:pt x="692" y="27"/>
                  </a:lnTo>
                  <a:lnTo>
                    <a:pt x="763" y="12"/>
                  </a:lnTo>
                  <a:lnTo>
                    <a:pt x="838" y="3"/>
                  </a:lnTo>
                  <a:lnTo>
                    <a:pt x="9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4">
                <a:defRPr/>
              </a:pPr>
              <a:endParaRPr lang="en-US" sz="12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92" name="TextBox 191"/>
          <p:cNvSpPr txBox="1"/>
          <p:nvPr/>
        </p:nvSpPr>
        <p:spPr>
          <a:xfrm>
            <a:off x="174735" y="2930575"/>
            <a:ext cx="2628059" cy="4801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Предельные сроки оплаты </a:t>
            </a:r>
            <a:endParaRPr lang="ru-RU" sz="1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70000"/>
              </a:lnSpc>
            </a:pPr>
            <a:r>
              <a:rPr lang="ru-RU" sz="1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(15 дней в 2021 г –10 дней в 2022 году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147457" y="2085963"/>
            <a:ext cx="2877904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Квота на </a:t>
            </a: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минимальные годовые объемы закупок у субъектов МСП </a:t>
            </a:r>
          </a:p>
          <a:p>
            <a:pPr>
              <a:lnSpc>
                <a:spcPct val="70000"/>
              </a:lnSpc>
            </a:pPr>
            <a:r>
              <a:rPr lang="ru-RU" sz="1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2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15% в 2021 г –25% в 2022 году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192289" y="3524565"/>
            <a:ext cx="2563984" cy="2215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Выбор способа обеспечения</a:t>
            </a:r>
            <a:endParaRPr lang="ru-RU" sz="12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90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ÐÐ°ÑÑÐ¸Ð½ÐºÐ¸ Ð¿Ð¾ Ð·Ð°Ð¿ÑÐ¾ÑÑ Ð¼ÐµÐ´Ð¸ÑÐ¸Ð½ÑÐºÐ°Ñ Ð¿Ð¾Ð¼Ð¾ÑÑ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2232" t="27516" r="32605" b="24274"/>
          <a:stretch>
            <a:fillRect/>
          </a:stretch>
        </p:blipFill>
        <p:spPr bwMode="auto">
          <a:xfrm>
            <a:off x="3520621" y="1541721"/>
            <a:ext cx="2160000" cy="2160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4" name="Овал 93"/>
          <p:cNvSpPr/>
          <p:nvPr/>
        </p:nvSpPr>
        <p:spPr>
          <a:xfrm>
            <a:off x="3180655" y="242632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4" name="Овал 123"/>
          <p:cNvSpPr/>
          <p:nvPr/>
        </p:nvSpPr>
        <p:spPr>
          <a:xfrm>
            <a:off x="5604759" y="2426329"/>
            <a:ext cx="324000" cy="3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6" name="TextBox 4"/>
          <p:cNvSpPr txBox="1">
            <a:spLocks noChangeArrowheads="1"/>
          </p:cNvSpPr>
          <p:nvPr/>
        </p:nvSpPr>
        <p:spPr bwMode="auto">
          <a:xfrm>
            <a:off x="1095311" y="21192"/>
            <a:ext cx="74105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33363D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altLang="ru-RU" dirty="0"/>
              <a:t>ОСОБЕННОСТИ ЗАКУПОК У СУБЪЕКТОВ МСП</a:t>
            </a:r>
            <a:endParaRPr lang="ru-RU" altLang="ru-RU" dirty="0"/>
          </a:p>
        </p:txBody>
      </p:sp>
      <p:graphicFrame>
        <p:nvGraphicFramePr>
          <p:cNvPr id="57" name="Диаграмма 56"/>
          <p:cNvGraphicFramePr/>
          <p:nvPr>
            <p:extLst>
              <p:ext uri="{D42A27DB-BD31-4B8C-83A1-F6EECF244321}">
                <p14:modId xmlns:p14="http://schemas.microsoft.com/office/powerpoint/2010/main" val="1901815423"/>
              </p:ext>
            </p:extLst>
          </p:nvPr>
        </p:nvGraphicFramePr>
        <p:xfrm>
          <a:off x="2356925" y="1131682"/>
          <a:ext cx="4451286" cy="2874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3548942" y="1457610"/>
            <a:ext cx="2408242" cy="2281479"/>
          </a:xfrm>
          <a:prstGeom prst="rect">
            <a:avLst/>
          </a:prstGeom>
          <a:noFill/>
        </p:spPr>
        <p:txBody>
          <a:bodyPr vert="vert" wrap="none" rtlCol="0">
            <a:prstTxWarp prst="textArchDown">
              <a:avLst>
                <a:gd name="adj" fmla="val 17808926"/>
              </a:avLst>
            </a:prstTxWarp>
            <a:spAutoFit/>
          </a:bodyPr>
          <a:lstStyle/>
          <a:p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ВОЗМОЖНОСТИ</a:t>
            </a:r>
          </a:p>
        </p:txBody>
      </p:sp>
      <p:sp>
        <p:nvSpPr>
          <p:cNvPr id="66" name="TextBox 65"/>
          <p:cNvSpPr txBox="1"/>
          <p:nvPr/>
        </p:nvSpPr>
        <p:spPr>
          <a:xfrm rot="5400000">
            <a:off x="3620363" y="1634827"/>
            <a:ext cx="2216764" cy="1901217"/>
          </a:xfrm>
          <a:prstGeom prst="rect">
            <a:avLst/>
          </a:prstGeom>
          <a:noFill/>
        </p:spPr>
        <p:txBody>
          <a:bodyPr vert="wordArtVert" wrap="none" rtlCol="0">
            <a:prstTxWarp prst="textArchUp">
              <a:avLst>
                <a:gd name="adj" fmla="val 11704505"/>
              </a:avLst>
            </a:prstTxWarp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ОГ</a:t>
            </a:r>
            <a:r>
              <a:rPr lang="ru-RU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lang="ru-RU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АНИЧЕНИЯ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7" name="Овал 86"/>
          <p:cNvSpPr/>
          <p:nvPr/>
        </p:nvSpPr>
        <p:spPr>
          <a:xfrm>
            <a:off x="2824692" y="986827"/>
            <a:ext cx="144000" cy="144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8" name="Овал 87"/>
          <p:cNvSpPr/>
          <p:nvPr/>
        </p:nvSpPr>
        <p:spPr>
          <a:xfrm>
            <a:off x="2824692" y="1547612"/>
            <a:ext cx="144000" cy="144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2824692" y="1927857"/>
            <a:ext cx="144000" cy="144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1" name="Овал 90"/>
          <p:cNvSpPr/>
          <p:nvPr/>
        </p:nvSpPr>
        <p:spPr>
          <a:xfrm>
            <a:off x="2824692" y="2706474"/>
            <a:ext cx="144000" cy="144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2824692" y="3303992"/>
            <a:ext cx="144000" cy="144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2824692" y="3973944"/>
            <a:ext cx="144000" cy="144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96" name="Соединительная линия уступом 95"/>
          <p:cNvCxnSpPr>
            <a:stCxn id="87" idx="6"/>
            <a:endCxn id="94" idx="2"/>
          </p:cNvCxnSpPr>
          <p:nvPr/>
        </p:nvCxnSpPr>
        <p:spPr>
          <a:xfrm>
            <a:off x="2968692" y="1058827"/>
            <a:ext cx="211963" cy="1529502"/>
          </a:xfrm>
          <a:prstGeom prst="bentConnector3">
            <a:avLst>
              <a:gd name="adj1" fmla="val 50000"/>
            </a:avLst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Соединительная линия уступом 96"/>
          <p:cNvCxnSpPr>
            <a:stCxn id="88" idx="6"/>
          </p:cNvCxnSpPr>
          <p:nvPr/>
        </p:nvCxnSpPr>
        <p:spPr>
          <a:xfrm>
            <a:off x="2968692" y="1619612"/>
            <a:ext cx="211963" cy="1022507"/>
          </a:xfrm>
          <a:prstGeom prst="bentConnector3">
            <a:avLst>
              <a:gd name="adj1" fmla="val 50000"/>
            </a:avLst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Соединительная линия уступом 99"/>
          <p:cNvCxnSpPr>
            <a:stCxn id="89" idx="6"/>
          </p:cNvCxnSpPr>
          <p:nvPr/>
        </p:nvCxnSpPr>
        <p:spPr>
          <a:xfrm>
            <a:off x="2968692" y="1999857"/>
            <a:ext cx="211963" cy="642262"/>
          </a:xfrm>
          <a:prstGeom prst="bentConnector3">
            <a:avLst>
              <a:gd name="adj1" fmla="val 50000"/>
            </a:avLst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Соединительная линия уступом 102"/>
          <p:cNvCxnSpPr>
            <a:stCxn id="93" idx="6"/>
          </p:cNvCxnSpPr>
          <p:nvPr/>
        </p:nvCxnSpPr>
        <p:spPr>
          <a:xfrm flipV="1">
            <a:off x="2968692" y="2642119"/>
            <a:ext cx="211963" cy="1403825"/>
          </a:xfrm>
          <a:prstGeom prst="bentConnector3">
            <a:avLst>
              <a:gd name="adj1" fmla="val 50000"/>
            </a:avLst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Соединительная линия уступом 105"/>
          <p:cNvCxnSpPr>
            <a:stCxn id="92" idx="6"/>
          </p:cNvCxnSpPr>
          <p:nvPr/>
        </p:nvCxnSpPr>
        <p:spPr>
          <a:xfrm flipV="1">
            <a:off x="2968692" y="2642119"/>
            <a:ext cx="211963" cy="733873"/>
          </a:xfrm>
          <a:prstGeom prst="bentConnector3">
            <a:avLst>
              <a:gd name="adj1" fmla="val 50000"/>
            </a:avLst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Соединительная линия уступом 110"/>
          <p:cNvCxnSpPr>
            <a:stCxn id="91" idx="6"/>
          </p:cNvCxnSpPr>
          <p:nvPr/>
        </p:nvCxnSpPr>
        <p:spPr>
          <a:xfrm flipV="1">
            <a:off x="2968692" y="2642119"/>
            <a:ext cx="211963" cy="136355"/>
          </a:xfrm>
          <a:prstGeom prst="bentConnector3">
            <a:avLst>
              <a:gd name="adj1" fmla="val 50000"/>
            </a:avLst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Овал 138"/>
          <p:cNvSpPr/>
          <p:nvPr/>
        </p:nvSpPr>
        <p:spPr>
          <a:xfrm>
            <a:off x="6043252" y="1423767"/>
            <a:ext cx="144000" cy="144000"/>
          </a:xfrm>
          <a:prstGeom prst="ellipse">
            <a:avLst/>
          </a:prstGeom>
          <a:solidFill>
            <a:srgbClr val="525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0" name="Овал 139"/>
          <p:cNvSpPr/>
          <p:nvPr/>
        </p:nvSpPr>
        <p:spPr>
          <a:xfrm>
            <a:off x="6043252" y="1948594"/>
            <a:ext cx="144000" cy="144000"/>
          </a:xfrm>
          <a:prstGeom prst="ellipse">
            <a:avLst/>
          </a:prstGeom>
          <a:solidFill>
            <a:srgbClr val="525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1" name="Овал 140"/>
          <p:cNvSpPr/>
          <p:nvPr/>
        </p:nvSpPr>
        <p:spPr>
          <a:xfrm>
            <a:off x="6043252" y="2353876"/>
            <a:ext cx="144000" cy="144000"/>
          </a:xfrm>
          <a:prstGeom prst="ellipse">
            <a:avLst/>
          </a:prstGeom>
          <a:solidFill>
            <a:srgbClr val="525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2" name="Овал 141"/>
          <p:cNvSpPr/>
          <p:nvPr/>
        </p:nvSpPr>
        <p:spPr>
          <a:xfrm>
            <a:off x="6043252" y="2743196"/>
            <a:ext cx="144000" cy="144000"/>
          </a:xfrm>
          <a:prstGeom prst="ellipse">
            <a:avLst/>
          </a:prstGeom>
          <a:solidFill>
            <a:srgbClr val="525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" name="Овал 142"/>
          <p:cNvSpPr/>
          <p:nvPr/>
        </p:nvSpPr>
        <p:spPr>
          <a:xfrm>
            <a:off x="6043252" y="3376924"/>
            <a:ext cx="144000" cy="144000"/>
          </a:xfrm>
          <a:prstGeom prst="ellipse">
            <a:avLst/>
          </a:prstGeom>
          <a:solidFill>
            <a:srgbClr val="525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4" name="Овал 143"/>
          <p:cNvSpPr/>
          <p:nvPr/>
        </p:nvSpPr>
        <p:spPr>
          <a:xfrm>
            <a:off x="6043252" y="4268495"/>
            <a:ext cx="144000" cy="144000"/>
          </a:xfrm>
          <a:prstGeom prst="ellipse">
            <a:avLst/>
          </a:prstGeom>
          <a:solidFill>
            <a:srgbClr val="525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46" name="Соединительная линия уступом 145"/>
          <p:cNvCxnSpPr/>
          <p:nvPr/>
        </p:nvCxnSpPr>
        <p:spPr>
          <a:xfrm rot="5400000">
            <a:off x="5540433" y="2003506"/>
            <a:ext cx="1040038" cy="196392"/>
          </a:xfrm>
          <a:prstGeom prst="bentConnector3">
            <a:avLst>
              <a:gd name="adj1" fmla="val -1766"/>
            </a:avLst>
          </a:prstGeom>
          <a:ln w="19050">
            <a:solidFill>
              <a:srgbClr val="52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Соединительная линия уступом 148"/>
          <p:cNvCxnSpPr>
            <a:stCxn id="141" idx="2"/>
          </p:cNvCxnSpPr>
          <p:nvPr/>
        </p:nvCxnSpPr>
        <p:spPr>
          <a:xfrm rot="10800000" flipV="1">
            <a:off x="5881260" y="2425875"/>
            <a:ext cx="161993" cy="162453"/>
          </a:xfrm>
          <a:prstGeom prst="bentConnector3">
            <a:avLst>
              <a:gd name="adj1" fmla="val 50000"/>
            </a:avLst>
          </a:prstGeom>
          <a:ln w="19050">
            <a:solidFill>
              <a:srgbClr val="52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Соединительная линия уступом 151"/>
          <p:cNvCxnSpPr/>
          <p:nvPr/>
        </p:nvCxnSpPr>
        <p:spPr>
          <a:xfrm rot="10800000" flipV="1">
            <a:off x="5869384" y="2044343"/>
            <a:ext cx="173868" cy="805235"/>
          </a:xfrm>
          <a:prstGeom prst="bentConnector3">
            <a:avLst>
              <a:gd name="adj1" fmla="val 50000"/>
            </a:avLst>
          </a:prstGeom>
          <a:ln w="19050">
            <a:solidFill>
              <a:srgbClr val="52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Соединительная линия уступом 154"/>
          <p:cNvCxnSpPr>
            <a:stCxn id="142" idx="2"/>
          </p:cNvCxnSpPr>
          <p:nvPr/>
        </p:nvCxnSpPr>
        <p:spPr>
          <a:xfrm rot="10800000">
            <a:off x="5881260" y="2588330"/>
            <a:ext cx="161993" cy="226867"/>
          </a:xfrm>
          <a:prstGeom prst="bentConnector3">
            <a:avLst>
              <a:gd name="adj1" fmla="val 50000"/>
            </a:avLst>
          </a:prstGeom>
          <a:ln w="19050">
            <a:solidFill>
              <a:srgbClr val="52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Соединительная линия уступом 157"/>
          <p:cNvCxnSpPr>
            <a:stCxn id="143" idx="2"/>
          </p:cNvCxnSpPr>
          <p:nvPr/>
        </p:nvCxnSpPr>
        <p:spPr>
          <a:xfrm rot="10800000">
            <a:off x="5881260" y="2588330"/>
            <a:ext cx="161993" cy="860595"/>
          </a:xfrm>
          <a:prstGeom prst="bentConnector3">
            <a:avLst>
              <a:gd name="adj1" fmla="val 50000"/>
            </a:avLst>
          </a:prstGeom>
          <a:ln w="19050">
            <a:solidFill>
              <a:srgbClr val="52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Соединительная линия уступом 160"/>
          <p:cNvCxnSpPr>
            <a:stCxn id="144" idx="2"/>
          </p:cNvCxnSpPr>
          <p:nvPr/>
        </p:nvCxnSpPr>
        <p:spPr>
          <a:xfrm rot="10800000">
            <a:off x="5881260" y="2588329"/>
            <a:ext cx="161993" cy="1752166"/>
          </a:xfrm>
          <a:prstGeom prst="bentConnector3">
            <a:avLst>
              <a:gd name="adj1" fmla="val 50000"/>
            </a:avLst>
          </a:prstGeom>
          <a:ln w="19050">
            <a:solidFill>
              <a:srgbClr val="52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Овал 38"/>
          <p:cNvSpPr/>
          <p:nvPr/>
        </p:nvSpPr>
        <p:spPr>
          <a:xfrm>
            <a:off x="6041277" y="1057343"/>
            <a:ext cx="144000" cy="144000"/>
          </a:xfrm>
          <a:prstGeom prst="ellipse">
            <a:avLst/>
          </a:prstGeom>
          <a:solidFill>
            <a:srgbClr val="525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45" name="Соединительная линия уступом 44"/>
          <p:cNvCxnSpPr/>
          <p:nvPr/>
        </p:nvCxnSpPr>
        <p:spPr>
          <a:xfrm rot="5400000">
            <a:off x="5506693" y="1584049"/>
            <a:ext cx="1076898" cy="170454"/>
          </a:xfrm>
          <a:prstGeom prst="bentConnector3">
            <a:avLst>
              <a:gd name="adj1" fmla="val 800"/>
            </a:avLst>
          </a:prstGeom>
          <a:ln w="19050">
            <a:solidFill>
              <a:srgbClr val="52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6053152" y="3743074"/>
            <a:ext cx="144000" cy="144000"/>
          </a:xfrm>
          <a:prstGeom prst="ellipse">
            <a:avLst/>
          </a:prstGeom>
          <a:solidFill>
            <a:srgbClr val="525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43" name="Соединительная линия уступом 42"/>
          <p:cNvCxnSpPr/>
          <p:nvPr/>
        </p:nvCxnSpPr>
        <p:spPr>
          <a:xfrm rot="5400000" flipH="1">
            <a:off x="5381894" y="3173640"/>
            <a:ext cx="1267636" cy="117056"/>
          </a:xfrm>
          <a:prstGeom prst="bentConnector4">
            <a:avLst>
              <a:gd name="adj1" fmla="val 2576"/>
              <a:gd name="adj2" fmla="val 99588"/>
            </a:avLst>
          </a:prstGeom>
          <a:ln w="19050">
            <a:solidFill>
              <a:srgbClr val="525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4"/>
          <p:cNvSpPr>
            <a:spLocks noChangeAspect="1" noChangeArrowheads="1"/>
          </p:cNvSpPr>
          <p:nvPr/>
        </p:nvSpPr>
        <p:spPr bwMode="auto">
          <a:xfrm>
            <a:off x="172216" y="548979"/>
            <a:ext cx="2902458" cy="322890"/>
          </a:xfrm>
          <a:prstGeom prst="rect">
            <a:avLst/>
          </a:prstGeom>
          <a:solidFill>
            <a:srgbClr val="92D050"/>
          </a:soli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СИЛЬНЫЕ СТОРОНЫ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4" name="Oval 4"/>
          <p:cNvSpPr>
            <a:spLocks noChangeAspect="1" noChangeArrowheads="1"/>
          </p:cNvSpPr>
          <p:nvPr/>
        </p:nvSpPr>
        <p:spPr bwMode="auto">
          <a:xfrm>
            <a:off x="6015712" y="558503"/>
            <a:ext cx="2902458" cy="3228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СЛАБЫЕ  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СТОРОНЫ/ ОШИБКИ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44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46" name="Рисунок 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pic>
        <p:nvPicPr>
          <p:cNvPr id="63" name="Picture 34" descr="http://generation-startup.ru/upload/docs/2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6" y="980807"/>
            <a:ext cx="688461" cy="53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0" descr="Сусуманский районный суд Магаданской области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-20000" contrast="40000"/>
          </a:blip>
          <a:srcRect/>
          <a:stretch>
            <a:fillRect/>
          </a:stretch>
        </p:blipFill>
        <p:spPr bwMode="auto">
          <a:xfrm>
            <a:off x="128689" y="3312902"/>
            <a:ext cx="665558" cy="648072"/>
          </a:xfrm>
          <a:prstGeom prst="rect">
            <a:avLst/>
          </a:prstGeom>
          <a:noFill/>
        </p:spPr>
      </p:pic>
      <p:sp>
        <p:nvSpPr>
          <p:cNvPr id="69" name="Прямоугольник 68"/>
          <p:cNvSpPr/>
          <p:nvPr/>
        </p:nvSpPr>
        <p:spPr>
          <a:xfrm>
            <a:off x="789279" y="1045059"/>
            <a:ext cx="2051121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alt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Стабильный доход для предпринимателя</a:t>
            </a:r>
            <a:endParaRPr lang="ru-RU" altLang="ru-RU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64240" y="3567581"/>
            <a:ext cx="2130861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Привлечение </a:t>
            </a:r>
            <a:r>
              <a:rPr lang="ru-RU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</a:t>
            </a: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органов (регуляторов)  к взаимодействию с  заказчика</a:t>
            </a:r>
            <a:endParaRPr lang="ru-RU" sz="11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65220" y="4207183"/>
            <a:ext cx="2409608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Увеличение  </a:t>
            </a: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товарооборота</a:t>
            </a:r>
          </a:p>
          <a:p>
            <a:pPr>
              <a:lnSpc>
                <a:spcPct val="70000"/>
              </a:lnSpc>
            </a:pPr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Расширение конъюнктуры рынка и рынка сбыта</a:t>
            </a:r>
          </a:p>
          <a:p>
            <a:pPr>
              <a:lnSpc>
                <a:spcPct val="70000"/>
              </a:lnSpc>
            </a:pPr>
            <a:endParaRPr lang="ru-RU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63846" y="1588976"/>
            <a:ext cx="2147963" cy="44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100% оплата при надлежащем исполнении контрактов</a:t>
            </a:r>
          </a:p>
        </p:txBody>
      </p:sp>
      <p:pic>
        <p:nvPicPr>
          <p:cNvPr id="77" name="Picture 40" descr="http://generation-startup.ru/upload/docs/5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4" y="2834595"/>
            <a:ext cx="612000" cy="50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рямоугольник 77"/>
          <p:cNvSpPr/>
          <p:nvPr/>
        </p:nvSpPr>
        <p:spPr>
          <a:xfrm>
            <a:off x="836722" y="2828988"/>
            <a:ext cx="1933172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Возможность анализа информации о закупках, размещенных в ЕИС и МЗ</a:t>
            </a:r>
            <a:endParaRPr lang="ru-RU" sz="1100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9" name="Picture 2" descr="Картинки по запросу время 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4" y="1611936"/>
            <a:ext cx="554524" cy="55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Прямоугольник 80"/>
          <p:cNvSpPr/>
          <p:nvPr/>
        </p:nvSpPr>
        <p:spPr>
          <a:xfrm>
            <a:off x="6976457" y="975830"/>
            <a:ext cx="1933172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Знание законодательства </a:t>
            </a:r>
            <a:endParaRPr lang="ru-RU" sz="1100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6873675" y="1691612"/>
            <a:ext cx="1933172" cy="32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Профессиональная подготовка</a:t>
            </a:r>
            <a:endParaRPr lang="ru-RU" sz="1100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7079603" y="2320988"/>
            <a:ext cx="2234181" cy="1158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Опыт и навыки закупок</a:t>
            </a:r>
          </a:p>
          <a:p>
            <a:pPr marL="171450" indent="-17145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отсутствие документов, </a:t>
            </a:r>
          </a:p>
          <a:p>
            <a:pPr marL="171450" indent="-17145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несоблюдение сроков подачи заявок , </a:t>
            </a:r>
          </a:p>
          <a:p>
            <a:pPr marL="171450" indent="-171450"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sz="11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Арифметические ошибки при формировании цены спецификации и налогов)</a:t>
            </a:r>
          </a:p>
          <a:p>
            <a:pPr marL="171450" indent="-171450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ru-RU" sz="1100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7000623" y="3734753"/>
            <a:ext cx="1933172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Опыт и навыки взаимодействия с заказчиком (этап приемки товара / работ / услуг</a:t>
            </a:r>
          </a:p>
          <a:p>
            <a:pPr>
              <a:lnSpc>
                <a:spcPct val="70000"/>
              </a:lnSpc>
            </a:pPr>
            <a:r>
              <a:rPr lang="ru-RU" sz="11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Несоблюдение условий </a:t>
            </a:r>
            <a:endParaRPr lang="ru-RU" sz="1100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157" y="2227841"/>
            <a:ext cx="673523" cy="501231"/>
          </a:xfrm>
          <a:prstGeom prst="rect">
            <a:avLst/>
          </a:prstGeom>
        </p:spPr>
      </p:pic>
      <p:sp>
        <p:nvSpPr>
          <p:cNvPr id="85" name="Прямоугольник 84"/>
          <p:cNvSpPr/>
          <p:nvPr/>
        </p:nvSpPr>
        <p:spPr>
          <a:xfrm>
            <a:off x="802001" y="2246527"/>
            <a:ext cx="1933172" cy="44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Получение статуса добросовестного участника</a:t>
            </a:r>
          </a:p>
        </p:txBody>
      </p:sp>
      <p:pic>
        <p:nvPicPr>
          <p:cNvPr id="90" name="Picture 8" descr=".svg, accounting, business, calculate, calculator, dollar, finance icon -  Download on Iconfinder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20000"/>
          </a:blip>
          <a:srcRect/>
          <a:stretch>
            <a:fillRect/>
          </a:stretch>
        </p:blipFill>
        <p:spPr bwMode="auto">
          <a:xfrm>
            <a:off x="6333675" y="975830"/>
            <a:ext cx="540000" cy="540000"/>
          </a:xfrm>
          <a:prstGeom prst="rect">
            <a:avLst/>
          </a:prstGeom>
          <a:noFill/>
        </p:spPr>
      </p:pic>
      <p:pic>
        <p:nvPicPr>
          <p:cNvPr id="95" name="Picture 14" descr="Открыть журнал | Бесплатно значок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20000"/>
          </a:blip>
          <a:srcRect/>
          <a:stretch>
            <a:fillRect/>
          </a:stretch>
        </p:blipFill>
        <p:spPr bwMode="auto">
          <a:xfrm>
            <a:off x="6333675" y="1604885"/>
            <a:ext cx="504000" cy="504000"/>
          </a:xfrm>
          <a:prstGeom prst="rect">
            <a:avLst/>
          </a:prstGeom>
          <a:noFill/>
        </p:spPr>
      </p:pic>
      <p:pic>
        <p:nvPicPr>
          <p:cNvPr id="99" name="Picture 10" descr="Часы настенные с часами | Бесплатно значок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20000"/>
          </a:blip>
          <a:srcRect/>
          <a:stretch>
            <a:fillRect/>
          </a:stretch>
        </p:blipFill>
        <p:spPr bwMode="auto">
          <a:xfrm>
            <a:off x="6316124" y="3721944"/>
            <a:ext cx="504000" cy="504000"/>
          </a:xfrm>
          <a:prstGeom prst="rect">
            <a:avLst/>
          </a:prstGeom>
          <a:noFill/>
        </p:spPr>
      </p:pic>
      <p:pic>
        <p:nvPicPr>
          <p:cNvPr id="101" name="Picture 12" descr="Иконка «Электронное обучение» — скачай бесплатно PNG и векторе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20000"/>
          </a:blip>
          <a:srcRect/>
          <a:stretch>
            <a:fillRect/>
          </a:stretch>
        </p:blipFill>
        <p:spPr bwMode="auto">
          <a:xfrm>
            <a:off x="6312277" y="2432991"/>
            <a:ext cx="576064" cy="576064"/>
          </a:xfrm>
          <a:prstGeom prst="rect">
            <a:avLst/>
          </a:prstGeom>
          <a:noFill/>
        </p:spPr>
      </p:pic>
      <p:pic>
        <p:nvPicPr>
          <p:cNvPr id="102" name="Picture 8" descr="Картинки по запросу фрп png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lum bright="-40000"/>
            <a:grayscl/>
            <a:extLst/>
          </a:blip>
          <a:srcRect/>
          <a:stretch>
            <a:fillRect/>
          </a:stretch>
        </p:blipFill>
        <p:spPr bwMode="auto">
          <a:xfrm>
            <a:off x="112630" y="4066802"/>
            <a:ext cx="580678" cy="580678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114094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095311" y="101600"/>
            <a:ext cx="77904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ЗАКУПКИ У СМП </a:t>
            </a:r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2020 год, млн. руб.</a:t>
            </a:r>
          </a:p>
          <a:p>
            <a:endParaRPr lang="ru-RU" altLang="ru-RU" sz="1400" b="1" dirty="0">
              <a:solidFill>
                <a:srgbClr val="68613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2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1949718719"/>
              </p:ext>
            </p:extLst>
          </p:nvPr>
        </p:nvGraphicFramePr>
        <p:xfrm>
          <a:off x="118222" y="488119"/>
          <a:ext cx="8387603" cy="2342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457856281"/>
              </p:ext>
            </p:extLst>
          </p:nvPr>
        </p:nvGraphicFramePr>
        <p:xfrm>
          <a:off x="223475" y="2724733"/>
          <a:ext cx="4004280" cy="1933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054731396"/>
              </p:ext>
            </p:extLst>
          </p:nvPr>
        </p:nvGraphicFramePr>
        <p:xfrm>
          <a:off x="4588215" y="2626659"/>
          <a:ext cx="4190025" cy="2138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76091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095311" y="101600"/>
            <a:ext cx="77904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ЗАКУПКИ У СМП </a:t>
            </a:r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 год, млн. руб.</a:t>
            </a:r>
          </a:p>
          <a:p>
            <a:endParaRPr lang="ru-RU" altLang="ru-RU" sz="1400" b="1" dirty="0">
              <a:solidFill>
                <a:srgbClr val="68613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2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1996451902"/>
              </p:ext>
            </p:extLst>
          </p:nvPr>
        </p:nvGraphicFramePr>
        <p:xfrm>
          <a:off x="118222" y="488119"/>
          <a:ext cx="8387603" cy="2342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4241258863"/>
              </p:ext>
            </p:extLst>
          </p:nvPr>
        </p:nvGraphicFramePr>
        <p:xfrm>
          <a:off x="223475" y="2724733"/>
          <a:ext cx="4004280" cy="1933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197717479"/>
              </p:ext>
            </p:extLst>
          </p:nvPr>
        </p:nvGraphicFramePr>
        <p:xfrm>
          <a:off x="4588215" y="2626659"/>
          <a:ext cx="4190025" cy="2138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52934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" name="Номер слайда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346075" indent="111125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93738" indent="220663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41400" indent="330200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89063" indent="439738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A09C25BF-489E-4FAB-A9ED-3C2337E9F541}" type="slidenum">
              <a:rPr lang="ru-RU" sz="1400" smtClean="0"/>
              <a:pPr>
                <a:defRPr/>
              </a:pPr>
              <a:t>18</a:t>
            </a:fld>
            <a:endParaRPr lang="ru-RU" sz="1400"/>
          </a:p>
        </p:txBody>
      </p:sp>
      <p:grpSp>
        <p:nvGrpSpPr>
          <p:cNvPr id="3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4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544692306"/>
              </p:ext>
            </p:extLst>
          </p:nvPr>
        </p:nvGraphicFramePr>
        <p:xfrm>
          <a:off x="243203" y="488120"/>
          <a:ext cx="4268639" cy="2122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427147985"/>
              </p:ext>
            </p:extLst>
          </p:nvPr>
        </p:nvGraphicFramePr>
        <p:xfrm>
          <a:off x="4666814" y="488119"/>
          <a:ext cx="4268639" cy="2122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3295070222"/>
              </p:ext>
            </p:extLst>
          </p:nvPr>
        </p:nvGraphicFramePr>
        <p:xfrm>
          <a:off x="247214" y="2709950"/>
          <a:ext cx="4268639" cy="2122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3401997158"/>
              </p:ext>
            </p:extLst>
          </p:nvPr>
        </p:nvGraphicFramePr>
        <p:xfrm>
          <a:off x="4743014" y="2693908"/>
          <a:ext cx="4268639" cy="2122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095311" y="101600"/>
            <a:ext cx="77904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ОСУЩЕСТВЛЕНИЕ </a:t>
            </a:r>
            <a:r>
              <a:rPr lang="ru-RU" altLang="ru-RU" sz="1400" b="1" dirty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ЗАКУПОК. </a:t>
            </a:r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КАТАЛОГИЗАЦИЯ </a:t>
            </a:r>
            <a:r>
              <a:rPr lang="ru-RU" altLang="ru-RU" sz="1400" b="1" dirty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ТЕХНИЧЕСКОЙ </a:t>
            </a:r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ЧАСТИ</a:t>
            </a:r>
            <a:endParaRPr lang="ru-RU" altLang="ru-RU" sz="1400" b="1" dirty="0">
              <a:solidFill>
                <a:srgbClr val="68613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25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1037287" y="15539"/>
            <a:ext cx="77904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АКСЕЛЕРАЦИЯ УЧАСТНИКОВ </a:t>
            </a:r>
            <a:r>
              <a:rPr lang="ru-RU" altLang="ru-RU" sz="1400" b="1" dirty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ЗАКУПОК В  ЗАКУПОЧНЫХ </a:t>
            </a:r>
          </a:p>
          <a:p>
            <a:r>
              <a:rPr lang="ru-RU" altLang="ru-RU" sz="1400" b="1" dirty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ПРОЦЕДУРАХ ГБУЗ СОКОД 2014-2020 Г.Г</a:t>
            </a:r>
            <a:r>
              <a:rPr lang="ru-RU" altLang="ru-RU" sz="1400" b="1" dirty="0" smtClean="0">
                <a:solidFill>
                  <a:srgbClr val="68613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altLang="ru-RU" sz="1400" b="1" dirty="0">
              <a:solidFill>
                <a:srgbClr val="68613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2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68941" y="584030"/>
            <a:ext cx="4144622" cy="282353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defPPr>
              <a:defRPr lang="ru-RU"/>
            </a:defPPr>
            <a:lvl1pPr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6000"/>
              <a:defRPr b="1">
                <a:solidFill>
                  <a:schemeClr val="bg1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r>
              <a:rPr lang="ru-RU" sz="1050" dirty="0"/>
              <a:t>ООО «*»</a:t>
            </a:r>
            <a:endParaRPr lang="ru-RU" sz="1050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640944" y="589633"/>
            <a:ext cx="4320175" cy="271148"/>
          </a:xfrm>
          <a:prstGeom prst="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defPPr>
              <a:defRPr lang="ru-RU"/>
            </a:defPPr>
            <a:lvl1pPr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6000"/>
              <a:defRPr b="1">
                <a:solidFill>
                  <a:schemeClr val="bg1"/>
                </a:solidFill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r>
              <a:rPr lang="ru-RU" sz="1050" dirty="0"/>
              <a:t>ООО «**»</a:t>
            </a:r>
            <a:endParaRPr lang="ru-RU" sz="1050" dirty="0"/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1378724"/>
              </p:ext>
            </p:extLst>
          </p:nvPr>
        </p:nvGraphicFramePr>
        <p:xfrm>
          <a:off x="258185" y="1059582"/>
          <a:ext cx="4171540" cy="1866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1385571"/>
              </p:ext>
            </p:extLst>
          </p:nvPr>
        </p:nvGraphicFramePr>
        <p:xfrm>
          <a:off x="4655132" y="1113587"/>
          <a:ext cx="4305987" cy="1844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8" name="Группа 174"/>
          <p:cNvGrpSpPr>
            <a:grpSpLocks/>
          </p:cNvGrpSpPr>
          <p:nvPr/>
        </p:nvGrpSpPr>
        <p:grpSpPr bwMode="auto">
          <a:xfrm>
            <a:off x="146009" y="3137926"/>
            <a:ext cx="5304296" cy="1430108"/>
            <a:chOff x="4518867" y="1357703"/>
            <a:chExt cx="4049884" cy="793858"/>
          </a:xfrm>
        </p:grpSpPr>
        <p:pic>
          <p:nvPicPr>
            <p:cNvPr id="19" name="Picture 2" descr="Картинки по запросу механизм png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rgbClr val="D4D2D0">
                  <a:shade val="45000"/>
                  <a:satMod val="135000"/>
                </a:srgbClr>
                <a:prstClr val="white"/>
              </a:duotone>
              <a:lum bright="-40000" contrast="-10000"/>
            </a:blip>
            <a:srcRect/>
            <a:stretch>
              <a:fillRect/>
            </a:stretch>
          </p:blipFill>
          <p:spPr bwMode="auto">
            <a:xfrm>
              <a:off x="6203806" y="1540791"/>
              <a:ext cx="288000" cy="242845"/>
            </a:xfrm>
            <a:prstGeom prst="rect">
              <a:avLst/>
            </a:prstGeom>
            <a:noFill/>
          </p:spPr>
        </p:pic>
        <p:pic>
          <p:nvPicPr>
            <p:cNvPr id="20" name="Picture 18" descr="http://www.iidf.ru/images/iidf-benefits/8.png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rgbClr val="D4D2D0">
                  <a:shade val="45000"/>
                  <a:satMod val="135000"/>
                </a:srgbClr>
                <a:prstClr val="white"/>
              </a:duotone>
              <a:lum bright="-40000" contrast="-10000"/>
            </a:blip>
            <a:srcRect/>
            <a:stretch>
              <a:fillRect/>
            </a:stretch>
          </p:blipFill>
          <p:spPr bwMode="auto">
            <a:xfrm>
              <a:off x="6908937" y="1553474"/>
              <a:ext cx="274904" cy="252000"/>
            </a:xfrm>
            <a:prstGeom prst="rect">
              <a:avLst/>
            </a:prstGeom>
            <a:noFill/>
          </p:spPr>
        </p:pic>
        <p:pic>
          <p:nvPicPr>
            <p:cNvPr id="21" name="Picture 6" descr="http://tender.web.rzd/dbmm/images/53/26606/16"/>
            <p:cNvPicPr>
              <a:picLocks noChangeAspect="1" noChangeArrowheads="1"/>
            </p:cNvPicPr>
            <p:nvPr/>
          </p:nvPicPr>
          <p:blipFill>
            <a:blip r:embed="rId11" cstate="print">
              <a:duotone>
                <a:srgbClr val="D4D2D0">
                  <a:shade val="45000"/>
                  <a:satMod val="135000"/>
                </a:srgbClr>
                <a:prstClr val="white"/>
              </a:duotone>
              <a:lum bright="-40000" contrast="-10000"/>
            </a:blip>
            <a:srcRect/>
            <a:stretch>
              <a:fillRect/>
            </a:stretch>
          </p:blipFill>
          <p:spPr bwMode="auto">
            <a:xfrm>
              <a:off x="5791388" y="1700666"/>
              <a:ext cx="324000" cy="204228"/>
            </a:xfrm>
            <a:prstGeom prst="rect">
              <a:avLst/>
            </a:prstGeom>
            <a:noFill/>
          </p:spPr>
        </p:pic>
        <p:pic>
          <p:nvPicPr>
            <p:cNvPr id="22" name="Picture 2" descr="ÐÐ°ÑÑÐ¸Ð½ÐºÐ¸ Ð¿Ð¾ Ð·Ð°Ð¿ÑÐ¾ÑÑ ÑÑÐµÐ±Ð½ÑÐ¹ png"/>
            <p:cNvPicPr>
              <a:picLocks noChangeAspect="1" noChangeArrowheads="1"/>
            </p:cNvPicPr>
            <p:nvPr/>
          </p:nvPicPr>
          <p:blipFill>
            <a:blip r:embed="rId12" cstate="print">
              <a:duotone>
                <a:srgbClr val="D4D2D0">
                  <a:shade val="45000"/>
                  <a:satMod val="135000"/>
                </a:srgbClr>
                <a:prstClr val="white"/>
              </a:duotone>
              <a:lum bright="-40000" contrast="-10000"/>
            </a:blip>
            <a:srcRect/>
            <a:stretch>
              <a:fillRect/>
            </a:stretch>
          </p:blipFill>
          <p:spPr bwMode="auto">
            <a:xfrm flipH="1">
              <a:off x="7335055" y="1621855"/>
              <a:ext cx="252000" cy="234835"/>
            </a:xfrm>
            <a:prstGeom prst="rect">
              <a:avLst/>
            </a:prstGeom>
            <a:noFill/>
          </p:spPr>
        </p:pic>
        <p:pic>
          <p:nvPicPr>
            <p:cNvPr id="23" name="Picture 6" descr="Картинки по запросу ремонт png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duotone>
                <a:srgbClr val="D4D2D0">
                  <a:shade val="45000"/>
                  <a:satMod val="135000"/>
                </a:srgbClr>
                <a:prstClr val="white"/>
              </a:duotone>
              <a:lum bright="-40000" contrast="-10000"/>
            </a:blip>
            <a:srcRect/>
            <a:stretch>
              <a:fillRect/>
            </a:stretch>
          </p:blipFill>
          <p:spPr bwMode="auto">
            <a:xfrm>
              <a:off x="6569166" y="1661265"/>
              <a:ext cx="252000" cy="231046"/>
            </a:xfrm>
            <a:prstGeom prst="rect">
              <a:avLst/>
            </a:prstGeom>
            <a:noFill/>
          </p:spPr>
        </p:pic>
        <p:pic>
          <p:nvPicPr>
            <p:cNvPr id="24" name="Picture 6" descr="Картинки по запросу фонд бортника png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duotone>
                <a:srgbClr val="D4D2D0">
                  <a:shade val="45000"/>
                  <a:satMod val="135000"/>
                </a:srgbClr>
                <a:prstClr val="white"/>
              </a:duotone>
              <a:lum bright="-40000" contrast="-10000"/>
            </a:blip>
            <a:srcRect/>
            <a:stretch>
              <a:fillRect/>
            </a:stretch>
          </p:blipFill>
          <p:spPr bwMode="auto">
            <a:xfrm>
              <a:off x="5409099" y="1506345"/>
              <a:ext cx="306527" cy="281039"/>
            </a:xfrm>
            <a:prstGeom prst="rect">
              <a:avLst/>
            </a:prstGeom>
            <a:noFill/>
          </p:spPr>
        </p:pic>
        <p:sp>
          <p:nvSpPr>
            <p:cNvPr id="25" name="Прямоугольник 65"/>
            <p:cNvSpPr>
              <a:spLocks noChangeArrowheads="1"/>
            </p:cNvSpPr>
            <p:nvPr/>
          </p:nvSpPr>
          <p:spPr bwMode="auto">
            <a:xfrm>
              <a:off x="4518867" y="1357703"/>
              <a:ext cx="3307532" cy="133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dirty="0" smtClean="0">
                  <a:solidFill>
                    <a:srgbClr val="C00000"/>
                  </a:solidFill>
                  <a:latin typeface="Verdana Pro" pitchFamily="34" charset="0"/>
                  <a:cs typeface="Arial" pitchFamily="34" charset="0"/>
                  <a:sym typeface="Montserrat"/>
                </a:rPr>
                <a:t>акселерация</a:t>
              </a:r>
              <a:endParaRPr lang="ru-RU" altLang="ru-RU" sz="1200" dirty="0">
                <a:solidFill>
                  <a:srgbClr val="C00000"/>
                </a:solidFill>
                <a:latin typeface="Verdana Pro" pitchFamily="34" charset="0"/>
                <a:cs typeface="Arial" pitchFamily="34" charset="0"/>
                <a:sym typeface="Montserrat"/>
              </a:endParaRPr>
            </a:p>
          </p:txBody>
        </p:sp>
        <p:pic>
          <p:nvPicPr>
            <p:cNvPr id="26" name="Picture 3" descr="C:\Users\cur_ShishkovaDM\Desktop\c6de5a1d-c6a5-4a2b-84e8-d526461ee30e__specialist512.png"/>
            <p:cNvPicPr>
              <a:picLocks noChangeAspect="1" noChangeArrowheads="1"/>
            </p:cNvPicPr>
            <p:nvPr/>
          </p:nvPicPr>
          <p:blipFill>
            <a:blip r:embed="rId17" cstate="print">
              <a:grayscl/>
            </a:blip>
            <a:srcRect/>
            <a:stretch>
              <a:fillRect/>
            </a:stretch>
          </p:blipFill>
          <p:spPr bwMode="auto">
            <a:xfrm>
              <a:off x="4705134" y="1468664"/>
              <a:ext cx="360000" cy="347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Прямоугольник 67"/>
            <p:cNvSpPr>
              <a:spLocks noChangeArrowheads="1"/>
            </p:cNvSpPr>
            <p:nvPr/>
          </p:nvSpPr>
          <p:spPr bwMode="auto">
            <a:xfrm>
              <a:off x="4634578" y="1817246"/>
              <a:ext cx="431287" cy="123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50" dirty="0" smtClean="0">
                  <a:solidFill>
                    <a:srgbClr val="000000"/>
                  </a:solidFill>
                  <a:latin typeface="Verdana Pro" pitchFamily="34" charset="0"/>
                  <a:cs typeface="Arial" pitchFamily="34" charset="0"/>
                  <a:sym typeface="Montserrat"/>
                </a:rPr>
                <a:t>УЗ</a:t>
              </a:r>
              <a:endParaRPr lang="ru-RU" altLang="ru-RU" sz="1050" dirty="0">
                <a:solidFill>
                  <a:srgbClr val="000000"/>
                </a:solidFill>
                <a:latin typeface="Verdana Pro" pitchFamily="34" charset="0"/>
                <a:cs typeface="Arial" pitchFamily="34" charset="0"/>
                <a:sym typeface="Montserrat"/>
              </a:endParaRPr>
            </a:p>
          </p:txBody>
        </p:sp>
        <p:sp>
          <p:nvSpPr>
            <p:cNvPr id="28" name="Прямоугольник 68"/>
            <p:cNvSpPr>
              <a:spLocks noChangeArrowheads="1"/>
            </p:cNvSpPr>
            <p:nvPr/>
          </p:nvSpPr>
          <p:spPr bwMode="auto">
            <a:xfrm>
              <a:off x="7904488" y="1817245"/>
              <a:ext cx="664263" cy="123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050" dirty="0" smtClean="0">
                  <a:solidFill>
                    <a:srgbClr val="000000"/>
                  </a:solidFill>
                  <a:latin typeface="Verdana Pro" pitchFamily="34" charset="0"/>
                  <a:cs typeface="Arial" pitchFamily="34" charset="0"/>
                  <a:sym typeface="Montserrat"/>
                </a:rPr>
                <a:t>партнёр</a:t>
              </a:r>
              <a:endParaRPr lang="ru-RU" altLang="ru-RU" sz="1050" dirty="0">
                <a:solidFill>
                  <a:srgbClr val="000000"/>
                </a:solidFill>
                <a:latin typeface="Verdana Pro" pitchFamily="34" charset="0"/>
                <a:cs typeface="Arial" pitchFamily="34" charset="0"/>
                <a:sym typeface="Montserrat"/>
              </a:endParaRPr>
            </a:p>
          </p:txBody>
        </p:sp>
        <p:sp>
          <p:nvSpPr>
            <p:cNvPr id="29" name="Стрелка вправо 28"/>
            <p:cNvSpPr/>
            <p:nvPr/>
          </p:nvSpPr>
          <p:spPr>
            <a:xfrm>
              <a:off x="5107941" y="1628228"/>
              <a:ext cx="216395" cy="178615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endParaRPr lang="ru-RU" kern="0" dirty="0">
                <a:solidFill>
                  <a:prstClr val="white"/>
                </a:solidFill>
                <a:latin typeface="Verdana Pro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30" name="Блок-схема: ручное управление 29"/>
            <p:cNvSpPr/>
            <p:nvPr/>
          </p:nvSpPr>
          <p:spPr>
            <a:xfrm rot="16200000">
              <a:off x="6274152" y="527885"/>
              <a:ext cx="539315" cy="2375834"/>
            </a:xfrm>
            <a:prstGeom prst="flowChartManualOperation">
              <a:avLst/>
            </a:prstGeom>
            <a:noFill/>
            <a:ln w="6350" cap="flat" cmpd="sng" algn="ctr">
              <a:solidFill>
                <a:srgbClr val="394A58"/>
              </a:solidFill>
              <a:prstDash val="dash"/>
              <a:miter lim="800000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80000"/>
                </a:lnSpc>
                <a:defRPr/>
              </a:pPr>
              <a:endParaRPr lang="ru-RU" sz="900" kern="0" dirty="0">
                <a:solidFill>
                  <a:prstClr val="black"/>
                </a:solidFill>
                <a:latin typeface="Verdana Pro" pitchFamily="34" charset="0"/>
                <a:ea typeface="Verdana" pitchFamily="34" charset="0"/>
                <a:cs typeface="Arial" pitchFamily="34" charset="0"/>
              </a:endParaRPr>
            </a:p>
          </p:txBody>
        </p:sp>
        <p:sp>
          <p:nvSpPr>
            <p:cNvPr id="31" name="Стрелка вправо 30"/>
            <p:cNvSpPr/>
            <p:nvPr/>
          </p:nvSpPr>
          <p:spPr>
            <a:xfrm>
              <a:off x="7794842" y="1628228"/>
              <a:ext cx="216395" cy="178615"/>
            </a:xfrm>
            <a:prstGeom prst="rightArrow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lnSpc>
                  <a:spcPct val="80000"/>
                </a:lnSpc>
                <a:defRPr/>
              </a:pPr>
              <a:endParaRPr lang="ru-RU" kern="0" dirty="0">
                <a:solidFill>
                  <a:prstClr val="white"/>
                </a:solidFill>
                <a:latin typeface="Verdana Pro" pitchFamily="34" charset="0"/>
                <a:ea typeface="Verdana" pitchFamily="34" charset="0"/>
                <a:cs typeface="Arial" pitchFamily="34" charset="0"/>
              </a:endParaRPr>
            </a:p>
          </p:txBody>
        </p:sp>
        <p:pic>
          <p:nvPicPr>
            <p:cNvPr id="32" name="Picture 5" descr="https://www.nemanauto.ru/_upload/images/office_man_office_worker-512.png"/>
            <p:cNvPicPr>
              <a:picLocks noChangeAspect="1" noChangeArrowheads="1"/>
            </p:cNvPicPr>
            <p:nvPr/>
          </p:nvPicPr>
          <p:blipFill>
            <a:blip r:embed="rId18" cstate="print">
              <a:duotone>
                <a:prstClr val="black"/>
                <a:srgbClr val="6EA0B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8014294" y="1502704"/>
              <a:ext cx="324000" cy="324000"/>
            </a:xfrm>
            <a:prstGeom prst="rect">
              <a:avLst/>
            </a:prstGeom>
            <a:noFill/>
          </p:spPr>
        </p:pic>
        <p:grpSp>
          <p:nvGrpSpPr>
            <p:cNvPr id="33" name="Группа 132"/>
            <p:cNvGrpSpPr>
              <a:grpSpLocks/>
            </p:cNvGrpSpPr>
            <p:nvPr/>
          </p:nvGrpSpPr>
          <p:grpSpPr bwMode="auto">
            <a:xfrm rot="-165303">
              <a:off x="5380692" y="1948910"/>
              <a:ext cx="2375315" cy="198728"/>
              <a:chOff x="2833932" y="4007613"/>
              <a:chExt cx="2332253" cy="258695"/>
            </a:xfrm>
          </p:grpSpPr>
          <p:sp>
            <p:nvSpPr>
              <p:cNvPr id="37" name="Нашивка 36"/>
              <p:cNvSpPr/>
              <p:nvPr/>
            </p:nvSpPr>
            <p:spPr>
              <a:xfrm>
                <a:off x="3836972" y="4027927"/>
                <a:ext cx="1329213" cy="223483"/>
              </a:xfrm>
              <a:prstGeom prst="chevron">
                <a:avLst/>
              </a:prstGeom>
              <a:solidFill>
                <a:srgbClr val="6EA0B0">
                  <a:lumMod val="20000"/>
                  <a:lumOff val="8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80000"/>
                  </a:lnSpc>
                  <a:defRPr/>
                </a:pPr>
                <a:endParaRPr lang="ru-RU" kern="0" dirty="0">
                  <a:solidFill>
                    <a:sysClr val="window" lastClr="FFFFFF"/>
                  </a:solidFill>
                  <a:latin typeface="Verdana Pro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Box 78"/>
              <p:cNvSpPr txBox="1">
                <a:spLocks noChangeArrowheads="1"/>
              </p:cNvSpPr>
              <p:nvPr/>
            </p:nvSpPr>
            <p:spPr bwMode="auto">
              <a:xfrm>
                <a:off x="3950866" y="4007613"/>
                <a:ext cx="1165336" cy="253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50" dirty="0">
                    <a:solidFill>
                      <a:srgbClr val="376092"/>
                    </a:solidFill>
                    <a:latin typeface="Verdana Pro" pitchFamily="34" charset="0"/>
                    <a:cs typeface="Arial" pitchFamily="34" charset="0"/>
                  </a:rPr>
                  <a:t>Сопровождение </a:t>
                </a:r>
                <a:br>
                  <a:rPr lang="ru-RU" altLang="ru-RU" sz="1050" dirty="0">
                    <a:solidFill>
                      <a:srgbClr val="376092"/>
                    </a:solidFill>
                    <a:latin typeface="Verdana Pro" pitchFamily="34" charset="0"/>
                    <a:cs typeface="Arial" pitchFamily="34" charset="0"/>
                  </a:rPr>
                </a:br>
                <a:r>
                  <a:rPr lang="ru-RU" altLang="ru-RU" sz="1050" dirty="0" smtClean="0">
                    <a:solidFill>
                      <a:srgbClr val="376092"/>
                    </a:solidFill>
                    <a:latin typeface="Verdana Pro" pitchFamily="34" charset="0"/>
                    <a:cs typeface="Arial" pitchFamily="34" charset="0"/>
                  </a:rPr>
                  <a:t>закупок</a:t>
                </a:r>
                <a:endParaRPr lang="ru-RU" altLang="ru-RU" sz="1050" dirty="0">
                  <a:solidFill>
                    <a:srgbClr val="376092"/>
                  </a:solidFill>
                  <a:latin typeface="Verdana Pro" pitchFamily="34" charset="0"/>
                  <a:cs typeface="Arial" pitchFamily="34" charset="0"/>
                </a:endParaRPr>
              </a:p>
            </p:txBody>
          </p:sp>
          <p:sp>
            <p:nvSpPr>
              <p:cNvPr id="39" name="Нашивка 38"/>
              <p:cNvSpPr/>
              <p:nvPr/>
            </p:nvSpPr>
            <p:spPr>
              <a:xfrm>
                <a:off x="2833932" y="4017237"/>
                <a:ext cx="964629" cy="223483"/>
              </a:xfrm>
              <a:prstGeom prst="chevron">
                <a:avLst/>
              </a:prstGeom>
              <a:solidFill>
                <a:srgbClr val="6EA0B0">
                  <a:lumMod val="20000"/>
                  <a:lumOff val="8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80000"/>
                  </a:lnSpc>
                  <a:defRPr/>
                </a:pPr>
                <a:endParaRPr lang="ru-RU" kern="0" dirty="0">
                  <a:solidFill>
                    <a:sysClr val="window" lastClr="FFFFFF"/>
                  </a:solidFill>
                  <a:latin typeface="Verdana Pro" pitchFamily="34" charset="0"/>
                  <a:ea typeface="Verdana" pitchFamily="34" charset="0"/>
                  <a:cs typeface="Arial" pitchFamily="34" charset="0"/>
                </a:endParaRPr>
              </a:p>
            </p:txBody>
          </p:sp>
          <p:sp>
            <p:nvSpPr>
              <p:cNvPr id="40" name="TextBox 80"/>
              <p:cNvSpPr txBox="1">
                <a:spLocks noChangeArrowheads="1"/>
              </p:cNvSpPr>
              <p:nvPr/>
            </p:nvSpPr>
            <p:spPr bwMode="auto">
              <a:xfrm>
                <a:off x="2948522" y="4021665"/>
                <a:ext cx="869068" cy="244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dirty="0" smtClean="0">
                    <a:solidFill>
                      <a:srgbClr val="376092"/>
                    </a:solidFill>
                    <a:latin typeface="Verdana Pro" pitchFamily="34" charset="0"/>
                    <a:cs typeface="Arial" pitchFamily="34" charset="0"/>
                  </a:rPr>
                  <a:t>Поиск/отбор закупок</a:t>
                </a:r>
                <a:endParaRPr lang="ru-RU" altLang="ru-RU" sz="1000" dirty="0">
                  <a:solidFill>
                    <a:srgbClr val="376092"/>
                  </a:solidFill>
                  <a:latin typeface="Verdana Pro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34" name="Соединительная линия уступом 71"/>
            <p:cNvCxnSpPr>
              <a:cxnSpLocks noChangeShapeType="1"/>
            </p:cNvCxnSpPr>
            <p:nvPr/>
          </p:nvCxnSpPr>
          <p:spPr bwMode="auto">
            <a:xfrm rot="16200000" flipH="1">
              <a:off x="6507859" y="-211810"/>
              <a:ext cx="9916" cy="3332587"/>
            </a:xfrm>
            <a:prstGeom prst="bentConnector3">
              <a:avLst>
                <a:gd name="adj1" fmla="val -1211116"/>
              </a:avLst>
            </a:prstGeom>
            <a:noFill/>
            <a:ln w="6350" algn="ctr">
              <a:solidFill>
                <a:srgbClr val="C00000"/>
              </a:solidFill>
              <a:prstDash val="dash"/>
              <a:miter lim="800000"/>
              <a:headEnd/>
              <a:tailEnd type="triangle" w="med" len="med"/>
            </a:ln>
          </p:spPr>
        </p:cxnSp>
        <p:cxnSp>
          <p:nvCxnSpPr>
            <p:cNvPr id="35" name="Прямая соединительная линия 75"/>
            <p:cNvCxnSpPr>
              <a:cxnSpLocks noChangeShapeType="1"/>
            </p:cNvCxnSpPr>
            <p:nvPr/>
          </p:nvCxnSpPr>
          <p:spPr bwMode="auto">
            <a:xfrm>
              <a:off x="4842370" y="2007561"/>
              <a:ext cx="0" cy="144000"/>
            </a:xfrm>
            <a:prstGeom prst="line">
              <a:avLst/>
            </a:prstGeom>
            <a:noFill/>
            <a:ln w="6350" algn="ctr">
              <a:solidFill>
                <a:srgbClr val="C00000"/>
              </a:solidFill>
              <a:prstDash val="dash"/>
              <a:miter lim="800000"/>
              <a:headEnd/>
              <a:tailEnd/>
            </a:ln>
          </p:spPr>
        </p:cxnSp>
        <p:cxnSp>
          <p:nvCxnSpPr>
            <p:cNvPr id="36" name="Прямая соединительная линия 76"/>
            <p:cNvCxnSpPr>
              <a:cxnSpLocks noChangeShapeType="1"/>
            </p:cNvCxnSpPr>
            <p:nvPr/>
          </p:nvCxnSpPr>
          <p:spPr bwMode="auto">
            <a:xfrm flipV="1">
              <a:off x="4859322" y="2100769"/>
              <a:ext cx="540000" cy="36000"/>
            </a:xfrm>
            <a:prstGeom prst="line">
              <a:avLst/>
            </a:prstGeom>
            <a:noFill/>
            <a:ln w="6350" algn="ctr">
              <a:solidFill>
                <a:srgbClr val="C00000"/>
              </a:solidFill>
              <a:prstDash val="dash"/>
              <a:miter lim="800000"/>
              <a:headEnd/>
              <a:tailEnd type="triangle" w="med" len="med"/>
            </a:ln>
          </p:spPr>
        </p:cxnSp>
      </p:grpSp>
      <p:sp>
        <p:nvSpPr>
          <p:cNvPr id="41" name="Скругленная прямоугольная выноска 40"/>
          <p:cNvSpPr>
            <a:spLocks noChangeArrowheads="1"/>
          </p:cNvSpPr>
          <p:nvPr/>
        </p:nvSpPr>
        <p:spPr bwMode="auto">
          <a:xfrm>
            <a:off x="5180023" y="3344603"/>
            <a:ext cx="3781096" cy="1047129"/>
          </a:xfrm>
          <a:prstGeom prst="wedgeRoundRectCallout">
            <a:avLst>
              <a:gd name="adj1" fmla="val -48672"/>
              <a:gd name="adj2" fmla="val -78095"/>
              <a:gd name="adj3" fmla="val 16667"/>
            </a:avLst>
          </a:prstGeom>
          <a:pattFill prst="dkUpDiag">
            <a:fgClr>
              <a:schemeClr val="bg2">
                <a:lumMod val="40000"/>
                <a:lumOff val="60000"/>
              </a:schemeClr>
            </a:fgClr>
            <a:bgClr>
              <a:schemeClr val="bg1"/>
            </a:bgClr>
          </a:pattFill>
          <a:ln w="952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100" b="1" dirty="0">
                <a:solidFill>
                  <a:srgbClr val="CC0000"/>
                </a:solidFill>
                <a:latin typeface="Verdana" pitchFamily="34" charset="0"/>
                <a:cs typeface="Arial" charset="0"/>
              </a:rPr>
              <a:t>наблюдается динамика роста участия в конкурентных процедурах с исключением доли неконкурентных процедур по итогам опыта участия в 2014-2016г.г. </a:t>
            </a:r>
          </a:p>
        </p:txBody>
      </p:sp>
    </p:spTree>
    <p:extLst>
      <p:ext uri="{BB962C8B-B14F-4D97-AF65-F5344CB8AC3E}">
        <p14:creationId xmlns:p14="http://schemas.microsoft.com/office/powerpoint/2010/main" val="122180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Подзаголовок 2"/>
          <p:cNvSpPr txBox="1">
            <a:spLocks/>
          </p:cNvSpPr>
          <p:nvPr/>
        </p:nvSpPr>
        <p:spPr>
          <a:xfrm>
            <a:off x="1473200" y="3643269"/>
            <a:ext cx="64008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ctr" fontAlgn="auto">
              <a:spcAft>
                <a:spcPts val="0"/>
              </a:spcAft>
              <a:defRPr sz="1700" b="1">
                <a:solidFill>
                  <a:srgbClr val="33363D"/>
                </a:solidFill>
                <a:latin typeface="Arial" pitchFamily="34" charset="0"/>
              </a:defRPr>
            </a:lvl1pPr>
          </a:lstStyle>
          <a:p>
            <a:r>
              <a:rPr lang="ru-RU" dirty="0"/>
              <a:t>Ваши вопросы?</a:t>
            </a:r>
          </a:p>
        </p:txBody>
      </p:sp>
      <p:sp>
        <p:nvSpPr>
          <p:cNvPr id="20" name="Номер слайда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346075" indent="111125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93738" indent="220663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41400" indent="330200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89063" indent="439738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A09C25BF-489E-4FAB-A9ED-3C2337E9F541}" type="slidenum">
              <a:rPr lang="ru-RU" sz="1400" smtClean="0"/>
              <a:pPr>
                <a:defRPr/>
              </a:pPr>
              <a:t>20</a:t>
            </a:fld>
            <a:endParaRPr lang="ru-RU" sz="1400"/>
          </a:p>
        </p:txBody>
      </p:sp>
      <p:grpSp>
        <p:nvGrpSpPr>
          <p:cNvPr id="3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4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pic>
        <p:nvPicPr>
          <p:cNvPr id="16" name="Picture 6" descr="C:\Users\cur_ShishkovaDM\Desktop\quotes-header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88747"/>
            <a:ext cx="63404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02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88950" y="333376"/>
            <a:ext cx="8016875" cy="176212"/>
            <a:chOff x="488784" y="500064"/>
            <a:chExt cx="8017041" cy="177159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9705" name="Рисунок 5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2150" y="500064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Подзаголовок 2"/>
          <p:cNvSpPr txBox="1">
            <a:spLocks/>
          </p:cNvSpPr>
          <p:nvPr/>
        </p:nvSpPr>
        <p:spPr>
          <a:xfrm>
            <a:off x="1473200" y="3643269"/>
            <a:ext cx="64008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ctr" fontAlgn="auto">
              <a:spcAft>
                <a:spcPts val="0"/>
              </a:spcAft>
              <a:defRPr sz="1700" b="1">
                <a:solidFill>
                  <a:srgbClr val="33363D"/>
                </a:solidFill>
                <a:latin typeface="Arial" pitchFamily="34" charset="0"/>
              </a:defRPr>
            </a:lvl1pPr>
          </a:lstStyle>
          <a:p>
            <a:r>
              <a:rPr lang="ru-RU" dirty="0"/>
              <a:t>Благодарю за внимание!</a:t>
            </a:r>
          </a:p>
        </p:txBody>
      </p:sp>
      <p:sp>
        <p:nvSpPr>
          <p:cNvPr id="20" name="Номер слайда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346075" indent="111125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93738" indent="220663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41400" indent="330200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89063" indent="439738" algn="l" defTabSz="693738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A09C25BF-489E-4FAB-A9ED-3C2337E9F541}" type="slidenum">
              <a:rPr lang="ru-RU" sz="1400" smtClean="0"/>
              <a:pPr>
                <a:defRPr/>
              </a:pPr>
              <a:t>21</a:t>
            </a:fld>
            <a:endParaRPr lang="ru-RU" sz="1400"/>
          </a:p>
        </p:txBody>
      </p:sp>
      <p:sp>
        <p:nvSpPr>
          <p:cNvPr id="21" name="Заголовок 3"/>
          <p:cNvSpPr txBox="1">
            <a:spLocks/>
          </p:cNvSpPr>
          <p:nvPr/>
        </p:nvSpPr>
        <p:spPr>
          <a:xfrm>
            <a:off x="79263" y="1599345"/>
            <a:ext cx="401244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 fontAlgn="auto">
              <a:spcAft>
                <a:spcPts val="0"/>
              </a:spcAft>
              <a:defRPr sz="1700" b="1">
                <a:solidFill>
                  <a:srgbClr val="33363D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ru-RU" sz="1200" dirty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Программы акселерации субъектов малого бизнеса при осуществлении закупок для государственных нужд</a:t>
            </a:r>
          </a:p>
          <a:p>
            <a:pPr>
              <a:defRPr/>
            </a:pPr>
            <a:r>
              <a:rPr lang="ru-RU" sz="1200" dirty="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на примере </a:t>
            </a:r>
          </a:p>
          <a:p>
            <a:pPr>
              <a:defRPr/>
            </a:pPr>
            <a:r>
              <a:rPr lang="ru-RU" sz="120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  <a:t>государственного бюджетного учреждения здравоохранения «Самарский областной клинический  онкологический  диспансер»</a:t>
            </a:r>
            <a:br>
              <a:rPr lang="ru-RU" sz="1200">
                <a:solidFill>
                  <a:srgbClr val="68613A"/>
                </a:solidFill>
                <a:latin typeface="Verdana" pitchFamily="34" charset="0"/>
                <a:cs typeface="Times New Roman" pitchFamily="18" charset="0"/>
              </a:rPr>
            </a:br>
            <a:endParaRPr lang="ru-RU" altLang="ru-RU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" name="Группа 7"/>
          <p:cNvGrpSpPr/>
          <p:nvPr/>
        </p:nvGrpSpPr>
        <p:grpSpPr>
          <a:xfrm>
            <a:off x="79263" y="101600"/>
            <a:ext cx="958024" cy="402615"/>
            <a:chOff x="79263" y="101600"/>
            <a:chExt cx="958024" cy="402615"/>
          </a:xfrm>
        </p:grpSpPr>
        <p:pic>
          <p:nvPicPr>
            <p:cNvPr id="14" name="Рисунок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" y="101600"/>
              <a:ext cx="396000" cy="3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 descr="ÐÐ°ÑÑÐ¸Ð½ÐºÐ¸ Ð¿Ð¾ Ð·Ð°Ð¿ÑÐ¾ÑÑ ÑÐ¾ÐºÐ¾Ð´ 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287" y="122809"/>
              <a:ext cx="504000" cy="381406"/>
            </a:xfrm>
            <a:prstGeom prst="rect">
              <a:avLst/>
            </a:prstGeom>
            <a:noFill/>
          </p:spPr>
        </p:pic>
      </p:grpSp>
      <p:pic>
        <p:nvPicPr>
          <p:cNvPr id="17" name="Picture 2" descr="http://qrcoder.ru/code/?https%3A%2F%2Fsamaraonko.ru%2F&amp;4&amp;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74000" y="3513137"/>
            <a:ext cx="1257300" cy="1257301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5666254" y="4092334"/>
            <a:ext cx="2332691" cy="5827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ru-RU" sz="1400" dirty="0" smtClean="0">
                <a:latin typeface="Verdana Pro" pitchFamily="34" charset="0"/>
              </a:rPr>
              <a:t>https://samaraonko.ru</a:t>
            </a:r>
            <a:endParaRPr lang="ru-RU" altLang="ru-RU" sz="1400" dirty="0" smtClean="0">
              <a:latin typeface="Verdana Pro" pitchFamily="34" charset="0"/>
            </a:endParaRPr>
          </a:p>
          <a:p>
            <a:pPr lvl="0" algn="r"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altLang="ru-RU" sz="1400" dirty="0" smtClean="0">
                <a:latin typeface="Verdana Pro" pitchFamily="34" charset="0"/>
              </a:rPr>
              <a:t>info@samaraonko.ru</a:t>
            </a:r>
            <a:endParaRPr lang="ru-RU" altLang="ru-RU" sz="1400" dirty="0" smtClean="0">
              <a:latin typeface="Verdana Pro" pitchFamily="34" charset="0"/>
            </a:endParaRPr>
          </a:p>
        </p:txBody>
      </p:sp>
      <p:pic>
        <p:nvPicPr>
          <p:cNvPr id="22" name="Picture 4" descr="https://samaraonko.ru/d/img/onco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170066" y="560038"/>
            <a:ext cx="4923134" cy="22872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89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52994</TotalTime>
  <Words>1444</Words>
  <Application>Microsoft Office PowerPoint</Application>
  <PresentationFormat>Экран (16:9)</PresentationFormat>
  <Paragraphs>296</Paragraphs>
  <Slides>21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</vt:lpstr>
      <vt:lpstr>Calibri</vt:lpstr>
      <vt:lpstr>Calibri Light</vt:lpstr>
      <vt:lpstr>Montserrat</vt:lpstr>
      <vt:lpstr>RussianRail G Pro</vt:lpstr>
      <vt:lpstr>Times New Roman</vt:lpstr>
      <vt:lpstr>Verdana</vt:lpstr>
      <vt:lpstr>Verdana Pro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</dc:creator>
  <cp:lastModifiedBy>Шишкова Светлана Григорьевна</cp:lastModifiedBy>
  <cp:revision>2174</cp:revision>
  <cp:lastPrinted>2020-10-26T10:13:47Z</cp:lastPrinted>
  <dcterms:created xsi:type="dcterms:W3CDTF">2017-10-02T15:24:46Z</dcterms:created>
  <dcterms:modified xsi:type="dcterms:W3CDTF">2021-08-10T13:49:27Z</dcterms:modified>
</cp:coreProperties>
</file>