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6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3" r:id="rId3"/>
    <p:sldId id="313" r:id="rId4"/>
    <p:sldId id="314" r:id="rId5"/>
    <p:sldId id="312" r:id="rId6"/>
    <p:sldId id="315" r:id="rId7"/>
    <p:sldId id="316" r:id="rId8"/>
    <p:sldId id="317" r:id="rId9"/>
    <p:sldId id="310" r:id="rId10"/>
    <p:sldId id="318" r:id="rId11"/>
    <p:sldId id="309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274" r:id="rId20"/>
  </p:sldIdLst>
  <p:sldSz cx="12192000" cy="6858000"/>
  <p:notesSz cx="9942513" cy="6761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22589-212E-4A39-AA5C-8358660E72CF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790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44537-BCE2-42AE-BF7F-1F780DD99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111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B1CA1-5084-413F-8327-F241AEC6E757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2" y="3253809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0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67D8D-F50F-4C18-BC32-99A3FDF78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8664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67D8D-F50F-4C18-BC32-99A3FDF781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23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D93FE1-D2A8-4BC8-B917-C462C04E8BDE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4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1EEF-A943-460D-8EDC-157BD67F5DBD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09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92139-6654-4290-A62A-AEAEBE810606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37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8B2D2-99FA-47F0-B47B-568CED8C2906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4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9A7AB-A3ED-4B91-92E5-D37DFCAAB01B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3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066E3-3263-4F1A-AF1D-162077B9D407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76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C93EC-6B65-4370-B02F-DC897E0AD33D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2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8540-B910-4510-80FA-258194CD00E2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0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DE57-80C9-477B-8CEB-D3109FAF6B93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DE63-400D-43DB-A3C2-B9DED1C56BCC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98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C637-DF4F-4F10-BBE0-1562920E9A42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03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1ADC2BA-5D09-4FCA-AC6A-EC7AE1CAF35B}" type="datetime1">
              <a:rPr lang="en-US" smtClean="0"/>
              <a:t>8/11/2021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7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orgi.dfsamara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orgi.dfsamara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torgi.dfsamara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torgios@dfsamara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9980" y="1515762"/>
            <a:ext cx="9966960" cy="3097428"/>
          </a:xfrm>
        </p:spPr>
        <p:txBody>
          <a:bodyPr>
            <a:no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4400" dirty="0" smtClean="0"/>
              <a:t>Работа </a:t>
            </a:r>
            <a:r>
              <a:rPr lang="ru-RU" sz="4400" dirty="0"/>
              <a:t>с витриной магазина малого объема г.о. Самара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11</a:t>
            </a:r>
            <a:r>
              <a:rPr lang="ru-RU" sz="4400" dirty="0" smtClean="0"/>
              <a:t>.0</a:t>
            </a:r>
            <a:r>
              <a:rPr lang="en-US" sz="4400" dirty="0" smtClean="0"/>
              <a:t>8</a:t>
            </a:r>
            <a:r>
              <a:rPr lang="ru-RU" sz="4400" dirty="0" smtClean="0"/>
              <a:t>.20</a:t>
            </a:r>
            <a:r>
              <a:rPr lang="en-US" sz="4400" dirty="0" smtClean="0"/>
              <a:t>2</a:t>
            </a:r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9530" y="5280454"/>
            <a:ext cx="8767860" cy="1194487"/>
          </a:xfrm>
        </p:spPr>
        <p:txBody>
          <a:bodyPr>
            <a:normAutofit/>
          </a:bodyPr>
          <a:lstStyle/>
          <a:p>
            <a:r>
              <a:rPr lang="ru-RU" dirty="0" smtClean="0"/>
              <a:t>Труханович Александр Николаевич</a:t>
            </a:r>
          </a:p>
          <a:p>
            <a:r>
              <a:rPr lang="ru-RU" dirty="0" smtClean="0"/>
              <a:t>руководитель управления организации торгов Департамента финансов Администрации городского округа Самара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71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089" y="609600"/>
            <a:ext cx="11584164" cy="13563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АИС Малые </a:t>
            </a:r>
            <a:r>
              <a:rPr lang="ru-RU" dirty="0"/>
              <a:t>закупки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http</a:t>
            </a:r>
            <a:r>
              <a:rPr lang="ru-RU" sz="4000" dirty="0"/>
              <a:t>://torgi.dfsamara.ru/vitrina-magazina-malogo-obema</a:t>
            </a:r>
            <a:r>
              <a:rPr lang="ru-RU" sz="4000" dirty="0" smtClean="0"/>
              <a:t>/</a:t>
            </a:r>
            <a:endParaRPr lang="ru-RU" sz="4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60" y="1748591"/>
            <a:ext cx="7785011" cy="453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0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331" y="527797"/>
            <a:ext cx="9875520" cy="911704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3331" y="1439501"/>
            <a:ext cx="10891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того, чтобы участвовать в закупке малого объёма, необходимо пройти регистрацию на электронной площадке "Программный комплекс "Управление электронными контрактами"".</a:t>
            </a:r>
          </a:p>
          <a:p>
            <a:r>
              <a:rPr lang="ru-RU" dirty="0"/>
              <a:t>Инструкция по регистрации участников закупки находится на главной странице сайта </a:t>
            </a:r>
            <a:r>
              <a:rPr lang="ru-RU" u="sng" dirty="0">
                <a:hlinkClick r:id="rId3"/>
              </a:rPr>
              <a:t>http://torgi.dfsamara.ru/</a:t>
            </a:r>
            <a:r>
              <a:rPr lang="ru-RU" dirty="0"/>
              <a:t> в разделе «Информация для поставщиков» - «Инструкция. Регистрация поставщиков</a:t>
            </a:r>
            <a:r>
              <a:rPr lang="ru-RU" dirty="0" smtClean="0"/>
              <a:t>».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450304" y="2650162"/>
            <a:ext cx="6250076" cy="340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50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3331" y="2049199"/>
            <a:ext cx="10891319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/>
              <a:t>Порядок </a:t>
            </a:r>
            <a:r>
              <a:rPr lang="ru-RU" sz="2400" dirty="0"/>
              <a:t>регистрации участника закупки в Модуле МЗ</a:t>
            </a:r>
            <a:r>
              <a:rPr lang="ru-RU" sz="2400" dirty="0" smtClean="0"/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/>
              <a:t> </a:t>
            </a:r>
            <a:r>
              <a:rPr lang="ru-RU" sz="2400" dirty="0" smtClean="0"/>
              <a:t>- </a:t>
            </a:r>
            <a:r>
              <a:rPr lang="ru-RU" sz="2400" dirty="0"/>
              <a:t>регистрация осуществляется по квалифицированному сертификату ключа проверки электронной </a:t>
            </a:r>
            <a:r>
              <a:rPr lang="ru-RU" sz="2400" dirty="0" smtClean="0"/>
              <a:t>подписи </a:t>
            </a:r>
            <a:r>
              <a:rPr lang="ru-RU" sz="2400" dirty="0"/>
              <a:t>при входе в раздел «Личный кабинет</a:t>
            </a:r>
            <a:r>
              <a:rPr lang="ru-RU" sz="2400" dirty="0" smtClean="0"/>
              <a:t>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/>
              <a:t>- в случае успешной автоматической проверки сертификата и регистрационных данных регистрация завершается сообщением об успешном добавлении нового пользовательского сертификата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0832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7061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9314" y="1534884"/>
            <a:ext cx="11318833" cy="2924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Применяется для закупок на основании п.4 и п.5 части 1 статьи 93 Закона №44-ФЗ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Перечень закупок</a:t>
            </a:r>
            <a:r>
              <a:rPr lang="ru-RU" dirty="0"/>
              <a:t>, при осуществлении которых Регламент не применяется</a:t>
            </a:r>
            <a:r>
              <a:rPr lang="ru-RU" dirty="0" smtClean="0"/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Закупки менее 5000 рублей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dirty="0" smtClean="0"/>
              <a:t>Закупки по иным основаниям предусмотренным ч.1 статьи 93</a:t>
            </a:r>
            <a:r>
              <a:rPr lang="ru-RU" dirty="0"/>
              <a:t> </a:t>
            </a:r>
            <a:r>
              <a:rPr lang="ru-RU" dirty="0" smtClean="0"/>
              <a:t>(например – </a:t>
            </a:r>
            <a:r>
              <a:rPr lang="ru-RU" sz="1400" dirty="0" smtClean="0"/>
              <a:t>закупки водо-</a:t>
            </a:r>
            <a:r>
              <a:rPr lang="ru-RU" sz="1400" dirty="0"/>
              <a:t>, теплоснабжение, ТКО, газ, э/э, по подключение к сетям инженерно-технического обеспечения, закупка у субъектов естественных </a:t>
            </a:r>
            <a:r>
              <a:rPr lang="ru-RU" sz="1400" dirty="0" smtClean="0"/>
              <a:t>монополий; содержание </a:t>
            </a:r>
            <a:r>
              <a:rPr lang="ru-RU" sz="1400" dirty="0"/>
              <a:t>и ремонт помещений, услуг по водо-, тепло-, газо- и энергоснабжению, услуг по охране, услуг по вывозу бытовых отходов, услуг по содержанию общего имущества таких помещений в случае, если услуги оказываются другим лицам, находящимся в </a:t>
            </a:r>
            <a:r>
              <a:rPr lang="ru-RU" sz="1400" dirty="0" smtClean="0"/>
              <a:t>здании)</a:t>
            </a:r>
            <a:r>
              <a:rPr lang="ru-RU" dirty="0" smtClean="0"/>
              <a:t>; </a:t>
            </a:r>
          </a:p>
          <a:p>
            <a:pPr marL="285750" indent="-285750">
              <a:lnSpc>
                <a:spcPct val="107000"/>
              </a:lnSpc>
              <a:buFontTx/>
              <a:buChar char="-"/>
            </a:pPr>
            <a:r>
              <a:rPr lang="ru-RU" dirty="0"/>
              <a:t>- закупки по ч.12 статьи 93 Закона № </a:t>
            </a:r>
            <a:r>
              <a:rPr lang="ru-RU" dirty="0" smtClean="0"/>
              <a:t>44-ФЗ.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79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7061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7956" y="1399082"/>
            <a:ext cx="11318833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Перечень закупок</a:t>
            </a:r>
            <a:r>
              <a:rPr lang="ru-RU" dirty="0"/>
              <a:t>, при осуществлении которых Регламент не </a:t>
            </a:r>
            <a:r>
              <a:rPr lang="ru-RU" dirty="0" smtClean="0"/>
              <a:t>применяется - продолжение: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обслуживание р/с для зачисления денежного вознаграждения приемным родителям;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 услуги телефонной связи у операторов связи при отсутствии сети и средств связи иных операторов;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питание учащихся;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 оперативное реагированию на срабатывание тревожной сигнализации с объекта;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тех. обслуживание у официального дилера автотранспортных средств, находящихся на гарантийном обслуживании;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интернет;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обслуживание объектовой станции «Стрелец-Мониторинг» и мониторинг передачи сигнала о срабатывании систем противопожарной защиты в ДДС «01;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хранение служебных транспортных средств;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 Услуги нотариальных контор;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гражданско-правовые договоры с </a:t>
            </a:r>
            <a:r>
              <a:rPr lang="ru-RU" dirty="0" err="1"/>
              <a:t>физ.лицами</a:t>
            </a:r>
            <a:r>
              <a:rPr lang="ru-RU" dirty="0"/>
              <a:t> (за исключением индивидуальных предпринимателей) с использованием их личного труда;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</a:t>
            </a:r>
            <a:r>
              <a:rPr lang="ru-RU" dirty="0" smtClean="0"/>
              <a:t>НИОКР.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6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767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1766" y="1286300"/>
            <a:ext cx="10157988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Предусмотрена работа только с извещениями.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Перечень </a:t>
            </a:r>
            <a:r>
              <a:rPr lang="ru-RU" dirty="0"/>
              <a:t>сведений, которые включаются в </a:t>
            </a:r>
            <a:r>
              <a:rPr lang="ru-RU" dirty="0" smtClean="0"/>
              <a:t>извещение: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1</a:t>
            </a:r>
            <a:r>
              <a:rPr lang="ru-RU" dirty="0"/>
              <a:t>) наименование товара;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2) код по ОКПД2;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3) единица измерения, кол-во;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4) сведения о ТРУ с указанием технических и  функциональных характеристик;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5) начальная цена контракта;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6) срок поставки товара, выполнения работ, оказание услуг;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7) место поставки товара, выполнения работ, оказание услуг;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8) дата и время окончания срока подачи ценовых предложений;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9) плановая дата заключения контракта;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10) локально-сметный расчет и ведомость объема работ в случае проведения закупки малого объема на выполнение ремонтно-строительных работ;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11) проект контракта.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28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767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1766" y="1286300"/>
            <a:ext cx="10157988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Предусмотрена работа только с извещениями.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внесение изменений в извещение не предусмотрено. Чтобы изменить извещение необходимо отозвать размещенное и извещение и разместить новое;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dirty="0" smtClean="0"/>
              <a:t>отозвать </a:t>
            </a:r>
            <a:r>
              <a:rPr lang="ru-RU" dirty="0"/>
              <a:t>извещение (+внести изменения) можно в любое время до даты и времени окончания приема </a:t>
            </a:r>
            <a:r>
              <a:rPr lang="ru-RU" dirty="0" smtClean="0"/>
              <a:t>заявок.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При отсутствии заявок заказчик принимает решение: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о размещении извещения повторно;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- об отказе о проведении закупки малого объема.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Продление срока подачи заявок и осуществление закупки без использования Модуля МЗ исключены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745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767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1765" y="1402526"/>
            <a:ext cx="10287905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Алгоритм проведения малой закупки: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Заказчик публикует извещение, не менее чем за два рабочих дня до окончания подачи заявок.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Возможно два варианта – закупка только с согласием (заказчик описывает точные характеристики товара, работы, услуги) или закупка с предложением участника (участник в составе заявки вкладывает свое предложение которое может касаться условий исполнения договора в части характеристик товара, сроков исполнения обязательств, порядка оплаты </a:t>
            </a:r>
            <a:r>
              <a:rPr lang="ru-RU" dirty="0" err="1" smtClean="0"/>
              <a:t>итп</a:t>
            </a:r>
            <a:r>
              <a:rPr lang="ru-RU" dirty="0" smtClean="0"/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На витрине видно только наилучшее текущее предложение участника без указания его наименования.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Участник </a:t>
            </a:r>
            <a:r>
              <a:rPr lang="ru-RU" dirty="0"/>
              <a:t>закупки не имеет права отозвать </a:t>
            </a:r>
            <a:r>
              <a:rPr lang="ru-RU" dirty="0" smtClean="0"/>
              <a:t>заявку, а  </a:t>
            </a:r>
            <a:r>
              <a:rPr lang="ru-RU" dirty="0"/>
              <a:t>внесение изменений в заявку не предусмотрено. </a:t>
            </a:r>
            <a:r>
              <a:rPr lang="ru-RU" dirty="0" smtClean="0"/>
              <a:t>В </a:t>
            </a:r>
            <a:r>
              <a:rPr lang="ru-RU" dirty="0"/>
              <a:t>случае необходимости участник закупки подает новую заявку, при этом заказчиком рассматривается только последняя поданная </a:t>
            </a:r>
            <a:r>
              <a:rPr lang="ru-RU" dirty="0" smtClean="0"/>
              <a:t>заявка.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- Отклонения заявок не предусмотрено – Заказчик по окончании запроса ценовых предложений ранжирует заявки исходя из степени выгодности предложений участников (цена – не главный критерий)</a:t>
            </a:r>
          </a:p>
        </p:txBody>
      </p:sp>
    </p:spTree>
    <p:extLst>
      <p:ext uri="{BB962C8B-B14F-4D97-AF65-F5344CB8AC3E}">
        <p14:creationId xmlns:p14="http://schemas.microsoft.com/office/powerpoint/2010/main" val="301917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767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1765" y="1402526"/>
            <a:ext cx="10287905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Алгоритм проведения малой закупки - продолжение: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Договор заключается с участником, чья заявка НАИЛУЧШИМ ОБРАЗОМ СООТВЕТСТВУЕТ </a:t>
            </a:r>
            <a:r>
              <a:rPr lang="ru-RU" dirty="0" smtClean="0"/>
              <a:t>ТРЕБОВАНИЯМ заказчика.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Факт </a:t>
            </a:r>
            <a:r>
              <a:rPr lang="ru-RU" dirty="0"/>
              <a:t>неисполнения (ненадлежащего исполнения)  контрактов  в соответствии с ГК, ранее заключенных между заказчиком и участником закупки, теперь НЕ ЯВЛЯЕТСЯ ОСНОВАНИЕМ ДЛЯ ОТКЛОНЕНИЯ</a:t>
            </a:r>
            <a:r>
              <a:rPr lang="ru-RU" dirty="0" smtClean="0"/>
              <a:t>. Но </a:t>
            </a:r>
            <a:r>
              <a:rPr lang="ru-RU" dirty="0"/>
              <a:t>Заказчик имеет право отказаться от заключения контракта с таким </a:t>
            </a:r>
            <a:r>
              <a:rPr lang="ru-RU" dirty="0" smtClean="0"/>
              <a:t>участником</a:t>
            </a:r>
            <a:endParaRPr lang="ru-RU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/>
              <a:t>Срок заключения контракта ТРИ РАБОЧИХ </a:t>
            </a:r>
            <a:r>
              <a:rPr lang="ru-RU" dirty="0" smtClean="0"/>
              <a:t>дня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 заключается в электронной форме и сразу поступает в управление по казначейскому исполнению бюджета для постановки присвоения Б.О. и постановки его на учет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91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0313" y="1150633"/>
            <a:ext cx="1043261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2E74B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закупок (запросов ценовых предложений) можно осуществить двумя способами:</a:t>
            </a:r>
            <a:endParaRPr lang="ru-RU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60103" y="1375869"/>
            <a:ext cx="860844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способ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Открыть сайт </a:t>
            </a:r>
            <a:r>
              <a:rPr kumimoji="0" lang="ru-RU" altLang="ru-RU" sz="1100" b="0" i="0" u="sng" strike="noStrike" cap="none" normalizeH="0" baseline="0" dirty="0" smtClean="0">
                <a:ln>
                  <a:noFill/>
                </a:ln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http://torgi.dfsamara.ru/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разделе «Информация для поставщиков» выбрать «Витрина магазина малого объема».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Рисунок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89" y="1681097"/>
            <a:ext cx="33147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572550" y="1711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 закупку, по которой будет формироваться ценовое предложение, нажать «Подать заявку».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Рисунок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60" y="1866337"/>
            <a:ext cx="2943225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458" y="3922540"/>
            <a:ext cx="5934075" cy="237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940990" y="3369183"/>
            <a:ext cx="5145386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личном кабинете поставщика откроется интерфейс «Запрос ценового предложения».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26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r="29770"/>
          <a:stretch>
            <a:fillRect/>
          </a:stretch>
        </p:blipFill>
        <p:spPr bwMode="auto">
          <a:xfrm>
            <a:off x="7378574" y="2885705"/>
            <a:ext cx="4535786" cy="335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0313" y="1150633"/>
            <a:ext cx="1043261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kern="0" dirty="0">
                <a:solidFill>
                  <a:srgbClr val="2E74B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закупок (запросов ценовых предложений) можно осуществить двумя способами:</a:t>
            </a:r>
            <a:endParaRPr lang="ru-RU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2089" y="1376260"/>
            <a:ext cx="82589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способ</a:t>
            </a: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Открыть сайт </a:t>
            </a:r>
            <a:r>
              <a:rPr kumimoji="0" lang="ru-RU" altLang="ru-RU" sz="1100" b="0" i="0" u="sng" strike="noStrike" cap="none" normalizeH="0" baseline="0" dirty="0" smtClean="0">
                <a:ln>
                  <a:noFill/>
                </a:ln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http://torgi.dfsamara.ru/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разделе «Информация для поставщиков» выбрать «Личный кабинет поставщика».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7" t="22998"/>
          <a:stretch>
            <a:fillRect/>
          </a:stretch>
        </p:blipFill>
        <p:spPr bwMode="auto">
          <a:xfrm>
            <a:off x="394986" y="1659665"/>
            <a:ext cx="280035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12089" y="4691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195336" y="1628588"/>
            <a:ext cx="12192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Войти в личный кабинет, открыть «Маркетинговый центр», «Запросы ценовых предложений»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Рисунок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15" y="1876709"/>
            <a:ext cx="442912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7680419" y="1863830"/>
            <a:ext cx="423394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 необходимую закупку, открыть карточку запроса ценового предложения, нажав на кнопку «Карточка».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94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12089" y="4691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4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4" y="1600622"/>
            <a:ext cx="561975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53" y="3888895"/>
            <a:ext cx="5143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9314" y="11434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заявок на участие (ценового предложения).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того чтобы подать ценовое предложение, необходимо в «Запросе ценового предложения» нажать «Операции» - «Формирование ценового предложения».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59314" y="3631992"/>
            <a:ext cx="700736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Откроется окно, в котором необходимо указать предложение по цене контракта, и нажать «Применить».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87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12089" y="4691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59314" y="1033492"/>
            <a:ext cx="5697714" cy="67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заявок на участие (ценового предложения).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4" y="1842380"/>
            <a:ext cx="59245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Рисунок 10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79" y="4608202"/>
            <a:ext cx="4873536" cy="192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42384" y="1482975"/>
            <a:ext cx="590129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выполнения операции, сформируется и откроется ценовое предложение.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42384" y="44617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 заполнены регистрационные данные необходимо нажать «Операции» - «Изменить регистрационные данные».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308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59314" y="1033492"/>
            <a:ext cx="5697714" cy="67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заявок на участие (ценового предложения).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3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28" y="1510627"/>
            <a:ext cx="59436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Рисунок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39" y="3601695"/>
            <a:ext cx="4716856" cy="244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Переходим в раздел «Предложение в отношении объекта закупки», открываем карточку.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0780" y="142181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Заполняем все обязательные поля. Сохраняем изменения. Нажимаем «Применить».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57028" y="3824949"/>
            <a:ext cx="54412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ценовом предложении переходим в «Действия» нажимаем «Опубликовать».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8763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истечении срока подачи заявок на участие в закупке, заказчик рассматривает поданные заявки и принимает решение о том, с кем будет заключен контракт.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150" y="4199232"/>
            <a:ext cx="4847141" cy="1703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48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Переходим в раздел «Предложение в отношении объекта закупки», открываем карточку.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8763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истечении срока подачи заявок на участие в закупке, заказчик рассматривает поданные заявки и принимает решение о том, с кем будет заключен контракт.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6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2"/>
          <a:stretch>
            <a:fillRect/>
          </a:stretch>
        </p:blipFill>
        <p:spPr bwMode="auto">
          <a:xfrm>
            <a:off x="312089" y="1509712"/>
            <a:ext cx="225742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Рисунок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32" y="2264540"/>
            <a:ext cx="5934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12089" y="10525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контракта.</a:t>
            </a:r>
            <a:endParaRPr kumimoji="0" lang="ru-RU" altLang="ru-RU" sz="1600" b="0" i="0" u="none" strike="noStrike" cap="none" normalizeH="0" baseline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увидеть проект контракта, необходимо перейти в «Контракты».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74632" y="1820497"/>
            <a:ext cx="593407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контракта должен быть в состоянии «На подписании поставщиком (подрядчиком, исполнителем)». Открываем карточку проекта контракта по кнопке «Карточка».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62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Переходим в раздел «Предложение в отношении объекта закупки», открываем карточку.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8763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истечении срока подачи заявок на участие в закупке, заказчик рассматривает поданные заявки и принимает решение о том, с кем будет заключен контракт.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6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2"/>
          <a:stretch>
            <a:fillRect/>
          </a:stretch>
        </p:blipFill>
        <p:spPr bwMode="auto">
          <a:xfrm>
            <a:off x="312089" y="1509712"/>
            <a:ext cx="225742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Рисунок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318" y="1864630"/>
            <a:ext cx="5934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12089" y="10525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контракта.</a:t>
            </a:r>
            <a:endParaRPr kumimoji="0" lang="ru-RU" altLang="ru-RU" sz="1600" b="0" i="0" u="none" strike="noStrike" cap="none" normalizeH="0" baseline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увидеть проект контракта, необходимо перейти в «Контракты».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63319" y="1484049"/>
            <a:ext cx="593407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контракта должен быть в состоянии «На подписании поставщиком (подрядчиком, исполнителем)». Открываем карточку проекта контракта по кнопке «Карточка».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721790" y="4208155"/>
            <a:ext cx="623783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Подписание осуществляется в разделе «Вложения». Для того чтобы подписать проект контракта, выделяем документ, нажимаем «Подписание» - «Подписать. Подпись Поставщика».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69" name="Рисунок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84" y="4561023"/>
            <a:ext cx="535305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35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3382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АИС Малые </a:t>
            </a:r>
            <a:r>
              <a:rPr lang="ru-RU" dirty="0" smtClean="0"/>
              <a:t>закупки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7161291" y="63774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Переходим в раздел «Предложение в отношении объекта закупки», открываем карточку.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87630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истечении срока подачи заявок на участие в закупке, заказчик рассматривает поданные заявки и принимает решение о том, с кем будет заключен контракт.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56649" y="1484048"/>
            <a:ext cx="9418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Техническая </a:t>
            </a:r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поддержка – телефон (846)200-21-22</a:t>
            </a:r>
          </a:p>
          <a:p>
            <a:endParaRPr lang="ru-RU" dirty="0" smtClean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Проблемы и жалобы необходимо направлять в адрес Департамента финансов Администрации </a:t>
            </a:r>
            <a:r>
              <a:rPr lang="ru-RU" dirty="0" err="1" smtClean="0">
                <a:solidFill>
                  <a:srgbClr val="000000"/>
                </a:solidFill>
                <a:latin typeface="Trebuchet MS" panose="020B0603020202020204" pitchFamily="34" charset="0"/>
              </a:rPr>
              <a:t>г.о.Самара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007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6050832"/>
            <a:ext cx="328655" cy="62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2089" y="6283279"/>
            <a:ext cx="49024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</a:pPr>
            <a:r>
              <a:rPr lang="ru-RU" alt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финансов Администрации городского округа Самара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0659" y="290037"/>
            <a:ext cx="1089866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dirty="0" smtClean="0"/>
          </a:p>
          <a:p>
            <a:pPr lvl="0" algn="ctr"/>
            <a:endParaRPr lang="en-US" dirty="0"/>
          </a:p>
          <a:p>
            <a:pPr lvl="0" algn="ctr"/>
            <a:endParaRPr lang="en-US" dirty="0" smtClean="0"/>
          </a:p>
          <a:p>
            <a:pPr lvl="0" algn="ctr"/>
            <a:endParaRPr lang="en-US" dirty="0"/>
          </a:p>
          <a:p>
            <a:pPr lvl="0" algn="ctr"/>
            <a:endParaRPr lang="en-US" dirty="0" smtClean="0"/>
          </a:p>
          <a:p>
            <a:pPr lvl="0" algn="ctr"/>
            <a:r>
              <a:rPr lang="ru-RU" sz="4000" dirty="0" smtClean="0">
                <a:solidFill>
                  <a:schemeClr val="accent1"/>
                </a:solidFill>
              </a:rPr>
              <a:t>Спасибо за внимание!</a:t>
            </a:r>
          </a:p>
          <a:p>
            <a:pPr lvl="0" algn="ctr"/>
            <a:endParaRPr lang="ru-RU" dirty="0"/>
          </a:p>
          <a:p>
            <a:pPr lvl="0" algn="ctr"/>
            <a:r>
              <a:rPr lang="ru-RU" dirty="0" smtClean="0"/>
              <a:t>Вопросы </a:t>
            </a:r>
            <a:r>
              <a:rPr lang="ru-RU" dirty="0" smtClean="0"/>
              <a:t>можно присылать </a:t>
            </a:r>
            <a:r>
              <a:rPr lang="ru-RU" dirty="0" smtClean="0"/>
              <a:t>на почту: </a:t>
            </a:r>
            <a:r>
              <a:rPr lang="en-US" dirty="0" smtClean="0">
                <a:hlinkClick r:id="rId3"/>
              </a:rPr>
              <a:t>torgios@dfsamara.ru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13444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2378</TotalTime>
  <Words>1355</Words>
  <Application>Microsoft Office PowerPoint</Application>
  <PresentationFormat>Широкоэкранный</PresentationFormat>
  <Paragraphs>146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Corbel</vt:lpstr>
      <vt:lpstr>Times New Roman</vt:lpstr>
      <vt:lpstr>Trebuchet MS</vt:lpstr>
      <vt:lpstr>Базис</vt:lpstr>
      <vt:lpstr> Работа с витриной магазина малого объема г.о. Самара   11.08.2021</vt:lpstr>
      <vt:lpstr>АИС Малые закупки  http://torgi.dfsamara.ru/vitrina-magazina-malogo-obema/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АИС Малые закупки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Труханович Александр Николаевич</dc:creator>
  <cp:lastModifiedBy>Труханович Александр Николаевич</cp:lastModifiedBy>
  <cp:revision>121</cp:revision>
  <cp:lastPrinted>2019-07-04T09:32:17Z</cp:lastPrinted>
  <dcterms:created xsi:type="dcterms:W3CDTF">2019-03-28T08:23:50Z</dcterms:created>
  <dcterms:modified xsi:type="dcterms:W3CDTF">2021-08-11T06:57:33Z</dcterms:modified>
</cp:coreProperties>
</file>