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306" r:id="rId3"/>
    <p:sldId id="307" r:id="rId4"/>
    <p:sldId id="286" r:id="rId5"/>
    <p:sldId id="296" r:id="rId6"/>
    <p:sldId id="284" r:id="rId7"/>
    <p:sldId id="295" r:id="rId8"/>
    <p:sldId id="291" r:id="rId9"/>
    <p:sldId id="304" r:id="rId10"/>
    <p:sldId id="285" r:id="rId11"/>
    <p:sldId id="299" r:id="rId12"/>
    <p:sldId id="305" r:id="rId13"/>
    <p:sldId id="300" r:id="rId14"/>
  </p:sldIdLst>
  <p:sldSz cx="9144000" cy="5143500" type="screen16x9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B5A2FAE-D8A4-4A40-B735-64431A33A2B6}">
          <p14:sldIdLst>
            <p14:sldId id="257"/>
            <p14:sldId id="306"/>
            <p14:sldId id="307"/>
            <p14:sldId id="286"/>
            <p14:sldId id="296"/>
            <p14:sldId id="284"/>
            <p14:sldId id="295"/>
            <p14:sldId id="291"/>
            <p14:sldId id="304"/>
            <p14:sldId id="285"/>
            <p14:sldId id="299"/>
            <p14:sldId id="305"/>
            <p14:sldId id="300"/>
          </p14:sldIdLst>
        </p14:section>
        <p14:section name="Раздел без заголовка" id="{AEC53D2D-14F7-400E-AACF-C6E7DFDF89C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3535"/>
    <a:srgbClr val="FEFEFE"/>
    <a:srgbClr val="FEF1E6"/>
    <a:srgbClr val="FCFDF9"/>
    <a:srgbClr val="EDF7F9"/>
    <a:srgbClr val="F6FBFC"/>
    <a:srgbClr val="77933C"/>
    <a:srgbClr val="31859C"/>
    <a:srgbClr val="F79646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144" y="3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51.5\&#1086;&#1073;&#1097;&#1080;&#1077;%20&#1088;&#1072;&#1073;&#1086;&#1095;&#1080;&#1077;%20&#1076;&#1086;&#1082;&#1091;&#1084;&#1077;&#1085;&#1090;&#1099;\&#1054;&#1088;&#1077;&#1093;&#1086;&#1074;&#1072;\&#1052;&#1072;&#1083;&#1099;&#1077;&#1047;&#1072;&#1082;&#1091;&#1087;&#1082;&#1080;\&#1052;&#1091;&#1085;&#1080;&#1094;&#1080;&#1087;&#1072;&#1083;&#1099;_&#1052;&#1047;&#1080;&#1051;&#1048;&#1050;&#1041;&#1045;&#1047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>
              <a:outerShdw blurRad="50800" dist="88900" dir="5400000" algn="ctr" rotWithShape="0">
                <a:srgbClr val="000000">
                  <a:alpha val="26000"/>
                </a:srgbClr>
              </a:outerShdw>
            </a:effectLst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>
                <a:outerShdw blurRad="50800" dist="88900" dir="5400000" algn="ctr" rotWithShape="0">
                  <a:srgbClr val="000000">
                    <a:alpha val="26000"/>
                  </a:srgb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Rounded MT Bold" panose="020F0704030504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Лист1!$F$7:$K$7</c:f>
              <c:strCache>
                <c:ptCount val="6"/>
                <c:pt idx="0">
                  <c:v>2016 г</c:v>
                </c:pt>
                <c:pt idx="1">
                  <c:v>2017 г</c:v>
                </c:pt>
                <c:pt idx="2">
                  <c:v>2018 г</c:v>
                </c:pt>
                <c:pt idx="3">
                  <c:v>2019 г</c:v>
                </c:pt>
                <c:pt idx="4">
                  <c:v>2020 г</c:v>
                </c:pt>
                <c:pt idx="5">
                  <c:v>2021 г</c:v>
                </c:pt>
              </c:strCache>
            </c:strRef>
          </c:cat>
          <c:val>
            <c:numRef>
              <c:f>Лист1!$F$8:$K$8</c:f>
              <c:numCache>
                <c:formatCode>General</c:formatCode>
                <c:ptCount val="6"/>
                <c:pt idx="0">
                  <c:v>6</c:v>
                </c:pt>
                <c:pt idx="1">
                  <c:v>1773</c:v>
                </c:pt>
                <c:pt idx="2">
                  <c:v>3903</c:v>
                </c:pt>
                <c:pt idx="3">
                  <c:v>6279</c:v>
                </c:pt>
                <c:pt idx="4">
                  <c:v>8582</c:v>
                </c:pt>
                <c:pt idx="5">
                  <c:v>9845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4071280"/>
        <c:axId val="734073240"/>
      </c:lineChart>
      <c:catAx>
        <c:axId val="73407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4073240"/>
        <c:crosses val="autoZero"/>
        <c:auto val="1"/>
        <c:lblAlgn val="ctr"/>
        <c:lblOffset val="100"/>
        <c:noMultiLvlLbl val="0"/>
      </c:catAx>
      <c:valAx>
        <c:axId val="734073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3407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523403324584437E-2"/>
          <c:y val="0.10104567495396302"/>
          <c:w val="0.60473097112860896"/>
          <c:h val="0.76286703334361594"/>
        </c:manualLayout>
      </c:layout>
      <c:pieChart>
        <c:varyColors val="1"/>
        <c:ser>
          <c:idx val="0"/>
          <c:order val="0"/>
          <c:spPr>
            <a:effectLst>
              <a:outerShdw blurRad="50800" dist="241300" dir="540000" algn="ctr" rotWithShape="0">
                <a:srgbClr val="000000">
                  <a:alpha val="0"/>
                </a:srgbClr>
              </a:outerShdw>
            </a:effectLst>
          </c:spPr>
          <c:explosion val="1"/>
          <c:dPt>
            <c:idx val="0"/>
            <c:bubble3D val="0"/>
            <c:explosion val="15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50800" dist="241300" dir="540000" algn="ctr" rotWithShape="0">
                  <a:srgbClr val="000000">
                    <a:alpha val="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3.0555774278215223E-2"/>
                  <c:y val="-3.00728810444720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37510936132982"/>
                      <c:h val="0.3408498061122512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5.054833770778653E-2"/>
                  <c:y val="-0.1027836839610381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0659230096237969E-2"/>
                  <c:y val="-0.207749605298954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9346456692913386"/>
                  <c:y val="-0.1769800306931452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6971544181977252"/>
                  <c:y val="-9.8274076211929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8753958880139981"/>
                  <c:y val="-3.10110030676590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8625721784776902"/>
                  <c:y val="6.077789078162665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24059820647419061"/>
                  <c:y val="7.0455723123769749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Лист1!$D$6:$D$13</c:f>
              <c:strCache>
                <c:ptCount val="8"/>
                <c:pt idx="0">
                  <c:v>Самарская область</c:v>
                </c:pt>
                <c:pt idx="1">
                  <c:v>г. Москва</c:v>
                </c:pt>
                <c:pt idx="2">
                  <c:v>г. Санкт-Петербург</c:v>
                </c:pt>
                <c:pt idx="3">
                  <c:v>Республика Татарстан</c:v>
                </c:pt>
                <c:pt idx="4">
                  <c:v>Свердловская область</c:v>
                </c:pt>
                <c:pt idx="5">
                  <c:v>Московская область</c:v>
                </c:pt>
                <c:pt idx="6">
                  <c:v>Ульяновская область</c:v>
                </c:pt>
                <c:pt idx="7">
                  <c:v>прочие регионы</c:v>
                </c:pt>
              </c:strCache>
            </c:strRef>
          </c:cat>
          <c:val>
            <c:numRef>
              <c:f>Лист1!$E$6:$E$13</c:f>
              <c:numCache>
                <c:formatCode>General</c:formatCode>
                <c:ptCount val="8"/>
                <c:pt idx="0">
                  <c:v>6796</c:v>
                </c:pt>
                <c:pt idx="1">
                  <c:v>836</c:v>
                </c:pt>
                <c:pt idx="2">
                  <c:v>267</c:v>
                </c:pt>
                <c:pt idx="3">
                  <c:v>181</c:v>
                </c:pt>
                <c:pt idx="4">
                  <c:v>162</c:v>
                </c:pt>
                <c:pt idx="5">
                  <c:v>149</c:v>
                </c:pt>
                <c:pt idx="6">
                  <c:v>113</c:v>
                </c:pt>
                <c:pt idx="7">
                  <c:v>1341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42790611912452"/>
          <c:y val="6.5613054671699339E-2"/>
          <c:w val="0.59883661441178349"/>
          <c:h val="0.94485164822898982"/>
        </c:manualLayout>
      </c:layout>
      <c:pieChart>
        <c:varyColors val="1"/>
        <c:ser>
          <c:idx val="0"/>
          <c:order val="0"/>
          <c:spPr>
            <a:effectLst>
              <a:outerShdw blurRad="76200" dist="139700" dir="20880000" algn="ctr" rotWithShape="0">
                <a:srgbClr val="000000">
                  <a:alpha val="13000"/>
                </a:srgbClr>
              </a:outerShdw>
              <a:softEdge rad="38100"/>
            </a:effectLst>
          </c:spPr>
          <c:explosion val="3"/>
          <c:dPt>
            <c:idx val="0"/>
            <c:bubble3D val="0"/>
            <c:spPr>
              <a:solidFill>
                <a:schemeClr val="accent1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76200" dist="139700" dir="20880000" algn="ctr" rotWithShape="0">
                  <a:srgbClr val="000000">
                    <a:alpha val="13000"/>
                  </a:srgbClr>
                </a:outerShdw>
                <a:softEdge rad="38100"/>
              </a:effectLst>
            </c:spPr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outerShdw blurRad="76200" dist="139700" dir="20880000" algn="ctr" rotWithShape="0">
                  <a:srgbClr val="000000">
                    <a:alpha val="13000"/>
                  </a:srgbClr>
                </a:outerShdw>
                <a:softEdge rad="38100"/>
              </a:effectLst>
            </c:spPr>
          </c:dPt>
          <c:dPt>
            <c:idx val="2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>
                <a:outerShdw blurRad="76200" dist="139700" dir="20880000" algn="ctr" rotWithShape="0">
                  <a:srgbClr val="000000">
                    <a:alpha val="13000"/>
                  </a:srgbClr>
                </a:outerShdw>
                <a:softEdge rad="38100"/>
              </a:effectLst>
            </c:spPr>
          </c:dPt>
          <c:dLbls>
            <c:dLbl>
              <c:idx val="0"/>
              <c:layout>
                <c:manualLayout>
                  <c:x val="-0.1093589853113465"/>
                  <c:y val="0.15802149132159352"/>
                </c:manualLayout>
              </c:layout>
              <c:spPr>
                <a:solidFill>
                  <a:schemeClr val="lt1"/>
                </a:solidFill>
                <a:ln>
                  <a:solidFill>
                    <a:schemeClr val="dk1">
                      <a:lumMod val="25000"/>
                      <a:lumOff val="75000"/>
                    </a:scheme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31990247821421713"/>
                      <c:h val="0.1107704918486764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9.7229720876451584E-3"/>
                  <c:y val="-0.2168755134083911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980450299284304"/>
                      <c:h val="0.1738058270457150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8.136772042623773E-2"/>
                  <c:y val="0.15304743469387186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990247821421713"/>
                      <c:h val="0.11077049184867642"/>
                    </c:manualLayout>
                  </c15:layout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[Муниципалы_МЗиЛИКБЕЗ.xlsx]СВОД!$AH$56:$AH$58</c:f>
              <c:strCache>
                <c:ptCount val="3"/>
                <c:pt idx="0">
                  <c:v>Оферты</c:v>
                </c:pt>
                <c:pt idx="1">
                  <c:v>Извещения МЗ</c:v>
                </c:pt>
                <c:pt idx="2">
                  <c:v>Исключения</c:v>
                </c:pt>
              </c:strCache>
            </c:strRef>
          </c:cat>
          <c:val>
            <c:numRef>
              <c:f>[Муниципалы_МЗиЛИКБЕЗ.xlsx]СВОД!$AI$56:$AI$58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accent6">
          <a:alpha val="9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135" cy="495131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55" y="2"/>
            <a:ext cx="2946135" cy="495131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r">
              <a:defRPr sz="1200"/>
            </a:lvl1pPr>
          </a:lstStyle>
          <a:p>
            <a:fld id="{550AAE02-8937-4E58-B2AA-09D0B0EE9189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533"/>
            <a:ext cx="2946135" cy="495131"/>
          </a:xfrm>
          <a:prstGeom prst="rect">
            <a:avLst/>
          </a:prstGeom>
        </p:spPr>
        <p:txBody>
          <a:bodyPr vert="horz" lIns="91019" tIns="45510" rIns="91019" bIns="455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55" y="9377533"/>
            <a:ext cx="2946135" cy="495131"/>
          </a:xfrm>
          <a:prstGeom prst="rect">
            <a:avLst/>
          </a:prstGeom>
        </p:spPr>
        <p:txBody>
          <a:bodyPr vert="horz" lIns="91019" tIns="45510" rIns="91019" bIns="45510" rtlCol="0" anchor="b"/>
          <a:lstStyle>
            <a:lvl1pPr algn="r">
              <a:defRPr sz="1200"/>
            </a:lvl1pPr>
          </a:lstStyle>
          <a:p>
            <a:fld id="{844B6682-B7C3-442B-A375-4B0DE0A28D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812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3633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3633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r">
              <a:defRPr sz="1200"/>
            </a:lvl1pPr>
          </a:lstStyle>
          <a:p>
            <a:fld id="{39C5F196-FA71-41C2-B7B9-0778976B6714}" type="datetimeFigureOut">
              <a:rPr lang="ru-RU" smtClean="0"/>
              <a:pPr/>
              <a:t>10.08.2021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9" tIns="45510" rIns="91019" bIns="4551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019" tIns="45510" rIns="91019" bIns="4551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8"/>
            <a:ext cx="2945659" cy="493633"/>
          </a:xfrm>
          <a:prstGeom prst="rect">
            <a:avLst/>
          </a:prstGeom>
        </p:spPr>
        <p:txBody>
          <a:bodyPr vert="horz" lIns="91019" tIns="45510" rIns="91019" bIns="455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3633"/>
          </a:xfrm>
          <a:prstGeom prst="rect">
            <a:avLst/>
          </a:prstGeom>
        </p:spPr>
        <p:txBody>
          <a:bodyPr vert="horz" lIns="91019" tIns="45510" rIns="91019" bIns="45510" rtlCol="0" anchor="b"/>
          <a:lstStyle>
            <a:lvl1pPr algn="r">
              <a:defRPr sz="1200"/>
            </a:lvl1pPr>
          </a:lstStyle>
          <a:p>
            <a:fld id="{67273893-F887-41A6-9213-46D95D2982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83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73893-F887-41A6-9213-46D95D29824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617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73893-F887-41A6-9213-46D95D29824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935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CB9C-D8E5-4C2E-AF76-05CF7B8D9F64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9853C-D71E-45E1-85CE-B0395AC8E2C2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8975E-D00D-482C-9EDB-ED0FF9A5A026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63A4-CEC6-45E1-A6B8-A20191E8B93C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07DA-FE14-44FB-AF6A-EC900A3E9E2B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9F17-4928-4E0A-AD21-1F5894A47511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9149-9734-4308-A287-F74404731FEE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85F5-396B-4DD2-ADE3-3B38ECD5BE83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F807F-879E-4364-8826-B3743970D3B5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E306-5F35-4A95-A6C3-53F999756163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F4D4-1CD9-483D-A6FC-A8D0C877A5B0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8B516-2ED6-46ED-AE72-33501C1EFE01}" type="datetime1">
              <a:rPr lang="ru-RU" smtClean="0"/>
              <a:pPr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5" Type="http://schemas.openxmlformats.org/officeDocument/2006/relationships/chart" Target="../charts/chart3.xml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13.png"/><Relationship Id="rId1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mailto:torgi@samregion.ru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779613" y="4731990"/>
            <a:ext cx="123543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11.08.</a:t>
            </a:r>
            <a:r>
              <a:rPr lang="en-US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</a:t>
            </a:r>
            <a:r>
              <a:rPr lang="ru-RU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</a:t>
            </a:r>
            <a:endParaRPr lang="ru-RU" sz="1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араллелограмм 2"/>
          <p:cNvSpPr/>
          <p:nvPr/>
        </p:nvSpPr>
        <p:spPr>
          <a:xfrm>
            <a:off x="-494" y="1736023"/>
            <a:ext cx="7020766" cy="2023859"/>
          </a:xfrm>
          <a:custGeom>
            <a:avLst/>
            <a:gdLst>
              <a:gd name="connsiteX0" fmla="*/ 0 w 7020272"/>
              <a:gd name="connsiteY0" fmla="*/ 2664296 h 2664296"/>
              <a:gd name="connsiteX1" fmla="*/ 982273 w 7020272"/>
              <a:gd name="connsiteY1" fmla="*/ 0 h 2664296"/>
              <a:gd name="connsiteX2" fmla="*/ 7020272 w 7020272"/>
              <a:gd name="connsiteY2" fmla="*/ 0 h 2664296"/>
              <a:gd name="connsiteX3" fmla="*/ 6037999 w 7020272"/>
              <a:gd name="connsiteY3" fmla="*/ 2664296 h 2664296"/>
              <a:gd name="connsiteX4" fmla="*/ 0 w 7020272"/>
              <a:gd name="connsiteY4" fmla="*/ 2664296 h 2664296"/>
              <a:gd name="connsiteX0" fmla="*/ 494 w 7020766"/>
              <a:gd name="connsiteY0" fmla="*/ 2698479 h 2698479"/>
              <a:gd name="connsiteX1" fmla="*/ 0 w 7020766"/>
              <a:gd name="connsiteY1" fmla="*/ 0 h 2698479"/>
              <a:gd name="connsiteX2" fmla="*/ 7020766 w 7020766"/>
              <a:gd name="connsiteY2" fmla="*/ 34183 h 2698479"/>
              <a:gd name="connsiteX3" fmla="*/ 6038493 w 7020766"/>
              <a:gd name="connsiteY3" fmla="*/ 2698479 h 2698479"/>
              <a:gd name="connsiteX4" fmla="*/ 494 w 7020766"/>
              <a:gd name="connsiteY4" fmla="*/ 2698479 h 269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0766" h="2698479">
                <a:moveTo>
                  <a:pt x="494" y="2698479"/>
                </a:moveTo>
                <a:cubicBezTo>
                  <a:pt x="329" y="1798986"/>
                  <a:pt x="165" y="899493"/>
                  <a:pt x="0" y="0"/>
                </a:cubicBezTo>
                <a:lnTo>
                  <a:pt x="7020766" y="34183"/>
                </a:lnTo>
                <a:lnTo>
                  <a:pt x="6038493" y="2698479"/>
                </a:lnTo>
                <a:lnTo>
                  <a:pt x="494" y="2698479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араллелограмм 3"/>
          <p:cNvSpPr/>
          <p:nvPr/>
        </p:nvSpPr>
        <p:spPr>
          <a:xfrm>
            <a:off x="6372201" y="1761660"/>
            <a:ext cx="2776525" cy="1998222"/>
          </a:xfrm>
          <a:custGeom>
            <a:avLst/>
            <a:gdLst>
              <a:gd name="connsiteX0" fmla="*/ 0 w 2339752"/>
              <a:gd name="connsiteY0" fmla="*/ 2664296 h 2664296"/>
              <a:gd name="connsiteX1" fmla="*/ 1012224 w 2339752"/>
              <a:gd name="connsiteY1" fmla="*/ 0 h 2664296"/>
              <a:gd name="connsiteX2" fmla="*/ 2339752 w 2339752"/>
              <a:gd name="connsiteY2" fmla="*/ 0 h 2664296"/>
              <a:gd name="connsiteX3" fmla="*/ 1327528 w 2339752"/>
              <a:gd name="connsiteY3" fmla="*/ 2664296 h 2664296"/>
              <a:gd name="connsiteX4" fmla="*/ 0 w 2339752"/>
              <a:gd name="connsiteY4" fmla="*/ 2664296 h 2664296"/>
              <a:gd name="connsiteX0" fmla="*/ 0 w 2344477"/>
              <a:gd name="connsiteY0" fmla="*/ 2664296 h 2664296"/>
              <a:gd name="connsiteX1" fmla="*/ 101222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  <a:gd name="connsiteX0" fmla="*/ 0 w 2344477"/>
              <a:gd name="connsiteY0" fmla="*/ 2664296 h 2664296"/>
              <a:gd name="connsiteX1" fmla="*/ 86790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477" h="2664296">
                <a:moveTo>
                  <a:pt x="0" y="2664296"/>
                </a:moveTo>
                <a:lnTo>
                  <a:pt x="867904" y="0"/>
                </a:lnTo>
                <a:lnTo>
                  <a:pt x="2339752" y="0"/>
                </a:lnTo>
                <a:lnTo>
                  <a:pt x="2344477" y="2664296"/>
                </a:lnTo>
                <a:lnTo>
                  <a:pt x="0" y="2664296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араллелограмм 4"/>
          <p:cNvSpPr/>
          <p:nvPr/>
        </p:nvSpPr>
        <p:spPr>
          <a:xfrm>
            <a:off x="6372200" y="1026180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4"/>
          <p:cNvSpPr/>
          <p:nvPr/>
        </p:nvSpPr>
        <p:spPr>
          <a:xfrm>
            <a:off x="5383267" y="1026180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4"/>
          <p:cNvSpPr/>
          <p:nvPr/>
        </p:nvSpPr>
        <p:spPr>
          <a:xfrm rot="10800000">
            <a:off x="-494" y="4149515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2798205" y="4149516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121900" y="4056904"/>
            <a:ext cx="399795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tx2"/>
                </a:solidFill>
              </a:rPr>
              <a:t>Главное управление организации торгов Самарской </a:t>
            </a:r>
            <a:r>
              <a:rPr lang="ru-RU" sz="1400" b="1" dirty="0" smtClean="0">
                <a:solidFill>
                  <a:schemeClr val="tx2"/>
                </a:solidFill>
              </a:rPr>
              <a:t>области</a:t>
            </a:r>
          </a:p>
          <a:p>
            <a:pPr algn="r"/>
            <a:r>
              <a:rPr lang="ru-RU" sz="1400" b="1" dirty="0" err="1" smtClean="0">
                <a:solidFill>
                  <a:schemeClr val="tx2"/>
                </a:solidFill>
              </a:rPr>
              <a:t>М.Е.Карелина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22" name="Параллелограмм 4"/>
          <p:cNvSpPr/>
          <p:nvPr/>
        </p:nvSpPr>
        <p:spPr>
          <a:xfrm>
            <a:off x="6362392" y="1026180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5373459" y="1026180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411510"/>
            <a:ext cx="4752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Возможности участия в закупках, </a:t>
            </a:r>
            <a:br>
              <a:rPr lang="ru-RU" sz="1600" b="1" dirty="0" smtClean="0">
                <a:solidFill>
                  <a:schemeClr val="tx2"/>
                </a:solidFill>
              </a:rPr>
            </a:br>
            <a:r>
              <a:rPr lang="ru-RU" sz="1600" b="1" dirty="0" smtClean="0">
                <a:solidFill>
                  <a:schemeClr val="tx2"/>
                </a:solidFill>
              </a:rPr>
              <a:t>проводимых в Самарской </a:t>
            </a:r>
            <a:r>
              <a:rPr lang="ru-RU" sz="1600" b="1" dirty="0" smtClean="0">
                <a:solidFill>
                  <a:schemeClr val="tx2"/>
                </a:solidFill>
              </a:rPr>
              <a:t>области</a:t>
            </a: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6" y="65685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05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804" y="840871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54657" y="104992"/>
            <a:ext cx="5608570" cy="588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chemeClr val="tx2"/>
                </a:solidFill>
                <a:latin typeface="+mn-lt"/>
                <a:cs typeface="+mn-cs"/>
              </a:rPr>
              <a:t>Закупочная </a:t>
            </a:r>
            <a:r>
              <a:rPr lang="ru-RU" altLang="ru-RU" sz="2000" b="1" dirty="0">
                <a:solidFill>
                  <a:schemeClr val="tx2"/>
                </a:solidFill>
                <a:latin typeface="+mn-lt"/>
                <a:cs typeface="+mn-cs"/>
              </a:rPr>
              <a:t>деятельность глазами начинающего</a:t>
            </a:r>
            <a:r>
              <a:rPr lang="ru-RU" altLang="ru-RU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endParaRPr lang="ru-RU" altLang="ru-RU" i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/>
            <a:endParaRPr lang="ru-RU" altLang="ru-RU" i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28" name="Picture 14" descr="C:\Users\KarelinaME\Documents\презентации опыт\08-47-30-Goszakupki_v_2018_godu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315" y="703755"/>
            <a:ext cx="4062205" cy="406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0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148606" y="454921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>
            <a:spLocks/>
          </p:cNvSpPr>
          <p:nvPr/>
        </p:nvSpPr>
        <p:spPr bwMode="auto">
          <a:xfrm>
            <a:off x="116551" y="129250"/>
            <a:ext cx="532859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chemeClr val="tx2"/>
                </a:solidFill>
                <a:latin typeface="+mn-lt"/>
                <a:cs typeface="+mn-cs"/>
              </a:rPr>
              <a:t>Закупки </a:t>
            </a:r>
            <a:r>
              <a:rPr lang="ru-RU" altLang="ru-RU" sz="2000" b="1" dirty="0">
                <a:solidFill>
                  <a:schemeClr val="tx2"/>
                </a:solidFill>
                <a:latin typeface="+mn-lt"/>
                <a:cs typeface="+mn-cs"/>
              </a:rPr>
              <a:t>по способу определения </a:t>
            </a:r>
            <a:r>
              <a:rPr lang="ru-RU" altLang="ru-RU" sz="2000" b="1" dirty="0" smtClean="0">
                <a:solidFill>
                  <a:schemeClr val="tx2"/>
                </a:solidFill>
                <a:latin typeface="+mn-lt"/>
                <a:cs typeface="+mn-cs"/>
              </a:rPr>
              <a:t>поставщика</a:t>
            </a:r>
            <a:endParaRPr lang="ru-RU" altLang="ru-RU" sz="2000" b="1" dirty="0">
              <a:solidFill>
                <a:schemeClr val="tx2"/>
              </a:solidFill>
              <a:latin typeface="+mn-lt"/>
              <a:cs typeface="+mn-cs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36600" y="995159"/>
            <a:ext cx="7216596" cy="3244163"/>
            <a:chOff x="323528" y="983771"/>
            <a:chExt cx="8064500" cy="3590925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5005065" y="983771"/>
              <a:ext cx="2663825" cy="6477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неконкурентные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323528" y="1010758"/>
              <a:ext cx="2808287" cy="63023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конкурентные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67990" y="2342671"/>
              <a:ext cx="2808288" cy="223202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Порядок установлен Законом или Положением, сроки, условия, порядок допуска и оценки прозрачен и регламентирован</a:t>
              </a: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>
              <a:off x="1728465" y="1640996"/>
              <a:ext cx="0" cy="7016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Прямоугольник 21"/>
            <p:cNvSpPr/>
            <p:nvPr/>
          </p:nvSpPr>
          <p:spPr>
            <a:xfrm>
              <a:off x="3546153" y="2485546"/>
              <a:ext cx="2195512" cy="194468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Случаи, предусмотренные законом или положением</a:t>
              </a:r>
            </a:p>
          </p:txBody>
        </p:sp>
        <p:cxnSp>
          <p:nvCxnSpPr>
            <p:cNvPr id="23" name="Прямая со стрелкой 22"/>
            <p:cNvCxnSpPr/>
            <p:nvPr/>
          </p:nvCxnSpPr>
          <p:spPr>
            <a:xfrm flipH="1">
              <a:off x="5005065" y="1640996"/>
              <a:ext cx="1331913" cy="844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Прямоугольник 23"/>
            <p:cNvSpPr/>
            <p:nvPr/>
          </p:nvSpPr>
          <p:spPr>
            <a:xfrm>
              <a:off x="6336978" y="2485546"/>
              <a:ext cx="2051050" cy="194468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Выбор по решению заказчика</a:t>
              </a:r>
            </a:p>
          </p:txBody>
        </p:sp>
        <p:cxnSp>
          <p:nvCxnSpPr>
            <p:cNvPr id="25" name="Прямая со стрелкой 24"/>
            <p:cNvCxnSpPr>
              <a:endCxn id="24" idx="0"/>
            </p:cNvCxnSpPr>
            <p:nvPr/>
          </p:nvCxnSpPr>
          <p:spPr>
            <a:xfrm>
              <a:off x="6336978" y="1640996"/>
              <a:ext cx="1025525" cy="8445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24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804" y="840871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-209722" y="91502"/>
            <a:ext cx="8940227" cy="4225840"/>
            <a:chOff x="-480551" y="303257"/>
            <a:chExt cx="11122814" cy="6017422"/>
          </a:xfrm>
        </p:grpSpPr>
        <p:sp>
          <p:nvSpPr>
            <p:cNvPr id="20" name="Заголовок 1"/>
            <p:cNvSpPr txBox="1">
              <a:spLocks/>
            </p:cNvSpPr>
            <p:nvPr/>
          </p:nvSpPr>
          <p:spPr bwMode="auto">
            <a:xfrm>
              <a:off x="-219629" y="303257"/>
              <a:ext cx="9310177" cy="72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2000" b="1" dirty="0">
                  <a:solidFill>
                    <a:schemeClr val="tx2"/>
                  </a:solidFill>
                  <a:latin typeface="+mn-lt"/>
                  <a:cs typeface="+mn-cs"/>
                </a:rPr>
                <a:t>Закупки у единственного поставщика (подрядчика, исполнителя) в рамках </a:t>
              </a:r>
              <a:r>
                <a:rPr lang="ru-RU" altLang="ru-RU" sz="2000" b="1" dirty="0" smtClean="0">
                  <a:solidFill>
                    <a:schemeClr val="tx2"/>
                  </a:solidFill>
                  <a:latin typeface="+mn-lt"/>
                  <a:cs typeface="+mn-cs"/>
                </a:rPr>
                <a:t>44-ФЗ (ст.93)</a:t>
              </a:r>
              <a:endParaRPr lang="ru-RU" altLang="ru-RU" sz="2000" b="1" dirty="0">
                <a:solidFill>
                  <a:schemeClr val="tx2"/>
                </a:solidFill>
                <a:latin typeface="+mn-lt"/>
                <a:cs typeface="+mn-cs"/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188311" y="1633170"/>
              <a:ext cx="2374901" cy="1376363"/>
            </a:xfrm>
            <a:prstGeom prst="roundRect">
              <a:avLst/>
            </a:prstGeo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  <a:alpha val="23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rnd" cmpd="sng" algn="ctr">
              <a:solidFill>
                <a:srgbClr val="052F61">
                  <a:shade val="50000"/>
                  <a:hueMod val="94000"/>
                  <a:alpha val="67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2020 году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9,6 </a:t>
              </a:r>
              <a:r>
                <a:rPr lang="ru-RU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lang="ru-RU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млрд</a:t>
              </a:r>
              <a:r>
                <a:rPr lang="ru-RU" b="1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рублей</a:t>
              </a: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451645" y="2749978"/>
              <a:ext cx="2465433" cy="1645700"/>
            </a:xfrm>
            <a:prstGeom prst="roundRect">
              <a:avLst/>
            </a:prstGeom>
            <a:gradFill flip="none" rotWithShape="1">
              <a:gsLst>
                <a:gs pos="0">
                  <a:srgbClr val="146194">
                    <a:tint val="66000"/>
                    <a:satMod val="160000"/>
                  </a:srgbClr>
                </a:gs>
                <a:gs pos="0">
                  <a:srgbClr val="146194">
                    <a:tint val="44500"/>
                    <a:satMod val="160000"/>
                    <a:alpha val="33000"/>
                  </a:srgbClr>
                </a:gs>
                <a:gs pos="100000">
                  <a:srgbClr val="146194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2700" cap="rnd" cmpd="sng" algn="ctr">
              <a:solidFill>
                <a:srgbClr val="052F61">
                  <a:shade val="50000"/>
                  <a:hueMod val="94000"/>
                  <a:alpha val="67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 </a:t>
              </a:r>
              <a:br>
                <a:rPr lang="ru-RU" sz="1600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600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млрд</a:t>
              </a:r>
              <a:r>
                <a:rPr lang="ru-RU" sz="1600" b="1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рублей</a:t>
              </a:r>
            </a:p>
          </p:txBody>
        </p:sp>
        <p:sp>
          <p:nvSpPr>
            <p:cNvPr id="23" name="Заголовок 1"/>
            <p:cNvSpPr txBox="1">
              <a:spLocks/>
            </p:cNvSpPr>
            <p:nvPr/>
          </p:nvSpPr>
          <p:spPr>
            <a:xfrm>
              <a:off x="-480551" y="1953152"/>
              <a:ext cx="4033245" cy="792163"/>
            </a:xfrm>
            <a:prstGeom prst="rect">
              <a:avLst/>
            </a:prstGeom>
            <a:effectLst/>
          </p:spPr>
          <p:txBody>
            <a:bodyPr anchor="b"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4400" kern="1200" cap="all">
                  <a:ln w="3175" cmpd="sng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 fontAlgn="auto">
                <a:spcAft>
                  <a:spcPts val="0"/>
                </a:spcAft>
                <a:defRPr/>
              </a:pPr>
              <a:r>
                <a:rPr lang="ru-RU" sz="1200" b="1" dirty="0" smtClean="0">
                  <a:solidFill>
                    <a:prstClr val="black"/>
                  </a:solidFill>
                  <a:latin typeface="Georgia" pitchFamily="18" charset="0"/>
                  <a:cs typeface="Times New Roman" panose="02020603050405020304" pitchFamily="18" charset="0"/>
                </a:rPr>
                <a:t>Специальные случаи в законе</a:t>
              </a:r>
              <a:endParaRPr lang="ru-RU" sz="1200" b="1" dirty="0">
                <a:solidFill>
                  <a:prstClr val="black"/>
                </a:solidFill>
                <a:latin typeface="Georgia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7816513" y="3496035"/>
              <a:ext cx="2825750" cy="1911350"/>
            </a:xfrm>
            <a:prstGeom prst="roundRect">
              <a:avLst/>
            </a:prstGeom>
            <a:gradFill flip="none" rotWithShape="1">
              <a:gsLst>
                <a:gs pos="0">
                  <a:srgbClr val="E87D37">
                    <a:lumMod val="75000"/>
                    <a:tint val="66000"/>
                    <a:satMod val="160000"/>
                  </a:srgbClr>
                </a:gs>
                <a:gs pos="50000">
                  <a:srgbClr val="E87D37">
                    <a:lumMod val="75000"/>
                    <a:tint val="44500"/>
                    <a:satMod val="160000"/>
                    <a:alpha val="32000"/>
                  </a:srgbClr>
                </a:gs>
                <a:gs pos="100000">
                  <a:srgbClr val="E87D37">
                    <a:lumMod val="75000"/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 w="12700" cap="rnd" cmpd="sng" algn="ctr">
              <a:solidFill>
                <a:srgbClr val="052F61">
                  <a:shade val="50000"/>
                  <a:hueMod val="94000"/>
                  <a:alpha val="67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3,6 </a:t>
              </a:r>
              <a:br>
                <a:rPr lang="ru-RU" sz="1600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600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млрд</a:t>
              </a:r>
              <a:r>
                <a:rPr lang="ru-RU" sz="1600" b="1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1600" b="1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рублей</a:t>
              </a:r>
            </a:p>
          </p:txBody>
        </p:sp>
        <p:sp>
          <p:nvSpPr>
            <p:cNvPr id="25" name="Стрелка вправо 24"/>
            <p:cNvSpPr/>
            <p:nvPr/>
          </p:nvSpPr>
          <p:spPr>
            <a:xfrm rot="2113488">
              <a:off x="6449331" y="2875124"/>
              <a:ext cx="1712969" cy="325235"/>
            </a:xfrm>
            <a:prstGeom prst="rightArrow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>
                <a:solidFill>
                  <a:prstClr val="white"/>
                </a:solidFill>
                <a:latin typeface="Century Gothic"/>
                <a:cs typeface="+mn-cs"/>
              </a:endParaRPr>
            </a:p>
          </p:txBody>
        </p:sp>
        <p:sp>
          <p:nvSpPr>
            <p:cNvPr id="26" name="Стрелка вправо 25"/>
            <p:cNvSpPr/>
            <p:nvPr/>
          </p:nvSpPr>
          <p:spPr>
            <a:xfrm rot="8914053">
              <a:off x="2883262" y="2847806"/>
              <a:ext cx="1323555" cy="315666"/>
            </a:xfrm>
            <a:prstGeom prst="rightArrow">
              <a:avLst/>
            </a:prstGeom>
            <a:solidFill>
              <a:srgbClr val="052F61"/>
            </a:solidFill>
            <a:ln w="12700" cap="rnd" cmpd="sng" algn="ctr">
              <a:solidFill>
                <a:srgbClr val="052F61">
                  <a:shade val="50000"/>
                  <a:hueMod val="94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200" kern="0">
                <a:solidFill>
                  <a:prstClr val="white"/>
                </a:solidFill>
                <a:latin typeface="Century Gothic"/>
                <a:cs typeface="+mn-cs"/>
              </a:endParaRPr>
            </a:p>
          </p:txBody>
        </p:sp>
        <p:sp>
          <p:nvSpPr>
            <p:cNvPr id="27" name="Прямоугольник 1"/>
            <p:cNvSpPr>
              <a:spLocks noChangeArrowheads="1"/>
            </p:cNvSpPr>
            <p:nvPr/>
          </p:nvSpPr>
          <p:spPr bwMode="auto">
            <a:xfrm>
              <a:off x="-177281" y="4348503"/>
              <a:ext cx="5963923" cy="1972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ru-RU" altLang="ru-RU" sz="1200" dirty="0"/>
                <a:t>оказание коммунальных услуг</a:t>
              </a:r>
            </a:p>
            <a:p>
              <a:pPr eaLnBrk="1" hangingPunct="1"/>
              <a:r>
                <a:rPr lang="ru-RU" altLang="ru-RU" sz="1200" dirty="0"/>
                <a:t>закупка для оказания экстренной медицинской помощи при ЧС</a:t>
              </a:r>
            </a:p>
            <a:p>
              <a:pPr eaLnBrk="1" hangingPunct="1"/>
              <a:r>
                <a:rPr lang="ru-RU" altLang="ru-RU" sz="1200" dirty="0"/>
                <a:t>закупка культурных ценностей</a:t>
              </a:r>
            </a:p>
            <a:p>
              <a:pPr eaLnBrk="1" hangingPunct="1"/>
              <a:r>
                <a:rPr lang="ru-RU" altLang="ru-RU" sz="1200" dirty="0"/>
                <a:t>направление в служебную командировку</a:t>
              </a:r>
            </a:p>
            <a:p>
              <a:pPr eaLnBrk="1" hangingPunct="1"/>
              <a:r>
                <a:rPr lang="ru-RU" altLang="ru-RU" sz="1200" dirty="0"/>
                <a:t>аренда зданий для обеспечения </a:t>
              </a:r>
              <a:r>
                <a:rPr lang="ru-RU" altLang="ru-RU" sz="1200" dirty="0" err="1"/>
                <a:t>гос.нужд</a:t>
              </a:r>
              <a:endParaRPr lang="ru-RU" altLang="ru-RU" sz="1200" dirty="0"/>
            </a:p>
            <a:p>
              <a:pPr eaLnBrk="1" hangingPunct="1"/>
              <a:r>
                <a:rPr lang="ru-RU" altLang="ru-RU" sz="1200" dirty="0"/>
                <a:t>оказание преподавательских услуг</a:t>
              </a:r>
            </a:p>
            <a:p>
              <a:pPr eaLnBrk="1" hangingPunct="1"/>
              <a:r>
                <a:rPr lang="ru-RU" altLang="ru-RU" sz="1200" dirty="0"/>
                <a:t>и </a:t>
              </a:r>
              <a:r>
                <a:rPr lang="ru-RU" altLang="ru-RU" sz="1200" dirty="0" smtClean="0"/>
                <a:t>проч. </a:t>
              </a:r>
              <a:r>
                <a:rPr lang="ru-RU" altLang="ru-RU" sz="1200" dirty="0"/>
                <a:t>(всего </a:t>
              </a:r>
              <a:r>
                <a:rPr lang="ru-RU" altLang="ru-RU" sz="1200" dirty="0" smtClean="0"/>
                <a:t>53 </a:t>
              </a:r>
              <a:r>
                <a:rPr lang="ru-RU" altLang="ru-RU" sz="1200" dirty="0"/>
                <a:t>позиции)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436876" y="3794816"/>
            <a:ext cx="2435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Любые закупки до 600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595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148606" y="454921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 bwMode="auto">
          <a:xfrm>
            <a:off x="0" y="0"/>
            <a:ext cx="3525423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indent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3600" kern="0"/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/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/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/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ru-RU" altLang="ru-RU" sz="2000" b="1" kern="1200" dirty="0">
                <a:solidFill>
                  <a:schemeClr val="tx2"/>
                </a:solidFill>
              </a:rPr>
              <a:t>Как было раньше:</a:t>
            </a:r>
          </a:p>
          <a:p>
            <a:r>
              <a:rPr lang="ru-RU" altLang="ru-RU" sz="1600" dirty="0"/>
              <a:t>Выбор контрагента в случаях заключения договоров «напрямую», как правило, по принципу: «Дядя Ваня близко, дядю Ваню давно знаю»</a:t>
            </a:r>
          </a:p>
        </p:txBody>
      </p:sp>
      <p:pic>
        <p:nvPicPr>
          <p:cNvPr id="9" name="Picture 2" descr="C:\Users\KarelinaME\Documents\презентации опыт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88" y="1779662"/>
            <a:ext cx="2825092" cy="222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бъект 2"/>
          <p:cNvSpPr txBox="1">
            <a:spLocks/>
          </p:cNvSpPr>
          <p:nvPr/>
        </p:nvSpPr>
        <p:spPr bwMode="auto">
          <a:xfrm>
            <a:off x="4283968" y="710030"/>
            <a:ext cx="4860031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ru-RU" altLang="ru-RU" sz="2000" b="1" dirty="0">
                <a:solidFill>
                  <a:schemeClr val="tx2"/>
                </a:solidFill>
              </a:rPr>
              <a:t>Как стало </a:t>
            </a:r>
            <a:r>
              <a:rPr lang="ru-RU" altLang="ru-RU" sz="2000" b="1" dirty="0" smtClean="0">
                <a:solidFill>
                  <a:schemeClr val="tx2"/>
                </a:solidFill>
              </a:rPr>
              <a:t>:</a:t>
            </a:r>
            <a:endParaRPr lang="ru-RU" altLang="ru-RU" sz="2000" b="1" dirty="0">
              <a:solidFill>
                <a:schemeClr val="tx2"/>
              </a:solidFill>
            </a:endParaRPr>
          </a:p>
          <a:p>
            <a:pPr marL="0" indent="0">
              <a:buFontTx/>
              <a:buNone/>
            </a:pPr>
            <a:r>
              <a:rPr lang="ru-RU" altLang="ru-RU" sz="1600" kern="0" dirty="0" smtClean="0"/>
              <a:t>выбор </a:t>
            </a:r>
            <a:r>
              <a:rPr lang="ru-RU" altLang="ru-RU" sz="1600" kern="0" dirty="0" smtClean="0"/>
              <a:t>контрагента с соблюдением принципов прозрачности сделки посредством электронного </a:t>
            </a:r>
            <a:r>
              <a:rPr lang="ru-RU" altLang="ru-RU" sz="1600" kern="0" dirty="0"/>
              <a:t>магазина </a:t>
            </a:r>
            <a:r>
              <a:rPr lang="ru-RU" altLang="ru-RU" sz="1600" kern="0" dirty="0" smtClean="0"/>
              <a:t/>
            </a:r>
            <a:br>
              <a:rPr lang="ru-RU" altLang="ru-RU" sz="1600" kern="0" dirty="0" smtClean="0"/>
            </a:br>
            <a:r>
              <a:rPr lang="ru-RU" altLang="ru-RU" sz="1600" b="1" dirty="0" smtClean="0">
                <a:solidFill>
                  <a:schemeClr val="tx2"/>
                </a:solidFill>
              </a:rPr>
              <a:t>с </a:t>
            </a:r>
            <a:r>
              <a:rPr lang="ru-RU" altLang="ru-RU" sz="1600" b="1" dirty="0">
                <a:solidFill>
                  <a:schemeClr val="tx2"/>
                </a:solidFill>
              </a:rPr>
              <a:t>2017 г. </a:t>
            </a:r>
            <a:r>
              <a:rPr lang="ru-RU" altLang="ru-RU" sz="1600" kern="0" dirty="0" smtClean="0"/>
              <a:t>– для </a:t>
            </a:r>
            <a:r>
              <a:rPr lang="ru-RU" altLang="ru-RU" sz="1600" kern="0" dirty="0" err="1"/>
              <a:t>госзаказчиков</a:t>
            </a:r>
            <a:r>
              <a:rPr lang="ru-RU" altLang="ru-RU" sz="1600" kern="0" dirty="0"/>
              <a:t> </a:t>
            </a:r>
            <a:endParaRPr lang="ru-RU" altLang="ru-RU" sz="1600" kern="0" dirty="0"/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tx2"/>
                </a:solidFill>
              </a:rPr>
              <a:t>с </a:t>
            </a:r>
            <a:r>
              <a:rPr lang="ru-RU" altLang="ru-RU" sz="1600" b="1" dirty="0">
                <a:solidFill>
                  <a:schemeClr val="tx2"/>
                </a:solidFill>
              </a:rPr>
              <a:t>2021 г. </a:t>
            </a:r>
            <a:r>
              <a:rPr lang="ru-RU" altLang="ru-RU" sz="1600" kern="0" dirty="0"/>
              <a:t>– для </a:t>
            </a:r>
            <a:r>
              <a:rPr lang="ru-RU" altLang="ru-RU" sz="1600" kern="0" dirty="0" smtClean="0"/>
              <a:t>муниципальных заказчиков</a:t>
            </a:r>
          </a:p>
          <a:p>
            <a:pPr marL="0" indent="0" algn="r">
              <a:spcBef>
                <a:spcPts val="0"/>
              </a:spcBef>
              <a:buFontTx/>
              <a:buNone/>
            </a:pPr>
            <a:r>
              <a:rPr lang="ru-RU" altLang="ru-RU" sz="1600" kern="0" dirty="0" smtClean="0"/>
              <a:t>(</a:t>
            </a:r>
            <a:r>
              <a:rPr lang="ru-RU" altLang="ru-RU" sz="1400" i="1" kern="0" dirty="0" smtClean="0"/>
              <a:t>кроме Самары и Тольятти</a:t>
            </a:r>
            <a:r>
              <a:rPr lang="ru-RU" altLang="ru-RU" sz="1600" kern="0" dirty="0" smtClean="0"/>
              <a:t>)</a:t>
            </a:r>
            <a:endParaRPr lang="ru-RU" altLang="ru-RU" sz="1600" kern="0" dirty="0" smtClean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4615" y="2636912"/>
            <a:ext cx="336243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3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341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-7652" y="4705042"/>
            <a:ext cx="547204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7308304" y="843558"/>
            <a:ext cx="1835696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5950" y="1563638"/>
            <a:ext cx="4211960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Зарегистрировано 9,8 тыс. поставщиков, 7,8 тыс. (80%) – МСП!</a:t>
            </a:r>
          </a:p>
          <a:p>
            <a:endParaRPr lang="ru-RU" sz="105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В 2021 году заключено 32,9 тыс. контрактов на сумму 2,4 млрд. руб.!</a:t>
            </a:r>
          </a:p>
          <a:p>
            <a:endParaRPr lang="ru-RU" sz="105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Экономия от цены извещений </a:t>
            </a:r>
            <a:b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34,2 млн. руб.(10,5%)!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6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148606" y="454921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952813"/>
              </p:ext>
            </p:extLst>
          </p:nvPr>
        </p:nvGraphicFramePr>
        <p:xfrm>
          <a:off x="4319364" y="1059583"/>
          <a:ext cx="4645124" cy="3103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9892017"/>
              </p:ext>
            </p:extLst>
          </p:nvPr>
        </p:nvGraphicFramePr>
        <p:xfrm>
          <a:off x="42816" y="921977"/>
          <a:ext cx="4572000" cy="362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77498" y="78994"/>
            <a:ext cx="5006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Участники малых закупок, </a:t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регистрация на портале МЗ СО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5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grpSp>
        <p:nvGrpSpPr>
          <p:cNvPr id="29" name="Группа 28"/>
          <p:cNvGrpSpPr/>
          <p:nvPr/>
        </p:nvGrpSpPr>
        <p:grpSpPr>
          <a:xfrm>
            <a:off x="323528" y="796053"/>
            <a:ext cx="8424936" cy="3828759"/>
            <a:chOff x="-24575" y="893379"/>
            <a:chExt cx="9149338" cy="4129144"/>
          </a:xfrm>
          <a:effectLst>
            <a:outerShdw blurRad="50800" dist="63500" dir="5400000" algn="ctr" rotWithShape="0">
              <a:srgbClr val="000000">
                <a:alpha val="8000"/>
              </a:srgbClr>
            </a:outerShdw>
            <a:reflection endPos="0" dist="50800" dir="5400000" sy="-100000" algn="bl" rotWithShape="0"/>
          </a:effectLst>
        </p:grpSpPr>
        <p:pic>
          <p:nvPicPr>
            <p:cNvPr id="30" name="Picture 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489CE"/>
                </a:clrFrom>
                <a:clrTo>
                  <a:srgbClr val="0489CE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4676" y="3041323"/>
              <a:ext cx="3690937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Группа 30"/>
            <p:cNvGrpSpPr/>
            <p:nvPr/>
          </p:nvGrpSpPr>
          <p:grpSpPr>
            <a:xfrm>
              <a:off x="-24575" y="893379"/>
              <a:ext cx="9149338" cy="3958633"/>
              <a:chOff x="-24575" y="893379"/>
              <a:chExt cx="9149338" cy="3958633"/>
            </a:xfrm>
          </p:grpSpPr>
          <p:pic>
            <p:nvPicPr>
              <p:cNvPr id="32" name="Picture 4"/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575" y="1271174"/>
                <a:ext cx="1727200" cy="1427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3"/>
              <p:cNvPicPr>
                <a:picLocks noChangeAspect="1" noChangeArrowheads="1"/>
              </p:cNvPicPr>
              <p:nvPr/>
            </p:nvPicPr>
            <p:blipFill>
              <a:blip r:embed="rId7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9201" y="1762760"/>
                <a:ext cx="1976437" cy="1298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2" descr="C:\Users\KarelinaME\Downloads\bb124s2612.jpg"/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5638" y="1447908"/>
                <a:ext cx="1889125" cy="171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15028" y="893379"/>
                <a:ext cx="1508125" cy="15525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564" y="2876949"/>
                <a:ext cx="1728787" cy="1587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4" descr="ÐÐ°ÑÑÐ¸Ð½ÐºÐ¸ Ð¿Ð¾ Ð·Ð°Ð¿ÑÐ¾ÑÑ Ð¾ÑÑÐ°Ð½Ð°"/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3587" y="1044309"/>
                <a:ext cx="1508125" cy="1528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6"/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1162" y="2682875"/>
                <a:ext cx="1570037" cy="1395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7"/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0489CE"/>
                  </a:clrFrom>
                  <a:clrTo>
                    <a:srgbClr val="0489CE">
                      <a:alpha val="0"/>
                    </a:srgbClr>
                  </a:clrTo>
                </a:clrChange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9429" y="2658087"/>
                <a:ext cx="1825625" cy="2193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14425" y="334960"/>
            <a:ext cx="5006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Способы заключения контракта</a:t>
            </a:r>
            <a:endParaRPr lang="ru-RU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1468317"/>
              </p:ext>
            </p:extLst>
          </p:nvPr>
        </p:nvGraphicFramePr>
        <p:xfrm>
          <a:off x="350947" y="884706"/>
          <a:ext cx="4951509" cy="324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pSp>
        <p:nvGrpSpPr>
          <p:cNvPr id="14" name="Группа 13"/>
          <p:cNvGrpSpPr/>
          <p:nvPr/>
        </p:nvGrpSpPr>
        <p:grpSpPr>
          <a:xfrm>
            <a:off x="5739576" y="2147517"/>
            <a:ext cx="2323230" cy="1904383"/>
            <a:chOff x="0" y="0"/>
            <a:chExt cx="1838319" cy="904141"/>
          </a:xfrm>
          <a:effectLst>
            <a:outerShdw blurRad="50800" dist="50800" dir="21000000" algn="ctr" rotWithShape="0">
              <a:srgbClr val="000000">
                <a:alpha val="43137"/>
              </a:srgbClr>
            </a:outerShdw>
          </a:effectLst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544749"/>
              <a:ext cx="1838319" cy="35939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 smtClean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52</a:t>
              </a:r>
              <a:r>
                <a:rPr lang="ru-RU" sz="1400" dirty="0" smtClean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тыс. Позиций</a:t>
              </a:r>
              <a:endPara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0" y="0"/>
              <a:ext cx="1838319" cy="359392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 smtClean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218</a:t>
              </a:r>
              <a:r>
                <a:rPr lang="ru-RU" sz="1400" dirty="0" smtClean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Групп каталога</a:t>
              </a:r>
              <a:endParaRPr lang="ru-RU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15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148606" y="454921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213765"/>
              </p:ext>
            </p:extLst>
          </p:nvPr>
        </p:nvGraphicFramePr>
        <p:xfrm>
          <a:off x="179512" y="1440756"/>
          <a:ext cx="8628901" cy="318396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5400000" algn="ctr" rotWithShape="0">
                    <a:srgbClr val="000000">
                      <a:alpha val="43137"/>
                    </a:srgbClr>
                  </a:outerShdw>
                </a:effectLst>
                <a:tableStyleId>{5C22544A-7EE6-4342-B048-85BDC9FD1C3A}</a:tableStyleId>
              </a:tblPr>
              <a:tblGrid>
                <a:gridCol w="488031"/>
                <a:gridCol w="6628353"/>
                <a:gridCol w="1512517"/>
              </a:tblGrid>
              <a:tr h="285127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Направление закупок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Сумма, руб.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b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Продукты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питания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540 568 908,6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9525" marT="72000" marB="0" anchor="ctr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Лекарственные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437 430,06</a:t>
                      </a:r>
                    </a:p>
                  </a:txBody>
                  <a:tcPr marL="108000" marR="9525" marT="72000" marB="0" anchor="ctr"/>
                </a:tc>
              </a:tr>
              <a:tr h="3347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Горюче-смазочные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материалы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154 120,03</a:t>
                      </a:r>
                    </a:p>
                  </a:txBody>
                  <a:tcPr marL="108000" marR="9525" marT="72000" marB="0" anchor="ctr"/>
                </a:tc>
              </a:tr>
              <a:tr h="2831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Изделия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медицинского назначения и расходные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медицинские материалы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159 616,42</a:t>
                      </a:r>
                    </a:p>
                  </a:txBody>
                  <a:tcPr marL="108000" marR="9525" marT="72000" marB="0" anchor="ctr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Канцелярские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принадлежности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186 599,44</a:t>
                      </a:r>
                    </a:p>
                  </a:txBody>
                  <a:tcPr marL="108000" marR="9525" marT="72000" marB="0" anchor="ctr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Хозяйственные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товары и дезинфицирующие средства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34 415 223,3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9525" marT="72000" marB="0" anchor="ctr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Мебель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27 732 274,6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9525" marT="72000" marB="0" anchor="ctr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Офисная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бытовая и вычислительная техника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24 037 842,77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9525" marT="72000" marB="0" anchor="ctr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Услуги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охраны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21 733 491,06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00" marR="9525" marT="72000" marB="0" anchor="ctr"/>
                </a:tc>
              </a:tr>
              <a:tr h="2851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Строительные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материалы</a:t>
                      </a:r>
                    </a:p>
                  </a:txBody>
                  <a:tcPr marL="72000" marR="9525" marT="72000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384 161,46</a:t>
                      </a:r>
                    </a:p>
                  </a:txBody>
                  <a:tcPr marL="108000" marR="9525" marT="72000" marB="0" anchor="ctr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66763" y="341777"/>
            <a:ext cx="4568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ТОП-10 </a:t>
            </a:r>
            <a:r>
              <a:rPr lang="ru-RU" sz="2000" b="1" dirty="0">
                <a:solidFill>
                  <a:schemeClr val="tx2"/>
                </a:solidFill>
              </a:rPr>
              <a:t>направлений закупок </a:t>
            </a:r>
            <a:r>
              <a:rPr lang="ru-RU" sz="2000" b="1" dirty="0" smtClean="0">
                <a:solidFill>
                  <a:schemeClr val="tx2"/>
                </a:solidFill>
              </a:rPr>
              <a:t/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по объему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15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373459" y="483519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004" y="680249"/>
            <a:ext cx="752365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latin typeface="Arial" panose="020B0604020202020204" pitchFamily="34" charset="0"/>
              </a:rPr>
              <a:t>Постановление Правительства Самарской области от 26.12.2016 № 803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Регламент осуществления малых закупок с использованием государственной информационной системы Самарской области «Автоматизированная информационная системе государственного заказа Самарской области»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>
                <a:latin typeface="Arial" panose="020B0604020202020204" pitchFamily="34" charset="0"/>
              </a:rPr>
              <a:t>Распоряжение Правительства Самарской области от 28.04.2017 № 344-р </a:t>
            </a:r>
            <a:r>
              <a:rPr lang="ru-RU" altLang="ru-RU" sz="1400" dirty="0" smtClean="0">
                <a:latin typeface="Arial" panose="020B0604020202020204" pitchFamily="34" charset="0"/>
              </a:rPr>
              <a:t>– </a:t>
            </a:r>
            <a:br>
              <a:rPr lang="ru-RU" altLang="ru-RU" sz="1400" dirty="0" smtClean="0">
                <a:latin typeface="Arial" panose="020B0604020202020204" pitchFamily="34" charset="0"/>
              </a:rPr>
            </a:b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Перечень закупок, по которым заказчик имеет право не использовать государственную информационную систему Самарской области «Автоматизированная информационная система государственного заказа Самарской области» -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400" dirty="0"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400" b="1" dirty="0" smtClean="0">
                <a:latin typeface="Arial" panose="020B0604020202020204" pitchFamily="34" charset="0"/>
              </a:rPr>
              <a:t>Приказ </a:t>
            </a:r>
            <a:r>
              <a:rPr lang="ru-RU" altLang="ru-RU" sz="1400" b="1" dirty="0">
                <a:latin typeface="Arial" panose="020B0604020202020204" pitchFamily="34" charset="0"/>
              </a:rPr>
              <a:t>Главного управления организации торгов Самарской области от 17.04.2017 № 100 </a:t>
            </a:r>
            <a:r>
              <a:rPr lang="ru-RU" altLang="ru-RU" sz="1400" dirty="0">
                <a:latin typeface="Arial" panose="020B0604020202020204" pitchFamily="34" charset="0"/>
              </a:rPr>
              <a:t>- Перечень предметов закупок по которым формируются оферты участниками малых закупок в государственной информационной системе Самарской области «Автоматизированная информационная система государственного заказа Самарской области»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7935" y="282224"/>
            <a:ext cx="23446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Нормативные акты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17624" y="3840352"/>
            <a:ext cx="127635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148606" y="454921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406" y="842076"/>
            <a:ext cx="7956450" cy="3682700"/>
          </a:xfrm>
          <a:prstGeom prst="rect">
            <a:avLst/>
          </a:prstGeom>
        </p:spPr>
      </p:pic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45951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00018" y="3981299"/>
            <a:ext cx="19597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https://clck.ru/WjKvz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87386" y="2435044"/>
            <a:ext cx="1559411" cy="155941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27935" y="282224"/>
            <a:ext cx="1755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Портал МЗ СО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57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894288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148606" y="454921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94772" y="172218"/>
            <a:ext cx="4452309" cy="5693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Просим Вас пройти небольшой опрос </a:t>
            </a:r>
            <a:br>
              <a:rPr lang="ru-RU" sz="2000" b="1" dirty="0">
                <a:solidFill>
                  <a:schemeClr val="tx2"/>
                </a:solidFill>
              </a:rPr>
            </a:br>
            <a:r>
              <a:rPr lang="ru-RU" sz="1100" b="1" dirty="0">
                <a:solidFill>
                  <a:schemeClr val="tx2"/>
                </a:solidFill>
              </a:rPr>
              <a:t>(потребуется учетная запись на </a:t>
            </a:r>
            <a:r>
              <a:rPr lang="ru-RU" sz="1100" b="1" dirty="0" err="1">
                <a:solidFill>
                  <a:schemeClr val="tx2"/>
                </a:solidFill>
              </a:rPr>
              <a:t>Госуслугах</a:t>
            </a:r>
            <a:r>
              <a:rPr lang="ru-RU" sz="1100" b="1" dirty="0">
                <a:solidFill>
                  <a:schemeClr val="tx2"/>
                </a:solidFill>
              </a:rPr>
              <a:t>)</a:t>
            </a:r>
            <a:endParaRPr lang="ru-RU" sz="1100" b="1" dirty="0">
              <a:solidFill>
                <a:schemeClr val="tx2"/>
              </a:solidFill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23721" y="1400182"/>
            <a:ext cx="752365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32000" indent="-342900" eaLnBrk="0" fontAlgn="base" hangingPunct="0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altLang="ru-RU" sz="1600" dirty="0" smtClean="0">
                <a:solidFill>
                  <a:schemeClr val="tx2"/>
                </a:solidFill>
              </a:rPr>
              <a:t>Авторизуйтесь на сайте </a:t>
            </a:r>
            <a:r>
              <a:rPr lang="ru-RU" altLang="ru-RU" sz="1600" dirty="0" err="1" smtClean="0">
                <a:solidFill>
                  <a:schemeClr val="tx2"/>
                </a:solidFill>
              </a:rPr>
              <a:t>Госуслуги</a:t>
            </a:r>
            <a:endParaRPr lang="ru-RU" altLang="ru-RU" sz="1600" dirty="0" smtClean="0">
              <a:solidFill>
                <a:schemeClr val="tx2"/>
              </a:solidFill>
            </a:endParaRPr>
          </a:p>
          <a:p>
            <a:pPr marL="432000" indent="-342900" eaLnBrk="0" fontAlgn="base" hangingPunct="0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altLang="ru-RU" sz="1600" dirty="0" smtClean="0">
                <a:solidFill>
                  <a:schemeClr val="tx2"/>
                </a:solidFill>
              </a:rPr>
              <a:t>Затем, откройте сайт Главного управления торгов, </a:t>
            </a:r>
            <a:br>
              <a:rPr lang="ru-RU" altLang="ru-RU" sz="1600" dirty="0" smtClean="0">
                <a:solidFill>
                  <a:schemeClr val="tx2"/>
                </a:solidFill>
              </a:rPr>
            </a:br>
            <a:r>
              <a:rPr lang="ru-RU" altLang="ru-RU" sz="1600" dirty="0" smtClean="0">
                <a:solidFill>
                  <a:schemeClr val="tx2"/>
                </a:solidFill>
              </a:rPr>
              <a:t>где в </a:t>
            </a:r>
            <a:r>
              <a:rPr lang="ru-RU" altLang="ru-RU" sz="1600" dirty="0">
                <a:solidFill>
                  <a:schemeClr val="tx2"/>
                </a:solidFill>
              </a:rPr>
              <a:t>нижней левой </a:t>
            </a:r>
            <a:r>
              <a:rPr lang="ru-RU" altLang="ru-RU" sz="1600" dirty="0" smtClean="0">
                <a:solidFill>
                  <a:schemeClr val="tx2"/>
                </a:solidFill>
              </a:rPr>
              <a:t>части, расположен баннер </a:t>
            </a:r>
            <a:r>
              <a:rPr lang="ru-RU" altLang="ru-RU" sz="1600" dirty="0">
                <a:solidFill>
                  <a:schemeClr val="tx2"/>
                </a:solidFill>
              </a:rPr>
              <a:t>«Мой выбор, Мое будущее»</a:t>
            </a:r>
          </a:p>
          <a:p>
            <a:pPr marL="432000" indent="-342900" eaLnBrk="0" fontAlgn="base" hangingPunct="0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altLang="ru-RU" sz="1600" dirty="0" smtClean="0">
                <a:solidFill>
                  <a:schemeClr val="tx2"/>
                </a:solidFill>
              </a:rPr>
              <a:t>Нажмите </a:t>
            </a:r>
            <a:r>
              <a:rPr lang="ru-RU" altLang="ru-RU" sz="1600" dirty="0">
                <a:solidFill>
                  <a:schemeClr val="tx2"/>
                </a:solidFill>
              </a:rPr>
              <a:t>в нем кнопку «Участвовать»</a:t>
            </a:r>
          </a:p>
          <a:p>
            <a:pPr marL="432000" indent="-342900" eaLnBrk="0" fontAlgn="base" hangingPunct="0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altLang="ru-RU" sz="1600" dirty="0">
                <a:solidFill>
                  <a:schemeClr val="tx2"/>
                </a:solidFill>
              </a:rPr>
              <a:t>В </a:t>
            </a:r>
            <a:r>
              <a:rPr lang="ru-RU" altLang="ru-RU" sz="1600" dirty="0" smtClean="0">
                <a:solidFill>
                  <a:schemeClr val="tx2"/>
                </a:solidFill>
              </a:rPr>
              <a:t>открывшейся форме нажмите на опрос </a:t>
            </a:r>
            <a:br>
              <a:rPr lang="ru-RU" altLang="ru-RU" sz="1600" dirty="0" smtClean="0">
                <a:solidFill>
                  <a:schemeClr val="tx2"/>
                </a:solidFill>
              </a:rPr>
            </a:br>
            <a:r>
              <a:rPr lang="ru-RU" altLang="ru-RU" sz="1600" dirty="0" smtClean="0">
                <a:solidFill>
                  <a:schemeClr val="tx2"/>
                </a:solidFill>
              </a:rPr>
              <a:t>«</a:t>
            </a:r>
            <a:r>
              <a:rPr lang="ru-RU" altLang="ru-RU" sz="1600" dirty="0">
                <a:solidFill>
                  <a:schemeClr val="tx2"/>
                </a:solidFill>
              </a:rPr>
              <a:t>Форма обратной связи Главного управления организации торгов» </a:t>
            </a:r>
            <a:endParaRPr lang="ru-RU" altLang="ru-RU" sz="1600" dirty="0" smtClean="0">
              <a:solidFill>
                <a:schemeClr val="tx2"/>
              </a:solidFill>
            </a:endParaRPr>
          </a:p>
          <a:p>
            <a:pPr marL="432000" indent="-342900" eaLnBrk="0" fontAlgn="base" hangingPunct="0">
              <a:spcBef>
                <a:spcPts val="120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altLang="ru-RU" sz="1600" dirty="0" smtClean="0">
                <a:solidFill>
                  <a:schemeClr val="tx2"/>
                </a:solidFill>
              </a:rPr>
              <a:t>В появившейся форме нажмите любой пункт, после чего откроется </a:t>
            </a:r>
            <a:br>
              <a:rPr lang="ru-RU" altLang="ru-RU" sz="1600" dirty="0" smtClean="0">
                <a:solidFill>
                  <a:schemeClr val="tx2"/>
                </a:solidFill>
              </a:rPr>
            </a:br>
            <a:r>
              <a:rPr lang="ru-RU" altLang="ru-RU" sz="1600" dirty="0" smtClean="0">
                <a:solidFill>
                  <a:schemeClr val="tx2"/>
                </a:solidFill>
              </a:rPr>
              <a:t>страница опроса </a:t>
            </a:r>
            <a:endParaRPr lang="ru-RU" altLang="ru-RU" sz="1600" dirty="0">
              <a:solidFill>
                <a:schemeClr val="tx2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75552" y="2412809"/>
            <a:ext cx="1209675" cy="12096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5236" y="1441567"/>
            <a:ext cx="1514475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6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sharpenSoften amount="3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05" y="907445"/>
            <a:ext cx="4362969" cy="4249212"/>
          </a:xfrm>
          <a:prstGeom prst="rect">
            <a:avLst/>
          </a:prstGeom>
        </p:spPr>
      </p:pic>
      <p:sp>
        <p:nvSpPr>
          <p:cNvPr id="10" name="Параллелограмм 4"/>
          <p:cNvSpPr/>
          <p:nvPr/>
        </p:nvSpPr>
        <p:spPr>
          <a:xfrm rot="10800000">
            <a:off x="9439" y="4317342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4"/>
          <p:cNvSpPr/>
          <p:nvPr/>
        </p:nvSpPr>
        <p:spPr>
          <a:xfrm rot="10800000">
            <a:off x="2780848" y="4317342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4"/>
          <p:cNvSpPr/>
          <p:nvPr/>
        </p:nvSpPr>
        <p:spPr>
          <a:xfrm>
            <a:off x="6362392" y="483519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4"/>
          <p:cNvSpPr/>
          <p:nvPr/>
        </p:nvSpPr>
        <p:spPr>
          <a:xfrm>
            <a:off x="5148606" y="454921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7" y="65686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80112" y="2561887"/>
            <a:ext cx="313043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Контактная информация</a:t>
            </a:r>
          </a:p>
          <a:p>
            <a:r>
              <a:rPr lang="ru-RU" sz="1400" b="1" dirty="0">
                <a:solidFill>
                  <a:schemeClr val="tx2"/>
                </a:solidFill>
              </a:rPr>
              <a:t>По вопросам регистрации на портале </a:t>
            </a:r>
            <a:r>
              <a:rPr lang="ru-RU" sz="1400" b="1" dirty="0" smtClean="0">
                <a:solidFill>
                  <a:schemeClr val="tx2"/>
                </a:solidFill>
              </a:rPr>
              <a:t/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«</a:t>
            </a:r>
            <a:r>
              <a:rPr lang="ru-RU" sz="1400" b="1" dirty="0">
                <a:solidFill>
                  <a:schemeClr val="tx2"/>
                </a:solidFill>
              </a:rPr>
              <a:t>Малые закупки</a:t>
            </a:r>
            <a:r>
              <a:rPr lang="ru-RU" sz="1400" b="1" dirty="0" smtClean="0">
                <a:solidFill>
                  <a:schemeClr val="tx2"/>
                </a:solidFill>
              </a:rPr>
              <a:t>»:</a:t>
            </a:r>
          </a:p>
          <a:p>
            <a:r>
              <a:rPr lang="ru-RU" b="1" dirty="0">
                <a:solidFill>
                  <a:srgbClr val="1081E1"/>
                </a:solidFill>
                <a:latin typeface="Open Sans"/>
              </a:rPr>
              <a:t/>
            </a:r>
            <a:br>
              <a:rPr lang="ru-RU" b="1" dirty="0">
                <a:solidFill>
                  <a:srgbClr val="1081E1"/>
                </a:solidFill>
                <a:latin typeface="Open Sans"/>
              </a:rPr>
            </a:br>
            <a:r>
              <a:rPr lang="ru-RU" sz="2000" b="1" dirty="0">
                <a:solidFill>
                  <a:schemeClr val="tx2"/>
                </a:solidFill>
              </a:rPr>
              <a:t>телефон (846) 335-12-56</a:t>
            </a:r>
            <a:br>
              <a:rPr lang="ru-RU" sz="2000" b="1" dirty="0">
                <a:solidFill>
                  <a:schemeClr val="tx2"/>
                </a:solidFill>
              </a:rPr>
            </a:br>
            <a:r>
              <a:rPr lang="ru-RU" sz="2000" b="1" dirty="0">
                <a:solidFill>
                  <a:schemeClr val="tx2"/>
                </a:solidFill>
              </a:rPr>
              <a:t>e-</a:t>
            </a:r>
            <a:r>
              <a:rPr lang="ru-RU" sz="2000" b="1" dirty="0" err="1">
                <a:solidFill>
                  <a:schemeClr val="tx2"/>
                </a:solidFill>
              </a:rPr>
              <a:t>mail</a:t>
            </a:r>
            <a:r>
              <a:rPr lang="ru-RU" dirty="0">
                <a:solidFill>
                  <a:srgbClr val="656A72"/>
                </a:solidFill>
                <a:latin typeface="Open Sans"/>
              </a:rPr>
              <a:t> </a:t>
            </a:r>
            <a:r>
              <a:rPr lang="ru-RU" dirty="0">
                <a:solidFill>
                  <a:srgbClr val="64B5F6"/>
                </a:solidFill>
                <a:latin typeface="Open Sans"/>
                <a:hlinkClick r:id="rId5"/>
              </a:rPr>
              <a:t>torgi@samregion.ru</a:t>
            </a:r>
            <a:endParaRPr lang="ru-RU" b="0" i="0" dirty="0">
              <a:solidFill>
                <a:srgbClr val="656A72"/>
              </a:solidFill>
              <a:effectLst/>
              <a:latin typeface="Open San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491630"/>
            <a:ext cx="63094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БЛАГОДАРИМ  ЗА  ВНИМАНИЕ</a:t>
            </a:r>
            <a:endParaRPr lang="ru-RU" sz="36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857625"/>
            <a:ext cx="127635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3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8919</TotalTime>
  <Words>388</Words>
  <Application>Microsoft Office PowerPoint</Application>
  <PresentationFormat>Экран (16:9)</PresentationFormat>
  <Paragraphs>105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Bookman Old Style</vt:lpstr>
      <vt:lpstr>Calibri</vt:lpstr>
      <vt:lpstr>Century Gothic</vt:lpstr>
      <vt:lpstr>Georgia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Шарапов Ильяс Рифкатович</dc:creator>
  <cp:lastModifiedBy>Мытарев Александр Геннадьевич</cp:lastModifiedBy>
  <cp:revision>243</cp:revision>
  <cp:lastPrinted>2021-08-10T10:55:58Z</cp:lastPrinted>
  <dcterms:created xsi:type="dcterms:W3CDTF">2020-09-14T07:25:20Z</dcterms:created>
  <dcterms:modified xsi:type="dcterms:W3CDTF">2021-08-11T05:11:35Z</dcterms:modified>
</cp:coreProperties>
</file>