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theme/themeOverride3.xml" ContentType="application/vnd.openxmlformats-officedocument.themeOverride+xml"/>
  <Override PartName="/ppt/charts/chart5.xml" ContentType="application/vnd.openxmlformats-officedocument.drawingml.chart+xml"/>
  <Override PartName="/ppt/theme/themeOverride4.xml" ContentType="application/vnd.openxmlformats-officedocument.themeOverride+xml"/>
  <Override PartName="/ppt/drawings/drawing1.xml" ContentType="application/vnd.openxmlformats-officedocument.drawingml.chartshapes+xml"/>
  <Override PartName="/ppt/charts/chart6.xml" ContentType="application/vnd.openxmlformats-officedocument.drawingml.chart+xml"/>
  <Override PartName="/ppt/theme/themeOverride5.xml" ContentType="application/vnd.openxmlformats-officedocument.themeOverride+xml"/>
  <Override PartName="/ppt/charts/chart7.xml" ContentType="application/vnd.openxmlformats-officedocument.drawingml.chart+xml"/>
  <Override PartName="/ppt/theme/themeOverride6.xml" ContentType="application/vnd.openxmlformats-officedocument.themeOverride+xml"/>
  <Override PartName="/ppt/drawings/drawing2.xml" ContentType="application/vnd.openxmlformats-officedocument.drawingml.chartshapes+xml"/>
  <Override PartName="/ppt/charts/chart8.xml" ContentType="application/vnd.openxmlformats-officedocument.drawingml.chart+xml"/>
  <Override PartName="/ppt/theme/themeOverride7.xml" ContentType="application/vnd.openxmlformats-officedocument.themeOverride+xml"/>
  <Override PartName="/ppt/charts/chart9.xml" ContentType="application/vnd.openxmlformats-officedocument.drawingml.chart+xml"/>
  <Override PartName="/ppt/theme/themeOverride8.xml" ContentType="application/vnd.openxmlformats-officedocument.themeOverride+xml"/>
  <Override PartName="/ppt/charts/chart10.xml" ContentType="application/vnd.openxmlformats-officedocument.drawingml.chart+xml"/>
  <Override PartName="/ppt/theme/themeOverride9.xml" ContentType="application/vnd.openxmlformats-officedocument.themeOverride+xml"/>
  <Override PartName="/ppt/charts/chart11.xml" ContentType="application/vnd.openxmlformats-officedocument.drawingml.chart+xml"/>
  <Override PartName="/ppt/theme/themeOverride10.xml" ContentType="application/vnd.openxmlformats-officedocument.themeOverride+xml"/>
  <Override PartName="/ppt/drawings/drawing3.xml" ContentType="application/vnd.openxmlformats-officedocument.drawingml.chartshapes+xml"/>
  <Override PartName="/ppt/charts/chart12.xml" ContentType="application/vnd.openxmlformats-officedocument.drawingml.chart+xml"/>
  <Override PartName="/ppt/theme/themeOverride11.xml" ContentType="application/vnd.openxmlformats-officedocument.themeOverride+xml"/>
  <Override PartName="/ppt/drawings/drawing4.xml" ContentType="application/vnd.openxmlformats-officedocument.drawingml.chartshapes+xml"/>
  <Override PartName="/ppt/charts/chart13.xml" ContentType="application/vnd.openxmlformats-officedocument.drawingml.chart+xml"/>
  <Override PartName="/ppt/theme/themeOverride12.xml" ContentType="application/vnd.openxmlformats-officedocument.themeOverride+xml"/>
  <Override PartName="/ppt/drawings/drawing5.xml" ContentType="application/vnd.openxmlformats-officedocument.drawingml.chartshape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325" r:id="rId3"/>
    <p:sldId id="327" r:id="rId4"/>
    <p:sldId id="328" r:id="rId5"/>
    <p:sldId id="350" r:id="rId6"/>
    <p:sldId id="345" r:id="rId7"/>
    <p:sldId id="340" r:id="rId8"/>
    <p:sldId id="330" r:id="rId9"/>
    <p:sldId id="331" r:id="rId10"/>
    <p:sldId id="336" r:id="rId11"/>
    <p:sldId id="278" r:id="rId12"/>
    <p:sldId id="268" r:id="rId13"/>
    <p:sldId id="280" r:id="rId14"/>
    <p:sldId id="312" r:id="rId15"/>
    <p:sldId id="351" r:id="rId16"/>
    <p:sldId id="316" r:id="rId17"/>
    <p:sldId id="298" r:id="rId18"/>
    <p:sldId id="332" r:id="rId19"/>
    <p:sldId id="334" r:id="rId20"/>
    <p:sldId id="346" r:id="rId21"/>
    <p:sldId id="291" r:id="rId22"/>
    <p:sldId id="347" r:id="rId23"/>
    <p:sldId id="348" r:id="rId24"/>
    <p:sldId id="349" r:id="rId25"/>
  </p:sldIdLst>
  <p:sldSz cx="12192000" cy="6858000"/>
  <p:notesSz cx="6797675" cy="9929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51A6"/>
    <a:srgbClr val="FFFF66"/>
    <a:srgbClr val="E48E8E"/>
    <a:srgbClr val="9CBC5C"/>
    <a:srgbClr val="0F65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200" autoAdjust="0"/>
  </p:normalViewPr>
  <p:slideViewPr>
    <p:cSldViewPr>
      <p:cViewPr varScale="1">
        <p:scale>
          <a:sx n="118" d="100"/>
          <a:sy n="118" d="100"/>
        </p:scale>
        <p:origin x="228" y="12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2.xlsx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3.xlsx"/><Relationship Id="rId1" Type="http://schemas.openxmlformats.org/officeDocument/2006/relationships/themeOverride" Target="../theme/themeOverrid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_____Microsoft_Excel4.xlsx"/><Relationship Id="rId1" Type="http://schemas.openxmlformats.org/officeDocument/2006/relationships/themeOverride" Target="../theme/themeOverride4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StrelkovaAV\Desktop\&#1088;&#1072;&#1089;&#1095;&#1077;&#1090;%20&#1087;&#1088;&#1086;&#1094;&#1077;&#1085;&#1090;&#1085;&#1086;&#1075;&#1086;%20&#1089;&#1086;&#1086;&#1090;&#1085;&#1086;&#1096;&#1077;&#1085;&#1080;&#1103;.xls" TargetMode="External"/><Relationship Id="rId1" Type="http://schemas.openxmlformats.org/officeDocument/2006/relationships/themeOverride" Target="../theme/themeOverride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package" Target="../embeddings/_____Microsoft_Excel5.xlsx"/><Relationship Id="rId1" Type="http://schemas.openxmlformats.org/officeDocument/2006/relationships/themeOverride" Target="../theme/themeOverride6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6.xlsx"/><Relationship Id="rId1" Type="http://schemas.openxmlformats.org/officeDocument/2006/relationships/themeOverride" Target="../theme/themeOverride7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7.xlsx"/><Relationship Id="rId1" Type="http://schemas.openxmlformats.org/officeDocument/2006/relationships/themeOverride" Target="../theme/themeOverride8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8.xlsx"/><Relationship Id="rId1" Type="http://schemas.openxmlformats.org/officeDocument/2006/relationships/themeOverride" Target="../theme/themeOverride9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package" Target="../embeddings/_____Microsoft_Excel9.xlsx"/><Relationship Id="rId1" Type="http://schemas.openxmlformats.org/officeDocument/2006/relationships/themeOverride" Target="../theme/themeOverride10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package" Target="../embeddings/_____Microsoft_Excel10.xlsx"/><Relationship Id="rId1" Type="http://schemas.openxmlformats.org/officeDocument/2006/relationships/themeOverride" Target="../theme/themeOverride11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5.xml"/><Relationship Id="rId2" Type="http://schemas.openxmlformats.org/officeDocument/2006/relationships/package" Target="../embeddings/_____Microsoft_Excel11.xlsx"/><Relationship Id="rId1" Type="http://schemas.openxmlformats.org/officeDocument/2006/relationships/themeOverride" Target="../theme/themeOverrid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План</c:v>
                </c:pt>
              </c:strCache>
            </c:strRef>
          </c:tx>
          <c:cat>
            <c:strRef>
              <c:f>Лист1!$B$1:$E$1</c:f>
              <c:strCache>
                <c:ptCount val="4"/>
                <c:pt idx="0">
                  <c:v>4 кв. 2019</c:v>
                </c:pt>
                <c:pt idx="1">
                  <c:v>1 пг 2020</c:v>
                </c:pt>
                <c:pt idx="2">
                  <c:v>2 пг 2020</c:v>
                </c:pt>
                <c:pt idx="3">
                  <c:v>1 пг 2021</c:v>
                </c:pt>
              </c:strCache>
            </c:strRef>
          </c:cat>
          <c:val>
            <c:numRef>
              <c:f>Лист1!$B$2:$E$2</c:f>
              <c:numCache>
                <c:formatCode>0.00</c:formatCode>
                <c:ptCount val="4"/>
                <c:pt idx="0">
                  <c:v>647</c:v>
                </c:pt>
                <c:pt idx="1">
                  <c:v>1335.7</c:v>
                </c:pt>
                <c:pt idx="2">
                  <c:v>3775.6</c:v>
                </c:pt>
                <c:pt idx="3">
                  <c:v>3416.3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Факт</c:v>
                </c:pt>
              </c:strCache>
            </c:strRef>
          </c:tx>
          <c:cat>
            <c:strRef>
              <c:f>Лист1!$B$1:$E$1</c:f>
              <c:strCache>
                <c:ptCount val="4"/>
                <c:pt idx="0">
                  <c:v>4 кв. 2019</c:v>
                </c:pt>
                <c:pt idx="1">
                  <c:v>1 пг 2020</c:v>
                </c:pt>
                <c:pt idx="2">
                  <c:v>2 пг 2020</c:v>
                </c:pt>
                <c:pt idx="3">
                  <c:v>1 пг 2021</c:v>
                </c:pt>
              </c:strCache>
            </c:strRef>
          </c:cat>
          <c:val>
            <c:numRef>
              <c:f>Лист1!$B$3:$E$3</c:f>
              <c:numCache>
                <c:formatCode>0.00</c:formatCode>
                <c:ptCount val="4"/>
                <c:pt idx="0">
                  <c:v>284</c:v>
                </c:pt>
                <c:pt idx="1">
                  <c:v>659.3</c:v>
                </c:pt>
                <c:pt idx="2">
                  <c:v>1988.7</c:v>
                </c:pt>
                <c:pt idx="3">
                  <c:v>2581.6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/>
        <c:marker val="1"/>
        <c:smooth val="0"/>
        <c:axId val="142738048"/>
        <c:axId val="142741968"/>
      </c:lineChart>
      <c:catAx>
        <c:axId val="1427380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142741968"/>
        <c:crosses val="autoZero"/>
        <c:auto val="1"/>
        <c:lblAlgn val="ctr"/>
        <c:lblOffset val="100"/>
        <c:noMultiLvlLbl val="0"/>
      </c:catAx>
      <c:valAx>
        <c:axId val="142741968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1400"/>
                </a:pPr>
                <a:r>
                  <a:rPr lang="ru-RU" sz="1400"/>
                  <a:t>Тонн</a:t>
                </a:r>
              </a:p>
            </c:rich>
          </c:tx>
          <c:layout/>
          <c:overlay val="0"/>
        </c:title>
        <c:numFmt formatCode="0.00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142738048"/>
        <c:crosses val="autoZero"/>
        <c:crossBetween val="between"/>
      </c:valAx>
      <c:spPr>
        <a:solidFill>
          <a:schemeClr val="bg1">
            <a:lumMod val="85000"/>
          </a:schemeClr>
        </a:solidFill>
      </c:spPr>
    </c:plotArea>
    <c:legend>
      <c:legendPos val="r"/>
      <c:layout/>
      <c:overlay val="0"/>
      <c:txPr>
        <a:bodyPr/>
        <a:lstStyle/>
        <a:p>
          <a:pPr>
            <a:defRPr sz="1200" b="1"/>
          </a:pPr>
          <a:endParaRPr lang="ru-RU"/>
        </a:p>
      </c:txPr>
    </c:legend>
    <c:plotVisOnly val="1"/>
    <c:dispBlanksAs val="gap"/>
    <c:showDLblsOverMax val="0"/>
  </c:chart>
  <c:spPr>
    <a:solidFill>
      <a:schemeClr val="accent1">
        <a:lumMod val="60000"/>
        <a:lumOff val="40000"/>
        <a:alpha val="99000"/>
      </a:schemeClr>
    </a:solidFill>
    <a:ln>
      <a:gradFill>
        <a:gsLst>
          <a:gs pos="36000">
            <a:schemeClr val="accent1">
              <a:lumMod val="5000"/>
              <a:lumOff val="95000"/>
            </a:schemeClr>
          </a:gs>
          <a:gs pos="74000">
            <a:schemeClr val="accent1">
              <a:lumMod val="45000"/>
              <a:lumOff val="55000"/>
            </a:schemeClr>
          </a:gs>
          <a:gs pos="83000">
            <a:schemeClr val="accent1">
              <a:lumMod val="45000"/>
              <a:lumOff val="55000"/>
            </a:schemeClr>
          </a:gs>
          <a:gs pos="100000">
            <a:schemeClr val="accent1">
              <a:lumMod val="30000"/>
              <a:lumOff val="70000"/>
            </a:schemeClr>
          </a:gs>
        </a:gsLst>
        <a:lin ang="5400000" scaled="1"/>
      </a:gradFill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1"/>
    </mc:Choice>
    <mc:Fallback>
      <c:style val="31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9947496930482592"/>
          <c:y val="9.4055408315388445E-2"/>
          <c:w val="0.47314952872134147"/>
          <c:h val="0.75929683617690902"/>
        </c:manualLayout>
      </c:layout>
      <c:doughnutChart>
        <c:varyColors val="1"/>
        <c:ser>
          <c:idx val="0"/>
          <c:order val="0"/>
          <c:explosion val="25"/>
          <c:dPt>
            <c:idx val="0"/>
            <c:bubble3D val="0"/>
            <c:explosion val="14"/>
          </c:dPt>
          <c:dPt>
            <c:idx val="1"/>
            <c:bubble3D val="0"/>
            <c:explosion val="13"/>
            <c:spPr>
              <a:solidFill>
                <a:schemeClr val="bg1">
                  <a:lumMod val="65000"/>
                </a:schemeClr>
              </a:solidFill>
            </c:spPr>
          </c:dPt>
          <c:dPt>
            <c:idx val="2"/>
            <c:bubble3D val="0"/>
            <c:explosion val="12"/>
            <c:spPr>
              <a:solidFill>
                <a:schemeClr val="bg1">
                  <a:lumMod val="65000"/>
                </a:schemeClr>
              </a:solidFill>
            </c:spPr>
          </c:dPt>
          <c:dPt>
            <c:idx val="3"/>
            <c:bubble3D val="0"/>
            <c:explosion val="15"/>
            <c:spPr>
              <a:solidFill>
                <a:schemeClr val="accent5">
                  <a:lumMod val="75000"/>
                </a:schemeClr>
              </a:solidFill>
            </c:spPr>
          </c:dPt>
          <c:dLbls>
            <c:dLbl>
              <c:idx val="0"/>
              <c:layout>
                <c:manualLayout>
                  <c:x val="-7.20997253820575E-2"/>
                  <c:y val="0.16303627629617354"/>
                </c:manualLayout>
              </c:layout>
              <c:tx>
                <c:rich>
                  <a:bodyPr/>
                  <a:lstStyle/>
                  <a:p>
                    <a:pPr>
                      <a:defRPr sz="1400" b="1"/>
                    </a:pPr>
                    <a:r>
                      <a:rPr lang="en-US" sz="1400" b="1"/>
                      <a:t>56%</a:t>
                    </a:r>
                    <a:endParaRPr lang="en-US" sz="1400"/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200" b="1"/>
                      <a:t>44%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1200" b="1"/>
                      <a:t>25%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9.8317197400290296E-2"/>
                  <c:y val="8.9406162000993827E-2"/>
                </c:manualLayout>
              </c:layout>
              <c:tx>
                <c:rich>
                  <a:bodyPr/>
                  <a:lstStyle/>
                  <a:p>
                    <a:pPr>
                      <a:defRPr sz="1400" b="1"/>
                    </a:pPr>
                    <a:r>
                      <a:rPr lang="en-US" sz="1400" b="1"/>
                      <a:t>75%</a:t>
                    </a:r>
                    <a:endParaRPr lang="en-US" sz="1400"/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val>
            <c:numRef>
              <c:f>Лист2!$M$11:$P$11</c:f>
              <c:numCache>
                <c:formatCode>0.00%</c:formatCode>
                <c:ptCount val="4"/>
                <c:pt idx="0">
                  <c:v>0.56497452151224892</c:v>
                </c:pt>
                <c:pt idx="1">
                  <c:v>0.43502547848775108</c:v>
                </c:pt>
                <c:pt idx="2">
                  <c:v>0.25</c:v>
                </c:pt>
                <c:pt idx="3">
                  <c:v>0.75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1"/>
    </mc:Choice>
    <mc:Fallback>
      <c:style val="31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9947496930482592"/>
          <c:y val="9.4055408315388445E-2"/>
          <c:w val="0.47314952872134147"/>
          <c:h val="0.75929683617690902"/>
        </c:manualLayout>
      </c:layout>
      <c:doughnut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50"/>
      </c:doughnutChart>
    </c:plotArea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1"/>
    </mc:Choice>
    <mc:Fallback>
      <c:style val="31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125"/>
          <c:y val="0.14583333333333334"/>
          <c:w val="0.42222222222222222"/>
          <c:h val="0.70370370370370372"/>
        </c:manualLayout>
      </c:layout>
      <c:doughnutChart>
        <c:varyColors val="1"/>
        <c:ser>
          <c:idx val="0"/>
          <c:order val="0"/>
          <c:explosion val="21"/>
          <c:dPt>
            <c:idx val="0"/>
            <c:bubble3D val="0"/>
          </c:dPt>
          <c:dPt>
            <c:idx val="1"/>
            <c:bubble3D val="0"/>
            <c:explosion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2"/>
            <c:bubble3D val="0"/>
            <c:explosion val="19"/>
            <c:spPr>
              <a:solidFill>
                <a:schemeClr val="bg1">
                  <a:lumMod val="65000"/>
                </a:schemeClr>
              </a:solidFill>
            </c:spPr>
          </c:dPt>
          <c:dPt>
            <c:idx val="3"/>
            <c:bubble3D val="0"/>
            <c:explosion val="4"/>
            <c:spPr>
              <a:solidFill>
                <a:schemeClr val="accent5">
                  <a:lumMod val="75000"/>
                </a:schemeClr>
              </a:solidFill>
            </c:spPr>
          </c:dPt>
          <c:dLbls>
            <c:dLbl>
              <c:idx val="0"/>
              <c:layout>
                <c:manualLayout>
                  <c:x val="-0.11944444444444445"/>
                  <c:y val="5.0925925925925923E-2"/>
                </c:manualLayout>
              </c:layout>
              <c:tx>
                <c:rich>
                  <a:bodyPr/>
                  <a:lstStyle/>
                  <a:p>
                    <a:pPr>
                      <a:defRPr sz="1400" b="1"/>
                    </a:pPr>
                    <a:r>
                      <a:rPr lang="en-US" sz="1400" b="1"/>
                      <a:t>95%</a:t>
                    </a:r>
                    <a:endParaRPr lang="en-US" sz="1400"/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200" b="1"/>
                      <a:t>5%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1200" b="1"/>
                      <a:t>93%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3.8888888888888938E-2"/>
                  <c:y val="0.24537037037037038"/>
                </c:manualLayout>
              </c:layout>
              <c:tx>
                <c:rich>
                  <a:bodyPr/>
                  <a:lstStyle/>
                  <a:p>
                    <a:pPr>
                      <a:defRPr sz="1400" b="1"/>
                    </a:pPr>
                    <a:r>
                      <a:rPr lang="en-US" sz="1400" b="1"/>
                      <a:t>7%</a:t>
                    </a:r>
                    <a:endParaRPr lang="en-US" sz="1400"/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val>
            <c:numRef>
              <c:f>Лист2!$M$17:$P$17</c:f>
              <c:numCache>
                <c:formatCode>0.00%</c:formatCode>
                <c:ptCount val="4"/>
                <c:pt idx="0">
                  <c:v>0.92419514564920868</c:v>
                </c:pt>
                <c:pt idx="1">
                  <c:v>7.5804854350791318E-2</c:v>
                </c:pt>
                <c:pt idx="2">
                  <c:v>0.95</c:v>
                </c:pt>
                <c:pt idx="3">
                  <c:v>5.0000000000000044E-2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1"/>
    </mc:Choice>
    <mc:Fallback>
      <c:style val="31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50"/>
      </c:doughnutChart>
    </c:plotArea>
    <c:plotVisOnly val="1"/>
    <c:dispBlanksAs val="gap"/>
    <c:showDLblsOverMax val="0"/>
  </c:chart>
  <c:externalData r:id="rId2">
    <c:autoUpdate val="0"/>
  </c:externalData>
  <c:userShapes r:id="rId3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1"/>
    </mc:Choice>
    <mc:Fallback>
      <c:style val="31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explosion val="25"/>
          <c:dPt>
            <c:idx val="0"/>
            <c:bubble3D val="0"/>
            <c:explosion val="15"/>
          </c:dPt>
          <c:dPt>
            <c:idx val="1"/>
            <c:bubble3D val="0"/>
            <c:explosion val="10"/>
            <c:spPr>
              <a:solidFill>
                <a:schemeClr val="bg1">
                  <a:lumMod val="65000"/>
                </a:schemeClr>
              </a:solidFill>
            </c:spPr>
          </c:dPt>
          <c:dPt>
            <c:idx val="2"/>
            <c:bubble3D val="0"/>
            <c:explosion val="15"/>
            <c:spPr>
              <a:solidFill>
                <a:schemeClr val="bg1">
                  <a:lumMod val="65000"/>
                </a:schemeClr>
              </a:solidFill>
            </c:spPr>
          </c:dPt>
          <c:dPt>
            <c:idx val="3"/>
            <c:bubble3D val="0"/>
            <c:explosion val="5"/>
            <c:spPr>
              <a:solidFill>
                <a:schemeClr val="accent5">
                  <a:lumMod val="75000"/>
                </a:schemeClr>
              </a:solidFill>
            </c:spPr>
          </c:dPt>
          <c:dLbls>
            <c:dLbl>
              <c:idx val="0"/>
              <c:layout>
                <c:manualLayout>
                  <c:x val="-9.9999999999999895E-2"/>
                  <c:y val="7.4074074074074153E-2"/>
                </c:manualLayout>
              </c:layout>
              <c:tx>
                <c:rich>
                  <a:bodyPr/>
                  <a:lstStyle/>
                  <a:p>
                    <a:pPr>
                      <a:defRPr sz="1400" b="1"/>
                    </a:pPr>
                    <a:r>
                      <a:rPr lang="en-US" sz="1400" b="1"/>
                      <a:t>77%</a:t>
                    </a:r>
                    <a:endParaRPr lang="en-US" sz="1400"/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200" b="1"/>
                      <a:t>23%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6.3888888888888787E-2"/>
                  <c:y val="0.1111111111111111"/>
                </c:manualLayout>
              </c:layout>
              <c:tx>
                <c:rich>
                  <a:bodyPr/>
                  <a:lstStyle/>
                  <a:p>
                    <a:r>
                      <a:rPr lang="en-US" sz="1200" b="1"/>
                      <a:t>70%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2222222222222223E-2"/>
                  <c:y val="0.22222185768445601"/>
                </c:manualLayout>
              </c:layout>
              <c:tx>
                <c:rich>
                  <a:bodyPr/>
                  <a:lstStyle/>
                  <a:p>
                    <a:pPr>
                      <a:defRPr sz="1400" b="1"/>
                    </a:pPr>
                    <a:r>
                      <a:rPr lang="en-US" sz="1400" b="1" dirty="0"/>
                      <a:t>30%</a:t>
                    </a:r>
                    <a:endParaRPr lang="en-US" sz="1400" dirty="0"/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val>
            <c:numRef>
              <c:f>Лист2!$M$14:$P$14</c:f>
              <c:numCache>
                <c:formatCode>0.00%</c:formatCode>
                <c:ptCount val="4"/>
                <c:pt idx="0">
                  <c:v>0.77305674773485933</c:v>
                </c:pt>
                <c:pt idx="1">
                  <c:v>0.22694325226514067</c:v>
                </c:pt>
                <c:pt idx="2">
                  <c:v>0.7</c:v>
                </c:pt>
                <c:pt idx="3">
                  <c:v>0.30000000000000004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1"/>
    </mc:Choice>
    <mc:Fallback>
      <c:style val="31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50"/>
      </c:doughnutChart>
    </c:plotArea>
    <c:plotVisOnly val="1"/>
    <c:dispBlanksAs val="gap"/>
    <c:showDLblsOverMax val="0"/>
  </c:chart>
  <c:externalData r:id="rId2">
    <c:autoUpdate val="0"/>
  </c:externalData>
  <c:userShapes r:id="rId3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1"/>
    </mc:Choice>
    <mc:Fallback>
      <c:style val="31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50"/>
      </c:doughnutChart>
    </c:plotArea>
    <c:plotVisOnly val="1"/>
    <c:dispBlanksAs val="gap"/>
    <c:showDLblsOverMax val="0"/>
  </c:chart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1"/>
    </mc:Choice>
    <mc:Fallback>
      <c:style val="31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50"/>
      </c:doughnutChart>
    </c:plotArea>
    <c:plotVisOnly val="1"/>
    <c:dispBlanksAs val="gap"/>
    <c:showDLblsOverMax val="0"/>
  </c:chart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1"/>
    </mc:Choice>
    <mc:Fallback>
      <c:style val="31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5481364475229418"/>
          <c:y val="1.3973578793657576E-2"/>
          <c:w val="0.52410710833641017"/>
          <c:h val="0.77777831309681378"/>
        </c:manualLayout>
      </c:layout>
      <c:doughnutChart>
        <c:varyColors val="1"/>
        <c:ser>
          <c:idx val="0"/>
          <c:order val="0"/>
          <c:spPr>
            <a:effectLst>
              <a:innerShdw blurRad="63500" dist="50800" dir="16200000">
                <a:prstClr val="black">
                  <a:alpha val="50000"/>
                </a:prstClr>
              </a:innerShdw>
            </a:effectLst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/>
              <a:bevelB prst="relaxedInset"/>
            </a:sp3d>
          </c:spPr>
          <c:explosion val="20"/>
          <c:dPt>
            <c:idx val="0"/>
            <c:bubble3D val="0"/>
            <c:explosion val="11"/>
          </c:dPt>
          <c:dPt>
            <c:idx val="1"/>
            <c:bubble3D val="0"/>
            <c:explosion val="17"/>
            <c:spPr>
              <a:solidFill>
                <a:schemeClr val="bg1">
                  <a:lumMod val="65000"/>
                </a:schemeClr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  <a:bevelB prst="relaxedInset"/>
              </a:sp3d>
            </c:spPr>
          </c:dPt>
          <c:dPt>
            <c:idx val="2"/>
            <c:bubble3D val="0"/>
            <c:explosion val="15"/>
            <c:spPr>
              <a:solidFill>
                <a:schemeClr val="bg1">
                  <a:lumMod val="65000"/>
                </a:schemeClr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  <a:bevelB prst="relaxedInset"/>
              </a:sp3d>
            </c:spPr>
          </c:dPt>
          <c:dPt>
            <c:idx val="3"/>
            <c:bubble3D val="0"/>
            <c:explosion val="15"/>
            <c:spPr>
              <a:solidFill>
                <a:schemeClr val="accent5">
                  <a:lumMod val="75000"/>
                </a:schemeClr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  <a:bevelB prst="relaxedInset"/>
              </a:sp3d>
            </c:spPr>
          </c:dPt>
          <c:dLbls>
            <c:dLbl>
              <c:idx val="0"/>
              <c:layout>
                <c:manualLayout>
                  <c:x val="-3.9564787339268048E-2"/>
                  <c:y val="0.21867876319270993"/>
                </c:manualLayout>
              </c:layout>
              <c:tx>
                <c:rich>
                  <a:bodyPr/>
                  <a:lstStyle/>
                  <a:p>
                    <a:pPr>
                      <a:defRPr sz="1400" b="1"/>
                    </a:pPr>
                    <a:r>
                      <a:rPr lang="en-US" sz="1400" b="1"/>
                      <a:t>41%</a:t>
                    </a:r>
                    <a:endParaRPr lang="en-US" sz="1400"/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4.5955868495050921E-2"/>
                  <c:y val="6.7073095590604134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/>
                      <a:t>58%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1200" b="1"/>
                      <a:t>20%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12660731948565776"/>
                  <c:y val="7.2892921064236588E-2"/>
                </c:manualLayout>
              </c:layout>
              <c:tx>
                <c:rich>
                  <a:bodyPr/>
                  <a:lstStyle/>
                  <a:p>
                    <a:pPr>
                      <a:defRPr sz="1400" b="1"/>
                    </a:pPr>
                    <a:r>
                      <a:rPr lang="en-US" sz="1400" b="1" dirty="0" smtClean="0"/>
                      <a:t>80%</a:t>
                    </a:r>
                    <a:endParaRPr lang="en-US" sz="1400" dirty="0"/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val>
            <c:numRef>
              <c:f>Лист2!$M$7:$P$7</c:f>
              <c:numCache>
                <c:formatCode>0.00%</c:formatCode>
                <c:ptCount val="4"/>
                <c:pt idx="0">
                  <c:v>0.41139783538557978</c:v>
                </c:pt>
                <c:pt idx="1">
                  <c:v>0.58860216461442016</c:v>
                </c:pt>
                <c:pt idx="2">
                  <c:v>0.2</c:v>
                </c:pt>
                <c:pt idx="3">
                  <c:v>0.8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3"/>
      </c:doughnutChart>
    </c:plotArea>
    <c:plotVisOnly val="1"/>
    <c:dispBlanksAs val="gap"/>
    <c:showDLblsOverMax val="0"/>
  </c:chart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1"/>
    </mc:Choice>
    <mc:Fallback>
      <c:style val="31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50"/>
      </c:doughnutChart>
    </c:plotArea>
    <c:plotVisOnly val="1"/>
    <c:dispBlanksAs val="gap"/>
    <c:showDLblsOverMax val="0"/>
  </c:chart>
  <c:externalData r:id="rId2">
    <c:autoUpdate val="0"/>
  </c:externalData>
  <c:userShapes r:id="rId3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1"/>
    </mc:Choice>
    <mc:Fallback>
      <c:style val="31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50"/>
      </c:doughnutChart>
    </c:plotArea>
    <c:plotVisOnly val="1"/>
    <c:dispBlanksAs val="gap"/>
    <c:showDLblsOverMax val="0"/>
  </c:chart>
  <c:externalData r:id="rId2">
    <c:autoUpdate val="0"/>
  </c:externalData>
  <c:userShapes r:id="rId3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1"/>
    </mc:Choice>
    <mc:Fallback>
      <c:style val="31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50"/>
      </c:doughnutChart>
    </c:plotArea>
    <c:plotVisOnly val="1"/>
    <c:dispBlanksAs val="gap"/>
    <c:showDLblsOverMax val="0"/>
  </c:chart>
  <c:externalData r:id="rId2">
    <c:autoUpdate val="0"/>
  </c:externalData>
  <c:userShapes r:id="rId3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0.74422</cdr:x>
      <cdr:y>0.07042</cdr:y>
    </cdr:from>
    <cdr:to>
      <cdr:x>0.80144</cdr:x>
      <cdr:y>0.67416</cdr:y>
    </cdr:to>
    <cdr:sp macro="" textlink="">
      <cdr:nvSpPr>
        <cdr:cNvPr id="2" name="TextBox 43"/>
        <cdr:cNvSpPr txBox="1"/>
      </cdr:nvSpPr>
      <cdr:spPr>
        <a:xfrm xmlns:a="http://schemas.openxmlformats.org/drawingml/2006/main" rot="16200000">
          <a:off x="2705282" y="890450"/>
          <a:ext cx="1656179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100" dirty="0" smtClean="0"/>
            <a:t>ВТОРОЕ  ПОЛУГДИЕ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0.21538</cdr:x>
      <cdr:y>0.15134</cdr:y>
    </cdr:from>
    <cdr:to>
      <cdr:x>0.28747</cdr:x>
      <cdr:y>0.78051</cdr:y>
    </cdr:to>
    <cdr:sp macro="" textlink="">
      <cdr:nvSpPr>
        <cdr:cNvPr id="3" name="Правая фигурная скобка 2"/>
        <cdr:cNvSpPr/>
      </cdr:nvSpPr>
      <cdr:spPr>
        <a:xfrm xmlns:a="http://schemas.openxmlformats.org/drawingml/2006/main" rot="10800000">
          <a:off x="984723" y="415143"/>
          <a:ext cx="329609" cy="1725953"/>
        </a:xfrm>
        <a:prstGeom xmlns:a="http://schemas.openxmlformats.org/drawingml/2006/main" prst="rightBrac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/>
        </a:p>
      </cdr:txBody>
    </cdr:sp>
  </cdr:relSizeAnchor>
  <cdr:relSizeAnchor xmlns:cdr="http://schemas.openxmlformats.org/drawingml/2006/chartDrawing">
    <cdr:from>
      <cdr:x>0.68423</cdr:x>
      <cdr:y>0.11966</cdr:y>
    </cdr:from>
    <cdr:to>
      <cdr:x>0.77873</cdr:x>
      <cdr:y>0.78051</cdr:y>
    </cdr:to>
    <cdr:sp macro="" textlink="">
      <cdr:nvSpPr>
        <cdr:cNvPr id="4" name="Правая фигурная скобка 3"/>
        <cdr:cNvSpPr/>
      </cdr:nvSpPr>
      <cdr:spPr>
        <a:xfrm xmlns:a="http://schemas.openxmlformats.org/drawingml/2006/main">
          <a:off x="3128300" y="328243"/>
          <a:ext cx="432054" cy="1812854"/>
        </a:xfrm>
        <a:prstGeom xmlns:a="http://schemas.openxmlformats.org/drawingml/2006/main" prst="rightBrac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/>
        </a:p>
      </cdr:txBody>
    </cdr:sp>
  </cdr:relSizeAnchor>
  <cdr:relSizeAnchor xmlns:cdr="http://schemas.openxmlformats.org/drawingml/2006/chartDrawing">
    <cdr:from>
      <cdr:x>0.172</cdr:x>
      <cdr:y>0.14478</cdr:y>
    </cdr:from>
    <cdr:to>
      <cdr:x>0.22922</cdr:x>
      <cdr:y>0.74852</cdr:y>
    </cdr:to>
    <cdr:sp macro="" textlink="">
      <cdr:nvSpPr>
        <cdr:cNvPr id="5" name="TextBox 9"/>
        <cdr:cNvSpPr txBox="1"/>
      </cdr:nvSpPr>
      <cdr:spPr>
        <a:xfrm xmlns:a="http://schemas.openxmlformats.org/drawingml/2006/main" rot="16200000">
          <a:off x="89083" y="1094441"/>
          <a:ext cx="1656179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100" dirty="0" smtClean="0"/>
            <a:t>ПЕРВОЕ ПОЛУГДИЕ</a:t>
          </a:r>
          <a:endParaRPr lang="ru-RU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0.2905</cdr:x>
      <cdr:y>0.17526</cdr:y>
    </cdr:from>
    <cdr:to>
      <cdr:x>0.35489</cdr:x>
      <cdr:y>0.86361</cdr:y>
    </cdr:to>
    <cdr:sp macro="" textlink="">
      <cdr:nvSpPr>
        <cdr:cNvPr id="3" name="Правая фигурная скобка 2"/>
        <cdr:cNvSpPr/>
      </cdr:nvSpPr>
      <cdr:spPr>
        <a:xfrm xmlns:a="http://schemas.openxmlformats.org/drawingml/2006/main" rot="10800000">
          <a:off x="1328164" y="480777"/>
          <a:ext cx="294385" cy="1888286"/>
        </a:xfrm>
        <a:prstGeom xmlns:a="http://schemas.openxmlformats.org/drawingml/2006/main" prst="rightBrac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/>
        </a:p>
      </cdr:txBody>
    </cdr:sp>
  </cdr:relSizeAnchor>
  <cdr:relSizeAnchor xmlns:cdr="http://schemas.openxmlformats.org/drawingml/2006/chartDrawing">
    <cdr:from>
      <cdr:x>0.24635</cdr:x>
      <cdr:y>0.14309</cdr:y>
    </cdr:from>
    <cdr:to>
      <cdr:x>0.30357</cdr:x>
      <cdr:y>0.74683</cdr:y>
    </cdr:to>
    <cdr:sp macro="" textlink="">
      <cdr:nvSpPr>
        <cdr:cNvPr id="6" name="TextBox 9"/>
        <cdr:cNvSpPr txBox="1"/>
      </cdr:nvSpPr>
      <cdr:spPr>
        <a:xfrm xmlns:a="http://schemas.openxmlformats.org/drawingml/2006/main" rot="16200000">
          <a:off x="429012" y="1089819"/>
          <a:ext cx="1656180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100" dirty="0" smtClean="0"/>
            <a:t>ПЕРВОЕ ПОЛУГДИЕ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0.46696</cdr:x>
      <cdr:y>0.8573</cdr:y>
    </cdr:from>
    <cdr:to>
      <cdr:x>0.49813</cdr:x>
      <cdr:y>0.87397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2134955" y="2351758"/>
          <a:ext cx="142508" cy="457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100" dirty="0" smtClean="0"/>
            <a:t>3%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0.71882</cdr:x>
      <cdr:y>0.18727</cdr:y>
    </cdr:from>
    <cdr:to>
      <cdr:x>0.81105</cdr:x>
      <cdr:y>0.8573</cdr:y>
    </cdr:to>
    <cdr:sp macro="" textlink="">
      <cdr:nvSpPr>
        <cdr:cNvPr id="4" name="Правая фигурная скобка 3"/>
        <cdr:cNvSpPr/>
      </cdr:nvSpPr>
      <cdr:spPr>
        <a:xfrm xmlns:a="http://schemas.openxmlformats.org/drawingml/2006/main">
          <a:off x="3286429" y="513719"/>
          <a:ext cx="421669" cy="1838038"/>
        </a:xfrm>
        <a:prstGeom xmlns:a="http://schemas.openxmlformats.org/drawingml/2006/main" prst="rightBrac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0.75112</cdr:x>
      <cdr:y>0.12937</cdr:y>
    </cdr:from>
    <cdr:to>
      <cdr:x>0.80834</cdr:x>
      <cdr:y>0.73311</cdr:y>
    </cdr:to>
    <cdr:sp macro="" textlink="">
      <cdr:nvSpPr>
        <cdr:cNvPr id="2" name="TextBox 43"/>
        <cdr:cNvSpPr txBox="1"/>
      </cdr:nvSpPr>
      <cdr:spPr>
        <a:xfrm xmlns:a="http://schemas.openxmlformats.org/drawingml/2006/main" rot="16200000">
          <a:off x="2736846" y="1052167"/>
          <a:ext cx="1656179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100" dirty="0" smtClean="0"/>
            <a:t>ВТОРОЕ  ПОЛУГДИЕ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0.26486</cdr:x>
      <cdr:y>0.19459</cdr:y>
    </cdr:from>
    <cdr:to>
      <cdr:x>0.33075</cdr:x>
      <cdr:y>0.82319</cdr:y>
    </cdr:to>
    <cdr:sp macro="" textlink="">
      <cdr:nvSpPr>
        <cdr:cNvPr id="3" name="Правая фигурная скобка 2"/>
        <cdr:cNvSpPr/>
      </cdr:nvSpPr>
      <cdr:spPr>
        <a:xfrm xmlns:a="http://schemas.openxmlformats.org/drawingml/2006/main" rot="10800000">
          <a:off x="1210919" y="533796"/>
          <a:ext cx="301249" cy="1724378"/>
        </a:xfrm>
        <a:prstGeom xmlns:a="http://schemas.openxmlformats.org/drawingml/2006/main" prst="rightBrac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/>
        </a:p>
      </cdr:txBody>
    </cdr:sp>
  </cdr:relSizeAnchor>
  <cdr:relSizeAnchor xmlns:cdr="http://schemas.openxmlformats.org/drawingml/2006/chartDrawing">
    <cdr:from>
      <cdr:x>0.69604</cdr:x>
      <cdr:y>0.19934</cdr:y>
    </cdr:from>
    <cdr:to>
      <cdr:x>0.76528</cdr:x>
      <cdr:y>0.84421</cdr:y>
    </cdr:to>
    <cdr:sp macro="" textlink="">
      <cdr:nvSpPr>
        <cdr:cNvPr id="4" name="Правая фигурная скобка 3"/>
        <cdr:cNvSpPr/>
      </cdr:nvSpPr>
      <cdr:spPr>
        <a:xfrm xmlns:a="http://schemas.openxmlformats.org/drawingml/2006/main">
          <a:off x="3182295" y="546837"/>
          <a:ext cx="316586" cy="1769010"/>
        </a:xfrm>
        <a:prstGeom xmlns:a="http://schemas.openxmlformats.org/drawingml/2006/main" prst="rightBrac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/>
        </a:p>
      </cdr:txBody>
    </cdr:sp>
  </cdr:relSizeAnchor>
  <cdr:relSizeAnchor xmlns:cdr="http://schemas.openxmlformats.org/drawingml/2006/chartDrawing">
    <cdr:from>
      <cdr:x>0.24207</cdr:x>
      <cdr:y>0.11343</cdr:y>
    </cdr:from>
    <cdr:to>
      <cdr:x>0.29929</cdr:x>
      <cdr:y>0.71717</cdr:y>
    </cdr:to>
    <cdr:sp macro="" textlink="">
      <cdr:nvSpPr>
        <cdr:cNvPr id="5" name="TextBox 9"/>
        <cdr:cNvSpPr txBox="1"/>
      </cdr:nvSpPr>
      <cdr:spPr>
        <a:xfrm xmlns:a="http://schemas.openxmlformats.org/drawingml/2006/main" rot="16200000">
          <a:off x="409477" y="1008435"/>
          <a:ext cx="1656179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100" dirty="0" smtClean="0"/>
            <a:t>ПЕРВОЕ ПОЛУГДИЕ</a:t>
          </a:r>
          <a:endParaRPr lang="ru-RU" sz="1100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0.71886</cdr:x>
      <cdr:y>0.11023</cdr:y>
    </cdr:from>
    <cdr:to>
      <cdr:x>0.77608</cdr:x>
      <cdr:y>0.71397</cdr:y>
    </cdr:to>
    <cdr:sp macro="" textlink="">
      <cdr:nvSpPr>
        <cdr:cNvPr id="2" name="TextBox 43"/>
        <cdr:cNvSpPr txBox="1"/>
      </cdr:nvSpPr>
      <cdr:spPr>
        <a:xfrm xmlns:a="http://schemas.openxmlformats.org/drawingml/2006/main" rot="16200000">
          <a:off x="2589357" y="999660"/>
          <a:ext cx="1656180" cy="26160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100" dirty="0" smtClean="0"/>
            <a:t>ВТОРОЕ  ПОЛУГДИЕ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0.67089</cdr:x>
      <cdr:y>0.17208</cdr:y>
    </cdr:from>
    <cdr:to>
      <cdr:x>0.75599</cdr:x>
      <cdr:y>0.83293</cdr:y>
    </cdr:to>
    <cdr:sp macro="" textlink="">
      <cdr:nvSpPr>
        <cdr:cNvPr id="4" name="Правая фигурная скобка 3"/>
        <cdr:cNvSpPr/>
      </cdr:nvSpPr>
      <cdr:spPr>
        <a:xfrm xmlns:a="http://schemas.openxmlformats.org/drawingml/2006/main">
          <a:off x="3067297" y="472046"/>
          <a:ext cx="389090" cy="1812854"/>
        </a:xfrm>
        <a:prstGeom xmlns:a="http://schemas.openxmlformats.org/drawingml/2006/main" prst="rightBrac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/>
        </a:p>
      </cdr:txBody>
    </cdr:sp>
  </cdr:relSizeAnchor>
  <cdr:relSizeAnchor xmlns:cdr="http://schemas.openxmlformats.org/drawingml/2006/chartDrawing">
    <cdr:from>
      <cdr:x>0.21118</cdr:x>
      <cdr:y>0.12284</cdr:y>
    </cdr:from>
    <cdr:to>
      <cdr:x>0.2684</cdr:x>
      <cdr:y>0.72658</cdr:y>
    </cdr:to>
    <cdr:sp macro="" textlink="">
      <cdr:nvSpPr>
        <cdr:cNvPr id="5" name="TextBox 9"/>
        <cdr:cNvSpPr txBox="1"/>
      </cdr:nvSpPr>
      <cdr:spPr>
        <a:xfrm xmlns:a="http://schemas.openxmlformats.org/drawingml/2006/main" rot="16200000">
          <a:off x="268217" y="1034253"/>
          <a:ext cx="1656179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100" dirty="0" smtClean="0"/>
            <a:t>ПЕРВОЕ ПОЛУГДИЕ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0.21072</cdr:x>
      <cdr:y>0.17208</cdr:y>
    </cdr:from>
    <cdr:to>
      <cdr:x>0.30522</cdr:x>
      <cdr:y>0.83293</cdr:y>
    </cdr:to>
    <cdr:sp macro="" textlink="">
      <cdr:nvSpPr>
        <cdr:cNvPr id="3" name="Правая фигурная скобка 2"/>
        <cdr:cNvSpPr/>
      </cdr:nvSpPr>
      <cdr:spPr>
        <a:xfrm xmlns:a="http://schemas.openxmlformats.org/drawingml/2006/main" rot="10800000">
          <a:off x="963434" y="472046"/>
          <a:ext cx="432054" cy="1812853"/>
        </a:xfrm>
        <a:prstGeom xmlns:a="http://schemas.openxmlformats.org/drawingml/2006/main" prst="rightBrac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0.76095</cdr:x>
      <cdr:y>0.12479</cdr:y>
    </cdr:from>
    <cdr:to>
      <cdr:x>0.81817</cdr:x>
      <cdr:y>0.72853</cdr:y>
    </cdr:to>
    <cdr:sp macro="" textlink="">
      <cdr:nvSpPr>
        <cdr:cNvPr id="2" name="TextBox 43"/>
        <cdr:cNvSpPr txBox="1"/>
      </cdr:nvSpPr>
      <cdr:spPr>
        <a:xfrm xmlns:a="http://schemas.openxmlformats.org/drawingml/2006/main" rot="16200000">
          <a:off x="2781794" y="1039596"/>
          <a:ext cx="1656179" cy="26160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100" dirty="0" smtClean="0"/>
            <a:t>ВТОРОЕ  ПОЛУГДИЕ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0.26845</cdr:x>
      <cdr:y>0.15358</cdr:y>
    </cdr:from>
    <cdr:to>
      <cdr:x>0.34832</cdr:x>
      <cdr:y>0.81248</cdr:y>
    </cdr:to>
    <cdr:sp macro="" textlink="">
      <cdr:nvSpPr>
        <cdr:cNvPr id="3" name="Правая фигурная скобка 2"/>
        <cdr:cNvSpPr/>
      </cdr:nvSpPr>
      <cdr:spPr>
        <a:xfrm xmlns:a="http://schemas.openxmlformats.org/drawingml/2006/main" rot="10800000">
          <a:off x="1227353" y="421295"/>
          <a:ext cx="365146" cy="1807508"/>
        </a:xfrm>
        <a:prstGeom xmlns:a="http://schemas.openxmlformats.org/drawingml/2006/main" prst="rightBrac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/>
        </a:p>
      </cdr:txBody>
    </cdr:sp>
  </cdr:relSizeAnchor>
  <cdr:relSizeAnchor xmlns:cdr="http://schemas.openxmlformats.org/drawingml/2006/chartDrawing">
    <cdr:from>
      <cdr:x>0.69604</cdr:x>
      <cdr:y>0.16145</cdr:y>
    </cdr:from>
    <cdr:to>
      <cdr:x>0.79377</cdr:x>
      <cdr:y>0.82361</cdr:y>
    </cdr:to>
    <cdr:sp macro="" textlink="">
      <cdr:nvSpPr>
        <cdr:cNvPr id="4" name="Правая фигурная скобка 3"/>
        <cdr:cNvSpPr/>
      </cdr:nvSpPr>
      <cdr:spPr>
        <a:xfrm xmlns:a="http://schemas.openxmlformats.org/drawingml/2006/main">
          <a:off x="3182294" y="442881"/>
          <a:ext cx="446819" cy="1816447"/>
        </a:xfrm>
        <a:prstGeom xmlns:a="http://schemas.openxmlformats.org/drawingml/2006/main" prst="rightBrac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/>
        </a:p>
      </cdr:txBody>
    </cdr:sp>
  </cdr:relSizeAnchor>
  <cdr:relSizeAnchor xmlns:cdr="http://schemas.openxmlformats.org/drawingml/2006/chartDrawing">
    <cdr:from>
      <cdr:x>0.24632</cdr:x>
      <cdr:y>0.13234</cdr:y>
    </cdr:from>
    <cdr:to>
      <cdr:x>0.30354</cdr:x>
      <cdr:y>0.73608</cdr:y>
    </cdr:to>
    <cdr:sp macro="" textlink="">
      <cdr:nvSpPr>
        <cdr:cNvPr id="5" name="TextBox 9"/>
        <cdr:cNvSpPr txBox="1"/>
      </cdr:nvSpPr>
      <cdr:spPr>
        <a:xfrm xmlns:a="http://schemas.openxmlformats.org/drawingml/2006/main" rot="16200000">
          <a:off x="428905" y="1060315"/>
          <a:ext cx="1656179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100" dirty="0" smtClean="0"/>
            <a:t>ПЕРВОЕ ПОЛУГДИЕ</a:t>
          </a:r>
          <a:endParaRPr lang="ru-RU" sz="11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4"/>
            <a:ext cx="2946400" cy="496571"/>
          </a:xfrm>
          <a:prstGeom prst="rect">
            <a:avLst/>
          </a:prstGeom>
        </p:spPr>
        <p:txBody>
          <a:bodyPr vert="horz" lIns="92099" tIns="46049" rIns="92099" bIns="46049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9" y="4"/>
            <a:ext cx="2946400" cy="496571"/>
          </a:xfrm>
          <a:prstGeom prst="rect">
            <a:avLst/>
          </a:prstGeom>
        </p:spPr>
        <p:txBody>
          <a:bodyPr vert="horz" lIns="92099" tIns="46049" rIns="92099" bIns="46049" rtlCol="0"/>
          <a:lstStyle>
            <a:lvl1pPr algn="r">
              <a:defRPr sz="1200"/>
            </a:lvl1pPr>
          </a:lstStyle>
          <a:p>
            <a:fld id="{A8EC1302-7AB2-41C0-80A3-52C712120B3C}" type="datetimeFigureOut">
              <a:rPr lang="ru-RU" smtClean="0"/>
              <a:pPr/>
              <a:t>05.07.2021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2" y="9431647"/>
            <a:ext cx="2946400" cy="496570"/>
          </a:xfrm>
          <a:prstGeom prst="rect">
            <a:avLst/>
          </a:prstGeom>
        </p:spPr>
        <p:txBody>
          <a:bodyPr vert="horz" lIns="92099" tIns="46049" rIns="92099" bIns="46049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9" y="9431647"/>
            <a:ext cx="2946400" cy="496570"/>
          </a:xfrm>
          <a:prstGeom prst="rect">
            <a:avLst/>
          </a:prstGeom>
        </p:spPr>
        <p:txBody>
          <a:bodyPr vert="horz" lIns="92099" tIns="46049" rIns="92099" bIns="46049" rtlCol="0" anchor="b"/>
          <a:lstStyle>
            <a:lvl1pPr algn="r">
              <a:defRPr sz="1200"/>
            </a:lvl1pPr>
          </a:lstStyle>
          <a:p>
            <a:fld id="{8291ACEA-4E09-4ACA-902A-A9D3CA68154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4510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6" y="2"/>
            <a:ext cx="2945659" cy="496490"/>
          </a:xfrm>
          <a:prstGeom prst="rect">
            <a:avLst/>
          </a:prstGeom>
        </p:spPr>
        <p:txBody>
          <a:bodyPr vert="horz" lIns="92099" tIns="46049" rIns="92099" bIns="46049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9" y="2"/>
            <a:ext cx="2945659" cy="496490"/>
          </a:xfrm>
          <a:prstGeom prst="rect">
            <a:avLst/>
          </a:prstGeom>
        </p:spPr>
        <p:txBody>
          <a:bodyPr vert="horz" lIns="92099" tIns="46049" rIns="92099" bIns="46049" rtlCol="0"/>
          <a:lstStyle>
            <a:lvl1pPr algn="r">
              <a:defRPr sz="1200"/>
            </a:lvl1pPr>
          </a:lstStyle>
          <a:p>
            <a:fld id="{AAC6F9AF-578D-4606-8ED9-CDA80934F555}" type="datetimeFigureOut">
              <a:rPr lang="ru-RU" smtClean="0"/>
              <a:pPr/>
              <a:t>05.07.2021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7313" y="742950"/>
            <a:ext cx="662305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99" tIns="46049" rIns="92099" bIns="46049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6663"/>
            <a:ext cx="5438140" cy="4468415"/>
          </a:xfrm>
          <a:prstGeom prst="rect">
            <a:avLst/>
          </a:prstGeom>
        </p:spPr>
        <p:txBody>
          <a:bodyPr vert="horz" lIns="92099" tIns="46049" rIns="92099" bIns="46049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6" y="9431602"/>
            <a:ext cx="2945659" cy="496490"/>
          </a:xfrm>
          <a:prstGeom prst="rect">
            <a:avLst/>
          </a:prstGeom>
        </p:spPr>
        <p:txBody>
          <a:bodyPr vert="horz" lIns="92099" tIns="46049" rIns="92099" bIns="46049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9" y="9431602"/>
            <a:ext cx="2945659" cy="496490"/>
          </a:xfrm>
          <a:prstGeom prst="rect">
            <a:avLst/>
          </a:prstGeom>
        </p:spPr>
        <p:txBody>
          <a:bodyPr vert="horz" lIns="92099" tIns="46049" rIns="92099" bIns="46049" rtlCol="0" anchor="b"/>
          <a:lstStyle>
            <a:lvl1pPr algn="r">
              <a:defRPr sz="1200"/>
            </a:lvl1pPr>
          </a:lstStyle>
          <a:p>
            <a:fld id="{841EB0D7-59C4-427C-9656-F944E8D0D9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90494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EB0D7-59C4-427C-9656-F944E8D0D916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61732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EB0D7-59C4-427C-9656-F944E8D0D916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70942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EB0D7-59C4-427C-9656-F944E8D0D916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70942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C7A43-4621-4E30-9AFE-F93490F6BF07}" type="datetime1">
              <a:rPr lang="ru-RU" smtClean="0"/>
              <a:pPr/>
              <a:t>05.07.2021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DE255-278E-40FA-83B7-5F20AB976F3B}" type="datetime1">
              <a:rPr lang="ru-RU" smtClean="0"/>
              <a:pPr/>
              <a:t>05.07.2021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86B04-54F6-40BA-88D5-6B4154F0587C}" type="datetime1">
              <a:rPr lang="ru-RU" smtClean="0"/>
              <a:pPr/>
              <a:t>05.07.2021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D66F3-9F3D-4561-8994-767373379056}" type="datetime1">
              <a:rPr lang="ru-RU" smtClean="0"/>
              <a:pPr/>
              <a:t>05.07.2021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D50A5-532B-4D2A-865D-28829025E133}" type="datetime1">
              <a:rPr lang="ru-RU" smtClean="0"/>
              <a:pPr/>
              <a:t>05.07.2021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4FFC9-DD88-41CB-BB72-A31954C8E446}" type="datetime1">
              <a:rPr lang="ru-RU" smtClean="0"/>
              <a:pPr/>
              <a:t>05.07.2021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53D64-007A-4F49-A027-E956F38F8F89}" type="datetime1">
              <a:rPr lang="ru-RU" smtClean="0"/>
              <a:pPr/>
              <a:t>05.07.2021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ED874-03A4-4A4C-A6B2-47F4B6B7CC05}" type="datetime1">
              <a:rPr lang="ru-RU" smtClean="0"/>
              <a:pPr/>
              <a:t>05.07.2021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1F968-3277-4BC1-856B-EC1D3FFB2E81}" type="datetime1">
              <a:rPr lang="ru-RU" smtClean="0"/>
              <a:pPr/>
              <a:t>05.07.2021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04C52-DE41-4BE1-B81D-C7E9D68B0FE0}" type="datetime1">
              <a:rPr lang="ru-RU" smtClean="0"/>
              <a:pPr/>
              <a:t>05.07.2021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CB2BE-AB75-4BB4-A291-E845E64BE156}" type="datetime1">
              <a:rPr lang="ru-RU" smtClean="0"/>
              <a:pPr/>
              <a:t>05.07.2021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449390-2E00-414C-A308-3FB71ED3C7BA}" type="datetime1">
              <a:rPr lang="ru-RU" smtClean="0"/>
              <a:pPr/>
              <a:t>05.07.2021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jpeg"/><Relationship Id="rId7" Type="http://schemas.openxmlformats.org/officeDocument/2006/relationships/image" Target="../media/image1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1.jpeg"/><Relationship Id="rId10" Type="http://schemas.openxmlformats.org/officeDocument/2006/relationships/image" Target="../media/image15.jpeg"/><Relationship Id="rId4" Type="http://schemas.openxmlformats.org/officeDocument/2006/relationships/image" Target="../media/image10.jpeg"/><Relationship Id="rId9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38.jpeg"/><Relationship Id="rId7" Type="http://schemas.openxmlformats.org/officeDocument/2006/relationships/image" Target="../media/image4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Relationship Id="rId9" Type="http://schemas.openxmlformats.org/officeDocument/2006/relationships/image" Target="../media/image4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7" Type="http://schemas.openxmlformats.org/officeDocument/2006/relationships/image" Target="../media/image55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eg"/><Relationship Id="rId3" Type="http://schemas.openxmlformats.org/officeDocument/2006/relationships/image" Target="../media/image56.jpeg"/><Relationship Id="rId7" Type="http://schemas.openxmlformats.org/officeDocument/2006/relationships/image" Target="../media/image6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png"/><Relationship Id="rId4" Type="http://schemas.openxmlformats.org/officeDocument/2006/relationships/chart" Target="../charts/char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13" Type="http://schemas.openxmlformats.org/officeDocument/2006/relationships/chart" Target="../charts/chart9.xml"/><Relationship Id="rId18" Type="http://schemas.openxmlformats.org/officeDocument/2006/relationships/chart" Target="../charts/chart12.xml"/><Relationship Id="rId3" Type="http://schemas.openxmlformats.org/officeDocument/2006/relationships/chart" Target="../charts/chart3.xml"/><Relationship Id="rId7" Type="http://schemas.openxmlformats.org/officeDocument/2006/relationships/image" Target="../media/image65.jpeg"/><Relationship Id="rId12" Type="http://schemas.openxmlformats.org/officeDocument/2006/relationships/chart" Target="../charts/chart8.xml"/><Relationship Id="rId17" Type="http://schemas.openxmlformats.org/officeDocument/2006/relationships/image" Target="../media/image68.jpeg"/><Relationship Id="rId2" Type="http://schemas.openxmlformats.org/officeDocument/2006/relationships/chart" Target="../charts/chart2.xml"/><Relationship Id="rId16" Type="http://schemas.openxmlformats.org/officeDocument/2006/relationships/image" Target="../media/image5.png"/><Relationship Id="rId20" Type="http://schemas.openxmlformats.org/officeDocument/2006/relationships/chart" Target="../charts/chart13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.xml"/><Relationship Id="rId11" Type="http://schemas.openxmlformats.org/officeDocument/2006/relationships/chart" Target="../charts/chart7.xml"/><Relationship Id="rId5" Type="http://schemas.openxmlformats.org/officeDocument/2006/relationships/image" Target="../media/image64.jpeg"/><Relationship Id="rId15" Type="http://schemas.openxmlformats.org/officeDocument/2006/relationships/chart" Target="../charts/chart11.xml"/><Relationship Id="rId10" Type="http://schemas.openxmlformats.org/officeDocument/2006/relationships/image" Target="../media/image67.jpeg"/><Relationship Id="rId19" Type="http://schemas.openxmlformats.org/officeDocument/2006/relationships/image" Target="../media/image69.jpeg"/><Relationship Id="rId4" Type="http://schemas.openxmlformats.org/officeDocument/2006/relationships/chart" Target="../charts/chart4.xml"/><Relationship Id="rId9" Type="http://schemas.openxmlformats.org/officeDocument/2006/relationships/chart" Target="../charts/chart6.xml"/><Relationship Id="rId14" Type="http://schemas.openxmlformats.org/officeDocument/2006/relationships/chart" Target="../charts/chart10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5.png"/><Relationship Id="rId7" Type="http://schemas.openxmlformats.org/officeDocument/2006/relationships/image" Target="../media/image74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11" Type="http://schemas.openxmlformats.org/officeDocument/2006/relationships/image" Target="../media/image78.png"/><Relationship Id="rId5" Type="http://schemas.openxmlformats.org/officeDocument/2006/relationships/image" Target="../media/image72.png"/><Relationship Id="rId10" Type="http://schemas.openxmlformats.org/officeDocument/2006/relationships/image" Target="../media/image77.png"/><Relationship Id="rId4" Type="http://schemas.openxmlformats.org/officeDocument/2006/relationships/image" Target="../media/image71.png"/><Relationship Id="rId9" Type="http://schemas.openxmlformats.org/officeDocument/2006/relationships/image" Target="../media/image76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jpeg"/><Relationship Id="rId3" Type="http://schemas.openxmlformats.org/officeDocument/2006/relationships/image" Target="../media/image5.png"/><Relationship Id="rId7" Type="http://schemas.openxmlformats.org/officeDocument/2006/relationships/image" Target="../media/image82.jpeg"/><Relationship Id="rId12" Type="http://schemas.openxmlformats.org/officeDocument/2006/relationships/image" Target="../media/image7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jpeg"/><Relationship Id="rId11" Type="http://schemas.openxmlformats.org/officeDocument/2006/relationships/image" Target="../media/image86.jpeg"/><Relationship Id="rId5" Type="http://schemas.openxmlformats.org/officeDocument/2006/relationships/image" Target="../media/image80.jpeg"/><Relationship Id="rId10" Type="http://schemas.openxmlformats.org/officeDocument/2006/relationships/image" Target="../media/image85.png"/><Relationship Id="rId4" Type="http://schemas.openxmlformats.org/officeDocument/2006/relationships/image" Target="../media/image79.jpeg"/><Relationship Id="rId9" Type="http://schemas.openxmlformats.org/officeDocument/2006/relationships/image" Target="../media/image8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png"/><Relationship Id="rId5" Type="http://schemas.openxmlformats.org/officeDocument/2006/relationships/image" Target="../media/image88.jpeg"/><Relationship Id="rId4" Type="http://schemas.openxmlformats.org/officeDocument/2006/relationships/image" Target="../media/image87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image" Target="../media/image97.jpeg"/><Relationship Id="rId7" Type="http://schemas.openxmlformats.org/officeDocument/2006/relationships/image" Target="../media/image101.pn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png"/><Relationship Id="rId5" Type="http://schemas.openxmlformats.org/officeDocument/2006/relationships/image" Target="../media/image99.png"/><Relationship Id="rId4" Type="http://schemas.openxmlformats.org/officeDocument/2006/relationships/image" Target="../media/image98.jpeg"/><Relationship Id="rId9" Type="http://schemas.openxmlformats.org/officeDocument/2006/relationships/image" Target="../media/image10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7.png"/><Relationship Id="rId4" Type="http://schemas.openxmlformats.org/officeDocument/2006/relationships/image" Target="../media/image10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6395080"/>
            <a:ext cx="12192000" cy="46292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20</a:t>
            </a:r>
            <a:r>
              <a:rPr lang="ru-RU" sz="1400" dirty="0">
                <a:solidFill>
                  <a:schemeClr val="bg1">
                    <a:lumMod val="50000"/>
                  </a:schemeClr>
                </a:solidFill>
              </a:rPr>
              <a:t>20 год</a:t>
            </a:r>
          </a:p>
        </p:txBody>
      </p:sp>
      <p:pic>
        <p:nvPicPr>
          <p:cNvPr id="1026" name="Picture 2" descr="C:\Users\sharapovir\Desktop\Samarskaya oblast.723b5d6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195" y="234518"/>
            <a:ext cx="1497905" cy="1497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700851" y="3253886"/>
            <a:ext cx="36724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ИНСТРУМЕНТ ОБЕСПЕЧЕНИЯ </a:t>
            </a:r>
            <a:r>
              <a:rPr lang="ru-RU" sz="160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ПРОДОВОЛЬСТВЕННОЙ БЕЗОПАСНОСТИ</a:t>
            </a:r>
            <a:endParaRPr lang="ru-RU" sz="1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99173" y="5538657"/>
            <a:ext cx="201617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webtorgi.samregion.ru</a:t>
            </a: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4118" y="922510"/>
            <a:ext cx="5472608" cy="5423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480376" y="6443977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1</a:t>
            </a:fld>
            <a:endParaRPr lang="ru-RU" dirty="0"/>
          </a:p>
        </p:txBody>
      </p:sp>
      <p:pic>
        <p:nvPicPr>
          <p:cNvPr id="11" name="Picture 14" descr="C:\Users\sharapovir\Desktop\qr-code (1)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195" y="4182486"/>
            <a:ext cx="1356171" cy="1356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700851" y="1904336"/>
            <a:ext cx="645159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Times New Roman" panose="02020603050405020304" pitchFamily="18" charset="0"/>
              </a:rPr>
              <a:t>СПЕЦИАЛИЗИРОВАННЫЙ</a:t>
            </a:r>
          </a:p>
          <a:p>
            <a:r>
              <a:rPr lang="ru-RU" sz="4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Times New Roman" panose="02020603050405020304" pitchFamily="18" charset="0"/>
              </a:rPr>
              <a:t>СКЛАД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715347" y="638840"/>
            <a:ext cx="216189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Главное управление</a:t>
            </a:r>
          </a:p>
          <a:p>
            <a:r>
              <a: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организации торгов</a:t>
            </a:r>
          </a:p>
          <a:p>
            <a:r>
              <a: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Самарской области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722702"/>
            <a:ext cx="5250318" cy="539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722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407368" y="6481225"/>
            <a:ext cx="176419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webtorgi.samregion.ru</a:t>
            </a: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80376" y="6443977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2</a:t>
            </a:fld>
            <a:endParaRPr lang="ru-RU" dirty="0"/>
          </a:p>
        </p:txBody>
      </p:sp>
      <p:pic>
        <p:nvPicPr>
          <p:cNvPr id="1026" name="Picture 2" descr="C:\Users\sharapovir\Desktop\Samarskaya oblast.723b5d6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229" y="192352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0" y="6373905"/>
            <a:ext cx="12192000" cy="46292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15343" y="6457877"/>
            <a:ext cx="176419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webtorgi.samregion.ru</a:t>
            </a: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Номер слайда 1"/>
          <p:cNvSpPr txBox="1">
            <a:spLocks/>
          </p:cNvSpPr>
          <p:nvPr/>
        </p:nvSpPr>
        <p:spPr>
          <a:xfrm>
            <a:off x="9632776" y="659637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14" name="Номер слайда 1"/>
          <p:cNvSpPr txBox="1">
            <a:spLocks/>
          </p:cNvSpPr>
          <p:nvPr/>
        </p:nvSpPr>
        <p:spPr>
          <a:xfrm>
            <a:off x="9688502" y="6419421"/>
            <a:ext cx="16640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19B0651-EE4F-4900-A07F-96A6BFA9D0F0}" type="slidenum">
              <a:rPr lang="ru-RU" smtClean="0"/>
              <a:pPr/>
              <a:t>2</a:t>
            </a:fld>
            <a:endParaRPr lang="ru-RU" dirty="0"/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 flipH="1">
            <a:off x="2063552" y="908720"/>
            <a:ext cx="971004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" t="-1717" r="-165" b="34916"/>
          <a:stretch/>
        </p:blipFill>
        <p:spPr bwMode="auto">
          <a:xfrm>
            <a:off x="7616886" y="3593634"/>
            <a:ext cx="3766651" cy="2867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Прямая соединительная линия 11"/>
          <p:cNvCxnSpPr/>
          <p:nvPr/>
        </p:nvCxnSpPr>
        <p:spPr>
          <a:xfrm>
            <a:off x="7778377" y="5822287"/>
            <a:ext cx="3600400" cy="0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>
            <a:off x="7778377" y="5966303"/>
            <a:ext cx="3600400" cy="0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>
            <a:off x="7778377" y="6110319"/>
            <a:ext cx="3600400" cy="0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D:\Семенов А.В\19.06.2020\20191010_162815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99" r="24818" b="2416"/>
          <a:stretch/>
        </p:blipFill>
        <p:spPr bwMode="auto">
          <a:xfrm rot="10800000">
            <a:off x="7647350" y="905020"/>
            <a:ext cx="4145981" cy="3119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D:\Семенов А.В\19.06.2020\20191010_162815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28" t="67957" r="35414" b="8617"/>
          <a:stretch/>
        </p:blipFill>
        <p:spPr bwMode="auto">
          <a:xfrm rot="10800000">
            <a:off x="9368905" y="946418"/>
            <a:ext cx="1836545" cy="1321492"/>
          </a:xfrm>
          <a:prstGeom prst="rect">
            <a:avLst/>
          </a:prstGeom>
          <a:noFill/>
          <a:ln w="127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575720" y="118662"/>
            <a:ext cx="637315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Системные проблемы оборота пищевой продукции на </a:t>
            </a:r>
          </a:p>
          <a:p>
            <a:pPr algn="ctr"/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товарном рынке </a:t>
            </a:r>
            <a:endParaRPr lang="ru-RU" sz="2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27448" y="2348880"/>
            <a:ext cx="586115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Фронтальная проверка Общественной Палаты Самарской области в 2018 году выявила случаи поставки  фальсифицированных молочных продуктов в образовательные и социальные учреждения Самарской области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Отсутствие у заказчиков профессиональных знаний в области качества продуктов питания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2002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256240" y="6430001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flipH="1">
            <a:off x="2135560" y="764704"/>
            <a:ext cx="971004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0" y="6395080"/>
            <a:ext cx="12192000" cy="46292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3" name="Номер слайда 3"/>
          <p:cNvSpPr txBox="1">
            <a:spLocks/>
          </p:cNvSpPr>
          <p:nvPr/>
        </p:nvSpPr>
        <p:spPr>
          <a:xfrm>
            <a:off x="9077472" y="644397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6" name="Picture 2" descr="C:\Users\sharapovir\Desktop\Samarskaya oblast.723b5d6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817" y="49929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StrelkovaAV\Desktop\Screenshot_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9"/>
          <a:stretch/>
        </p:blipFill>
        <p:spPr bwMode="auto">
          <a:xfrm>
            <a:off x="269466" y="1799396"/>
            <a:ext cx="5514457" cy="4513845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softEdge rad="112500"/>
          </a:effectLst>
          <a:extLst/>
        </p:spPr>
      </p:pic>
      <p:sp>
        <p:nvSpPr>
          <p:cNvPr id="5" name="Рамка 4"/>
          <p:cNvSpPr/>
          <p:nvPr/>
        </p:nvSpPr>
        <p:spPr>
          <a:xfrm>
            <a:off x="431451" y="2742158"/>
            <a:ext cx="3566465" cy="382014"/>
          </a:xfrm>
          <a:prstGeom prst="frame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423455" y="295453"/>
            <a:ext cx="10560563" cy="517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Приемка заказчиками продукции без декларации о соответствии</a:t>
            </a:r>
            <a:endParaRPr lang="ru-RU" sz="2400" b="1" dirty="0">
              <a:solidFill>
                <a:srgbClr val="1F497D">
                  <a:lumMod val="60000"/>
                  <a:lumOff val="40000"/>
                </a:srgbClr>
              </a:solidFill>
            </a:endParaRPr>
          </a:p>
        </p:txBody>
      </p:sp>
      <p:pic>
        <p:nvPicPr>
          <p:cNvPr id="2051" name="Picture 3" descr="C:\Users\StrelkovaAV\Desktop\Новая папка (2)\IMG_9477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90" t="5638" r="10969"/>
          <a:stretch/>
        </p:blipFill>
        <p:spPr bwMode="auto">
          <a:xfrm>
            <a:off x="8849" y="4222346"/>
            <a:ext cx="1423455" cy="22375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StrelkovaAV\Desktop\Новая папка (2)\IMG_9478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889" t="33864" r="17312" b="32271"/>
          <a:stretch/>
        </p:blipFill>
        <p:spPr bwMode="auto">
          <a:xfrm>
            <a:off x="216143" y="5465827"/>
            <a:ext cx="1216161" cy="8474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C:\Users\StrelkovaAV\Desktop\Screenshot_5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8049" y="1799396"/>
            <a:ext cx="5676876" cy="438718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0575" y="2933165"/>
            <a:ext cx="1960400" cy="317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Рамка 20"/>
          <p:cNvSpPr/>
          <p:nvPr/>
        </p:nvSpPr>
        <p:spPr>
          <a:xfrm>
            <a:off x="9385494" y="4966986"/>
            <a:ext cx="1677849" cy="324458"/>
          </a:xfrm>
          <a:prstGeom prst="frame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22" name="Picture 2" descr="C:\Users\StrelkovaAV\Desktop\Новая папка (2)\IMG_9446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89" r="22241"/>
          <a:stretch/>
        </p:blipFill>
        <p:spPr bwMode="auto">
          <a:xfrm>
            <a:off x="6484312" y="4198420"/>
            <a:ext cx="1872926" cy="22413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5" descr="C:\Users\StrelkovaAV\Desktop\Новая папка (2)\IMG_9451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29" t="14723" r="19524" b="37022"/>
          <a:stretch/>
        </p:blipFill>
        <p:spPr bwMode="auto">
          <a:xfrm>
            <a:off x="6703736" y="5563323"/>
            <a:ext cx="1637728" cy="9254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692610" y="1058837"/>
            <a:ext cx="5339329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  <a:spcAft>
                <a:spcPts val="1000"/>
              </a:spcAft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Представленная декларация отсутствует в реестре сертификатов соответствия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269467" y="1145918"/>
            <a:ext cx="5436334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  <a:spcAft>
                <a:spcPts val="1000"/>
              </a:spcAft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Действие представленной декларации о соответствии прекращено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Рамка 23"/>
          <p:cNvSpPr/>
          <p:nvPr/>
        </p:nvSpPr>
        <p:spPr>
          <a:xfrm>
            <a:off x="4863355" y="3626526"/>
            <a:ext cx="842446" cy="382014"/>
          </a:xfrm>
          <a:prstGeom prst="frame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8913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98299" y="-56072"/>
            <a:ext cx="10972800" cy="1143000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+mn-lt"/>
                <a:ea typeface="+mn-ea"/>
                <a:cs typeface="+mn-cs"/>
              </a:rPr>
              <a:t>Примеры самостоятельной приемки заказчиками</a:t>
            </a:r>
            <a:endParaRPr lang="ru-RU" sz="2400" b="1" dirty="0">
              <a:solidFill>
                <a:srgbClr val="1F497D">
                  <a:lumMod val="60000"/>
                  <a:lumOff val="40000"/>
                </a:srgb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flipH="1">
            <a:off x="2063552" y="811961"/>
            <a:ext cx="971004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0" y="6395080"/>
            <a:ext cx="12192000" cy="46292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3" name="Номер слайда 3"/>
          <p:cNvSpPr txBox="1">
            <a:spLocks/>
          </p:cNvSpPr>
          <p:nvPr/>
        </p:nvSpPr>
        <p:spPr>
          <a:xfrm>
            <a:off x="9077472" y="644397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51532" y="6488039"/>
            <a:ext cx="176419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prstClr val="white">
                    <a:lumMod val="50000"/>
                  </a:prstClr>
                </a:solidFill>
              </a:rPr>
              <a:t>webtorgi.samregion.ru</a:t>
            </a:r>
            <a:endParaRPr lang="ru-RU" sz="1400" dirty="0">
              <a:solidFill>
                <a:prstClr val="white">
                  <a:lumMod val="50000"/>
                </a:prstClr>
              </a:solidFill>
            </a:endParaRPr>
          </a:p>
        </p:txBody>
      </p:sp>
      <p:pic>
        <p:nvPicPr>
          <p:cNvPr id="16" name="Picture 2" descr="C:\Users\sharapovir\Desktop\Samarskaya oblast.723b5d6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343" y="312829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StrelkovaAV\Desktop\Новая папка (2)\IMG_948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1" t="3957" r="4374" b="4900"/>
          <a:stretch/>
        </p:blipFill>
        <p:spPr bwMode="auto">
          <a:xfrm>
            <a:off x="7104112" y="1023481"/>
            <a:ext cx="4566987" cy="50852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Рамка 1"/>
          <p:cNvSpPr/>
          <p:nvPr/>
        </p:nvSpPr>
        <p:spPr>
          <a:xfrm>
            <a:off x="7207922" y="2461023"/>
            <a:ext cx="4173825" cy="432048"/>
          </a:xfrm>
          <a:prstGeom prst="frame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3074" name="Picture 2" descr="C:\Users\StrelkovaAV\Desktop\Новая папка (2)\IMG_948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8" t="10330" r="21407" b="20627"/>
          <a:stretch/>
        </p:blipFill>
        <p:spPr bwMode="auto">
          <a:xfrm>
            <a:off x="6882567" y="3426398"/>
            <a:ext cx="4824536" cy="26893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7334" y="1622556"/>
            <a:ext cx="2906990" cy="320202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18503" y="1268760"/>
            <a:ext cx="3096344" cy="410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859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98299" y="-56072"/>
            <a:ext cx="10972800" cy="1143000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+mn-lt"/>
                <a:ea typeface="+mn-ea"/>
                <a:cs typeface="+mn-cs"/>
              </a:rPr>
              <a:t>Примеры самостоятельной приемки заказчиками</a:t>
            </a:r>
            <a:endParaRPr lang="ru-RU" sz="2400" b="1" dirty="0">
              <a:solidFill>
                <a:srgbClr val="1F497D">
                  <a:lumMod val="60000"/>
                  <a:lumOff val="40000"/>
                </a:srgb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flipH="1">
            <a:off x="2063552" y="811961"/>
            <a:ext cx="971004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0" y="6395078"/>
            <a:ext cx="12192000" cy="46292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3" name="Номер слайда 3"/>
          <p:cNvSpPr txBox="1">
            <a:spLocks/>
          </p:cNvSpPr>
          <p:nvPr/>
        </p:nvSpPr>
        <p:spPr>
          <a:xfrm>
            <a:off x="9077472" y="644397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51532" y="6488039"/>
            <a:ext cx="176419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prstClr val="white">
                    <a:lumMod val="50000"/>
                  </a:prstClr>
                </a:solidFill>
              </a:rPr>
              <a:t>webtorgi.samregion.ru</a:t>
            </a:r>
            <a:endParaRPr lang="ru-RU" sz="1400" dirty="0">
              <a:solidFill>
                <a:prstClr val="white">
                  <a:lumMod val="50000"/>
                </a:prstClr>
              </a:solidFill>
            </a:endParaRPr>
          </a:p>
        </p:txBody>
      </p:sp>
      <p:pic>
        <p:nvPicPr>
          <p:cNvPr id="16" name="Picture 2" descr="C:\Users\sharapovir\Desktop\Samarskaya oblast.723b5d6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343" y="312829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2857" y="927583"/>
            <a:ext cx="2751430" cy="3136519"/>
          </a:xfrm>
          <a:prstGeom prst="rect">
            <a:avLst/>
          </a:prstGeom>
          <a:effectLst>
            <a:softEdge rad="2667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4670" y="813916"/>
            <a:ext cx="2716402" cy="395614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532" y="1593685"/>
            <a:ext cx="2714181" cy="2843427"/>
          </a:xfrm>
          <a:prstGeom prst="rect">
            <a:avLst/>
          </a:prstGeom>
          <a:effectLst>
            <a:softEdge rad="139700"/>
          </a:effectLst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6"/>
          <a:srcRect l="6691" t="6961" r="-5503" b="16488"/>
          <a:stretch/>
        </p:blipFill>
        <p:spPr>
          <a:xfrm>
            <a:off x="3161744" y="2943390"/>
            <a:ext cx="2887372" cy="310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940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9599357" y="5174610"/>
            <a:ext cx="2258888" cy="1389088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407368" y="6481225"/>
            <a:ext cx="176419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webtorgi.samregion.ru</a:t>
            </a: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80376" y="6443977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015728" y="449233"/>
            <a:ext cx="84727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Times New Roman" panose="02020603050405020304" pitchFamily="18" charset="0"/>
              </a:rPr>
              <a:t>ЭТАПЫ РЕАЛИЗАЦИИ ПИЛОТНОГО ПРОЕКТА</a:t>
            </a:r>
            <a:endParaRPr lang="ru-RU" sz="2400" b="1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flipH="1">
            <a:off x="2063552" y="980728"/>
            <a:ext cx="971004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:\Users\sharapovir\Desktop\Samarskaya oblast.723b5d6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343" y="312829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-168696" y="6395080"/>
            <a:ext cx="12360696" cy="46292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15343" y="6457877"/>
            <a:ext cx="176419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webtorgi.samregion.ru</a:t>
            </a: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Номер слайда 1"/>
          <p:cNvSpPr txBox="1">
            <a:spLocks/>
          </p:cNvSpPr>
          <p:nvPr/>
        </p:nvSpPr>
        <p:spPr>
          <a:xfrm>
            <a:off x="9632776" y="659637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14" name="Номер слайда 1"/>
          <p:cNvSpPr txBox="1">
            <a:spLocks/>
          </p:cNvSpPr>
          <p:nvPr/>
        </p:nvSpPr>
        <p:spPr>
          <a:xfrm>
            <a:off x="9688502" y="6419421"/>
            <a:ext cx="16640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19B0651-EE4F-4900-A07F-96A6BFA9D0F0}" type="slidenum">
              <a:rPr lang="ru-RU" smtClean="0"/>
              <a:pPr/>
              <a:t>6</a:t>
            </a:fld>
            <a:endParaRPr lang="ru-RU" dirty="0"/>
          </a:p>
        </p:txBody>
      </p:sp>
      <p:pic>
        <p:nvPicPr>
          <p:cNvPr id="1027" name="Picture 3" descr="C:\Users\StrelkovaAV\Desktop\Screenshot_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8468" y="5547506"/>
            <a:ext cx="2258888" cy="1054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9576571" y="5174610"/>
            <a:ext cx="22604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900" b="1" dirty="0">
                <a:solidFill>
                  <a:prstClr val="black"/>
                </a:solidFill>
              </a:rPr>
              <a:t>Смена исполнителя услуг Склада:</a:t>
            </a:r>
          </a:p>
          <a:p>
            <a:pPr lvl="0" algn="ctr"/>
            <a:r>
              <a:rPr lang="ru-RU" sz="900" b="1" dirty="0">
                <a:solidFill>
                  <a:prstClr val="black"/>
                </a:solidFill>
              </a:rPr>
              <a:t>ООО Логистик Центр (ГК </a:t>
            </a:r>
            <a:r>
              <a:rPr lang="ru-RU" sz="900" b="1" dirty="0" err="1">
                <a:solidFill>
                  <a:prstClr val="black"/>
                </a:solidFill>
              </a:rPr>
              <a:t>Далимо</a:t>
            </a:r>
            <a:r>
              <a:rPr lang="ru-RU" sz="900" b="1" dirty="0">
                <a:solidFill>
                  <a:prstClr val="black"/>
                </a:solidFill>
              </a:rPr>
              <a:t>)</a:t>
            </a: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1271464" y="2924944"/>
            <a:ext cx="9073008" cy="0"/>
          </a:xfrm>
          <a:prstGeom prst="line">
            <a:avLst/>
          </a:prstGeom>
          <a:ln w="2222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9599357" y="5174610"/>
            <a:ext cx="2258888" cy="1389088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407368" y="6481225"/>
            <a:ext cx="176419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webtorgi.samregion.ru</a:t>
            </a: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Номер слайда 1"/>
          <p:cNvSpPr txBox="1">
            <a:spLocks/>
          </p:cNvSpPr>
          <p:nvPr/>
        </p:nvSpPr>
        <p:spPr>
          <a:xfrm>
            <a:off x="9480376" y="644397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19B0651-EE4F-4900-A07F-96A6BFA9D0F0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2015728" y="449233"/>
            <a:ext cx="84727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Times New Roman" panose="02020603050405020304" pitchFamily="18" charset="0"/>
              </a:rPr>
              <a:t>ЭТАПЫ РЕАЛИЗАЦИИ ПИЛОТНОГО ПРОЕКТА</a:t>
            </a:r>
            <a:endParaRPr lang="ru-RU" sz="2400" b="1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21" name="Picture 2" descr="C:\Users\sharapovir\Desktop\Samarskaya oblast.723b5d6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343" y="312829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Прямоугольник 21"/>
          <p:cNvSpPr/>
          <p:nvPr/>
        </p:nvSpPr>
        <p:spPr>
          <a:xfrm>
            <a:off x="-168696" y="6395080"/>
            <a:ext cx="12360696" cy="46292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15343" y="6457877"/>
            <a:ext cx="176419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webtorgi.samregion.ru</a:t>
            </a: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Номер слайда 1"/>
          <p:cNvSpPr txBox="1">
            <a:spLocks/>
          </p:cNvSpPr>
          <p:nvPr/>
        </p:nvSpPr>
        <p:spPr>
          <a:xfrm>
            <a:off x="9632776" y="659637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5" name="Номер слайда 1"/>
          <p:cNvSpPr txBox="1">
            <a:spLocks/>
          </p:cNvSpPr>
          <p:nvPr/>
        </p:nvSpPr>
        <p:spPr>
          <a:xfrm>
            <a:off x="9688502" y="6419421"/>
            <a:ext cx="16640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19B0651-EE4F-4900-A07F-96A6BFA9D0F0}" type="slidenum">
              <a:rPr lang="ru-RU" smtClean="0"/>
              <a:pPr/>
              <a:t>6</a:t>
            </a:fld>
            <a:endParaRPr lang="ru-RU" dirty="0"/>
          </a:p>
        </p:txBody>
      </p:sp>
      <p:pic>
        <p:nvPicPr>
          <p:cNvPr id="26" name="Picture 3" descr="C:\Users\StrelkovaAV\Desktop\Screenshot_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6241" y="5128064"/>
            <a:ext cx="3611116" cy="1473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Прямоугольник 26"/>
          <p:cNvSpPr/>
          <p:nvPr/>
        </p:nvSpPr>
        <p:spPr>
          <a:xfrm>
            <a:off x="9875748" y="4679917"/>
            <a:ext cx="22604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900" b="1" dirty="0">
                <a:solidFill>
                  <a:prstClr val="black"/>
                </a:solidFill>
              </a:rPr>
              <a:t>Смена исполнителя услуг Склада:</a:t>
            </a:r>
          </a:p>
          <a:p>
            <a:pPr lvl="0" algn="ctr"/>
            <a:r>
              <a:rPr lang="ru-RU" sz="900" b="1" dirty="0">
                <a:solidFill>
                  <a:prstClr val="black"/>
                </a:solidFill>
              </a:rPr>
              <a:t>ООО Логистик Центр (ГК </a:t>
            </a:r>
            <a:r>
              <a:rPr lang="ru-RU" sz="900" b="1" dirty="0" err="1">
                <a:solidFill>
                  <a:prstClr val="black"/>
                </a:solidFill>
              </a:rPr>
              <a:t>Далимо</a:t>
            </a:r>
            <a:r>
              <a:rPr lang="ru-RU" sz="900" b="1" dirty="0">
                <a:solidFill>
                  <a:prstClr val="black"/>
                </a:solidFill>
              </a:rPr>
              <a:t>)</a:t>
            </a:r>
          </a:p>
        </p:txBody>
      </p:sp>
      <p:sp>
        <p:nvSpPr>
          <p:cNvPr id="28" name="Нашивка 27"/>
          <p:cNvSpPr/>
          <p:nvPr/>
        </p:nvSpPr>
        <p:spPr>
          <a:xfrm>
            <a:off x="1578645" y="3068960"/>
            <a:ext cx="2190952" cy="663756"/>
          </a:xfrm>
          <a:prstGeom prst="chevron">
            <a:avLst/>
          </a:prstGeom>
          <a:solidFill>
            <a:srgbClr val="339966">
              <a:alpha val="64000"/>
            </a:srgb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2018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9" name="Нашивка 28"/>
          <p:cNvSpPr/>
          <p:nvPr/>
        </p:nvSpPr>
        <p:spPr>
          <a:xfrm>
            <a:off x="3503712" y="3060961"/>
            <a:ext cx="2304256" cy="663756"/>
          </a:xfrm>
          <a:prstGeom prst="chevron">
            <a:avLst/>
          </a:prstGeom>
          <a:solidFill>
            <a:srgbClr val="0066CC">
              <a:alpha val="62000"/>
            </a:srgb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0" name="Нашивка 29"/>
          <p:cNvSpPr/>
          <p:nvPr/>
        </p:nvSpPr>
        <p:spPr>
          <a:xfrm>
            <a:off x="5537393" y="3041403"/>
            <a:ext cx="2195641" cy="691313"/>
          </a:xfrm>
          <a:prstGeom prst="chevron">
            <a:avLst/>
          </a:prstGeom>
          <a:solidFill>
            <a:srgbClr val="FF5050">
              <a:alpha val="75000"/>
            </a:srgb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845205" y="3082976"/>
            <a:ext cx="1692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Сентябрь 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</a:rPr>
              <a:t>2018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004136" y="3092333"/>
            <a:ext cx="13886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Октябрь 2019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3" name="Нашивка 32"/>
          <p:cNvSpPr/>
          <p:nvPr/>
        </p:nvSpPr>
        <p:spPr>
          <a:xfrm>
            <a:off x="7500324" y="3041403"/>
            <a:ext cx="2707951" cy="691313"/>
          </a:xfrm>
          <a:prstGeom prst="chevron">
            <a:avLst/>
          </a:prstGeom>
          <a:solidFill>
            <a:srgbClr val="00FF99">
              <a:alpha val="43000"/>
            </a:srgb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805169" y="3220745"/>
            <a:ext cx="2414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2 полугодие 2021 года</a:t>
            </a:r>
            <a:endParaRPr lang="ru-RU" dirty="0">
              <a:solidFill>
                <a:schemeClr val="bg1"/>
              </a:solidFill>
            </a:endParaRPr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>
            <a:off x="1271464" y="3861048"/>
            <a:ext cx="9073008" cy="0"/>
          </a:xfrm>
          <a:prstGeom prst="line">
            <a:avLst/>
          </a:prstGeom>
          <a:ln w="2222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Рисунок 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5508" y="1548603"/>
            <a:ext cx="657225" cy="619125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4296" y="1533183"/>
            <a:ext cx="685800" cy="657225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67808" y="1488315"/>
            <a:ext cx="714375" cy="695325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34953" y="1488315"/>
            <a:ext cx="685800" cy="657225"/>
          </a:xfrm>
          <a:prstGeom prst="rect">
            <a:avLst/>
          </a:prstGeom>
        </p:spPr>
      </p:pic>
      <p:cxnSp>
        <p:nvCxnSpPr>
          <p:cNvPr id="40" name="Прямая соединительная линия 39"/>
          <p:cNvCxnSpPr>
            <a:endCxn id="36" idx="2"/>
          </p:cNvCxnSpPr>
          <p:nvPr/>
        </p:nvCxnSpPr>
        <p:spPr>
          <a:xfrm flipV="1">
            <a:off x="2674120" y="2167728"/>
            <a:ext cx="1" cy="757216"/>
          </a:xfrm>
          <a:prstGeom prst="line">
            <a:avLst/>
          </a:prstGeom>
          <a:ln w="22225">
            <a:solidFill>
              <a:srgbClr val="339966"/>
            </a:solidFill>
            <a:prstDash val="dash"/>
            <a:head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 flipV="1">
            <a:off x="4696785" y="2167728"/>
            <a:ext cx="1" cy="757216"/>
          </a:xfrm>
          <a:prstGeom prst="line">
            <a:avLst/>
          </a:prstGeom>
          <a:ln w="22225">
            <a:solidFill>
              <a:srgbClr val="0070C0"/>
            </a:solidFill>
            <a:prstDash val="dash"/>
            <a:head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 flipV="1">
            <a:off x="6617195" y="2167728"/>
            <a:ext cx="1" cy="757216"/>
          </a:xfrm>
          <a:prstGeom prst="line">
            <a:avLst/>
          </a:prstGeom>
          <a:ln w="22225">
            <a:solidFill>
              <a:srgbClr val="FF5050"/>
            </a:solidFill>
            <a:prstDash val="dash"/>
            <a:head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 flipV="1">
            <a:off x="8880307" y="2156634"/>
            <a:ext cx="1" cy="757216"/>
          </a:xfrm>
          <a:prstGeom prst="line">
            <a:avLst/>
          </a:prstGeom>
          <a:ln w="22225">
            <a:solidFill>
              <a:srgbClr val="00FF99"/>
            </a:solidFill>
            <a:prstDash val="dash"/>
            <a:head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1510918" y="4616740"/>
            <a:ext cx="232640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dirty="0" smtClean="0">
                <a:solidFill>
                  <a:srgbClr val="3399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Научная основа </a:t>
            </a:r>
          </a:p>
          <a:p>
            <a:pPr algn="ctr"/>
            <a:r>
              <a:rPr lang="ru-RU" sz="1300" b="1" dirty="0" smtClean="0">
                <a:solidFill>
                  <a:srgbClr val="3399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создания проекта:</a:t>
            </a:r>
          </a:p>
          <a:p>
            <a:pPr algn="ctr"/>
            <a:r>
              <a:rPr lang="ru-RU" sz="1200" dirty="0" smtClean="0">
                <a:solidFill>
                  <a:srgbClr val="3399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Самарский государственный экономический университет</a:t>
            </a:r>
            <a:endParaRPr lang="ru-RU" sz="1200" dirty="0">
              <a:solidFill>
                <a:srgbClr val="3399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534166" y="4604844"/>
            <a:ext cx="232640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Правовая основа </a:t>
            </a:r>
          </a:p>
          <a:p>
            <a:pPr algn="ctr"/>
            <a:r>
              <a:rPr lang="ru-RU" sz="13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создания проекта:</a:t>
            </a:r>
          </a:p>
          <a:p>
            <a:pPr algn="ctr"/>
            <a:r>
              <a:rPr lang="ru-RU" sz="1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распоряжение </a:t>
            </a:r>
          </a:p>
          <a:p>
            <a:pPr algn="ctr"/>
            <a:r>
              <a:rPr lang="ru-RU" sz="1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Правительства №694-р от 07.09.2018</a:t>
            </a:r>
            <a:endParaRPr lang="ru-RU" sz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556799" y="4558355"/>
            <a:ext cx="2326404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dirty="0" smtClean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пилотного </a:t>
            </a:r>
          </a:p>
          <a:p>
            <a:pPr algn="ctr"/>
            <a:r>
              <a:rPr lang="ru-RU" sz="1300" b="1" dirty="0" smtClean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проекта:</a:t>
            </a:r>
          </a:p>
          <a:p>
            <a:pPr algn="ctr"/>
            <a:r>
              <a:rPr lang="ru-RU" sz="1200" dirty="0" smtClean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учреждений министерства социально-демографической и семейной политики</a:t>
            </a:r>
          </a:p>
          <a:p>
            <a:pPr algn="ctr"/>
            <a:r>
              <a:rPr lang="ru-RU" sz="1200" dirty="0" smtClean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учреждения министерства</a:t>
            </a:r>
          </a:p>
          <a:p>
            <a:pPr algn="ctr"/>
            <a:r>
              <a:rPr lang="ru-RU" sz="1200" dirty="0" smtClean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здравоохранения</a:t>
            </a:r>
          </a:p>
          <a:p>
            <a:pPr algn="ctr"/>
            <a:r>
              <a:rPr lang="ru-RU" sz="1200" dirty="0" smtClean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 учреждений министерства</a:t>
            </a:r>
          </a:p>
          <a:p>
            <a:pPr algn="ctr"/>
            <a:r>
              <a:rPr lang="ru-RU" sz="1200" dirty="0" smtClean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 и науки</a:t>
            </a:r>
            <a:endParaRPr lang="ru-RU" sz="1200" dirty="0">
              <a:solidFill>
                <a:srgbClr val="FF5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750851" y="4560947"/>
            <a:ext cx="232640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dirty="0">
                <a:solidFill>
                  <a:srgbClr val="00FF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105 учреждений</a:t>
            </a:r>
          </a:p>
          <a:p>
            <a:pPr algn="ctr"/>
            <a:r>
              <a:rPr lang="ru-RU" sz="1300" b="1" dirty="0">
                <a:solidFill>
                  <a:srgbClr val="00FF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190 адресов доставки</a:t>
            </a:r>
          </a:p>
        </p:txBody>
      </p:sp>
      <p:cxnSp>
        <p:nvCxnSpPr>
          <p:cNvPr id="48" name="Прямая соединительная линия 47"/>
          <p:cNvCxnSpPr/>
          <p:nvPr/>
        </p:nvCxnSpPr>
        <p:spPr>
          <a:xfrm flipV="1">
            <a:off x="2674120" y="3872945"/>
            <a:ext cx="0" cy="656002"/>
          </a:xfrm>
          <a:prstGeom prst="line">
            <a:avLst/>
          </a:prstGeom>
          <a:ln w="22225">
            <a:solidFill>
              <a:srgbClr val="339966"/>
            </a:solidFill>
            <a:prstDash val="dash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 flipV="1">
            <a:off x="4717985" y="3872945"/>
            <a:ext cx="0" cy="656002"/>
          </a:xfrm>
          <a:prstGeom prst="line">
            <a:avLst/>
          </a:prstGeom>
          <a:ln w="22225">
            <a:solidFill>
              <a:srgbClr val="339966"/>
            </a:solidFill>
            <a:prstDash val="dash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 flipV="1">
            <a:off x="6641026" y="3872945"/>
            <a:ext cx="0" cy="656002"/>
          </a:xfrm>
          <a:prstGeom prst="line">
            <a:avLst/>
          </a:prstGeom>
          <a:ln w="22225">
            <a:solidFill>
              <a:srgbClr val="339966"/>
            </a:solidFill>
            <a:prstDash val="dash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 flipV="1">
            <a:off x="8877853" y="3872945"/>
            <a:ext cx="0" cy="656002"/>
          </a:xfrm>
          <a:prstGeom prst="line">
            <a:avLst/>
          </a:prstGeom>
          <a:ln w="22225">
            <a:solidFill>
              <a:srgbClr val="339966"/>
            </a:solidFill>
            <a:prstDash val="dash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2009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407368" y="6481225"/>
            <a:ext cx="176419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prstClr val="white">
                    <a:lumMod val="50000"/>
                  </a:prstClr>
                </a:solidFill>
              </a:rPr>
              <a:t>webtorgi.samregion.ru</a:t>
            </a:r>
            <a:endParaRPr lang="ru-RU" sz="1400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80376" y="6443977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991544" y="436362"/>
            <a:ext cx="79127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1F497D">
                    <a:lumMod val="60000"/>
                    <a:lumOff val="40000"/>
                  </a:srgbClr>
                </a:solidFill>
                <a:cs typeface="Times New Roman" panose="02020603050405020304" pitchFamily="18" charset="0"/>
              </a:rPr>
              <a:t>СХЕМА РАБОТЫ СПЕЦИАЛИЗИРОВАННОГО СКЛАДА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flipH="1">
            <a:off x="2063552" y="980728"/>
            <a:ext cx="971004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:\Users\sharapovir\Desktop\Samarskaya oblast.723b5d6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343" y="312829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0" y="6373905"/>
            <a:ext cx="12192000" cy="46292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15343" y="6457877"/>
            <a:ext cx="176419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prstClr val="white">
                    <a:lumMod val="50000"/>
                  </a:prstClr>
                </a:solidFill>
              </a:rPr>
              <a:t>webtorgi.samregion.ru</a:t>
            </a:r>
            <a:endParaRPr lang="ru-RU" sz="1400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3" name="Номер слайда 1"/>
          <p:cNvSpPr txBox="1">
            <a:spLocks/>
          </p:cNvSpPr>
          <p:nvPr/>
        </p:nvSpPr>
        <p:spPr>
          <a:xfrm>
            <a:off x="9632776" y="659637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Номер слайда 1"/>
          <p:cNvSpPr txBox="1">
            <a:spLocks/>
          </p:cNvSpPr>
          <p:nvPr/>
        </p:nvSpPr>
        <p:spPr>
          <a:xfrm>
            <a:off x="9688502" y="6419421"/>
            <a:ext cx="16640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419413" y="2591296"/>
            <a:ext cx="3175547" cy="2597887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ru-RU" sz="2800" b="1" dirty="0" smtClean="0">
                <a:solidFill>
                  <a:prstClr val="white"/>
                </a:solidFill>
              </a:rPr>
              <a:t>ГУОТ СО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prstClr val="white"/>
                </a:solidFill>
              </a:rPr>
              <a:t>Оплата услуг на основании государственного контракта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prstClr val="white"/>
                </a:solidFill>
              </a:rPr>
              <a:t>Методическая помощь заказчикам и поставщикам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prstClr val="white"/>
                </a:solidFill>
              </a:rPr>
              <a:t>Формирование каталога продуктов питания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prstClr val="white"/>
                </a:solidFill>
              </a:rPr>
              <a:t>Расчет НМЦК на 285 позиций продуктов питания</a:t>
            </a:r>
            <a:endParaRPr lang="ru-RU" sz="1400" b="1" dirty="0">
              <a:solidFill>
                <a:prstClr val="white"/>
              </a:solidFill>
            </a:endParaRPr>
          </a:p>
        </p:txBody>
      </p:sp>
      <p:cxnSp>
        <p:nvCxnSpPr>
          <p:cNvPr id="18" name="Прямая со стрелкой 17"/>
          <p:cNvCxnSpPr/>
          <p:nvPr/>
        </p:nvCxnSpPr>
        <p:spPr>
          <a:xfrm>
            <a:off x="6322775" y="2975798"/>
            <a:ext cx="0" cy="1004556"/>
          </a:xfrm>
          <a:prstGeom prst="straightConnector1">
            <a:avLst/>
          </a:prstGeom>
          <a:ln w="28575" cmpd="sng">
            <a:solidFill>
              <a:schemeClr val="accent3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V="1">
            <a:off x="7576946" y="3612707"/>
            <a:ext cx="703414" cy="469432"/>
          </a:xfrm>
          <a:prstGeom prst="straightConnector1">
            <a:avLst/>
          </a:prstGeom>
          <a:ln w="28575" cmpd="sng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Скругленный прямоугольник 18"/>
          <p:cNvSpPr/>
          <p:nvPr/>
        </p:nvSpPr>
        <p:spPr>
          <a:xfrm>
            <a:off x="4877708" y="4082139"/>
            <a:ext cx="2973821" cy="229176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ru-RU" sz="2800" b="1" dirty="0" smtClean="0">
                <a:solidFill>
                  <a:prstClr val="white"/>
                </a:solidFill>
              </a:rPr>
              <a:t>СКЛАД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1" dirty="0" smtClean="0">
                <a:solidFill>
                  <a:prstClr val="white"/>
                </a:solidFill>
              </a:rPr>
              <a:t>Прием на ответственное хранение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1" dirty="0" smtClean="0">
                <a:solidFill>
                  <a:prstClr val="white"/>
                </a:solidFill>
              </a:rPr>
              <a:t>Формирование сводных заявок для поставщиков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1" dirty="0" smtClean="0">
                <a:solidFill>
                  <a:prstClr val="white"/>
                </a:solidFill>
              </a:rPr>
              <a:t>Приемка по качеству и </a:t>
            </a:r>
          </a:p>
          <a:p>
            <a:r>
              <a:rPr lang="ru-RU" sz="1200" b="1" dirty="0" smtClean="0">
                <a:solidFill>
                  <a:prstClr val="white"/>
                </a:solidFill>
              </a:rPr>
              <a:t>количеству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1" dirty="0" smtClean="0">
                <a:solidFill>
                  <a:prstClr val="white"/>
                </a:solidFill>
              </a:rPr>
              <a:t>Доставка заказов заказчику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1" dirty="0" smtClean="0">
                <a:solidFill>
                  <a:prstClr val="white"/>
                </a:solidFill>
              </a:rPr>
              <a:t>Оформление документов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1" dirty="0" smtClean="0">
                <a:solidFill>
                  <a:prstClr val="white"/>
                </a:solidFill>
              </a:rPr>
              <a:t>Фиксация фактов </a:t>
            </a:r>
            <a:r>
              <a:rPr lang="ru-RU" sz="1200" b="1" dirty="0" err="1" smtClean="0">
                <a:solidFill>
                  <a:prstClr val="white"/>
                </a:solidFill>
              </a:rPr>
              <a:t>непоставки</a:t>
            </a:r>
            <a:r>
              <a:rPr lang="ru-RU" sz="1200" b="1" dirty="0" smtClean="0">
                <a:solidFill>
                  <a:prstClr val="white"/>
                </a:solidFill>
              </a:rPr>
              <a:t>/недопоставки</a:t>
            </a:r>
            <a:endParaRPr lang="ru-RU" sz="1200" b="1" dirty="0">
              <a:solidFill>
                <a:prstClr val="white"/>
              </a:solidFill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649" y="5195579"/>
            <a:ext cx="521297" cy="521297"/>
          </a:xfrm>
          <a:prstGeom prst="rect">
            <a:avLst/>
          </a:prstGeom>
        </p:spPr>
      </p:pic>
      <p:sp>
        <p:nvSpPr>
          <p:cNvPr id="22" name="Скругленный прямоугольник 21"/>
          <p:cNvSpPr/>
          <p:nvPr/>
        </p:nvSpPr>
        <p:spPr>
          <a:xfrm>
            <a:off x="696572" y="1736290"/>
            <a:ext cx="2878185" cy="2154299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</a:rPr>
              <a:t>ПОСТАВЩИКИ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prstClr val="white"/>
                </a:solidFill>
              </a:rPr>
              <a:t>Поставка единой партии товара на склад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prstClr val="white"/>
                </a:solidFill>
              </a:rPr>
              <a:t>Оформление единых товарно-сопроводительных документов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prstClr val="white"/>
                </a:solidFill>
              </a:rPr>
              <a:t>Передача товаров </a:t>
            </a:r>
          </a:p>
          <a:p>
            <a:r>
              <a:rPr lang="ru-RU" sz="1400" b="1" dirty="0" smtClean="0">
                <a:solidFill>
                  <a:prstClr val="white"/>
                </a:solidFill>
              </a:rPr>
              <a:t>на ответственное хранение</a:t>
            </a:r>
          </a:p>
          <a:p>
            <a:pPr algn="ctr"/>
            <a:endParaRPr lang="ru-RU" sz="1400" b="1" dirty="0">
              <a:solidFill>
                <a:prstClr val="white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1084" y="3174845"/>
            <a:ext cx="604751" cy="491360"/>
          </a:xfrm>
          <a:prstGeom prst="rect">
            <a:avLst/>
          </a:prstGeom>
        </p:spPr>
      </p:pic>
      <p:sp>
        <p:nvSpPr>
          <p:cNvPr id="23" name="Скругленный прямоугольник 22"/>
          <p:cNvSpPr/>
          <p:nvPr/>
        </p:nvSpPr>
        <p:spPr>
          <a:xfrm>
            <a:off x="4657319" y="1236422"/>
            <a:ext cx="3194211" cy="1559505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ru-RU" sz="2800" b="1" dirty="0" smtClean="0">
                <a:solidFill>
                  <a:prstClr val="white"/>
                </a:solidFill>
              </a:rPr>
              <a:t>ЗАКАЗЧИКИ</a:t>
            </a:r>
          </a:p>
          <a:p>
            <a:pPr algn="ctr"/>
            <a:r>
              <a:rPr lang="ru-RU" b="1" dirty="0" smtClean="0">
                <a:solidFill>
                  <a:prstClr val="white"/>
                </a:solidFill>
              </a:rPr>
              <a:t>направление заявок</a:t>
            </a:r>
          </a:p>
          <a:p>
            <a:pPr algn="ctr"/>
            <a:r>
              <a:rPr lang="ru-RU" b="1" dirty="0" smtClean="0">
                <a:solidFill>
                  <a:prstClr val="white"/>
                </a:solidFill>
              </a:rPr>
              <a:t>оплата продуктов </a:t>
            </a:r>
          </a:p>
          <a:p>
            <a:pPr algn="ctr"/>
            <a:r>
              <a:rPr lang="ru-RU" b="1" dirty="0" smtClean="0">
                <a:solidFill>
                  <a:prstClr val="white"/>
                </a:solidFill>
              </a:rPr>
              <a:t>питания</a:t>
            </a:r>
            <a:endParaRPr lang="ru-RU" b="1" dirty="0">
              <a:solidFill>
                <a:prstClr val="white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1079" y="2058870"/>
            <a:ext cx="467033" cy="508547"/>
          </a:xfrm>
          <a:prstGeom prst="rect">
            <a:avLst/>
          </a:prstGeom>
        </p:spPr>
      </p:pic>
      <p:pic>
        <p:nvPicPr>
          <p:cNvPr id="1029" name="Рисунок 102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7097" y="3420525"/>
            <a:ext cx="361864" cy="361864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1364" y="2969382"/>
            <a:ext cx="381863" cy="381863"/>
          </a:xfrm>
          <a:prstGeom prst="rect">
            <a:avLst/>
          </a:prstGeom>
        </p:spPr>
      </p:pic>
      <p:sp>
        <p:nvSpPr>
          <p:cNvPr id="39" name="Скругленный прямоугольник 38"/>
          <p:cNvSpPr/>
          <p:nvPr/>
        </p:nvSpPr>
        <p:spPr>
          <a:xfrm>
            <a:off x="1059522" y="4612111"/>
            <a:ext cx="2435144" cy="1154143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</a:rPr>
              <a:t>ЛАБОРАТОРИЯ</a:t>
            </a:r>
          </a:p>
          <a:p>
            <a:pPr algn="ctr"/>
            <a:r>
              <a:rPr lang="ru-RU" sz="1100" b="1" dirty="0" smtClean="0">
                <a:solidFill>
                  <a:prstClr val="white"/>
                </a:solidFill>
              </a:rPr>
              <a:t>Лабораторные исследования качества принятых </a:t>
            </a:r>
          </a:p>
          <a:p>
            <a:pPr algn="ctr"/>
            <a:r>
              <a:rPr lang="ru-RU" sz="1100" b="1" dirty="0" smtClean="0">
                <a:solidFill>
                  <a:prstClr val="white"/>
                </a:solidFill>
              </a:rPr>
              <a:t>продуктов питания</a:t>
            </a:r>
            <a:endParaRPr lang="ru-RU" sz="1100" b="1" dirty="0">
              <a:solidFill>
                <a:prstClr val="white"/>
              </a:solidFill>
            </a:endParaRPr>
          </a:p>
        </p:txBody>
      </p:sp>
      <p:cxnSp>
        <p:nvCxnSpPr>
          <p:cNvPr id="40" name="Прямая со стрелкой 39"/>
          <p:cNvCxnSpPr/>
          <p:nvPr/>
        </p:nvCxnSpPr>
        <p:spPr>
          <a:xfrm flipV="1">
            <a:off x="3572049" y="5189182"/>
            <a:ext cx="1227807" cy="1"/>
          </a:xfrm>
          <a:prstGeom prst="straightConnector1">
            <a:avLst/>
          </a:prstGeom>
          <a:ln w="28575" cmpd="sng">
            <a:solidFill>
              <a:schemeClr val="accent5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3" name="Рисунок 103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8064" y="3251004"/>
            <a:ext cx="649255" cy="649255"/>
          </a:xfrm>
          <a:prstGeom prst="rect">
            <a:avLst/>
          </a:prstGeom>
        </p:spPr>
      </p:pic>
      <p:cxnSp>
        <p:nvCxnSpPr>
          <p:cNvPr id="1037" name="Прямая со стрелкой 1036"/>
          <p:cNvCxnSpPr/>
          <p:nvPr/>
        </p:nvCxnSpPr>
        <p:spPr>
          <a:xfrm>
            <a:off x="3744951" y="3618526"/>
            <a:ext cx="1054905" cy="686252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9" name="Рисунок 103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1272" y="5162362"/>
            <a:ext cx="524124" cy="524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313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3402" y="1696529"/>
            <a:ext cx="4320480" cy="4013203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256240" y="6430001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flipH="1">
            <a:off x="2481959" y="535967"/>
            <a:ext cx="971004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0" y="6395080"/>
            <a:ext cx="12192000" cy="46292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3" name="Номер слайда 3"/>
          <p:cNvSpPr txBox="1">
            <a:spLocks/>
          </p:cNvSpPr>
          <p:nvPr/>
        </p:nvSpPr>
        <p:spPr>
          <a:xfrm>
            <a:off x="9077472" y="644397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51532" y="6488039"/>
            <a:ext cx="176419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prstClr val="white">
                    <a:lumMod val="50000"/>
                  </a:prstClr>
                </a:solidFill>
              </a:rPr>
              <a:t>webtorgi.samregion.ru</a:t>
            </a:r>
            <a:endParaRPr lang="ru-RU" sz="1400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063405" y="89691"/>
            <a:ext cx="9849082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300" b="1" dirty="0" smtClean="0">
                <a:solidFill>
                  <a:srgbClr val="1F497D">
                    <a:lumMod val="60000"/>
                    <a:lumOff val="40000"/>
                  </a:srgbClr>
                </a:solidFill>
                <a:cs typeface="Times New Roman" panose="02020603050405020304" pitchFamily="18" charset="0"/>
              </a:rPr>
              <a:t>ПЛАНЫ ПО РАЗВИТИЮ ПРОЕКТА «СПЕЦИАЛИЗИРОВАННЫЙ СКЛАД»</a:t>
            </a:r>
            <a:endParaRPr lang="ru-RU" sz="2300" b="1" dirty="0">
              <a:solidFill>
                <a:srgbClr val="1F497D">
                  <a:lumMod val="60000"/>
                  <a:lumOff val="40000"/>
                </a:srgbClr>
              </a:solidFill>
              <a:cs typeface="Times New Roman" panose="02020603050405020304" pitchFamily="18" charset="0"/>
            </a:endParaRPr>
          </a:p>
        </p:txBody>
      </p:sp>
      <p:pic>
        <p:nvPicPr>
          <p:cNvPr id="16" name="Picture 2" descr="C:\Users\sharapovir\Desktop\Samarskaya oblast.723b5d68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343" y="312829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66" y="694432"/>
            <a:ext cx="5406400" cy="5558528"/>
          </a:xfrm>
          <a:prstGeom prst="rect">
            <a:avLst/>
          </a:prstGeom>
        </p:spPr>
      </p:pic>
      <p:sp>
        <p:nvSpPr>
          <p:cNvPr id="19" name="Блок-схема: узел 18"/>
          <p:cNvSpPr/>
          <p:nvPr/>
        </p:nvSpPr>
        <p:spPr>
          <a:xfrm>
            <a:off x="2117156" y="3803050"/>
            <a:ext cx="216647" cy="214216"/>
          </a:xfrm>
          <a:prstGeom prst="flowChartConnector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Блок-схема: узел 19"/>
          <p:cNvSpPr/>
          <p:nvPr/>
        </p:nvSpPr>
        <p:spPr>
          <a:xfrm>
            <a:off x="2012763" y="3978118"/>
            <a:ext cx="208787" cy="206444"/>
          </a:xfrm>
          <a:prstGeom prst="flowChartConnector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00"/>
              </a:solidFill>
            </a:endParaRPr>
          </a:p>
        </p:txBody>
      </p:sp>
      <p:sp>
        <p:nvSpPr>
          <p:cNvPr id="22" name="Прямоугольная выноска 21"/>
          <p:cNvSpPr/>
          <p:nvPr/>
        </p:nvSpPr>
        <p:spPr>
          <a:xfrm>
            <a:off x="12576" y="3226006"/>
            <a:ext cx="1842367" cy="504697"/>
          </a:xfrm>
          <a:prstGeom prst="wedgeRectCallout">
            <a:avLst>
              <a:gd name="adj1" fmla="val 69460"/>
              <a:gd name="adj2" fmla="val 72817"/>
            </a:avLst>
          </a:prstGeom>
          <a:gradFill flip="none" rotWithShape="1">
            <a:gsLst>
              <a:gs pos="0">
                <a:srgbClr val="FFFF00"/>
              </a:gs>
              <a:gs pos="2000">
                <a:schemeClr val="accent6"/>
              </a:gs>
              <a:gs pos="100000">
                <a:srgbClr val="FFFF0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C0504D">
                    <a:lumMod val="75000"/>
                  </a:srgbClr>
                </a:solidFill>
                <a:cs typeface="Times New Roman" panose="02020603050405020304" pitchFamily="18" charset="0"/>
              </a:rPr>
              <a:t>Новокуйбышевск</a:t>
            </a:r>
          </a:p>
          <a:p>
            <a:r>
              <a:rPr lang="ru-RU" sz="1400" b="1" dirty="0" smtClean="0">
                <a:solidFill>
                  <a:srgbClr val="C0504D">
                    <a:lumMod val="75000"/>
                  </a:srgbClr>
                </a:solidFill>
                <a:cs typeface="Times New Roman" panose="02020603050405020304" pitchFamily="18" charset="0"/>
              </a:rPr>
              <a:t> </a:t>
            </a:r>
            <a:r>
              <a:rPr lang="ru-RU" sz="1400" b="1" dirty="0">
                <a:solidFill>
                  <a:srgbClr val="C0504D">
                    <a:lumMod val="75000"/>
                  </a:srgbClr>
                </a:solidFill>
                <a:cs typeface="Times New Roman" panose="02020603050405020304" pitchFamily="18" charset="0"/>
              </a:rPr>
              <a:t>18 </a:t>
            </a:r>
            <a:r>
              <a:rPr lang="ru-RU" sz="1400" b="1" dirty="0" smtClean="0">
                <a:solidFill>
                  <a:srgbClr val="C0504D">
                    <a:lumMod val="75000"/>
                  </a:srgbClr>
                </a:solidFill>
                <a:cs typeface="Times New Roman" panose="02020603050405020304" pitchFamily="18" charset="0"/>
              </a:rPr>
              <a:t>учреждений</a:t>
            </a:r>
            <a:endParaRPr lang="ru-RU" sz="1400" b="1" dirty="0">
              <a:solidFill>
                <a:srgbClr val="C0504D">
                  <a:lumMod val="75000"/>
                </a:srgbClr>
              </a:solidFill>
              <a:cs typeface="Times New Roman" panose="02020603050405020304" pitchFamily="18" charset="0"/>
            </a:endParaRPr>
          </a:p>
        </p:txBody>
      </p:sp>
      <p:sp>
        <p:nvSpPr>
          <p:cNvPr id="23" name="Прямоугольная выноска 22"/>
          <p:cNvSpPr/>
          <p:nvPr/>
        </p:nvSpPr>
        <p:spPr>
          <a:xfrm>
            <a:off x="4133660" y="2611581"/>
            <a:ext cx="1420706" cy="560406"/>
          </a:xfrm>
          <a:prstGeom prst="wedgeRectCallout">
            <a:avLst>
              <a:gd name="adj1" fmla="val -98340"/>
              <a:gd name="adj2" fmla="val 121164"/>
            </a:avLst>
          </a:prstGeom>
          <a:gradFill flip="none" rotWithShape="1">
            <a:gsLst>
              <a:gs pos="0">
                <a:srgbClr val="FFFF00"/>
              </a:gs>
              <a:gs pos="2000">
                <a:schemeClr val="accent6"/>
              </a:gs>
              <a:gs pos="100000">
                <a:srgbClr val="FFFF0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504D">
                    <a:lumMod val="75000"/>
                  </a:srgbClr>
                </a:solidFill>
                <a:cs typeface="Times New Roman" panose="02020603050405020304" pitchFamily="18" charset="0"/>
              </a:rPr>
              <a:t>Отрадный</a:t>
            </a:r>
          </a:p>
          <a:p>
            <a:r>
              <a:rPr lang="ru-RU" sz="1400" b="1" dirty="0" smtClean="0">
                <a:solidFill>
                  <a:srgbClr val="C0504D">
                    <a:lumMod val="75000"/>
                  </a:srgbClr>
                </a:solidFill>
                <a:cs typeface="Times New Roman" panose="02020603050405020304" pitchFamily="18" charset="0"/>
              </a:rPr>
              <a:t>7  </a:t>
            </a:r>
            <a:r>
              <a:rPr lang="ru-RU" sz="1400" b="1" dirty="0">
                <a:solidFill>
                  <a:srgbClr val="C0504D">
                    <a:lumMod val="75000"/>
                  </a:srgbClr>
                </a:solidFill>
                <a:cs typeface="Times New Roman" panose="02020603050405020304" pitchFamily="18" charset="0"/>
              </a:rPr>
              <a:t>учреждений</a:t>
            </a:r>
          </a:p>
        </p:txBody>
      </p:sp>
      <p:sp>
        <p:nvSpPr>
          <p:cNvPr id="11" name="Прямоугольная выноска 10"/>
          <p:cNvSpPr/>
          <p:nvPr/>
        </p:nvSpPr>
        <p:spPr>
          <a:xfrm>
            <a:off x="12576" y="4161603"/>
            <a:ext cx="1540401" cy="591302"/>
          </a:xfrm>
          <a:prstGeom prst="wedgeRectCallout">
            <a:avLst>
              <a:gd name="adj1" fmla="val 83316"/>
              <a:gd name="adj2" fmla="val -71887"/>
            </a:avLst>
          </a:prstGeom>
          <a:gradFill flip="none" rotWithShape="1">
            <a:gsLst>
              <a:gs pos="0">
                <a:srgbClr val="FFFF00"/>
              </a:gs>
              <a:gs pos="2000">
                <a:schemeClr val="accent6"/>
              </a:gs>
              <a:gs pos="100000">
                <a:srgbClr val="FFFF0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C0504D">
                    <a:lumMod val="75000"/>
                  </a:srgbClr>
                </a:solidFill>
                <a:cs typeface="Times New Roman" panose="02020603050405020304" pitchFamily="18" charset="0"/>
              </a:rPr>
              <a:t>Чапаевск</a:t>
            </a:r>
          </a:p>
          <a:p>
            <a:r>
              <a:rPr lang="ru-RU" sz="1400" b="1" dirty="0" smtClean="0">
                <a:solidFill>
                  <a:srgbClr val="C0504D">
                    <a:lumMod val="75000"/>
                  </a:srgbClr>
                </a:solidFill>
                <a:cs typeface="Times New Roman" panose="02020603050405020304" pitchFamily="18" charset="0"/>
              </a:rPr>
              <a:t>15 учреждений</a:t>
            </a:r>
            <a:endParaRPr lang="ru-RU" sz="900" b="1" dirty="0">
              <a:solidFill>
                <a:srgbClr val="C0504D">
                  <a:lumMod val="75000"/>
                </a:srgbClr>
              </a:solidFill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36078" y="1412776"/>
            <a:ext cx="24482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</a:rPr>
              <a:t>Всего</a:t>
            </a:r>
          </a:p>
          <a:p>
            <a:pPr algn="ctr"/>
            <a:r>
              <a:rPr lang="ru-RU" b="1" dirty="0" smtClean="0">
                <a:solidFill>
                  <a:srgbClr val="0070C0"/>
                </a:solidFill>
              </a:rPr>
              <a:t>105 учреждений</a:t>
            </a:r>
          </a:p>
          <a:p>
            <a:pPr algn="ctr"/>
            <a:r>
              <a:rPr lang="ru-RU" b="1" dirty="0" smtClean="0">
                <a:solidFill>
                  <a:srgbClr val="0070C0"/>
                </a:solidFill>
              </a:rPr>
              <a:t>190 точек поставки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5" name="Прямоугольная выноска 34"/>
          <p:cNvSpPr/>
          <p:nvPr/>
        </p:nvSpPr>
        <p:spPr>
          <a:xfrm>
            <a:off x="10164388" y="4966110"/>
            <a:ext cx="1728193" cy="740933"/>
          </a:xfrm>
          <a:prstGeom prst="wedgeRectCallout">
            <a:avLst>
              <a:gd name="adj1" fmla="val -116536"/>
              <a:gd name="adj2" fmla="val -101115"/>
            </a:avLst>
          </a:prstGeom>
          <a:gradFill flip="none" rotWithShape="1">
            <a:gsLst>
              <a:gs pos="0">
                <a:srgbClr val="FFFF00"/>
              </a:gs>
              <a:gs pos="2000">
                <a:schemeClr val="accent6"/>
              </a:gs>
              <a:gs pos="100000">
                <a:srgbClr val="FFFF0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>
              <a:solidFill>
                <a:srgbClr val="C0504D">
                  <a:lumMod val="75000"/>
                </a:srgbClr>
              </a:solidFill>
              <a:cs typeface="Times New Roman" panose="02020603050405020304" pitchFamily="18" charset="0"/>
            </a:endParaRPr>
          </a:p>
          <a:p>
            <a:pPr algn="ctr"/>
            <a:endParaRPr lang="ru-RU" sz="1600" b="1" dirty="0" smtClean="0">
              <a:solidFill>
                <a:srgbClr val="C0504D">
                  <a:lumMod val="75000"/>
                </a:srgbClr>
              </a:solidFill>
              <a:cs typeface="Times New Roman" panose="02020603050405020304" pitchFamily="18" charset="0"/>
            </a:endParaRPr>
          </a:p>
          <a:p>
            <a:pPr algn="ctr"/>
            <a:endParaRPr lang="ru-RU" sz="1600" b="1" dirty="0">
              <a:solidFill>
                <a:srgbClr val="C0504D">
                  <a:lumMod val="75000"/>
                </a:srgbClr>
              </a:solidFill>
              <a:cs typeface="Times New Roman" panose="02020603050405020304" pitchFamily="18" charset="0"/>
            </a:endParaRPr>
          </a:p>
        </p:txBody>
      </p:sp>
      <p:sp>
        <p:nvSpPr>
          <p:cNvPr id="37" name="Блок-схема: узел 36"/>
          <p:cNvSpPr/>
          <p:nvPr/>
        </p:nvSpPr>
        <p:spPr>
          <a:xfrm>
            <a:off x="2681729" y="3632120"/>
            <a:ext cx="121930" cy="108038"/>
          </a:xfrm>
          <a:prstGeom prst="flowChartConnector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Прямоугольная выноска 37"/>
          <p:cNvSpPr/>
          <p:nvPr/>
        </p:nvSpPr>
        <p:spPr>
          <a:xfrm>
            <a:off x="793826" y="2488611"/>
            <a:ext cx="1452821" cy="518011"/>
          </a:xfrm>
          <a:prstGeom prst="wedgeRectCallout">
            <a:avLst>
              <a:gd name="adj1" fmla="val 87325"/>
              <a:gd name="adj2" fmla="val 183631"/>
            </a:avLst>
          </a:prstGeom>
          <a:gradFill flip="none" rotWithShape="1">
            <a:gsLst>
              <a:gs pos="0">
                <a:srgbClr val="FFFF00"/>
              </a:gs>
              <a:gs pos="2000">
                <a:schemeClr val="accent6"/>
              </a:gs>
              <a:gs pos="100000">
                <a:srgbClr val="FFFF0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C0504D">
                    <a:lumMod val="75000"/>
                  </a:srgbClr>
                </a:solidFill>
                <a:cs typeface="Times New Roman" panose="02020603050405020304" pitchFamily="18" charset="0"/>
              </a:rPr>
              <a:t>Самара</a:t>
            </a:r>
          </a:p>
          <a:p>
            <a:r>
              <a:rPr lang="ru-RU" sz="1400" b="1" dirty="0" smtClean="0">
                <a:solidFill>
                  <a:srgbClr val="C0504D">
                    <a:lumMod val="75000"/>
                  </a:srgbClr>
                </a:solidFill>
                <a:cs typeface="Times New Roman" panose="02020603050405020304" pitchFamily="18" charset="0"/>
              </a:rPr>
              <a:t>29 учреждений</a:t>
            </a:r>
            <a:endParaRPr lang="ru-RU" sz="1400" b="1" dirty="0">
              <a:solidFill>
                <a:srgbClr val="C0504D">
                  <a:lumMod val="75000"/>
                </a:srgbClr>
              </a:solidFill>
              <a:cs typeface="Times New Roman" panose="02020603050405020304" pitchFamily="18" charset="0"/>
            </a:endParaRPr>
          </a:p>
        </p:txBody>
      </p:sp>
      <p:sp>
        <p:nvSpPr>
          <p:cNvPr id="41" name="Блок-схема: узел 40"/>
          <p:cNvSpPr/>
          <p:nvPr/>
        </p:nvSpPr>
        <p:spPr>
          <a:xfrm>
            <a:off x="2644537" y="3571591"/>
            <a:ext cx="238641" cy="223480"/>
          </a:xfrm>
          <a:prstGeom prst="flowChartConnector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Прямоугольная выноска 41"/>
          <p:cNvSpPr/>
          <p:nvPr/>
        </p:nvSpPr>
        <p:spPr>
          <a:xfrm>
            <a:off x="3427323" y="3826967"/>
            <a:ext cx="1656184" cy="508745"/>
          </a:xfrm>
          <a:prstGeom prst="wedgeRectCallout">
            <a:avLst>
              <a:gd name="adj1" fmla="val -71478"/>
              <a:gd name="adj2" fmla="val -111390"/>
            </a:avLst>
          </a:prstGeom>
          <a:gradFill flip="none" rotWithShape="1">
            <a:gsLst>
              <a:gs pos="0">
                <a:srgbClr val="FFFF00"/>
              </a:gs>
              <a:gs pos="2000">
                <a:schemeClr val="accent6"/>
              </a:gs>
              <a:gs pos="100000">
                <a:srgbClr val="FFFF0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indent="-457200" algn="ctr">
              <a:lnSpc>
                <a:spcPts val="1500"/>
              </a:lnSpc>
            </a:pPr>
            <a:r>
              <a:rPr lang="ru-RU" sz="1600" b="1" dirty="0" err="1" smtClean="0">
                <a:solidFill>
                  <a:srgbClr val="C0504D">
                    <a:lumMod val="75000"/>
                  </a:srgbClr>
                </a:solidFill>
                <a:cs typeface="Times New Roman" panose="02020603050405020304" pitchFamily="18" charset="0"/>
              </a:rPr>
              <a:t>Кинель</a:t>
            </a:r>
            <a:r>
              <a:rPr lang="ru-RU" sz="1600" b="1" dirty="0" smtClean="0">
                <a:solidFill>
                  <a:srgbClr val="C0504D">
                    <a:lumMod val="75000"/>
                  </a:srgbClr>
                </a:solidFill>
                <a:cs typeface="Times New Roman" panose="02020603050405020304" pitchFamily="18" charset="0"/>
              </a:rPr>
              <a:t> и</a:t>
            </a:r>
          </a:p>
          <a:p>
            <a:pPr indent="-457200" algn="ctr">
              <a:lnSpc>
                <a:spcPts val="1500"/>
              </a:lnSpc>
            </a:pPr>
            <a:r>
              <a:rPr lang="ru-RU" sz="1600" b="1" dirty="0" err="1" smtClean="0">
                <a:solidFill>
                  <a:srgbClr val="C0504D">
                    <a:lumMod val="75000"/>
                  </a:srgbClr>
                </a:solidFill>
                <a:cs typeface="Times New Roman" panose="02020603050405020304" pitchFamily="18" charset="0"/>
              </a:rPr>
              <a:t>Кинельский</a:t>
            </a:r>
            <a:r>
              <a:rPr lang="ru-RU" sz="1600" b="1" dirty="0" smtClean="0">
                <a:solidFill>
                  <a:srgbClr val="C0504D">
                    <a:lumMod val="75000"/>
                  </a:srgbClr>
                </a:solidFill>
                <a:cs typeface="Times New Roman" panose="02020603050405020304" pitchFamily="18" charset="0"/>
              </a:rPr>
              <a:t> р-н</a:t>
            </a:r>
            <a:endParaRPr lang="ru-RU" sz="1600" b="1" dirty="0">
              <a:solidFill>
                <a:srgbClr val="C0504D">
                  <a:lumMod val="75000"/>
                </a:srgbClr>
              </a:solidFill>
              <a:cs typeface="Times New Roman" panose="02020603050405020304" pitchFamily="18" charset="0"/>
            </a:endParaRPr>
          </a:p>
          <a:p>
            <a:pPr indent="-457200" algn="ctr">
              <a:lnSpc>
                <a:spcPts val="1500"/>
              </a:lnSpc>
            </a:pPr>
            <a:r>
              <a:rPr lang="ru-RU" sz="1400" b="1" dirty="0" smtClean="0">
                <a:solidFill>
                  <a:srgbClr val="C0504D">
                    <a:lumMod val="75000"/>
                  </a:srgbClr>
                </a:solidFill>
                <a:cs typeface="Times New Roman" panose="02020603050405020304" pitchFamily="18" charset="0"/>
              </a:rPr>
              <a:t>11 учреждений</a:t>
            </a:r>
            <a:endParaRPr lang="ru-RU" sz="1400" b="1" dirty="0">
              <a:solidFill>
                <a:srgbClr val="C0504D">
                  <a:lumMod val="75000"/>
                </a:srgbClr>
              </a:solidFill>
              <a:cs typeface="Times New Roman" panose="02020603050405020304" pitchFamily="18" charset="0"/>
            </a:endParaRPr>
          </a:p>
        </p:txBody>
      </p:sp>
      <p:sp>
        <p:nvSpPr>
          <p:cNvPr id="43" name="Блок-схема: узел 42"/>
          <p:cNvSpPr/>
          <p:nvPr/>
        </p:nvSpPr>
        <p:spPr>
          <a:xfrm>
            <a:off x="2842636" y="3993453"/>
            <a:ext cx="147436" cy="124391"/>
          </a:xfrm>
          <a:prstGeom prst="flowChartConnector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Прямоугольная выноска 43"/>
          <p:cNvSpPr/>
          <p:nvPr/>
        </p:nvSpPr>
        <p:spPr>
          <a:xfrm>
            <a:off x="1664972" y="4639280"/>
            <a:ext cx="1446988" cy="550884"/>
          </a:xfrm>
          <a:prstGeom prst="wedgeRectCallout">
            <a:avLst>
              <a:gd name="adj1" fmla="val 37428"/>
              <a:gd name="adj2" fmla="val -159110"/>
            </a:avLst>
          </a:prstGeom>
          <a:gradFill flip="none" rotWithShape="1">
            <a:gsLst>
              <a:gs pos="0">
                <a:srgbClr val="FFFF00"/>
              </a:gs>
              <a:gs pos="2000">
                <a:schemeClr val="accent6"/>
              </a:gs>
              <a:gs pos="100000">
                <a:srgbClr val="FFFF0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C0504D">
                    <a:lumMod val="75000"/>
                  </a:srgbClr>
                </a:solidFill>
                <a:cs typeface="Times New Roman" panose="02020603050405020304" pitchFamily="18" charset="0"/>
              </a:rPr>
              <a:t>Волжский</a:t>
            </a:r>
          </a:p>
          <a:p>
            <a:r>
              <a:rPr lang="ru-RU" sz="1400" b="1" dirty="0" smtClean="0">
                <a:solidFill>
                  <a:srgbClr val="C0504D">
                    <a:lumMod val="75000"/>
                  </a:srgbClr>
                </a:solidFill>
                <a:cs typeface="Times New Roman" panose="02020603050405020304" pitchFamily="18" charset="0"/>
              </a:rPr>
              <a:t>13 учреждений</a:t>
            </a:r>
            <a:endParaRPr lang="ru-RU" sz="1400" b="1" dirty="0">
              <a:solidFill>
                <a:srgbClr val="C0504D">
                  <a:lumMod val="75000"/>
                </a:srgbClr>
              </a:solidFill>
              <a:cs typeface="Times New Roman" panose="02020603050405020304" pitchFamily="18" charset="0"/>
            </a:endParaRPr>
          </a:p>
        </p:txBody>
      </p:sp>
      <p:sp>
        <p:nvSpPr>
          <p:cNvPr id="45" name="Прямоугольная выноска 44"/>
          <p:cNvSpPr/>
          <p:nvPr/>
        </p:nvSpPr>
        <p:spPr>
          <a:xfrm>
            <a:off x="2821804" y="2187294"/>
            <a:ext cx="1452821" cy="518011"/>
          </a:xfrm>
          <a:prstGeom prst="wedgeRectCallout">
            <a:avLst>
              <a:gd name="adj1" fmla="val -46026"/>
              <a:gd name="adj2" fmla="val 144673"/>
            </a:avLst>
          </a:prstGeom>
          <a:gradFill flip="none" rotWithShape="1">
            <a:gsLst>
              <a:gs pos="0">
                <a:srgbClr val="FFFF00"/>
              </a:gs>
              <a:gs pos="2000">
                <a:schemeClr val="accent6"/>
              </a:gs>
              <a:gs pos="100000">
                <a:srgbClr val="FFFF0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C0504D">
                    <a:lumMod val="75000"/>
                  </a:srgbClr>
                </a:solidFill>
                <a:cs typeface="Times New Roman" panose="02020603050405020304" pitchFamily="18" charset="0"/>
              </a:rPr>
              <a:t>К</a:t>
            </a:r>
            <a:r>
              <a:rPr lang="ru-RU" sz="1600" b="1" dirty="0" smtClean="0">
                <a:solidFill>
                  <a:srgbClr val="C0504D">
                    <a:lumMod val="75000"/>
                  </a:srgbClr>
                </a:solidFill>
                <a:cs typeface="Times New Roman" panose="02020603050405020304" pitchFamily="18" charset="0"/>
              </a:rPr>
              <a:t>расноярский</a:t>
            </a:r>
            <a:endParaRPr lang="ru-RU" sz="1600" b="1" dirty="0">
              <a:solidFill>
                <a:srgbClr val="C0504D">
                  <a:lumMod val="75000"/>
                </a:srgbClr>
              </a:solidFill>
              <a:cs typeface="Times New Roman" panose="02020603050405020304" pitchFamily="18" charset="0"/>
            </a:endParaRPr>
          </a:p>
          <a:p>
            <a:r>
              <a:rPr lang="ru-RU" sz="1400" b="1" dirty="0" smtClean="0">
                <a:solidFill>
                  <a:srgbClr val="C0504D">
                    <a:lumMod val="75000"/>
                  </a:srgbClr>
                </a:solidFill>
                <a:cs typeface="Times New Roman" panose="02020603050405020304" pitchFamily="18" charset="0"/>
              </a:rPr>
              <a:t>5 учреждений</a:t>
            </a:r>
            <a:endParaRPr lang="ru-RU" sz="1400" b="1" dirty="0">
              <a:solidFill>
                <a:srgbClr val="C0504D">
                  <a:lumMod val="75000"/>
                </a:srgbClr>
              </a:solidFill>
              <a:cs typeface="Times New Roman" panose="02020603050405020304" pitchFamily="18" charset="0"/>
            </a:endParaRPr>
          </a:p>
        </p:txBody>
      </p:sp>
      <p:sp>
        <p:nvSpPr>
          <p:cNvPr id="46" name="Блок-схема: узел 45"/>
          <p:cNvSpPr/>
          <p:nvPr/>
        </p:nvSpPr>
        <p:spPr>
          <a:xfrm>
            <a:off x="2775130" y="3171987"/>
            <a:ext cx="121930" cy="108038"/>
          </a:xfrm>
          <a:prstGeom prst="flowChartConnector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47" name="Блок-схема: узел 46"/>
          <p:cNvSpPr/>
          <p:nvPr/>
        </p:nvSpPr>
        <p:spPr>
          <a:xfrm>
            <a:off x="2974190" y="3441574"/>
            <a:ext cx="137770" cy="122073"/>
          </a:xfrm>
          <a:prstGeom prst="flowChartConnector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Блок-схема: узел 17"/>
          <p:cNvSpPr/>
          <p:nvPr/>
        </p:nvSpPr>
        <p:spPr>
          <a:xfrm>
            <a:off x="3375781" y="3454208"/>
            <a:ext cx="172433" cy="177912"/>
          </a:xfrm>
          <a:prstGeom prst="flowChartConnector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40" name="Прямоугольная выноска 39"/>
          <p:cNvSpPr/>
          <p:nvPr/>
        </p:nvSpPr>
        <p:spPr>
          <a:xfrm>
            <a:off x="10263135" y="816885"/>
            <a:ext cx="1856047" cy="755997"/>
          </a:xfrm>
          <a:prstGeom prst="wedgeRectCallout">
            <a:avLst>
              <a:gd name="adj1" fmla="val -74852"/>
              <a:gd name="adj2" fmla="val 187250"/>
            </a:avLst>
          </a:prstGeom>
          <a:gradFill flip="none" rotWithShape="1">
            <a:gsLst>
              <a:gs pos="0">
                <a:srgbClr val="FFFF00"/>
              </a:gs>
              <a:gs pos="2000">
                <a:schemeClr val="accent6"/>
              </a:gs>
              <a:gs pos="100000">
                <a:srgbClr val="FFFF0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 smtClean="0">
              <a:solidFill>
                <a:srgbClr val="C0504D">
                  <a:lumMod val="75000"/>
                </a:srgbClr>
              </a:solidFill>
              <a:cs typeface="Times New Roman" panose="02020603050405020304" pitchFamily="18" charset="0"/>
            </a:endParaRPr>
          </a:p>
          <a:p>
            <a:pPr algn="ctr"/>
            <a:endParaRPr lang="ru-RU" sz="1400" b="1" dirty="0">
              <a:solidFill>
                <a:srgbClr val="C0504D">
                  <a:lumMod val="75000"/>
                </a:srgbClr>
              </a:solidFill>
              <a:cs typeface="Times New Roman" panose="02020603050405020304" pitchFamily="18" charset="0"/>
            </a:endParaRPr>
          </a:p>
        </p:txBody>
      </p:sp>
      <p:sp>
        <p:nvSpPr>
          <p:cNvPr id="51" name="Прямоугольная выноска 50"/>
          <p:cNvSpPr/>
          <p:nvPr/>
        </p:nvSpPr>
        <p:spPr>
          <a:xfrm>
            <a:off x="6282044" y="2069795"/>
            <a:ext cx="1699259" cy="620647"/>
          </a:xfrm>
          <a:prstGeom prst="wedgeRectCallout">
            <a:avLst>
              <a:gd name="adj1" fmla="val 73046"/>
              <a:gd name="adj2" fmla="val 93227"/>
            </a:avLst>
          </a:prstGeom>
          <a:gradFill flip="none" rotWithShape="1">
            <a:gsLst>
              <a:gs pos="0">
                <a:srgbClr val="FFFF00"/>
              </a:gs>
              <a:gs pos="2000">
                <a:schemeClr val="accent6"/>
              </a:gs>
              <a:gs pos="100000">
                <a:srgbClr val="FFFF0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C0504D">
                    <a:lumMod val="75000"/>
                  </a:srgbClr>
                </a:solidFill>
                <a:cs typeface="Times New Roman" panose="02020603050405020304" pitchFamily="18" charset="0"/>
              </a:rPr>
              <a:t>131 учреждение</a:t>
            </a:r>
          </a:p>
          <a:p>
            <a:pPr algn="ctr"/>
            <a:r>
              <a:rPr lang="ru-RU" sz="1400" b="1" dirty="0" smtClean="0">
                <a:solidFill>
                  <a:srgbClr val="C0504D">
                    <a:lumMod val="75000"/>
                  </a:srgbClr>
                </a:solidFill>
                <a:cs typeface="Times New Roman" panose="02020603050405020304" pitchFamily="18" charset="0"/>
              </a:rPr>
              <a:t>11 муниципальных образований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9965770" y="4985160"/>
            <a:ext cx="201622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C0504D">
                    <a:lumMod val="75000"/>
                  </a:srgbClr>
                </a:solidFill>
                <a:cs typeface="Times New Roman" panose="02020603050405020304" pitchFamily="18" charset="0"/>
              </a:rPr>
              <a:t>46 учреждений</a:t>
            </a:r>
          </a:p>
          <a:p>
            <a:pPr algn="ctr"/>
            <a:r>
              <a:rPr lang="ru-RU" sz="1400" b="1" dirty="0" smtClean="0">
                <a:solidFill>
                  <a:srgbClr val="C0504D">
                    <a:lumMod val="75000"/>
                  </a:srgbClr>
                </a:solidFill>
                <a:cs typeface="Times New Roman" panose="02020603050405020304" pitchFamily="18" charset="0"/>
              </a:rPr>
              <a:t>11 </a:t>
            </a:r>
            <a:r>
              <a:rPr lang="ru-RU" sz="1400" b="1" dirty="0">
                <a:solidFill>
                  <a:srgbClr val="C0504D">
                    <a:lumMod val="75000"/>
                  </a:srgbClr>
                </a:solidFill>
                <a:cs typeface="Times New Roman" panose="02020603050405020304" pitchFamily="18" charset="0"/>
              </a:rPr>
              <a:t>муниципальных образований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263136" y="848669"/>
            <a:ext cx="1895872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1500"/>
              </a:lnSpc>
            </a:pPr>
            <a:r>
              <a:rPr lang="ru-RU" sz="1400" b="1" dirty="0" smtClean="0">
                <a:solidFill>
                  <a:srgbClr val="C0504D">
                    <a:lumMod val="75000"/>
                  </a:srgbClr>
                </a:solidFill>
                <a:cs typeface="Times New Roman" panose="02020603050405020304" pitchFamily="18" charset="0"/>
              </a:rPr>
              <a:t>119 Учреждений</a:t>
            </a:r>
          </a:p>
          <a:p>
            <a:pPr algn="ctr"/>
            <a:r>
              <a:rPr lang="ru-RU" sz="1400" b="1" dirty="0" smtClean="0">
                <a:solidFill>
                  <a:srgbClr val="C0504D">
                    <a:lumMod val="75000"/>
                  </a:srgbClr>
                </a:solidFill>
                <a:cs typeface="Times New Roman" panose="02020603050405020304" pitchFamily="18" charset="0"/>
              </a:rPr>
              <a:t> 15</a:t>
            </a:r>
            <a:r>
              <a:rPr lang="ru-RU" sz="1400" b="1" dirty="0">
                <a:solidFill>
                  <a:srgbClr val="C0504D">
                    <a:lumMod val="75000"/>
                  </a:srgbClr>
                </a:solidFill>
                <a:cs typeface="Times New Roman" panose="02020603050405020304" pitchFamily="18" charset="0"/>
              </a:rPr>
              <a:t> муниципальных образований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787146" y="5564709"/>
            <a:ext cx="2448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</a:rPr>
              <a:t>Всего</a:t>
            </a:r>
          </a:p>
          <a:p>
            <a:pPr algn="ctr"/>
            <a:r>
              <a:rPr lang="ru-RU" b="1" dirty="0" smtClean="0">
                <a:solidFill>
                  <a:srgbClr val="0070C0"/>
                </a:solidFill>
              </a:rPr>
              <a:t>296 учреждений</a:t>
            </a:r>
          </a:p>
        </p:txBody>
      </p:sp>
      <p:sp>
        <p:nvSpPr>
          <p:cNvPr id="33" name="Блок-схема: узел 32"/>
          <p:cNvSpPr/>
          <p:nvPr/>
        </p:nvSpPr>
        <p:spPr>
          <a:xfrm>
            <a:off x="3371591" y="5354492"/>
            <a:ext cx="137770" cy="122073"/>
          </a:xfrm>
          <a:prstGeom prst="flowChartConnector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34" name="Блок-схема: узел 33"/>
          <p:cNvSpPr/>
          <p:nvPr/>
        </p:nvSpPr>
        <p:spPr>
          <a:xfrm>
            <a:off x="3609179" y="5136145"/>
            <a:ext cx="121930" cy="108038"/>
          </a:xfrm>
          <a:prstGeom prst="flowChartConnector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Прямоугольная выноска 35"/>
          <p:cNvSpPr/>
          <p:nvPr/>
        </p:nvSpPr>
        <p:spPr>
          <a:xfrm>
            <a:off x="3888720" y="5805265"/>
            <a:ext cx="2207280" cy="589816"/>
          </a:xfrm>
          <a:prstGeom prst="wedgeRectCallout">
            <a:avLst>
              <a:gd name="adj1" fmla="val -71478"/>
              <a:gd name="adj2" fmla="val -111390"/>
            </a:avLst>
          </a:prstGeom>
          <a:gradFill flip="none" rotWithShape="1">
            <a:gsLst>
              <a:gs pos="0">
                <a:srgbClr val="FFFF00"/>
              </a:gs>
              <a:gs pos="2000">
                <a:schemeClr val="accent6"/>
              </a:gs>
              <a:gs pos="100000">
                <a:srgbClr val="FFFF0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indent="-457200" algn="ctr">
              <a:lnSpc>
                <a:spcPts val="1500"/>
              </a:lnSpc>
            </a:pPr>
            <a:r>
              <a:rPr lang="ru-RU" sz="1600" b="1" dirty="0" err="1" smtClean="0">
                <a:solidFill>
                  <a:srgbClr val="C0504D">
                    <a:lumMod val="75000"/>
                  </a:srgbClr>
                </a:solidFill>
                <a:cs typeface="Times New Roman" panose="02020603050405020304" pitchFamily="18" charset="0"/>
              </a:rPr>
              <a:t>Большечерниговский</a:t>
            </a:r>
            <a:r>
              <a:rPr lang="ru-RU" sz="1600" b="1" dirty="0" smtClean="0">
                <a:solidFill>
                  <a:srgbClr val="C0504D">
                    <a:lumMod val="75000"/>
                  </a:srgbClr>
                </a:solidFill>
                <a:cs typeface="Times New Roman" panose="02020603050405020304" pitchFamily="18" charset="0"/>
              </a:rPr>
              <a:t> р-н</a:t>
            </a:r>
            <a:endParaRPr lang="ru-RU" sz="1600" b="1" dirty="0">
              <a:solidFill>
                <a:srgbClr val="C0504D">
                  <a:lumMod val="75000"/>
                </a:srgbClr>
              </a:solidFill>
              <a:cs typeface="Times New Roman" panose="02020603050405020304" pitchFamily="18" charset="0"/>
            </a:endParaRPr>
          </a:p>
          <a:p>
            <a:pPr indent="-457200" algn="ctr">
              <a:lnSpc>
                <a:spcPts val="1500"/>
              </a:lnSpc>
            </a:pPr>
            <a:r>
              <a:rPr lang="ru-RU" sz="1400" b="1" dirty="0" smtClean="0">
                <a:solidFill>
                  <a:srgbClr val="C0504D">
                    <a:lumMod val="75000"/>
                  </a:srgbClr>
                </a:solidFill>
                <a:cs typeface="Times New Roman" panose="02020603050405020304" pitchFamily="18" charset="0"/>
              </a:rPr>
              <a:t>1 учреждение</a:t>
            </a:r>
            <a:endParaRPr lang="ru-RU" sz="1400" b="1" dirty="0">
              <a:solidFill>
                <a:srgbClr val="C0504D">
                  <a:lumMod val="75000"/>
                </a:srgbClr>
              </a:solidFill>
              <a:cs typeface="Times New Roman" panose="02020603050405020304" pitchFamily="18" charset="0"/>
            </a:endParaRPr>
          </a:p>
        </p:txBody>
      </p:sp>
      <p:sp>
        <p:nvSpPr>
          <p:cNvPr id="39" name="Прямоугольная выноска 38"/>
          <p:cNvSpPr/>
          <p:nvPr/>
        </p:nvSpPr>
        <p:spPr>
          <a:xfrm>
            <a:off x="4844013" y="4394976"/>
            <a:ext cx="2394608" cy="488607"/>
          </a:xfrm>
          <a:prstGeom prst="wedgeRectCallout">
            <a:avLst>
              <a:gd name="adj1" fmla="val -98340"/>
              <a:gd name="adj2" fmla="val 121164"/>
            </a:avLst>
          </a:prstGeom>
          <a:gradFill flip="none" rotWithShape="1">
            <a:gsLst>
              <a:gs pos="0">
                <a:srgbClr val="FFFF00"/>
              </a:gs>
              <a:gs pos="2000">
                <a:schemeClr val="accent6"/>
              </a:gs>
              <a:gs pos="100000">
                <a:srgbClr val="FFFF0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err="1" smtClean="0">
                <a:solidFill>
                  <a:srgbClr val="C0504D">
                    <a:lumMod val="75000"/>
                  </a:srgbClr>
                </a:solidFill>
                <a:cs typeface="Times New Roman" panose="02020603050405020304" pitchFamily="18" charset="0"/>
              </a:rPr>
              <a:t>Большеглушицкий</a:t>
            </a:r>
            <a:r>
              <a:rPr lang="ru-RU" sz="1600" b="1" dirty="0" smtClean="0">
                <a:solidFill>
                  <a:srgbClr val="C0504D">
                    <a:lumMod val="75000"/>
                  </a:srgbClr>
                </a:solidFill>
                <a:cs typeface="Times New Roman" panose="02020603050405020304" pitchFamily="18" charset="0"/>
              </a:rPr>
              <a:t> р-он</a:t>
            </a:r>
            <a:endParaRPr lang="ru-RU" sz="1600" b="1" dirty="0">
              <a:solidFill>
                <a:srgbClr val="C0504D">
                  <a:lumMod val="75000"/>
                </a:srgbClr>
              </a:solidFill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>
                <a:solidFill>
                  <a:srgbClr val="C0504D">
                    <a:lumMod val="75000"/>
                  </a:srgbClr>
                </a:solidFill>
                <a:cs typeface="Times New Roman" panose="02020603050405020304" pitchFamily="18" charset="0"/>
              </a:rPr>
              <a:t>3</a:t>
            </a:r>
            <a:r>
              <a:rPr lang="ru-RU" sz="1400" b="1" dirty="0" smtClean="0">
                <a:solidFill>
                  <a:srgbClr val="C0504D">
                    <a:lumMod val="75000"/>
                  </a:srgbClr>
                </a:solidFill>
                <a:cs typeface="Times New Roman" panose="02020603050405020304" pitchFamily="18" charset="0"/>
              </a:rPr>
              <a:t>  учреждения</a:t>
            </a:r>
            <a:endParaRPr lang="ru-RU" sz="1400" b="1" dirty="0">
              <a:solidFill>
                <a:srgbClr val="C0504D">
                  <a:lumMod val="75000"/>
                </a:srgbClr>
              </a:solidFill>
              <a:cs typeface="Times New Roman" panose="02020603050405020304" pitchFamily="18" charset="0"/>
            </a:endParaRPr>
          </a:p>
        </p:txBody>
      </p:sp>
      <p:sp>
        <p:nvSpPr>
          <p:cNvPr id="48" name="Прямоугольная выноска 47"/>
          <p:cNvSpPr/>
          <p:nvPr/>
        </p:nvSpPr>
        <p:spPr>
          <a:xfrm>
            <a:off x="481377" y="5492816"/>
            <a:ext cx="1540401" cy="760143"/>
          </a:xfrm>
          <a:prstGeom prst="wedgeRectCallout">
            <a:avLst>
              <a:gd name="adj1" fmla="val 83316"/>
              <a:gd name="adj2" fmla="val -71887"/>
            </a:avLst>
          </a:prstGeom>
          <a:gradFill flip="none" rotWithShape="1">
            <a:gsLst>
              <a:gs pos="0">
                <a:srgbClr val="FFFF00"/>
              </a:gs>
              <a:gs pos="2000">
                <a:schemeClr val="accent6"/>
              </a:gs>
              <a:gs pos="100000">
                <a:srgbClr val="FFFF0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err="1" smtClean="0">
                <a:solidFill>
                  <a:srgbClr val="C0504D">
                    <a:lumMod val="75000"/>
                  </a:srgbClr>
                </a:solidFill>
                <a:cs typeface="Times New Roman" panose="02020603050405020304" pitchFamily="18" charset="0"/>
              </a:rPr>
              <a:t>Пестравский</a:t>
            </a:r>
            <a:r>
              <a:rPr lang="ru-RU" b="1" dirty="0" smtClean="0">
                <a:solidFill>
                  <a:srgbClr val="C0504D">
                    <a:lumMod val="75000"/>
                  </a:srgbClr>
                </a:solidFill>
                <a:cs typeface="Times New Roman" panose="02020603050405020304" pitchFamily="18" charset="0"/>
              </a:rPr>
              <a:t> р-он</a:t>
            </a:r>
            <a:endParaRPr lang="ru-RU" b="1" dirty="0">
              <a:solidFill>
                <a:srgbClr val="C0504D">
                  <a:lumMod val="75000"/>
                </a:srgbClr>
              </a:solidFill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 smtClean="0">
                <a:solidFill>
                  <a:srgbClr val="C0504D">
                    <a:lumMod val="75000"/>
                  </a:srgbClr>
                </a:solidFill>
                <a:cs typeface="Times New Roman" panose="02020603050405020304" pitchFamily="18" charset="0"/>
              </a:rPr>
              <a:t>2 учреждения</a:t>
            </a:r>
            <a:endParaRPr lang="ru-RU" sz="900" b="1" dirty="0">
              <a:solidFill>
                <a:srgbClr val="C0504D">
                  <a:lumMod val="75000"/>
                </a:srgbClr>
              </a:solidFill>
              <a:cs typeface="Times New Roman" panose="02020603050405020304" pitchFamily="18" charset="0"/>
            </a:endParaRPr>
          </a:p>
        </p:txBody>
      </p:sp>
      <p:sp>
        <p:nvSpPr>
          <p:cNvPr id="49" name="Блок-схема: узел 48"/>
          <p:cNvSpPr/>
          <p:nvPr/>
        </p:nvSpPr>
        <p:spPr>
          <a:xfrm>
            <a:off x="2509921" y="5282557"/>
            <a:ext cx="121930" cy="108038"/>
          </a:xfrm>
          <a:prstGeom prst="flowChartConnector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5305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256240" y="6443978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9</a:t>
            </a:fld>
            <a:endParaRPr lang="ru-RU" dirty="0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flipH="1">
            <a:off x="2063552" y="980728"/>
            <a:ext cx="971004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0" y="6395080"/>
            <a:ext cx="12192000" cy="46292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Номер слайда 3"/>
          <p:cNvSpPr txBox="1">
            <a:spLocks/>
          </p:cNvSpPr>
          <p:nvPr/>
        </p:nvSpPr>
        <p:spPr>
          <a:xfrm>
            <a:off x="9077472" y="644397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19B0651-EE4F-4900-A07F-96A6BFA9D0F0}" type="slidenum">
              <a:rPr lang="ru-RU" smtClean="0"/>
              <a:pPr/>
              <a:t>9</a:t>
            </a:fld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51532" y="6488039"/>
            <a:ext cx="176419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webtorgi.samregion.ru</a:t>
            </a: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017936" y="355220"/>
            <a:ext cx="74646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Times New Roman" panose="02020603050405020304" pitchFamily="18" charset="0"/>
              </a:rPr>
              <a:t>ОСНОВНЫЕ ПРИЧИНЫ ОТКАЗА В ПРИЕМКЕ ТОВАРА</a:t>
            </a:r>
            <a:endParaRPr lang="ru-RU" sz="2400" b="1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15" name="Picture 2" descr="C:\Users\sharapovir\Desktop\Samarskaya oblast.723b5d6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343" y="312829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251532" y="2562009"/>
            <a:ext cx="2435292" cy="2031325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Товар не соответствует требованиям указанным в  Техническом задании </a:t>
            </a:r>
            <a:r>
              <a:rPr lang="ru-RU" b="1" dirty="0" smtClean="0"/>
              <a:t>(условия хранения и транспортировки) </a:t>
            </a:r>
            <a:endParaRPr lang="ru-RU" b="1" dirty="0"/>
          </a:p>
        </p:txBody>
      </p:sp>
      <p:pic>
        <p:nvPicPr>
          <p:cNvPr id="1026" name="Picture 2" descr="C:\Users\StrelkovaAV\Desktop\фотографии для презентации\IMG_217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5" t="23495" r="13082" b="31890"/>
          <a:stretch/>
        </p:blipFill>
        <p:spPr bwMode="auto">
          <a:xfrm>
            <a:off x="3200400" y="1130466"/>
            <a:ext cx="2637700" cy="27609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StrelkovaAV\Desktop\фотографии для презентации\IMG_2223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4" t="35225" r="40996" b="31084"/>
          <a:stretch/>
        </p:blipFill>
        <p:spPr bwMode="auto">
          <a:xfrm>
            <a:off x="6168008" y="1117069"/>
            <a:ext cx="3024336" cy="27743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StrelkovaAV\Desktop\фотографии для презентации\20201025_123309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9" r="4849"/>
          <a:stretch/>
        </p:blipFill>
        <p:spPr bwMode="auto">
          <a:xfrm rot="5400000">
            <a:off x="9379447" y="1231391"/>
            <a:ext cx="2742649" cy="25408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StrelkovaAV\Desktop\фотографии для презентации\20201206_095503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67" t="1542" r="19897" b="16603"/>
          <a:stretch/>
        </p:blipFill>
        <p:spPr bwMode="auto">
          <a:xfrm rot="5400000">
            <a:off x="3157231" y="4084170"/>
            <a:ext cx="2724035" cy="26377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StrelkovaAV\Desktop\фотографии для презентации\20201206_094010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116" t="28349" r="4602"/>
          <a:stretch/>
        </p:blipFill>
        <p:spPr bwMode="auto">
          <a:xfrm rot="5400000">
            <a:off x="9401481" y="4145347"/>
            <a:ext cx="2698585" cy="25407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Z:\Склад\фотографии для презентации\IMG_2198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15"/>
          <a:stretch/>
        </p:blipFill>
        <p:spPr bwMode="auto">
          <a:xfrm>
            <a:off x="6168008" y="4062473"/>
            <a:ext cx="3024336" cy="27025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1441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256240" y="6443978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10</a:t>
            </a:fld>
            <a:endParaRPr lang="ru-RU" dirty="0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flipH="1">
            <a:off x="2063552" y="980728"/>
            <a:ext cx="971004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0" y="6395080"/>
            <a:ext cx="12192000" cy="46292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Номер слайда 3"/>
          <p:cNvSpPr txBox="1">
            <a:spLocks/>
          </p:cNvSpPr>
          <p:nvPr/>
        </p:nvSpPr>
        <p:spPr>
          <a:xfrm>
            <a:off x="9077472" y="644397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19B0651-EE4F-4900-A07F-96A6BFA9D0F0}" type="slidenum">
              <a:rPr lang="ru-RU" smtClean="0"/>
              <a:pPr/>
              <a:t>10</a:t>
            </a:fld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51532" y="6488039"/>
            <a:ext cx="176419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webtorgi.samregion.ru</a:t>
            </a: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015728" y="449233"/>
            <a:ext cx="74646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Times New Roman" panose="02020603050405020304" pitchFamily="18" charset="0"/>
              </a:rPr>
              <a:t>ОСНОВНЫЕ ПРИЧИНЫ ОТКАЗА В ПРИЕМКЕ ТОВАРА</a:t>
            </a:r>
            <a:endParaRPr lang="ru-RU" sz="2400" b="1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15" name="Picture 2" descr="C:\Users\sharapovir\Desktop\Samarskaya oblast.723b5d6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343" y="312829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2380682"/>
            <a:ext cx="268796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Товар не соответствует требованиям указанным в  Техническом задании </a:t>
            </a:r>
            <a:r>
              <a:rPr lang="ru-RU" b="1" dirty="0" smtClean="0"/>
              <a:t>(механические повреждения, </a:t>
            </a:r>
            <a:r>
              <a:rPr lang="ru-RU" b="1" dirty="0"/>
              <a:t>посторонние </a:t>
            </a:r>
            <a:r>
              <a:rPr lang="ru-RU" b="1" dirty="0" smtClean="0"/>
              <a:t>примеси </a:t>
            </a:r>
            <a:r>
              <a:rPr lang="ru-RU" b="1" dirty="0"/>
              <a:t>)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51"/>
          <a:stretch/>
        </p:blipFill>
        <p:spPr>
          <a:xfrm rot="5400000">
            <a:off x="3630018" y="681115"/>
            <a:ext cx="2594465" cy="33333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Рамка 15"/>
          <p:cNvSpPr/>
          <p:nvPr/>
        </p:nvSpPr>
        <p:spPr>
          <a:xfrm>
            <a:off x="4525078" y="2075661"/>
            <a:ext cx="908159" cy="544262"/>
          </a:xfrm>
          <a:prstGeom prst="frame">
            <a:avLst/>
          </a:prstGeom>
          <a:solidFill>
            <a:srgbClr val="FFFF66"/>
          </a:solidFill>
          <a:ln>
            <a:solidFill>
              <a:srgbClr val="FFFF00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3175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32" r="28262"/>
          <a:stretch/>
        </p:blipFill>
        <p:spPr>
          <a:xfrm rot="5400000">
            <a:off x="7662196" y="3469143"/>
            <a:ext cx="2714790" cy="36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00" b="15351"/>
          <a:stretch/>
        </p:blipFill>
        <p:spPr>
          <a:xfrm>
            <a:off x="7219591" y="1055629"/>
            <a:ext cx="3556929" cy="25893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50" b="13251"/>
          <a:stretch/>
        </p:blipFill>
        <p:spPr>
          <a:xfrm>
            <a:off x="3260573" y="3911748"/>
            <a:ext cx="3333355" cy="27147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19960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6395080"/>
            <a:ext cx="12192000" cy="46292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077472" y="6443977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11</a:t>
            </a:fld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51532" y="6488039"/>
            <a:ext cx="176419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webtorgi.samregion.ru</a:t>
            </a: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015728" y="449233"/>
            <a:ext cx="74646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Times New Roman" panose="02020603050405020304" pitchFamily="18" charset="0"/>
              </a:rPr>
              <a:t>ОСНОВНЫЕ ПРИЧИНЫ ОТКАЗА В ПРИЕМКЕ ТОВАРА</a:t>
            </a:r>
            <a:endParaRPr lang="ru-RU" sz="2400" b="1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flipH="1">
            <a:off x="2063552" y="980728"/>
            <a:ext cx="971004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2" descr="C:\Users\sharapovir\Desktop\Samarskaya oblast.723b5d6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343" y="312829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59" b="4816"/>
          <a:stretch/>
        </p:blipFill>
        <p:spPr bwMode="auto">
          <a:xfrm>
            <a:off x="551384" y="2244824"/>
            <a:ext cx="3829511" cy="4038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551384" y="1322461"/>
            <a:ext cx="391105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Несоответствие </a:t>
            </a:r>
            <a:r>
              <a:rPr lang="ru-RU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наименования товара и его состава</a:t>
            </a:r>
          </a:p>
          <a:p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 rot="238989">
            <a:off x="741891" y="2486720"/>
            <a:ext cx="2280837" cy="273501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>
          <a:xfrm rot="238989">
            <a:off x="1254116" y="2923318"/>
            <a:ext cx="1523224" cy="20738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3" t="8835" b="15408"/>
          <a:stretch/>
        </p:blipFill>
        <p:spPr bwMode="auto">
          <a:xfrm>
            <a:off x="5951984" y="2213967"/>
            <a:ext cx="3024336" cy="39604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02" r="21333" b="23728"/>
          <a:stretch/>
        </p:blipFill>
        <p:spPr bwMode="auto">
          <a:xfrm>
            <a:off x="9264352" y="2209031"/>
            <a:ext cx="2808312" cy="39604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7020795" y="1320941"/>
            <a:ext cx="391105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Поставка некачественной продукции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6517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256240" y="6443978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12</a:t>
            </a:fld>
            <a:endParaRPr lang="ru-RU" dirty="0"/>
          </a:p>
        </p:txBody>
      </p:sp>
      <p:pic>
        <p:nvPicPr>
          <p:cNvPr id="8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89896" y="3323155"/>
            <a:ext cx="2991618" cy="25548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1824" y="1628800"/>
            <a:ext cx="2161473" cy="42484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0" name="Прямая соединительная линия 9"/>
          <p:cNvCxnSpPr/>
          <p:nvPr/>
        </p:nvCxnSpPr>
        <p:spPr>
          <a:xfrm flipH="1">
            <a:off x="2063552" y="980728"/>
            <a:ext cx="971004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0" y="6395080"/>
            <a:ext cx="12192000" cy="46292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Номер слайда 3"/>
          <p:cNvSpPr txBox="1">
            <a:spLocks/>
          </p:cNvSpPr>
          <p:nvPr/>
        </p:nvSpPr>
        <p:spPr>
          <a:xfrm>
            <a:off x="9077472" y="644397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19B0651-EE4F-4900-A07F-96A6BFA9D0F0}" type="slidenum">
              <a:rPr lang="ru-RU" smtClean="0"/>
              <a:pPr/>
              <a:t>12</a:t>
            </a:fld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51532" y="6488039"/>
            <a:ext cx="176419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webtorgi.samregion.ru</a:t>
            </a: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015728" y="449233"/>
            <a:ext cx="74646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Times New Roman" panose="02020603050405020304" pitchFamily="18" charset="0"/>
              </a:rPr>
              <a:t>ОСНОВНЫЕ ПРИЧИНЫ ОТКАЗА В ПРИЕМКЕ ТОВАРА</a:t>
            </a:r>
            <a:endParaRPr lang="ru-RU" sz="2400" b="1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15" name="Picture 2" descr="C:\Users\sharapovir\Desktop\Samarskaya oblast.723b5d68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343" y="312829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89435" y="2316510"/>
            <a:ext cx="170046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Товар не соответствует требованиям указанным в  Техническом задании (контрафакт)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" t="33243" r="-400" b="17450"/>
          <a:stretch/>
        </p:blipFill>
        <p:spPr>
          <a:xfrm>
            <a:off x="1789896" y="1628800"/>
            <a:ext cx="2933534" cy="24319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4" name="Picture 2" descr="C:\Users\StrelkovaAV\Desktop\фотографии для презентации\20200908_131455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65" t="15371" r="11862" b="1"/>
          <a:stretch/>
        </p:blipFill>
        <p:spPr bwMode="auto">
          <a:xfrm rot="5400000">
            <a:off x="5952784" y="2509885"/>
            <a:ext cx="4320482" cy="25583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StrelkovaAV\Desktop\фотографии для презентации\IMG_2224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1" b="15808"/>
          <a:stretch/>
        </p:blipFill>
        <p:spPr bwMode="auto">
          <a:xfrm rot="10800000">
            <a:off x="9480375" y="1628800"/>
            <a:ext cx="2500532" cy="42484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5884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6395080"/>
            <a:ext cx="12192000" cy="46292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077472" y="6443977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13</a:t>
            </a:fld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51532" y="6488039"/>
            <a:ext cx="176419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webtorgi.samregion.ru</a:t>
            </a: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312490" y="462531"/>
            <a:ext cx="74646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Times New Roman" panose="02020603050405020304" pitchFamily="18" charset="0"/>
              </a:rPr>
              <a:t>ОСНОВНЫЕ ПРИЧИНЫ ОТКАЗА В ПРИЕМКЕ ТОВАРА</a:t>
            </a:r>
            <a:endParaRPr lang="ru-RU" sz="2400" b="1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flipH="1">
            <a:off x="2063552" y="980728"/>
            <a:ext cx="971004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2" descr="C:\Users\sharapovir\Desktop\Samarskaya oblast.723b5d6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343" y="312829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0" y="2348880"/>
            <a:ext cx="275893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Товар не соответствует требованиям указанным в  Техническом задании (</a:t>
            </a:r>
            <a:r>
              <a:rPr lang="ru-RU" sz="2000" b="1" dirty="0" smtClean="0"/>
              <a:t>гниль, посторонние примеси ) </a:t>
            </a:r>
            <a:endParaRPr lang="ru-RU" sz="2000" b="1" dirty="0"/>
          </a:p>
        </p:txBody>
      </p:sp>
      <p:pic>
        <p:nvPicPr>
          <p:cNvPr id="1026" name="Picture 2" descr="Z:\Склад\фотографии для презентации\IMG_222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484021" y="3777893"/>
            <a:ext cx="2655261" cy="26495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Z:\Склад\фотографии для презентации\IMG_221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707"/>
          <a:stretch/>
        </p:blipFill>
        <p:spPr bwMode="auto">
          <a:xfrm>
            <a:off x="2573326" y="1309070"/>
            <a:ext cx="2563116" cy="25370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Z:\Склад\фотографии для презентации\IMG_221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52" b="6834"/>
          <a:stretch/>
        </p:blipFill>
        <p:spPr bwMode="auto">
          <a:xfrm>
            <a:off x="5259921" y="1320942"/>
            <a:ext cx="2767240" cy="251330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Z:\Склад\фотографии для презентации\IMG_220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295375" y="3786774"/>
            <a:ext cx="2572851" cy="26437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StrelkovaAV\Desktop\фотографии для презентации\IMG_2191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16" r="26128" b="9015"/>
          <a:stretch/>
        </p:blipFill>
        <p:spPr bwMode="auto">
          <a:xfrm>
            <a:off x="8070864" y="1320941"/>
            <a:ext cx="2849672" cy="24661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StrelkovaAV\Desktop\фотографии для презентации\IMG_2176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0864" y="3812657"/>
            <a:ext cx="2849672" cy="26692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1493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407368" y="6481225"/>
            <a:ext cx="176419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webtorgi.samregion.ru</a:t>
            </a: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80376" y="6443977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14</a:t>
            </a:fld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074735" y="81996"/>
            <a:ext cx="93368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Times New Roman" panose="02020603050405020304" pitchFamily="18" charset="0"/>
              </a:rPr>
              <a:t>ВЗАИМОДЕЙСТВИЕ С КОНТРОЛИРУЮЩИМИ ОРГАНАМИ</a:t>
            </a:r>
            <a:endParaRPr lang="ru-RU" sz="2400" b="1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flipH="1">
            <a:off x="2362623" y="620688"/>
            <a:ext cx="971004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:\Users\sharapovir\Desktop\Samarskaya oblast.723b5d6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343" y="312829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0" y="6373905"/>
            <a:ext cx="12192000" cy="46292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15343" y="6457877"/>
            <a:ext cx="176419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webtorgi.samregion.ru</a:t>
            </a: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Номер слайда 1"/>
          <p:cNvSpPr txBox="1">
            <a:spLocks/>
          </p:cNvSpPr>
          <p:nvPr/>
        </p:nvSpPr>
        <p:spPr>
          <a:xfrm>
            <a:off x="9632776" y="659637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14" name="Номер слайда 1"/>
          <p:cNvSpPr txBox="1">
            <a:spLocks/>
          </p:cNvSpPr>
          <p:nvPr/>
        </p:nvSpPr>
        <p:spPr>
          <a:xfrm>
            <a:off x="9688502" y="6419421"/>
            <a:ext cx="16640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19B0651-EE4F-4900-A07F-96A6BFA9D0F0}" type="slidenum">
              <a:rPr lang="ru-RU" smtClean="0"/>
              <a:pPr/>
              <a:t>14</a:t>
            </a:fld>
            <a:endParaRPr lang="ru-RU" dirty="0"/>
          </a:p>
        </p:txBody>
      </p:sp>
      <p:cxnSp>
        <p:nvCxnSpPr>
          <p:cNvPr id="17" name="Прямая со стрелкой 16"/>
          <p:cNvCxnSpPr/>
          <p:nvPr/>
        </p:nvCxnSpPr>
        <p:spPr>
          <a:xfrm flipV="1">
            <a:off x="1924644" y="1769461"/>
            <a:ext cx="1873201" cy="648071"/>
          </a:xfrm>
          <a:prstGeom prst="straightConnector1">
            <a:avLst/>
          </a:prstGeom>
          <a:ln w="25400">
            <a:headEnd type="none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>
            <a:off x="1924644" y="3284984"/>
            <a:ext cx="1731075" cy="10728"/>
          </a:xfrm>
          <a:prstGeom prst="straightConnector1">
            <a:avLst/>
          </a:prstGeom>
          <a:ln w="25400">
            <a:headEnd type="none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/>
          <p:nvPr/>
        </p:nvCxnSpPr>
        <p:spPr>
          <a:xfrm>
            <a:off x="6254470" y="1751103"/>
            <a:ext cx="606549" cy="0"/>
          </a:xfrm>
          <a:prstGeom prst="straightConnector1">
            <a:avLst/>
          </a:prstGeom>
          <a:ln w="25400">
            <a:headEnd type="none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/>
          <p:nvPr/>
        </p:nvCxnSpPr>
        <p:spPr>
          <a:xfrm>
            <a:off x="6096000" y="5373216"/>
            <a:ext cx="0" cy="0"/>
          </a:xfrm>
          <a:prstGeom prst="straightConnector1">
            <a:avLst/>
          </a:prstGeom>
          <a:ln w="25400">
            <a:headEnd type="none"/>
            <a:tailEnd type="arrow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Скругленный прямоугольник 55"/>
          <p:cNvSpPr/>
          <p:nvPr/>
        </p:nvSpPr>
        <p:spPr>
          <a:xfrm>
            <a:off x="3811893" y="1463071"/>
            <a:ext cx="2376264" cy="576064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chemeClr val="bg1"/>
                </a:solidFill>
              </a:rPr>
              <a:t>Роспотребнадзор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6922462" y="817025"/>
            <a:ext cx="4511622" cy="1904872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 algn="ctr">
              <a:buFont typeface="Arial" panose="020B0604020202020204" pitchFamily="34" charset="0"/>
              <a:buChar char="•"/>
            </a:pPr>
            <a:endParaRPr lang="ru-RU" sz="1200" b="1" dirty="0">
              <a:solidFill>
                <a:schemeClr val="bg1"/>
              </a:solidFill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6922462" y="3037508"/>
            <a:ext cx="4307160" cy="576063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 smtClean="0">
              <a:solidFill>
                <a:schemeClr val="bg1"/>
              </a:solidFill>
            </a:endParaRPr>
          </a:p>
          <a:p>
            <a:pPr algn="ctr"/>
            <a:endParaRPr lang="ru-RU" sz="1400" b="1" dirty="0">
              <a:solidFill>
                <a:schemeClr val="bg1"/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Проверка </a:t>
            </a:r>
            <a:r>
              <a:rPr lang="ru-RU" sz="1400" b="1" dirty="0">
                <a:solidFill>
                  <a:schemeClr val="bg1"/>
                </a:solidFill>
              </a:rPr>
              <a:t>ООО «</a:t>
            </a:r>
            <a:r>
              <a:rPr lang="ru-RU" sz="1400" b="1" dirty="0" err="1" smtClean="0">
                <a:solidFill>
                  <a:schemeClr val="bg1"/>
                </a:solidFill>
              </a:rPr>
              <a:t>Вкуснецк</a:t>
            </a:r>
            <a:r>
              <a:rPr lang="ru-RU" sz="1400" b="1" dirty="0" smtClean="0">
                <a:solidFill>
                  <a:schemeClr val="bg1"/>
                </a:solidFill>
              </a:rPr>
              <a:t>»  штраф</a:t>
            </a:r>
          </a:p>
          <a:p>
            <a:pPr algn="ctr"/>
            <a:endParaRPr lang="ru-RU" sz="1400" b="1" dirty="0">
              <a:solidFill>
                <a:schemeClr val="bg1"/>
              </a:solidFill>
            </a:endParaRPr>
          </a:p>
          <a:p>
            <a:pPr algn="ctr"/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6956608" y="3885322"/>
            <a:ext cx="4364425" cy="749603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bg1"/>
              </a:solidFill>
            </a:endParaRPr>
          </a:p>
        </p:txBody>
      </p:sp>
      <p:cxnSp>
        <p:nvCxnSpPr>
          <p:cNvPr id="73" name="Прямая со стрелкой 72"/>
          <p:cNvCxnSpPr/>
          <p:nvPr/>
        </p:nvCxnSpPr>
        <p:spPr>
          <a:xfrm>
            <a:off x="1879895" y="4260123"/>
            <a:ext cx="1735515" cy="1"/>
          </a:xfrm>
          <a:prstGeom prst="straightConnector1">
            <a:avLst/>
          </a:prstGeom>
          <a:ln w="25400">
            <a:headEnd type="none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Скругленный прямоугольник 49"/>
          <p:cNvSpPr/>
          <p:nvPr/>
        </p:nvSpPr>
        <p:spPr>
          <a:xfrm>
            <a:off x="415343" y="1751104"/>
            <a:ext cx="1523349" cy="351118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ru-RU" sz="2400" b="1" dirty="0" smtClean="0">
              <a:solidFill>
                <a:schemeClr val="bg1"/>
              </a:solidFill>
            </a:endParaRPr>
          </a:p>
          <a:p>
            <a:pPr algn="ctr"/>
            <a:endParaRPr lang="ru-RU" sz="2400" b="1" dirty="0" smtClean="0">
              <a:solidFill>
                <a:schemeClr val="bg1"/>
              </a:solidFill>
            </a:endParaRPr>
          </a:p>
          <a:p>
            <a:pPr algn="ctr"/>
            <a:endParaRPr lang="ru-RU" sz="2400" b="1" dirty="0">
              <a:solidFill>
                <a:schemeClr val="bg1"/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СКЛАД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93" name="Скругленный прямоугольник 92"/>
          <p:cNvSpPr/>
          <p:nvPr/>
        </p:nvSpPr>
        <p:spPr>
          <a:xfrm>
            <a:off x="3785821" y="2996952"/>
            <a:ext cx="2304256" cy="576064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chemeClr val="bg1"/>
                </a:solidFill>
              </a:rPr>
              <a:t>Деп</a:t>
            </a:r>
            <a:r>
              <a:rPr lang="ru-RU" b="1" dirty="0">
                <a:solidFill>
                  <a:schemeClr val="bg1"/>
                </a:solidFill>
              </a:rPr>
              <a:t>. ветеринарии</a:t>
            </a:r>
          </a:p>
        </p:txBody>
      </p:sp>
      <p:sp>
        <p:nvSpPr>
          <p:cNvPr id="103" name="Скругленный прямоугольник 102"/>
          <p:cNvSpPr/>
          <p:nvPr/>
        </p:nvSpPr>
        <p:spPr>
          <a:xfrm>
            <a:off x="3723998" y="3947721"/>
            <a:ext cx="2372001" cy="576064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err="1" smtClean="0">
                <a:solidFill>
                  <a:schemeClr val="bg1"/>
                </a:solidFill>
              </a:rPr>
              <a:t>Россельхознадзор</a:t>
            </a:r>
            <a:endParaRPr lang="ru-RU" b="1" dirty="0">
              <a:solidFill>
                <a:schemeClr val="bg1"/>
              </a:solidFill>
            </a:endParaRPr>
          </a:p>
        </p:txBody>
      </p:sp>
      <p:cxnSp>
        <p:nvCxnSpPr>
          <p:cNvPr id="110" name="Прямая со стрелкой 109"/>
          <p:cNvCxnSpPr/>
          <p:nvPr/>
        </p:nvCxnSpPr>
        <p:spPr>
          <a:xfrm>
            <a:off x="6136614" y="3284050"/>
            <a:ext cx="606549" cy="0"/>
          </a:xfrm>
          <a:prstGeom prst="straightConnector1">
            <a:avLst/>
          </a:prstGeom>
          <a:ln w="25400">
            <a:headEnd type="none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2" name="TextBox 1061"/>
          <p:cNvSpPr txBox="1"/>
          <p:nvPr/>
        </p:nvSpPr>
        <p:spPr>
          <a:xfrm rot="20510840">
            <a:off x="2132356" y="1758145"/>
            <a:ext cx="13417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33</a:t>
            </a:r>
            <a:r>
              <a:rPr lang="en-US" sz="1400" b="1" dirty="0" smtClean="0"/>
              <a:t> </a:t>
            </a:r>
            <a:r>
              <a:rPr lang="ru-RU" sz="1400" b="1" dirty="0" smtClean="0"/>
              <a:t>материала</a:t>
            </a:r>
            <a:endParaRPr lang="ru-RU" sz="1400" b="1" dirty="0"/>
          </a:p>
        </p:txBody>
      </p:sp>
      <p:sp>
        <p:nvSpPr>
          <p:cNvPr id="113" name="TextBox 112"/>
          <p:cNvSpPr txBox="1"/>
          <p:nvPr/>
        </p:nvSpPr>
        <p:spPr>
          <a:xfrm>
            <a:off x="2112055" y="2865548"/>
            <a:ext cx="14288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/>
              <a:t>2</a:t>
            </a:r>
            <a:r>
              <a:rPr lang="en-US" sz="1400" b="1" dirty="0" smtClean="0"/>
              <a:t> </a:t>
            </a:r>
            <a:r>
              <a:rPr lang="ru-RU" sz="1400" b="1" dirty="0" smtClean="0"/>
              <a:t>материала</a:t>
            </a:r>
            <a:endParaRPr lang="ru-RU" sz="1400" b="1" dirty="0"/>
          </a:p>
        </p:txBody>
      </p:sp>
      <p:sp>
        <p:nvSpPr>
          <p:cNvPr id="114" name="TextBox 113"/>
          <p:cNvSpPr txBox="1"/>
          <p:nvPr/>
        </p:nvSpPr>
        <p:spPr>
          <a:xfrm>
            <a:off x="2036841" y="3645591"/>
            <a:ext cx="13821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/>
              <a:t>3</a:t>
            </a:r>
            <a:r>
              <a:rPr lang="en-US" sz="1400" b="1" dirty="0" smtClean="0"/>
              <a:t> </a:t>
            </a:r>
            <a:r>
              <a:rPr lang="ru-RU" sz="1400" b="1" dirty="0" smtClean="0"/>
              <a:t>материала</a:t>
            </a:r>
          </a:p>
          <a:p>
            <a:r>
              <a:rPr lang="ru-RU" sz="1400" b="1" dirty="0" smtClean="0"/>
              <a:t>2 мониторинга</a:t>
            </a:r>
            <a:endParaRPr lang="ru-RU" sz="1400" b="1" dirty="0"/>
          </a:p>
        </p:txBody>
      </p:sp>
      <p:cxnSp>
        <p:nvCxnSpPr>
          <p:cNvPr id="37" name="Прямая со стрелкой 36"/>
          <p:cNvCxnSpPr/>
          <p:nvPr/>
        </p:nvCxnSpPr>
        <p:spPr>
          <a:xfrm>
            <a:off x="6139573" y="4203621"/>
            <a:ext cx="606549" cy="0"/>
          </a:xfrm>
          <a:prstGeom prst="straightConnector1">
            <a:avLst/>
          </a:prstGeom>
          <a:ln w="25400">
            <a:headEnd type="none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Рисунок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466" y="4560987"/>
            <a:ext cx="620183" cy="62018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988159" y="908720"/>
            <a:ext cx="4580449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 algn="ctr">
              <a:buFont typeface="Arial" panose="020B0604020202020204" pitchFamily="34" charset="0"/>
              <a:buChar char="•"/>
            </a:pPr>
            <a:r>
              <a:rPr lang="ru-RU" sz="900" b="1" dirty="0">
                <a:solidFill>
                  <a:prstClr val="white"/>
                </a:solidFill>
              </a:rPr>
              <a:t>ООО «Молочный мир» ч.1ст.14.43 КоАП РФ  штраф</a:t>
            </a:r>
          </a:p>
          <a:p>
            <a:pPr marL="171450" lvl="0" indent="-171450" algn="ctr">
              <a:buFont typeface="Arial" panose="020B0604020202020204" pitchFamily="34" charset="0"/>
              <a:buChar char="•"/>
            </a:pPr>
            <a:r>
              <a:rPr lang="ru-RU" sz="900" b="1" dirty="0">
                <a:solidFill>
                  <a:prstClr val="white"/>
                </a:solidFill>
              </a:rPr>
              <a:t>ООО «Профи»  ч.2 ст.14.7КоАП РФ штраф</a:t>
            </a:r>
          </a:p>
          <a:p>
            <a:pPr marL="171450" lvl="0" indent="-171450" algn="ctr">
              <a:buFont typeface="Arial" panose="020B0604020202020204" pitchFamily="34" charset="0"/>
              <a:buChar char="•"/>
            </a:pPr>
            <a:r>
              <a:rPr lang="ru-RU" sz="900" b="1" dirty="0">
                <a:solidFill>
                  <a:prstClr val="white"/>
                </a:solidFill>
              </a:rPr>
              <a:t>ООО «Империя плюс»  ст.6.3.КоАП РФ штраф</a:t>
            </a:r>
          </a:p>
          <a:p>
            <a:pPr marL="171450" lvl="0" indent="-171450" algn="ctr">
              <a:buFont typeface="Arial" panose="020B0604020202020204" pitchFamily="34" charset="0"/>
              <a:buChar char="•"/>
            </a:pPr>
            <a:r>
              <a:rPr lang="ru-RU" sz="900" b="1" dirty="0">
                <a:solidFill>
                  <a:prstClr val="white"/>
                </a:solidFill>
              </a:rPr>
              <a:t>ООО «Империя Плюс»  2 предостережения</a:t>
            </a:r>
          </a:p>
          <a:p>
            <a:pPr marL="171450" lvl="0" indent="-171450" algn="ctr">
              <a:buFont typeface="Arial" panose="020B0604020202020204" pitchFamily="34" charset="0"/>
              <a:buChar char="•"/>
            </a:pPr>
            <a:r>
              <a:rPr lang="ru-RU" sz="900" b="1" dirty="0">
                <a:solidFill>
                  <a:prstClr val="white"/>
                </a:solidFill>
              </a:rPr>
              <a:t>5 предписаний о прекращении 5 деклараций </a:t>
            </a:r>
          </a:p>
          <a:p>
            <a:pPr marL="171450" lvl="0" indent="-171450" algn="ctr">
              <a:buFont typeface="Arial" panose="020B0604020202020204" pitchFamily="34" charset="0"/>
              <a:buChar char="•"/>
            </a:pPr>
            <a:r>
              <a:rPr lang="ru-RU" sz="900" b="1" dirty="0">
                <a:solidFill>
                  <a:prstClr val="white"/>
                </a:solidFill>
              </a:rPr>
              <a:t>2 предписания об устранении </a:t>
            </a:r>
            <a:r>
              <a:rPr lang="ru-RU" sz="900" b="1" dirty="0" smtClean="0">
                <a:solidFill>
                  <a:prstClr val="white"/>
                </a:solidFill>
              </a:rPr>
              <a:t>нарушений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ru-RU" sz="900" b="1" dirty="0" smtClean="0">
                <a:solidFill>
                  <a:prstClr val="white"/>
                </a:solidFill>
              </a:rPr>
              <a:t>ООО «</a:t>
            </a:r>
            <a:r>
              <a:rPr lang="ru-RU" sz="900" b="1" dirty="0" err="1" smtClean="0">
                <a:solidFill>
                  <a:prstClr val="white"/>
                </a:solidFill>
              </a:rPr>
              <a:t>Красава</a:t>
            </a:r>
            <a:r>
              <a:rPr lang="ru-RU" sz="900" b="1" dirty="0" smtClean="0">
                <a:solidFill>
                  <a:prstClr val="white"/>
                </a:solidFill>
              </a:rPr>
              <a:t>» ч.1 ст.14.43  </a:t>
            </a:r>
            <a:r>
              <a:rPr lang="ru-RU" sz="900" b="1" dirty="0">
                <a:solidFill>
                  <a:prstClr val="white"/>
                </a:solidFill>
              </a:rPr>
              <a:t>КоАП РФ  </a:t>
            </a:r>
            <a:r>
              <a:rPr lang="ru-RU" sz="900" b="1" dirty="0" smtClean="0">
                <a:solidFill>
                  <a:prstClr val="white"/>
                </a:solidFill>
              </a:rPr>
              <a:t>штраф</a:t>
            </a:r>
          </a:p>
          <a:p>
            <a:pPr marL="171450" lvl="0" indent="-171450" algn="ctr">
              <a:buFont typeface="Arial" panose="020B0604020202020204" pitchFamily="34" charset="0"/>
              <a:buChar char="•"/>
            </a:pPr>
            <a:r>
              <a:rPr lang="ru-RU" sz="900" b="1" dirty="0" smtClean="0">
                <a:solidFill>
                  <a:prstClr val="white"/>
                </a:solidFill>
              </a:rPr>
              <a:t>ООО «Зеленый </a:t>
            </a:r>
            <a:r>
              <a:rPr lang="ru-RU" sz="900" b="1" dirty="0">
                <a:solidFill>
                  <a:prstClr val="white"/>
                </a:solidFill>
              </a:rPr>
              <a:t>дом» ч.1ст.14.43 КоАП РФ  штраф</a:t>
            </a:r>
          </a:p>
          <a:p>
            <a:pPr marL="171450" lvl="0" indent="-171450" algn="ctr">
              <a:buFont typeface="Arial" panose="020B0604020202020204" pitchFamily="34" charset="0"/>
              <a:buChar char="•"/>
            </a:pPr>
            <a:r>
              <a:rPr lang="ru-RU" sz="900" b="1" dirty="0" smtClean="0">
                <a:solidFill>
                  <a:prstClr val="white"/>
                </a:solidFill>
              </a:rPr>
              <a:t>ООО «</a:t>
            </a:r>
            <a:r>
              <a:rPr lang="ru-RU" sz="900" b="1" dirty="0" err="1" smtClean="0">
                <a:solidFill>
                  <a:prstClr val="white"/>
                </a:solidFill>
              </a:rPr>
              <a:t>Русвкус</a:t>
            </a:r>
            <a:r>
              <a:rPr lang="ru-RU" sz="900" b="1" dirty="0" smtClean="0">
                <a:solidFill>
                  <a:prstClr val="white"/>
                </a:solidFill>
              </a:rPr>
              <a:t>» </a:t>
            </a:r>
            <a:r>
              <a:rPr lang="ru-RU" sz="900" b="1" dirty="0">
                <a:solidFill>
                  <a:prstClr val="white"/>
                </a:solidFill>
              </a:rPr>
              <a:t>ст.14.45 КоАП РФ  </a:t>
            </a:r>
            <a:r>
              <a:rPr lang="ru-RU" sz="900" b="1" dirty="0" smtClean="0">
                <a:solidFill>
                  <a:prstClr val="white"/>
                </a:solidFill>
              </a:rPr>
              <a:t>штраф</a:t>
            </a:r>
          </a:p>
          <a:p>
            <a:pPr marL="171450" lvl="0" indent="-171450" algn="ctr">
              <a:buFont typeface="Arial" panose="020B0604020202020204" pitchFamily="34" charset="0"/>
              <a:buChar char="•"/>
            </a:pPr>
            <a:r>
              <a:rPr lang="ru-RU" sz="800" b="1" dirty="0" smtClean="0">
                <a:solidFill>
                  <a:prstClr val="white"/>
                </a:solidFill>
              </a:rPr>
              <a:t>ООО «Тольятти-Продукт»  </a:t>
            </a:r>
            <a:r>
              <a:rPr lang="ru-RU" sz="900" b="1" dirty="0" smtClean="0">
                <a:solidFill>
                  <a:prstClr val="white"/>
                </a:solidFill>
              </a:rPr>
              <a:t>2 протокола  об админ. </a:t>
            </a:r>
            <a:r>
              <a:rPr lang="ru-RU" sz="900" b="1" dirty="0">
                <a:solidFill>
                  <a:prstClr val="white"/>
                </a:solidFill>
              </a:rPr>
              <a:t>п</a:t>
            </a:r>
            <a:r>
              <a:rPr lang="ru-RU" sz="900" b="1" dirty="0" smtClean="0">
                <a:solidFill>
                  <a:prstClr val="white"/>
                </a:solidFill>
              </a:rPr>
              <a:t>рав. </a:t>
            </a:r>
            <a:r>
              <a:rPr lang="ru-RU" sz="900" b="1" smtClean="0">
                <a:solidFill>
                  <a:prstClr val="white"/>
                </a:solidFill>
              </a:rPr>
              <a:t>по </a:t>
            </a:r>
            <a:r>
              <a:rPr lang="ru-RU" sz="900" b="1" dirty="0" smtClean="0">
                <a:solidFill>
                  <a:prstClr val="white"/>
                </a:solidFill>
              </a:rPr>
              <a:t>ч. 1 , ч.3 ст. 14.43 КоАП РФ </a:t>
            </a:r>
          </a:p>
          <a:p>
            <a:pPr marL="171450" lvl="0" indent="-171450" algn="ctr">
              <a:buFont typeface="Arial" panose="020B0604020202020204" pitchFamily="34" charset="0"/>
              <a:buChar char="•"/>
            </a:pPr>
            <a:r>
              <a:rPr lang="ru-RU" sz="900" b="1" dirty="0">
                <a:solidFill>
                  <a:prstClr val="white"/>
                </a:solidFill>
              </a:rPr>
              <a:t>ООО </a:t>
            </a:r>
            <a:r>
              <a:rPr lang="ru-RU" sz="900" b="1" dirty="0" smtClean="0">
                <a:solidFill>
                  <a:prstClr val="white"/>
                </a:solidFill>
              </a:rPr>
              <a:t>«Фабрика Смирнов»  </a:t>
            </a:r>
            <a:r>
              <a:rPr lang="ru-RU" sz="900" b="1" dirty="0">
                <a:solidFill>
                  <a:prstClr val="white"/>
                </a:solidFill>
              </a:rPr>
              <a:t>протокол </a:t>
            </a:r>
            <a:r>
              <a:rPr lang="ru-RU" sz="900" b="1" dirty="0" smtClean="0">
                <a:solidFill>
                  <a:prstClr val="white"/>
                </a:solidFill>
              </a:rPr>
              <a:t> об админ. </a:t>
            </a:r>
            <a:r>
              <a:rPr lang="ru-RU" sz="900" b="1" dirty="0">
                <a:solidFill>
                  <a:prstClr val="white"/>
                </a:solidFill>
              </a:rPr>
              <a:t>п</a:t>
            </a:r>
            <a:r>
              <a:rPr lang="ru-RU" sz="900" b="1" dirty="0" smtClean="0">
                <a:solidFill>
                  <a:prstClr val="white"/>
                </a:solidFill>
              </a:rPr>
              <a:t>рав. по ч.1 </a:t>
            </a:r>
            <a:r>
              <a:rPr lang="ru-RU" sz="900" b="1" dirty="0">
                <a:solidFill>
                  <a:prstClr val="white"/>
                </a:solidFill>
              </a:rPr>
              <a:t>ст. 14.43 КоАП РФ </a:t>
            </a:r>
          </a:p>
          <a:p>
            <a:pPr marL="171450" lvl="0" indent="-171450" algn="ctr">
              <a:buFont typeface="Arial" panose="020B0604020202020204" pitchFamily="34" charset="0"/>
              <a:buChar char="•"/>
            </a:pPr>
            <a:r>
              <a:rPr lang="ru-RU" sz="900" b="1" dirty="0" smtClean="0">
                <a:solidFill>
                  <a:prstClr val="white"/>
                </a:solidFill>
              </a:rPr>
              <a:t>ООО «Империя</a:t>
            </a:r>
            <a:r>
              <a:rPr lang="ru-RU" sz="900" b="1" dirty="0">
                <a:solidFill>
                  <a:prstClr val="white"/>
                </a:solidFill>
              </a:rPr>
              <a:t>» протокол  об админ. прав. по ч.1 ст. 14.43 КоАП РФ 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endParaRPr lang="ru-RU" sz="1200" b="1" dirty="0">
              <a:solidFill>
                <a:prstClr val="white"/>
              </a:solidFill>
            </a:endParaRPr>
          </a:p>
          <a:p>
            <a:pPr marL="171450" lvl="0" indent="-171450" algn="ctr">
              <a:buFont typeface="Arial" panose="020B0604020202020204" pitchFamily="34" charset="0"/>
              <a:buChar char="•"/>
            </a:pPr>
            <a:endParaRPr lang="ru-RU" sz="1200" b="1" dirty="0" smtClean="0">
              <a:solidFill>
                <a:prstClr val="white"/>
              </a:solidFill>
            </a:endParaRPr>
          </a:p>
          <a:p>
            <a:pPr marL="171450" lvl="0" indent="-171450" algn="ctr">
              <a:buFont typeface="Arial" panose="020B0604020202020204" pitchFamily="34" charset="0"/>
              <a:buChar char="•"/>
            </a:pPr>
            <a:endParaRPr lang="ru-RU" sz="1200" b="1" dirty="0" smtClean="0">
              <a:solidFill>
                <a:prstClr val="white"/>
              </a:solidFill>
            </a:endParaRPr>
          </a:p>
          <a:p>
            <a:pPr marL="171450" lvl="0" indent="-171450" algn="ctr">
              <a:buFont typeface="Arial" panose="020B0604020202020204" pitchFamily="34" charset="0"/>
              <a:buChar char="•"/>
            </a:pPr>
            <a:endParaRPr lang="ru-RU" sz="1200" b="1" dirty="0">
              <a:solidFill>
                <a:prstClr val="white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7920826" y="3969339"/>
            <a:ext cx="243598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ООО </a:t>
            </a:r>
            <a:r>
              <a:rPr lang="ru-RU" sz="1600" b="1" dirty="0">
                <a:solidFill>
                  <a:schemeClr val="bg1"/>
                </a:solidFill>
              </a:rPr>
              <a:t>«Профи</a:t>
            </a:r>
            <a:r>
              <a:rPr lang="ru-RU" sz="1600" b="1" dirty="0" smtClean="0">
                <a:solidFill>
                  <a:schemeClr val="bg1"/>
                </a:solidFill>
              </a:rPr>
              <a:t>» штраф</a:t>
            </a:r>
          </a:p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ООО «АТЛ ПЛЮС» штраф</a:t>
            </a:r>
            <a:endParaRPr lang="ru-RU" sz="1600" b="1" dirty="0">
              <a:solidFill>
                <a:schemeClr val="bg1"/>
              </a:solidFill>
            </a:endParaRPr>
          </a:p>
        </p:txBody>
      </p:sp>
      <p:cxnSp>
        <p:nvCxnSpPr>
          <p:cNvPr id="36" name="Прямая со стрелкой 35"/>
          <p:cNvCxnSpPr/>
          <p:nvPr/>
        </p:nvCxnSpPr>
        <p:spPr>
          <a:xfrm>
            <a:off x="1938692" y="4812025"/>
            <a:ext cx="1786830" cy="738291"/>
          </a:xfrm>
          <a:prstGeom prst="straightConnector1">
            <a:avLst/>
          </a:prstGeom>
          <a:ln w="25400">
            <a:headEnd type="none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Скругленный прямоугольник 39"/>
          <p:cNvSpPr/>
          <p:nvPr/>
        </p:nvSpPr>
        <p:spPr>
          <a:xfrm>
            <a:off x="3763309" y="5331053"/>
            <a:ext cx="2376264" cy="474211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МВД</a:t>
            </a:r>
            <a:endParaRPr lang="ru-RU" b="1" dirty="0">
              <a:solidFill>
                <a:schemeClr val="bg1"/>
              </a:solidFill>
            </a:endParaRPr>
          </a:p>
        </p:txBody>
      </p:sp>
      <p:cxnSp>
        <p:nvCxnSpPr>
          <p:cNvPr id="41" name="Прямая со стрелкой 40"/>
          <p:cNvCxnSpPr/>
          <p:nvPr/>
        </p:nvCxnSpPr>
        <p:spPr>
          <a:xfrm>
            <a:off x="6188157" y="5550316"/>
            <a:ext cx="606549" cy="0"/>
          </a:xfrm>
          <a:prstGeom prst="straightConnector1">
            <a:avLst/>
          </a:prstGeom>
          <a:ln w="25400">
            <a:headEnd type="none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Скругленный прямоугольник 41"/>
          <p:cNvSpPr/>
          <p:nvPr/>
        </p:nvSpPr>
        <p:spPr>
          <a:xfrm>
            <a:off x="6988159" y="5175514"/>
            <a:ext cx="4364425" cy="629750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7847596" y="5321112"/>
            <a:ext cx="238456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Проверка ООО </a:t>
            </a:r>
            <a:r>
              <a:rPr lang="ru-RU" sz="1600" b="1" dirty="0">
                <a:solidFill>
                  <a:schemeClr val="bg1"/>
                </a:solidFill>
              </a:rPr>
              <a:t>«Профи</a:t>
            </a:r>
            <a:r>
              <a:rPr lang="ru-RU" sz="1600" b="1" dirty="0" smtClean="0">
                <a:solidFill>
                  <a:schemeClr val="bg1"/>
                </a:solidFill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2322042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6488040"/>
            <a:ext cx="12192000" cy="36996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368491" y="6434600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15</a:t>
            </a:fld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51532" y="6488039"/>
            <a:ext cx="176419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webtorgi.samregion.ru</a:t>
            </a: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310623" y="460316"/>
            <a:ext cx="92648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Times New Roman" panose="02020603050405020304" pitchFamily="18" charset="0"/>
              </a:rPr>
              <a:t>ИТОГИ РЕАЛИЗАЦИИ ПРОЕКТА В ЦИФРАХ</a:t>
            </a:r>
            <a:endParaRPr lang="ru-RU" sz="2400" b="1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flipH="1">
            <a:off x="2063552" y="980728"/>
            <a:ext cx="971004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2" descr="C:\Users\sharapovir\Desktop\Samarskaya oblast.723b5d68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343" y="312829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225710" y="3487609"/>
            <a:ext cx="13099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в</a:t>
            </a:r>
            <a:r>
              <a:rPr lang="ru-RU" b="1" dirty="0" smtClean="0">
                <a:solidFill>
                  <a:schemeClr val="bg1"/>
                </a:solidFill>
              </a:rPr>
              <a:t> 2020 году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020316" y="2624083"/>
            <a:ext cx="132600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</a:rPr>
              <a:t>4579</a:t>
            </a:r>
            <a:endParaRPr lang="ru-RU" sz="4400" b="1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744534" y="2332357"/>
            <a:ext cx="19184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15" name="Диаграмма 14"/>
          <p:cNvGraphicFramePr>
            <a:graphicFrameLocks/>
          </p:cNvGraphicFramePr>
          <p:nvPr>
            <p:extLst/>
          </p:nvPr>
        </p:nvGraphicFramePr>
        <p:xfrm>
          <a:off x="1775520" y="1087610"/>
          <a:ext cx="8924925" cy="3152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2851663" y="4246427"/>
            <a:ext cx="61266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b="1" dirty="0" smtClean="0">
                <a:solidFill>
                  <a:schemeClr val="bg1"/>
                </a:solidFill>
              </a:rPr>
              <a:t>43,87%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666191" y="3186581"/>
            <a:ext cx="61266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b="1" dirty="0" smtClean="0">
                <a:solidFill>
                  <a:schemeClr val="bg1"/>
                </a:solidFill>
              </a:rPr>
              <a:t>48,64%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463423" y="2070747"/>
            <a:ext cx="61266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b="1" dirty="0" smtClean="0">
                <a:solidFill>
                  <a:schemeClr val="bg1"/>
                </a:solidFill>
              </a:rPr>
              <a:t>52,67%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082892" y="1794079"/>
            <a:ext cx="61266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b="1" dirty="0" smtClean="0">
                <a:solidFill>
                  <a:schemeClr val="bg1"/>
                </a:solidFill>
              </a:rPr>
              <a:t>75,57%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384" y="4303586"/>
            <a:ext cx="11363929" cy="2139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95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8" name="Диаграмма 5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575168"/>
              </p:ext>
            </p:extLst>
          </p:nvPr>
        </p:nvGraphicFramePr>
        <p:xfrm>
          <a:off x="8184232" y="1085454"/>
          <a:ext cx="3875202" cy="24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9" name="Диаграмма 6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2080392"/>
              </p:ext>
            </p:extLst>
          </p:nvPr>
        </p:nvGraphicFramePr>
        <p:xfrm>
          <a:off x="8336632" y="1237854"/>
          <a:ext cx="3875202" cy="24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8" name="Диаграмма 8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88990903"/>
              </p:ext>
            </p:extLst>
          </p:nvPr>
        </p:nvGraphicFramePr>
        <p:xfrm>
          <a:off x="5376628" y="389191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2055" name="Picture 7" descr="C:\Users\StrelkovaAV\Desktop\Screenshot_2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0366" y="4450366"/>
            <a:ext cx="949430" cy="1739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0" name="Диаграмма 7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36765187"/>
              </p:ext>
            </p:extLst>
          </p:nvPr>
        </p:nvGraphicFramePr>
        <p:xfrm>
          <a:off x="-690941" y="405457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0" y="6395080"/>
            <a:ext cx="12192000" cy="46292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29" name="Picture 5" descr="C:\Users\StrelkovaAV\Desktop\Screenshot_17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20"/>
          <a:stretch/>
        </p:blipFill>
        <p:spPr bwMode="auto">
          <a:xfrm>
            <a:off x="4579165" y="4305022"/>
            <a:ext cx="1268242" cy="2090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StrelkovaAV\Desktop\Screenshot_18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6901" y="4316948"/>
            <a:ext cx="1065662" cy="187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2" name="Диаграмма 6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82418298"/>
              </p:ext>
            </p:extLst>
          </p:nvPr>
        </p:nvGraphicFramePr>
        <p:xfrm>
          <a:off x="-690941" y="398705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pic>
        <p:nvPicPr>
          <p:cNvPr id="1026" name="Picture 2" descr="C:\Users\StrelkovaAV\Desktop\Screenshot_14.jpg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83"/>
          <a:stretch/>
        </p:blipFill>
        <p:spPr bwMode="auto">
          <a:xfrm>
            <a:off x="5013017" y="1400494"/>
            <a:ext cx="1244327" cy="1780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0" name="Диаграмма 4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86504027"/>
              </p:ext>
            </p:extLst>
          </p:nvPr>
        </p:nvGraphicFramePr>
        <p:xfrm>
          <a:off x="3825379" y="86946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46" name="Диаграмма 4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7730296"/>
              </p:ext>
            </p:extLst>
          </p:nvPr>
        </p:nvGraphicFramePr>
        <p:xfrm>
          <a:off x="172422" y="1140360"/>
          <a:ext cx="4368929" cy="2381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graphicFrame>
        <p:nvGraphicFramePr>
          <p:cNvPr id="56" name="Диаграмма 5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86790394"/>
              </p:ext>
            </p:extLst>
          </p:nvPr>
        </p:nvGraphicFramePr>
        <p:xfrm>
          <a:off x="447454" y="1092898"/>
          <a:ext cx="3818865" cy="24633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graphicFrame>
        <p:nvGraphicFramePr>
          <p:cNvPr id="39" name="Диаграмма 3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68781415"/>
              </p:ext>
            </p:extLst>
          </p:nvPr>
        </p:nvGraphicFramePr>
        <p:xfrm>
          <a:off x="638407" y="1400494"/>
          <a:ext cx="3388233" cy="22831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4"/>
          </a:graphicData>
        </a:graphic>
      </p:graphicFrame>
      <p:graphicFrame>
        <p:nvGraphicFramePr>
          <p:cNvPr id="66" name="Диаграмма 6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61172440"/>
              </p:ext>
            </p:extLst>
          </p:nvPr>
        </p:nvGraphicFramePr>
        <p:xfrm>
          <a:off x="7896200" y="92268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603862" y="6539411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16</a:t>
            </a:fld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965571" y="81996"/>
            <a:ext cx="92648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Times New Roman" panose="02020603050405020304" pitchFamily="18" charset="0"/>
              </a:rPr>
              <a:t>ПРОЦЕНТЫ ФАКТИЧЕСКОЙ ДОСТАВКИ ПРОДУКТОВ ПИТАНИЯ</a:t>
            </a:r>
            <a:endParaRPr lang="ru-RU" sz="2400" b="1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flipH="1">
            <a:off x="2063552" y="543661"/>
            <a:ext cx="971004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2" descr="C:\Users\sharapovir\Desktop\Samarskaya oblast.723b5d68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343" y="312829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1423455" y="908232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Картофель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408368" y="831346"/>
            <a:ext cx="1889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Бананы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626743" y="831346"/>
            <a:ext cx="1261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Говядина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478884" y="3751024"/>
            <a:ext cx="2503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Мука пшеничная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274113" y="3745515"/>
            <a:ext cx="2728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dirty="0" smtClean="0"/>
              <a:t>Макаронные изделия</a:t>
            </a:r>
            <a:endParaRPr lang="ru-RU" dirty="0"/>
          </a:p>
        </p:txBody>
      </p:sp>
      <p:sp>
        <p:nvSpPr>
          <p:cNvPr id="5" name="Блок-схема: узел 4"/>
          <p:cNvSpPr/>
          <p:nvPr/>
        </p:nvSpPr>
        <p:spPr>
          <a:xfrm>
            <a:off x="3996885" y="6553199"/>
            <a:ext cx="252918" cy="247663"/>
          </a:xfrm>
          <a:prstGeom prst="flowChartConnector">
            <a:avLst/>
          </a:prstGeom>
          <a:solidFill>
            <a:schemeClr val="accent5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Блок-схема: узел 67"/>
          <p:cNvSpPr/>
          <p:nvPr/>
        </p:nvSpPr>
        <p:spPr>
          <a:xfrm>
            <a:off x="40865" y="6502708"/>
            <a:ext cx="252918" cy="247663"/>
          </a:xfrm>
          <a:prstGeom prst="flowChartConnector">
            <a:avLst/>
          </a:prstGeom>
          <a:solidFill>
            <a:schemeClr val="bg1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TextBox 69"/>
          <p:cNvSpPr txBox="1"/>
          <p:nvPr/>
        </p:nvSpPr>
        <p:spPr>
          <a:xfrm>
            <a:off x="382592" y="6492487"/>
            <a:ext cx="3361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Процент не выполненных поставок;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2391825" y="1469517"/>
            <a:ext cx="45534" cy="1769010"/>
          </a:xfrm>
          <a:prstGeom prst="line">
            <a:avLst/>
          </a:prstGeom>
          <a:ln w="31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авая фигурная скобка 8"/>
          <p:cNvSpPr/>
          <p:nvPr/>
        </p:nvSpPr>
        <p:spPr>
          <a:xfrm>
            <a:off x="3106890" y="1587981"/>
            <a:ext cx="381531" cy="165054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 rot="16200000">
            <a:off x="345333" y="2090878"/>
            <a:ext cx="16561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ПЕРВОЕ ПОЛУГДИЕ</a:t>
            </a:r>
            <a:endParaRPr lang="ru-RU" sz="1100" dirty="0"/>
          </a:p>
        </p:txBody>
      </p:sp>
      <p:sp>
        <p:nvSpPr>
          <p:cNvPr id="44" name="TextBox 43"/>
          <p:cNvSpPr txBox="1"/>
          <p:nvPr/>
        </p:nvSpPr>
        <p:spPr>
          <a:xfrm rot="16200000">
            <a:off x="2791135" y="2110259"/>
            <a:ext cx="16561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ВТОРОЕ  ПОЛУГДИЕ</a:t>
            </a:r>
            <a:endParaRPr lang="ru-RU" sz="1100" dirty="0"/>
          </a:p>
        </p:txBody>
      </p:sp>
      <p:sp>
        <p:nvSpPr>
          <p:cNvPr id="45" name="Правая фигурная скобка 44"/>
          <p:cNvSpPr/>
          <p:nvPr/>
        </p:nvSpPr>
        <p:spPr>
          <a:xfrm rot="10800000">
            <a:off x="1304229" y="1587981"/>
            <a:ext cx="292517" cy="165054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1" name="Прямая соединительная линия 50"/>
          <p:cNvCxnSpPr/>
          <p:nvPr/>
        </p:nvCxnSpPr>
        <p:spPr>
          <a:xfrm>
            <a:off x="6317323" y="1400494"/>
            <a:ext cx="16372" cy="1838033"/>
          </a:xfrm>
          <a:prstGeom prst="line">
            <a:avLst/>
          </a:prstGeom>
          <a:ln w="31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/>
          <p:nvPr/>
        </p:nvCxnSpPr>
        <p:spPr>
          <a:xfrm>
            <a:off x="10272464" y="1320941"/>
            <a:ext cx="23805" cy="1681771"/>
          </a:xfrm>
          <a:prstGeom prst="line">
            <a:avLst/>
          </a:prstGeom>
          <a:ln w="31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752176" y="3751024"/>
            <a:ext cx="1342557" cy="380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Сахар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 descr="C:\Users\StrelkovaAV\Desktop\Screenshot_15.jp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2085" y="1417223"/>
            <a:ext cx="836606" cy="1763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6325509" y="2897711"/>
            <a:ext cx="5548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3%</a:t>
            </a:r>
            <a:endParaRPr lang="ru-RU" sz="1200" b="1" dirty="0"/>
          </a:p>
        </p:txBody>
      </p:sp>
      <p:sp>
        <p:nvSpPr>
          <p:cNvPr id="53" name="TextBox 52"/>
          <p:cNvSpPr txBox="1"/>
          <p:nvPr/>
        </p:nvSpPr>
        <p:spPr>
          <a:xfrm>
            <a:off x="6056255" y="2918178"/>
            <a:ext cx="5548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/>
              <a:t>2</a:t>
            </a:r>
            <a:r>
              <a:rPr lang="ru-RU" sz="1200" b="1" dirty="0" smtClean="0"/>
              <a:t>%</a:t>
            </a:r>
            <a:endParaRPr lang="ru-RU" sz="1200" b="1" dirty="0"/>
          </a:p>
        </p:txBody>
      </p:sp>
      <p:sp>
        <p:nvSpPr>
          <p:cNvPr id="54" name="TextBox 53"/>
          <p:cNvSpPr txBox="1"/>
          <p:nvPr/>
        </p:nvSpPr>
        <p:spPr>
          <a:xfrm>
            <a:off x="6325509" y="2074697"/>
            <a:ext cx="8021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97%</a:t>
            </a:r>
            <a:endParaRPr lang="ru-RU" sz="1400" b="1" dirty="0"/>
          </a:p>
        </p:txBody>
      </p:sp>
      <p:sp>
        <p:nvSpPr>
          <p:cNvPr id="55" name="TextBox 54"/>
          <p:cNvSpPr txBox="1"/>
          <p:nvPr/>
        </p:nvSpPr>
        <p:spPr>
          <a:xfrm>
            <a:off x="5833940" y="2074697"/>
            <a:ext cx="5548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98%</a:t>
            </a:r>
            <a:endParaRPr lang="ru-RU" sz="1400" b="1" dirty="0"/>
          </a:p>
        </p:txBody>
      </p:sp>
      <p:sp>
        <p:nvSpPr>
          <p:cNvPr id="57" name="TextBox 43"/>
          <p:cNvSpPr txBox="1"/>
          <p:nvPr/>
        </p:nvSpPr>
        <p:spPr>
          <a:xfrm rot="16200000">
            <a:off x="6815630" y="1974849"/>
            <a:ext cx="1656179" cy="261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dirty="0" smtClean="0"/>
              <a:t>ВТОРОЕ  ПОЛУГДИЕ</a:t>
            </a:r>
            <a:endParaRPr lang="ru-RU" sz="1100" dirty="0"/>
          </a:p>
        </p:txBody>
      </p:sp>
      <p:cxnSp>
        <p:nvCxnSpPr>
          <p:cNvPr id="76" name="Прямая соединительная линия 75"/>
          <p:cNvCxnSpPr/>
          <p:nvPr/>
        </p:nvCxnSpPr>
        <p:spPr>
          <a:xfrm flipH="1">
            <a:off x="1556055" y="4382818"/>
            <a:ext cx="81385" cy="1926502"/>
          </a:xfrm>
          <a:prstGeom prst="line">
            <a:avLst/>
          </a:prstGeom>
          <a:ln w="31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flipH="1">
            <a:off x="4625741" y="4469718"/>
            <a:ext cx="29022" cy="16818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201147" y="6523143"/>
            <a:ext cx="44809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Процент фактической поставки;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149727" y="5168040"/>
            <a:ext cx="723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33%</a:t>
            </a:r>
            <a:endParaRPr lang="ru-RU" sz="1400" b="1" dirty="0"/>
          </a:p>
        </p:txBody>
      </p:sp>
      <p:sp>
        <p:nvSpPr>
          <p:cNvPr id="83" name="TextBox 82"/>
          <p:cNvSpPr txBox="1"/>
          <p:nvPr/>
        </p:nvSpPr>
        <p:spPr>
          <a:xfrm>
            <a:off x="4598765" y="5179235"/>
            <a:ext cx="723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98%</a:t>
            </a:r>
            <a:endParaRPr lang="ru-RU" sz="1400" b="1" dirty="0"/>
          </a:p>
        </p:txBody>
      </p:sp>
      <p:sp>
        <p:nvSpPr>
          <p:cNvPr id="84" name="TextBox 83"/>
          <p:cNvSpPr txBox="1"/>
          <p:nvPr/>
        </p:nvSpPr>
        <p:spPr>
          <a:xfrm>
            <a:off x="4086367" y="5790637"/>
            <a:ext cx="7239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67%</a:t>
            </a:r>
            <a:endParaRPr lang="ru-RU" sz="1200" b="1" dirty="0"/>
          </a:p>
        </p:txBody>
      </p:sp>
      <p:sp>
        <p:nvSpPr>
          <p:cNvPr id="85" name="TextBox 84"/>
          <p:cNvSpPr txBox="1"/>
          <p:nvPr/>
        </p:nvSpPr>
        <p:spPr>
          <a:xfrm>
            <a:off x="4609190" y="5903920"/>
            <a:ext cx="7357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2%</a:t>
            </a:r>
            <a:endParaRPr lang="ru-RU" sz="1200" b="1" dirty="0"/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 flipH="1">
            <a:off x="7636125" y="4272955"/>
            <a:ext cx="230534" cy="18302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6" name="Диаграмма 8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7377719"/>
              </p:ext>
            </p:extLst>
          </p:nvPr>
        </p:nvGraphicFramePr>
        <p:xfrm>
          <a:off x="2391020" y="391077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8"/>
          </a:graphicData>
        </a:graphic>
      </p:graphicFrame>
      <p:sp>
        <p:nvSpPr>
          <p:cNvPr id="67" name="Правая фигурная скобка 66"/>
          <p:cNvSpPr/>
          <p:nvPr/>
        </p:nvSpPr>
        <p:spPr>
          <a:xfrm>
            <a:off x="11641329" y="4404405"/>
            <a:ext cx="389090" cy="181285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72" name="TextBox 43"/>
          <p:cNvSpPr txBox="1"/>
          <p:nvPr/>
        </p:nvSpPr>
        <p:spPr>
          <a:xfrm rot="16200000">
            <a:off x="11188898" y="4970241"/>
            <a:ext cx="1656180" cy="261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dirty="0" smtClean="0"/>
              <a:t>ВТОРОЕ  ПОЛУГДИЕ</a:t>
            </a:r>
            <a:endParaRPr lang="ru-RU" sz="1100" dirty="0"/>
          </a:p>
        </p:txBody>
      </p:sp>
      <p:cxnSp>
        <p:nvCxnSpPr>
          <p:cNvPr id="73" name="Прямая соединительная линия 72"/>
          <p:cNvCxnSpPr/>
          <p:nvPr/>
        </p:nvCxnSpPr>
        <p:spPr>
          <a:xfrm>
            <a:off x="10912180" y="4382818"/>
            <a:ext cx="16372" cy="1838033"/>
          </a:xfrm>
          <a:prstGeom prst="line">
            <a:avLst/>
          </a:prstGeom>
          <a:ln w="31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2" name="Picture 4" descr="C:\Users\StrelkovaAV\Desktop\Screenshot_22.jp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7102" y="4370689"/>
            <a:ext cx="995850" cy="181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TextBox 74"/>
          <p:cNvSpPr txBox="1"/>
          <p:nvPr/>
        </p:nvSpPr>
        <p:spPr>
          <a:xfrm>
            <a:off x="9539173" y="3607015"/>
            <a:ext cx="25031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Смесь из 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сухофруктов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890901" y="5431808"/>
            <a:ext cx="727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99,3%</a:t>
            </a:r>
            <a:endParaRPr lang="ru-RU" sz="1200" b="1" dirty="0"/>
          </a:p>
        </p:txBody>
      </p:sp>
      <p:sp>
        <p:nvSpPr>
          <p:cNvPr id="77" name="TextBox 76"/>
          <p:cNvSpPr txBox="1"/>
          <p:nvPr/>
        </p:nvSpPr>
        <p:spPr>
          <a:xfrm>
            <a:off x="11342223" y="5412842"/>
            <a:ext cx="727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96%</a:t>
            </a:r>
            <a:endParaRPr lang="ru-RU" sz="1200" b="1" dirty="0"/>
          </a:p>
        </p:txBody>
      </p:sp>
      <p:sp>
        <p:nvSpPr>
          <p:cNvPr id="78" name="TextBox 77"/>
          <p:cNvSpPr txBox="1"/>
          <p:nvPr/>
        </p:nvSpPr>
        <p:spPr>
          <a:xfrm>
            <a:off x="10427113" y="5003055"/>
            <a:ext cx="7272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0,7%</a:t>
            </a:r>
            <a:endParaRPr lang="ru-RU" sz="1400" b="1" dirty="0"/>
          </a:p>
        </p:txBody>
      </p:sp>
      <p:sp>
        <p:nvSpPr>
          <p:cNvPr id="79" name="TextBox 78"/>
          <p:cNvSpPr txBox="1"/>
          <p:nvPr/>
        </p:nvSpPr>
        <p:spPr>
          <a:xfrm>
            <a:off x="10914071" y="5003055"/>
            <a:ext cx="7272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4%</a:t>
            </a:r>
            <a:endParaRPr lang="ru-RU" sz="1400" b="1" dirty="0"/>
          </a:p>
        </p:txBody>
      </p:sp>
      <p:sp>
        <p:nvSpPr>
          <p:cNvPr id="81" name="TextBox 80"/>
          <p:cNvSpPr txBox="1"/>
          <p:nvPr/>
        </p:nvSpPr>
        <p:spPr>
          <a:xfrm rot="16200000">
            <a:off x="8841886" y="4934181"/>
            <a:ext cx="16561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ПЕРВОЕ ПОЛУГДИЕ</a:t>
            </a:r>
            <a:endParaRPr lang="ru-RU" sz="1100" dirty="0"/>
          </a:p>
        </p:txBody>
      </p:sp>
      <p:sp>
        <p:nvSpPr>
          <p:cNvPr id="82" name="Правая фигурная скобка 81"/>
          <p:cNvSpPr/>
          <p:nvPr/>
        </p:nvSpPr>
        <p:spPr>
          <a:xfrm rot="10800000">
            <a:off x="9669978" y="4404404"/>
            <a:ext cx="432054" cy="181644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5651254" y="1966708"/>
            <a:ext cx="255463" cy="215977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Прямая соединительная линия 86"/>
          <p:cNvCxnSpPr/>
          <p:nvPr/>
        </p:nvCxnSpPr>
        <p:spPr>
          <a:xfrm flipV="1">
            <a:off x="6759339" y="1954302"/>
            <a:ext cx="286364" cy="228383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Прямая соединительная линия 89"/>
          <p:cNvCxnSpPr/>
          <p:nvPr/>
        </p:nvCxnSpPr>
        <p:spPr>
          <a:xfrm>
            <a:off x="4192854" y="4849008"/>
            <a:ext cx="255463" cy="215977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Прямая соединительная линия 90"/>
          <p:cNvCxnSpPr/>
          <p:nvPr/>
        </p:nvCxnSpPr>
        <p:spPr>
          <a:xfrm flipV="1">
            <a:off x="4987194" y="5064985"/>
            <a:ext cx="255463" cy="177077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" name="Прямая соединительная линия 91"/>
          <p:cNvCxnSpPr/>
          <p:nvPr/>
        </p:nvCxnSpPr>
        <p:spPr>
          <a:xfrm flipH="1">
            <a:off x="10763982" y="4849008"/>
            <a:ext cx="97033" cy="190038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Прямая соединительная линия 92"/>
          <p:cNvCxnSpPr/>
          <p:nvPr/>
        </p:nvCxnSpPr>
        <p:spPr>
          <a:xfrm>
            <a:off x="10982150" y="4901452"/>
            <a:ext cx="121247" cy="163533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89" name="Диаграмма 8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76271821"/>
              </p:ext>
            </p:extLst>
          </p:nvPr>
        </p:nvGraphicFramePr>
        <p:xfrm>
          <a:off x="5373847" y="3961523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0"/>
          </a:graphicData>
        </a:graphic>
      </p:graphicFrame>
    </p:spTree>
    <p:extLst>
      <p:ext uri="{BB962C8B-B14F-4D97-AF65-F5344CB8AC3E}">
        <p14:creationId xmlns:p14="http://schemas.microsoft.com/office/powerpoint/2010/main" val="2684997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Шестиугольник 73"/>
          <p:cNvSpPr/>
          <p:nvPr/>
        </p:nvSpPr>
        <p:spPr>
          <a:xfrm>
            <a:off x="8762899" y="4517796"/>
            <a:ext cx="1340819" cy="1309743"/>
          </a:xfrm>
          <a:prstGeom prst="hexagon">
            <a:avLst/>
          </a:prstGeom>
          <a:solidFill>
            <a:schemeClr val="bg1">
              <a:lumMod val="95000"/>
            </a:schemeClr>
          </a:solidFill>
          <a:ln w="57150"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Шестиугольник 43"/>
          <p:cNvSpPr/>
          <p:nvPr/>
        </p:nvSpPr>
        <p:spPr>
          <a:xfrm>
            <a:off x="1995186" y="762246"/>
            <a:ext cx="1572852" cy="1410974"/>
          </a:xfrm>
          <a:prstGeom prst="hexagon">
            <a:avLst/>
          </a:prstGeom>
          <a:solidFill>
            <a:schemeClr val="bg1">
              <a:lumMod val="95000"/>
            </a:schemeClr>
          </a:solidFill>
          <a:ln w="57150"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256240" y="6430001"/>
            <a:ext cx="2133600" cy="365125"/>
          </a:xfrm>
          <a:ln>
            <a:noFill/>
          </a:ln>
        </p:spPr>
        <p:txBody>
          <a:bodyPr/>
          <a:lstStyle/>
          <a:p>
            <a:fld id="{B19B0651-EE4F-4900-A07F-96A6BFA9D0F0}" type="slidenum">
              <a:rPr lang="ru-RU" smtClean="0"/>
              <a:pPr/>
              <a:t>17</a:t>
            </a:fld>
            <a:endParaRPr lang="ru-RU" dirty="0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flipH="1">
            <a:off x="2481959" y="541750"/>
            <a:ext cx="9710041" cy="0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0" y="6395080"/>
            <a:ext cx="12192000" cy="46292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Номер слайда 3"/>
          <p:cNvSpPr txBox="1">
            <a:spLocks/>
          </p:cNvSpPr>
          <p:nvPr/>
        </p:nvSpPr>
        <p:spPr>
          <a:xfrm>
            <a:off x="9077472" y="6443977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19B0651-EE4F-4900-A07F-96A6BFA9D0F0}" type="slidenum">
              <a:rPr lang="ru-RU" smtClean="0"/>
              <a:pPr/>
              <a:t>17</a:t>
            </a:fld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251532" y="6488039"/>
            <a:ext cx="176419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webtorgi.samregion.ru</a:t>
            </a: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905582" y="0"/>
            <a:ext cx="3494674" cy="83099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Times New Roman" panose="02020603050405020304" pitchFamily="18" charset="0"/>
              </a:rPr>
              <a:t>ПОСТАВЩИКИ</a:t>
            </a:r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Times New Roman" panose="02020603050405020304" pitchFamily="18" charset="0"/>
              </a:rPr>
              <a:t>ПРОДУКТОВ ПИТАНИЯ </a:t>
            </a:r>
            <a:endParaRPr lang="ru-RU" sz="2400" b="1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2050" name="Picture 2" descr="C:\Users\sharapovir\Desktop\EJV4XjSWwAAP3by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323" y="1196752"/>
            <a:ext cx="1661221" cy="17578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17" name="TextBox 16"/>
          <p:cNvSpPr txBox="1"/>
          <p:nvPr/>
        </p:nvSpPr>
        <p:spPr>
          <a:xfrm>
            <a:off x="684894" y="3772124"/>
            <a:ext cx="115212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 в РНП</a:t>
            </a:r>
            <a:endParaRPr lang="ru-RU" sz="1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267613" y="4340052"/>
            <a:ext cx="1152128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Включен в РНП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924639" y="1426461"/>
            <a:ext cx="1152128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Включен в РНП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Шестиугольник 5"/>
          <p:cNvSpPr/>
          <p:nvPr/>
        </p:nvSpPr>
        <p:spPr>
          <a:xfrm>
            <a:off x="4871864" y="5299291"/>
            <a:ext cx="1440160" cy="1144686"/>
          </a:xfrm>
          <a:prstGeom prst="hexagon">
            <a:avLst/>
          </a:prstGeom>
          <a:solidFill>
            <a:schemeClr val="bg1"/>
          </a:solidFill>
          <a:ln w="571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2" descr="C:\Users\sharapovir\Desktop\Samarskaya oblast.723b5d68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343" y="312829"/>
            <a:ext cx="1008112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Шестиугольник 27"/>
          <p:cNvSpPr/>
          <p:nvPr/>
        </p:nvSpPr>
        <p:spPr>
          <a:xfrm>
            <a:off x="6185835" y="4511866"/>
            <a:ext cx="1568918" cy="1352373"/>
          </a:xfrm>
          <a:prstGeom prst="hexagon">
            <a:avLst/>
          </a:prstGeom>
          <a:solidFill>
            <a:schemeClr val="bg1"/>
          </a:solidFill>
          <a:ln w="571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Шестиугольник 28"/>
          <p:cNvSpPr/>
          <p:nvPr/>
        </p:nvSpPr>
        <p:spPr>
          <a:xfrm>
            <a:off x="7650620" y="5280365"/>
            <a:ext cx="1333626" cy="1219049"/>
          </a:xfrm>
          <a:prstGeom prst="hexagon">
            <a:avLst/>
          </a:prstGeom>
          <a:solidFill>
            <a:schemeClr val="bg1">
              <a:lumMod val="95000"/>
            </a:schemeClr>
          </a:solidFill>
          <a:ln w="57150"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Шестиугольник 33"/>
          <p:cNvSpPr/>
          <p:nvPr/>
        </p:nvSpPr>
        <p:spPr>
          <a:xfrm>
            <a:off x="4857980" y="3789039"/>
            <a:ext cx="1526052" cy="1350000"/>
          </a:xfrm>
          <a:prstGeom prst="hexagon">
            <a:avLst/>
          </a:prstGeom>
          <a:solidFill>
            <a:schemeClr val="bg1"/>
          </a:solidFill>
          <a:ln w="571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Шестиугольник 34"/>
          <p:cNvSpPr/>
          <p:nvPr/>
        </p:nvSpPr>
        <p:spPr>
          <a:xfrm>
            <a:off x="6161371" y="2982116"/>
            <a:ext cx="1496909" cy="1337057"/>
          </a:xfrm>
          <a:prstGeom prst="hexagon">
            <a:avLst/>
          </a:prstGeom>
          <a:solidFill>
            <a:schemeClr val="bg1"/>
          </a:solidFill>
          <a:ln w="571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Шестиугольник 35"/>
          <p:cNvSpPr/>
          <p:nvPr/>
        </p:nvSpPr>
        <p:spPr>
          <a:xfrm>
            <a:off x="6125866" y="1556980"/>
            <a:ext cx="1584175" cy="1338508"/>
          </a:xfrm>
          <a:prstGeom prst="hexagon">
            <a:avLst/>
          </a:prstGeom>
          <a:solidFill>
            <a:schemeClr val="bg1">
              <a:lumMod val="95000"/>
            </a:schemeClr>
          </a:solidFill>
          <a:ln w="57150"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Шестиугольник 36"/>
          <p:cNvSpPr/>
          <p:nvPr/>
        </p:nvSpPr>
        <p:spPr>
          <a:xfrm>
            <a:off x="7593794" y="3729233"/>
            <a:ext cx="1395451" cy="1369576"/>
          </a:xfrm>
          <a:prstGeom prst="hexagon">
            <a:avLst/>
          </a:prstGeom>
          <a:solidFill>
            <a:schemeClr val="bg1">
              <a:lumMod val="95000"/>
            </a:schemeClr>
          </a:solidFill>
          <a:ln w="57150"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Шестиугольник 37"/>
          <p:cNvSpPr/>
          <p:nvPr/>
        </p:nvSpPr>
        <p:spPr>
          <a:xfrm>
            <a:off x="7495503" y="2288489"/>
            <a:ext cx="1527179" cy="1356534"/>
          </a:xfrm>
          <a:prstGeom prst="hexagon">
            <a:avLst/>
          </a:prstGeom>
          <a:solidFill>
            <a:schemeClr val="bg1">
              <a:lumMod val="95000"/>
            </a:schemeClr>
          </a:solidFill>
          <a:ln w="57150"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Шестиугольник 39"/>
          <p:cNvSpPr/>
          <p:nvPr/>
        </p:nvSpPr>
        <p:spPr>
          <a:xfrm>
            <a:off x="757404" y="3103595"/>
            <a:ext cx="1506698" cy="1337057"/>
          </a:xfrm>
          <a:prstGeom prst="hexagon">
            <a:avLst/>
          </a:prstGeom>
          <a:solidFill>
            <a:schemeClr val="bg1">
              <a:lumMod val="95000"/>
            </a:schemeClr>
          </a:solidFill>
          <a:ln w="57150"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tabLst>
                <a:tab pos="804863" algn="l"/>
              </a:tabLst>
            </a:pP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Шестиугольник 41"/>
          <p:cNvSpPr/>
          <p:nvPr/>
        </p:nvSpPr>
        <p:spPr>
          <a:xfrm>
            <a:off x="1991544" y="2298230"/>
            <a:ext cx="1584176" cy="1346793"/>
          </a:xfrm>
          <a:prstGeom prst="hexagon">
            <a:avLst/>
          </a:prstGeom>
          <a:solidFill>
            <a:schemeClr val="bg1">
              <a:lumMod val="95000"/>
            </a:schemeClr>
          </a:solidFill>
          <a:ln w="57150"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Шестиугольник 42"/>
          <p:cNvSpPr/>
          <p:nvPr/>
        </p:nvSpPr>
        <p:spPr>
          <a:xfrm>
            <a:off x="4781942" y="836753"/>
            <a:ext cx="1584000" cy="1260000"/>
          </a:xfrm>
          <a:prstGeom prst="hexagon">
            <a:avLst/>
          </a:prstGeom>
          <a:solidFill>
            <a:schemeClr val="bg1">
              <a:lumMod val="95000"/>
            </a:schemeClr>
          </a:solidFill>
          <a:ln w="57150"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Шестиугольник 44"/>
          <p:cNvSpPr/>
          <p:nvPr/>
        </p:nvSpPr>
        <p:spPr>
          <a:xfrm>
            <a:off x="4799856" y="2226234"/>
            <a:ext cx="1512168" cy="1350000"/>
          </a:xfrm>
          <a:prstGeom prst="hexagon">
            <a:avLst/>
          </a:prstGeom>
          <a:solidFill>
            <a:schemeClr val="bg1"/>
          </a:solidFill>
          <a:ln w="571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Шестиугольник 45"/>
          <p:cNvSpPr/>
          <p:nvPr/>
        </p:nvSpPr>
        <p:spPr>
          <a:xfrm>
            <a:off x="3424193" y="4517796"/>
            <a:ext cx="1611396" cy="1294989"/>
          </a:xfrm>
          <a:prstGeom prst="hexagon">
            <a:avLst/>
          </a:prstGeom>
          <a:solidFill>
            <a:schemeClr val="bg1"/>
          </a:solidFill>
          <a:ln w="571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94899" y="2159533"/>
            <a:ext cx="1706163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ООО </a:t>
            </a:r>
          </a:p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«Продукты мира»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Шестиугольник 47"/>
          <p:cNvSpPr/>
          <p:nvPr/>
        </p:nvSpPr>
        <p:spPr>
          <a:xfrm>
            <a:off x="2071976" y="3813515"/>
            <a:ext cx="1498840" cy="1285293"/>
          </a:xfrm>
          <a:prstGeom prst="hexagon">
            <a:avLst/>
          </a:prstGeom>
          <a:solidFill>
            <a:schemeClr val="bg1">
              <a:lumMod val="95000"/>
            </a:schemeClr>
          </a:solidFill>
          <a:ln w="57150"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tabLst>
                <a:tab pos="804863" algn="l"/>
              </a:tabLst>
            </a:pP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Шестиугольник 48"/>
          <p:cNvSpPr/>
          <p:nvPr/>
        </p:nvSpPr>
        <p:spPr>
          <a:xfrm>
            <a:off x="757404" y="4540639"/>
            <a:ext cx="1483366" cy="1276907"/>
          </a:xfrm>
          <a:prstGeom prst="hexagon">
            <a:avLst/>
          </a:prstGeom>
          <a:solidFill>
            <a:schemeClr val="bg1">
              <a:lumMod val="95000"/>
            </a:schemeClr>
          </a:solidFill>
          <a:ln w="57150"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Шестиугольник 49"/>
          <p:cNvSpPr/>
          <p:nvPr/>
        </p:nvSpPr>
        <p:spPr>
          <a:xfrm>
            <a:off x="3443028" y="3032432"/>
            <a:ext cx="1530961" cy="1348473"/>
          </a:xfrm>
          <a:prstGeom prst="hexagon">
            <a:avLst/>
          </a:prstGeom>
          <a:solidFill>
            <a:schemeClr val="bg1"/>
          </a:solidFill>
          <a:ln w="571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indent="-457200" algn="ctr"/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Блок-схема: подготовка 4"/>
          <p:cNvSpPr/>
          <p:nvPr/>
        </p:nvSpPr>
        <p:spPr>
          <a:xfrm>
            <a:off x="3988195" y="5968906"/>
            <a:ext cx="625194" cy="519133"/>
          </a:xfrm>
          <a:prstGeom prst="flowChartPreparation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1" name="Блок-схема: подготовка 50"/>
          <p:cNvSpPr/>
          <p:nvPr/>
        </p:nvSpPr>
        <p:spPr>
          <a:xfrm>
            <a:off x="2351584" y="189952"/>
            <a:ext cx="611684" cy="543425"/>
          </a:xfrm>
          <a:prstGeom prst="flowChartPreparation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Блок-схема: подготовка 51"/>
          <p:cNvSpPr/>
          <p:nvPr/>
        </p:nvSpPr>
        <p:spPr>
          <a:xfrm>
            <a:off x="6729851" y="5968906"/>
            <a:ext cx="576065" cy="530508"/>
          </a:xfrm>
          <a:prstGeom prst="flowChartPreparation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Блок-схема: подготовка 52"/>
          <p:cNvSpPr/>
          <p:nvPr/>
        </p:nvSpPr>
        <p:spPr>
          <a:xfrm>
            <a:off x="99345" y="5747081"/>
            <a:ext cx="658059" cy="556377"/>
          </a:xfrm>
          <a:prstGeom prst="flowChartPreparation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164981" y="968630"/>
            <a:ext cx="1332794" cy="58477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ООО «Профи»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19236" y="4636266"/>
            <a:ext cx="1927062" cy="83099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ООО </a:t>
            </a: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5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Строймонтаж</a:t>
            </a:r>
            <a:endParaRPr lang="ru-RU" sz="15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сервис</a:t>
            </a: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214378" y="1803503"/>
            <a:ext cx="1347417" cy="83099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ООО 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«Тольятти-продукт»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424192" y="4536355"/>
            <a:ext cx="1594304" cy="83099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«</a:t>
            </a:r>
            <a:r>
              <a:rPr lang="ru-RU" sz="16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Летниковское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сельпо»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7592560" y="2593919"/>
            <a:ext cx="1326229" cy="58477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ООО 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6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Фуд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Трейд»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7505126" y="3846954"/>
            <a:ext cx="1602639" cy="1077218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ООО 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«Региональная торговая компания»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6331837" y="4553939"/>
            <a:ext cx="1372094" cy="83099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ООО 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«Империя</a:t>
            </a:r>
          </a:p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плюс»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8781561" y="4690243"/>
            <a:ext cx="1326229" cy="83099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ООО 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«Регион трейд»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6214378" y="3035007"/>
            <a:ext cx="1379416" cy="58477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ООО </a:t>
            </a:r>
            <a:endParaRPr lang="ru-RU" sz="16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«НВК»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8" name="Picture 2" descr="C:\Users\sharapovir\Desktop\EJV4XjSWwAAP3by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0804" y="5354686"/>
            <a:ext cx="576065" cy="523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2" descr="C:\Users\sharapovir\Desktop\EJV4XjSWwAAP3by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0801" y="3685568"/>
            <a:ext cx="506450" cy="53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2" descr="C:\Users\sharapovir\Desktop\EJV4XjSWwAAP3by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203" y="5280366"/>
            <a:ext cx="567516" cy="535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Прямоугольник 59"/>
          <p:cNvSpPr/>
          <p:nvPr/>
        </p:nvSpPr>
        <p:spPr>
          <a:xfrm>
            <a:off x="5080104" y="5293780"/>
            <a:ext cx="935752" cy="58477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ООО «Дар»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2255314" y="2978640"/>
            <a:ext cx="115212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 в РНП</a:t>
            </a:r>
            <a:endParaRPr lang="ru-RU" sz="1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2271939" y="3800788"/>
            <a:ext cx="1102636" cy="58477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 algn="ctr">
              <a:tabLst>
                <a:tab pos="804863" algn="l"/>
              </a:tabLst>
            </a:pP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ООО «</a:t>
            </a:r>
            <a:r>
              <a:rPr lang="ru-RU" sz="16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Алива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63" name="Прямоугольник 62"/>
          <p:cNvSpPr/>
          <p:nvPr/>
        </p:nvSpPr>
        <p:spPr>
          <a:xfrm>
            <a:off x="2228745" y="2388103"/>
            <a:ext cx="1172895" cy="58477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ООО «Алмаз»</a:t>
            </a:r>
          </a:p>
        </p:txBody>
      </p:sp>
      <p:sp>
        <p:nvSpPr>
          <p:cNvPr id="67" name="Прямоугольник 66"/>
          <p:cNvSpPr/>
          <p:nvPr/>
        </p:nvSpPr>
        <p:spPr>
          <a:xfrm>
            <a:off x="5015879" y="968631"/>
            <a:ext cx="1276760" cy="584775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>
              <a:tabLst>
                <a:tab pos="804863" algn="l"/>
              </a:tabLst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ООО </a:t>
            </a:r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tabLst>
                <a:tab pos="804863" algn="l"/>
              </a:tabLst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Вкуснецк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68" name="Прямоугольник 67"/>
          <p:cNvSpPr/>
          <p:nvPr/>
        </p:nvSpPr>
        <p:spPr>
          <a:xfrm>
            <a:off x="863600" y="3161101"/>
            <a:ext cx="1297042" cy="58477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ООО «Профит»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2245154" y="1556171"/>
            <a:ext cx="115212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 в РНП</a:t>
            </a:r>
            <a:endParaRPr lang="ru-RU" sz="1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936057" y="3786436"/>
            <a:ext cx="115212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 в РНП</a:t>
            </a:r>
            <a:endParaRPr lang="ru-RU" sz="1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9" name="Picture 2" descr="C:\Users\sharapovir\Desktop\EJV4XjSWwAAP3by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1550" y="5827539"/>
            <a:ext cx="567516" cy="600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2" descr="C:\Users\sharapovir\Desktop\EJV4XjSWwAAP3by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919" y="4652106"/>
            <a:ext cx="638679" cy="481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Прямоугольник 30"/>
          <p:cNvSpPr/>
          <p:nvPr/>
        </p:nvSpPr>
        <p:spPr>
          <a:xfrm>
            <a:off x="5104640" y="3745876"/>
            <a:ext cx="1056731" cy="83099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ООО «</a:t>
            </a:r>
            <a:r>
              <a:rPr lang="ru-RU" sz="16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Фрут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-трейд»</a:t>
            </a:r>
          </a:p>
        </p:txBody>
      </p:sp>
      <p:pic>
        <p:nvPicPr>
          <p:cNvPr id="73" name="Picture 2" descr="C:\Users\sharapovir\Desktop\EJV4XjSWwAAP3by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8186" y="2943088"/>
            <a:ext cx="531512" cy="562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2" descr="C:\Users\sharapovir\Desktop\EJV4XjSWwAAP3by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052" y="3621323"/>
            <a:ext cx="576065" cy="523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" name="TextBox 78"/>
          <p:cNvSpPr txBox="1"/>
          <p:nvPr/>
        </p:nvSpPr>
        <p:spPr>
          <a:xfrm>
            <a:off x="910949" y="5312299"/>
            <a:ext cx="115212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 в РНП</a:t>
            </a:r>
            <a:endParaRPr lang="ru-RU" sz="1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507628" y="3159658"/>
            <a:ext cx="1379251" cy="58477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ООО </a:t>
            </a:r>
          </a:p>
          <a:p>
            <a:pPr algn="ctr"/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«Орбита»</a:t>
            </a:r>
          </a:p>
        </p:txBody>
      </p:sp>
      <p:sp>
        <p:nvSpPr>
          <p:cNvPr id="75" name="Шестиугольник 74"/>
          <p:cNvSpPr/>
          <p:nvPr/>
        </p:nvSpPr>
        <p:spPr>
          <a:xfrm>
            <a:off x="2045873" y="5240440"/>
            <a:ext cx="1529848" cy="1247599"/>
          </a:xfrm>
          <a:prstGeom prst="hexagon">
            <a:avLst/>
          </a:prstGeom>
          <a:solidFill>
            <a:schemeClr val="bg1">
              <a:lumMod val="95000"/>
            </a:schemeClr>
          </a:solidFill>
          <a:ln w="57150"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7772358" y="5240440"/>
            <a:ext cx="1090148" cy="78483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ООО </a:t>
            </a:r>
            <a:endParaRPr lang="ru-RU" sz="15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«Детское питание»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6" name="Picture 4" descr="C:\Users\StrelkovaAV\Desktop\Screenshot_35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568" y="5979930"/>
            <a:ext cx="441729" cy="522713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6" name="Прямая соединительная линия 25"/>
          <p:cNvCxnSpPr/>
          <p:nvPr/>
        </p:nvCxnSpPr>
        <p:spPr>
          <a:xfrm flipH="1">
            <a:off x="10056440" y="2253293"/>
            <a:ext cx="247672" cy="134810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Прямая соединительная линия 88"/>
          <p:cNvCxnSpPr/>
          <p:nvPr/>
        </p:nvCxnSpPr>
        <p:spPr>
          <a:xfrm>
            <a:off x="11237562" y="2188876"/>
            <a:ext cx="213520" cy="199227"/>
          </a:xfrm>
          <a:prstGeom prst="line">
            <a:avLst/>
          </a:prstGeom>
          <a:ln>
            <a:noFill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2255314" y="5889095"/>
            <a:ext cx="115212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 в РНП</a:t>
            </a:r>
            <a:endParaRPr lang="ru-RU" sz="1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2037639" y="5310334"/>
            <a:ext cx="1491985" cy="58477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457200"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ООО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ТоргСервис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2228745" y="4428633"/>
            <a:ext cx="115212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 в РНП</a:t>
            </a:r>
            <a:endParaRPr lang="ru-RU" sz="1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Шестиугольник 81"/>
          <p:cNvSpPr/>
          <p:nvPr/>
        </p:nvSpPr>
        <p:spPr>
          <a:xfrm>
            <a:off x="7580586" y="829349"/>
            <a:ext cx="1527179" cy="1356534"/>
          </a:xfrm>
          <a:prstGeom prst="hexagon">
            <a:avLst/>
          </a:prstGeom>
          <a:solidFill>
            <a:schemeClr val="bg1">
              <a:lumMod val="95000"/>
            </a:schemeClr>
          </a:solidFill>
          <a:ln w="57150"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TextBox 82"/>
          <p:cNvSpPr txBox="1"/>
          <p:nvPr/>
        </p:nvSpPr>
        <p:spPr>
          <a:xfrm>
            <a:off x="7650620" y="845519"/>
            <a:ext cx="1419193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ООО </a:t>
            </a:r>
          </a:p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«Молочная сказка»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4" name="Picture 2" descr="C:\Users\sharapovir\Desktop\EJV4XjSWwAAP3by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9073" y="1749625"/>
            <a:ext cx="531512" cy="347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6" name="Шестиугольник 85"/>
          <p:cNvSpPr/>
          <p:nvPr/>
        </p:nvSpPr>
        <p:spPr>
          <a:xfrm>
            <a:off x="10036031" y="5071536"/>
            <a:ext cx="1527179" cy="1356534"/>
          </a:xfrm>
          <a:prstGeom prst="hexagon">
            <a:avLst/>
          </a:prstGeom>
          <a:solidFill>
            <a:schemeClr val="bg1">
              <a:lumMod val="95000"/>
            </a:schemeClr>
          </a:solidFill>
          <a:ln w="57150"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Шестиугольник 90"/>
          <p:cNvSpPr/>
          <p:nvPr/>
        </p:nvSpPr>
        <p:spPr>
          <a:xfrm>
            <a:off x="3393414" y="1556980"/>
            <a:ext cx="1512168" cy="1350000"/>
          </a:xfrm>
          <a:prstGeom prst="hexagon">
            <a:avLst/>
          </a:prstGeom>
          <a:solidFill>
            <a:schemeClr val="bg1"/>
          </a:solidFill>
          <a:ln w="571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" name="Прямоугольник 91"/>
          <p:cNvSpPr/>
          <p:nvPr/>
        </p:nvSpPr>
        <p:spPr>
          <a:xfrm>
            <a:off x="3457951" y="1664858"/>
            <a:ext cx="1326229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ООО </a:t>
            </a: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Красава</a:t>
            </a: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3" name="Picture 2" descr="C:\Users\sharapovir\Desktop\EJV4XjSWwAAP3by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5309" y="2343961"/>
            <a:ext cx="531512" cy="499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4" name="Прямоугольник 93"/>
          <p:cNvSpPr/>
          <p:nvPr/>
        </p:nvSpPr>
        <p:spPr>
          <a:xfrm>
            <a:off x="10118745" y="5268643"/>
            <a:ext cx="1326229" cy="83099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ООО 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«Белый медведь»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5" name="Шестиугольник 94"/>
          <p:cNvSpPr/>
          <p:nvPr/>
        </p:nvSpPr>
        <p:spPr>
          <a:xfrm>
            <a:off x="3357498" y="107792"/>
            <a:ext cx="1584000" cy="1260000"/>
          </a:xfrm>
          <a:prstGeom prst="hexagon">
            <a:avLst/>
          </a:prstGeom>
          <a:solidFill>
            <a:schemeClr val="bg1">
              <a:lumMod val="95000"/>
            </a:schemeClr>
          </a:solidFill>
          <a:ln w="57150"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3725344" y="372001"/>
            <a:ext cx="848309" cy="584775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>
              <a:tabLst>
                <a:tab pos="804863" algn="l"/>
              </a:tabLst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ООО </a:t>
            </a:r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tabLst>
                <a:tab pos="804863" algn="l"/>
              </a:tabLst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«Плёс»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8" name="Шестиугольник 97"/>
          <p:cNvSpPr/>
          <p:nvPr/>
        </p:nvSpPr>
        <p:spPr>
          <a:xfrm>
            <a:off x="10176890" y="3595319"/>
            <a:ext cx="1527179" cy="1356534"/>
          </a:xfrm>
          <a:prstGeom prst="hexagon">
            <a:avLst/>
          </a:prstGeom>
          <a:solidFill>
            <a:schemeClr val="bg1">
              <a:lumMod val="95000"/>
            </a:schemeClr>
          </a:solidFill>
          <a:ln w="57150"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9" name="Шестиугольник 98"/>
          <p:cNvSpPr/>
          <p:nvPr/>
        </p:nvSpPr>
        <p:spPr>
          <a:xfrm>
            <a:off x="8789334" y="3007301"/>
            <a:ext cx="1527179" cy="1356534"/>
          </a:xfrm>
          <a:prstGeom prst="hexagon">
            <a:avLst/>
          </a:prstGeom>
          <a:solidFill>
            <a:schemeClr val="bg1">
              <a:lumMod val="95000"/>
            </a:schemeClr>
          </a:solidFill>
          <a:ln w="57150"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0" name="Прямоугольник 99"/>
          <p:cNvSpPr/>
          <p:nvPr/>
        </p:nvSpPr>
        <p:spPr>
          <a:xfrm>
            <a:off x="8862506" y="3244094"/>
            <a:ext cx="1407176" cy="56938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ООО </a:t>
            </a: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5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Хозбытторг</a:t>
            </a: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10370156" y="3998841"/>
            <a:ext cx="1326229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ООО 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4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Гардарика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" name="Шестиугольник 101"/>
          <p:cNvSpPr/>
          <p:nvPr/>
        </p:nvSpPr>
        <p:spPr>
          <a:xfrm>
            <a:off x="8948986" y="1556980"/>
            <a:ext cx="1527179" cy="1356534"/>
          </a:xfrm>
          <a:prstGeom prst="hexagon">
            <a:avLst/>
          </a:prstGeom>
          <a:solidFill>
            <a:schemeClr val="bg1">
              <a:lumMod val="95000"/>
            </a:schemeClr>
          </a:solidFill>
          <a:ln w="57150"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" name="Прямоугольник 102"/>
          <p:cNvSpPr/>
          <p:nvPr/>
        </p:nvSpPr>
        <p:spPr>
          <a:xfrm>
            <a:off x="9009399" y="1924273"/>
            <a:ext cx="1406351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ООО 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4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Майхолдинг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Блок-схема: подготовка 103"/>
          <p:cNvSpPr/>
          <p:nvPr/>
        </p:nvSpPr>
        <p:spPr>
          <a:xfrm>
            <a:off x="10686263" y="2575031"/>
            <a:ext cx="658059" cy="556377"/>
          </a:xfrm>
          <a:prstGeom prst="flowChartPreparation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5" name="Блок-схема: подготовка 104"/>
          <p:cNvSpPr/>
          <p:nvPr/>
        </p:nvSpPr>
        <p:spPr>
          <a:xfrm>
            <a:off x="9375697" y="765587"/>
            <a:ext cx="658059" cy="556377"/>
          </a:xfrm>
          <a:prstGeom prst="flowChartPreparation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Блок-схема: подготовка 105"/>
          <p:cNvSpPr/>
          <p:nvPr/>
        </p:nvSpPr>
        <p:spPr>
          <a:xfrm>
            <a:off x="6600052" y="810546"/>
            <a:ext cx="658059" cy="556377"/>
          </a:xfrm>
          <a:prstGeom prst="flowChartPreparation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Блок-схема: подготовка 106"/>
          <p:cNvSpPr/>
          <p:nvPr/>
        </p:nvSpPr>
        <p:spPr>
          <a:xfrm>
            <a:off x="9223893" y="5900037"/>
            <a:ext cx="658059" cy="556377"/>
          </a:xfrm>
          <a:prstGeom prst="flowChartPreparation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7" name="Picture 2" descr="C:\Users\sharapovir\Desktop\EJV4XjSWwAAP3by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6785" y="3161421"/>
            <a:ext cx="531512" cy="347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2584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6395080"/>
            <a:ext cx="12192000" cy="46292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368491" y="6434600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1532" y="6488039"/>
            <a:ext cx="176419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prstClr val="white">
                    <a:lumMod val="50000"/>
                  </a:prstClr>
                </a:solidFill>
              </a:rPr>
              <a:t>webtorgi.samregion.ru</a:t>
            </a:r>
            <a:endParaRPr lang="ru-RU" sz="1400" dirty="0">
              <a:solidFill>
                <a:prstClr val="white">
                  <a:lumMod val="50000"/>
                </a:prstClr>
              </a:solidFill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flipH="1">
            <a:off x="2063552" y="980728"/>
            <a:ext cx="971004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2" descr="C:\Users\sharapovir\Desktop\Samarskaya oblast.723b5d68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343" y="312829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StrelkovaAV\Desktop\20200705_13384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98" t="10548" r="17820"/>
          <a:stretch/>
        </p:blipFill>
        <p:spPr bwMode="auto">
          <a:xfrm>
            <a:off x="1559496" y="1162078"/>
            <a:ext cx="3378416" cy="28059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StrelkovaAV\Desktop\20200726_134823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91" t="1" r="11685" b="415"/>
          <a:stretch/>
        </p:blipFill>
        <p:spPr bwMode="auto">
          <a:xfrm rot="5400000">
            <a:off x="8809754" y="1295167"/>
            <a:ext cx="2805985" cy="25398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StrelkovaAV\Desktop\20200726_144620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65" r="25690"/>
          <a:stretch/>
        </p:blipFill>
        <p:spPr bwMode="auto">
          <a:xfrm rot="5400000">
            <a:off x="1950767" y="3777895"/>
            <a:ext cx="2628106" cy="33461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C:\Users\STRELK~1\AppData\Local\Temp\Rar$DRa0.185\20201124_130700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26" t="21153" r="20099"/>
          <a:stretch/>
        </p:blipFill>
        <p:spPr bwMode="auto">
          <a:xfrm rot="5400000">
            <a:off x="5595532" y="3828572"/>
            <a:ext cx="2654092" cy="32188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431704" y="312829"/>
            <a:ext cx="6912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Times New Roman" panose="02020603050405020304" pitchFamily="18" charset="0"/>
              </a:rPr>
              <a:t>Продукция Самарской области</a:t>
            </a:r>
            <a:endParaRPr lang="ru-RU" sz="2400" b="1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1027" name="Picture 3" descr="C:\Users\StrelkovaAV\Desktop\Screenshot_27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5144" y="1154309"/>
            <a:ext cx="3226856" cy="28084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Users\sharapovir\Desktop\EJV4XjSWwAAP3by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6786" y="1162080"/>
            <a:ext cx="791125" cy="8371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6" name="Picture 2" descr="C:\Users\sharapovir\Desktop\EJV4XjSWwAAP3by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5671" y="1124829"/>
            <a:ext cx="826329" cy="8744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7" name="Picture 2" descr="C:\Users\sharapovir\Desktop\EJV4XjSWwAAP3by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1749" y="1160493"/>
            <a:ext cx="826329" cy="8744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28" name="Picture 4" descr="C:\Users\StrelkovaAV\Desktop\Screenshot_6.jpg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0" t="2258" r="3417"/>
          <a:stretch/>
        </p:blipFill>
        <p:spPr bwMode="auto">
          <a:xfrm>
            <a:off x="8979071" y="4022323"/>
            <a:ext cx="2538484" cy="2814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:\Users\sharapovir\Desktop\EJV4XjSWwAAP3by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4931" y="4058019"/>
            <a:ext cx="678976" cy="716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3199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6395080"/>
            <a:ext cx="12192000" cy="46292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368491" y="6434600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1532" y="6488039"/>
            <a:ext cx="176419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prstClr val="white">
                    <a:lumMod val="50000"/>
                  </a:prstClr>
                </a:solidFill>
              </a:rPr>
              <a:t>webtorgi.samregion.ru</a:t>
            </a:r>
            <a:endParaRPr lang="ru-RU" sz="1400" dirty="0">
              <a:solidFill>
                <a:prstClr val="white">
                  <a:lumMod val="50000"/>
                </a:prstClr>
              </a:solidFill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flipH="1">
            <a:off x="2135560" y="588854"/>
            <a:ext cx="971004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2" descr="C:\Users\sharapovir\Desktop\Samarskaya oblast.723b5d68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32" y="32207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477344" y="74598"/>
            <a:ext cx="10307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Times New Roman" panose="02020603050405020304" pitchFamily="18" charset="0"/>
              </a:rPr>
              <a:t>Разработана 2 редакция методических рекомендаций по приемке товара</a:t>
            </a:r>
            <a:endParaRPr lang="ru-RU" sz="2400" b="1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13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771"/>
          <a:stretch/>
        </p:blipFill>
        <p:spPr bwMode="auto">
          <a:xfrm>
            <a:off x="7757675" y="536263"/>
            <a:ext cx="3744416" cy="267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5" descr="C:\Users\StrelkovaAV\Desktop\Screenshot_4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6445" b="47832"/>
          <a:stretch/>
        </p:blipFill>
        <p:spPr bwMode="auto">
          <a:xfrm>
            <a:off x="3870982" y="596268"/>
            <a:ext cx="3567833" cy="2748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6"/>
          <a:srcRect r="-1052" b="47064"/>
          <a:stretch/>
        </p:blipFill>
        <p:spPr>
          <a:xfrm>
            <a:off x="5654898" y="3453828"/>
            <a:ext cx="3787225" cy="280083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7"/>
          <a:srcRect l="44093" t="15351" r="25786" b="27950"/>
          <a:stretch/>
        </p:blipFill>
        <p:spPr>
          <a:xfrm>
            <a:off x="179524" y="1270095"/>
            <a:ext cx="3672408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725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-96688" y="6366548"/>
            <a:ext cx="12288688" cy="46292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368491" y="6434600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1532" y="6488039"/>
            <a:ext cx="176419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prstClr val="white">
                    <a:lumMod val="50000"/>
                  </a:prstClr>
                </a:solidFill>
              </a:rPr>
              <a:t>webtorgi.samregion.ru</a:t>
            </a:r>
            <a:endParaRPr lang="ru-RU" sz="1400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487488" y="449233"/>
            <a:ext cx="1036915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1C51A6"/>
                </a:solidFill>
              </a:rPr>
              <a:t>Межрегиональный </a:t>
            </a:r>
            <a:r>
              <a:rPr lang="ru-RU" sz="2000" b="1" dirty="0">
                <a:solidFill>
                  <a:srgbClr val="1C51A6"/>
                </a:solidFill>
              </a:rPr>
              <a:t>семинар – совещание 22.04.2021г.</a:t>
            </a:r>
          </a:p>
          <a:p>
            <a:pPr algn="ctr"/>
            <a:r>
              <a:rPr lang="ru-RU" sz="1400" b="1" dirty="0" smtClean="0">
                <a:solidFill>
                  <a:srgbClr val="1C51A6"/>
                </a:solidFill>
              </a:rPr>
              <a:t>«</a:t>
            </a:r>
            <a:r>
              <a:rPr lang="ru-RU" sz="1400" b="1" dirty="0">
                <a:solidFill>
                  <a:srgbClr val="1C51A6"/>
                </a:solidFill>
              </a:rPr>
              <a:t>Поставка продуктов питания через Специализированный склад как инструмент обеспечения продовольственной безопасности</a:t>
            </a:r>
            <a:r>
              <a:rPr lang="ru-RU" sz="1400" b="1" dirty="0" smtClean="0">
                <a:solidFill>
                  <a:srgbClr val="1C51A6"/>
                </a:solidFill>
              </a:rPr>
              <a:t>»</a:t>
            </a:r>
            <a:endParaRPr lang="ru-RU" sz="1400" b="1" dirty="0">
              <a:solidFill>
                <a:srgbClr val="1C51A6"/>
              </a:solidFill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flipH="1">
            <a:off x="2063552" y="980728"/>
            <a:ext cx="971004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2" descr="C:\Users\sharapovir\Desktop\Samarskaya oblast.723b5d6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343" y="312829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859111" y="1301961"/>
            <a:ext cx="4300785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              Участники: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члены </a:t>
            </a:r>
            <a:r>
              <a:rPr lang="ru-RU" dirty="0"/>
              <a:t>Общественной Палаты Самарской </a:t>
            </a:r>
            <a:r>
              <a:rPr lang="ru-RU" dirty="0" smtClean="0"/>
              <a:t>области;</a:t>
            </a:r>
          </a:p>
          <a:p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руководители </a:t>
            </a:r>
            <a:r>
              <a:rPr lang="ru-RU" dirty="0"/>
              <a:t>органов по регулированию контрактной системой, а также органов, уполномоченных на определение поставщиков (подрядчиков, исполнителей</a:t>
            </a:r>
            <a:r>
              <a:rPr lang="ru-RU" dirty="0" smtClean="0"/>
              <a:t>)    18 регионов </a:t>
            </a:r>
            <a:r>
              <a:rPr lang="ru-RU" dirty="0"/>
              <a:t>Российской </a:t>
            </a:r>
            <a:r>
              <a:rPr lang="ru-RU" dirty="0" smtClean="0"/>
              <a:t>Федерации;</a:t>
            </a:r>
          </a:p>
          <a:p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представители </a:t>
            </a:r>
            <a:r>
              <a:rPr lang="ru-RU" dirty="0"/>
              <a:t>управления </a:t>
            </a:r>
            <a:r>
              <a:rPr lang="ru-RU" dirty="0" err="1"/>
              <a:t>Роспотребнадзора</a:t>
            </a:r>
            <a:r>
              <a:rPr lang="ru-RU" dirty="0"/>
              <a:t> по Самарской </a:t>
            </a:r>
            <a:r>
              <a:rPr lang="ru-RU" dirty="0" smtClean="0"/>
              <a:t>области;</a:t>
            </a:r>
          </a:p>
          <a:p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 </a:t>
            </a:r>
            <a:r>
              <a:rPr lang="ru-RU" dirty="0"/>
              <a:t>представители органов исполнительной власти, заказчиков, </a:t>
            </a:r>
            <a:r>
              <a:rPr lang="ru-RU" dirty="0" smtClean="0"/>
              <a:t>поставщиков Самарской области.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968208" y="2276872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1984" y="1143483"/>
            <a:ext cx="4752528" cy="2636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9284" y="4025783"/>
            <a:ext cx="2784309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2489" y="4025783"/>
            <a:ext cx="2905719" cy="2179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227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256240" y="6430001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21</a:t>
            </a:fld>
            <a:endParaRPr lang="ru-RU" dirty="0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flipH="1">
            <a:off x="2063552" y="980728"/>
            <a:ext cx="971004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0" y="6395080"/>
            <a:ext cx="12192000" cy="46292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Номер слайда 3"/>
          <p:cNvSpPr txBox="1">
            <a:spLocks/>
          </p:cNvSpPr>
          <p:nvPr/>
        </p:nvSpPr>
        <p:spPr>
          <a:xfrm>
            <a:off x="9077472" y="644397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19B0651-EE4F-4900-A07F-96A6BFA9D0F0}" type="slidenum">
              <a:rPr lang="ru-RU" smtClean="0"/>
              <a:pPr/>
              <a:t>21</a:t>
            </a:fld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251532" y="6488039"/>
            <a:ext cx="176419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webtorgi.samregion.ru</a:t>
            </a: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231904" y="449233"/>
            <a:ext cx="18001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Times New Roman" panose="02020603050405020304" pitchFamily="18" charset="0"/>
              </a:rPr>
              <a:t>КОНТАКТЫ</a:t>
            </a:r>
            <a:endParaRPr lang="ru-RU" sz="2400" b="1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16" name="Picture 2" descr="C:\Users\sharapovir\Desktop\Samarskaya oblast.723b5d6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343" y="312829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342510" y="1484784"/>
            <a:ext cx="330521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Главное управление</a:t>
            </a:r>
          </a:p>
          <a:p>
            <a:r>
              <a: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организации торгов</a:t>
            </a:r>
          </a:p>
          <a:p>
            <a:r>
              <a: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Самарской </a:t>
            </a:r>
            <a:r>
              <a:rPr lang="ru-RU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области</a:t>
            </a:r>
          </a:p>
          <a:p>
            <a:endParaRPr lang="ru-RU" sz="1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ru-RU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443068 г. Самара, ул. Скляренко 20</a:t>
            </a:r>
          </a:p>
          <a:p>
            <a:r>
              <a: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ru-RU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846)335-16-61</a:t>
            </a:r>
            <a:endParaRPr lang="ru-RU" sz="1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117" y="3284984"/>
            <a:ext cx="1343025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431704" y="5229200"/>
            <a:ext cx="4997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</a:rPr>
              <a:t>СПАСИБО ЗА ВНИМАНИЕ!</a:t>
            </a:r>
            <a:endParaRPr lang="ru-RU" sz="3200" b="1" dirty="0">
              <a:solidFill>
                <a:srgbClr val="0070C0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080" y="897881"/>
            <a:ext cx="5077741" cy="5077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213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10">
            <a:extLst>
              <a:ext uri="{FF2B5EF4-FFF2-40B4-BE49-F238E27FC236}">
                <a16:creationId xmlns:a16="http://schemas.microsoft.com/office/drawing/2014/main" xmlns="" id="{6C836E1F-95E0-4AC0-990E-85E2EA17EA6C}"/>
              </a:ext>
            </a:extLst>
          </p:cNvPr>
          <p:cNvSpPr/>
          <p:nvPr/>
        </p:nvSpPr>
        <p:spPr>
          <a:xfrm>
            <a:off x="1783782" y="497748"/>
            <a:ext cx="8560691" cy="1229987"/>
          </a:xfrm>
          <a:prstGeom prst="roundRect">
            <a:avLst/>
          </a:prstGeom>
          <a:ln>
            <a:solidFill>
              <a:srgbClr val="12612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9" name="Text Box 2">
            <a:extLst>
              <a:ext uri="{FF2B5EF4-FFF2-40B4-BE49-F238E27FC236}">
                <a16:creationId xmlns:a16="http://schemas.microsoft.com/office/drawing/2014/main" xmlns="" id="{BAA460B4-6442-4921-8B1D-8B7D5BD031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9433" y="2010606"/>
            <a:ext cx="5400600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569913" indent="-56991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45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>
              <a:lnSpc>
                <a:spcPct val="150000"/>
              </a:lnSpc>
              <a:buClr>
                <a:srgbClr val="126128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altLang="ru-RU" sz="1200" dirty="0">
                <a:solidFill>
                  <a:schemeClr val="tx1"/>
                </a:solidFill>
              </a:rPr>
              <a:t>Больше </a:t>
            </a:r>
            <a:r>
              <a:rPr lang="ru-RU" altLang="ru-RU" sz="1200" b="1" dirty="0">
                <a:solidFill>
                  <a:schemeClr val="tx1"/>
                </a:solidFill>
              </a:rPr>
              <a:t>20 000 га </a:t>
            </a:r>
            <a:r>
              <a:rPr lang="ru-RU" altLang="ru-RU" sz="1200" dirty="0">
                <a:solidFill>
                  <a:schemeClr val="tx1"/>
                </a:solidFill>
              </a:rPr>
              <a:t>обрабатываемой земли</a:t>
            </a:r>
            <a:r>
              <a:rPr lang="en-US" altLang="ru-RU" sz="1200" dirty="0">
                <a:solidFill>
                  <a:schemeClr val="tx1"/>
                </a:solidFill>
              </a:rPr>
              <a:t>.</a:t>
            </a:r>
            <a:endParaRPr lang="ru-RU" altLang="ru-RU" sz="1200" dirty="0">
              <a:solidFill>
                <a:schemeClr val="tx1"/>
              </a:solidFill>
            </a:endParaRPr>
          </a:p>
          <a:p>
            <a:pPr eaLnBrk="1">
              <a:lnSpc>
                <a:spcPct val="150000"/>
              </a:lnSpc>
              <a:buClr>
                <a:srgbClr val="126128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altLang="ru-RU" sz="1200" dirty="0">
                <a:solidFill>
                  <a:schemeClr val="tx1"/>
                </a:solidFill>
              </a:rPr>
              <a:t>Больше </a:t>
            </a:r>
            <a:r>
              <a:rPr lang="ru-RU" altLang="ru-RU" sz="1200" b="1" dirty="0">
                <a:solidFill>
                  <a:schemeClr val="tx1"/>
                </a:solidFill>
              </a:rPr>
              <a:t>7 000 га </a:t>
            </a:r>
            <a:r>
              <a:rPr lang="ru-RU" altLang="ru-RU" sz="1200" dirty="0">
                <a:solidFill>
                  <a:schemeClr val="tx1"/>
                </a:solidFill>
              </a:rPr>
              <a:t>орошаемой земли</a:t>
            </a:r>
            <a:r>
              <a:rPr lang="en-US" altLang="ru-RU" sz="1200" dirty="0">
                <a:solidFill>
                  <a:schemeClr val="tx1"/>
                </a:solidFill>
              </a:rPr>
              <a:t>.</a:t>
            </a:r>
            <a:endParaRPr lang="ru-RU" altLang="ru-RU" sz="1200" dirty="0">
              <a:solidFill>
                <a:schemeClr val="tx1"/>
              </a:solidFill>
            </a:endParaRPr>
          </a:p>
          <a:p>
            <a:pPr eaLnBrk="1">
              <a:lnSpc>
                <a:spcPct val="150000"/>
              </a:lnSpc>
              <a:buClr>
                <a:srgbClr val="126128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altLang="ru-RU" sz="1200" b="1" dirty="0">
                <a:solidFill>
                  <a:schemeClr val="tx1"/>
                </a:solidFill>
              </a:rPr>
              <a:t>640 га </a:t>
            </a:r>
            <a:r>
              <a:rPr lang="ru-RU" altLang="ru-RU" sz="1200" dirty="0">
                <a:solidFill>
                  <a:schemeClr val="tx1"/>
                </a:solidFill>
              </a:rPr>
              <a:t>интенсивных яблоневых садов на капельном орошении</a:t>
            </a:r>
            <a:r>
              <a:rPr lang="en-US" altLang="ru-RU" sz="1200" dirty="0">
                <a:solidFill>
                  <a:schemeClr val="tx1"/>
                </a:solidFill>
              </a:rPr>
              <a:t>.</a:t>
            </a:r>
            <a:endParaRPr lang="ru-RU" altLang="ru-RU" sz="1200" dirty="0">
              <a:solidFill>
                <a:schemeClr val="tx1"/>
              </a:solidFill>
            </a:endParaRPr>
          </a:p>
          <a:p>
            <a:pPr eaLnBrk="1">
              <a:lnSpc>
                <a:spcPct val="150000"/>
              </a:lnSpc>
              <a:buClr>
                <a:srgbClr val="126128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altLang="ru-RU" sz="1200" b="1" dirty="0">
                <a:solidFill>
                  <a:schemeClr val="tx1"/>
                </a:solidFill>
              </a:rPr>
              <a:t>8 000 т </a:t>
            </a:r>
            <a:r>
              <a:rPr lang="ru-RU" altLang="ru-RU" sz="1200" dirty="0">
                <a:solidFill>
                  <a:schemeClr val="tx1"/>
                </a:solidFill>
              </a:rPr>
              <a:t>выращенных яблок за сезон </a:t>
            </a:r>
          </a:p>
          <a:p>
            <a:pPr eaLnBrk="1">
              <a:lnSpc>
                <a:spcPct val="150000"/>
              </a:lnSpc>
              <a:buClr>
                <a:srgbClr val="126128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altLang="ru-RU" sz="1200" dirty="0">
                <a:solidFill>
                  <a:schemeClr val="tx1"/>
                </a:solidFill>
              </a:rPr>
              <a:t>Фруктовое хранилище емкостью </a:t>
            </a:r>
            <a:r>
              <a:rPr lang="ru-RU" altLang="ru-RU" sz="1200" b="1" dirty="0">
                <a:solidFill>
                  <a:schemeClr val="tx1"/>
                </a:solidFill>
              </a:rPr>
              <a:t>5 170 т</a:t>
            </a:r>
            <a:r>
              <a:rPr lang="en-US" altLang="ru-RU" sz="1200" b="1" dirty="0">
                <a:solidFill>
                  <a:schemeClr val="tx1"/>
                </a:solidFill>
              </a:rPr>
              <a:t>.</a:t>
            </a:r>
            <a:endParaRPr lang="ru-RU" altLang="ru-RU" sz="1200" b="1" dirty="0">
              <a:solidFill>
                <a:schemeClr val="tx1"/>
              </a:solidFill>
            </a:endParaRPr>
          </a:p>
          <a:p>
            <a:pPr eaLnBrk="1">
              <a:lnSpc>
                <a:spcPct val="150000"/>
              </a:lnSpc>
              <a:buClr>
                <a:srgbClr val="126128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altLang="ru-RU" sz="1200" b="1" dirty="0">
                <a:solidFill>
                  <a:schemeClr val="tx1"/>
                </a:solidFill>
              </a:rPr>
              <a:t>180 т в сутки</a:t>
            </a:r>
            <a:r>
              <a:rPr lang="ru-RU" altLang="ru-RU" sz="1200" dirty="0">
                <a:solidFill>
                  <a:schemeClr val="tx1"/>
                </a:solidFill>
              </a:rPr>
              <a:t> - мощность переработки яблок (16 000 т за сезон)</a:t>
            </a:r>
            <a:r>
              <a:rPr lang="en-US" altLang="ru-RU" sz="1200" dirty="0">
                <a:solidFill>
                  <a:schemeClr val="tx1"/>
                </a:solidFill>
              </a:rPr>
              <a:t>.</a:t>
            </a:r>
            <a:endParaRPr lang="ru-RU" altLang="ru-RU" sz="1200" dirty="0">
              <a:solidFill>
                <a:schemeClr val="tx1"/>
              </a:solidFill>
            </a:endParaRPr>
          </a:p>
          <a:p>
            <a:pPr eaLnBrk="1">
              <a:lnSpc>
                <a:spcPct val="150000"/>
              </a:lnSpc>
              <a:buClr>
                <a:srgbClr val="126128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altLang="ru-RU" sz="1200" b="1" dirty="0">
                <a:solidFill>
                  <a:srgbClr val="FF0000"/>
                </a:solidFill>
              </a:rPr>
              <a:t>168 000 </a:t>
            </a:r>
            <a:r>
              <a:rPr lang="ru-RU" altLang="ru-RU" sz="1200" b="1" dirty="0">
                <a:solidFill>
                  <a:schemeClr val="tx1"/>
                </a:solidFill>
              </a:rPr>
              <a:t>т мощности производства </a:t>
            </a:r>
            <a:r>
              <a:rPr lang="ru-RU" altLang="ru-RU" sz="1200" dirty="0">
                <a:solidFill>
                  <a:schemeClr val="tx1"/>
                </a:solidFill>
              </a:rPr>
              <a:t>соковой продукции в год</a:t>
            </a:r>
            <a:r>
              <a:rPr lang="en-US" altLang="ru-RU" sz="1200" dirty="0">
                <a:solidFill>
                  <a:schemeClr val="tx1"/>
                </a:solidFill>
              </a:rPr>
              <a:t>.</a:t>
            </a:r>
            <a:endParaRPr lang="ru-RU" altLang="ru-RU" sz="1200" dirty="0">
              <a:solidFill>
                <a:schemeClr val="tx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70818F9D-2EC4-4B6D-8819-B9F038285477}"/>
              </a:ext>
            </a:extLst>
          </p:cNvPr>
          <p:cNvSpPr txBox="1"/>
          <p:nvPr/>
        </p:nvSpPr>
        <p:spPr>
          <a:xfrm>
            <a:off x="4295800" y="97638"/>
            <a:ext cx="331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НЕКТАР</a:t>
            </a:r>
          </a:p>
        </p:txBody>
      </p:sp>
      <p:pic>
        <p:nvPicPr>
          <p:cNvPr id="3" name="Picture 7" descr="C:\Users\commdir\AppData\Local\Microsoft\Windows\INetCache\Content.Outlook\D0F6266N\ivanich.jpg">
            <a:extLst>
              <a:ext uri="{FF2B5EF4-FFF2-40B4-BE49-F238E27FC236}">
                <a16:creationId xmlns:a16="http://schemas.microsoft.com/office/drawing/2014/main" xmlns="" id="{935890AC-3262-4CBF-B82F-31594F7CBF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6169" y="947638"/>
            <a:ext cx="1294719" cy="618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Рисунок 4">
            <a:extLst>
              <a:ext uri="{FF2B5EF4-FFF2-40B4-BE49-F238E27FC236}">
                <a16:creationId xmlns:a16="http://schemas.microsoft.com/office/drawing/2014/main" xmlns="" id="{A23284BD-6A97-42DB-B60E-7F01791C34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3992" y="693805"/>
            <a:ext cx="1643200" cy="935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A18E0391-8F4F-421E-8922-8F1EDD679B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5560" y="709504"/>
            <a:ext cx="1288831" cy="911059"/>
          </a:xfrm>
          <a:prstGeom prst="ellipse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055644F5-FBC5-42CC-A716-FF8F3728DA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09480" y="595170"/>
            <a:ext cx="1596566" cy="113256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88088" y="2001123"/>
            <a:ext cx="3718882" cy="3241052"/>
          </a:xfrm>
          <a:prstGeom prst="rect">
            <a:avLst/>
          </a:prstGeom>
          <a:effectLst>
            <a:glow>
              <a:schemeClr val="bg1">
                <a:lumMod val="85000"/>
                <a:alpha val="40000"/>
              </a:schemeClr>
            </a:glow>
            <a:softEdge rad="2159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06723" y="4237695"/>
            <a:ext cx="2749534" cy="1828959"/>
          </a:xfrm>
          <a:prstGeom prst="rect">
            <a:avLst/>
          </a:prstGeom>
          <a:effectLst>
            <a:softEdge rad="1651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58788" y="4869160"/>
            <a:ext cx="2780017" cy="1847248"/>
          </a:xfrm>
          <a:prstGeom prst="rect">
            <a:avLst/>
          </a:prstGeom>
          <a:effectLst>
            <a:softEdge rad="2540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33064" y="5088322"/>
            <a:ext cx="2517866" cy="1774090"/>
          </a:xfrm>
          <a:prstGeom prst="rect">
            <a:avLst/>
          </a:prstGeom>
          <a:effectLst>
            <a:softEdge rad="114300"/>
          </a:effectLst>
        </p:spPr>
      </p:pic>
    </p:spTree>
    <p:extLst>
      <p:ext uri="{BB962C8B-B14F-4D97-AF65-F5344CB8AC3E}">
        <p14:creationId xmlns:p14="http://schemas.microsoft.com/office/powerpoint/2010/main" val="22746988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CCF43DF-6B46-4AD6-9B04-46FB68B947DF}"/>
              </a:ext>
            </a:extLst>
          </p:cNvPr>
          <p:cNvSpPr txBox="1"/>
          <p:nvPr/>
        </p:nvSpPr>
        <p:spPr>
          <a:xfrm>
            <a:off x="2999656" y="116632"/>
            <a:ext cx="61206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НОВИНКИ 2021 года</a:t>
            </a:r>
          </a:p>
        </p:txBody>
      </p:sp>
      <p:sp>
        <p:nvSpPr>
          <p:cNvPr id="42" name="Скругленный прямоугольник 6">
            <a:extLst>
              <a:ext uri="{FF2B5EF4-FFF2-40B4-BE49-F238E27FC236}">
                <a16:creationId xmlns:a16="http://schemas.microsoft.com/office/drawing/2014/main" xmlns="" id="{1B849EEF-FCC0-41D1-8C14-72A69375342A}"/>
              </a:ext>
            </a:extLst>
          </p:cNvPr>
          <p:cNvSpPr/>
          <p:nvPr/>
        </p:nvSpPr>
        <p:spPr>
          <a:xfrm>
            <a:off x="1761764" y="1268760"/>
            <a:ext cx="4482512" cy="4392488"/>
          </a:xfrm>
          <a:prstGeom prst="roundRect">
            <a:avLst/>
          </a:prstGeom>
          <a:ln>
            <a:solidFill>
              <a:srgbClr val="12612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646377DD-B0B4-44BA-8191-AE39B5D95E38}"/>
              </a:ext>
            </a:extLst>
          </p:cNvPr>
          <p:cNvSpPr txBox="1"/>
          <p:nvPr/>
        </p:nvSpPr>
        <p:spPr>
          <a:xfrm>
            <a:off x="3759839" y="1820451"/>
            <a:ext cx="2520280" cy="3289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Напиток сокосодержащий яблочный </a:t>
            </a:r>
          </a:p>
          <a:p>
            <a:pPr algn="ctr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осветленный «</a:t>
            </a:r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Вкусника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/>
            <a:r>
              <a:rPr lang="ru-RU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обогащенный витамином С</a:t>
            </a:r>
          </a:p>
          <a:p>
            <a:pPr algn="ctr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Сроки запуска – июнь 2021</a:t>
            </a:r>
          </a:p>
          <a:p>
            <a:pPr algn="ctr"/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1000"/>
              </a:spcAft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Рекомендован для питания детей дошкольного</a:t>
            </a:r>
          </a:p>
          <a:p>
            <a:pPr algn="ctr">
              <a:spcAft>
                <a:spcPts val="1000"/>
              </a:spcAft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школьного возраста (от 3 лет)</a:t>
            </a:r>
          </a:p>
          <a:p>
            <a:pPr algn="ctr">
              <a:spcAft>
                <a:spcPts val="1000"/>
              </a:spcAft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Минимальная объемная доля сока 10 %.</a:t>
            </a:r>
          </a:p>
          <a:p>
            <a:pPr algn="ctr">
              <a:spcAft>
                <a:spcPts val="1000"/>
              </a:spcAft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Категория: витаминизированные напитки.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C:\Users\muravetsna\Desktop\TBA-1000-S-NoOpening-c4afd37b-c21b-4642-943f-b26b1c1e8ca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4963" y="1124744"/>
            <a:ext cx="6489238" cy="4866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5849366" y="1669458"/>
            <a:ext cx="5121873" cy="403244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0056" y="1412776"/>
            <a:ext cx="1810246" cy="230425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146055" y="1556792"/>
            <a:ext cx="23087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Компот </a:t>
            </a:r>
          </a:p>
          <a:p>
            <a:pPr algn="ctr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Вкусника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вишня-яблоко</a:t>
            </a:r>
          </a:p>
          <a:p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Сроки запуска – июнь 2021</a:t>
            </a:r>
          </a:p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Рекомендован для питания детей  дошкольного и школьного возраста (от 3 лет). Минимальная объемная доля сока 15 </a:t>
            </a:r>
            <a:r>
              <a:rPr lang="ru-RU" sz="1200" dirty="0"/>
              <a:t>%.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8438" y="3685681"/>
            <a:ext cx="1769757" cy="2257618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8063691" y="3581476"/>
            <a:ext cx="225191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Компот «</a:t>
            </a:r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Вкусника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яблоко-изюм-курага</a:t>
            </a:r>
          </a:p>
          <a:p>
            <a:pPr algn="ctr"/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Сроки запуска – июнь 2021</a:t>
            </a:r>
          </a:p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Рекомендован для питания детей  дошкольного и школьного возраста (от 3 лет).</a:t>
            </a:r>
          </a:p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Минимальная объемная доля сока 10 %.</a:t>
            </a:r>
          </a:p>
        </p:txBody>
      </p:sp>
    </p:spTree>
    <p:extLst>
      <p:ext uri="{BB962C8B-B14F-4D97-AF65-F5344CB8AC3E}">
        <p14:creationId xmlns:p14="http://schemas.microsoft.com/office/powerpoint/2010/main" val="6357098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CCF43DF-6B46-4AD6-9B04-46FB68B947DF}"/>
              </a:ext>
            </a:extLst>
          </p:cNvPr>
          <p:cNvSpPr txBox="1"/>
          <p:nvPr/>
        </p:nvSpPr>
        <p:spPr>
          <a:xfrm>
            <a:off x="2999656" y="116633"/>
            <a:ext cx="6120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ООО Фирма «Нектар»</a:t>
            </a:r>
          </a:p>
        </p:txBody>
      </p:sp>
      <p:sp>
        <p:nvSpPr>
          <p:cNvPr id="42" name="Скругленный прямоугольник 6">
            <a:extLst>
              <a:ext uri="{FF2B5EF4-FFF2-40B4-BE49-F238E27FC236}">
                <a16:creationId xmlns:a16="http://schemas.microsoft.com/office/drawing/2014/main" xmlns="" id="{1B849EEF-FCC0-41D1-8C14-72A69375342A}"/>
              </a:ext>
            </a:extLst>
          </p:cNvPr>
          <p:cNvSpPr/>
          <p:nvPr/>
        </p:nvSpPr>
        <p:spPr>
          <a:xfrm>
            <a:off x="1761763" y="1124744"/>
            <a:ext cx="8928993" cy="5385464"/>
          </a:xfrm>
          <a:prstGeom prst="roundRect">
            <a:avLst/>
          </a:prstGeom>
          <a:ln>
            <a:solidFill>
              <a:srgbClr val="12612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xmlns="" id="{4102286A-BF00-4FAF-93A0-795759EFED6B}"/>
              </a:ext>
            </a:extLst>
          </p:cNvPr>
          <p:cNvSpPr txBox="1"/>
          <p:nvPr/>
        </p:nvSpPr>
        <p:spPr>
          <a:xfrm>
            <a:off x="6226259" y="1125470"/>
            <a:ext cx="43204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646377DD-B0B4-44BA-8191-AE39B5D95E38}"/>
              </a:ext>
            </a:extLst>
          </p:cNvPr>
          <p:cNvSpPr txBox="1"/>
          <p:nvPr/>
        </p:nvSpPr>
        <p:spPr>
          <a:xfrm>
            <a:off x="3503712" y="1100042"/>
            <a:ext cx="5256584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endParaRPr lang="ru-RU" sz="3200" b="1" dirty="0">
              <a:solidFill>
                <a:srgbClr val="0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2000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443022 г. Самара, проезд Мальцева 9</a:t>
            </a:r>
          </a:p>
          <a:p>
            <a:pPr algn="ctr">
              <a:defRPr/>
            </a:pPr>
            <a:endParaRPr lang="ru-RU" sz="2000" b="1" dirty="0">
              <a:solidFill>
                <a:srgbClr val="0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2000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+7 (846) 933 33 44</a:t>
            </a:r>
          </a:p>
          <a:p>
            <a:pPr algn="ctr">
              <a:defRPr/>
            </a:pPr>
            <a:r>
              <a:rPr lang="ru-RU" sz="2000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+7 (846) 955 25 63</a:t>
            </a:r>
          </a:p>
          <a:p>
            <a:pPr algn="ctr">
              <a:defRPr/>
            </a:pPr>
            <a:endParaRPr lang="ru-RU" sz="2000" b="1" dirty="0">
              <a:solidFill>
                <a:srgbClr val="0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sz="2000" dirty="0">
              <a:solidFill>
                <a:srgbClr val="0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6394" y="3079267"/>
            <a:ext cx="2787204" cy="2787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638873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a:style>
    </a:sp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13954</TotalTime>
  <Words>1219</Words>
  <Application>Microsoft Office PowerPoint</Application>
  <PresentationFormat>Широкоэкранный</PresentationFormat>
  <Paragraphs>373</Paragraphs>
  <Slides>24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9" baseType="lpstr">
      <vt:lpstr>Arial</vt:lpstr>
      <vt:lpstr>Calibri</vt:lpstr>
      <vt:lpstr>Courier New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Примеры самостоятельной приемки заказчиками</vt:lpstr>
      <vt:lpstr>Примеры самостоятельной приемки заказчиками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Шарапов Ильяс Рифкатович</dc:creator>
  <cp:lastModifiedBy>Орехова Анна Владимировна</cp:lastModifiedBy>
  <cp:revision>511</cp:revision>
  <cp:lastPrinted>2021-07-05T03:52:06Z</cp:lastPrinted>
  <dcterms:created xsi:type="dcterms:W3CDTF">2020-01-20T08:21:55Z</dcterms:created>
  <dcterms:modified xsi:type="dcterms:W3CDTF">2021-07-05T03:52:17Z</dcterms:modified>
</cp:coreProperties>
</file>