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60" r:id="rId3"/>
    <p:sldId id="295" r:id="rId4"/>
    <p:sldId id="297" r:id="rId5"/>
    <p:sldId id="289" r:id="rId6"/>
    <p:sldId id="290" r:id="rId7"/>
    <p:sldId id="291" r:id="rId8"/>
    <p:sldId id="292" r:id="rId9"/>
    <p:sldId id="285" r:id="rId10"/>
    <p:sldId id="286" r:id="rId11"/>
    <p:sldId id="261" r:id="rId12"/>
    <p:sldId id="262" r:id="rId13"/>
    <p:sldId id="299" r:id="rId14"/>
    <p:sldId id="281" r:id="rId15"/>
    <p:sldId id="263" r:id="rId16"/>
    <p:sldId id="282" r:id="rId17"/>
    <p:sldId id="293" r:id="rId18"/>
    <p:sldId id="294" r:id="rId19"/>
    <p:sldId id="264" r:id="rId20"/>
    <p:sldId id="265" r:id="rId21"/>
    <p:sldId id="298" r:id="rId22"/>
    <p:sldId id="287" r:id="rId23"/>
    <p:sldId id="288" r:id="rId24"/>
    <p:sldId id="296" r:id="rId25"/>
    <p:sldId id="272" r:id="rId26"/>
    <p:sldId id="273" r:id="rId27"/>
    <p:sldId id="274" r:id="rId2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117" d="100"/>
          <a:sy n="117" d="100"/>
        </p:scale>
        <p:origin x="-354" y="-10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6/29/2021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42A54C80-263E-416B-A8E0-580EDEADCBDC}" type="datetimeFigureOut">
              <a:rPr lang="en-US" dirty="0"/>
              <a:t>6/29/2021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6/29/2021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42A54C80-263E-416B-A8E0-580EDEADCBDC}" type="datetimeFigureOut">
              <a:rPr lang="en-US" dirty="0"/>
              <a:t>6/29/2021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6/29/2021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6/29/2021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6/29/2021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ru-RU" smtClean="0"/>
              <a:t>Образец заголовка</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42A54C80-263E-416B-A8E0-580EDEADCBDC}" type="datetimeFigureOut">
              <a:rPr lang="en-US" dirty="0"/>
              <a:t>6/29/2021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dirty="0" smtClean="0"/>
              <a:t>Вставка рисунка</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6/29/2021</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6/29/2021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6/29/2021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6/29/2021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6/29/2021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6/29/2021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6/29/2021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6/29/2021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3_Заголовок и объект">
    <p:spTree>
      <p:nvGrpSpPr>
        <p:cNvPr id="1" name=""/>
        <p:cNvGrpSpPr/>
        <p:nvPr/>
      </p:nvGrpSpPr>
      <p:grpSpPr>
        <a:xfrm>
          <a:off x="0" y="0"/>
          <a:ext cx="0" cy="0"/>
          <a:chOff x="0" y="0"/>
          <a:chExt cx="0" cy="0"/>
        </a:xfrm>
      </p:grpSpPr>
    </p:spTree>
    <p:extLst>
      <p:ext uri="{BB962C8B-B14F-4D97-AF65-F5344CB8AC3E}">
        <p14:creationId xmlns:p14="http://schemas.microsoft.com/office/powerpoint/2010/main" val="38562129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6/29/2021</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65" r:id="rId2"/>
    <p:sldLayoutId id="2147483651" r:id="rId3"/>
    <p:sldLayoutId id="2147483666" r:id="rId4"/>
    <p:sldLayoutId id="2147483653" r:id="rId5"/>
    <p:sldLayoutId id="2147483654" r:id="rId6"/>
    <p:sldLayoutId id="2147483655" r:id="rId7"/>
    <p:sldLayoutId id="2147483667" r:id="rId8"/>
    <p:sldLayoutId id="2147483657" r:id="rId9"/>
    <p:sldLayoutId id="2147483660" r:id="rId10"/>
    <p:sldLayoutId id="2147483661" r:id="rId11"/>
    <p:sldLayoutId id="2147483662" r:id="rId12"/>
    <p:sldLayoutId id="2147483663" r:id="rId13"/>
    <p:sldLayoutId id="2147483664" r:id="rId14"/>
    <p:sldLayoutId id="2147483668" r:id="rId15"/>
    <p:sldLayoutId id="2147483659" r:id="rId16"/>
    <p:sldLayoutId id="2147483669" r:id="rId17"/>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Par419"/><Relationship Id="rId2" Type="http://schemas.openxmlformats.org/officeDocument/2006/relationships/hyperlink" Target="#Par420"/><Relationship Id="rId1" Type="http://schemas.openxmlformats.org/officeDocument/2006/relationships/slideLayout" Target="../slideLayouts/slideLayout2.xml"/><Relationship Id="rId4" Type="http://schemas.openxmlformats.org/officeDocument/2006/relationships/image" Target="../media/image10.em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hyperlink" Target="http://www.webtorgi.samregion.ru/" TargetMode="Externa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47888" y="1771650"/>
            <a:ext cx="7766936" cy="2940493"/>
          </a:xfrm>
        </p:spPr>
        <p:txBody>
          <a:bodyPr/>
          <a:lstStyle/>
          <a:p>
            <a:pPr algn="ctr"/>
            <a:r>
              <a:rPr lang="ru-RU" dirty="0" smtClean="0"/>
              <a:t>Порядок взаимодействия в рамках 44-ФЗ</a:t>
            </a:r>
            <a:endParaRPr lang="ru-RU" dirty="0"/>
          </a:p>
        </p:txBody>
      </p:sp>
    </p:spTree>
    <p:extLst>
      <p:ext uri="{BB962C8B-B14F-4D97-AF65-F5344CB8AC3E}">
        <p14:creationId xmlns:p14="http://schemas.microsoft.com/office/powerpoint/2010/main" val="145680183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pPr algn="ctr"/>
            <a:r>
              <a:rPr lang="ru-RU" sz="1600" b="1" dirty="0">
                <a:solidFill>
                  <a:srgbClr val="FF0000"/>
                </a:solidFill>
                <a:latin typeface="Times New Roman" panose="02020603050405020304" pitchFamily="18" charset="0"/>
                <a:cs typeface="Times New Roman" panose="02020603050405020304" pitchFamily="18" charset="0"/>
              </a:rPr>
              <a:t>Постановление Правительства Самарской области от 30 декабря 2013 г. </a:t>
            </a:r>
            <a:r>
              <a:rPr lang="ru-RU" sz="1600" b="1" dirty="0" smtClean="0">
                <a:solidFill>
                  <a:srgbClr val="FF0000"/>
                </a:solidFill>
                <a:latin typeface="Times New Roman" panose="02020603050405020304" pitchFamily="18" charset="0"/>
                <a:cs typeface="Times New Roman" panose="02020603050405020304" pitchFamily="18" charset="0"/>
              </a:rPr>
              <a:t>№ </a:t>
            </a:r>
            <a:r>
              <a:rPr lang="ru-RU" sz="1600" b="1" dirty="0">
                <a:solidFill>
                  <a:srgbClr val="FF0000"/>
                </a:solidFill>
                <a:latin typeface="Times New Roman" panose="02020603050405020304" pitchFamily="18" charset="0"/>
                <a:cs typeface="Times New Roman" panose="02020603050405020304" pitchFamily="18" charset="0"/>
              </a:rPr>
              <a:t>843</a:t>
            </a:r>
            <a:br>
              <a:rPr lang="ru-RU" sz="1600" b="1" dirty="0">
                <a:solidFill>
                  <a:srgbClr val="FF0000"/>
                </a:solidFill>
                <a:latin typeface="Times New Roman" panose="02020603050405020304" pitchFamily="18" charset="0"/>
                <a:cs typeface="Times New Roman" panose="02020603050405020304" pitchFamily="18" charset="0"/>
              </a:rPr>
            </a:br>
            <a:r>
              <a:rPr lang="ru-RU" sz="1600" b="1" dirty="0">
                <a:solidFill>
                  <a:schemeClr val="tx1"/>
                </a:solidFill>
                <a:latin typeface="Times New Roman" panose="02020603050405020304" pitchFamily="18" charset="0"/>
                <a:cs typeface="Times New Roman" panose="02020603050405020304" pitchFamily="18" charset="0"/>
              </a:rPr>
              <a:t>"Об утверждении Порядка взаимодействия органа, уполномоченного на определение поставщиков (подрядчиков, исполнителей) товаров, работ, услуг для государственных нужд Самарской области, и государственных заказчиков Самарской области, их подведомственных учреждений"</a:t>
            </a:r>
            <a:br>
              <a:rPr lang="ru-RU" sz="1600" b="1" dirty="0">
                <a:solidFill>
                  <a:schemeClr val="tx1"/>
                </a:solidFill>
                <a:latin typeface="Times New Roman" panose="02020603050405020304" pitchFamily="18" charset="0"/>
                <a:cs typeface="Times New Roman" panose="02020603050405020304" pitchFamily="18" charset="0"/>
              </a:rPr>
            </a:br>
            <a:endParaRPr lang="ru-RU" sz="1600" b="1" dirty="0">
              <a:solidFill>
                <a:schemeClr val="tx1"/>
              </a:solidFill>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677334" y="2160589"/>
            <a:ext cx="8596668" cy="4536425"/>
          </a:xfrm>
        </p:spPr>
        <p:txBody>
          <a:bodyPr>
            <a:normAutofit fontScale="85000" lnSpcReduction="20000"/>
          </a:bodyPr>
          <a:lstStyle/>
          <a:p>
            <a:pPr algn="just"/>
            <a:r>
              <a:rPr lang="ru-RU" dirty="0" smtClean="0">
                <a:latin typeface="Times New Roman" panose="02020603050405020304" pitchFamily="18" charset="0"/>
                <a:cs typeface="Times New Roman" panose="02020603050405020304" pitchFamily="18" charset="0"/>
              </a:rPr>
              <a:t>Государственные </a:t>
            </a:r>
            <a:r>
              <a:rPr lang="ru-RU" dirty="0">
                <a:latin typeface="Times New Roman" panose="02020603050405020304" pitchFamily="18" charset="0"/>
                <a:cs typeface="Times New Roman" panose="02020603050405020304" pitchFamily="18" charset="0"/>
              </a:rPr>
              <a:t>заказчики Самарской области, их подведомственные учреждения определяют поставщиков (подрядчиков, исполнителей) товаров, работ, услуг путем </a:t>
            </a:r>
            <a:r>
              <a:rPr lang="ru-RU" b="1" dirty="0">
                <a:latin typeface="Times New Roman" panose="02020603050405020304" pitchFamily="18" charset="0"/>
                <a:cs typeface="Times New Roman" panose="02020603050405020304" pitchFamily="18" charset="0"/>
              </a:rPr>
              <a:t>подачи заявки в Главное управление организации торгов Самарской области</a:t>
            </a:r>
            <a:r>
              <a:rPr lang="ru-RU" dirty="0">
                <a:latin typeface="Times New Roman" panose="02020603050405020304" pitchFamily="18" charset="0"/>
                <a:cs typeface="Times New Roman" panose="02020603050405020304" pitchFamily="18" charset="0"/>
              </a:rPr>
              <a:t>, за исключением случаев, предусмотренных частью 2 статьи 72 </a:t>
            </a:r>
            <a:r>
              <a:rPr lang="ru-RU" i="1" dirty="0" smtClean="0">
                <a:latin typeface="Times New Roman" panose="02020603050405020304" pitchFamily="18" charset="0"/>
                <a:cs typeface="Times New Roman" panose="02020603050405020304" pitchFamily="18" charset="0"/>
              </a:rPr>
              <a:t>(</a:t>
            </a:r>
            <a:r>
              <a:rPr lang="ru-RU" b="1" i="1" dirty="0" smtClean="0">
                <a:latin typeface="Times New Roman" panose="02020603050405020304" pitchFamily="18" charset="0"/>
                <a:cs typeface="Times New Roman" panose="02020603050405020304" pitchFamily="18" charset="0"/>
              </a:rPr>
              <a:t>запрос котировок</a:t>
            </a:r>
            <a:r>
              <a:rPr lang="ru-RU" i="1" dirty="0" smtClean="0">
                <a:latin typeface="Times New Roman" panose="02020603050405020304" pitchFamily="18" charset="0"/>
                <a:cs typeface="Times New Roman" panose="02020603050405020304" pitchFamily="18" charset="0"/>
              </a:rPr>
              <a:t>), </a:t>
            </a:r>
            <a:r>
              <a:rPr lang="ru-RU" i="1" dirty="0">
                <a:solidFill>
                  <a:srgbClr val="FF0000"/>
                </a:solidFill>
                <a:latin typeface="Times New Roman" panose="02020603050405020304" pitchFamily="18" charset="0"/>
                <a:cs typeface="Times New Roman" panose="02020603050405020304" pitchFamily="18" charset="0"/>
              </a:rPr>
              <a:t>частью 2 статьи 82.1 </a:t>
            </a:r>
            <a:r>
              <a:rPr lang="ru-RU" i="1" dirty="0" smtClean="0">
                <a:solidFill>
                  <a:srgbClr val="FF0000"/>
                </a:solidFill>
                <a:latin typeface="Times New Roman" panose="02020603050405020304" pitchFamily="18" charset="0"/>
                <a:cs typeface="Times New Roman" panose="02020603050405020304" pitchFamily="18" charset="0"/>
              </a:rPr>
              <a:t>(</a:t>
            </a:r>
            <a:r>
              <a:rPr lang="ru-RU" b="1" i="1" dirty="0" smtClean="0">
                <a:solidFill>
                  <a:srgbClr val="FF0000"/>
                </a:solidFill>
                <a:latin typeface="Times New Roman" panose="02020603050405020304" pitchFamily="18" charset="0"/>
                <a:cs typeface="Times New Roman" panose="02020603050405020304" pitchFamily="18" charset="0"/>
              </a:rPr>
              <a:t>запрос </a:t>
            </a:r>
            <a:r>
              <a:rPr lang="ru-RU" b="1" i="1" dirty="0">
                <a:solidFill>
                  <a:srgbClr val="FF0000"/>
                </a:solidFill>
                <a:latin typeface="Times New Roman" panose="02020603050405020304" pitchFamily="18" charset="0"/>
                <a:cs typeface="Times New Roman" panose="02020603050405020304" pitchFamily="18" charset="0"/>
              </a:rPr>
              <a:t>котировок в электронной </a:t>
            </a:r>
            <a:r>
              <a:rPr lang="ru-RU" b="1" i="1" dirty="0" smtClean="0">
                <a:solidFill>
                  <a:srgbClr val="FF0000"/>
                </a:solidFill>
                <a:latin typeface="Times New Roman" panose="02020603050405020304" pitchFamily="18" charset="0"/>
                <a:cs typeface="Times New Roman" panose="02020603050405020304" pitchFamily="18" charset="0"/>
              </a:rPr>
              <a:t>форме</a:t>
            </a:r>
            <a:r>
              <a:rPr lang="ru-RU" i="1" dirty="0" smtClean="0">
                <a:solidFill>
                  <a:srgbClr val="FF0000"/>
                </a:solidFill>
                <a:latin typeface="Times New Roman" panose="02020603050405020304" pitchFamily="18" charset="0"/>
                <a:cs typeface="Times New Roman" panose="02020603050405020304" pitchFamily="18" charset="0"/>
              </a:rPr>
              <a:t>)</a:t>
            </a:r>
            <a:r>
              <a:rPr lang="ru-RU" dirty="0" smtClean="0">
                <a:solidFill>
                  <a:srgbClr val="FF0000"/>
                </a:solidFill>
                <a:latin typeface="Times New Roman" panose="02020603050405020304" pitchFamily="18" charset="0"/>
                <a:cs typeface="Times New Roman" panose="02020603050405020304" pitchFamily="18" charset="0"/>
              </a:rPr>
              <a:t> </a:t>
            </a:r>
            <a:r>
              <a:rPr lang="ru-RU" dirty="0" smtClean="0">
                <a:latin typeface="Times New Roman" panose="02020603050405020304" pitchFamily="18" charset="0"/>
                <a:cs typeface="Times New Roman" panose="02020603050405020304" pitchFamily="18" charset="0"/>
              </a:rPr>
              <a:t>и </a:t>
            </a:r>
            <a:r>
              <a:rPr lang="ru-RU" dirty="0">
                <a:latin typeface="Times New Roman" panose="02020603050405020304" pitchFamily="18" charset="0"/>
                <a:cs typeface="Times New Roman" panose="02020603050405020304" pitchFamily="18" charset="0"/>
              </a:rPr>
              <a:t>частью 1 статьи 93 </a:t>
            </a:r>
            <a:r>
              <a:rPr lang="ru-RU" i="1" dirty="0" smtClean="0">
                <a:latin typeface="Times New Roman" panose="02020603050405020304" pitchFamily="18" charset="0"/>
                <a:cs typeface="Times New Roman" panose="02020603050405020304" pitchFamily="18" charset="0"/>
              </a:rPr>
              <a:t>(</a:t>
            </a:r>
            <a:r>
              <a:rPr lang="ru-RU" b="1" i="1" dirty="0" smtClean="0">
                <a:latin typeface="Times New Roman" panose="02020603050405020304" pitchFamily="18" charset="0"/>
                <a:cs typeface="Times New Roman" panose="02020603050405020304" pitchFamily="18" charset="0"/>
              </a:rPr>
              <a:t>закупки </a:t>
            </a:r>
            <a:r>
              <a:rPr lang="ru-RU" b="1" i="1" dirty="0">
                <a:latin typeface="Times New Roman" panose="02020603050405020304" pitchFamily="18" charset="0"/>
                <a:cs typeface="Times New Roman" panose="02020603050405020304" pitchFamily="18" charset="0"/>
              </a:rPr>
              <a:t>у единственного поставщика (подрядчика, исполнителя</a:t>
            </a:r>
            <a:r>
              <a:rPr lang="ru-RU" b="1" i="1" dirty="0" smtClean="0">
                <a:latin typeface="Times New Roman" panose="02020603050405020304" pitchFamily="18" charset="0"/>
                <a:cs typeface="Times New Roman" panose="02020603050405020304" pitchFamily="18" charset="0"/>
              </a:rPr>
              <a:t>)</a:t>
            </a:r>
            <a:r>
              <a:rPr lang="ru-RU" i="1" dirty="0" smtClean="0">
                <a:latin typeface="Times New Roman" panose="02020603050405020304" pitchFamily="18" charset="0"/>
                <a:cs typeface="Times New Roman" panose="02020603050405020304" pitchFamily="18" charset="0"/>
              </a:rPr>
              <a:t>)</a:t>
            </a:r>
            <a:r>
              <a:rPr lang="ru-RU" dirty="0" smtClean="0">
                <a:latin typeface="Times New Roman" panose="02020603050405020304" pitchFamily="18" charset="0"/>
                <a:cs typeface="Times New Roman" panose="02020603050405020304" pitchFamily="18" charset="0"/>
              </a:rPr>
              <a:t> Федерального </a:t>
            </a:r>
            <a:r>
              <a:rPr lang="ru-RU" dirty="0">
                <a:latin typeface="Times New Roman" panose="02020603050405020304" pitchFamily="18" charset="0"/>
                <a:cs typeface="Times New Roman" panose="02020603050405020304" pitchFamily="18" charset="0"/>
              </a:rPr>
              <a:t>закона "О контрактной системе в сфере закупок товаров, работ, услуг для обеспечения государственных и муниципальных нужд", а также случаев, предусмотренных отдельными постановлениями Правительства Самарской области.</a:t>
            </a:r>
          </a:p>
          <a:p>
            <a:pPr algn="just"/>
            <a:r>
              <a:rPr lang="ru-RU" b="1" dirty="0">
                <a:latin typeface="Times New Roman" panose="02020603050405020304" pitchFamily="18" charset="0"/>
                <a:cs typeface="Times New Roman" panose="02020603050405020304" pitchFamily="18" charset="0"/>
              </a:rPr>
              <a:t>Муниципальные заказчики</a:t>
            </a:r>
            <a:r>
              <a:rPr lang="ru-RU" sz="1900" i="1" dirty="0">
                <a:solidFill>
                  <a:srgbClr val="FF0000"/>
                </a:solidFill>
                <a:latin typeface="Times New Roman" panose="02020603050405020304" pitchFamily="18" charset="0"/>
                <a:cs typeface="Times New Roman" panose="02020603050405020304" pitchFamily="18" charset="0"/>
              </a:rPr>
              <a:t>, их подведомственные учреждения </a:t>
            </a:r>
            <a:r>
              <a:rPr lang="ru-RU" dirty="0" smtClean="0">
                <a:latin typeface="Times New Roman" panose="02020603050405020304" pitchFamily="18" charset="0"/>
                <a:cs typeface="Times New Roman" panose="02020603050405020304" pitchFamily="18" charset="0"/>
              </a:rPr>
              <a:t>определяют поставщиков (подрядчиков, исполнителей) товаров, работ, услуг путем подачи заявки в Главное управление организации торгов Самарской области в случае, если условием </a:t>
            </a:r>
            <a:r>
              <a:rPr lang="ru-RU" b="1" dirty="0" smtClean="0">
                <a:latin typeface="Times New Roman" panose="02020603050405020304" pitchFamily="18" charset="0"/>
                <a:cs typeface="Times New Roman" panose="02020603050405020304" pitchFamily="18" charset="0"/>
              </a:rPr>
              <a:t>предоставления межбюджетных трансфертов</a:t>
            </a:r>
            <a:r>
              <a:rPr lang="ru-RU" dirty="0" smtClean="0">
                <a:latin typeface="Times New Roman" panose="02020603050405020304" pitchFamily="18" charset="0"/>
                <a:cs typeface="Times New Roman" panose="02020603050405020304" pitchFamily="18" charset="0"/>
              </a:rPr>
              <a:t> из бюджета Самарской области, имеющих целевое назначение, является централизация закупок товаров, работ, услуг, финансовое обеспечение которых частично или полностью осуществляется за счет указанных межбюджетных трансфертов, за исключением случаев, предусмотренных отдельными постановлениями Правительства Самарской области.</a:t>
            </a:r>
          </a:p>
          <a:p>
            <a:pPr algn="just"/>
            <a:r>
              <a:rPr lang="ru-RU" dirty="0" smtClean="0">
                <a:latin typeface="Times New Roman" panose="02020603050405020304" pitchFamily="18" charset="0"/>
                <a:cs typeface="Times New Roman" panose="02020603050405020304" pitchFamily="18" charset="0"/>
              </a:rPr>
              <a:t>Учреждения</a:t>
            </a:r>
            <a:r>
              <a:rPr lang="ru-RU" dirty="0">
                <a:latin typeface="Times New Roman" panose="02020603050405020304" pitchFamily="18" charset="0"/>
                <a:cs typeface="Times New Roman" panose="02020603050405020304" pitchFamily="18" charset="0"/>
              </a:rPr>
              <a:t>, предприятия, иные юридические лица Самарской области в случаях, предусмотренных частями 4 и 5 статьи 15 Федерального закона "О контрактной системе в сфере закупок товаров, работ, услуг для обеспечения государственных и муниципальных нужд", определяют поставщиков (подрядчиков, исполнителей) товаров, работ, услуг путем подачи заявки в Главное управление организации торгов Самарской области, за исключением случаев, предусмотренных отдельными постановлениями Правительства Самарской области</a:t>
            </a:r>
            <a:r>
              <a:rPr lang="ru-RU" dirty="0" smtClean="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0385065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77334" y="609599"/>
            <a:ext cx="8596668" cy="2623457"/>
          </a:xfrm>
        </p:spPr>
        <p:txBody>
          <a:bodyPr>
            <a:noAutofit/>
          </a:bodyPr>
          <a:lstStyle/>
          <a:p>
            <a:pPr algn="ctr"/>
            <a:r>
              <a:rPr lang="ru-RU" sz="1600" b="1" dirty="0">
                <a:solidFill>
                  <a:schemeClr val="tx1"/>
                </a:solidFill>
                <a:latin typeface="Times New Roman" panose="02020603050405020304" pitchFamily="18" charset="0"/>
                <a:cs typeface="Times New Roman" panose="02020603050405020304" pitchFamily="18" charset="0"/>
              </a:rPr>
              <a:t>Постановление Правительства Самарской области от 29.01.2014 </a:t>
            </a:r>
            <a:r>
              <a:rPr lang="ru-RU" sz="1600" b="1" dirty="0" smtClean="0">
                <a:solidFill>
                  <a:schemeClr val="tx1"/>
                </a:solidFill>
                <a:latin typeface="Times New Roman" panose="02020603050405020304" pitchFamily="18" charset="0"/>
                <a:cs typeface="Times New Roman" panose="02020603050405020304" pitchFamily="18" charset="0"/>
              </a:rPr>
              <a:t>№ </a:t>
            </a:r>
            <a:r>
              <a:rPr lang="ru-RU" sz="1600" b="1" dirty="0">
                <a:solidFill>
                  <a:schemeClr val="tx1"/>
                </a:solidFill>
                <a:latin typeface="Times New Roman" panose="02020603050405020304" pitchFamily="18" charset="0"/>
                <a:cs typeface="Times New Roman" panose="02020603050405020304" pitchFamily="18" charset="0"/>
              </a:rPr>
              <a:t>37</a:t>
            </a:r>
            <a:br>
              <a:rPr lang="ru-RU" sz="1600" b="1" dirty="0">
                <a:solidFill>
                  <a:schemeClr val="tx1"/>
                </a:solidFill>
                <a:latin typeface="Times New Roman" panose="02020603050405020304" pitchFamily="18" charset="0"/>
                <a:cs typeface="Times New Roman" panose="02020603050405020304" pitchFamily="18" charset="0"/>
              </a:rPr>
            </a:br>
            <a:r>
              <a:rPr lang="ru-RU" sz="1600" b="1" dirty="0" smtClean="0">
                <a:solidFill>
                  <a:schemeClr val="tx1"/>
                </a:solidFill>
                <a:latin typeface="Times New Roman" panose="02020603050405020304" pitchFamily="18" charset="0"/>
                <a:cs typeface="Times New Roman" panose="02020603050405020304" pitchFamily="18" charset="0"/>
              </a:rPr>
              <a:t>"Об </a:t>
            </a:r>
            <a:r>
              <a:rPr lang="ru-RU" sz="1600" b="1" dirty="0">
                <a:solidFill>
                  <a:schemeClr val="tx1"/>
                </a:solidFill>
                <a:latin typeface="Times New Roman" panose="02020603050405020304" pitchFamily="18" charset="0"/>
                <a:cs typeface="Times New Roman" panose="02020603050405020304" pitchFamily="18" charset="0"/>
              </a:rPr>
              <a:t>утверждении Порядка взаимодействия </a:t>
            </a:r>
            <a:r>
              <a:rPr lang="ru-RU" sz="1600" b="1" dirty="0">
                <a:solidFill>
                  <a:srgbClr val="FF0000"/>
                </a:solidFill>
                <a:latin typeface="Times New Roman" panose="02020603050405020304" pitchFamily="18" charset="0"/>
                <a:cs typeface="Times New Roman" panose="02020603050405020304" pitchFamily="18" charset="0"/>
              </a:rPr>
              <a:t>государственного казенного учреждения Самарской области "Управление автомобильными дорогами Самарской области"</a:t>
            </a:r>
            <a:r>
              <a:rPr lang="ru-RU" sz="1600" b="1" dirty="0">
                <a:solidFill>
                  <a:schemeClr val="tx1"/>
                </a:solidFill>
                <a:latin typeface="Times New Roman" panose="02020603050405020304" pitchFamily="18" charset="0"/>
                <a:cs typeface="Times New Roman" panose="02020603050405020304" pitchFamily="18" charset="0"/>
              </a:rPr>
              <a:t>, уполномоченного на определение поставщиков (подрядчиков, исполнителей) товаров, работ, услуг </a:t>
            </a:r>
            <a:r>
              <a:rPr lang="ru-RU" sz="1600" b="1" dirty="0">
                <a:solidFill>
                  <a:srgbClr val="FF0000"/>
                </a:solidFill>
                <a:latin typeface="Times New Roman" panose="02020603050405020304" pitchFamily="18" charset="0"/>
                <a:cs typeface="Times New Roman" panose="02020603050405020304" pitchFamily="18" charset="0"/>
              </a:rPr>
              <a:t>в сфере дорожного хозяйства Самарской области</a:t>
            </a:r>
            <a:r>
              <a:rPr lang="ru-RU" sz="1600" b="1" dirty="0">
                <a:solidFill>
                  <a:schemeClr val="tx1"/>
                </a:solidFill>
                <a:latin typeface="Times New Roman" panose="02020603050405020304" pitchFamily="18" charset="0"/>
                <a:cs typeface="Times New Roman" panose="02020603050405020304" pitchFamily="18" charset="0"/>
              </a:rPr>
              <a:t>, и </a:t>
            </a:r>
            <a:r>
              <a:rPr lang="ru-RU" sz="1600" b="1" dirty="0">
                <a:solidFill>
                  <a:srgbClr val="FF0000"/>
                </a:solidFill>
                <a:latin typeface="Times New Roman" panose="02020603050405020304" pitchFamily="18" charset="0"/>
                <a:cs typeface="Times New Roman" panose="02020603050405020304" pitchFamily="18" charset="0"/>
              </a:rPr>
              <a:t>министерства транспорта и автомобильных дорог Самарской области</a:t>
            </a:r>
            <a:r>
              <a:rPr lang="ru-RU" sz="1600" b="1" dirty="0">
                <a:solidFill>
                  <a:schemeClr val="tx1"/>
                </a:solidFill>
                <a:latin typeface="Times New Roman" panose="02020603050405020304" pitchFamily="18" charset="0"/>
                <a:cs typeface="Times New Roman" panose="02020603050405020304" pitchFamily="18" charset="0"/>
              </a:rPr>
              <a:t>, </a:t>
            </a:r>
            <a:r>
              <a:rPr lang="ru-RU" sz="1600" b="1" dirty="0">
                <a:solidFill>
                  <a:srgbClr val="FF0000"/>
                </a:solidFill>
                <a:latin typeface="Times New Roman" panose="02020603050405020304" pitchFamily="18" charset="0"/>
                <a:cs typeface="Times New Roman" panose="02020603050405020304" pitchFamily="18" charset="0"/>
              </a:rPr>
              <a:t>государственного казенного предприятия Самарской области "Агентство по содержанию автомобильных дорог общего пользования Самарской области"</a:t>
            </a:r>
            <a:r>
              <a:rPr lang="ru-RU" sz="1600" b="1" dirty="0">
                <a:solidFill>
                  <a:schemeClr val="tx1"/>
                </a:solidFill>
                <a:latin typeface="Times New Roman" panose="02020603050405020304" pitchFamily="18" charset="0"/>
                <a:cs typeface="Times New Roman" panose="02020603050405020304" pitchFamily="18" charset="0"/>
              </a:rPr>
              <a:t>, муниципальных заказчиков, муниципальных бюджетных учреждений в Самарской области"</a:t>
            </a:r>
          </a:p>
        </p:txBody>
      </p:sp>
      <p:sp>
        <p:nvSpPr>
          <p:cNvPr id="3" name="Объект 2"/>
          <p:cNvSpPr>
            <a:spLocks noGrp="1"/>
          </p:cNvSpPr>
          <p:nvPr>
            <p:ph idx="1"/>
          </p:nvPr>
        </p:nvSpPr>
        <p:spPr>
          <a:xfrm>
            <a:off x="677334" y="3020787"/>
            <a:ext cx="8596668" cy="3676228"/>
          </a:xfrm>
        </p:spPr>
        <p:txBody>
          <a:bodyPr>
            <a:normAutofit fontScale="92500" lnSpcReduction="20000"/>
          </a:bodyPr>
          <a:lstStyle/>
          <a:p>
            <a:pPr algn="just"/>
            <a:r>
              <a:rPr lang="ru-RU" dirty="0">
                <a:solidFill>
                  <a:srgbClr val="FF0000"/>
                </a:solidFill>
                <a:latin typeface="Times New Roman" panose="02020603050405020304" pitchFamily="18" charset="0"/>
                <a:cs typeface="Times New Roman" panose="02020603050405020304" pitchFamily="18" charset="0"/>
              </a:rPr>
              <a:t>министерство транспорта и автомобильных дорог Самарской области </a:t>
            </a:r>
            <a:r>
              <a:rPr lang="ru-RU" dirty="0">
                <a:latin typeface="Times New Roman" panose="02020603050405020304" pitchFamily="18" charset="0"/>
                <a:cs typeface="Times New Roman" panose="02020603050405020304" pitchFamily="18" charset="0"/>
              </a:rPr>
              <a:t>определяет поставщиков (подрядчиков, исполнителей) товаров, работ, услуг путем направления конкурсной документации, аукционной документации, извещения о проведении запроса котировок, документации запроса предложений в </a:t>
            </a:r>
            <a:r>
              <a:rPr lang="ru-RU" b="1" dirty="0">
                <a:latin typeface="Times New Roman" panose="02020603050405020304" pitchFamily="18" charset="0"/>
                <a:cs typeface="Times New Roman" panose="02020603050405020304" pitchFamily="18" charset="0"/>
              </a:rPr>
              <a:t>государственное казенное учреждение Самарской области "Управление автомобильными дорогами Самарской области"</a:t>
            </a:r>
            <a:r>
              <a:rPr lang="ru-RU" dirty="0">
                <a:latin typeface="Times New Roman" panose="02020603050405020304" pitchFamily="18" charset="0"/>
                <a:cs typeface="Times New Roman" panose="02020603050405020304" pitchFamily="18" charset="0"/>
              </a:rPr>
              <a:t>, за исключением случаев, предусмотренных </a:t>
            </a:r>
            <a:r>
              <a:rPr lang="ru-RU" dirty="0">
                <a:solidFill>
                  <a:srgbClr val="FF0000"/>
                </a:solidFill>
                <a:latin typeface="Times New Roman" panose="02020603050405020304" pitchFamily="18" charset="0"/>
                <a:cs typeface="Times New Roman" panose="02020603050405020304" pitchFamily="18" charset="0"/>
              </a:rPr>
              <a:t>частью 1 статьи 93 </a:t>
            </a:r>
            <a:r>
              <a:rPr lang="ru-RU" dirty="0">
                <a:latin typeface="Times New Roman" panose="02020603050405020304" pitchFamily="18" charset="0"/>
                <a:cs typeface="Times New Roman" panose="02020603050405020304" pitchFamily="18" charset="0"/>
              </a:rPr>
              <a:t>Федерального закона "О контрактной системе в сфере закупок товаров, работ, услуг для обеспечения государственных и муниципальных нужд"</a:t>
            </a:r>
          </a:p>
          <a:p>
            <a:pPr algn="just"/>
            <a:r>
              <a:rPr lang="ru-RU" dirty="0">
                <a:latin typeface="Times New Roman" panose="02020603050405020304" pitchFamily="18" charset="0"/>
                <a:cs typeface="Times New Roman" panose="02020603050405020304" pitchFamily="18" charset="0"/>
              </a:rPr>
              <a:t> </a:t>
            </a:r>
            <a:r>
              <a:rPr lang="ru-RU" dirty="0">
                <a:solidFill>
                  <a:srgbClr val="FF0000"/>
                </a:solidFill>
                <a:latin typeface="Times New Roman" panose="02020603050405020304" pitchFamily="18" charset="0"/>
                <a:cs typeface="Times New Roman" panose="02020603050405020304" pitchFamily="18" charset="0"/>
              </a:rPr>
              <a:t>государственное казенное предприятие Самарской области "Агентство по содержанию автомобильных дорог общего пользования Самарской области"</a:t>
            </a:r>
            <a:r>
              <a:rPr lang="ru-RU" dirty="0">
                <a:latin typeface="Times New Roman" panose="02020603050405020304" pitchFamily="18" charset="0"/>
                <a:cs typeface="Times New Roman" panose="02020603050405020304" pitchFamily="18" charset="0"/>
              </a:rPr>
              <a:t> определяет поставщиков (подрядчиков, исполнителей) товаров, работ, услуг путем направления конкурсной документации, аукционной документации, извещения о проведении запроса котировок, документации запроса предложений в </a:t>
            </a:r>
            <a:r>
              <a:rPr lang="ru-RU" b="1" dirty="0">
                <a:latin typeface="Times New Roman" panose="02020603050405020304" pitchFamily="18" charset="0"/>
                <a:cs typeface="Times New Roman" panose="02020603050405020304" pitchFamily="18" charset="0"/>
              </a:rPr>
              <a:t>государственное казенное учреждение Самарской области "Управление автомобильными дорогами Самарской области"</a:t>
            </a:r>
            <a:r>
              <a:rPr lang="ru-RU" dirty="0">
                <a:latin typeface="Times New Roman" panose="02020603050405020304" pitchFamily="18" charset="0"/>
                <a:cs typeface="Times New Roman" panose="02020603050405020304" pitchFamily="18" charset="0"/>
              </a:rPr>
              <a:t>, за исключением случаев, установленных частью 2.1 статьи 15 Федерального </a:t>
            </a:r>
            <a:r>
              <a:rPr lang="ru-RU" dirty="0" smtClean="0">
                <a:latin typeface="Times New Roman" panose="02020603050405020304" pitchFamily="18" charset="0"/>
                <a:cs typeface="Times New Roman" panose="02020603050405020304" pitchFamily="18" charset="0"/>
              </a:rPr>
              <a:t>закона</a:t>
            </a: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7355407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77334" y="609600"/>
            <a:ext cx="8596668" cy="1031422"/>
          </a:xfrm>
        </p:spPr>
        <p:txBody>
          <a:bodyPr>
            <a:noAutofit/>
          </a:bodyPr>
          <a:lstStyle/>
          <a:p>
            <a:pPr algn="ctr"/>
            <a:r>
              <a:rPr lang="ru-RU" sz="1600" b="1" dirty="0">
                <a:solidFill>
                  <a:schemeClr val="tx1"/>
                </a:solidFill>
                <a:latin typeface="Times New Roman" panose="02020603050405020304" pitchFamily="18" charset="0"/>
                <a:cs typeface="Times New Roman" panose="02020603050405020304" pitchFamily="18" charset="0"/>
              </a:rPr>
              <a:t>Постановление Правительства Самарской области от 21.12.2005 </a:t>
            </a:r>
            <a:r>
              <a:rPr lang="ru-RU" sz="1600" b="1" dirty="0" smtClean="0">
                <a:solidFill>
                  <a:schemeClr val="tx1"/>
                </a:solidFill>
                <a:latin typeface="Times New Roman" panose="02020603050405020304" pitchFamily="18" charset="0"/>
                <a:cs typeface="Times New Roman" panose="02020603050405020304" pitchFamily="18" charset="0"/>
              </a:rPr>
              <a:t>№ </a:t>
            </a:r>
            <a:r>
              <a:rPr lang="ru-RU" sz="1600" b="1" dirty="0">
                <a:solidFill>
                  <a:schemeClr val="tx1"/>
                </a:solidFill>
                <a:latin typeface="Times New Roman" panose="02020603050405020304" pitchFamily="18" charset="0"/>
                <a:cs typeface="Times New Roman" panose="02020603050405020304" pitchFamily="18" charset="0"/>
              </a:rPr>
              <a:t>165</a:t>
            </a:r>
            <a:br>
              <a:rPr lang="ru-RU" sz="1600" b="1" dirty="0">
                <a:solidFill>
                  <a:schemeClr val="tx1"/>
                </a:solidFill>
                <a:latin typeface="Times New Roman" panose="02020603050405020304" pitchFamily="18" charset="0"/>
                <a:cs typeface="Times New Roman" panose="02020603050405020304" pitchFamily="18" charset="0"/>
              </a:rPr>
            </a:br>
            <a:r>
              <a:rPr lang="ru-RU" sz="1600" b="1" dirty="0" smtClean="0">
                <a:solidFill>
                  <a:schemeClr val="tx1"/>
                </a:solidFill>
                <a:latin typeface="Times New Roman" panose="02020603050405020304" pitchFamily="18" charset="0"/>
                <a:cs typeface="Times New Roman" panose="02020603050405020304" pitchFamily="18" charset="0"/>
              </a:rPr>
              <a:t>"</a:t>
            </a:r>
            <a:r>
              <a:rPr lang="ru-RU" sz="1600" b="1" dirty="0">
                <a:solidFill>
                  <a:schemeClr val="tx1"/>
                </a:solidFill>
                <a:latin typeface="Times New Roman" panose="02020603050405020304" pitchFamily="18" charset="0"/>
                <a:cs typeface="Times New Roman" panose="02020603050405020304" pitchFamily="18" charset="0"/>
              </a:rPr>
              <a:t>О принятии </a:t>
            </a:r>
            <a:r>
              <a:rPr lang="ru-RU" sz="1600" b="1" dirty="0">
                <a:solidFill>
                  <a:srgbClr val="FF0000"/>
                </a:solidFill>
                <a:latin typeface="Times New Roman" panose="02020603050405020304" pitchFamily="18" charset="0"/>
                <a:cs typeface="Times New Roman" panose="02020603050405020304" pitchFamily="18" charset="0"/>
              </a:rPr>
              <a:t>Положения о Главном управлении организации торгов Самарской области</a:t>
            </a:r>
            <a:r>
              <a:rPr lang="ru-RU" sz="1600" b="1" dirty="0">
                <a:solidFill>
                  <a:schemeClr val="tx1"/>
                </a:solidFill>
                <a:latin typeface="Times New Roman" panose="02020603050405020304" pitchFamily="18" charset="0"/>
                <a:cs typeface="Times New Roman" panose="02020603050405020304" pitchFamily="18" charset="0"/>
              </a:rPr>
              <a:t>"</a:t>
            </a:r>
          </a:p>
        </p:txBody>
      </p:sp>
      <p:sp>
        <p:nvSpPr>
          <p:cNvPr id="3" name="Объект 2"/>
          <p:cNvSpPr>
            <a:spLocks noGrp="1"/>
          </p:cNvSpPr>
          <p:nvPr>
            <p:ph idx="1"/>
          </p:nvPr>
        </p:nvSpPr>
        <p:spPr>
          <a:xfrm>
            <a:off x="677334" y="1714500"/>
            <a:ext cx="8596668" cy="4982515"/>
          </a:xfrm>
        </p:spPr>
        <p:txBody>
          <a:bodyPr>
            <a:normAutofit/>
          </a:bodyPr>
          <a:lstStyle/>
          <a:p>
            <a:pPr marL="0" indent="0" algn="just">
              <a:buNone/>
            </a:pPr>
            <a:r>
              <a:rPr lang="ru-RU" dirty="0">
                <a:solidFill>
                  <a:schemeClr val="tx1"/>
                </a:solidFill>
                <a:latin typeface="Times New Roman" panose="02020603050405020304" pitchFamily="18" charset="0"/>
                <a:cs typeface="Times New Roman" panose="02020603050405020304" pitchFamily="18" charset="0"/>
              </a:rPr>
              <a:t>В ведении Главного управления находятся:</a:t>
            </a:r>
          </a:p>
          <a:p>
            <a:pPr marL="0" indent="0" algn="just">
              <a:buNone/>
            </a:pPr>
            <a:r>
              <a:rPr lang="ru-RU" dirty="0">
                <a:solidFill>
                  <a:schemeClr val="tx1"/>
                </a:solidFill>
                <a:latin typeface="Times New Roman" panose="02020603050405020304" pitchFamily="18" charset="0"/>
                <a:cs typeface="Times New Roman" panose="02020603050405020304" pitchFamily="18" charset="0"/>
              </a:rPr>
              <a:t>определение поставщиков (подрядчиков, исполнителей) </a:t>
            </a:r>
            <a:r>
              <a:rPr lang="ru-RU" dirty="0">
                <a:solidFill>
                  <a:srgbClr val="FF0000"/>
                </a:solidFill>
                <a:latin typeface="Times New Roman" panose="02020603050405020304" pitchFamily="18" charset="0"/>
                <a:cs typeface="Times New Roman" panose="02020603050405020304" pitchFamily="18" charset="0"/>
              </a:rPr>
              <a:t>для муниципальных заказчиков и муниципальных бюджетных учреждений</a:t>
            </a:r>
            <a:r>
              <a:rPr lang="ru-RU" dirty="0">
                <a:solidFill>
                  <a:schemeClr val="tx1"/>
                </a:solidFill>
                <a:latin typeface="Times New Roman" panose="02020603050405020304" pitchFamily="18" charset="0"/>
                <a:cs typeface="Times New Roman" panose="02020603050405020304" pitchFamily="18" charset="0"/>
              </a:rPr>
              <a:t> на основании </a:t>
            </a:r>
            <a:r>
              <a:rPr lang="ru-RU" b="1" dirty="0">
                <a:solidFill>
                  <a:schemeClr val="tx1"/>
                </a:solidFill>
                <a:latin typeface="Times New Roman" panose="02020603050405020304" pitchFamily="18" charset="0"/>
                <a:cs typeface="Times New Roman" panose="02020603050405020304" pitchFamily="18" charset="0"/>
              </a:rPr>
              <a:t>соглашений между Самарской областью и находящимися на ее территории муниципальными </a:t>
            </a:r>
            <a:r>
              <a:rPr lang="ru-RU" b="1" dirty="0" smtClean="0">
                <a:solidFill>
                  <a:schemeClr val="tx1"/>
                </a:solidFill>
                <a:latin typeface="Times New Roman" panose="02020603050405020304" pitchFamily="18" charset="0"/>
                <a:cs typeface="Times New Roman" panose="02020603050405020304" pitchFamily="18" charset="0"/>
              </a:rPr>
              <a:t>образованиями</a:t>
            </a:r>
            <a:r>
              <a:rPr lang="ru-RU" dirty="0" smtClean="0">
                <a:solidFill>
                  <a:schemeClr val="tx1"/>
                </a:solidFill>
                <a:latin typeface="Times New Roman" panose="02020603050405020304" pitchFamily="18" charset="0"/>
                <a:cs typeface="Times New Roman" panose="02020603050405020304" pitchFamily="18" charset="0"/>
              </a:rPr>
              <a:t>.</a:t>
            </a:r>
            <a:endParaRPr lang="ru-RU" dirty="0">
              <a:solidFill>
                <a:schemeClr val="tx1"/>
              </a:solidFill>
              <a:latin typeface="Times New Roman" panose="02020603050405020304" pitchFamily="18" charset="0"/>
              <a:cs typeface="Times New Roman" panose="02020603050405020304" pitchFamily="18" charset="0"/>
            </a:endParaRPr>
          </a:p>
          <a:p>
            <a:pPr marL="0" indent="0" algn="just">
              <a:buNone/>
            </a:pPr>
            <a:r>
              <a:rPr lang="ru-RU" b="1" dirty="0" smtClean="0">
                <a:latin typeface="Times New Roman" panose="02020603050405020304" pitchFamily="18" charset="0"/>
                <a:cs typeface="Times New Roman" panose="02020603050405020304" pitchFamily="18" charset="0"/>
              </a:rPr>
              <a:t> 	</a:t>
            </a:r>
          </a:p>
          <a:p>
            <a:pPr marL="0" indent="0" algn="just">
              <a:buNone/>
            </a:pPr>
            <a:r>
              <a:rPr lang="ru-RU" b="1" dirty="0" smtClean="0">
                <a:solidFill>
                  <a:schemeClr val="tx1"/>
                </a:solidFill>
                <a:latin typeface="Times New Roman" panose="02020603050405020304" pitchFamily="18" charset="0"/>
                <a:cs typeface="Times New Roman" panose="02020603050405020304" pitchFamily="18" charset="0"/>
              </a:rPr>
              <a:t>Заключены </a:t>
            </a:r>
            <a:r>
              <a:rPr lang="ru-RU" b="1" dirty="0">
                <a:solidFill>
                  <a:schemeClr val="tx1"/>
                </a:solidFill>
                <a:latin typeface="Times New Roman" panose="02020603050405020304" pitchFamily="18" charset="0"/>
                <a:cs typeface="Times New Roman" panose="02020603050405020304" pitchFamily="18" charset="0"/>
              </a:rPr>
              <a:t>соглашения с </a:t>
            </a:r>
          </a:p>
          <a:p>
            <a:pPr algn="just"/>
            <a:r>
              <a:rPr lang="ru-RU" dirty="0" err="1">
                <a:solidFill>
                  <a:schemeClr val="tx1"/>
                </a:solidFill>
                <a:latin typeface="Times New Roman" panose="02020603050405020304" pitchFamily="18" charset="0"/>
                <a:cs typeface="Times New Roman" panose="02020603050405020304" pitchFamily="18" charset="0"/>
              </a:rPr>
              <a:t>г.о</a:t>
            </a:r>
            <a:r>
              <a:rPr lang="ru-RU" dirty="0">
                <a:solidFill>
                  <a:schemeClr val="tx1"/>
                </a:solidFill>
                <a:latin typeface="Times New Roman" panose="02020603050405020304" pitchFamily="18" charset="0"/>
                <a:cs typeface="Times New Roman" panose="02020603050405020304" pitchFamily="18" charset="0"/>
              </a:rPr>
              <a:t>. Новокуйбышевск </a:t>
            </a:r>
          </a:p>
          <a:p>
            <a:pPr algn="just"/>
            <a:r>
              <a:rPr lang="ru-RU" dirty="0" err="1">
                <a:solidFill>
                  <a:schemeClr val="tx1"/>
                </a:solidFill>
                <a:latin typeface="Times New Roman" panose="02020603050405020304" pitchFamily="18" charset="0"/>
                <a:cs typeface="Times New Roman" panose="02020603050405020304" pitchFamily="18" charset="0"/>
              </a:rPr>
              <a:t>г.о</a:t>
            </a:r>
            <a:r>
              <a:rPr lang="ru-RU" dirty="0">
                <a:solidFill>
                  <a:schemeClr val="tx1"/>
                </a:solidFill>
                <a:latin typeface="Times New Roman" panose="02020603050405020304" pitchFamily="18" charset="0"/>
                <a:cs typeface="Times New Roman" panose="02020603050405020304" pitchFamily="18" charset="0"/>
              </a:rPr>
              <a:t>. Похвистнево</a:t>
            </a:r>
          </a:p>
          <a:p>
            <a:pPr algn="just"/>
            <a:r>
              <a:rPr lang="ru-RU" dirty="0" err="1">
                <a:solidFill>
                  <a:schemeClr val="tx1"/>
                </a:solidFill>
                <a:latin typeface="Times New Roman" panose="02020603050405020304" pitchFamily="18" charset="0"/>
                <a:cs typeface="Times New Roman" panose="02020603050405020304" pitchFamily="18" charset="0"/>
              </a:rPr>
              <a:t>м.р</a:t>
            </a:r>
            <a:r>
              <a:rPr lang="ru-RU" dirty="0">
                <a:solidFill>
                  <a:schemeClr val="tx1"/>
                </a:solidFill>
                <a:latin typeface="Times New Roman" panose="02020603050405020304" pitchFamily="18" charset="0"/>
                <a:cs typeface="Times New Roman" panose="02020603050405020304" pitchFamily="18" charset="0"/>
              </a:rPr>
              <a:t>. Волжский</a:t>
            </a:r>
          </a:p>
          <a:p>
            <a:pPr algn="just"/>
            <a:r>
              <a:rPr lang="ru-RU" dirty="0" err="1">
                <a:solidFill>
                  <a:schemeClr val="tx1"/>
                </a:solidFill>
                <a:latin typeface="Times New Roman" panose="02020603050405020304" pitchFamily="18" charset="0"/>
                <a:cs typeface="Times New Roman" panose="02020603050405020304" pitchFamily="18" charset="0"/>
              </a:rPr>
              <a:t>м.р</a:t>
            </a:r>
            <a:r>
              <a:rPr lang="ru-RU" dirty="0">
                <a:solidFill>
                  <a:schemeClr val="tx1"/>
                </a:solidFill>
                <a:latin typeface="Times New Roman" panose="02020603050405020304" pitchFamily="18" charset="0"/>
                <a:cs typeface="Times New Roman" panose="02020603050405020304" pitchFamily="18" charset="0"/>
              </a:rPr>
              <a:t>. </a:t>
            </a:r>
            <a:r>
              <a:rPr lang="ru-RU" dirty="0" err="1" smtClean="0">
                <a:solidFill>
                  <a:schemeClr val="tx1"/>
                </a:solidFill>
                <a:latin typeface="Times New Roman" panose="02020603050405020304" pitchFamily="18" charset="0"/>
                <a:cs typeface="Times New Roman" panose="02020603050405020304" pitchFamily="18" charset="0"/>
              </a:rPr>
              <a:t>Большечерниговский</a:t>
            </a:r>
            <a:endParaRPr lang="ru-RU" dirty="0">
              <a:solidFill>
                <a:schemeClr val="tx1"/>
              </a:solidFill>
              <a:latin typeface="Times New Roman" panose="02020603050405020304" pitchFamily="18" charset="0"/>
              <a:cs typeface="Times New Roman" panose="02020603050405020304" pitchFamily="18" charset="0"/>
            </a:endParaRPr>
          </a:p>
          <a:p>
            <a:pPr algn="just"/>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5904570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Скругленный прямоугольник 8"/>
          <p:cNvSpPr/>
          <p:nvPr/>
        </p:nvSpPr>
        <p:spPr>
          <a:xfrm>
            <a:off x="719667" y="3716339"/>
            <a:ext cx="3649133" cy="720725"/>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360363">
              <a:defRPr/>
            </a:pPr>
            <a:r>
              <a:rPr lang="ru-RU" sz="1600" b="1" dirty="0">
                <a:solidFill>
                  <a:schemeClr val="bg1"/>
                </a:solidFill>
              </a:rPr>
              <a:t>Государственный (</a:t>
            </a:r>
            <a:r>
              <a:rPr lang="ru-RU" sz="1600" b="1" dirty="0" smtClean="0">
                <a:solidFill>
                  <a:schemeClr val="bg1"/>
                </a:solidFill>
              </a:rPr>
              <a:t>муниципальный) </a:t>
            </a:r>
            <a:r>
              <a:rPr lang="ru-RU" sz="1600" b="1" dirty="0">
                <a:solidFill>
                  <a:schemeClr val="bg1"/>
                </a:solidFill>
              </a:rPr>
              <a:t>заказчик</a:t>
            </a:r>
          </a:p>
        </p:txBody>
      </p:sp>
      <p:sp>
        <p:nvSpPr>
          <p:cNvPr id="4" name="Прямоугольник 3"/>
          <p:cNvSpPr/>
          <p:nvPr/>
        </p:nvSpPr>
        <p:spPr>
          <a:xfrm>
            <a:off x="1679509" y="260648"/>
            <a:ext cx="8928992" cy="431800"/>
          </a:xfrm>
          <a:prstGeom prst="rect">
            <a:avLst/>
          </a:prstGeom>
          <a:noFill/>
          <a:ln>
            <a:solidFill>
              <a:schemeClr val="bg1"/>
            </a:solidFill>
          </a:ln>
          <a:effectLst>
            <a:reflection blurRad="6350" stA="50000" endA="300" endPos="5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180975" algn="ctr" fontAlgn="auto">
              <a:spcBef>
                <a:spcPts val="0"/>
              </a:spcBef>
              <a:spcAft>
                <a:spcPts val="0"/>
              </a:spcAft>
              <a:defRPr/>
            </a:pPr>
            <a:r>
              <a:rPr lang="ru-RU" sz="2400" b="1" dirty="0" smtClean="0">
                <a:solidFill>
                  <a:srgbClr val="FF0000"/>
                </a:solidFill>
                <a:latin typeface="Times New Roman" pitchFamily="18" charset="0"/>
                <a:cs typeface="Times New Roman" pitchFamily="18" charset="0"/>
              </a:rPr>
              <a:t>Программный комплекс </a:t>
            </a:r>
            <a:r>
              <a:rPr lang="en-US" sz="2400" b="1" dirty="0" smtClean="0">
                <a:solidFill>
                  <a:srgbClr val="FF0000"/>
                </a:solidFill>
                <a:latin typeface="Times New Roman" pitchFamily="18" charset="0"/>
                <a:cs typeface="Times New Roman" pitchFamily="18" charset="0"/>
              </a:rPr>
              <a:t>Web-</a:t>
            </a:r>
            <a:r>
              <a:rPr lang="ru-RU" sz="2400" b="1" dirty="0" smtClean="0">
                <a:solidFill>
                  <a:srgbClr val="FF0000"/>
                </a:solidFill>
                <a:latin typeface="Times New Roman" pitchFamily="18" charset="0"/>
                <a:cs typeface="Times New Roman" pitchFamily="18" charset="0"/>
              </a:rPr>
              <a:t>торги-Кс</a:t>
            </a:r>
            <a:endParaRPr lang="ru-RU" sz="2400" b="1" dirty="0">
              <a:solidFill>
                <a:srgbClr val="FF0000"/>
              </a:solidFill>
              <a:latin typeface="Times New Roman" pitchFamily="18" charset="0"/>
              <a:cs typeface="Times New Roman" pitchFamily="18" charset="0"/>
            </a:endParaRPr>
          </a:p>
        </p:txBody>
      </p:sp>
      <p:sp>
        <p:nvSpPr>
          <p:cNvPr id="5" name="Прямоугольник 4"/>
          <p:cNvSpPr/>
          <p:nvPr/>
        </p:nvSpPr>
        <p:spPr>
          <a:xfrm>
            <a:off x="334434" y="980729"/>
            <a:ext cx="11857567" cy="2108269"/>
          </a:xfrm>
          <a:prstGeom prst="rect">
            <a:avLst/>
          </a:prstGeom>
        </p:spPr>
        <p:txBody>
          <a:bodyPr>
            <a:spAutoFit/>
          </a:bodyPr>
          <a:lstStyle/>
          <a:p>
            <a:pPr>
              <a:spcAft>
                <a:spcPts val="1000"/>
              </a:spcAft>
              <a:buClr>
                <a:srgbClr val="366FA8"/>
              </a:buClr>
              <a:buSzPct val="90000"/>
              <a:defRPr/>
            </a:pPr>
            <a:r>
              <a:rPr lang="ru-RU" sz="1600" b="1" i="1" dirty="0">
                <a:solidFill>
                  <a:schemeClr val="tx1">
                    <a:lumMod val="75000"/>
                    <a:lumOff val="25000"/>
                  </a:schemeClr>
                </a:solidFill>
                <a:latin typeface="Calibri" pitchFamily="34" charset="0"/>
                <a:cs typeface="Arial" charset="0"/>
              </a:rPr>
              <a:t>Внедрение программного комплекса позволяет наладить эффективное взаимодействие </a:t>
            </a:r>
            <a:r>
              <a:rPr lang="ru-RU" sz="1500" b="1" i="1" dirty="0">
                <a:solidFill>
                  <a:schemeClr val="tx1">
                    <a:lumMod val="75000"/>
                    <a:lumOff val="25000"/>
                  </a:schemeClr>
                </a:solidFill>
                <a:latin typeface="Calibri" pitchFamily="34" charset="0"/>
                <a:cs typeface="Arial" charset="0"/>
              </a:rPr>
              <a:t>следующих субъектов </a:t>
            </a:r>
            <a:r>
              <a:rPr lang="ru-RU" sz="1500" b="1" i="1" dirty="0" smtClean="0">
                <a:solidFill>
                  <a:schemeClr val="tx1">
                    <a:lumMod val="75000"/>
                    <a:lumOff val="25000"/>
                  </a:schemeClr>
                </a:solidFill>
                <a:latin typeface="Calibri" pitchFamily="34" charset="0"/>
                <a:cs typeface="Arial" charset="0"/>
              </a:rPr>
              <a:t>закупочного процесса:</a:t>
            </a:r>
            <a:endParaRPr lang="ru-RU" sz="1500" b="1" i="1" dirty="0">
              <a:solidFill>
                <a:schemeClr val="tx1">
                  <a:lumMod val="75000"/>
                  <a:lumOff val="25000"/>
                </a:schemeClr>
              </a:solidFill>
              <a:latin typeface="Calibri" pitchFamily="34" charset="0"/>
              <a:cs typeface="Arial" charset="0"/>
            </a:endParaRPr>
          </a:p>
          <a:p>
            <a:pPr marL="285750" indent="-285750">
              <a:spcAft>
                <a:spcPts val="500"/>
              </a:spcAft>
              <a:buClr>
                <a:srgbClr val="0070C0"/>
              </a:buClr>
              <a:buSzPct val="90000"/>
              <a:buFont typeface="Wingdings" pitchFamily="2" charset="2"/>
              <a:buChar char="§"/>
              <a:defRPr/>
            </a:pPr>
            <a:r>
              <a:rPr lang="ru-RU" sz="1500" b="1" dirty="0" smtClean="0">
                <a:solidFill>
                  <a:schemeClr val="tx1">
                    <a:lumMod val="75000"/>
                    <a:lumOff val="25000"/>
                  </a:schemeClr>
                </a:solidFill>
                <a:latin typeface="Calibri" pitchFamily="34" charset="0"/>
                <a:cs typeface="Arial" charset="0"/>
              </a:rPr>
              <a:t>Орган</a:t>
            </a:r>
            <a:r>
              <a:rPr lang="ru-RU" sz="1500" b="1" dirty="0">
                <a:solidFill>
                  <a:schemeClr val="tx1">
                    <a:lumMod val="75000"/>
                    <a:lumOff val="25000"/>
                  </a:schemeClr>
                </a:solidFill>
                <a:latin typeface="Calibri" pitchFamily="34" charset="0"/>
                <a:cs typeface="Arial" charset="0"/>
              </a:rPr>
              <a:t>, уполномоченный на </a:t>
            </a:r>
            <a:r>
              <a:rPr lang="ru-RU" sz="1500" b="1" dirty="0" smtClean="0">
                <a:solidFill>
                  <a:schemeClr val="tx1">
                    <a:lumMod val="75000"/>
                    <a:lumOff val="25000"/>
                  </a:schemeClr>
                </a:solidFill>
                <a:latin typeface="Calibri" pitchFamily="34" charset="0"/>
                <a:cs typeface="Arial" charset="0"/>
              </a:rPr>
              <a:t>определение поставщиков (подрядчиков, исполнителей);</a:t>
            </a:r>
            <a:endParaRPr lang="ru-RU" sz="1500" b="1" dirty="0">
              <a:solidFill>
                <a:schemeClr val="tx1">
                  <a:lumMod val="75000"/>
                  <a:lumOff val="25000"/>
                </a:schemeClr>
              </a:solidFill>
              <a:latin typeface="Calibri" pitchFamily="34" charset="0"/>
              <a:cs typeface="Arial" charset="0"/>
            </a:endParaRPr>
          </a:p>
          <a:p>
            <a:pPr marL="285750" indent="-285750">
              <a:spcAft>
                <a:spcPts val="500"/>
              </a:spcAft>
              <a:buClr>
                <a:srgbClr val="0070C0"/>
              </a:buClr>
              <a:buSzPct val="90000"/>
              <a:buFont typeface="Wingdings" pitchFamily="2" charset="2"/>
              <a:buChar char="§"/>
              <a:defRPr/>
            </a:pPr>
            <a:r>
              <a:rPr lang="ru-RU" sz="1500" b="1" dirty="0">
                <a:solidFill>
                  <a:schemeClr val="tx1">
                    <a:lumMod val="75000"/>
                    <a:lumOff val="25000"/>
                  </a:schemeClr>
                </a:solidFill>
                <a:latin typeface="Calibri" pitchFamily="34" charset="0"/>
                <a:cs typeface="Arial" charset="0"/>
              </a:rPr>
              <a:t>Организаторы </a:t>
            </a:r>
            <a:r>
              <a:rPr lang="ru-RU" sz="1500" b="1" dirty="0" smtClean="0">
                <a:solidFill>
                  <a:schemeClr val="tx1">
                    <a:lumMod val="75000"/>
                    <a:lumOff val="25000"/>
                  </a:schemeClr>
                </a:solidFill>
                <a:latin typeface="Calibri" pitchFamily="34" charset="0"/>
                <a:cs typeface="Arial" charset="0"/>
              </a:rPr>
              <a:t>торгов, главные распорядители бюджетных средств;</a:t>
            </a:r>
            <a:endParaRPr lang="ru-RU" sz="1500" b="1" dirty="0">
              <a:solidFill>
                <a:schemeClr val="tx1">
                  <a:lumMod val="75000"/>
                  <a:lumOff val="25000"/>
                </a:schemeClr>
              </a:solidFill>
              <a:latin typeface="Calibri" pitchFamily="34" charset="0"/>
              <a:cs typeface="Arial" charset="0"/>
            </a:endParaRPr>
          </a:p>
          <a:p>
            <a:pPr marL="285750" indent="-285750">
              <a:spcAft>
                <a:spcPts val="500"/>
              </a:spcAft>
              <a:buClr>
                <a:srgbClr val="0070C0"/>
              </a:buClr>
              <a:buSzPct val="90000"/>
              <a:buFont typeface="Wingdings" pitchFamily="2" charset="2"/>
              <a:buChar char="§"/>
              <a:defRPr/>
            </a:pPr>
            <a:r>
              <a:rPr lang="ru-RU" sz="1500" b="1" dirty="0" smtClean="0">
                <a:solidFill>
                  <a:schemeClr val="tx1">
                    <a:lumMod val="75000"/>
                    <a:lumOff val="25000"/>
                  </a:schemeClr>
                </a:solidFill>
                <a:latin typeface="Calibri" pitchFamily="34" charset="0"/>
                <a:cs typeface="Arial" charset="0"/>
              </a:rPr>
              <a:t>Контролирующий </a:t>
            </a:r>
            <a:r>
              <a:rPr lang="ru-RU" sz="1500" b="1" dirty="0">
                <a:solidFill>
                  <a:schemeClr val="tx1">
                    <a:lumMod val="75000"/>
                    <a:lumOff val="25000"/>
                  </a:schemeClr>
                </a:solidFill>
                <a:latin typeface="Calibri" pitchFamily="34" charset="0"/>
                <a:cs typeface="Arial" charset="0"/>
              </a:rPr>
              <a:t>орган;</a:t>
            </a:r>
          </a:p>
          <a:p>
            <a:pPr marL="285750" indent="-285750">
              <a:spcAft>
                <a:spcPts val="500"/>
              </a:spcAft>
              <a:buClr>
                <a:srgbClr val="0070C0"/>
              </a:buClr>
              <a:buSzPct val="90000"/>
              <a:buFont typeface="Wingdings" pitchFamily="2" charset="2"/>
              <a:buChar char="§"/>
              <a:defRPr/>
            </a:pPr>
            <a:r>
              <a:rPr lang="ru-RU" sz="1500" b="1" dirty="0">
                <a:solidFill>
                  <a:schemeClr val="tx1">
                    <a:lumMod val="75000"/>
                    <a:lumOff val="25000"/>
                  </a:schemeClr>
                </a:solidFill>
                <a:latin typeface="Calibri" pitchFamily="34" charset="0"/>
                <a:cs typeface="Arial" charset="0"/>
              </a:rPr>
              <a:t>Государственные и муниципальные заказчики;</a:t>
            </a:r>
          </a:p>
          <a:p>
            <a:pPr marL="285750" indent="-285750">
              <a:spcAft>
                <a:spcPts val="500"/>
              </a:spcAft>
              <a:buClr>
                <a:srgbClr val="0070C0"/>
              </a:buClr>
              <a:buSzPct val="90000"/>
              <a:buFont typeface="Wingdings" pitchFamily="2" charset="2"/>
              <a:buChar char="§"/>
              <a:defRPr/>
            </a:pPr>
            <a:r>
              <a:rPr lang="ru-RU" sz="1500" b="1" dirty="0">
                <a:solidFill>
                  <a:schemeClr val="tx1">
                    <a:lumMod val="75000"/>
                    <a:lumOff val="25000"/>
                  </a:schemeClr>
                </a:solidFill>
                <a:latin typeface="Calibri" pitchFamily="34" charset="0"/>
                <a:cs typeface="Arial" charset="0"/>
              </a:rPr>
              <a:t>Участники </a:t>
            </a:r>
            <a:r>
              <a:rPr lang="ru-RU" sz="1500" b="1" dirty="0" smtClean="0">
                <a:solidFill>
                  <a:schemeClr val="tx1">
                    <a:lumMod val="75000"/>
                    <a:lumOff val="25000"/>
                  </a:schemeClr>
                </a:solidFill>
                <a:latin typeface="Calibri" pitchFamily="34" charset="0"/>
                <a:cs typeface="Arial" charset="0"/>
              </a:rPr>
              <a:t>закупок.</a:t>
            </a:r>
            <a:endParaRPr lang="ru-RU" sz="1500" b="1" dirty="0">
              <a:solidFill>
                <a:schemeClr val="tx1">
                  <a:lumMod val="75000"/>
                  <a:lumOff val="25000"/>
                </a:schemeClr>
              </a:solidFill>
              <a:latin typeface="Calibri" pitchFamily="34" charset="0"/>
              <a:cs typeface="Arial" charset="0"/>
            </a:endParaRPr>
          </a:p>
        </p:txBody>
      </p:sp>
      <p:pic>
        <p:nvPicPr>
          <p:cNvPr id="9221" name="Picture 40" descr="http://www.keysystems.ru/src/katlog/web_torgi_cs.png"/>
          <p:cNvPicPr>
            <a:picLocks noChangeAspect="1" noChangeArrowheads="1"/>
          </p:cNvPicPr>
          <p:nvPr/>
        </p:nvPicPr>
        <p:blipFill>
          <a:blip r:embed="rId2">
            <a:extLst>
              <a:ext uri="{28A0092B-C50C-407E-A947-70E740481C1C}">
                <a14:useLocalDpi xmlns:a14="http://schemas.microsoft.com/office/drawing/2010/main" val="0"/>
              </a:ext>
            </a:extLst>
          </a:blip>
          <a:srcRect l="14000" r="16000"/>
          <a:stretch>
            <a:fillRect/>
          </a:stretch>
        </p:blipFill>
        <p:spPr bwMode="auto">
          <a:xfrm>
            <a:off x="5232401" y="3933825"/>
            <a:ext cx="1792817" cy="203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Скругленный прямоугольник 6"/>
          <p:cNvSpPr/>
          <p:nvPr/>
        </p:nvSpPr>
        <p:spPr>
          <a:xfrm>
            <a:off x="5039784" y="5661026"/>
            <a:ext cx="2207683" cy="720725"/>
          </a:xfrm>
          <a:prstGeom prst="roundRect">
            <a:avLst/>
          </a:prstGeom>
          <a:solidFill>
            <a:srgbClr val="00B0F0"/>
          </a:solidFill>
          <a:ln w="28575">
            <a:noFill/>
          </a:ln>
          <a:effectLst/>
        </p:spPr>
        <p:style>
          <a:lnRef idx="1">
            <a:schemeClr val="accent3"/>
          </a:lnRef>
          <a:fillRef idx="3">
            <a:schemeClr val="accent3"/>
          </a:fillRef>
          <a:effectRef idx="2">
            <a:schemeClr val="accent3"/>
          </a:effectRef>
          <a:fontRef idx="minor">
            <a:schemeClr val="lt1"/>
          </a:fontRef>
        </p:style>
        <p:txBody>
          <a:bodyPr anchor="ctr"/>
          <a:lstStyle/>
          <a:p>
            <a:pPr algn="ctr">
              <a:defRPr/>
            </a:pPr>
            <a:endParaRPr lang="ru-RU"/>
          </a:p>
        </p:txBody>
      </p:sp>
      <p:sp>
        <p:nvSpPr>
          <p:cNvPr id="9223" name="Подзаголовок 2"/>
          <p:cNvSpPr txBox="1">
            <a:spLocks/>
          </p:cNvSpPr>
          <p:nvPr/>
        </p:nvSpPr>
        <p:spPr bwMode="auto">
          <a:xfrm>
            <a:off x="4751918" y="5661026"/>
            <a:ext cx="2592916"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74625"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20000"/>
              </a:spcBef>
              <a:buFont typeface="Arial" pitchFamily="34" charset="0"/>
              <a:buNone/>
            </a:pPr>
            <a:r>
              <a:rPr lang="ru-RU" sz="1600" b="1">
                <a:solidFill>
                  <a:schemeClr val="bg1"/>
                </a:solidFill>
                <a:latin typeface="Calibri" pitchFamily="34" charset="0"/>
              </a:rPr>
              <a:t>ПК </a:t>
            </a:r>
          </a:p>
          <a:p>
            <a:pPr algn="ctr" eaLnBrk="1" hangingPunct="1">
              <a:spcBef>
                <a:spcPct val="20000"/>
              </a:spcBef>
              <a:buFont typeface="Arial" pitchFamily="34" charset="0"/>
              <a:buNone/>
            </a:pPr>
            <a:r>
              <a:rPr lang="ru-RU" sz="1600" b="1">
                <a:solidFill>
                  <a:schemeClr val="bg1"/>
                </a:solidFill>
                <a:latin typeface="Calibri" pitchFamily="34" charset="0"/>
              </a:rPr>
              <a:t>«</a:t>
            </a:r>
            <a:r>
              <a:rPr lang="en-US" sz="1600" b="1">
                <a:solidFill>
                  <a:schemeClr val="bg1"/>
                </a:solidFill>
                <a:latin typeface="Calibri" pitchFamily="34" charset="0"/>
              </a:rPr>
              <a:t>WEB-</a:t>
            </a:r>
            <a:r>
              <a:rPr lang="ru-RU" sz="1600" b="1">
                <a:solidFill>
                  <a:schemeClr val="bg1"/>
                </a:solidFill>
                <a:latin typeface="Calibri" pitchFamily="34" charset="0"/>
              </a:rPr>
              <a:t>Торги-КС»</a:t>
            </a:r>
          </a:p>
        </p:txBody>
      </p:sp>
      <p:sp>
        <p:nvSpPr>
          <p:cNvPr id="11" name="Скругленный прямоугольник 10"/>
          <p:cNvSpPr/>
          <p:nvPr/>
        </p:nvSpPr>
        <p:spPr>
          <a:xfrm>
            <a:off x="719667" y="4724401"/>
            <a:ext cx="3744384" cy="936625"/>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360363">
              <a:defRPr/>
            </a:pPr>
            <a:r>
              <a:rPr lang="ru-RU" sz="1600" b="1" dirty="0">
                <a:solidFill>
                  <a:schemeClr val="bg1"/>
                </a:solidFill>
              </a:rPr>
              <a:t>Орган, уполномоченный на </a:t>
            </a:r>
            <a:r>
              <a:rPr lang="ru-RU" sz="1600" b="1" dirty="0" smtClean="0">
                <a:solidFill>
                  <a:schemeClr val="bg1"/>
                </a:solidFill>
              </a:rPr>
              <a:t>определение поставщиков</a:t>
            </a:r>
            <a:endParaRPr lang="ru-RU" sz="1600" b="1" dirty="0">
              <a:solidFill>
                <a:schemeClr val="bg1"/>
              </a:solidFill>
            </a:endParaRPr>
          </a:p>
        </p:txBody>
      </p:sp>
      <p:sp>
        <p:nvSpPr>
          <p:cNvPr id="12" name="Скругленный прямоугольник 11"/>
          <p:cNvSpPr/>
          <p:nvPr/>
        </p:nvSpPr>
        <p:spPr>
          <a:xfrm>
            <a:off x="719667" y="5876926"/>
            <a:ext cx="3649133" cy="720725"/>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360363">
              <a:defRPr/>
            </a:pPr>
            <a:r>
              <a:rPr lang="ru-RU" sz="1600" b="1" dirty="0" smtClean="0">
                <a:solidFill>
                  <a:schemeClr val="bg1"/>
                </a:solidFill>
              </a:rPr>
              <a:t>ГРБС</a:t>
            </a:r>
            <a:endParaRPr lang="ru-RU" sz="1600" b="1" dirty="0">
              <a:solidFill>
                <a:schemeClr val="bg1"/>
              </a:solidFill>
            </a:endParaRPr>
          </a:p>
        </p:txBody>
      </p:sp>
      <p:sp>
        <p:nvSpPr>
          <p:cNvPr id="13" name="Скругленный прямоугольник 12"/>
          <p:cNvSpPr/>
          <p:nvPr/>
        </p:nvSpPr>
        <p:spPr>
          <a:xfrm>
            <a:off x="8303684" y="3716339"/>
            <a:ext cx="3649133" cy="720725"/>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360363">
              <a:defRPr/>
            </a:pPr>
            <a:r>
              <a:rPr lang="ru-RU" sz="1500" b="1" dirty="0">
                <a:solidFill>
                  <a:schemeClr val="bg1"/>
                </a:solidFill>
              </a:rPr>
              <a:t>Финансовый орган</a:t>
            </a:r>
          </a:p>
        </p:txBody>
      </p:sp>
      <p:sp>
        <p:nvSpPr>
          <p:cNvPr id="14" name="Скругленный прямоугольник 13"/>
          <p:cNvSpPr/>
          <p:nvPr/>
        </p:nvSpPr>
        <p:spPr>
          <a:xfrm>
            <a:off x="8303684" y="4724400"/>
            <a:ext cx="3649133" cy="864840"/>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360363">
              <a:defRPr/>
            </a:pPr>
            <a:r>
              <a:rPr lang="ru-RU" sz="1500" b="1" dirty="0">
                <a:solidFill>
                  <a:schemeClr val="bg1"/>
                </a:solidFill>
              </a:rPr>
              <a:t>Орган, осуществляющий контроль в сфере </a:t>
            </a:r>
            <a:r>
              <a:rPr lang="ru-RU" sz="1500" b="1" dirty="0" smtClean="0">
                <a:solidFill>
                  <a:schemeClr val="bg1"/>
                </a:solidFill>
              </a:rPr>
              <a:t>закупок</a:t>
            </a:r>
            <a:endParaRPr lang="ru-RU" sz="1500" b="1" dirty="0">
              <a:solidFill>
                <a:schemeClr val="bg1"/>
              </a:solidFill>
            </a:endParaRPr>
          </a:p>
        </p:txBody>
      </p:sp>
      <p:sp>
        <p:nvSpPr>
          <p:cNvPr id="15" name="Скругленный прямоугольник 14"/>
          <p:cNvSpPr/>
          <p:nvPr/>
        </p:nvSpPr>
        <p:spPr>
          <a:xfrm>
            <a:off x="8303684" y="5876926"/>
            <a:ext cx="3649133" cy="720725"/>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360363">
              <a:defRPr/>
            </a:pPr>
            <a:r>
              <a:rPr lang="ru-RU" sz="1500" b="1" dirty="0">
                <a:solidFill>
                  <a:schemeClr val="bg1"/>
                </a:solidFill>
              </a:rPr>
              <a:t>Участники </a:t>
            </a:r>
            <a:r>
              <a:rPr lang="ru-RU" sz="1500" b="1" dirty="0" smtClean="0">
                <a:solidFill>
                  <a:schemeClr val="bg1"/>
                </a:solidFill>
              </a:rPr>
              <a:t>закупки</a:t>
            </a:r>
            <a:endParaRPr lang="ru-RU" sz="1500" b="1" dirty="0">
              <a:solidFill>
                <a:schemeClr val="bg1"/>
              </a:solidFill>
            </a:endParaRPr>
          </a:p>
        </p:txBody>
      </p:sp>
      <p:sp>
        <p:nvSpPr>
          <p:cNvPr id="16" name="AutoShape 72"/>
          <p:cNvSpPr>
            <a:spLocks noChangeArrowheads="1"/>
          </p:cNvSpPr>
          <p:nvPr/>
        </p:nvSpPr>
        <p:spPr bwMode="auto">
          <a:xfrm flipH="1">
            <a:off x="4464051" y="3860800"/>
            <a:ext cx="448733" cy="425450"/>
          </a:xfrm>
          <a:prstGeom prst="rightArrow">
            <a:avLst>
              <a:gd name="adj1" fmla="val 50000"/>
              <a:gd name="adj2" fmla="val 47903"/>
            </a:avLst>
          </a:prstGeom>
          <a:solidFill>
            <a:schemeClr val="bg1">
              <a:lumMod val="65000"/>
            </a:schemeClr>
          </a:solidFill>
          <a:ln w="9525" algn="ctr">
            <a:noFill/>
            <a:miter lim="800000"/>
            <a:headEnd/>
            <a:tailEnd/>
          </a:ln>
          <a:effectLst/>
        </p:spPr>
        <p:txBody>
          <a:bodyPr wrap="none" anchor="ctr"/>
          <a:lstStyle/>
          <a:p>
            <a:pPr>
              <a:defRPr/>
            </a:pPr>
            <a:endParaRPr lang="ru-RU">
              <a:solidFill>
                <a:schemeClr val="lt1"/>
              </a:solidFill>
              <a:latin typeface="+mn-lt"/>
              <a:cs typeface="+mn-cs"/>
            </a:endParaRPr>
          </a:p>
        </p:txBody>
      </p:sp>
      <p:sp>
        <p:nvSpPr>
          <p:cNvPr id="17" name="AutoShape 72"/>
          <p:cNvSpPr>
            <a:spLocks noChangeArrowheads="1"/>
          </p:cNvSpPr>
          <p:nvPr/>
        </p:nvSpPr>
        <p:spPr bwMode="auto">
          <a:xfrm flipH="1">
            <a:off x="4464051" y="4868863"/>
            <a:ext cx="448733" cy="425450"/>
          </a:xfrm>
          <a:prstGeom prst="rightArrow">
            <a:avLst>
              <a:gd name="adj1" fmla="val 50000"/>
              <a:gd name="adj2" fmla="val 47903"/>
            </a:avLst>
          </a:prstGeom>
          <a:solidFill>
            <a:schemeClr val="bg1">
              <a:lumMod val="65000"/>
            </a:schemeClr>
          </a:solidFill>
          <a:ln w="9525" algn="ctr">
            <a:noFill/>
            <a:miter lim="800000"/>
            <a:headEnd/>
            <a:tailEnd/>
          </a:ln>
          <a:effectLst/>
        </p:spPr>
        <p:txBody>
          <a:bodyPr wrap="none" anchor="ctr"/>
          <a:lstStyle/>
          <a:p>
            <a:pPr>
              <a:defRPr/>
            </a:pPr>
            <a:endParaRPr lang="ru-RU">
              <a:solidFill>
                <a:schemeClr val="lt1"/>
              </a:solidFill>
              <a:latin typeface="+mn-lt"/>
              <a:cs typeface="+mn-cs"/>
            </a:endParaRPr>
          </a:p>
        </p:txBody>
      </p:sp>
      <p:sp>
        <p:nvSpPr>
          <p:cNvPr id="18" name="AutoShape 72"/>
          <p:cNvSpPr>
            <a:spLocks noChangeArrowheads="1"/>
          </p:cNvSpPr>
          <p:nvPr/>
        </p:nvSpPr>
        <p:spPr bwMode="auto">
          <a:xfrm flipH="1">
            <a:off x="4464051" y="6021388"/>
            <a:ext cx="448733" cy="425450"/>
          </a:xfrm>
          <a:prstGeom prst="rightArrow">
            <a:avLst>
              <a:gd name="adj1" fmla="val 50000"/>
              <a:gd name="adj2" fmla="val 47903"/>
            </a:avLst>
          </a:prstGeom>
          <a:solidFill>
            <a:schemeClr val="bg1">
              <a:lumMod val="65000"/>
            </a:schemeClr>
          </a:solidFill>
          <a:ln w="9525" algn="ctr">
            <a:noFill/>
            <a:miter lim="800000"/>
            <a:headEnd/>
            <a:tailEnd/>
          </a:ln>
          <a:effectLst/>
        </p:spPr>
        <p:txBody>
          <a:bodyPr wrap="none" anchor="ctr"/>
          <a:lstStyle/>
          <a:p>
            <a:pPr>
              <a:defRPr/>
            </a:pPr>
            <a:endParaRPr lang="ru-RU">
              <a:solidFill>
                <a:schemeClr val="lt1"/>
              </a:solidFill>
              <a:latin typeface="+mn-lt"/>
              <a:cs typeface="+mn-cs"/>
            </a:endParaRPr>
          </a:p>
        </p:txBody>
      </p:sp>
      <p:sp>
        <p:nvSpPr>
          <p:cNvPr id="19" name="AutoShape 72"/>
          <p:cNvSpPr>
            <a:spLocks noChangeArrowheads="1"/>
          </p:cNvSpPr>
          <p:nvPr/>
        </p:nvSpPr>
        <p:spPr bwMode="auto">
          <a:xfrm>
            <a:off x="7344834" y="3860800"/>
            <a:ext cx="448733" cy="425450"/>
          </a:xfrm>
          <a:prstGeom prst="rightArrow">
            <a:avLst>
              <a:gd name="adj1" fmla="val 50000"/>
              <a:gd name="adj2" fmla="val 47903"/>
            </a:avLst>
          </a:prstGeom>
          <a:solidFill>
            <a:schemeClr val="bg1">
              <a:lumMod val="65000"/>
            </a:schemeClr>
          </a:solidFill>
          <a:ln w="9525" algn="ctr">
            <a:noFill/>
            <a:miter lim="800000"/>
            <a:headEnd/>
            <a:tailEnd/>
          </a:ln>
          <a:effectLst/>
        </p:spPr>
        <p:txBody>
          <a:bodyPr wrap="none" anchor="ctr"/>
          <a:lstStyle/>
          <a:p>
            <a:pPr>
              <a:defRPr/>
            </a:pPr>
            <a:endParaRPr lang="ru-RU">
              <a:solidFill>
                <a:schemeClr val="lt1"/>
              </a:solidFill>
              <a:latin typeface="+mn-lt"/>
              <a:cs typeface="+mn-cs"/>
            </a:endParaRPr>
          </a:p>
        </p:txBody>
      </p:sp>
      <p:sp>
        <p:nvSpPr>
          <p:cNvPr id="20" name="AutoShape 72"/>
          <p:cNvSpPr>
            <a:spLocks noChangeArrowheads="1"/>
          </p:cNvSpPr>
          <p:nvPr/>
        </p:nvSpPr>
        <p:spPr bwMode="auto">
          <a:xfrm>
            <a:off x="7344834" y="4868863"/>
            <a:ext cx="448733" cy="425450"/>
          </a:xfrm>
          <a:prstGeom prst="rightArrow">
            <a:avLst>
              <a:gd name="adj1" fmla="val 50000"/>
              <a:gd name="adj2" fmla="val 47903"/>
            </a:avLst>
          </a:prstGeom>
          <a:solidFill>
            <a:schemeClr val="bg1">
              <a:lumMod val="65000"/>
            </a:schemeClr>
          </a:solidFill>
          <a:ln w="9525" algn="ctr">
            <a:noFill/>
            <a:miter lim="800000"/>
            <a:headEnd/>
            <a:tailEnd/>
          </a:ln>
          <a:effectLst/>
        </p:spPr>
        <p:txBody>
          <a:bodyPr wrap="none" anchor="ctr"/>
          <a:lstStyle/>
          <a:p>
            <a:pPr>
              <a:defRPr/>
            </a:pPr>
            <a:endParaRPr lang="ru-RU">
              <a:solidFill>
                <a:schemeClr val="lt1"/>
              </a:solidFill>
              <a:latin typeface="+mn-lt"/>
              <a:cs typeface="+mn-cs"/>
            </a:endParaRPr>
          </a:p>
        </p:txBody>
      </p:sp>
      <p:sp>
        <p:nvSpPr>
          <p:cNvPr id="21" name="AutoShape 72"/>
          <p:cNvSpPr>
            <a:spLocks noChangeArrowheads="1"/>
          </p:cNvSpPr>
          <p:nvPr/>
        </p:nvSpPr>
        <p:spPr bwMode="auto">
          <a:xfrm>
            <a:off x="7344834" y="6021388"/>
            <a:ext cx="448733" cy="425450"/>
          </a:xfrm>
          <a:prstGeom prst="rightArrow">
            <a:avLst>
              <a:gd name="adj1" fmla="val 50000"/>
              <a:gd name="adj2" fmla="val 47903"/>
            </a:avLst>
          </a:prstGeom>
          <a:solidFill>
            <a:schemeClr val="bg1">
              <a:lumMod val="65000"/>
            </a:schemeClr>
          </a:solidFill>
          <a:ln w="9525" algn="ctr">
            <a:noFill/>
            <a:miter lim="800000"/>
            <a:headEnd/>
            <a:tailEnd/>
          </a:ln>
          <a:effectLst/>
        </p:spPr>
        <p:txBody>
          <a:bodyPr wrap="none" anchor="ctr"/>
          <a:lstStyle/>
          <a:p>
            <a:pPr>
              <a:defRPr/>
            </a:pPr>
            <a:endParaRPr lang="ru-RU">
              <a:solidFill>
                <a:schemeClr val="lt1"/>
              </a:solidFill>
              <a:latin typeface="+mn-lt"/>
              <a:cs typeface="+mn-cs"/>
            </a:endParaRPr>
          </a:p>
        </p:txBody>
      </p:sp>
      <p:pic>
        <p:nvPicPr>
          <p:cNvPr id="9235" name="Picture 2" descr="http://www.agence-blanc-investigations.com/crbst_icon_juridique.png?v=5dfsm0fk2j432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9184" y="4941888"/>
            <a:ext cx="1151467"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36" name="Picture 6" descr="http://www.bums.ac.ir/shares/computercenter/computercenter/web/axe/go-back.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39185" y="6021389"/>
            <a:ext cx="992716" cy="744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37" name="Picture 8" descr="http://ubuntism.ru/wp-content/uploads/2010/06/russia.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9184" y="3789364"/>
            <a:ext cx="971549" cy="776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38" name="Picture 10" descr="http://www.magicfoods.ru/files/uploads/action-norma/step-5.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920567" y="4005263"/>
            <a:ext cx="762000"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39" name="Picture 22" descr="http://do.gendocs.ru/pars_docs/tw_refs/377/376240/376240_html_592f0712.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717367" y="4941888"/>
            <a:ext cx="1291167"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40" name="Picture 25" descr="http://isell.ucoz.com/dooo/admin_256.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823201" y="5970588"/>
            <a:ext cx="1267884" cy="887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025711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92154" y="0"/>
            <a:ext cx="15467481" cy="65253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756270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txBox="1">
            <a:spLocks/>
          </p:cNvSpPr>
          <p:nvPr/>
        </p:nvSpPr>
        <p:spPr>
          <a:xfrm>
            <a:off x="609600" y="274638"/>
            <a:ext cx="10972800" cy="634082"/>
          </a:xfrm>
          <a:prstGeom prst="rect">
            <a:avLst/>
          </a:prstGeom>
        </p:spPr>
        <p:txBody>
          <a:bodyPr>
            <a:normAutofit/>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algn="l">
              <a:defRPr/>
            </a:pPr>
            <a:r>
              <a:rPr kumimoji="1" lang="ru-RU" sz="2000" b="1" dirty="0" smtClean="0">
                <a:solidFill>
                  <a:srgbClr val="FF0000"/>
                </a:solidFill>
                <a:latin typeface="Verdana" pitchFamily="34" charset="0"/>
                <a:ea typeface="+mn-ea"/>
                <a:cs typeface="Arial" charset="0"/>
              </a:rPr>
              <a:t>КАТАЛОГ ТОВАРОВ, РАБОТ, УСЛУГ В </a:t>
            </a:r>
            <a:r>
              <a:rPr kumimoji="1" lang="en-US" sz="2000" b="1" dirty="0" smtClean="0">
                <a:solidFill>
                  <a:srgbClr val="FF0000"/>
                </a:solidFill>
                <a:latin typeface="Verdana" pitchFamily="34" charset="0"/>
                <a:ea typeface="+mn-ea"/>
                <a:cs typeface="Arial" charset="0"/>
              </a:rPr>
              <a:t>WEB-</a:t>
            </a:r>
            <a:r>
              <a:rPr kumimoji="1" lang="en-US" sz="2000" b="1" dirty="0" err="1" smtClean="0">
                <a:solidFill>
                  <a:srgbClr val="FF0000"/>
                </a:solidFill>
                <a:latin typeface="Verdana" pitchFamily="34" charset="0"/>
                <a:ea typeface="+mn-ea"/>
                <a:cs typeface="Arial" charset="0"/>
              </a:rPr>
              <a:t>torgi</a:t>
            </a:r>
            <a:r>
              <a:rPr kumimoji="1" lang="en-US" sz="2000" b="1" dirty="0" smtClean="0">
                <a:solidFill>
                  <a:srgbClr val="FF0000"/>
                </a:solidFill>
                <a:latin typeface="Verdana" pitchFamily="34" charset="0"/>
                <a:ea typeface="+mn-ea"/>
                <a:cs typeface="Arial" charset="0"/>
              </a:rPr>
              <a:t>-KC</a:t>
            </a:r>
            <a:endParaRPr kumimoji="1" lang="ru-RU" sz="2000" b="1" dirty="0">
              <a:solidFill>
                <a:srgbClr val="FF0000"/>
              </a:solidFill>
              <a:latin typeface="Verdana" pitchFamily="34" charset="0"/>
              <a:ea typeface="+mn-ea"/>
              <a:cs typeface="Arial" charset="0"/>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0825" y="998538"/>
            <a:ext cx="11463793" cy="5737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3098143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67486" y="171718"/>
            <a:ext cx="8596668" cy="665409"/>
          </a:xfrm>
        </p:spPr>
        <p:txBody>
          <a:bodyPr>
            <a:normAutofit/>
          </a:bodyPr>
          <a:lstStyle/>
          <a:p>
            <a:pPr algn="ctr"/>
            <a:r>
              <a:rPr lang="ru-RU" sz="2700" dirty="0">
                <a:latin typeface="Times New Roman" panose="02020603050405020304" pitchFamily="18" charset="0"/>
                <a:cs typeface="Times New Roman" panose="02020603050405020304" pitchFamily="18" charset="0"/>
              </a:rPr>
              <a:t>Основные положения и принципы взаимодействия</a:t>
            </a:r>
            <a:r>
              <a:rPr lang="ru-RU" dirty="0"/>
              <a:t> </a:t>
            </a:r>
          </a:p>
        </p:txBody>
      </p:sp>
      <p:sp>
        <p:nvSpPr>
          <p:cNvPr id="3" name="Объект 2"/>
          <p:cNvSpPr>
            <a:spLocks noGrp="1"/>
          </p:cNvSpPr>
          <p:nvPr>
            <p:ph idx="1"/>
          </p:nvPr>
        </p:nvSpPr>
        <p:spPr>
          <a:xfrm>
            <a:off x="677334" y="940158"/>
            <a:ext cx="10385618" cy="5396247"/>
          </a:xfrm>
        </p:spPr>
        <p:txBody>
          <a:bodyPr>
            <a:normAutofit/>
          </a:bodyPr>
          <a:lstStyle/>
          <a:p>
            <a:pPr marL="0" indent="0" algn="ctr">
              <a:buNone/>
            </a:pPr>
            <a:r>
              <a:rPr lang="en-US" sz="2000" b="1" dirty="0" smtClean="0">
                <a:solidFill>
                  <a:srgbClr val="FF0000"/>
                </a:solidFill>
                <a:latin typeface="Times New Roman" panose="02020603050405020304" pitchFamily="18" charset="0"/>
                <a:cs typeface="Times New Roman" panose="02020603050405020304" pitchFamily="18" charset="0"/>
              </a:rPr>
              <a:t>NEW! </a:t>
            </a:r>
            <a:r>
              <a:rPr lang="en-US" sz="2000" b="1" dirty="0">
                <a:solidFill>
                  <a:srgbClr val="FF0000"/>
                </a:solidFill>
                <a:latin typeface="Times New Roman" panose="02020603050405020304" pitchFamily="18" charset="0"/>
                <a:cs typeface="Times New Roman" panose="02020603050405020304" pitchFamily="18" charset="0"/>
              </a:rPr>
              <a:t>C </a:t>
            </a:r>
            <a:r>
              <a:rPr lang="en-US" sz="2000" b="1" dirty="0" smtClean="0">
                <a:solidFill>
                  <a:srgbClr val="FF0000"/>
                </a:solidFill>
                <a:latin typeface="Times New Roman" panose="02020603050405020304" pitchFamily="18" charset="0"/>
                <a:cs typeface="Times New Roman" panose="02020603050405020304" pitchFamily="18" charset="0"/>
              </a:rPr>
              <a:t>26.12.2020 </a:t>
            </a:r>
            <a:endParaRPr lang="ru-RU" sz="2000" b="1" dirty="0" smtClean="0">
              <a:solidFill>
                <a:srgbClr val="FF0000"/>
              </a:solidFill>
              <a:latin typeface="Times New Roman" panose="02020603050405020304" pitchFamily="18" charset="0"/>
              <a:cs typeface="Times New Roman" panose="02020603050405020304" pitchFamily="18" charset="0"/>
            </a:endParaRPr>
          </a:p>
          <a:p>
            <a:pPr marL="0" indent="0" algn="ctr">
              <a:buNone/>
            </a:pPr>
            <a:r>
              <a:rPr lang="ru-RU" sz="2000" b="1" dirty="0" smtClean="0">
                <a:latin typeface="Times New Roman" panose="02020603050405020304" pitchFamily="18" charset="0"/>
                <a:cs typeface="Times New Roman" panose="02020603050405020304" pitchFamily="18" charset="0"/>
              </a:rPr>
              <a:t>согласно постановлению </a:t>
            </a:r>
            <a:r>
              <a:rPr lang="ru-RU" sz="2000" b="1" dirty="0">
                <a:latin typeface="Times New Roman" panose="02020603050405020304" pitchFamily="18" charset="0"/>
                <a:cs typeface="Times New Roman" panose="02020603050405020304" pitchFamily="18" charset="0"/>
              </a:rPr>
              <a:t>Правительства Самарской области от 25.12.2020 </a:t>
            </a:r>
            <a:r>
              <a:rPr lang="ru-RU" sz="2000" b="1" dirty="0" smtClean="0">
                <a:latin typeface="Times New Roman" panose="02020603050405020304" pitchFamily="18" charset="0"/>
                <a:cs typeface="Times New Roman" panose="02020603050405020304" pitchFamily="18" charset="0"/>
              </a:rPr>
              <a:t>№ </a:t>
            </a:r>
            <a:r>
              <a:rPr lang="ru-RU" sz="2000" b="1" dirty="0">
                <a:latin typeface="Times New Roman" panose="02020603050405020304" pitchFamily="18" charset="0"/>
                <a:cs typeface="Times New Roman" panose="02020603050405020304" pitchFamily="18" charset="0"/>
              </a:rPr>
              <a:t>1104</a:t>
            </a:r>
          </a:p>
          <a:p>
            <a:pPr algn="ctr"/>
            <a:endParaRPr lang="en-US" sz="2000" dirty="0">
              <a:latin typeface="Times New Roman" panose="02020603050405020304" pitchFamily="18" charset="0"/>
              <a:cs typeface="Times New Roman" panose="02020603050405020304" pitchFamily="18" charset="0"/>
            </a:endParaRPr>
          </a:p>
          <a:p>
            <a:r>
              <a:rPr lang="ru-RU" sz="2400" dirty="0" smtClean="0">
                <a:latin typeface="Times New Roman" panose="02020603050405020304" pitchFamily="18" charset="0"/>
                <a:cs typeface="Times New Roman" panose="02020603050405020304" pitchFamily="18" charset="0"/>
              </a:rPr>
              <a:t>В </a:t>
            </a:r>
            <a:r>
              <a:rPr lang="ru-RU" sz="2400" dirty="0">
                <a:latin typeface="Times New Roman" panose="02020603050405020304" pitchFamily="18" charset="0"/>
                <a:cs typeface="Times New Roman" panose="02020603050405020304" pitchFamily="18" charset="0"/>
              </a:rPr>
              <a:t>случае осуществления закупки, в отношении которой в соответствии с нормативными правовыми актами Самарской области </a:t>
            </a:r>
            <a:r>
              <a:rPr lang="ru-RU" sz="2400" dirty="0">
                <a:solidFill>
                  <a:srgbClr val="FF0000"/>
                </a:solidFill>
                <a:latin typeface="Times New Roman" panose="02020603050405020304" pitchFamily="18" charset="0"/>
                <a:cs typeface="Times New Roman" panose="02020603050405020304" pitchFamily="18" charset="0"/>
              </a:rPr>
              <a:t>необходимо получение заключения государственной инспекции финансового контроля Самарской области</a:t>
            </a:r>
            <a:r>
              <a:rPr lang="ru-RU" sz="2400" dirty="0">
                <a:latin typeface="Times New Roman" panose="02020603050405020304" pitchFamily="18" charset="0"/>
                <a:cs typeface="Times New Roman" panose="02020603050405020304" pitchFamily="18" charset="0"/>
              </a:rPr>
              <a:t>, заказчики обязаны в срок </a:t>
            </a:r>
            <a:r>
              <a:rPr lang="ru-RU" sz="2400" dirty="0">
                <a:solidFill>
                  <a:srgbClr val="FF0000"/>
                </a:solidFill>
                <a:latin typeface="Times New Roman" panose="02020603050405020304" pitchFamily="18" charset="0"/>
                <a:cs typeface="Times New Roman" panose="02020603050405020304" pitchFamily="18" charset="0"/>
              </a:rPr>
              <a:t>не позднее чем </a:t>
            </a:r>
            <a:r>
              <a:rPr lang="ru-RU" sz="2400" b="1" dirty="0">
                <a:solidFill>
                  <a:srgbClr val="FF0000"/>
                </a:solidFill>
                <a:latin typeface="Times New Roman" panose="02020603050405020304" pitchFamily="18" charset="0"/>
                <a:cs typeface="Times New Roman" panose="02020603050405020304" pitchFamily="18" charset="0"/>
              </a:rPr>
              <a:t>за пятнадцать рабочих дней </a:t>
            </a:r>
            <a:r>
              <a:rPr lang="ru-RU" sz="2400" dirty="0">
                <a:solidFill>
                  <a:srgbClr val="FF0000"/>
                </a:solidFill>
                <a:latin typeface="Times New Roman" panose="02020603050405020304" pitchFamily="18" charset="0"/>
                <a:cs typeface="Times New Roman" panose="02020603050405020304" pitchFamily="18" charset="0"/>
              </a:rPr>
              <a:t>до даты направления в уполномоченный орган заявки</a:t>
            </a:r>
            <a:r>
              <a:rPr lang="ru-RU" sz="2400" dirty="0">
                <a:latin typeface="Times New Roman" panose="02020603050405020304" pitchFamily="18" charset="0"/>
                <a:cs typeface="Times New Roman" panose="02020603050405020304" pitchFamily="18" charset="0"/>
              </a:rPr>
              <a:t> и конкурсной, аукционной документации, документации о проведении запроса предложений </a:t>
            </a:r>
            <a:r>
              <a:rPr lang="ru-RU" sz="2400" dirty="0">
                <a:solidFill>
                  <a:srgbClr val="FF0000"/>
                </a:solidFill>
                <a:latin typeface="Times New Roman" panose="02020603050405020304" pitchFamily="18" charset="0"/>
                <a:cs typeface="Times New Roman" panose="02020603050405020304" pitchFamily="18" charset="0"/>
              </a:rPr>
              <a:t>направить в государственную инспекцию финансового контроля Самарской области документы в целях проведения экспертно-аналитического мероприятия в рамках предварительного контроля в сфере закупок</a:t>
            </a:r>
            <a:r>
              <a:rPr lang="ru-RU" sz="2400"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41941846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67486" y="171718"/>
            <a:ext cx="8596668" cy="961624"/>
          </a:xfrm>
        </p:spPr>
        <p:txBody>
          <a:bodyPr>
            <a:noAutofit/>
          </a:bodyPr>
          <a:lstStyle/>
          <a:p>
            <a:pPr algn="ctr"/>
            <a:r>
              <a:rPr lang="ru-RU" sz="2400" dirty="0">
                <a:latin typeface="Times New Roman" panose="02020603050405020304" pitchFamily="18" charset="0"/>
                <a:cs typeface="Times New Roman" panose="02020603050405020304" pitchFamily="18" charset="0"/>
              </a:rPr>
              <a:t>Распоряжение Правительства Самарской области от 23.12.2009 </a:t>
            </a:r>
            <a:r>
              <a:rPr lang="ru-RU" sz="2400" dirty="0" smtClean="0">
                <a:latin typeface="Times New Roman" panose="02020603050405020304" pitchFamily="18" charset="0"/>
                <a:cs typeface="Times New Roman" panose="02020603050405020304" pitchFamily="18" charset="0"/>
              </a:rPr>
              <a:t>№ </a:t>
            </a:r>
            <a:r>
              <a:rPr lang="ru-RU" sz="2400" dirty="0">
                <a:latin typeface="Times New Roman" panose="02020603050405020304" pitchFamily="18" charset="0"/>
                <a:cs typeface="Times New Roman" panose="02020603050405020304" pitchFamily="18" charset="0"/>
              </a:rPr>
              <a:t>333-р</a:t>
            </a:r>
          </a:p>
        </p:txBody>
      </p:sp>
      <p:sp>
        <p:nvSpPr>
          <p:cNvPr id="3" name="Объект 2"/>
          <p:cNvSpPr>
            <a:spLocks noGrp="1"/>
          </p:cNvSpPr>
          <p:nvPr>
            <p:ph idx="1"/>
          </p:nvPr>
        </p:nvSpPr>
        <p:spPr>
          <a:xfrm>
            <a:off x="677334" y="1133342"/>
            <a:ext cx="10385618" cy="5203063"/>
          </a:xfrm>
        </p:spPr>
        <p:txBody>
          <a:bodyPr>
            <a:normAutofit/>
          </a:bodyPr>
          <a:lstStyle/>
          <a:p>
            <a:r>
              <a:rPr lang="ru-RU" sz="2400" dirty="0">
                <a:latin typeface="Times New Roman" panose="02020603050405020304" pitchFamily="18" charset="0"/>
                <a:cs typeface="Times New Roman" panose="02020603050405020304" pitchFamily="18" charset="0"/>
              </a:rPr>
              <a:t>"Об утверждении Регламента взаимодействия министерства управления финансами Самарской области, Главного управления организации торгов Самарской области, главных распорядителей средств областного бюджета, главных администраторов доходов областного бюджета, главных администраторов источников финансирования дефицита областного бюджета, государственных заказчиков Самарской области, муниципальных заказчиков, их подведомственных учреждений и иных лиц, осуществляющих закупки товаров, работ, услуг для обеспечения государственных и муниципальных нужд, с государственной инспекцией финансового контроля Самарской области при осуществлении контрольных полномочий"</a:t>
            </a:r>
          </a:p>
          <a:p>
            <a:endParaRPr lang="ru-RU"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3001075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67486" y="171718"/>
            <a:ext cx="8596668" cy="961624"/>
          </a:xfrm>
        </p:spPr>
        <p:txBody>
          <a:bodyPr>
            <a:noAutofit/>
          </a:bodyPr>
          <a:lstStyle/>
          <a:p>
            <a:pPr algn="ctr"/>
            <a:r>
              <a:rPr lang="ru-RU" sz="2400" dirty="0">
                <a:latin typeface="Times New Roman" panose="02020603050405020304" pitchFamily="18" charset="0"/>
                <a:cs typeface="Times New Roman" panose="02020603050405020304" pitchFamily="18" charset="0"/>
              </a:rPr>
              <a:t>Распоряжение Правительства Самарской области от 23.12.2009 </a:t>
            </a:r>
            <a:r>
              <a:rPr lang="ru-RU" sz="2400" dirty="0" smtClean="0">
                <a:latin typeface="Times New Roman" panose="02020603050405020304" pitchFamily="18" charset="0"/>
                <a:cs typeface="Times New Roman" panose="02020603050405020304" pitchFamily="18" charset="0"/>
              </a:rPr>
              <a:t>№ </a:t>
            </a:r>
            <a:r>
              <a:rPr lang="ru-RU" sz="2400" dirty="0">
                <a:latin typeface="Times New Roman" panose="02020603050405020304" pitchFamily="18" charset="0"/>
                <a:cs typeface="Times New Roman" panose="02020603050405020304" pitchFamily="18" charset="0"/>
              </a:rPr>
              <a:t>333-р</a:t>
            </a:r>
          </a:p>
        </p:txBody>
      </p:sp>
      <p:sp>
        <p:nvSpPr>
          <p:cNvPr id="3" name="Объект 2"/>
          <p:cNvSpPr>
            <a:spLocks noGrp="1"/>
          </p:cNvSpPr>
          <p:nvPr>
            <p:ph idx="1"/>
          </p:nvPr>
        </p:nvSpPr>
        <p:spPr>
          <a:xfrm>
            <a:off x="677334" y="1133342"/>
            <a:ext cx="10385618" cy="5203063"/>
          </a:xfrm>
        </p:spPr>
        <p:txBody>
          <a:bodyPr>
            <a:normAutofit lnSpcReduction="10000"/>
          </a:bodyPr>
          <a:lstStyle/>
          <a:p>
            <a:pPr marL="0" indent="0">
              <a:buNone/>
            </a:pPr>
            <a:r>
              <a:rPr lang="ru-RU" dirty="0" smtClean="0">
                <a:latin typeface="Times New Roman" panose="02020603050405020304" pitchFamily="18" charset="0"/>
                <a:cs typeface="Times New Roman" panose="02020603050405020304" pitchFamily="18" charset="0"/>
              </a:rPr>
              <a:t>Закупки </a:t>
            </a:r>
            <a:r>
              <a:rPr lang="ru-RU" dirty="0">
                <a:latin typeface="Times New Roman" panose="02020603050405020304" pitchFamily="18" charset="0"/>
                <a:cs typeface="Times New Roman" panose="02020603050405020304" pitchFamily="18" charset="0"/>
              </a:rPr>
              <a:t>с начальной (максимальной) ценой контракта (ценой лота) </a:t>
            </a:r>
            <a:r>
              <a:rPr lang="ru-RU" dirty="0">
                <a:solidFill>
                  <a:srgbClr val="FF0000"/>
                </a:solidFill>
                <a:latin typeface="Times New Roman" panose="02020603050405020304" pitchFamily="18" charset="0"/>
                <a:cs typeface="Times New Roman" panose="02020603050405020304" pitchFamily="18" charset="0"/>
              </a:rPr>
              <a:t>50 млн. рублей и выше</a:t>
            </a:r>
            <a:r>
              <a:rPr lang="ru-RU" dirty="0">
                <a:latin typeface="Times New Roman" panose="02020603050405020304" pitchFamily="18" charset="0"/>
                <a:cs typeface="Times New Roman" panose="02020603050405020304" pitchFamily="18" charset="0"/>
              </a:rPr>
              <a:t>, объектом которых являются:</a:t>
            </a:r>
          </a:p>
          <a:p>
            <a:r>
              <a:rPr lang="ru-RU" dirty="0" smtClean="0">
                <a:latin typeface="Times New Roman" panose="02020603050405020304" pitchFamily="18" charset="0"/>
                <a:cs typeface="Times New Roman" panose="02020603050405020304" pitchFamily="18" charset="0"/>
              </a:rPr>
              <a:t>поставка</a:t>
            </a:r>
            <a:r>
              <a:rPr lang="ru-RU" dirty="0">
                <a:latin typeface="Times New Roman" panose="02020603050405020304" pitchFamily="18" charset="0"/>
                <a:cs typeface="Times New Roman" panose="02020603050405020304" pitchFamily="18" charset="0"/>
              </a:rPr>
              <a:t>, аренда (в том числе финансовая аренда) машин и оборудования;</a:t>
            </a:r>
          </a:p>
          <a:p>
            <a:r>
              <a:rPr lang="ru-RU" dirty="0">
                <a:latin typeface="Times New Roman" panose="02020603050405020304" pitchFamily="18" charset="0"/>
                <a:cs typeface="Times New Roman" panose="02020603050405020304" pitchFamily="18" charset="0"/>
              </a:rPr>
              <a:t>приобретение жилых и нежилых помещений;</a:t>
            </a:r>
          </a:p>
          <a:p>
            <a:r>
              <a:rPr lang="ru-RU" dirty="0">
                <a:latin typeface="Times New Roman" panose="02020603050405020304" pitchFamily="18" charset="0"/>
                <a:cs typeface="Times New Roman" panose="02020603050405020304" pitchFamily="18" charset="0"/>
              </a:rPr>
              <a:t>выполнение проектно-изыскательских работ;</a:t>
            </a:r>
          </a:p>
          <a:p>
            <a:r>
              <a:rPr lang="ru-RU" dirty="0">
                <a:latin typeface="Times New Roman" panose="02020603050405020304" pitchFamily="18" charset="0"/>
                <a:cs typeface="Times New Roman" panose="02020603050405020304" pitchFamily="18" charset="0"/>
              </a:rPr>
              <a:t>выполнение работ по строительству, реконструкции, капитальному ремонту объектов капитального строительства;</a:t>
            </a:r>
          </a:p>
          <a:p>
            <a:r>
              <a:rPr lang="ru-RU" dirty="0">
                <a:latin typeface="Times New Roman" panose="02020603050405020304" pitchFamily="18" charset="0"/>
                <a:cs typeface="Times New Roman" panose="02020603050405020304" pitchFamily="18" charset="0"/>
              </a:rPr>
              <a:t>благоустройство территорий;</a:t>
            </a:r>
          </a:p>
          <a:p>
            <a:r>
              <a:rPr lang="ru-RU" dirty="0">
                <a:latin typeface="Times New Roman" panose="02020603050405020304" pitchFamily="18" charset="0"/>
                <a:cs typeface="Times New Roman" panose="02020603050405020304" pitchFamily="18" charset="0"/>
              </a:rPr>
              <a:t>содержание, ремонт автомобильных дорог регионального или межмуниципального значения;</a:t>
            </a:r>
          </a:p>
          <a:p>
            <a:r>
              <a:rPr lang="ru-RU" dirty="0">
                <a:latin typeface="Times New Roman" panose="02020603050405020304" pitchFamily="18" charset="0"/>
                <a:cs typeface="Times New Roman" panose="02020603050405020304" pitchFamily="18" charset="0"/>
              </a:rPr>
              <a:t>оказание услуг медицинских, фармацевтических, по техническому обслуживанию машин и оборудования;</a:t>
            </a:r>
          </a:p>
          <a:p>
            <a:pPr marL="0" indent="0">
              <a:buNone/>
            </a:pPr>
            <a:r>
              <a:rPr lang="ru-RU" dirty="0" smtClean="0">
                <a:latin typeface="Times New Roman" panose="02020603050405020304" pitchFamily="18" charset="0"/>
                <a:cs typeface="Times New Roman" panose="02020603050405020304" pitchFamily="18" charset="0"/>
              </a:rPr>
              <a:t>Закупки</a:t>
            </a:r>
            <a:r>
              <a:rPr lang="ru-RU" dirty="0">
                <a:latin typeface="Times New Roman" panose="02020603050405020304" pitchFamily="18" charset="0"/>
                <a:cs typeface="Times New Roman" panose="02020603050405020304" pitchFamily="18" charset="0"/>
              </a:rPr>
              <a:t>, в отношении которых </a:t>
            </a:r>
            <a:r>
              <a:rPr lang="ru-RU" dirty="0">
                <a:solidFill>
                  <a:srgbClr val="FF0000"/>
                </a:solidFill>
                <a:latin typeface="Times New Roman" panose="02020603050405020304" pitchFamily="18" charset="0"/>
                <a:cs typeface="Times New Roman" panose="02020603050405020304" pitchFamily="18" charset="0"/>
              </a:rPr>
              <a:t>имеется поручение </a:t>
            </a:r>
            <a:r>
              <a:rPr lang="ru-RU" dirty="0">
                <a:latin typeface="Times New Roman" panose="02020603050405020304" pitchFamily="18" charset="0"/>
                <a:cs typeface="Times New Roman" panose="02020603050405020304" pitchFamily="18" charset="0"/>
              </a:rPr>
              <a:t>Губернатора Самарской области, первого вице-губернатора - председателя Правительства Самарской области, первого заместителя председателя Правительства Самарской области о проведении экспертно-аналитического мероприятия в рамках предварительного контроля в сфере закупок.</a:t>
            </a:r>
          </a:p>
          <a:p>
            <a:endParaRPr lang="ru-RU"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3115555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67486" y="171718"/>
            <a:ext cx="8596668" cy="665409"/>
          </a:xfrm>
        </p:spPr>
        <p:txBody>
          <a:bodyPr>
            <a:normAutofit/>
          </a:bodyPr>
          <a:lstStyle/>
          <a:p>
            <a:pPr algn="ctr"/>
            <a:r>
              <a:rPr lang="ru-RU" sz="2700" dirty="0">
                <a:latin typeface="Times New Roman" panose="02020603050405020304" pitchFamily="18" charset="0"/>
                <a:cs typeface="Times New Roman" panose="02020603050405020304" pitchFamily="18" charset="0"/>
              </a:rPr>
              <a:t>Основные положения и принципы взаимодействия</a:t>
            </a:r>
            <a:r>
              <a:rPr lang="ru-RU" dirty="0"/>
              <a:t> </a:t>
            </a:r>
          </a:p>
        </p:txBody>
      </p:sp>
      <p:sp>
        <p:nvSpPr>
          <p:cNvPr id="3" name="Объект 2"/>
          <p:cNvSpPr>
            <a:spLocks noGrp="1"/>
          </p:cNvSpPr>
          <p:nvPr>
            <p:ph idx="1"/>
          </p:nvPr>
        </p:nvSpPr>
        <p:spPr>
          <a:xfrm>
            <a:off x="677334" y="940158"/>
            <a:ext cx="10385618" cy="5396247"/>
          </a:xfrm>
        </p:spPr>
        <p:txBody>
          <a:bodyPr>
            <a:normAutofit lnSpcReduction="10000"/>
          </a:bodyPr>
          <a:lstStyle/>
          <a:p>
            <a:r>
              <a:rPr lang="ru-RU" sz="2000" dirty="0">
                <a:latin typeface="Times New Roman" panose="02020603050405020304" pitchFamily="18" charset="0"/>
                <a:cs typeface="Times New Roman" panose="02020603050405020304" pitchFamily="18" charset="0"/>
              </a:rPr>
              <a:t>З</a:t>
            </a:r>
            <a:r>
              <a:rPr lang="ru-RU" sz="2000" dirty="0" smtClean="0">
                <a:latin typeface="Times New Roman" panose="02020603050405020304" pitchFamily="18" charset="0"/>
                <a:cs typeface="Times New Roman" panose="02020603050405020304" pitchFamily="18" charset="0"/>
              </a:rPr>
              <a:t>аказчики </a:t>
            </a:r>
            <a:r>
              <a:rPr lang="ru-RU" sz="2000" dirty="0">
                <a:latin typeface="Times New Roman" panose="02020603050405020304" pitchFamily="18" charset="0"/>
                <a:cs typeface="Times New Roman" panose="02020603050405020304" pitchFamily="18" charset="0"/>
              </a:rPr>
              <a:t>формируют в установленном порядке необходимую </a:t>
            </a:r>
            <a:r>
              <a:rPr lang="ru-RU" sz="2000" b="1" dirty="0">
                <a:latin typeface="Times New Roman" panose="02020603050405020304" pitchFamily="18" charset="0"/>
                <a:cs typeface="Times New Roman" panose="02020603050405020304" pitchFamily="18" charset="0"/>
              </a:rPr>
              <a:t>документацию</a:t>
            </a:r>
            <a:r>
              <a:rPr lang="ru-RU" sz="2000" dirty="0">
                <a:latin typeface="Times New Roman" panose="02020603050405020304" pitchFamily="18" charset="0"/>
                <a:cs typeface="Times New Roman" panose="02020603050405020304" pitchFamily="18" charset="0"/>
              </a:rPr>
              <a:t>, обеспечивают ее хранение в соответствии с действующим законодательством</a:t>
            </a:r>
            <a:r>
              <a:rPr lang="ru-RU" sz="2000" dirty="0" smtClean="0">
                <a:latin typeface="Times New Roman" panose="02020603050405020304" pitchFamily="18" charset="0"/>
                <a:cs typeface="Times New Roman" panose="02020603050405020304" pitchFamily="18" charset="0"/>
              </a:rPr>
              <a:t>.</a:t>
            </a:r>
            <a:endParaRPr lang="en-US" sz="2000" dirty="0" smtClean="0">
              <a:latin typeface="Times New Roman" panose="02020603050405020304" pitchFamily="18" charset="0"/>
              <a:cs typeface="Times New Roman" panose="02020603050405020304" pitchFamily="18" charset="0"/>
            </a:endParaRPr>
          </a:p>
          <a:p>
            <a:r>
              <a:rPr lang="ru-RU" sz="2000" dirty="0">
                <a:latin typeface="Times New Roman" panose="02020603050405020304" pitchFamily="18" charset="0"/>
                <a:cs typeface="Times New Roman" panose="02020603050405020304" pitchFamily="18" charset="0"/>
              </a:rPr>
              <a:t>Заказчики направляют в уполномоченный орган через </a:t>
            </a:r>
            <a:r>
              <a:rPr lang="ru-RU" sz="2000" dirty="0" smtClean="0">
                <a:latin typeface="Times New Roman" panose="02020603050405020304" pitchFamily="18" charset="0"/>
                <a:cs typeface="Times New Roman" panose="02020603050405020304" pitchFamily="18" charset="0"/>
              </a:rPr>
              <a:t>ГИС «Госзаказ» </a:t>
            </a:r>
            <a:r>
              <a:rPr lang="ru-RU" sz="2000" b="1" dirty="0" smtClean="0">
                <a:latin typeface="Times New Roman" panose="02020603050405020304" pitchFamily="18" charset="0"/>
                <a:cs typeface="Times New Roman" panose="02020603050405020304" pitchFamily="18" charset="0"/>
              </a:rPr>
              <a:t>заявку</a:t>
            </a:r>
            <a:r>
              <a:rPr lang="ru-RU" sz="2000" dirty="0" smtClean="0">
                <a:latin typeface="Times New Roman" panose="02020603050405020304" pitchFamily="18" charset="0"/>
                <a:cs typeface="Times New Roman" panose="02020603050405020304" pitchFamily="18" charset="0"/>
              </a:rPr>
              <a:t> </a:t>
            </a:r>
            <a:r>
              <a:rPr lang="ru-RU" sz="2000" dirty="0">
                <a:latin typeface="Times New Roman" panose="02020603050405020304" pitchFamily="18" charset="0"/>
                <a:cs typeface="Times New Roman" panose="02020603050405020304" pitchFamily="18" charset="0"/>
              </a:rPr>
              <a:t>для определения поставщиков (подрядчиков, исполнителей) товаров, работ, услуг в соответствии с приложением 1 к </a:t>
            </a:r>
            <a:r>
              <a:rPr lang="ru-RU" sz="2000" dirty="0" smtClean="0">
                <a:latin typeface="Times New Roman" panose="02020603050405020304" pitchFamily="18" charset="0"/>
                <a:cs typeface="Times New Roman" panose="02020603050405020304" pitchFamily="18" charset="0"/>
              </a:rPr>
              <a:t>Порядку </a:t>
            </a:r>
            <a:r>
              <a:rPr lang="ru-RU" sz="2000" dirty="0">
                <a:latin typeface="Times New Roman" panose="02020603050405020304" pitchFamily="18" charset="0"/>
                <a:cs typeface="Times New Roman" panose="02020603050405020304" pitchFamily="18" charset="0"/>
              </a:rPr>
              <a:t>(далее - заявка);</a:t>
            </a:r>
          </a:p>
          <a:p>
            <a:r>
              <a:rPr lang="ru-RU" sz="2000" dirty="0">
                <a:latin typeface="Times New Roman" panose="02020603050405020304" pitchFamily="18" charset="0"/>
                <a:cs typeface="Times New Roman" panose="02020603050405020304" pitchFamily="18" charset="0"/>
              </a:rPr>
              <a:t>утвержденную конкурсную, аукционную документацию, документацию о проведении запроса предложений в части утвержденного технического задания, обоснования начальной (максимальной) цены контракта, утвержденных требований к товарам, используемым при оказании услуг, выполнении работ, а также предлагаемым к поставке.</a:t>
            </a:r>
          </a:p>
          <a:p>
            <a:pPr marL="0" indent="0">
              <a:buNone/>
            </a:pPr>
            <a:r>
              <a:rPr lang="ru-RU" sz="2000" dirty="0" smtClean="0">
                <a:latin typeface="Times New Roman" panose="02020603050405020304" pitchFamily="18" charset="0"/>
                <a:cs typeface="Times New Roman" panose="02020603050405020304" pitchFamily="18" charset="0"/>
              </a:rPr>
              <a:t>В случаях и порядке, установленных правовыми актами главных распорядителей средств областного бюджета, заказчик, не являющийся главным распорядителем средств областного бюджета</a:t>
            </a:r>
            <a:r>
              <a:rPr lang="ru-RU" sz="2000" dirty="0">
                <a:latin typeface="Times New Roman" panose="02020603050405020304" pitchFamily="18" charset="0"/>
                <a:cs typeface="Times New Roman" panose="02020603050405020304" pitchFamily="18" charset="0"/>
              </a:rPr>
              <a:t>, </a:t>
            </a:r>
            <a:r>
              <a:rPr lang="ru-RU" sz="2000" i="1" dirty="0" smtClean="0">
                <a:solidFill>
                  <a:srgbClr val="FF0000"/>
                </a:solidFill>
                <a:latin typeface="Times New Roman" panose="02020603050405020304" pitchFamily="18" charset="0"/>
                <a:cs typeface="Times New Roman" panose="02020603050405020304" pitchFamily="18" charset="0"/>
              </a:rPr>
              <a:t>посредством </a:t>
            </a:r>
            <a:r>
              <a:rPr lang="ru-RU" sz="2000" i="1" dirty="0">
                <a:solidFill>
                  <a:srgbClr val="FF0000"/>
                </a:solidFill>
                <a:latin typeface="Times New Roman" panose="02020603050405020304" pitchFamily="18" charset="0"/>
                <a:cs typeface="Times New Roman" panose="02020603050405020304" pitchFamily="18" charset="0"/>
              </a:rPr>
              <a:t>функционала ГИС </a:t>
            </a:r>
            <a:r>
              <a:rPr lang="ru-RU" sz="2000" i="1" dirty="0" smtClean="0">
                <a:solidFill>
                  <a:srgbClr val="FF0000"/>
                </a:solidFill>
                <a:latin typeface="Times New Roman" panose="02020603050405020304" pitchFamily="18" charset="0"/>
                <a:cs typeface="Times New Roman" panose="02020603050405020304" pitchFamily="18" charset="0"/>
              </a:rPr>
              <a:t>«Госзаказ» </a:t>
            </a:r>
            <a:r>
              <a:rPr lang="ru-RU" sz="2000" dirty="0" smtClean="0">
                <a:latin typeface="Times New Roman" panose="02020603050405020304" pitchFamily="18" charset="0"/>
                <a:cs typeface="Times New Roman" panose="02020603050405020304" pitchFamily="18" charset="0"/>
              </a:rPr>
              <a:t>обязан направить главному распорядителю средств областного бюджета, в ведомственном подчинении которого он находится, на </a:t>
            </a:r>
            <a:r>
              <a:rPr lang="ru-RU" sz="2000" b="1" dirty="0" smtClean="0">
                <a:latin typeface="Times New Roman" panose="02020603050405020304" pitchFamily="18" charset="0"/>
                <a:cs typeface="Times New Roman" panose="02020603050405020304" pitchFamily="18" charset="0"/>
              </a:rPr>
              <a:t>согласование соответствующую заявку</a:t>
            </a:r>
            <a:r>
              <a:rPr lang="ru-RU" sz="2000" dirty="0" smtClean="0">
                <a:latin typeface="Times New Roman" panose="02020603050405020304" pitchFamily="18" charset="0"/>
                <a:cs typeface="Times New Roman" panose="02020603050405020304" pitchFamily="18" charset="0"/>
              </a:rPr>
              <a:t>.</a:t>
            </a:r>
          </a:p>
          <a:p>
            <a:pPr marL="0" indent="0">
              <a:buNone/>
            </a:pPr>
            <a:r>
              <a:rPr lang="ru-RU" sz="2000" dirty="0" smtClean="0">
                <a:latin typeface="Times New Roman" panose="02020603050405020304" pitchFamily="18" charset="0"/>
                <a:cs typeface="Times New Roman" panose="02020603050405020304" pitchFamily="18" charset="0"/>
              </a:rPr>
              <a:t>Главный </a:t>
            </a:r>
            <a:r>
              <a:rPr lang="ru-RU" sz="2000" dirty="0">
                <a:latin typeface="Times New Roman" panose="02020603050405020304" pitchFamily="18" charset="0"/>
                <a:cs typeface="Times New Roman" panose="02020603050405020304" pitchFamily="18" charset="0"/>
              </a:rPr>
              <a:t>распорядитель средств областного бюджета обязан </a:t>
            </a:r>
            <a:r>
              <a:rPr lang="ru-RU" sz="2000" b="1" dirty="0">
                <a:latin typeface="Times New Roman" panose="02020603050405020304" pitchFamily="18" charset="0"/>
                <a:cs typeface="Times New Roman" panose="02020603050405020304" pitchFamily="18" charset="0"/>
              </a:rPr>
              <a:t>в срок не позднее пяти рабочих дней</a:t>
            </a:r>
            <a:r>
              <a:rPr lang="ru-RU" sz="2000" dirty="0">
                <a:latin typeface="Times New Roman" panose="02020603050405020304" pitchFamily="18" charset="0"/>
                <a:cs typeface="Times New Roman" panose="02020603050405020304" pitchFamily="18" charset="0"/>
              </a:rPr>
              <a:t> со дня поступления заявки рассмотреть ее и принять решение о согласовании заявки или о возврате заявки на доработку или об отказе в согласовании заявки.</a:t>
            </a:r>
          </a:p>
        </p:txBody>
      </p:sp>
    </p:spTree>
    <p:extLst>
      <p:ext uri="{BB962C8B-B14F-4D97-AF65-F5344CB8AC3E}">
        <p14:creationId xmlns:p14="http://schemas.microsoft.com/office/powerpoint/2010/main" val="395423645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67486" y="171718"/>
            <a:ext cx="8596668" cy="665409"/>
          </a:xfrm>
        </p:spPr>
        <p:txBody>
          <a:bodyPr>
            <a:normAutofit/>
          </a:bodyPr>
          <a:lstStyle/>
          <a:p>
            <a:pPr algn="ctr"/>
            <a:r>
              <a:rPr lang="ru-RU" sz="2800" dirty="0"/>
              <a:t>Форма спецификации для закупки товаров </a:t>
            </a:r>
            <a:endParaRPr lang="ru-RU" dirty="0"/>
          </a:p>
        </p:txBody>
      </p:sp>
      <p:graphicFrame>
        <p:nvGraphicFramePr>
          <p:cNvPr id="4" name="Объект 3"/>
          <p:cNvGraphicFramePr>
            <a:graphicFrameLocks noGrp="1"/>
          </p:cNvGraphicFramePr>
          <p:nvPr>
            <p:ph idx="1"/>
            <p:extLst>
              <p:ext uri="{D42A27DB-BD31-4B8C-83A1-F6EECF244321}">
                <p14:modId xmlns:p14="http://schemas.microsoft.com/office/powerpoint/2010/main" val="3476902045"/>
              </p:ext>
            </p:extLst>
          </p:nvPr>
        </p:nvGraphicFramePr>
        <p:xfrm>
          <a:off x="894715" y="1122066"/>
          <a:ext cx="9890304" cy="3283472"/>
        </p:xfrm>
        <a:graphic>
          <a:graphicData uri="http://schemas.openxmlformats.org/drawingml/2006/table">
            <a:tbl>
              <a:tblPr>
                <a:tableStyleId>{5C22544A-7EE6-4342-B048-85BDC9FD1C3A}</a:tableStyleId>
              </a:tblPr>
              <a:tblGrid>
                <a:gridCol w="782331"/>
                <a:gridCol w="780958"/>
                <a:gridCol w="894876"/>
                <a:gridCol w="894876"/>
                <a:gridCol w="972423"/>
                <a:gridCol w="972423"/>
                <a:gridCol w="972423"/>
                <a:gridCol w="972423"/>
                <a:gridCol w="894876"/>
                <a:gridCol w="872916"/>
                <a:gridCol w="879779"/>
              </a:tblGrid>
              <a:tr h="454182">
                <a:tc rowSpan="2">
                  <a:txBody>
                    <a:bodyPr/>
                    <a:lstStyle/>
                    <a:p>
                      <a:pPr algn="ctr">
                        <a:lnSpc>
                          <a:spcPct val="115000"/>
                        </a:lnSpc>
                        <a:spcAft>
                          <a:spcPts val="0"/>
                        </a:spcAft>
                      </a:pPr>
                      <a:r>
                        <a:rPr lang="ru-RU" sz="1000" dirty="0">
                          <a:effectLst/>
                        </a:rPr>
                        <a:t>N п/п</a:t>
                      </a:r>
                      <a:endParaRPr lang="ru-RU" sz="1000" dirty="0">
                        <a:effectLst/>
                        <a:latin typeface="Arial"/>
                        <a:ea typeface="Times New Roman"/>
                      </a:endParaRPr>
                    </a:p>
                  </a:txBody>
                  <a:tcPr marL="39370" marR="39370" marT="64770" marB="64770"/>
                </a:tc>
                <a:tc rowSpan="2">
                  <a:txBody>
                    <a:bodyPr/>
                    <a:lstStyle/>
                    <a:p>
                      <a:pPr algn="ctr">
                        <a:lnSpc>
                          <a:spcPct val="115000"/>
                        </a:lnSpc>
                        <a:spcAft>
                          <a:spcPts val="0"/>
                        </a:spcAft>
                      </a:pPr>
                      <a:r>
                        <a:rPr lang="ru-RU" sz="1000">
                          <a:effectLst/>
                        </a:rPr>
                        <a:t>Наименование товара</a:t>
                      </a:r>
                      <a:endParaRPr lang="ru-RU" sz="1000">
                        <a:effectLst/>
                        <a:latin typeface="Arial"/>
                        <a:ea typeface="Times New Roman"/>
                      </a:endParaRPr>
                    </a:p>
                  </a:txBody>
                  <a:tcPr marL="39370" marR="39370" marT="64770" marB="64770"/>
                </a:tc>
                <a:tc rowSpan="2">
                  <a:txBody>
                    <a:bodyPr/>
                    <a:lstStyle/>
                    <a:p>
                      <a:pPr algn="ctr">
                        <a:lnSpc>
                          <a:spcPct val="115000"/>
                        </a:lnSpc>
                        <a:spcAft>
                          <a:spcPts val="0"/>
                        </a:spcAft>
                      </a:pPr>
                      <a:r>
                        <a:rPr lang="ru-RU" sz="1000">
                          <a:effectLst/>
                        </a:rPr>
                        <a:t>Наименование показателя, единица измерения показателя (при наличии)</a:t>
                      </a:r>
                      <a:endParaRPr lang="ru-RU" sz="1000">
                        <a:effectLst/>
                        <a:latin typeface="Arial"/>
                        <a:ea typeface="Times New Roman"/>
                      </a:endParaRPr>
                    </a:p>
                  </a:txBody>
                  <a:tcPr marL="39370" marR="39370" marT="64770" marB="64770"/>
                </a:tc>
                <a:tc gridSpan="4">
                  <a:txBody>
                    <a:bodyPr/>
                    <a:lstStyle/>
                    <a:p>
                      <a:pPr algn="ctr">
                        <a:lnSpc>
                          <a:spcPct val="115000"/>
                        </a:lnSpc>
                        <a:spcAft>
                          <a:spcPts val="0"/>
                        </a:spcAft>
                      </a:pPr>
                      <a:r>
                        <a:rPr lang="ru-RU" sz="1000">
                          <a:effectLst/>
                        </a:rPr>
                        <a:t>Значение показателя</a:t>
                      </a:r>
                      <a:endParaRPr lang="ru-RU" sz="1000">
                        <a:effectLst/>
                        <a:latin typeface="Arial"/>
                        <a:ea typeface="Times New Roman"/>
                      </a:endParaRPr>
                    </a:p>
                  </a:txBody>
                  <a:tcPr marL="39370" marR="39370" marT="64770" marB="64770"/>
                </a:tc>
                <a:tc hMerge="1">
                  <a:txBody>
                    <a:bodyPr/>
                    <a:lstStyle/>
                    <a:p>
                      <a:endParaRPr lang="ru-RU"/>
                    </a:p>
                  </a:txBody>
                  <a:tcPr/>
                </a:tc>
                <a:tc hMerge="1">
                  <a:txBody>
                    <a:bodyPr/>
                    <a:lstStyle/>
                    <a:p>
                      <a:endParaRPr lang="ru-RU"/>
                    </a:p>
                  </a:txBody>
                  <a:tcPr/>
                </a:tc>
                <a:tc hMerge="1">
                  <a:txBody>
                    <a:bodyPr/>
                    <a:lstStyle/>
                    <a:p>
                      <a:endParaRPr lang="ru-RU"/>
                    </a:p>
                  </a:txBody>
                  <a:tcPr/>
                </a:tc>
                <a:tc rowSpan="2">
                  <a:txBody>
                    <a:bodyPr/>
                    <a:lstStyle/>
                    <a:p>
                      <a:pPr algn="ctr">
                        <a:lnSpc>
                          <a:spcPct val="115000"/>
                        </a:lnSpc>
                        <a:spcAft>
                          <a:spcPts val="0"/>
                        </a:spcAft>
                      </a:pPr>
                      <a:r>
                        <a:rPr lang="ru-RU" sz="1000">
                          <a:effectLst/>
                        </a:rPr>
                        <a:t>Нормативная документация, которой должен соответствовать товар (при наличии)</a:t>
                      </a:r>
                      <a:endParaRPr lang="ru-RU" sz="1000">
                        <a:effectLst/>
                        <a:latin typeface="Arial"/>
                        <a:ea typeface="Times New Roman"/>
                      </a:endParaRPr>
                    </a:p>
                  </a:txBody>
                  <a:tcPr marL="39370" marR="39370" marT="64770" marB="64770"/>
                </a:tc>
                <a:tc rowSpan="2">
                  <a:txBody>
                    <a:bodyPr/>
                    <a:lstStyle/>
                    <a:p>
                      <a:pPr algn="ctr">
                        <a:lnSpc>
                          <a:spcPct val="115000"/>
                        </a:lnSpc>
                        <a:spcAft>
                          <a:spcPts val="0"/>
                        </a:spcAft>
                      </a:pPr>
                      <a:r>
                        <a:rPr lang="ru-RU" sz="1000">
                          <a:effectLst/>
                        </a:rPr>
                        <a:t>Упаковка/Фасовка </a:t>
                      </a:r>
                      <a:r>
                        <a:rPr lang="ru-RU" sz="1000" u="none" strike="noStrike">
                          <a:effectLst/>
                          <a:hlinkClick r:id="rId2" action="ppaction://hlinkfile" tooltip="&lt;2&gt; Возможно указать на допустимость использования иной упаковки либо фасовки с сохранением количества товара не менее установленного документацией."/>
                        </a:rPr>
                        <a:t>&lt;2&gt;</a:t>
                      </a:r>
                      <a:endParaRPr lang="ru-RU" sz="1000">
                        <a:effectLst/>
                      </a:endParaRPr>
                    </a:p>
                    <a:p>
                      <a:pPr algn="ctr">
                        <a:lnSpc>
                          <a:spcPct val="115000"/>
                        </a:lnSpc>
                        <a:spcAft>
                          <a:spcPts val="0"/>
                        </a:spcAft>
                      </a:pPr>
                      <a:r>
                        <a:rPr lang="ru-RU" sz="1000">
                          <a:effectLst/>
                        </a:rPr>
                        <a:t>(при наличии)</a:t>
                      </a:r>
                      <a:endParaRPr lang="ru-RU" sz="1000">
                        <a:effectLst/>
                        <a:latin typeface="Arial"/>
                        <a:ea typeface="Times New Roman"/>
                      </a:endParaRPr>
                    </a:p>
                  </a:txBody>
                  <a:tcPr marL="39370" marR="39370" marT="64770" marB="64770"/>
                </a:tc>
                <a:tc rowSpan="2">
                  <a:txBody>
                    <a:bodyPr/>
                    <a:lstStyle/>
                    <a:p>
                      <a:pPr algn="ctr">
                        <a:lnSpc>
                          <a:spcPct val="115000"/>
                        </a:lnSpc>
                        <a:spcAft>
                          <a:spcPts val="0"/>
                        </a:spcAft>
                      </a:pPr>
                      <a:r>
                        <a:rPr lang="ru-RU" sz="1000">
                          <a:effectLst/>
                        </a:rPr>
                        <a:t>Единица измерения товара</a:t>
                      </a:r>
                      <a:endParaRPr lang="ru-RU" sz="1000">
                        <a:effectLst/>
                        <a:latin typeface="Arial"/>
                        <a:ea typeface="Times New Roman"/>
                      </a:endParaRPr>
                    </a:p>
                  </a:txBody>
                  <a:tcPr marL="39370" marR="39370" marT="64770" marB="64770"/>
                </a:tc>
                <a:tc rowSpan="2">
                  <a:txBody>
                    <a:bodyPr/>
                    <a:lstStyle/>
                    <a:p>
                      <a:pPr algn="ctr">
                        <a:lnSpc>
                          <a:spcPct val="115000"/>
                        </a:lnSpc>
                        <a:spcAft>
                          <a:spcPts val="0"/>
                        </a:spcAft>
                      </a:pPr>
                      <a:r>
                        <a:rPr lang="ru-RU" sz="1000">
                          <a:effectLst/>
                        </a:rPr>
                        <a:t>Количество товара</a:t>
                      </a:r>
                      <a:endParaRPr lang="ru-RU" sz="1000">
                        <a:effectLst/>
                        <a:latin typeface="Arial"/>
                        <a:ea typeface="Times New Roman"/>
                      </a:endParaRPr>
                    </a:p>
                  </a:txBody>
                  <a:tcPr marL="39370" marR="39370" marT="64770" marB="64770"/>
                </a:tc>
              </a:tr>
              <a:tr h="2375108">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a:lnSpc>
                          <a:spcPct val="115000"/>
                        </a:lnSpc>
                        <a:spcAft>
                          <a:spcPts val="0"/>
                        </a:spcAft>
                      </a:pPr>
                      <a:r>
                        <a:rPr lang="ru-RU" sz="1000">
                          <a:effectLst/>
                        </a:rPr>
                        <a:t>Минимальные значения показателя </a:t>
                      </a:r>
                      <a:r>
                        <a:rPr lang="ru-RU" sz="1000" u="none" strike="noStrike">
                          <a:effectLst/>
                          <a:hlinkClick r:id="rId3" action="ppaction://hlinkfile" tooltip="&lt;1&gt; При заполнении формы спецификации указывается конкретное числовое значение."/>
                        </a:rPr>
                        <a:t>&lt;1&gt;</a:t>
                      </a:r>
                      <a:endParaRPr lang="ru-RU" sz="1000">
                        <a:effectLst/>
                        <a:latin typeface="Arial"/>
                        <a:ea typeface="Times New Roman"/>
                      </a:endParaRPr>
                    </a:p>
                  </a:txBody>
                  <a:tcPr marL="39370" marR="39370" marT="64770" marB="64770"/>
                </a:tc>
                <a:tc>
                  <a:txBody>
                    <a:bodyPr/>
                    <a:lstStyle/>
                    <a:p>
                      <a:pPr algn="ctr">
                        <a:lnSpc>
                          <a:spcPct val="115000"/>
                        </a:lnSpc>
                        <a:spcAft>
                          <a:spcPts val="0"/>
                        </a:spcAft>
                      </a:pPr>
                      <a:r>
                        <a:rPr lang="ru-RU" sz="1000" dirty="0">
                          <a:effectLst/>
                        </a:rPr>
                        <a:t>Максимальные значения показателя </a:t>
                      </a:r>
                      <a:r>
                        <a:rPr lang="ru-RU" sz="1000" u="none" strike="noStrike" dirty="0">
                          <a:effectLst/>
                          <a:hlinkClick r:id="rId3" action="ppaction://hlinkfile" tooltip="&lt;1&gt; При заполнении формы спецификации указывается конкретное числовое значение."/>
                        </a:rPr>
                        <a:t>&lt;1&gt;</a:t>
                      </a:r>
                      <a:endParaRPr lang="ru-RU" sz="1000" dirty="0">
                        <a:effectLst/>
                        <a:latin typeface="Arial"/>
                        <a:ea typeface="Times New Roman"/>
                      </a:endParaRPr>
                    </a:p>
                  </a:txBody>
                  <a:tcPr marL="39370" marR="39370" marT="64770" marB="64770"/>
                </a:tc>
                <a:tc>
                  <a:txBody>
                    <a:bodyPr/>
                    <a:lstStyle/>
                    <a:p>
                      <a:pPr algn="ctr">
                        <a:lnSpc>
                          <a:spcPct val="115000"/>
                        </a:lnSpc>
                        <a:spcAft>
                          <a:spcPts val="0"/>
                        </a:spcAft>
                      </a:pPr>
                      <a:r>
                        <a:rPr lang="ru-RU" sz="1000" dirty="0">
                          <a:effectLst/>
                        </a:rPr>
                        <a:t>Варианты значений показателя с возможностью выбора одного или нескольких значений</a:t>
                      </a:r>
                      <a:endParaRPr lang="ru-RU" sz="1000" dirty="0">
                        <a:effectLst/>
                        <a:latin typeface="Arial"/>
                        <a:ea typeface="Times New Roman"/>
                      </a:endParaRPr>
                    </a:p>
                  </a:txBody>
                  <a:tcPr marL="39370" marR="39370" marT="64770" marB="64770"/>
                </a:tc>
                <a:tc>
                  <a:txBody>
                    <a:bodyPr/>
                    <a:lstStyle/>
                    <a:p>
                      <a:pPr algn="ctr">
                        <a:lnSpc>
                          <a:spcPct val="115000"/>
                        </a:lnSpc>
                        <a:spcAft>
                          <a:spcPts val="0"/>
                        </a:spcAft>
                      </a:pPr>
                      <a:r>
                        <a:rPr lang="ru-RU" sz="1000">
                          <a:effectLst/>
                        </a:rPr>
                        <a:t>Значение показателя, которое не может меняться, в том числе диапазон значений</a:t>
                      </a:r>
                      <a:endParaRPr lang="ru-RU" sz="1000">
                        <a:effectLst/>
                        <a:latin typeface="Arial"/>
                        <a:ea typeface="Times New Roman"/>
                      </a:endParaRPr>
                    </a:p>
                  </a:txBody>
                  <a:tcPr marL="39370" marR="39370" marT="64770" marB="64770"/>
                </a:tc>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r>
              <a:tr h="454182">
                <a:tc>
                  <a:txBody>
                    <a:bodyPr/>
                    <a:lstStyle/>
                    <a:p>
                      <a:pPr>
                        <a:lnSpc>
                          <a:spcPct val="115000"/>
                        </a:lnSpc>
                        <a:spcAft>
                          <a:spcPts val="0"/>
                        </a:spcAft>
                      </a:pPr>
                      <a:r>
                        <a:rPr lang="ru-RU" sz="1000">
                          <a:effectLst/>
                        </a:rPr>
                        <a:t> </a:t>
                      </a:r>
                      <a:endParaRPr lang="ru-RU" sz="1000">
                        <a:effectLst/>
                        <a:latin typeface="Arial"/>
                        <a:ea typeface="Times New Roman"/>
                      </a:endParaRPr>
                    </a:p>
                  </a:txBody>
                  <a:tcPr marL="39370" marR="39370" marT="64770" marB="64770"/>
                </a:tc>
                <a:tc>
                  <a:txBody>
                    <a:bodyPr/>
                    <a:lstStyle/>
                    <a:p>
                      <a:pPr>
                        <a:lnSpc>
                          <a:spcPct val="115000"/>
                        </a:lnSpc>
                        <a:spcAft>
                          <a:spcPts val="0"/>
                        </a:spcAft>
                      </a:pPr>
                      <a:r>
                        <a:rPr lang="ru-RU" sz="1000">
                          <a:effectLst/>
                        </a:rPr>
                        <a:t> </a:t>
                      </a:r>
                      <a:endParaRPr lang="ru-RU" sz="1000">
                        <a:effectLst/>
                        <a:latin typeface="Arial"/>
                        <a:ea typeface="Times New Roman"/>
                      </a:endParaRPr>
                    </a:p>
                  </a:txBody>
                  <a:tcPr marL="39370" marR="39370" marT="64770" marB="64770"/>
                </a:tc>
                <a:tc>
                  <a:txBody>
                    <a:bodyPr/>
                    <a:lstStyle/>
                    <a:p>
                      <a:pPr>
                        <a:lnSpc>
                          <a:spcPct val="115000"/>
                        </a:lnSpc>
                        <a:spcAft>
                          <a:spcPts val="0"/>
                        </a:spcAft>
                      </a:pPr>
                      <a:r>
                        <a:rPr lang="ru-RU" sz="1000">
                          <a:effectLst/>
                        </a:rPr>
                        <a:t> </a:t>
                      </a:r>
                      <a:endParaRPr lang="ru-RU" sz="1000">
                        <a:effectLst/>
                        <a:latin typeface="Arial"/>
                        <a:ea typeface="Times New Roman"/>
                      </a:endParaRPr>
                    </a:p>
                  </a:txBody>
                  <a:tcPr marL="39370" marR="39370" marT="64770" marB="64770"/>
                </a:tc>
                <a:tc>
                  <a:txBody>
                    <a:bodyPr/>
                    <a:lstStyle/>
                    <a:p>
                      <a:pPr>
                        <a:lnSpc>
                          <a:spcPct val="115000"/>
                        </a:lnSpc>
                        <a:spcAft>
                          <a:spcPts val="0"/>
                        </a:spcAft>
                      </a:pPr>
                      <a:r>
                        <a:rPr lang="ru-RU" sz="1000">
                          <a:effectLst/>
                        </a:rPr>
                        <a:t> </a:t>
                      </a:r>
                      <a:endParaRPr lang="ru-RU" sz="1000">
                        <a:effectLst/>
                        <a:latin typeface="Arial"/>
                        <a:ea typeface="Times New Roman"/>
                      </a:endParaRPr>
                    </a:p>
                  </a:txBody>
                  <a:tcPr marL="39370" marR="39370" marT="64770" marB="64770"/>
                </a:tc>
                <a:tc>
                  <a:txBody>
                    <a:bodyPr/>
                    <a:lstStyle/>
                    <a:p>
                      <a:pPr>
                        <a:lnSpc>
                          <a:spcPct val="115000"/>
                        </a:lnSpc>
                        <a:spcAft>
                          <a:spcPts val="0"/>
                        </a:spcAft>
                      </a:pPr>
                      <a:r>
                        <a:rPr lang="ru-RU" sz="1000" dirty="0">
                          <a:effectLst/>
                        </a:rPr>
                        <a:t> </a:t>
                      </a:r>
                      <a:endParaRPr lang="ru-RU" sz="1000" dirty="0">
                        <a:effectLst/>
                        <a:latin typeface="Arial"/>
                        <a:ea typeface="Times New Roman"/>
                      </a:endParaRPr>
                    </a:p>
                  </a:txBody>
                  <a:tcPr marL="39370" marR="39370" marT="64770" marB="64770"/>
                </a:tc>
                <a:tc>
                  <a:txBody>
                    <a:bodyPr/>
                    <a:lstStyle/>
                    <a:p>
                      <a:pPr>
                        <a:lnSpc>
                          <a:spcPct val="115000"/>
                        </a:lnSpc>
                        <a:spcAft>
                          <a:spcPts val="0"/>
                        </a:spcAft>
                      </a:pPr>
                      <a:r>
                        <a:rPr lang="ru-RU" sz="1000">
                          <a:effectLst/>
                        </a:rPr>
                        <a:t> </a:t>
                      </a:r>
                      <a:endParaRPr lang="ru-RU" sz="1000">
                        <a:effectLst/>
                        <a:latin typeface="Arial"/>
                        <a:ea typeface="Times New Roman"/>
                      </a:endParaRPr>
                    </a:p>
                  </a:txBody>
                  <a:tcPr marL="39370" marR="39370" marT="64770" marB="64770"/>
                </a:tc>
                <a:tc>
                  <a:txBody>
                    <a:bodyPr/>
                    <a:lstStyle/>
                    <a:p>
                      <a:pPr>
                        <a:lnSpc>
                          <a:spcPct val="115000"/>
                        </a:lnSpc>
                        <a:spcAft>
                          <a:spcPts val="0"/>
                        </a:spcAft>
                      </a:pPr>
                      <a:r>
                        <a:rPr lang="ru-RU" sz="1000">
                          <a:effectLst/>
                        </a:rPr>
                        <a:t> </a:t>
                      </a:r>
                      <a:endParaRPr lang="ru-RU" sz="1000">
                        <a:effectLst/>
                        <a:latin typeface="Arial"/>
                        <a:ea typeface="Times New Roman"/>
                      </a:endParaRPr>
                    </a:p>
                  </a:txBody>
                  <a:tcPr marL="39370" marR="39370" marT="64770" marB="64770"/>
                </a:tc>
                <a:tc>
                  <a:txBody>
                    <a:bodyPr/>
                    <a:lstStyle/>
                    <a:p>
                      <a:pPr>
                        <a:lnSpc>
                          <a:spcPct val="115000"/>
                        </a:lnSpc>
                        <a:spcAft>
                          <a:spcPts val="0"/>
                        </a:spcAft>
                      </a:pPr>
                      <a:r>
                        <a:rPr lang="ru-RU" sz="1000">
                          <a:effectLst/>
                        </a:rPr>
                        <a:t> </a:t>
                      </a:r>
                      <a:endParaRPr lang="ru-RU" sz="1000">
                        <a:effectLst/>
                        <a:latin typeface="Arial"/>
                        <a:ea typeface="Times New Roman"/>
                      </a:endParaRPr>
                    </a:p>
                  </a:txBody>
                  <a:tcPr marL="39370" marR="39370" marT="64770" marB="64770"/>
                </a:tc>
                <a:tc>
                  <a:txBody>
                    <a:bodyPr/>
                    <a:lstStyle/>
                    <a:p>
                      <a:pPr>
                        <a:lnSpc>
                          <a:spcPct val="115000"/>
                        </a:lnSpc>
                        <a:spcAft>
                          <a:spcPts val="0"/>
                        </a:spcAft>
                      </a:pPr>
                      <a:r>
                        <a:rPr lang="ru-RU" sz="1000">
                          <a:effectLst/>
                        </a:rPr>
                        <a:t> </a:t>
                      </a:r>
                      <a:endParaRPr lang="ru-RU" sz="1000">
                        <a:effectLst/>
                        <a:latin typeface="Arial"/>
                        <a:ea typeface="Times New Roman"/>
                      </a:endParaRPr>
                    </a:p>
                  </a:txBody>
                  <a:tcPr marL="39370" marR="39370" marT="64770" marB="64770"/>
                </a:tc>
                <a:tc>
                  <a:txBody>
                    <a:bodyPr/>
                    <a:lstStyle/>
                    <a:p>
                      <a:pPr>
                        <a:lnSpc>
                          <a:spcPct val="115000"/>
                        </a:lnSpc>
                        <a:spcAft>
                          <a:spcPts val="0"/>
                        </a:spcAft>
                      </a:pPr>
                      <a:r>
                        <a:rPr lang="ru-RU" sz="1000">
                          <a:effectLst/>
                        </a:rPr>
                        <a:t> </a:t>
                      </a:r>
                      <a:endParaRPr lang="ru-RU" sz="1000">
                        <a:effectLst/>
                        <a:latin typeface="Arial"/>
                        <a:ea typeface="Times New Roman"/>
                      </a:endParaRPr>
                    </a:p>
                  </a:txBody>
                  <a:tcPr marL="39370" marR="39370" marT="64770" marB="64770"/>
                </a:tc>
                <a:tc>
                  <a:txBody>
                    <a:bodyPr/>
                    <a:lstStyle/>
                    <a:p>
                      <a:pPr>
                        <a:lnSpc>
                          <a:spcPct val="115000"/>
                        </a:lnSpc>
                        <a:spcAft>
                          <a:spcPts val="0"/>
                        </a:spcAft>
                      </a:pPr>
                      <a:r>
                        <a:rPr lang="ru-RU" sz="1000" dirty="0">
                          <a:effectLst/>
                        </a:rPr>
                        <a:t> </a:t>
                      </a:r>
                      <a:endParaRPr lang="ru-RU" sz="1000" dirty="0">
                        <a:effectLst/>
                        <a:latin typeface="Arial"/>
                        <a:ea typeface="Times New Roman"/>
                      </a:endParaRPr>
                    </a:p>
                  </a:txBody>
                  <a:tcPr marL="39370" marR="39370" marT="64770" marB="64770"/>
                </a:tc>
              </a:tr>
            </a:tbl>
          </a:graphicData>
        </a:graphic>
      </p:graphicFrame>
      <p:pic>
        <p:nvPicPr>
          <p:cNvPr id="1025" name="Picture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2675" y="4405539"/>
            <a:ext cx="6480175" cy="690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6406851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67486" y="171718"/>
            <a:ext cx="8596668" cy="665409"/>
          </a:xfrm>
        </p:spPr>
        <p:txBody>
          <a:bodyPr>
            <a:normAutofit/>
          </a:bodyPr>
          <a:lstStyle/>
          <a:p>
            <a:pPr algn="ctr"/>
            <a:r>
              <a:rPr lang="ru-RU" sz="2700" dirty="0">
                <a:latin typeface="Times New Roman" panose="02020603050405020304" pitchFamily="18" charset="0"/>
                <a:cs typeface="Times New Roman" panose="02020603050405020304" pitchFamily="18" charset="0"/>
              </a:rPr>
              <a:t>Основные положения и принципы взаимодействия</a:t>
            </a:r>
            <a:r>
              <a:rPr lang="ru-RU" dirty="0"/>
              <a:t> </a:t>
            </a:r>
          </a:p>
        </p:txBody>
      </p:sp>
      <p:sp>
        <p:nvSpPr>
          <p:cNvPr id="3" name="Объект 2"/>
          <p:cNvSpPr>
            <a:spLocks noGrp="1"/>
          </p:cNvSpPr>
          <p:nvPr>
            <p:ph idx="1"/>
          </p:nvPr>
        </p:nvSpPr>
        <p:spPr>
          <a:xfrm>
            <a:off x="677334" y="940158"/>
            <a:ext cx="10385618" cy="5396247"/>
          </a:xfrm>
        </p:spPr>
        <p:txBody>
          <a:bodyPr>
            <a:normAutofit/>
          </a:bodyPr>
          <a:lstStyle/>
          <a:p>
            <a:pPr marL="0" indent="0" algn="ctr">
              <a:buNone/>
            </a:pPr>
            <a:r>
              <a:rPr lang="ru-RU" b="1" dirty="0" smtClean="0">
                <a:latin typeface="Times New Roman" panose="02020603050405020304" pitchFamily="18" charset="0"/>
                <a:cs typeface="Times New Roman" panose="02020603050405020304" pitchFamily="18" charset="0"/>
              </a:rPr>
              <a:t>Уполномоченный </a:t>
            </a:r>
            <a:r>
              <a:rPr lang="ru-RU" b="1" dirty="0">
                <a:latin typeface="Times New Roman" panose="02020603050405020304" pitchFamily="18" charset="0"/>
                <a:cs typeface="Times New Roman" panose="02020603050405020304" pitchFamily="18" charset="0"/>
              </a:rPr>
              <a:t>орган осуществляет проверку документов и сведений, содержащихся в заявке заказчика </a:t>
            </a:r>
            <a:r>
              <a:rPr lang="ru-RU" b="1" dirty="0" smtClean="0">
                <a:latin typeface="Times New Roman" panose="02020603050405020304" pitchFamily="18" charset="0"/>
                <a:cs typeface="Times New Roman" panose="02020603050405020304" pitchFamily="18" charset="0"/>
              </a:rPr>
              <a:t>на </a:t>
            </a:r>
            <a:r>
              <a:rPr lang="ru-RU" b="1" dirty="0">
                <a:latin typeface="Times New Roman" panose="02020603050405020304" pitchFamily="18" charset="0"/>
                <a:cs typeface="Times New Roman" panose="02020603050405020304" pitchFamily="18" charset="0"/>
              </a:rPr>
              <a:t>соответствие их требованиям действующего </a:t>
            </a:r>
            <a:r>
              <a:rPr lang="ru-RU" b="1" dirty="0" smtClean="0">
                <a:latin typeface="Times New Roman" panose="02020603050405020304" pitchFamily="18" charset="0"/>
                <a:cs typeface="Times New Roman" panose="02020603050405020304" pitchFamily="18" charset="0"/>
              </a:rPr>
              <a:t>законодательства:</a:t>
            </a:r>
          </a:p>
          <a:p>
            <a:r>
              <a:rPr lang="ru-RU" dirty="0" smtClean="0">
                <a:latin typeface="Times New Roman" panose="02020603050405020304" pitchFamily="18" charset="0"/>
                <a:cs typeface="Times New Roman" panose="02020603050405020304" pitchFamily="18" charset="0"/>
              </a:rPr>
              <a:t>Способ </a:t>
            </a:r>
            <a:r>
              <a:rPr lang="ru-RU" dirty="0">
                <a:latin typeface="Times New Roman" panose="02020603050405020304" pitchFamily="18" charset="0"/>
                <a:cs typeface="Times New Roman" panose="02020603050405020304" pitchFamily="18" charset="0"/>
              </a:rPr>
              <a:t>определения поставщиков (подрядчиков, исполнителей</a:t>
            </a:r>
            <a:r>
              <a:rPr lang="ru-RU" dirty="0" smtClean="0">
                <a:latin typeface="Times New Roman" panose="02020603050405020304" pitchFamily="18" charset="0"/>
                <a:cs typeface="Times New Roman" panose="02020603050405020304" pitchFamily="18" charset="0"/>
              </a:rPr>
              <a:t>)</a:t>
            </a:r>
          </a:p>
          <a:p>
            <a:r>
              <a:rPr lang="ru-RU" dirty="0" smtClean="0">
                <a:latin typeface="Times New Roman" panose="02020603050405020304" pitchFamily="18" charset="0"/>
                <a:cs typeface="Times New Roman" panose="02020603050405020304" pitchFamily="18" charset="0"/>
              </a:rPr>
              <a:t>Требования </a:t>
            </a:r>
            <a:r>
              <a:rPr lang="ru-RU" dirty="0">
                <a:latin typeface="Times New Roman" panose="02020603050405020304" pitchFamily="18" charset="0"/>
                <a:cs typeface="Times New Roman" panose="02020603050405020304" pitchFamily="18" charset="0"/>
              </a:rPr>
              <a:t>к участникам закупки, установленные заказчиком в соответствии с действующим законодательством, исчерпывающий перечень документов, которые должны быть предоставлены участником закупки, а также сведения об ограничении участия в определении поставщика (подрядчика, исполнителя</a:t>
            </a:r>
            <a:r>
              <a:rPr lang="ru-RU" dirty="0" smtClean="0">
                <a:latin typeface="Times New Roman" panose="02020603050405020304" pitchFamily="18" charset="0"/>
                <a:cs typeface="Times New Roman" panose="02020603050405020304" pitchFamily="18" charset="0"/>
              </a:rPr>
              <a:t>)</a:t>
            </a:r>
          </a:p>
          <a:p>
            <a:r>
              <a:rPr lang="ru-RU" dirty="0">
                <a:latin typeface="Times New Roman" panose="02020603050405020304" pitchFamily="18" charset="0"/>
                <a:cs typeface="Times New Roman" panose="02020603050405020304" pitchFamily="18" charset="0"/>
              </a:rPr>
              <a:t>Сведения о размере и порядке внесения обеспечения заявки на участие в закупке, а также условия банковской </a:t>
            </a:r>
            <a:r>
              <a:rPr lang="ru-RU" dirty="0" smtClean="0">
                <a:latin typeface="Times New Roman" panose="02020603050405020304" pitchFamily="18" charset="0"/>
                <a:cs typeface="Times New Roman" panose="02020603050405020304" pitchFamily="18" charset="0"/>
              </a:rPr>
              <a:t>гарантии</a:t>
            </a:r>
          </a:p>
          <a:p>
            <a:r>
              <a:rPr lang="ru-RU" dirty="0" smtClean="0">
                <a:latin typeface="Times New Roman" panose="02020603050405020304" pitchFamily="18" charset="0"/>
                <a:cs typeface="Times New Roman" panose="02020603050405020304" pitchFamily="18" charset="0"/>
              </a:rPr>
              <a:t>Сведения о размере обеспечения исполнения контракта, сроке и порядке его предоставления, а также информация о банковском </a:t>
            </a:r>
            <a:r>
              <a:rPr lang="ru-RU" dirty="0">
                <a:latin typeface="Times New Roman" panose="02020603050405020304" pitchFamily="18" charset="0"/>
                <a:cs typeface="Times New Roman" panose="02020603050405020304" pitchFamily="18" charset="0"/>
              </a:rPr>
              <a:t>сопровождении контракта</a:t>
            </a:r>
            <a:r>
              <a:rPr lang="ru-RU" dirty="0">
                <a:solidFill>
                  <a:srgbClr val="FF0000"/>
                </a:solidFill>
                <a:latin typeface="Times New Roman" panose="02020603050405020304" pitchFamily="18" charset="0"/>
                <a:cs typeface="Times New Roman" panose="02020603050405020304" pitchFamily="18" charset="0"/>
              </a:rPr>
              <a:t>, за исключением обеспечения гарантийных обязательств</a:t>
            </a:r>
          </a:p>
          <a:p>
            <a:r>
              <a:rPr lang="ru-RU" dirty="0" smtClean="0">
                <a:latin typeface="Times New Roman" panose="02020603050405020304" pitchFamily="18" charset="0"/>
                <a:cs typeface="Times New Roman" panose="02020603050405020304" pitchFamily="18" charset="0"/>
              </a:rPr>
              <a:t>Критерии </a:t>
            </a:r>
            <a:r>
              <a:rPr lang="ru-RU" dirty="0">
                <a:latin typeface="Times New Roman" panose="02020603050405020304" pitchFamily="18" charset="0"/>
                <a:cs typeface="Times New Roman" panose="02020603050405020304" pitchFamily="18" charset="0"/>
              </a:rPr>
              <a:t>(подкритерии) оценки заявок на участие в конкурсе, величины значимости этих критериев предпринимательства в установленных действующим законодательством </a:t>
            </a:r>
            <a:r>
              <a:rPr lang="ru-RU" dirty="0" smtClean="0">
                <a:latin typeface="Times New Roman" panose="02020603050405020304" pitchFamily="18" charset="0"/>
                <a:cs typeface="Times New Roman" panose="02020603050405020304" pitchFamily="18" charset="0"/>
              </a:rPr>
              <a:t>случаях</a:t>
            </a:r>
          </a:p>
        </p:txBody>
      </p:sp>
    </p:spTree>
    <p:extLst>
      <p:ext uri="{BB962C8B-B14F-4D97-AF65-F5344CB8AC3E}">
        <p14:creationId xmlns:p14="http://schemas.microsoft.com/office/powerpoint/2010/main" val="48105408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67486" y="171718"/>
            <a:ext cx="8596668" cy="665409"/>
          </a:xfrm>
        </p:spPr>
        <p:txBody>
          <a:bodyPr>
            <a:normAutofit/>
          </a:bodyPr>
          <a:lstStyle/>
          <a:p>
            <a:pPr algn="ctr"/>
            <a:r>
              <a:rPr lang="ru-RU" sz="2700" dirty="0">
                <a:latin typeface="Times New Roman" panose="02020603050405020304" pitchFamily="18" charset="0"/>
                <a:cs typeface="Times New Roman" panose="02020603050405020304" pitchFamily="18" charset="0"/>
              </a:rPr>
              <a:t>Основные положения и принципы взаимодействия</a:t>
            </a:r>
            <a:r>
              <a:rPr lang="ru-RU" dirty="0"/>
              <a:t> </a:t>
            </a:r>
          </a:p>
        </p:txBody>
      </p:sp>
      <p:sp>
        <p:nvSpPr>
          <p:cNvPr id="3" name="Объект 2"/>
          <p:cNvSpPr>
            <a:spLocks noGrp="1"/>
          </p:cNvSpPr>
          <p:nvPr>
            <p:ph idx="1"/>
          </p:nvPr>
        </p:nvSpPr>
        <p:spPr>
          <a:xfrm>
            <a:off x="677334" y="940158"/>
            <a:ext cx="10385618" cy="5396247"/>
          </a:xfrm>
        </p:spPr>
        <p:txBody>
          <a:bodyPr>
            <a:normAutofit/>
          </a:bodyPr>
          <a:lstStyle/>
          <a:p>
            <a:pPr marL="0" indent="0" algn="ctr">
              <a:buNone/>
            </a:pPr>
            <a:r>
              <a:rPr lang="ru-RU" sz="2400" dirty="0" smtClean="0">
                <a:solidFill>
                  <a:srgbClr val="FF0000"/>
                </a:solidFill>
                <a:latin typeface="Times New Roman" panose="02020603050405020304" pitchFamily="18" charset="0"/>
                <a:cs typeface="Times New Roman" panose="02020603050405020304" pitchFamily="18" charset="0"/>
              </a:rPr>
              <a:t>Постановление </a:t>
            </a:r>
            <a:r>
              <a:rPr lang="ru-RU" sz="2400" dirty="0">
                <a:solidFill>
                  <a:srgbClr val="FF0000"/>
                </a:solidFill>
                <a:latin typeface="Times New Roman" panose="02020603050405020304" pitchFamily="18" charset="0"/>
                <a:cs typeface="Times New Roman" panose="02020603050405020304" pitchFamily="18" charset="0"/>
              </a:rPr>
              <a:t>Правительства Самарской области от 24.10.2019 </a:t>
            </a:r>
            <a:r>
              <a:rPr lang="ru-RU" sz="2400" dirty="0" smtClean="0">
                <a:solidFill>
                  <a:srgbClr val="FF0000"/>
                </a:solidFill>
                <a:latin typeface="Times New Roman" panose="02020603050405020304" pitchFamily="18" charset="0"/>
                <a:cs typeface="Times New Roman" panose="02020603050405020304" pitchFamily="18" charset="0"/>
              </a:rPr>
              <a:t>№ </a:t>
            </a:r>
            <a:r>
              <a:rPr lang="ru-RU" sz="2400" dirty="0">
                <a:solidFill>
                  <a:srgbClr val="FF0000"/>
                </a:solidFill>
                <a:latin typeface="Times New Roman" panose="02020603050405020304" pitchFamily="18" charset="0"/>
                <a:cs typeface="Times New Roman" panose="02020603050405020304" pitchFamily="18" charset="0"/>
              </a:rPr>
              <a:t>744</a:t>
            </a:r>
          </a:p>
          <a:p>
            <a:pPr marL="0" indent="0">
              <a:buNone/>
            </a:pPr>
            <a:endParaRPr lang="ru-RU" dirty="0">
              <a:solidFill>
                <a:srgbClr val="FF0000"/>
              </a:solidFill>
              <a:latin typeface="Times New Roman" panose="02020603050405020304" pitchFamily="18" charset="0"/>
              <a:cs typeface="Times New Roman" panose="02020603050405020304" pitchFamily="18" charset="0"/>
            </a:endParaRPr>
          </a:p>
          <a:p>
            <a:pPr marL="0" indent="0">
              <a:buNone/>
            </a:pPr>
            <a:r>
              <a:rPr lang="ru-RU" dirty="0" smtClean="0">
                <a:latin typeface="Times New Roman" panose="02020603050405020304" pitchFamily="18" charset="0"/>
                <a:cs typeface="Times New Roman" panose="02020603050405020304" pitchFamily="18" charset="0"/>
              </a:rPr>
              <a:t>	</a:t>
            </a:r>
          </a:p>
          <a:p>
            <a:pPr marL="0" indent="0" algn="just">
              <a:buNone/>
            </a:pPr>
            <a:r>
              <a:rPr lang="ru-RU" dirty="0">
                <a:latin typeface="Times New Roman" panose="02020603050405020304" pitchFamily="18" charset="0"/>
                <a:cs typeface="Times New Roman" panose="02020603050405020304" pitchFamily="18" charset="0"/>
              </a:rPr>
              <a:t>	</a:t>
            </a:r>
            <a:r>
              <a:rPr lang="ru-RU" sz="2800" b="1" dirty="0">
                <a:solidFill>
                  <a:srgbClr val="FF0000"/>
                </a:solidFill>
                <a:latin typeface="Times New Roman" panose="02020603050405020304" pitchFamily="18" charset="0"/>
                <a:cs typeface="Times New Roman" panose="02020603050405020304" pitchFamily="18" charset="0"/>
              </a:rPr>
              <a:t>организатор совместного конкурса или аукциона</a:t>
            </a:r>
            <a:r>
              <a:rPr lang="ru-RU" sz="2800" dirty="0">
                <a:solidFill>
                  <a:srgbClr val="FF0000"/>
                </a:solidFill>
                <a:latin typeface="Times New Roman" panose="02020603050405020304" pitchFamily="18" charset="0"/>
                <a:cs typeface="Times New Roman" panose="02020603050405020304" pitchFamily="18" charset="0"/>
              </a:rPr>
              <a:t> - уполномоченный орган, которому заказчики (за исключением государственных унитарных предприятий) передали на основании соглашения часть своих полномочий на организацию и проведение совместного конкурса или аукциона (далее - организатор).</a:t>
            </a:r>
          </a:p>
          <a:p>
            <a:pPr marL="0" indent="0" algn="ctr">
              <a:buNone/>
            </a:pP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8044296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67486" y="171718"/>
            <a:ext cx="8596668" cy="665409"/>
          </a:xfrm>
        </p:spPr>
        <p:txBody>
          <a:bodyPr>
            <a:normAutofit/>
          </a:bodyPr>
          <a:lstStyle/>
          <a:p>
            <a:pPr algn="ctr"/>
            <a:r>
              <a:rPr lang="ru-RU" sz="2700" dirty="0">
                <a:latin typeface="Times New Roman" panose="02020603050405020304" pitchFamily="18" charset="0"/>
                <a:cs typeface="Times New Roman" panose="02020603050405020304" pitchFamily="18" charset="0"/>
              </a:rPr>
              <a:t>Основные положения и принципы взаимодействия</a:t>
            </a:r>
            <a:r>
              <a:rPr lang="ru-RU" dirty="0"/>
              <a:t> </a:t>
            </a:r>
          </a:p>
        </p:txBody>
      </p:sp>
      <p:sp>
        <p:nvSpPr>
          <p:cNvPr id="3" name="Объект 2"/>
          <p:cNvSpPr>
            <a:spLocks noGrp="1"/>
          </p:cNvSpPr>
          <p:nvPr>
            <p:ph idx="1"/>
          </p:nvPr>
        </p:nvSpPr>
        <p:spPr>
          <a:xfrm>
            <a:off x="677334" y="940158"/>
            <a:ext cx="10385618" cy="5396247"/>
          </a:xfrm>
        </p:spPr>
        <p:txBody>
          <a:bodyPr>
            <a:normAutofit/>
          </a:bodyPr>
          <a:lstStyle/>
          <a:p>
            <a:pPr marL="0" indent="0" algn="ctr">
              <a:buNone/>
            </a:pPr>
            <a:r>
              <a:rPr lang="ru-RU" sz="1900" dirty="0" smtClean="0">
                <a:solidFill>
                  <a:srgbClr val="FF0000"/>
                </a:solidFill>
                <a:latin typeface="Times New Roman" panose="02020603050405020304" pitchFamily="18" charset="0"/>
                <a:cs typeface="Times New Roman" panose="02020603050405020304" pitchFamily="18" charset="0"/>
              </a:rPr>
              <a:t>П</a:t>
            </a:r>
            <a:r>
              <a:rPr lang="ru-RU" sz="2000" dirty="0" smtClean="0">
                <a:solidFill>
                  <a:srgbClr val="FF0000"/>
                </a:solidFill>
                <a:latin typeface="Times New Roman" panose="02020603050405020304" pitchFamily="18" charset="0"/>
                <a:cs typeface="Times New Roman" panose="02020603050405020304" pitchFamily="18" charset="0"/>
              </a:rPr>
              <a:t>остановление </a:t>
            </a:r>
            <a:r>
              <a:rPr lang="ru-RU" sz="2000" dirty="0">
                <a:solidFill>
                  <a:srgbClr val="FF0000"/>
                </a:solidFill>
                <a:latin typeface="Times New Roman" panose="02020603050405020304" pitchFamily="18" charset="0"/>
                <a:cs typeface="Times New Roman" panose="02020603050405020304" pitchFamily="18" charset="0"/>
              </a:rPr>
              <a:t>Правительства Самарской области от 24.10.2019 </a:t>
            </a:r>
            <a:r>
              <a:rPr lang="ru-RU" sz="2000" dirty="0" smtClean="0">
                <a:solidFill>
                  <a:srgbClr val="FF0000"/>
                </a:solidFill>
                <a:latin typeface="Times New Roman" panose="02020603050405020304" pitchFamily="18" charset="0"/>
                <a:cs typeface="Times New Roman" panose="02020603050405020304" pitchFamily="18" charset="0"/>
              </a:rPr>
              <a:t>№ </a:t>
            </a:r>
            <a:r>
              <a:rPr lang="ru-RU" sz="2000" dirty="0">
                <a:solidFill>
                  <a:srgbClr val="FF0000"/>
                </a:solidFill>
                <a:latin typeface="Times New Roman" panose="02020603050405020304" pitchFamily="18" charset="0"/>
                <a:cs typeface="Times New Roman" panose="02020603050405020304" pitchFamily="18" charset="0"/>
              </a:rPr>
              <a:t>744</a:t>
            </a:r>
          </a:p>
          <a:p>
            <a:pPr marL="0" indent="0">
              <a:buNone/>
            </a:pPr>
            <a:endParaRPr lang="ru-RU" sz="1900" dirty="0">
              <a:solidFill>
                <a:srgbClr val="FF0000"/>
              </a:solidFill>
              <a:latin typeface="Times New Roman" panose="02020603050405020304" pitchFamily="18" charset="0"/>
              <a:cs typeface="Times New Roman" panose="02020603050405020304" pitchFamily="18" charset="0"/>
            </a:endParaRPr>
          </a:p>
          <a:p>
            <a:r>
              <a:rPr lang="ru-RU" sz="1900" dirty="0" smtClean="0">
                <a:latin typeface="Times New Roman" panose="02020603050405020304" pitchFamily="18" charset="0"/>
                <a:cs typeface="Times New Roman" panose="02020603050405020304" pitchFamily="18" charset="0"/>
              </a:rPr>
              <a:t>Уполномоченный </a:t>
            </a:r>
            <a:r>
              <a:rPr lang="ru-RU" sz="1900" dirty="0">
                <a:latin typeface="Times New Roman" panose="02020603050405020304" pitchFamily="18" charset="0"/>
                <a:cs typeface="Times New Roman" panose="02020603050405020304" pitchFamily="18" charset="0"/>
              </a:rPr>
              <a:t>орган рассматривает поступившую от заказчика заявку в течение </a:t>
            </a:r>
            <a:r>
              <a:rPr lang="ru-RU" sz="1900" b="1" dirty="0">
                <a:latin typeface="Times New Roman" panose="02020603050405020304" pitchFamily="18" charset="0"/>
                <a:cs typeface="Times New Roman" panose="02020603050405020304" pitchFamily="18" charset="0"/>
              </a:rPr>
              <a:t>десяти рабочих дней</a:t>
            </a:r>
            <a:r>
              <a:rPr lang="ru-RU" sz="1900" dirty="0">
                <a:latin typeface="Times New Roman" panose="02020603050405020304" pitchFamily="18" charset="0"/>
                <a:cs typeface="Times New Roman" panose="02020603050405020304" pitchFamily="18" charset="0"/>
              </a:rPr>
              <a:t> со дня, следующего за днем ее поступления</a:t>
            </a:r>
            <a:r>
              <a:rPr lang="ru-RU" sz="1900" dirty="0">
                <a:solidFill>
                  <a:srgbClr val="FF0000"/>
                </a:solidFill>
                <a:latin typeface="Times New Roman" panose="02020603050405020304" pitchFamily="18" charset="0"/>
                <a:cs typeface="Times New Roman" panose="02020603050405020304" pitchFamily="18" charset="0"/>
              </a:rPr>
              <a:t>, а в случае проведения совместных конкурсов или аукционов - после окончания срока, установленного правовым актом уполномоченного органа.</a:t>
            </a:r>
          </a:p>
          <a:p>
            <a:r>
              <a:rPr lang="ru-RU" sz="1900" dirty="0" smtClean="0">
                <a:latin typeface="Times New Roman" panose="02020603050405020304" pitchFamily="18" charset="0"/>
                <a:cs typeface="Times New Roman" panose="02020603050405020304" pitchFamily="18" charset="0"/>
              </a:rPr>
              <a:t>В </a:t>
            </a:r>
            <a:r>
              <a:rPr lang="ru-RU" sz="1900" dirty="0">
                <a:latin typeface="Times New Roman" panose="02020603050405020304" pitchFamily="18" charset="0"/>
                <a:cs typeface="Times New Roman" panose="02020603050405020304" pitchFamily="18" charset="0"/>
              </a:rPr>
              <a:t>случае соответствия заявки требованиям действующего законодательства, а также наличия в ней сведений и документов, предусмотренных </a:t>
            </a:r>
            <a:r>
              <a:rPr lang="ru-RU" sz="1900" dirty="0" smtClean="0">
                <a:latin typeface="Times New Roman" panose="02020603050405020304" pitchFamily="18" charset="0"/>
                <a:cs typeface="Times New Roman" panose="02020603050405020304" pitchFamily="18" charset="0"/>
              </a:rPr>
              <a:t>Порядком, </a:t>
            </a:r>
            <a:r>
              <a:rPr lang="ru-RU" sz="1900" dirty="0">
                <a:latin typeface="Times New Roman" panose="02020603050405020304" pitchFamily="18" charset="0"/>
                <a:cs typeface="Times New Roman" panose="02020603050405020304" pitchFamily="18" charset="0"/>
              </a:rPr>
              <a:t>уполномоченный орган:</a:t>
            </a:r>
          </a:p>
          <a:p>
            <a:pPr>
              <a:buFont typeface="Wingdings" pitchFamily="2" charset="2"/>
              <a:buChar char="§"/>
            </a:pPr>
            <a:r>
              <a:rPr lang="ru-RU" sz="1900" dirty="0">
                <a:latin typeface="Times New Roman" panose="02020603050405020304" pitchFamily="18" charset="0"/>
                <a:cs typeface="Times New Roman" panose="02020603050405020304" pitchFamily="18" charset="0"/>
              </a:rPr>
              <a:t>утверждает конкурсную, аукционную документацию, документацию о проведении запроса предложений;</a:t>
            </a:r>
          </a:p>
          <a:p>
            <a:pPr>
              <a:buFont typeface="Wingdings" pitchFamily="2" charset="2"/>
              <a:buChar char="§"/>
            </a:pPr>
            <a:r>
              <a:rPr lang="ru-RU" sz="1900" dirty="0">
                <a:latin typeface="Times New Roman" panose="02020603050405020304" pitchFamily="18" charset="0"/>
                <a:cs typeface="Times New Roman" panose="02020603050405020304" pitchFamily="18" charset="0"/>
              </a:rPr>
              <a:t>размещает в ЕИС извещение об осуществлении закупки в срок не позднее </a:t>
            </a:r>
            <a:r>
              <a:rPr lang="ru-RU" sz="1900" b="1" dirty="0">
                <a:latin typeface="Times New Roman" panose="02020603050405020304" pitchFamily="18" charset="0"/>
                <a:cs typeface="Times New Roman" panose="02020603050405020304" pitchFamily="18" charset="0"/>
              </a:rPr>
              <a:t>десяти рабочих дней </a:t>
            </a:r>
            <a:r>
              <a:rPr lang="ru-RU" sz="1900" dirty="0">
                <a:latin typeface="Times New Roman" panose="02020603050405020304" pitchFamily="18" charset="0"/>
                <a:cs typeface="Times New Roman" panose="02020603050405020304" pitchFamily="18" charset="0"/>
              </a:rPr>
              <a:t>со дня, следующего за днем ее поступления</a:t>
            </a:r>
            <a:r>
              <a:rPr lang="ru-RU" sz="1900" dirty="0">
                <a:solidFill>
                  <a:srgbClr val="FF0000"/>
                </a:solidFill>
                <a:latin typeface="Times New Roman" panose="02020603050405020304" pitchFamily="18" charset="0"/>
                <a:cs typeface="Times New Roman" panose="02020603050405020304" pitchFamily="18" charset="0"/>
              </a:rPr>
              <a:t>, а в случае проведения совместных конкурсов или аукционов - не позднее срока, установленного правовым актом уполномоченного органа</a:t>
            </a:r>
            <a:r>
              <a:rPr lang="ru-RU" sz="1900" dirty="0">
                <a:latin typeface="Times New Roman" panose="02020603050405020304" pitchFamily="18" charset="0"/>
                <a:cs typeface="Times New Roman" panose="02020603050405020304" pitchFamily="18" charset="0"/>
              </a:rPr>
              <a:t>.</a:t>
            </a:r>
          </a:p>
          <a:p>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2592580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67486" y="171718"/>
            <a:ext cx="8596668" cy="665409"/>
          </a:xfrm>
        </p:spPr>
        <p:txBody>
          <a:bodyPr>
            <a:normAutofit/>
          </a:bodyPr>
          <a:lstStyle/>
          <a:p>
            <a:pPr algn="ctr"/>
            <a:r>
              <a:rPr lang="ru-RU" sz="2700" dirty="0">
                <a:latin typeface="Times New Roman" panose="02020603050405020304" pitchFamily="18" charset="0"/>
                <a:cs typeface="Times New Roman" panose="02020603050405020304" pitchFamily="18" charset="0"/>
              </a:rPr>
              <a:t>Основные положения и принципы взаимодействия</a:t>
            </a:r>
            <a:r>
              <a:rPr lang="ru-RU" dirty="0"/>
              <a:t> </a:t>
            </a:r>
          </a:p>
        </p:txBody>
      </p:sp>
      <p:sp>
        <p:nvSpPr>
          <p:cNvPr id="3" name="Объект 2"/>
          <p:cNvSpPr>
            <a:spLocks noGrp="1"/>
          </p:cNvSpPr>
          <p:nvPr>
            <p:ph idx="1"/>
          </p:nvPr>
        </p:nvSpPr>
        <p:spPr>
          <a:xfrm>
            <a:off x="677334" y="940158"/>
            <a:ext cx="10385618" cy="5396247"/>
          </a:xfrm>
        </p:spPr>
        <p:txBody>
          <a:bodyPr>
            <a:normAutofit/>
          </a:bodyPr>
          <a:lstStyle/>
          <a:p>
            <a:r>
              <a:rPr lang="ru-RU" sz="1900" dirty="0" smtClean="0">
                <a:latin typeface="Times New Roman" panose="02020603050405020304" pitchFamily="18" charset="0"/>
                <a:cs typeface="Times New Roman" panose="02020603050405020304" pitchFamily="18" charset="0"/>
              </a:rPr>
              <a:t>В случае </a:t>
            </a:r>
            <a:r>
              <a:rPr lang="ru-RU" sz="1900" b="1" dirty="0" smtClean="0">
                <a:latin typeface="Times New Roman" panose="02020603050405020304" pitchFamily="18" charset="0"/>
                <a:cs typeface="Times New Roman" panose="02020603050405020304" pitchFamily="18" charset="0"/>
              </a:rPr>
              <a:t>отсутствия в заявке </a:t>
            </a:r>
            <a:r>
              <a:rPr lang="ru-RU" sz="1900" dirty="0" smtClean="0">
                <a:latin typeface="Times New Roman" panose="02020603050405020304" pitchFamily="18" charset="0"/>
                <a:cs typeface="Times New Roman" panose="02020603050405020304" pitchFamily="18" charset="0"/>
              </a:rPr>
              <a:t>сведений и (или) документов, необходимых для проведения процедуры определения поставщика (подрядчика, исполнителя) товаров, работ, услуг, предусмотренных действующим законодательством и Порядком, либо </a:t>
            </a:r>
            <a:r>
              <a:rPr lang="ru-RU" sz="1900" b="1" dirty="0" smtClean="0">
                <a:latin typeface="Times New Roman" panose="02020603050405020304" pitchFamily="18" charset="0"/>
                <a:cs typeface="Times New Roman" panose="02020603050405020304" pitchFamily="18" charset="0"/>
              </a:rPr>
              <a:t>несоответствия заявки действующему законодательству </a:t>
            </a:r>
            <a:r>
              <a:rPr lang="ru-RU" sz="1900" dirty="0" smtClean="0">
                <a:latin typeface="Times New Roman" panose="02020603050405020304" pitchFamily="18" charset="0"/>
                <a:cs typeface="Times New Roman" panose="02020603050405020304" pitchFamily="18" charset="0"/>
              </a:rPr>
              <a:t>уполномоченный орган в </a:t>
            </a:r>
            <a:r>
              <a:rPr lang="ru-RU" sz="1900" b="1" dirty="0" smtClean="0">
                <a:latin typeface="Times New Roman" panose="02020603050405020304" pitchFamily="18" charset="0"/>
                <a:cs typeface="Times New Roman" panose="02020603050405020304" pitchFamily="18" charset="0"/>
              </a:rPr>
              <a:t>течение десяти рабочих дней </a:t>
            </a:r>
            <a:r>
              <a:rPr lang="ru-RU" sz="1900" dirty="0" smtClean="0">
                <a:latin typeface="Times New Roman" panose="02020603050405020304" pitchFamily="18" charset="0"/>
                <a:cs typeface="Times New Roman" panose="02020603050405020304" pitchFamily="18" charset="0"/>
              </a:rPr>
              <a:t>со дня, следующего за днем ее поступления, возвращает заявку на доработку заказчику с обязательным указанием причин возврата.</a:t>
            </a:r>
          </a:p>
          <a:p>
            <a:r>
              <a:rPr lang="ru-RU" sz="1900" b="1" dirty="0" smtClean="0">
                <a:latin typeface="Times New Roman" panose="02020603050405020304" pitchFamily="18" charset="0"/>
                <a:cs typeface="Times New Roman" panose="02020603050405020304" pitchFamily="18" charset="0"/>
              </a:rPr>
              <a:t>В случае несогласия заказчика с причинами возврата заявки </a:t>
            </a:r>
            <a:r>
              <a:rPr lang="ru-RU" sz="1900" dirty="0" smtClean="0">
                <a:latin typeface="Times New Roman" panose="02020603050405020304" pitchFamily="18" charset="0"/>
                <a:cs typeface="Times New Roman" panose="02020603050405020304" pitchFamily="18" charset="0"/>
              </a:rPr>
              <a:t>рассмотрение вопроса может осуществляться согласительной комиссией, созданной уполномоченным органом по просьбе заказчика. В состав согласительной комиссии включаются представители уполномоченного органа в должности не ниже заместителя руководителя и представители заказчика. В качестве представителя заказчика в состав согласительной комиссии включается контрактный управляющий заказчика или руководитель контрактной службы заказчика и иные заинтересованные лица. Создание согласительной комиссии и принятие решения по существу разногласий осуществляются в течение трех рабочих дней со дня обращения заказчика в уполномоченный орган.";</a:t>
            </a:r>
          </a:p>
          <a:p>
            <a:r>
              <a:rPr lang="ru-RU" sz="1900" dirty="0" smtClean="0">
                <a:latin typeface="Times New Roman" panose="02020603050405020304" pitchFamily="18" charset="0"/>
                <a:cs typeface="Times New Roman" panose="02020603050405020304" pitchFamily="18" charset="0"/>
              </a:rPr>
              <a:t>Уполномоченный орган рассматривает </a:t>
            </a:r>
            <a:r>
              <a:rPr lang="ru-RU" sz="1900" b="1" dirty="0" smtClean="0">
                <a:latin typeface="Times New Roman" panose="02020603050405020304" pitchFamily="18" charset="0"/>
                <a:cs typeface="Times New Roman" panose="02020603050405020304" pitchFamily="18" charset="0"/>
              </a:rPr>
              <a:t>повторно поступившую от заказчика заявку </a:t>
            </a:r>
            <a:r>
              <a:rPr lang="ru-RU" sz="1900" dirty="0" smtClean="0">
                <a:latin typeface="Times New Roman" panose="02020603050405020304" pitchFamily="18" charset="0"/>
                <a:cs typeface="Times New Roman" panose="02020603050405020304" pitchFamily="18" charset="0"/>
              </a:rPr>
              <a:t>в порядке, предусмотренном Порядком.</a:t>
            </a:r>
          </a:p>
          <a:p>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4798944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67486" y="171718"/>
            <a:ext cx="8596668" cy="665409"/>
          </a:xfrm>
        </p:spPr>
        <p:txBody>
          <a:bodyPr>
            <a:normAutofit/>
          </a:bodyPr>
          <a:lstStyle/>
          <a:p>
            <a:pPr algn="ctr"/>
            <a:r>
              <a:rPr lang="ru-RU" sz="2700" dirty="0">
                <a:latin typeface="Times New Roman" panose="02020603050405020304" pitchFamily="18" charset="0"/>
                <a:cs typeface="Times New Roman" panose="02020603050405020304" pitchFamily="18" charset="0"/>
              </a:rPr>
              <a:t>Основные положения и принципы взаимодействия</a:t>
            </a:r>
            <a:r>
              <a:rPr lang="ru-RU" dirty="0"/>
              <a:t> </a:t>
            </a:r>
          </a:p>
        </p:txBody>
      </p:sp>
      <p:sp>
        <p:nvSpPr>
          <p:cNvPr id="3" name="Объект 2"/>
          <p:cNvSpPr>
            <a:spLocks noGrp="1"/>
          </p:cNvSpPr>
          <p:nvPr>
            <p:ph idx="1"/>
          </p:nvPr>
        </p:nvSpPr>
        <p:spPr>
          <a:xfrm>
            <a:off x="677334" y="940158"/>
            <a:ext cx="9650487" cy="5396247"/>
          </a:xfrm>
        </p:spPr>
        <p:txBody>
          <a:bodyPr>
            <a:normAutofit fontScale="92500" lnSpcReduction="20000"/>
          </a:bodyPr>
          <a:lstStyle/>
          <a:p>
            <a:pPr marL="0" indent="0" algn="ctr">
              <a:buNone/>
            </a:pPr>
            <a:r>
              <a:rPr lang="en-US" sz="2000" b="1" dirty="0" smtClean="0">
                <a:solidFill>
                  <a:srgbClr val="FF0000"/>
                </a:solidFill>
                <a:latin typeface="Times New Roman" panose="02020603050405020304" pitchFamily="18" charset="0"/>
                <a:cs typeface="Times New Roman" panose="02020603050405020304" pitchFamily="18" charset="0"/>
              </a:rPr>
              <a:t>NEW! </a:t>
            </a:r>
            <a:r>
              <a:rPr lang="en-US" sz="2000" b="1" dirty="0">
                <a:solidFill>
                  <a:srgbClr val="FF0000"/>
                </a:solidFill>
                <a:latin typeface="Times New Roman" panose="02020603050405020304" pitchFamily="18" charset="0"/>
                <a:cs typeface="Times New Roman" panose="02020603050405020304" pitchFamily="18" charset="0"/>
              </a:rPr>
              <a:t>C </a:t>
            </a:r>
            <a:r>
              <a:rPr lang="en-US" sz="2000" b="1" dirty="0" smtClean="0">
                <a:solidFill>
                  <a:srgbClr val="FF0000"/>
                </a:solidFill>
                <a:latin typeface="Times New Roman" panose="02020603050405020304" pitchFamily="18" charset="0"/>
                <a:cs typeface="Times New Roman" panose="02020603050405020304" pitchFamily="18" charset="0"/>
              </a:rPr>
              <a:t>26.12.2020 </a:t>
            </a:r>
            <a:endParaRPr lang="ru-RU" sz="2000" b="1" dirty="0" smtClean="0">
              <a:solidFill>
                <a:srgbClr val="FF0000"/>
              </a:solidFill>
              <a:latin typeface="Times New Roman" panose="02020603050405020304" pitchFamily="18" charset="0"/>
              <a:cs typeface="Times New Roman" panose="02020603050405020304" pitchFamily="18" charset="0"/>
            </a:endParaRPr>
          </a:p>
          <a:p>
            <a:pPr algn="just"/>
            <a:r>
              <a:rPr lang="ru-RU" sz="1900" b="1" dirty="0">
                <a:latin typeface="Times New Roman" panose="02020603050405020304" pitchFamily="18" charset="0"/>
                <a:cs typeface="Times New Roman" panose="02020603050405020304" pitchFamily="18" charset="0"/>
              </a:rPr>
              <a:t>Заказчик вправе повторно направить заявку </a:t>
            </a:r>
            <a:r>
              <a:rPr lang="ru-RU" sz="1900" dirty="0">
                <a:latin typeface="Times New Roman" panose="02020603050405020304" pitchFamily="18" charset="0"/>
                <a:cs typeface="Times New Roman" panose="02020603050405020304" pitchFamily="18" charset="0"/>
              </a:rPr>
              <a:t>для определения поставщиков (подрядчиков, исполнителей) товаров, работ, услуг по закупкам, в отношении которых в соответствии с нормативными правовыми актами Самарской области необходимо получение заключения государственной инспекции финансового контроля Самарской области, в уполномоченный орган </a:t>
            </a:r>
            <a:r>
              <a:rPr lang="ru-RU" sz="1900" dirty="0">
                <a:solidFill>
                  <a:srgbClr val="FF0000"/>
                </a:solidFill>
                <a:latin typeface="Times New Roman" panose="02020603050405020304" pitchFamily="18" charset="0"/>
                <a:cs typeface="Times New Roman" panose="02020603050405020304" pitchFamily="18" charset="0"/>
              </a:rPr>
              <a:t>после получения заключения государственной инспекции финансового контроля Самарской области</a:t>
            </a:r>
            <a:r>
              <a:rPr lang="ru-RU" sz="1900" dirty="0">
                <a:latin typeface="Times New Roman" panose="02020603050405020304" pitchFamily="18" charset="0"/>
                <a:cs typeface="Times New Roman" panose="02020603050405020304" pitchFamily="18" charset="0"/>
              </a:rPr>
              <a:t> либо, в случае </a:t>
            </a:r>
            <a:r>
              <a:rPr lang="ru-RU" sz="1900" b="1" dirty="0">
                <a:latin typeface="Times New Roman" panose="02020603050405020304" pitchFamily="18" charset="0"/>
                <a:cs typeface="Times New Roman" panose="02020603050405020304" pitchFamily="18" charset="0"/>
              </a:rPr>
              <a:t>если в заключении государственной инспекции финансового контроля Самарской области содержится информация о выявленных нарушениях и замечаниях</a:t>
            </a:r>
            <a:r>
              <a:rPr lang="ru-RU" sz="1900" dirty="0">
                <a:latin typeface="Times New Roman" panose="02020603050405020304" pitchFamily="18" charset="0"/>
                <a:cs typeface="Times New Roman" panose="02020603050405020304" pitchFamily="18" charset="0"/>
              </a:rPr>
              <a:t>, </a:t>
            </a:r>
            <a:r>
              <a:rPr lang="ru-RU" sz="1900" dirty="0">
                <a:solidFill>
                  <a:srgbClr val="FF0000"/>
                </a:solidFill>
                <a:latin typeface="Times New Roman" panose="02020603050405020304" pitchFamily="18" charset="0"/>
                <a:cs typeface="Times New Roman" panose="02020603050405020304" pitchFamily="18" charset="0"/>
              </a:rPr>
              <a:t>после получения письма за подписью руководителя главного распорядителя средств областного бюджета</a:t>
            </a:r>
            <a:r>
              <a:rPr lang="ru-RU" sz="1900" dirty="0">
                <a:latin typeface="Times New Roman" panose="02020603050405020304" pitchFamily="18" charset="0"/>
                <a:cs typeface="Times New Roman" panose="02020603050405020304" pitchFamily="18" charset="0"/>
              </a:rPr>
              <a:t>, в ведомственном подчинении которого находится заказчик или который предоставляет субсидию, бюджетные инвестиции юридическому лицу, выступающему заказчиком, либо письма за подписью руководителя главного распорядителя средств областного бюджета, выступающего заказчиком, </a:t>
            </a:r>
            <a:r>
              <a:rPr lang="ru-RU" sz="1900" dirty="0">
                <a:solidFill>
                  <a:srgbClr val="FF0000"/>
                </a:solidFill>
                <a:latin typeface="Times New Roman" panose="02020603050405020304" pitchFamily="18" charset="0"/>
                <a:cs typeface="Times New Roman" panose="02020603050405020304" pitchFamily="18" charset="0"/>
              </a:rPr>
              <a:t>либо письма за подписью руководителя главного распорядителя средств местного бюджета с отметкой о согласовании руководителем главного распорядителя средств областного бюджета</a:t>
            </a:r>
            <a:r>
              <a:rPr lang="ru-RU" sz="1900" dirty="0">
                <a:latin typeface="Times New Roman" panose="02020603050405020304" pitchFamily="18" charset="0"/>
                <a:cs typeface="Times New Roman" panose="02020603050405020304" pitchFamily="18" charset="0"/>
              </a:rPr>
              <a:t>, предоставляющего субсидию, межбюджетный трансферт, бюджетные инвестиции (в случае осуществления закупки муниципальным заказчиком, муниципальным бюджетным учреждением, муниципальным автономным учреждением, муниципальным унитарным предприятием, иным юридическим лицом за счет средств субсидий, межбюджетных трансфертов и бюджетных инвестиций из бюджета Самарской области), о санкционировании проведения данной закупки в соответствии с порядком, установленным Правительством Самарской области.</a:t>
            </a:r>
          </a:p>
        </p:txBody>
      </p:sp>
    </p:spTree>
    <p:extLst>
      <p:ext uri="{BB962C8B-B14F-4D97-AF65-F5344CB8AC3E}">
        <p14:creationId xmlns:p14="http://schemas.microsoft.com/office/powerpoint/2010/main" val="318151438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67486" y="171718"/>
            <a:ext cx="8596668" cy="665409"/>
          </a:xfrm>
        </p:spPr>
        <p:txBody>
          <a:bodyPr>
            <a:normAutofit/>
          </a:bodyPr>
          <a:lstStyle/>
          <a:p>
            <a:pPr algn="ctr"/>
            <a:r>
              <a:rPr lang="ru-RU" sz="2700" dirty="0">
                <a:latin typeface="Times New Roman" panose="02020603050405020304" pitchFamily="18" charset="0"/>
                <a:cs typeface="Times New Roman" panose="02020603050405020304" pitchFamily="18" charset="0"/>
              </a:rPr>
              <a:t>Основные положения и принципы взаимодействия</a:t>
            </a:r>
            <a:r>
              <a:rPr lang="ru-RU" dirty="0"/>
              <a:t> </a:t>
            </a:r>
          </a:p>
        </p:txBody>
      </p:sp>
      <p:sp>
        <p:nvSpPr>
          <p:cNvPr id="3" name="Объект 2"/>
          <p:cNvSpPr>
            <a:spLocks noGrp="1"/>
          </p:cNvSpPr>
          <p:nvPr>
            <p:ph idx="1"/>
          </p:nvPr>
        </p:nvSpPr>
        <p:spPr>
          <a:xfrm>
            <a:off x="677334" y="940158"/>
            <a:ext cx="9650487" cy="5396247"/>
          </a:xfrm>
        </p:spPr>
        <p:txBody>
          <a:bodyPr>
            <a:normAutofit/>
          </a:bodyPr>
          <a:lstStyle/>
          <a:p>
            <a:pPr marL="0" indent="0" algn="ctr">
              <a:buNone/>
            </a:pPr>
            <a:r>
              <a:rPr lang="en-US" sz="2000" b="1" dirty="0" smtClean="0">
                <a:solidFill>
                  <a:srgbClr val="FF0000"/>
                </a:solidFill>
                <a:latin typeface="Times New Roman" panose="02020603050405020304" pitchFamily="18" charset="0"/>
                <a:cs typeface="Times New Roman" panose="02020603050405020304" pitchFamily="18" charset="0"/>
              </a:rPr>
              <a:t>NEW! </a:t>
            </a:r>
            <a:r>
              <a:rPr lang="en-US" sz="2000" b="1" dirty="0">
                <a:solidFill>
                  <a:srgbClr val="FF0000"/>
                </a:solidFill>
                <a:latin typeface="Times New Roman" panose="02020603050405020304" pitchFamily="18" charset="0"/>
                <a:cs typeface="Times New Roman" panose="02020603050405020304" pitchFamily="18" charset="0"/>
              </a:rPr>
              <a:t>C </a:t>
            </a:r>
            <a:r>
              <a:rPr lang="en-US" sz="2000" b="1" dirty="0" smtClean="0">
                <a:solidFill>
                  <a:srgbClr val="FF0000"/>
                </a:solidFill>
                <a:latin typeface="Times New Roman" panose="02020603050405020304" pitchFamily="18" charset="0"/>
                <a:cs typeface="Times New Roman" panose="02020603050405020304" pitchFamily="18" charset="0"/>
              </a:rPr>
              <a:t>26.12.2020 </a:t>
            </a:r>
            <a:endParaRPr lang="ru-RU" sz="2000" b="1" dirty="0" smtClean="0">
              <a:solidFill>
                <a:srgbClr val="FF0000"/>
              </a:solidFill>
              <a:latin typeface="Times New Roman" panose="02020603050405020304" pitchFamily="18" charset="0"/>
              <a:cs typeface="Times New Roman" panose="02020603050405020304" pitchFamily="18" charset="0"/>
            </a:endParaRPr>
          </a:p>
          <a:p>
            <a:pPr marL="0" indent="0" algn="ctr">
              <a:buNone/>
            </a:pPr>
            <a:endParaRPr lang="ru-RU" sz="2000" b="1" dirty="0" smtClean="0">
              <a:solidFill>
                <a:srgbClr val="FF0000"/>
              </a:solidFill>
              <a:latin typeface="Times New Roman" panose="02020603050405020304" pitchFamily="18" charset="0"/>
              <a:cs typeface="Times New Roman" panose="02020603050405020304" pitchFamily="18" charset="0"/>
            </a:endParaRPr>
          </a:p>
          <a:p>
            <a:pPr algn="just"/>
            <a:r>
              <a:rPr lang="ru-RU" sz="1900" dirty="0">
                <a:latin typeface="Times New Roman" panose="02020603050405020304" pitchFamily="18" charset="0"/>
                <a:cs typeface="Times New Roman" panose="02020603050405020304" pitchFamily="18" charset="0"/>
              </a:rPr>
              <a:t>При этом осуществление закупки, в отношении которой </a:t>
            </a:r>
            <a:r>
              <a:rPr lang="ru-RU" sz="1900" dirty="0">
                <a:solidFill>
                  <a:srgbClr val="FF0000"/>
                </a:solidFill>
                <a:latin typeface="Times New Roman" panose="02020603050405020304" pitchFamily="18" charset="0"/>
                <a:cs typeface="Times New Roman" panose="02020603050405020304" pitchFamily="18" charset="0"/>
              </a:rPr>
              <a:t>выдано заключение </a:t>
            </a:r>
            <a:r>
              <a:rPr lang="ru-RU" sz="1900" dirty="0">
                <a:latin typeface="Times New Roman" panose="02020603050405020304" pitchFamily="18" charset="0"/>
                <a:cs typeface="Times New Roman" panose="02020603050405020304" pitchFamily="18" charset="0"/>
              </a:rPr>
              <a:t>государственной инспекции финансового контроля Самарской области, в котором содержится информация о выявленных нарушениях и замечаниях, </a:t>
            </a:r>
            <a:r>
              <a:rPr lang="ru-RU" sz="1900" dirty="0">
                <a:solidFill>
                  <a:srgbClr val="FF0000"/>
                </a:solidFill>
                <a:latin typeface="Times New Roman" panose="02020603050405020304" pitchFamily="18" charset="0"/>
                <a:cs typeface="Times New Roman" panose="02020603050405020304" pitchFamily="18" charset="0"/>
              </a:rPr>
              <a:t>при условии </a:t>
            </a:r>
            <a:r>
              <a:rPr lang="ru-RU" sz="1900" dirty="0" err="1">
                <a:solidFill>
                  <a:srgbClr val="FF0000"/>
                </a:solidFill>
                <a:latin typeface="Times New Roman" panose="02020603050405020304" pitchFamily="18" charset="0"/>
                <a:cs typeface="Times New Roman" panose="02020603050405020304" pitchFamily="18" charset="0"/>
              </a:rPr>
              <a:t>неустранения</a:t>
            </a:r>
            <a:r>
              <a:rPr lang="ru-RU" sz="1900" dirty="0">
                <a:solidFill>
                  <a:srgbClr val="FF0000"/>
                </a:solidFill>
                <a:latin typeface="Times New Roman" panose="02020603050405020304" pitchFamily="18" charset="0"/>
                <a:cs typeface="Times New Roman" panose="02020603050405020304" pitchFamily="18" charset="0"/>
              </a:rPr>
              <a:t> либо неполного устранения указанных нарушений и замечаний </a:t>
            </a:r>
            <a:r>
              <a:rPr lang="ru-RU" sz="1900" dirty="0">
                <a:latin typeface="Times New Roman" panose="02020603050405020304" pitchFamily="18" charset="0"/>
                <a:cs typeface="Times New Roman" panose="02020603050405020304" pitchFamily="18" charset="0"/>
              </a:rPr>
              <a:t>является основанием для проведения контрольного мероприятия в порядке, установленном статьей 99 Федерального закона "О контрактной системе в сфере закупок товаров, работ, услуг для обеспечения государственных и муниципальных нужд", а также для осуществления иных мероприятий по контролю в рамках установленных нормативными правовыми актами Самарской области полномочий.</a:t>
            </a:r>
          </a:p>
        </p:txBody>
      </p:sp>
    </p:spTree>
    <p:extLst>
      <p:ext uri="{BB962C8B-B14F-4D97-AF65-F5344CB8AC3E}">
        <p14:creationId xmlns:p14="http://schemas.microsoft.com/office/powerpoint/2010/main" val="335263825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67486" y="171718"/>
            <a:ext cx="8596668" cy="562378"/>
          </a:xfrm>
        </p:spPr>
        <p:txBody>
          <a:bodyPr>
            <a:noAutofit/>
          </a:bodyPr>
          <a:lstStyle/>
          <a:p>
            <a:pPr algn="ctr"/>
            <a:r>
              <a:rPr lang="ru-RU" sz="2700" dirty="0">
                <a:latin typeface="Times New Roman" panose="02020603050405020304" pitchFamily="18" charset="0"/>
                <a:cs typeface="Times New Roman" panose="02020603050405020304" pitchFamily="18" charset="0"/>
              </a:rPr>
              <a:t>Создании комиссии по осуществлению закупок</a:t>
            </a:r>
          </a:p>
        </p:txBody>
      </p:sp>
      <p:sp>
        <p:nvSpPr>
          <p:cNvPr id="3" name="Объект 2"/>
          <p:cNvSpPr>
            <a:spLocks noGrp="1"/>
          </p:cNvSpPr>
          <p:nvPr>
            <p:ph idx="1"/>
          </p:nvPr>
        </p:nvSpPr>
        <p:spPr>
          <a:xfrm>
            <a:off x="677334" y="940158"/>
            <a:ext cx="10385618" cy="5396247"/>
          </a:xfrm>
        </p:spPr>
        <p:txBody>
          <a:bodyPr>
            <a:normAutofit/>
          </a:bodyPr>
          <a:lstStyle/>
          <a:p>
            <a:r>
              <a:rPr lang="ru-RU" dirty="0" smtClean="0">
                <a:latin typeface="Times New Roman" panose="02020603050405020304" pitchFamily="18" charset="0"/>
                <a:cs typeface="Times New Roman" panose="02020603050405020304" pitchFamily="18" charset="0"/>
              </a:rPr>
              <a:t>Решение </a:t>
            </a:r>
            <a:r>
              <a:rPr lang="ru-RU" dirty="0">
                <a:latin typeface="Times New Roman" panose="02020603050405020304" pitchFamily="18" charset="0"/>
                <a:cs typeface="Times New Roman" panose="02020603050405020304" pitchFamily="18" charset="0"/>
              </a:rPr>
              <a:t>о создании комиссии по осуществлению закупок товаров, работ, услуг (далее - комиссия) в соответствии с действующим законодательством </a:t>
            </a:r>
            <a:r>
              <a:rPr lang="ru-RU" b="1" dirty="0">
                <a:latin typeface="Times New Roman" panose="02020603050405020304" pitchFamily="18" charset="0"/>
                <a:cs typeface="Times New Roman" panose="02020603050405020304" pitchFamily="18" charset="0"/>
              </a:rPr>
              <a:t>принимается уполномоченным органом</a:t>
            </a:r>
            <a:r>
              <a:rPr lang="ru-RU" dirty="0">
                <a:latin typeface="Times New Roman" panose="02020603050405020304" pitchFamily="18" charset="0"/>
                <a:cs typeface="Times New Roman" panose="02020603050405020304" pitchFamily="18" charset="0"/>
              </a:rPr>
              <a:t>.</a:t>
            </a:r>
          </a:p>
          <a:p>
            <a:r>
              <a:rPr lang="ru-RU" dirty="0" smtClean="0">
                <a:latin typeface="Times New Roman" panose="02020603050405020304" pitchFamily="18" charset="0"/>
                <a:cs typeface="Times New Roman" panose="02020603050405020304" pitchFamily="18" charset="0"/>
              </a:rPr>
              <a:t>В </a:t>
            </a:r>
            <a:r>
              <a:rPr lang="ru-RU" dirty="0">
                <a:latin typeface="Times New Roman" panose="02020603050405020304" pitchFamily="18" charset="0"/>
                <a:cs typeface="Times New Roman" panose="02020603050405020304" pitchFamily="18" charset="0"/>
              </a:rPr>
              <a:t>состав комиссии </a:t>
            </a:r>
            <a:r>
              <a:rPr lang="ru-RU" b="1" dirty="0">
                <a:latin typeface="Times New Roman" panose="02020603050405020304" pitchFamily="18" charset="0"/>
                <a:cs typeface="Times New Roman" panose="02020603050405020304" pitchFamily="18" charset="0"/>
              </a:rPr>
              <a:t>включаются представители уполномоченного органа и заказчика </a:t>
            </a:r>
            <a:r>
              <a:rPr lang="ru-RU" dirty="0">
                <a:latin typeface="Times New Roman" panose="02020603050405020304" pitchFamily="18" charset="0"/>
                <a:cs typeface="Times New Roman" panose="02020603050405020304" pitchFamily="18" charset="0"/>
              </a:rPr>
              <a:t>в количестве, предусмотренном действующим законодательством. </a:t>
            </a:r>
            <a:endParaRPr lang="ru-RU" dirty="0" smtClean="0">
              <a:latin typeface="Times New Roman" panose="02020603050405020304" pitchFamily="18" charset="0"/>
              <a:cs typeface="Times New Roman" panose="02020603050405020304" pitchFamily="18" charset="0"/>
            </a:endParaRPr>
          </a:p>
          <a:p>
            <a:r>
              <a:rPr lang="ru-RU" dirty="0" smtClean="0">
                <a:latin typeface="Times New Roman" panose="02020603050405020304" pitchFamily="18" charset="0"/>
                <a:cs typeface="Times New Roman" panose="02020603050405020304" pitchFamily="18" charset="0"/>
              </a:rPr>
              <a:t>В </a:t>
            </a:r>
            <a:r>
              <a:rPr lang="ru-RU" dirty="0">
                <a:latin typeface="Times New Roman" panose="02020603050405020304" pitchFamily="18" charset="0"/>
                <a:cs typeface="Times New Roman" panose="02020603050405020304" pitchFamily="18" charset="0"/>
              </a:rPr>
              <a:t>случае если заказчик не является главным распорядителем средств областного бюджета, в состав комиссии могут быть включены </a:t>
            </a:r>
            <a:r>
              <a:rPr lang="ru-RU" b="1" dirty="0">
                <a:latin typeface="Times New Roman" panose="02020603050405020304" pitchFamily="18" charset="0"/>
                <a:cs typeface="Times New Roman" panose="02020603050405020304" pitchFamily="18" charset="0"/>
              </a:rPr>
              <a:t>представители главного распорядителя средств областного бюджета</a:t>
            </a:r>
            <a:r>
              <a:rPr lang="ru-RU" dirty="0">
                <a:latin typeface="Times New Roman" panose="02020603050405020304" pitchFamily="18" charset="0"/>
                <a:cs typeface="Times New Roman" panose="02020603050405020304" pitchFamily="18" charset="0"/>
              </a:rPr>
              <a:t>. </a:t>
            </a:r>
            <a:endParaRPr lang="ru-RU" dirty="0" smtClean="0">
              <a:latin typeface="Times New Roman" panose="02020603050405020304" pitchFamily="18" charset="0"/>
              <a:cs typeface="Times New Roman" panose="02020603050405020304" pitchFamily="18" charset="0"/>
            </a:endParaRPr>
          </a:p>
          <a:p>
            <a:r>
              <a:rPr lang="ru-RU" dirty="0" smtClean="0">
                <a:latin typeface="Times New Roman" panose="02020603050405020304" pitchFamily="18" charset="0"/>
                <a:cs typeface="Times New Roman" panose="02020603050405020304" pitchFamily="18" charset="0"/>
              </a:rPr>
              <a:t>Решение </a:t>
            </a:r>
            <a:r>
              <a:rPr lang="ru-RU" dirty="0">
                <a:latin typeface="Times New Roman" panose="02020603050405020304" pitchFamily="18" charset="0"/>
                <a:cs typeface="Times New Roman" panose="02020603050405020304" pitchFamily="18" charset="0"/>
              </a:rPr>
              <a:t>о персональном составе комиссии принимается уполномоченным органом на основании предложенных в составе заявки заказчиками кандидатур для участия в работе комиссий, при этом определяется порядок ее работы, назначается председатель комиссии.</a:t>
            </a:r>
          </a:p>
          <a:p>
            <a:pPr marL="0" indent="0">
              <a:buNone/>
            </a:pPr>
            <a:r>
              <a:rPr lang="ru-RU" dirty="0" smtClean="0">
                <a:latin typeface="Times New Roman" panose="02020603050405020304" pitchFamily="18" charset="0"/>
                <a:cs typeface="Times New Roman" panose="02020603050405020304" pitchFamily="18" charset="0"/>
              </a:rPr>
              <a:t>Заказчик</a:t>
            </a:r>
            <a:r>
              <a:rPr lang="ru-RU" dirty="0">
                <a:latin typeface="Times New Roman" panose="02020603050405020304" pitchFamily="18" charset="0"/>
                <a:cs typeface="Times New Roman" panose="02020603050405020304" pitchFamily="18" charset="0"/>
              </a:rPr>
              <a:t>, главный распорядитель средств областного бюджета, уполномоченный орган обязаны заменить своего представителя в составе комиссии в случае невозможности выполнять им функции члена комиссии.</a:t>
            </a:r>
          </a:p>
          <a:p>
            <a:pPr marL="0" indent="0">
              <a:buNone/>
            </a:pPr>
            <a:r>
              <a:rPr lang="ru-RU" dirty="0" smtClean="0">
                <a:latin typeface="Times New Roman" panose="02020603050405020304" pitchFamily="18" charset="0"/>
                <a:cs typeface="Times New Roman" panose="02020603050405020304" pitchFamily="18" charset="0"/>
              </a:rPr>
              <a:t>Руководитель </a:t>
            </a:r>
            <a:r>
              <a:rPr lang="ru-RU" dirty="0">
                <a:latin typeface="Times New Roman" panose="02020603050405020304" pitchFamily="18" charset="0"/>
                <a:cs typeface="Times New Roman" panose="02020603050405020304" pitchFamily="18" charset="0"/>
              </a:rPr>
              <a:t>заказчика, руководитель главного распорядителя средств областного бюджета обеспечивают своевременную явку и участие в работе членов комиссии соответственно представителей заказчика, представителей главного распорядителя средств областного бюджета.</a:t>
            </a:r>
          </a:p>
        </p:txBody>
      </p:sp>
    </p:spTree>
    <p:extLst>
      <p:ext uri="{BB962C8B-B14F-4D97-AF65-F5344CB8AC3E}">
        <p14:creationId xmlns:p14="http://schemas.microsoft.com/office/powerpoint/2010/main" val="150439678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67486" y="171718"/>
            <a:ext cx="8596668" cy="961624"/>
          </a:xfrm>
        </p:spPr>
        <p:txBody>
          <a:bodyPr>
            <a:noAutofit/>
          </a:bodyPr>
          <a:lstStyle/>
          <a:p>
            <a:pPr algn="ctr"/>
            <a:r>
              <a:rPr lang="ru-RU" sz="2400" dirty="0">
                <a:latin typeface="Times New Roman" panose="02020603050405020304" pitchFamily="18" charset="0"/>
                <a:cs typeface="Times New Roman" panose="02020603050405020304" pitchFamily="18" charset="0"/>
              </a:rPr>
              <a:t>Порядок взаимодействия уполномоченного органа и заказчиков при определении поставщиков (подрядчиков, исполнителей</a:t>
            </a:r>
            <a:r>
              <a:rPr lang="ru-RU" sz="2400" dirty="0" smtClean="0">
                <a:latin typeface="Times New Roman" panose="02020603050405020304" pitchFamily="18" charset="0"/>
                <a:cs typeface="Times New Roman" panose="02020603050405020304" pitchFamily="18" charset="0"/>
              </a:rPr>
              <a:t>)</a:t>
            </a:r>
            <a:endParaRPr lang="ru-RU" sz="2400"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677334" y="1133342"/>
            <a:ext cx="10385618" cy="5203063"/>
          </a:xfrm>
        </p:spPr>
        <p:txBody>
          <a:bodyPr>
            <a:normAutofit/>
          </a:bodyPr>
          <a:lstStyle/>
          <a:p>
            <a:r>
              <a:rPr lang="ru-RU" dirty="0" smtClean="0">
                <a:latin typeface="Times New Roman" panose="02020603050405020304" pitchFamily="18" charset="0"/>
                <a:cs typeface="Times New Roman" panose="02020603050405020304" pitchFamily="18" charset="0"/>
              </a:rPr>
              <a:t>На </a:t>
            </a:r>
            <a:r>
              <a:rPr lang="ru-RU" dirty="0">
                <a:latin typeface="Times New Roman" panose="02020603050405020304" pitchFamily="18" charset="0"/>
                <a:cs typeface="Times New Roman" panose="02020603050405020304" pitchFamily="18" charset="0"/>
              </a:rPr>
              <a:t>основании заявки заказчика уполномоченным органом </a:t>
            </a:r>
            <a:r>
              <a:rPr lang="ru-RU" b="1" dirty="0">
                <a:latin typeface="Times New Roman" panose="02020603050405020304" pitchFamily="18" charset="0"/>
                <a:cs typeface="Times New Roman" panose="02020603050405020304" pitchFamily="18" charset="0"/>
              </a:rPr>
              <a:t>размещается извещение </a:t>
            </a:r>
            <a:r>
              <a:rPr lang="ru-RU" dirty="0">
                <a:latin typeface="Times New Roman" panose="02020603050405020304" pitchFamily="18" charset="0"/>
                <a:cs typeface="Times New Roman" panose="02020603050405020304" pitchFamily="18" charset="0"/>
              </a:rPr>
              <a:t>об осуществлении закупки товаров, работ, </a:t>
            </a:r>
            <a:r>
              <a:rPr lang="ru-RU" dirty="0" smtClean="0">
                <a:latin typeface="Times New Roman" panose="02020603050405020304" pitchFamily="18" charset="0"/>
                <a:cs typeface="Times New Roman" panose="02020603050405020304" pitchFamily="18" charset="0"/>
              </a:rPr>
              <a:t>услуг, конкурсная</a:t>
            </a:r>
            <a:r>
              <a:rPr lang="ru-RU" dirty="0">
                <a:latin typeface="Times New Roman" panose="02020603050405020304" pitchFamily="18" charset="0"/>
                <a:cs typeface="Times New Roman" panose="02020603050405020304" pitchFamily="18" charset="0"/>
              </a:rPr>
              <a:t>, аукционная документация, документация о проведении запроса предложений (далее - документация).</a:t>
            </a:r>
          </a:p>
          <a:p>
            <a:r>
              <a:rPr lang="ru-RU" dirty="0" smtClean="0">
                <a:latin typeface="Times New Roman" panose="02020603050405020304" pitchFamily="18" charset="0"/>
                <a:cs typeface="Times New Roman" panose="02020603050405020304" pitchFamily="18" charset="0"/>
              </a:rPr>
              <a:t>При </a:t>
            </a:r>
            <a:r>
              <a:rPr lang="ru-RU" dirty="0">
                <a:latin typeface="Times New Roman" panose="02020603050405020304" pitchFamily="18" charset="0"/>
                <a:cs typeface="Times New Roman" panose="02020603050405020304" pitchFamily="18" charset="0"/>
              </a:rPr>
              <a:t>поступлении </a:t>
            </a:r>
            <a:r>
              <a:rPr lang="ru-RU" b="1" dirty="0">
                <a:latin typeface="Times New Roman" panose="02020603050405020304" pitchFamily="18" charset="0"/>
                <a:cs typeface="Times New Roman" panose="02020603050405020304" pitchFamily="18" charset="0"/>
              </a:rPr>
              <a:t>запроса на разъяснение положений документации </a:t>
            </a:r>
            <a:r>
              <a:rPr lang="ru-RU" dirty="0">
                <a:latin typeface="Times New Roman" panose="02020603050405020304" pitchFamily="18" charset="0"/>
                <a:cs typeface="Times New Roman" panose="02020603050405020304" pitchFamily="18" charset="0"/>
              </a:rPr>
              <a:t>уполномоченный орган </a:t>
            </a:r>
            <a:r>
              <a:rPr lang="ru-RU" b="1" dirty="0">
                <a:latin typeface="Times New Roman" panose="02020603050405020304" pitchFamily="18" charset="0"/>
                <a:cs typeface="Times New Roman" panose="02020603050405020304" pitchFamily="18" charset="0"/>
              </a:rPr>
              <a:t>в день получения запроса </a:t>
            </a:r>
            <a:r>
              <a:rPr lang="ru-RU" dirty="0">
                <a:latin typeface="Times New Roman" panose="02020603050405020304" pitchFamily="18" charset="0"/>
                <a:cs typeface="Times New Roman" panose="02020603050405020304" pitchFamily="18" charset="0"/>
              </a:rPr>
              <a:t>перенаправляет указанный запрос заказчику в письменной или в электронной форме в случае, если предметом запроса является разъяснение положений документации.</a:t>
            </a:r>
          </a:p>
          <a:p>
            <a:pPr marL="0" indent="0">
              <a:buNone/>
            </a:pPr>
            <a:r>
              <a:rPr lang="ru-RU" dirty="0">
                <a:latin typeface="Times New Roman" panose="02020603050405020304" pitchFamily="18" charset="0"/>
                <a:cs typeface="Times New Roman" panose="02020603050405020304" pitchFamily="18" charset="0"/>
              </a:rPr>
              <a:t>Заказчик обязан представить разъяснения уполномоченному органу в письменной форме или в электронной форме </a:t>
            </a:r>
            <a:r>
              <a:rPr lang="ru-RU" b="1" dirty="0">
                <a:latin typeface="Times New Roman" panose="02020603050405020304" pitchFamily="18" charset="0"/>
                <a:cs typeface="Times New Roman" panose="02020603050405020304" pitchFamily="18" charset="0"/>
              </a:rPr>
              <a:t>в течение одного рабочего</a:t>
            </a:r>
            <a:r>
              <a:rPr lang="ru-RU" dirty="0">
                <a:latin typeface="Times New Roman" panose="02020603050405020304" pitchFamily="18" charset="0"/>
                <a:cs typeface="Times New Roman" panose="02020603050405020304" pitchFamily="18" charset="0"/>
              </a:rPr>
              <a:t> дня с момента получения запроса о разъяснении документации, но не позднее дня, предшествующего дате опубликования ответа на разъяснение на официальном сайте.</a:t>
            </a:r>
          </a:p>
          <a:p>
            <a:pPr marL="0" indent="0">
              <a:buNone/>
            </a:pPr>
            <a:r>
              <a:rPr lang="ru-RU" dirty="0">
                <a:latin typeface="Times New Roman" panose="02020603050405020304" pitchFamily="18" charset="0"/>
                <a:cs typeface="Times New Roman" panose="02020603050405020304" pitchFamily="18" charset="0"/>
              </a:rPr>
              <a:t>В случае непредставления разъяснения положений документации либо представления разъяснения положений документации позже срока</a:t>
            </a:r>
            <a:r>
              <a:rPr lang="ru-RU" dirty="0" smtClean="0">
                <a:latin typeface="Times New Roman" panose="02020603050405020304" pitchFamily="18" charset="0"/>
                <a:cs typeface="Times New Roman" panose="02020603050405020304" pitchFamily="18" charset="0"/>
              </a:rPr>
              <a:t>, </a:t>
            </a:r>
            <a:r>
              <a:rPr lang="ru-RU" b="1" dirty="0">
                <a:latin typeface="Times New Roman" panose="02020603050405020304" pitchFamily="18" charset="0"/>
                <a:cs typeface="Times New Roman" panose="02020603050405020304" pitchFamily="18" charset="0"/>
              </a:rPr>
              <a:t>ответственность за несоблюдение сроков представления разъяснений</a:t>
            </a:r>
            <a:r>
              <a:rPr lang="ru-RU" dirty="0">
                <a:latin typeface="Times New Roman" panose="02020603050405020304" pitchFamily="18" charset="0"/>
                <a:cs typeface="Times New Roman" panose="02020603050405020304" pitchFamily="18" charset="0"/>
              </a:rPr>
              <a:t> положений документации в соответствии с действующим законодательством несет заказчик.</a:t>
            </a:r>
          </a:p>
        </p:txBody>
      </p:sp>
    </p:spTree>
    <p:extLst>
      <p:ext uri="{BB962C8B-B14F-4D97-AF65-F5344CB8AC3E}">
        <p14:creationId xmlns:p14="http://schemas.microsoft.com/office/powerpoint/2010/main" val="359479540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67486" y="171718"/>
            <a:ext cx="8596668" cy="961624"/>
          </a:xfrm>
        </p:spPr>
        <p:txBody>
          <a:bodyPr>
            <a:noAutofit/>
          </a:bodyPr>
          <a:lstStyle/>
          <a:p>
            <a:pPr algn="ctr"/>
            <a:r>
              <a:rPr lang="ru-RU" sz="2000" dirty="0">
                <a:latin typeface="Times New Roman" panose="02020603050405020304" pitchFamily="18" charset="0"/>
                <a:cs typeface="Times New Roman" panose="02020603050405020304" pitchFamily="18" charset="0"/>
              </a:rPr>
              <a:t>Особенности взаимодействия при проведении</a:t>
            </a:r>
            <a:br>
              <a:rPr lang="ru-RU" sz="2000" dirty="0">
                <a:latin typeface="Times New Roman" panose="02020603050405020304" pitchFamily="18" charset="0"/>
                <a:cs typeface="Times New Roman" panose="02020603050405020304" pitchFamily="18" charset="0"/>
              </a:rPr>
            </a:br>
            <a:r>
              <a:rPr lang="ru-RU" sz="2000" dirty="0">
                <a:latin typeface="Times New Roman" panose="02020603050405020304" pitchFamily="18" charset="0"/>
                <a:cs typeface="Times New Roman" panose="02020603050405020304" pitchFamily="18" charset="0"/>
              </a:rPr>
              <a:t>совместных конкурсов или аукционов </a:t>
            </a:r>
            <a:r>
              <a:rPr lang="ru-RU" sz="2000" dirty="0" smtClean="0">
                <a:latin typeface="Times New Roman" panose="02020603050405020304" pitchFamily="18" charset="0"/>
                <a:cs typeface="Times New Roman" panose="02020603050405020304" pitchFamily="18" charset="0"/>
              </a:rPr>
              <a:t>(</a:t>
            </a:r>
            <a:r>
              <a:rPr lang="ru-RU" sz="2000" b="1" dirty="0" smtClean="0">
                <a:solidFill>
                  <a:srgbClr val="FF0000"/>
                </a:solidFill>
                <a:latin typeface="Times New Roman" panose="02020603050405020304" pitchFamily="18" charset="0"/>
                <a:cs typeface="Times New Roman" panose="02020603050405020304" pitchFamily="18" charset="0"/>
              </a:rPr>
              <a:t>ПП СО </a:t>
            </a:r>
            <a:r>
              <a:rPr lang="ru-RU" sz="2000" b="1" dirty="0">
                <a:solidFill>
                  <a:srgbClr val="FF0000"/>
                </a:solidFill>
                <a:latin typeface="Times New Roman" panose="02020603050405020304" pitchFamily="18" charset="0"/>
                <a:cs typeface="Times New Roman" panose="02020603050405020304" pitchFamily="18" charset="0"/>
              </a:rPr>
              <a:t>от 24.10.2019 № </a:t>
            </a:r>
            <a:r>
              <a:rPr lang="ru-RU" sz="2000" b="1" dirty="0" smtClean="0">
                <a:solidFill>
                  <a:srgbClr val="FF0000"/>
                </a:solidFill>
                <a:latin typeface="Times New Roman" panose="02020603050405020304" pitchFamily="18" charset="0"/>
                <a:cs typeface="Times New Roman" panose="02020603050405020304" pitchFamily="18" charset="0"/>
              </a:rPr>
              <a:t>744</a:t>
            </a:r>
            <a:r>
              <a:rPr lang="ru-RU" sz="2000" dirty="0" smtClean="0">
                <a:latin typeface="Times New Roman" panose="02020603050405020304" pitchFamily="18" charset="0"/>
                <a:cs typeface="Times New Roman" panose="02020603050405020304" pitchFamily="18" charset="0"/>
              </a:rPr>
              <a:t>)</a:t>
            </a:r>
            <a:r>
              <a:rPr lang="ru-RU" sz="2000" dirty="0">
                <a:latin typeface="Times New Roman" panose="02020603050405020304" pitchFamily="18" charset="0"/>
                <a:cs typeface="Times New Roman" panose="02020603050405020304" pitchFamily="18" charset="0"/>
              </a:rPr>
              <a:t/>
            </a:r>
            <a:br>
              <a:rPr lang="ru-RU" sz="2000" dirty="0">
                <a:latin typeface="Times New Roman" panose="02020603050405020304" pitchFamily="18" charset="0"/>
                <a:cs typeface="Times New Roman" panose="02020603050405020304" pitchFamily="18" charset="0"/>
              </a:rPr>
            </a:br>
            <a:r>
              <a:rPr lang="ru-RU" sz="2400" dirty="0">
                <a:latin typeface="Times New Roman" panose="02020603050405020304" pitchFamily="18" charset="0"/>
                <a:cs typeface="Times New Roman" panose="02020603050405020304" pitchFamily="18" charset="0"/>
              </a:rPr>
              <a:t/>
            </a:r>
            <a:br>
              <a:rPr lang="ru-RU" sz="2400" dirty="0">
                <a:latin typeface="Times New Roman" panose="02020603050405020304" pitchFamily="18" charset="0"/>
                <a:cs typeface="Times New Roman" panose="02020603050405020304" pitchFamily="18" charset="0"/>
              </a:rPr>
            </a:br>
            <a:endParaRPr lang="ru-RU" sz="2400"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677334" y="1133342"/>
            <a:ext cx="10385618" cy="5203063"/>
          </a:xfrm>
        </p:spPr>
        <p:txBody>
          <a:bodyPr>
            <a:noAutofit/>
          </a:bodyPr>
          <a:lstStyle/>
          <a:p>
            <a:r>
              <a:rPr lang="ru-RU" sz="2000" dirty="0" smtClean="0">
                <a:latin typeface="Times New Roman" panose="02020603050405020304" pitchFamily="18" charset="0"/>
                <a:cs typeface="Times New Roman" panose="02020603050405020304" pitchFamily="18" charset="0"/>
              </a:rPr>
              <a:t>Совместные конкурсы или аукционы </a:t>
            </a:r>
            <a:r>
              <a:rPr lang="ru-RU" sz="2000" b="1" dirty="0" smtClean="0">
                <a:latin typeface="Times New Roman" panose="02020603050405020304" pitchFamily="18" charset="0"/>
                <a:cs typeface="Times New Roman" panose="02020603050405020304" pitchFamily="18" charset="0"/>
              </a:rPr>
              <a:t>рекомендуются</a:t>
            </a:r>
            <a:r>
              <a:rPr lang="ru-RU" sz="2000" dirty="0" smtClean="0">
                <a:latin typeface="Times New Roman" panose="02020603050405020304" pitchFamily="18" charset="0"/>
                <a:cs typeface="Times New Roman" panose="02020603050405020304" pitchFamily="18" charset="0"/>
              </a:rPr>
              <a:t> к проведению при закупке товаров, работ, услуг, включенных в </a:t>
            </a:r>
            <a:r>
              <a:rPr lang="ru-RU" sz="2000" dirty="0" smtClean="0">
                <a:solidFill>
                  <a:srgbClr val="FF0000"/>
                </a:solidFill>
                <a:latin typeface="Times New Roman" panose="02020603050405020304" pitchFamily="18" charset="0"/>
                <a:cs typeface="Times New Roman" panose="02020603050405020304" pitchFamily="18" charset="0"/>
              </a:rPr>
              <a:t>Перечень видов товаров, работ, услуг, закупаемых преимущественно на совместных конкурсах или аукционах</a:t>
            </a:r>
            <a:r>
              <a:rPr lang="ru-RU" sz="2000" dirty="0" smtClean="0">
                <a:latin typeface="Times New Roman" panose="02020603050405020304" pitchFamily="18" charset="0"/>
                <a:cs typeface="Times New Roman" panose="02020603050405020304" pitchFamily="18" charset="0"/>
              </a:rPr>
              <a:t>, приведенный в приложении 5 к настоящему Порядку.</a:t>
            </a:r>
          </a:p>
          <a:p>
            <a:r>
              <a:rPr lang="ru-RU" sz="2000" dirty="0" smtClean="0">
                <a:latin typeface="Times New Roman" panose="02020603050405020304" pitchFamily="18" charset="0"/>
                <a:cs typeface="Times New Roman" panose="02020603050405020304" pitchFamily="18" charset="0"/>
              </a:rPr>
              <a:t>В целях организации проведения совместных конкурсов и аукционов </a:t>
            </a:r>
            <a:r>
              <a:rPr lang="ru-RU" sz="2000" dirty="0" smtClean="0">
                <a:solidFill>
                  <a:srgbClr val="FF0000"/>
                </a:solidFill>
                <a:latin typeface="Times New Roman" panose="02020603050405020304" pitchFamily="18" charset="0"/>
                <a:cs typeface="Times New Roman" panose="02020603050405020304" pitchFamily="18" charset="0"/>
              </a:rPr>
              <a:t>уполномоченным органом ежегодно утверждается график</a:t>
            </a:r>
            <a:r>
              <a:rPr lang="ru-RU" sz="2000" dirty="0" smtClean="0">
                <a:latin typeface="Times New Roman" panose="02020603050405020304" pitchFamily="18" charset="0"/>
                <a:cs typeface="Times New Roman" panose="02020603050405020304" pitchFamily="18" charset="0"/>
              </a:rPr>
              <a:t> работы уполномоченного органа при проведении совместных конкурсов и аукционов (далее - График).</a:t>
            </a:r>
          </a:p>
          <a:p>
            <a:r>
              <a:rPr lang="ru-RU" sz="2000" dirty="0" smtClean="0">
                <a:latin typeface="Times New Roman" panose="02020603050405020304" pitchFamily="18" charset="0"/>
                <a:cs typeface="Times New Roman" panose="02020603050405020304" pitchFamily="18" charset="0"/>
              </a:rPr>
              <a:t>График размещается на официальном сайте уполномоченного органа в течение трех рабочих дней с момента утверждения.</a:t>
            </a:r>
          </a:p>
          <a:p>
            <a:r>
              <a:rPr lang="ru-RU" sz="2000" dirty="0" smtClean="0">
                <a:latin typeface="Times New Roman" panose="02020603050405020304" pitchFamily="18" charset="0"/>
                <a:cs typeface="Times New Roman" panose="02020603050405020304" pitchFamily="18" charset="0"/>
              </a:rPr>
              <a:t>В случае необходимости внесения изменений или дополнений в График главные распорядители средств областного бюджета направляют в уполномоченный орган письменное обращение с обоснованием необходимости внесения изменений или дополнений.</a:t>
            </a:r>
            <a:endParaRPr lang="ru-RU"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9690573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67486" y="171718"/>
            <a:ext cx="8596668" cy="961624"/>
          </a:xfrm>
        </p:spPr>
        <p:txBody>
          <a:bodyPr>
            <a:noAutofit/>
          </a:bodyPr>
          <a:lstStyle/>
          <a:p>
            <a:pPr algn="ctr"/>
            <a:r>
              <a:rPr lang="ru-RU" sz="2000" dirty="0">
                <a:latin typeface="Times New Roman" panose="02020603050405020304" pitchFamily="18" charset="0"/>
                <a:cs typeface="Times New Roman" panose="02020603050405020304" pitchFamily="18" charset="0"/>
              </a:rPr>
              <a:t>Особенности взаимодействия при проведении</a:t>
            </a:r>
            <a:br>
              <a:rPr lang="ru-RU" sz="2000" dirty="0">
                <a:latin typeface="Times New Roman" panose="02020603050405020304" pitchFamily="18" charset="0"/>
                <a:cs typeface="Times New Roman" panose="02020603050405020304" pitchFamily="18" charset="0"/>
              </a:rPr>
            </a:br>
            <a:r>
              <a:rPr lang="ru-RU" sz="2000" dirty="0">
                <a:latin typeface="Times New Roman" panose="02020603050405020304" pitchFamily="18" charset="0"/>
                <a:cs typeface="Times New Roman" panose="02020603050405020304" pitchFamily="18" charset="0"/>
              </a:rPr>
              <a:t>совместных конкурсов или аукционов </a:t>
            </a:r>
            <a:r>
              <a:rPr lang="ru-RU" sz="2000" dirty="0" smtClean="0">
                <a:latin typeface="Times New Roman" panose="02020603050405020304" pitchFamily="18" charset="0"/>
                <a:cs typeface="Times New Roman" panose="02020603050405020304" pitchFamily="18" charset="0"/>
              </a:rPr>
              <a:t>(</a:t>
            </a:r>
            <a:r>
              <a:rPr lang="ru-RU" sz="2000" b="1" dirty="0" smtClean="0">
                <a:solidFill>
                  <a:srgbClr val="FF0000"/>
                </a:solidFill>
                <a:latin typeface="Times New Roman" panose="02020603050405020304" pitchFamily="18" charset="0"/>
                <a:cs typeface="Times New Roman" panose="02020603050405020304" pitchFamily="18" charset="0"/>
              </a:rPr>
              <a:t>ПП СО </a:t>
            </a:r>
            <a:r>
              <a:rPr lang="ru-RU" sz="2000" b="1" dirty="0">
                <a:solidFill>
                  <a:srgbClr val="FF0000"/>
                </a:solidFill>
                <a:latin typeface="Times New Roman" panose="02020603050405020304" pitchFamily="18" charset="0"/>
                <a:cs typeface="Times New Roman" panose="02020603050405020304" pitchFamily="18" charset="0"/>
              </a:rPr>
              <a:t>от 24.10.2019 № </a:t>
            </a:r>
            <a:r>
              <a:rPr lang="ru-RU" sz="2000" b="1" dirty="0" smtClean="0">
                <a:solidFill>
                  <a:srgbClr val="FF0000"/>
                </a:solidFill>
                <a:latin typeface="Times New Roman" panose="02020603050405020304" pitchFamily="18" charset="0"/>
                <a:cs typeface="Times New Roman" panose="02020603050405020304" pitchFamily="18" charset="0"/>
              </a:rPr>
              <a:t>744</a:t>
            </a:r>
            <a:r>
              <a:rPr lang="ru-RU" sz="2000" dirty="0" smtClean="0">
                <a:latin typeface="Times New Roman" panose="02020603050405020304" pitchFamily="18" charset="0"/>
                <a:cs typeface="Times New Roman" panose="02020603050405020304" pitchFamily="18" charset="0"/>
              </a:rPr>
              <a:t>)</a:t>
            </a:r>
            <a:r>
              <a:rPr lang="ru-RU" sz="2000" dirty="0">
                <a:latin typeface="Times New Roman" panose="02020603050405020304" pitchFamily="18" charset="0"/>
                <a:cs typeface="Times New Roman" panose="02020603050405020304" pitchFamily="18" charset="0"/>
              </a:rPr>
              <a:t/>
            </a:r>
            <a:br>
              <a:rPr lang="ru-RU" sz="2000" dirty="0">
                <a:latin typeface="Times New Roman" panose="02020603050405020304" pitchFamily="18" charset="0"/>
                <a:cs typeface="Times New Roman" panose="02020603050405020304" pitchFamily="18" charset="0"/>
              </a:rPr>
            </a:br>
            <a:r>
              <a:rPr lang="ru-RU" sz="2400" dirty="0">
                <a:latin typeface="Times New Roman" panose="02020603050405020304" pitchFamily="18" charset="0"/>
                <a:cs typeface="Times New Roman" panose="02020603050405020304" pitchFamily="18" charset="0"/>
              </a:rPr>
              <a:t/>
            </a:r>
            <a:br>
              <a:rPr lang="ru-RU" sz="2400" dirty="0">
                <a:latin typeface="Times New Roman" panose="02020603050405020304" pitchFamily="18" charset="0"/>
                <a:cs typeface="Times New Roman" panose="02020603050405020304" pitchFamily="18" charset="0"/>
              </a:rPr>
            </a:br>
            <a:endParaRPr lang="ru-RU" sz="2400"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677334" y="1133342"/>
            <a:ext cx="10385618" cy="5203063"/>
          </a:xfrm>
        </p:spPr>
        <p:txBody>
          <a:bodyPr>
            <a:noAutofit/>
          </a:bodyPr>
          <a:lstStyle/>
          <a:p>
            <a:pPr marL="0" indent="0" algn="ctr">
              <a:buNone/>
            </a:pPr>
            <a:r>
              <a:rPr lang="ru-RU" sz="2000" b="1" dirty="0" smtClean="0">
                <a:latin typeface="Arial"/>
              </a:rPr>
              <a:t>ПЕРЕЧЕНЬ</a:t>
            </a:r>
            <a:endParaRPr lang="ru-RU" sz="2000" b="1" dirty="0">
              <a:latin typeface="Arial"/>
            </a:endParaRPr>
          </a:p>
          <a:p>
            <a:pPr marL="0" indent="0" algn="ctr">
              <a:buNone/>
            </a:pPr>
            <a:r>
              <a:rPr lang="ru-RU" sz="2000" b="1" dirty="0">
                <a:latin typeface="Arial"/>
              </a:rPr>
              <a:t>ВИДОВ ТОВАРОВ, РАБОТ, УСЛУГ, ЗАКУПАЕМЫХ ПРЕИМУЩЕСТВЕННО</a:t>
            </a:r>
          </a:p>
          <a:p>
            <a:pPr marL="0" indent="0" algn="ctr">
              <a:buNone/>
            </a:pPr>
            <a:r>
              <a:rPr lang="ru-RU" sz="2000" b="1" dirty="0">
                <a:latin typeface="Arial"/>
              </a:rPr>
              <a:t>НА СОВМЕСТНЫХ КОНКУРСАХ ИЛИ АУКЦИОНАХ</a:t>
            </a:r>
          </a:p>
          <a:p>
            <a:pPr marL="0" indent="0" algn="just">
              <a:buNone/>
            </a:pPr>
            <a:endParaRPr lang="ru-RU" sz="2000" dirty="0">
              <a:latin typeface="Arial"/>
            </a:endParaRPr>
          </a:p>
          <a:p>
            <a:pPr marL="0" indent="0" algn="just">
              <a:buNone/>
            </a:pPr>
            <a:r>
              <a:rPr lang="ru-RU" sz="2000" dirty="0">
                <a:latin typeface="Arial"/>
              </a:rPr>
              <a:t>1. Канцелярские принадлежности.</a:t>
            </a:r>
          </a:p>
          <a:p>
            <a:pPr marL="0" indent="0" algn="just">
              <a:buNone/>
            </a:pPr>
            <a:r>
              <a:rPr lang="ru-RU" sz="2000" dirty="0">
                <a:latin typeface="Arial"/>
              </a:rPr>
              <a:t>2. Продукты питания.</a:t>
            </a:r>
          </a:p>
          <a:p>
            <a:pPr marL="0" indent="0" algn="just">
              <a:buNone/>
            </a:pPr>
            <a:r>
              <a:rPr lang="ru-RU" sz="2000" dirty="0">
                <a:latin typeface="Arial"/>
              </a:rPr>
              <a:t>3. Хозяйственные товары.</a:t>
            </a:r>
          </a:p>
          <a:p>
            <a:pPr marL="0" indent="0" algn="just">
              <a:buNone/>
            </a:pPr>
            <a:r>
              <a:rPr lang="ru-RU" sz="2000" dirty="0">
                <a:latin typeface="Arial"/>
              </a:rPr>
              <a:t>4. Бланочная продукция.</a:t>
            </a:r>
          </a:p>
          <a:p>
            <a:pPr marL="0" indent="0" algn="just">
              <a:buNone/>
            </a:pPr>
            <a:r>
              <a:rPr lang="ru-RU" sz="2000" dirty="0">
                <a:latin typeface="Arial"/>
              </a:rPr>
              <a:t>5. Офисная, бытовая и вычислительная техника.</a:t>
            </a:r>
          </a:p>
          <a:p>
            <a:pPr marL="0" indent="0" algn="just">
              <a:buNone/>
            </a:pPr>
            <a:r>
              <a:rPr lang="ru-RU" sz="2000" dirty="0">
                <a:latin typeface="Arial"/>
              </a:rPr>
              <a:t>6. Текстильные изделия.</a:t>
            </a:r>
          </a:p>
          <a:p>
            <a:pPr marL="0" indent="0" algn="just">
              <a:buNone/>
            </a:pPr>
            <a:r>
              <a:rPr lang="ru-RU" sz="2000" dirty="0">
                <a:latin typeface="Arial"/>
              </a:rPr>
              <a:t>7. Изделия медицинского назначения.</a:t>
            </a:r>
          </a:p>
          <a:p>
            <a:pPr marL="0" indent="0" algn="just">
              <a:buNone/>
            </a:pPr>
            <a:r>
              <a:rPr lang="ru-RU" sz="2000" dirty="0">
                <a:latin typeface="Arial"/>
              </a:rPr>
              <a:t>8. Лекарственные средства.</a:t>
            </a:r>
          </a:p>
          <a:p>
            <a:pPr marL="0" indent="0">
              <a:buNone/>
            </a:pPr>
            <a:endParaRPr lang="ru-RU"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8582440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67486" y="171718"/>
            <a:ext cx="8596668" cy="961624"/>
          </a:xfrm>
        </p:spPr>
        <p:txBody>
          <a:bodyPr>
            <a:noAutofit/>
          </a:bodyPr>
          <a:lstStyle/>
          <a:p>
            <a:pPr algn="ctr"/>
            <a:r>
              <a:rPr lang="ru-RU" sz="2000" dirty="0">
                <a:latin typeface="Times New Roman" panose="02020603050405020304" pitchFamily="18" charset="0"/>
                <a:cs typeface="Times New Roman" panose="02020603050405020304" pitchFamily="18" charset="0"/>
              </a:rPr>
              <a:t>Особенности взаимодействия при проведении</a:t>
            </a:r>
            <a:br>
              <a:rPr lang="ru-RU" sz="2000" dirty="0">
                <a:latin typeface="Times New Roman" panose="02020603050405020304" pitchFamily="18" charset="0"/>
                <a:cs typeface="Times New Roman" panose="02020603050405020304" pitchFamily="18" charset="0"/>
              </a:rPr>
            </a:br>
            <a:r>
              <a:rPr lang="ru-RU" sz="2000" dirty="0">
                <a:latin typeface="Times New Roman" panose="02020603050405020304" pitchFamily="18" charset="0"/>
                <a:cs typeface="Times New Roman" panose="02020603050405020304" pitchFamily="18" charset="0"/>
              </a:rPr>
              <a:t>совместных конкурсов или аукционов </a:t>
            </a:r>
            <a:r>
              <a:rPr lang="ru-RU" sz="2000" dirty="0" smtClean="0">
                <a:latin typeface="Times New Roman" panose="02020603050405020304" pitchFamily="18" charset="0"/>
                <a:cs typeface="Times New Roman" panose="02020603050405020304" pitchFamily="18" charset="0"/>
              </a:rPr>
              <a:t>(</a:t>
            </a:r>
            <a:r>
              <a:rPr lang="ru-RU" sz="2000" b="1" dirty="0" smtClean="0">
                <a:solidFill>
                  <a:srgbClr val="FF0000"/>
                </a:solidFill>
                <a:latin typeface="Times New Roman" panose="02020603050405020304" pitchFamily="18" charset="0"/>
                <a:cs typeface="Times New Roman" panose="02020603050405020304" pitchFamily="18" charset="0"/>
              </a:rPr>
              <a:t>ПП СО </a:t>
            </a:r>
            <a:r>
              <a:rPr lang="ru-RU" sz="2000" b="1" dirty="0">
                <a:solidFill>
                  <a:srgbClr val="FF0000"/>
                </a:solidFill>
                <a:latin typeface="Times New Roman" panose="02020603050405020304" pitchFamily="18" charset="0"/>
                <a:cs typeface="Times New Roman" panose="02020603050405020304" pitchFamily="18" charset="0"/>
              </a:rPr>
              <a:t>от 24.10.2019 № </a:t>
            </a:r>
            <a:r>
              <a:rPr lang="ru-RU" sz="2000" b="1" dirty="0" smtClean="0">
                <a:solidFill>
                  <a:srgbClr val="FF0000"/>
                </a:solidFill>
                <a:latin typeface="Times New Roman" panose="02020603050405020304" pitchFamily="18" charset="0"/>
                <a:cs typeface="Times New Roman" panose="02020603050405020304" pitchFamily="18" charset="0"/>
              </a:rPr>
              <a:t>744</a:t>
            </a:r>
            <a:r>
              <a:rPr lang="ru-RU" sz="2000" dirty="0" smtClean="0">
                <a:latin typeface="Times New Roman" panose="02020603050405020304" pitchFamily="18" charset="0"/>
                <a:cs typeface="Times New Roman" panose="02020603050405020304" pitchFamily="18" charset="0"/>
              </a:rPr>
              <a:t>)</a:t>
            </a:r>
            <a:r>
              <a:rPr lang="ru-RU" sz="2000" dirty="0">
                <a:latin typeface="Times New Roman" panose="02020603050405020304" pitchFamily="18" charset="0"/>
                <a:cs typeface="Times New Roman" panose="02020603050405020304" pitchFamily="18" charset="0"/>
              </a:rPr>
              <a:t/>
            </a:r>
            <a:br>
              <a:rPr lang="ru-RU" sz="2000" dirty="0">
                <a:latin typeface="Times New Roman" panose="02020603050405020304" pitchFamily="18" charset="0"/>
                <a:cs typeface="Times New Roman" panose="02020603050405020304" pitchFamily="18" charset="0"/>
              </a:rPr>
            </a:br>
            <a:r>
              <a:rPr lang="ru-RU" sz="2400" dirty="0">
                <a:latin typeface="Times New Roman" panose="02020603050405020304" pitchFamily="18" charset="0"/>
                <a:cs typeface="Times New Roman" panose="02020603050405020304" pitchFamily="18" charset="0"/>
              </a:rPr>
              <a:t/>
            </a:r>
            <a:br>
              <a:rPr lang="ru-RU" sz="2400" dirty="0">
                <a:latin typeface="Times New Roman" panose="02020603050405020304" pitchFamily="18" charset="0"/>
                <a:cs typeface="Times New Roman" panose="02020603050405020304" pitchFamily="18" charset="0"/>
              </a:rPr>
            </a:br>
            <a:endParaRPr lang="ru-RU" sz="2400"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677334" y="1133342"/>
            <a:ext cx="10385618" cy="5203063"/>
          </a:xfrm>
        </p:spPr>
        <p:txBody>
          <a:bodyPr>
            <a:noAutofit/>
          </a:bodyPr>
          <a:lstStyle/>
          <a:p>
            <a:r>
              <a:rPr lang="ru-RU" sz="2000" dirty="0">
                <a:latin typeface="Times New Roman" panose="02020603050405020304" pitchFamily="18" charset="0"/>
                <a:cs typeface="Times New Roman" panose="02020603050405020304" pitchFamily="18" charset="0"/>
              </a:rPr>
              <a:t>Планирование и направление в уполномоченный орган заявок по совместным конкурсам или аукционам осуществляется заказчиками самостоятельно с учетом информации, указанной в Графике, а также требований раздела 2 настоящего Порядка.</a:t>
            </a:r>
          </a:p>
          <a:p>
            <a:r>
              <a:rPr lang="ru-RU" sz="2000" dirty="0" smtClean="0">
                <a:solidFill>
                  <a:srgbClr val="FF0000"/>
                </a:solidFill>
                <a:latin typeface="Times New Roman" panose="02020603050405020304" pitchFamily="18" charset="0"/>
                <a:cs typeface="Times New Roman" panose="02020603050405020304" pitchFamily="18" charset="0"/>
              </a:rPr>
              <a:t>Соглашение </a:t>
            </a:r>
            <a:r>
              <a:rPr lang="ru-RU" sz="2000" dirty="0">
                <a:solidFill>
                  <a:srgbClr val="FF0000"/>
                </a:solidFill>
                <a:latin typeface="Times New Roman" panose="02020603050405020304" pitchFamily="18" charset="0"/>
                <a:cs typeface="Times New Roman" panose="02020603050405020304" pitchFamily="18" charset="0"/>
              </a:rPr>
              <a:t>о проведении совместного конкурса или аукциона является договором присоединения</a:t>
            </a:r>
            <a:r>
              <a:rPr lang="ru-RU" sz="2000" dirty="0">
                <a:latin typeface="Times New Roman" panose="02020603050405020304" pitchFamily="18" charset="0"/>
                <a:cs typeface="Times New Roman" panose="02020603050405020304" pitchFamily="18" charset="0"/>
              </a:rPr>
              <a:t> в соответствии со статьей 428 Гражданского кодекса Российской Федерации, заключается по форме и в порядке, которые установлены действующим законодательством.</a:t>
            </a:r>
          </a:p>
          <a:p>
            <a:r>
              <a:rPr lang="ru-RU" sz="2000" dirty="0" smtClean="0">
                <a:latin typeface="Times New Roman" panose="02020603050405020304" pitchFamily="18" charset="0"/>
                <a:cs typeface="Times New Roman" panose="02020603050405020304" pitchFamily="18" charset="0"/>
              </a:rPr>
              <a:t>Заявление </a:t>
            </a:r>
            <a:r>
              <a:rPr lang="ru-RU" sz="2000" dirty="0">
                <a:latin typeface="Times New Roman" panose="02020603050405020304" pitchFamily="18" charset="0"/>
                <a:cs typeface="Times New Roman" panose="02020603050405020304" pitchFamily="18" charset="0"/>
              </a:rPr>
              <a:t>о присоединении </a:t>
            </a:r>
            <a:r>
              <a:rPr lang="ru-RU" sz="2000" dirty="0">
                <a:solidFill>
                  <a:srgbClr val="FF0000"/>
                </a:solidFill>
                <a:latin typeface="Times New Roman" panose="02020603050405020304" pitchFamily="18" charset="0"/>
                <a:cs typeface="Times New Roman" panose="02020603050405020304" pitchFamily="18" charset="0"/>
              </a:rPr>
              <a:t>подписывается в электронной форме </a:t>
            </a:r>
            <a:r>
              <a:rPr lang="ru-RU" sz="2000" dirty="0">
                <a:latin typeface="Times New Roman" panose="02020603050405020304" pitchFamily="18" charset="0"/>
                <a:cs typeface="Times New Roman" panose="02020603050405020304" pitchFamily="18" charset="0"/>
              </a:rPr>
              <a:t>посредством программных средств ГИС "Госзаказ" одновременно с направлением в уполномоченный орган заявки заказчика.</a:t>
            </a:r>
          </a:p>
          <a:p>
            <a:r>
              <a:rPr lang="ru-RU" sz="2000" dirty="0" smtClean="0">
                <a:latin typeface="Times New Roman" panose="02020603050405020304" pitchFamily="18" charset="0"/>
                <a:cs typeface="Times New Roman" panose="02020603050405020304" pitchFamily="18" charset="0"/>
              </a:rPr>
              <a:t>Формирование </a:t>
            </a:r>
            <a:r>
              <a:rPr lang="ru-RU" sz="2000" dirty="0">
                <a:latin typeface="Times New Roman" panose="02020603050405020304" pitchFamily="18" charset="0"/>
                <a:cs typeface="Times New Roman" panose="02020603050405020304" pitchFamily="18" charset="0"/>
              </a:rPr>
              <a:t>соглашения о проведении совместного конкурса или аукциона организатором осуществляется посредством ГИС "Госзаказ" </a:t>
            </a:r>
            <a:r>
              <a:rPr lang="ru-RU" sz="2000" dirty="0">
                <a:solidFill>
                  <a:srgbClr val="FF0000"/>
                </a:solidFill>
                <a:latin typeface="Times New Roman" panose="02020603050405020304" pitchFamily="18" charset="0"/>
                <a:cs typeface="Times New Roman" panose="02020603050405020304" pitchFamily="18" charset="0"/>
              </a:rPr>
              <a:t>до конца месяца</a:t>
            </a:r>
            <a:r>
              <a:rPr lang="ru-RU" sz="2000" dirty="0">
                <a:latin typeface="Times New Roman" panose="02020603050405020304" pitchFamily="18" charset="0"/>
                <a:cs typeface="Times New Roman" panose="02020603050405020304" pitchFamily="18" charset="0"/>
              </a:rPr>
              <a:t>, в котором планируется публикация извещения о проведении совместного конкурса или аукциона, указанного в Графике.</a:t>
            </a:r>
          </a:p>
        </p:txBody>
      </p:sp>
    </p:spTree>
    <p:extLst>
      <p:ext uri="{BB962C8B-B14F-4D97-AF65-F5344CB8AC3E}">
        <p14:creationId xmlns:p14="http://schemas.microsoft.com/office/powerpoint/2010/main" val="262500275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67486" y="171718"/>
            <a:ext cx="8596668" cy="563068"/>
          </a:xfrm>
        </p:spPr>
        <p:txBody>
          <a:bodyPr>
            <a:noAutofit/>
          </a:bodyPr>
          <a:lstStyle/>
          <a:p>
            <a:pPr algn="ctr"/>
            <a:r>
              <a:rPr lang="ru-RU" sz="2000" dirty="0" smtClean="0">
                <a:latin typeface="Times New Roman" panose="02020603050405020304" pitchFamily="18" charset="0"/>
                <a:cs typeface="Times New Roman" panose="02020603050405020304" pitchFamily="18" charset="0"/>
              </a:rPr>
              <a:t>Централизация закупок для МО СО</a:t>
            </a:r>
            <a:endParaRPr lang="ru-RU" sz="2400" dirty="0">
              <a:latin typeface="Times New Roman" panose="02020603050405020304" pitchFamily="18" charset="0"/>
              <a:cs typeface="Times New Roman" panose="02020603050405020304" pitchFamily="18" charset="0"/>
            </a:endParaRPr>
          </a:p>
        </p:txBody>
      </p:sp>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298121" y="492248"/>
            <a:ext cx="8258478" cy="5843465"/>
          </a:xfrm>
        </p:spPr>
      </p:pic>
    </p:spTree>
    <p:extLst>
      <p:ext uri="{BB962C8B-B14F-4D97-AF65-F5344CB8AC3E}">
        <p14:creationId xmlns:p14="http://schemas.microsoft.com/office/powerpoint/2010/main" val="263355479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pPr algn="ctr"/>
            <a:r>
              <a:rPr lang="ru-RU" sz="1800" dirty="0">
                <a:solidFill>
                  <a:schemeClr val="tx1"/>
                </a:solidFill>
                <a:latin typeface="Times New Roman" panose="02020603050405020304" pitchFamily="18" charset="0"/>
                <a:cs typeface="Times New Roman" panose="02020603050405020304" pitchFamily="18" charset="0"/>
              </a:rPr>
              <a:t>Постановление Правительства Самарской области от 23 декабря 2013 г. </a:t>
            </a:r>
            <a:r>
              <a:rPr lang="ru-RU" sz="1800" dirty="0" smtClean="0">
                <a:solidFill>
                  <a:schemeClr val="tx1"/>
                </a:solidFill>
                <a:latin typeface="Times New Roman" panose="02020603050405020304" pitchFamily="18" charset="0"/>
                <a:cs typeface="Times New Roman" panose="02020603050405020304" pitchFamily="18" charset="0"/>
              </a:rPr>
              <a:t>№ </a:t>
            </a:r>
            <a:r>
              <a:rPr lang="ru-RU" sz="1800" dirty="0">
                <a:solidFill>
                  <a:schemeClr val="tx1"/>
                </a:solidFill>
                <a:latin typeface="Times New Roman" panose="02020603050405020304" pitchFamily="18" charset="0"/>
                <a:cs typeface="Times New Roman" panose="02020603050405020304" pitchFamily="18" charset="0"/>
              </a:rPr>
              <a:t>794</a:t>
            </a:r>
            <a:br>
              <a:rPr lang="ru-RU" sz="1800" dirty="0">
                <a:solidFill>
                  <a:schemeClr val="tx1"/>
                </a:solidFill>
                <a:latin typeface="Times New Roman" panose="02020603050405020304" pitchFamily="18" charset="0"/>
                <a:cs typeface="Times New Roman" panose="02020603050405020304" pitchFamily="18" charset="0"/>
              </a:rPr>
            </a:br>
            <a:r>
              <a:rPr lang="ru-RU" sz="1800" dirty="0">
                <a:latin typeface="Times New Roman" panose="02020603050405020304" pitchFamily="18" charset="0"/>
                <a:cs typeface="Times New Roman" panose="02020603050405020304" pitchFamily="18" charset="0"/>
              </a:rPr>
              <a:t>"Об утверждении Порядка разработки типовых контрактов, типовых условий контрактов для обеспечения государственных нужд Самарской области, а также случаи и условия их применения"</a:t>
            </a:r>
            <a:br>
              <a:rPr lang="ru-RU" sz="1800" dirty="0">
                <a:latin typeface="Times New Roman" panose="02020603050405020304" pitchFamily="18" charset="0"/>
                <a:cs typeface="Times New Roman" panose="02020603050405020304" pitchFamily="18" charset="0"/>
              </a:rPr>
            </a:br>
            <a:endParaRPr lang="ru-RU" sz="1800"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677334" y="1930401"/>
            <a:ext cx="8596668" cy="4457520"/>
          </a:xfrm>
        </p:spPr>
        <p:txBody>
          <a:bodyPr>
            <a:normAutofit/>
          </a:bodyPr>
          <a:lstStyle/>
          <a:p>
            <a:r>
              <a:rPr lang="ru-RU" dirty="0" smtClean="0">
                <a:latin typeface="Times New Roman" panose="02020603050405020304" pitchFamily="18" charset="0"/>
                <a:cs typeface="Times New Roman" panose="02020603050405020304" pitchFamily="18" charset="0"/>
              </a:rPr>
              <a:t>Разработанные </a:t>
            </a:r>
            <a:r>
              <a:rPr lang="ru-RU" dirty="0">
                <a:latin typeface="Times New Roman" panose="02020603050405020304" pitchFamily="18" charset="0"/>
                <a:cs typeface="Times New Roman" panose="02020603050405020304" pitchFamily="18" charset="0"/>
              </a:rPr>
              <a:t>типовые контракты, типовые условия контрактов для обеспечения государственных нужд Самарской области </a:t>
            </a:r>
            <a:r>
              <a:rPr lang="ru-RU" b="1" dirty="0">
                <a:latin typeface="Times New Roman" panose="02020603050405020304" pitchFamily="18" charset="0"/>
                <a:cs typeface="Times New Roman" panose="02020603050405020304" pitchFamily="18" charset="0"/>
              </a:rPr>
              <a:t>не применяются бюджетными учреждениями</a:t>
            </a:r>
            <a:r>
              <a:rPr lang="ru-RU" dirty="0">
                <a:latin typeface="Times New Roman" panose="02020603050405020304" pitchFamily="18" charset="0"/>
                <a:cs typeface="Times New Roman" panose="02020603050405020304" pitchFamily="18" charset="0"/>
              </a:rPr>
              <a:t> Самарской области при осуществлении ими закупок товаров, работ, услуг в случаях, предусмотренных частью 2 статьи 15 Федерального закона "О контрактной системе в сфере закупок товаров, работ, услуг для обеспечения государственных и муниципальных </a:t>
            </a:r>
            <a:r>
              <a:rPr lang="ru-RU" dirty="0" smtClean="0">
                <a:latin typeface="Times New Roman" panose="02020603050405020304" pitchFamily="18" charset="0"/>
                <a:cs typeface="Times New Roman" panose="02020603050405020304" pitchFamily="18" charset="0"/>
              </a:rPr>
              <a:t>нужд« </a:t>
            </a:r>
            <a:r>
              <a:rPr lang="ru-RU" i="1" dirty="0" smtClean="0">
                <a:latin typeface="Times New Roman" panose="02020603050405020304" pitchFamily="18" charset="0"/>
                <a:cs typeface="Times New Roman" panose="02020603050405020304" pitchFamily="18" charset="0"/>
              </a:rPr>
              <a:t>(</a:t>
            </a:r>
            <a:r>
              <a:rPr lang="ru-RU" i="1" dirty="0">
                <a:latin typeface="Times New Roman" panose="02020603050405020304" pitchFamily="18" charset="0"/>
                <a:cs typeface="Times New Roman" panose="02020603050405020304" pitchFamily="18" charset="0"/>
              </a:rPr>
              <a:t>п</a:t>
            </a:r>
            <a:r>
              <a:rPr lang="ru-RU" i="1" dirty="0" smtClean="0">
                <a:latin typeface="Times New Roman" panose="02020603050405020304" pitchFamily="18" charset="0"/>
                <a:cs typeface="Times New Roman" panose="02020603050405020304" pitchFamily="18" charset="0"/>
              </a:rPr>
              <a:t>ри </a:t>
            </a:r>
            <a:r>
              <a:rPr lang="ru-RU" i="1" dirty="0">
                <a:latin typeface="Times New Roman" panose="02020603050405020304" pitchFamily="18" charset="0"/>
                <a:cs typeface="Times New Roman" panose="02020603050405020304" pitchFamily="18" charset="0"/>
              </a:rPr>
              <a:t>наличии </a:t>
            </a:r>
            <a:r>
              <a:rPr lang="ru-RU" i="1" dirty="0" smtClean="0">
                <a:latin typeface="Times New Roman" panose="02020603050405020304" pitchFamily="18" charset="0"/>
                <a:cs typeface="Times New Roman" panose="02020603050405020304" pitchFamily="18" charset="0"/>
              </a:rPr>
              <a:t>принятого </a:t>
            </a:r>
            <a:r>
              <a:rPr lang="ru-RU" i="1" dirty="0">
                <a:latin typeface="Times New Roman" panose="02020603050405020304" pitchFamily="18" charset="0"/>
                <a:cs typeface="Times New Roman" panose="02020603050405020304" pitchFamily="18" charset="0"/>
              </a:rPr>
              <a:t>и размещенного </a:t>
            </a:r>
            <a:r>
              <a:rPr lang="ru-RU" i="1" dirty="0" smtClean="0">
                <a:latin typeface="Times New Roman" panose="02020603050405020304" pitchFamily="18" charset="0"/>
                <a:cs typeface="Times New Roman" panose="02020603050405020304" pitchFamily="18" charset="0"/>
              </a:rPr>
              <a:t>в </a:t>
            </a:r>
            <a:r>
              <a:rPr lang="ru-RU" i="1" dirty="0">
                <a:latin typeface="Times New Roman" panose="02020603050405020304" pitchFamily="18" charset="0"/>
                <a:cs typeface="Times New Roman" panose="02020603050405020304" pitchFamily="18" charset="0"/>
              </a:rPr>
              <a:t>соответствии с частью 3 статьи 2 Федерального закона от 18 июля 2011 года N 223-ФЗ "О закупках товаров, работ, услуг отдельными видами юридических </a:t>
            </a:r>
            <a:r>
              <a:rPr lang="ru-RU" i="1" dirty="0" smtClean="0">
                <a:latin typeface="Times New Roman" panose="02020603050405020304" pitchFamily="18" charset="0"/>
                <a:cs typeface="Times New Roman" panose="02020603050405020304" pitchFamily="18" charset="0"/>
              </a:rPr>
              <a:t>лиц" </a:t>
            </a:r>
            <a:r>
              <a:rPr lang="ru-RU" b="1" i="1" dirty="0" smtClean="0">
                <a:latin typeface="Times New Roman" panose="02020603050405020304" pitchFamily="18" charset="0"/>
                <a:cs typeface="Times New Roman" panose="02020603050405020304" pitchFamily="18" charset="0"/>
              </a:rPr>
              <a:t>положения о закупках</a:t>
            </a:r>
            <a:r>
              <a:rPr lang="ru-RU" i="1" dirty="0" smtClean="0">
                <a:latin typeface="Times New Roman" panose="02020603050405020304" pitchFamily="18" charset="0"/>
                <a:cs typeface="Times New Roman" panose="02020603050405020304" pitchFamily="18" charset="0"/>
              </a:rPr>
              <a:t>)</a:t>
            </a:r>
            <a:r>
              <a:rPr lang="ru-RU" dirty="0" smtClean="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a:p>
            <a:r>
              <a:rPr lang="ru-RU" dirty="0" smtClean="0">
                <a:latin typeface="Times New Roman" panose="02020603050405020304" pitchFamily="18" charset="0"/>
                <a:cs typeface="Times New Roman" panose="02020603050405020304" pitchFamily="18" charset="0"/>
              </a:rPr>
              <a:t>Разработанные </a:t>
            </a:r>
            <a:r>
              <a:rPr lang="ru-RU" dirty="0">
                <a:latin typeface="Times New Roman" panose="02020603050405020304" pitchFamily="18" charset="0"/>
                <a:cs typeface="Times New Roman" panose="02020603050405020304" pitchFamily="18" charset="0"/>
              </a:rPr>
              <a:t>в соответствии с настоящим постановлением типовые контракты, типовые условия контрактов для обеспечения государственных нужд Самарской области </a:t>
            </a:r>
            <a:r>
              <a:rPr lang="ru-RU" b="1" dirty="0">
                <a:latin typeface="Times New Roman" panose="02020603050405020304" pitchFamily="18" charset="0"/>
                <a:cs typeface="Times New Roman" panose="02020603050405020304" pitchFamily="18" charset="0"/>
              </a:rPr>
              <a:t>не применяются после </a:t>
            </a:r>
            <a:r>
              <a:rPr lang="ru-RU" dirty="0">
                <a:latin typeface="Times New Roman" panose="02020603050405020304" pitchFamily="18" charset="0"/>
                <a:cs typeface="Times New Roman" panose="02020603050405020304" pitchFamily="18" charset="0"/>
              </a:rPr>
              <a:t>размещения в единой информационной системе в сфере закупок типовых контрактов, типовых условий контрактов, утвержденных федеральными органами исполнительной власти, осуществляющими нормативно-правовое регулирование в соответствующей сфере деятельности.</a:t>
            </a:r>
          </a:p>
          <a:p>
            <a:endParaRPr lang="ru-RU" dirty="0"/>
          </a:p>
        </p:txBody>
      </p:sp>
    </p:spTree>
    <p:extLst>
      <p:ext uri="{BB962C8B-B14F-4D97-AF65-F5344CB8AC3E}">
        <p14:creationId xmlns:p14="http://schemas.microsoft.com/office/powerpoint/2010/main" val="142314272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pPr algn="ctr"/>
            <a:r>
              <a:rPr lang="ru-RU" sz="1800" dirty="0">
                <a:solidFill>
                  <a:schemeClr val="tx1"/>
                </a:solidFill>
                <a:latin typeface="Times New Roman" panose="02020603050405020304" pitchFamily="18" charset="0"/>
                <a:cs typeface="Times New Roman" panose="02020603050405020304" pitchFamily="18" charset="0"/>
              </a:rPr>
              <a:t>Постановление Правительства Самарской области от 23 декабря 2013 г. </a:t>
            </a:r>
            <a:r>
              <a:rPr lang="ru-RU" sz="1800" dirty="0" smtClean="0">
                <a:solidFill>
                  <a:schemeClr val="tx1"/>
                </a:solidFill>
                <a:latin typeface="Times New Roman" panose="02020603050405020304" pitchFamily="18" charset="0"/>
                <a:cs typeface="Times New Roman" panose="02020603050405020304" pitchFamily="18" charset="0"/>
              </a:rPr>
              <a:t>№ </a:t>
            </a:r>
            <a:r>
              <a:rPr lang="ru-RU" sz="1800" dirty="0">
                <a:solidFill>
                  <a:schemeClr val="tx1"/>
                </a:solidFill>
                <a:latin typeface="Times New Roman" panose="02020603050405020304" pitchFamily="18" charset="0"/>
                <a:cs typeface="Times New Roman" panose="02020603050405020304" pitchFamily="18" charset="0"/>
              </a:rPr>
              <a:t>794</a:t>
            </a:r>
            <a:br>
              <a:rPr lang="ru-RU" sz="1800" dirty="0">
                <a:solidFill>
                  <a:schemeClr val="tx1"/>
                </a:solidFill>
                <a:latin typeface="Times New Roman" panose="02020603050405020304" pitchFamily="18" charset="0"/>
                <a:cs typeface="Times New Roman" panose="02020603050405020304" pitchFamily="18" charset="0"/>
              </a:rPr>
            </a:br>
            <a:r>
              <a:rPr lang="ru-RU" sz="1800" dirty="0">
                <a:latin typeface="Times New Roman" panose="02020603050405020304" pitchFamily="18" charset="0"/>
                <a:cs typeface="Times New Roman" panose="02020603050405020304" pitchFamily="18" charset="0"/>
              </a:rPr>
              <a:t>"Об утверждении Порядка разработки типовых контрактов, типовых условий контрактов для обеспечения государственных нужд Самарской области, а также случаи и условия их применения"</a:t>
            </a:r>
            <a:br>
              <a:rPr lang="ru-RU" sz="1800" dirty="0">
                <a:latin typeface="Times New Roman" panose="02020603050405020304" pitchFamily="18" charset="0"/>
                <a:cs typeface="Times New Roman" panose="02020603050405020304" pitchFamily="18" charset="0"/>
              </a:rPr>
            </a:br>
            <a:endParaRPr lang="ru-RU" sz="1800"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677334" y="1930401"/>
            <a:ext cx="8596668" cy="4457520"/>
          </a:xfrm>
        </p:spPr>
        <p:txBody>
          <a:bodyPr>
            <a:normAutofit fontScale="85000" lnSpcReduction="20000"/>
          </a:bodyPr>
          <a:lstStyle/>
          <a:p>
            <a:r>
              <a:rPr lang="ru-RU" dirty="0">
                <a:latin typeface="Times New Roman" panose="02020603050405020304" pitchFamily="18" charset="0"/>
                <a:cs typeface="Times New Roman" panose="02020603050405020304" pitchFamily="18" charset="0"/>
              </a:rPr>
              <a:t>Типовые контракты </a:t>
            </a:r>
            <a:r>
              <a:rPr lang="ru-RU" b="1" dirty="0">
                <a:latin typeface="Times New Roman" panose="02020603050405020304" pitchFamily="18" charset="0"/>
                <a:cs typeface="Times New Roman" panose="02020603050405020304" pitchFamily="18" charset="0"/>
              </a:rPr>
              <a:t>разрабатываются государственными органами Самарской области</a:t>
            </a:r>
            <a:r>
              <a:rPr lang="ru-RU" dirty="0">
                <a:latin typeface="Times New Roman" panose="02020603050405020304" pitchFamily="18" charset="0"/>
                <a:cs typeface="Times New Roman" panose="02020603050405020304" pitchFamily="18" charset="0"/>
              </a:rPr>
              <a:t>, являющимися главными распорядителями средств областного </a:t>
            </a:r>
            <a:r>
              <a:rPr lang="ru-RU" dirty="0" smtClean="0">
                <a:latin typeface="Times New Roman" panose="02020603050405020304" pitchFamily="18" charset="0"/>
                <a:cs typeface="Times New Roman" panose="02020603050405020304" pitchFamily="18" charset="0"/>
              </a:rPr>
              <a:t>бюджета, </a:t>
            </a:r>
            <a:r>
              <a:rPr lang="ru-RU" b="1" dirty="0">
                <a:latin typeface="Times New Roman" panose="02020603050405020304" pitchFamily="18" charset="0"/>
                <a:cs typeface="Times New Roman" panose="02020603050405020304" pitchFamily="18" charset="0"/>
              </a:rPr>
              <a:t>в том числе Главным управлением организации торгов Самарской </a:t>
            </a:r>
            <a:r>
              <a:rPr lang="ru-RU" b="1" dirty="0" smtClean="0">
                <a:latin typeface="Times New Roman" panose="02020603050405020304" pitchFamily="18" charset="0"/>
                <a:cs typeface="Times New Roman" panose="02020603050405020304" pitchFamily="18" charset="0"/>
              </a:rPr>
              <a:t>области</a:t>
            </a:r>
            <a:r>
              <a:rPr lang="ru-RU" dirty="0" smtClean="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и утверждаются правовыми актами государственных органов и Главного управления. Текст типовых контрактов является обязательным приложением к правовым актам.</a:t>
            </a:r>
          </a:p>
          <a:p>
            <a:r>
              <a:rPr lang="ru-RU" dirty="0">
                <a:latin typeface="Times New Roman" panose="02020603050405020304" pitchFamily="18" charset="0"/>
                <a:cs typeface="Times New Roman" panose="02020603050405020304" pitchFamily="18" charset="0"/>
              </a:rPr>
              <a:t>Утвержденные типовые контракты используются подведомственными государственным органам автономными учреждениями, государственными унитарными предприятиями, если иное не установлено в правовом акте государственного органа или Главного управления.</a:t>
            </a:r>
          </a:p>
          <a:p>
            <a:r>
              <a:rPr lang="ru-RU" dirty="0">
                <a:latin typeface="Times New Roman" panose="02020603050405020304" pitchFamily="18" charset="0"/>
                <a:cs typeface="Times New Roman" panose="02020603050405020304" pitchFamily="18" charset="0"/>
              </a:rPr>
              <a:t>Проект правового акта, утверждающего типовой контракт, разработанный Главным управлением, подлежит согласованию с заинтересованными государственными </a:t>
            </a:r>
            <a:r>
              <a:rPr lang="ru-RU" dirty="0" smtClean="0">
                <a:latin typeface="Times New Roman" panose="02020603050405020304" pitchFamily="18" charset="0"/>
                <a:cs typeface="Times New Roman" panose="02020603050405020304" pitchFamily="18" charset="0"/>
              </a:rPr>
              <a:t>органами.</a:t>
            </a:r>
            <a:endParaRPr lang="ru-RU" dirty="0">
              <a:latin typeface="Times New Roman" panose="02020603050405020304" pitchFamily="18" charset="0"/>
              <a:cs typeface="Times New Roman" panose="02020603050405020304" pitchFamily="18" charset="0"/>
            </a:endParaRPr>
          </a:p>
          <a:p>
            <a:r>
              <a:rPr lang="ru-RU" dirty="0" smtClean="0">
                <a:latin typeface="Times New Roman" panose="02020603050405020304" pitchFamily="18" charset="0"/>
                <a:cs typeface="Times New Roman" panose="02020603050405020304" pitchFamily="18" charset="0"/>
              </a:rPr>
              <a:t>Утвержденные </a:t>
            </a:r>
            <a:r>
              <a:rPr lang="ru-RU" dirty="0">
                <a:latin typeface="Times New Roman" panose="02020603050405020304" pitchFamily="18" charset="0"/>
                <a:cs typeface="Times New Roman" panose="02020603050405020304" pitchFamily="18" charset="0"/>
              </a:rPr>
              <a:t>государственными органами типовые контракты направляются в Главное управление организации торгов Самарской области </a:t>
            </a:r>
            <a:r>
              <a:rPr lang="ru-RU" dirty="0" smtClean="0">
                <a:latin typeface="Times New Roman" panose="02020603050405020304" pitchFamily="18" charset="0"/>
                <a:cs typeface="Times New Roman" panose="02020603050405020304" pitchFamily="18" charset="0"/>
              </a:rPr>
              <a:t>в </a:t>
            </a:r>
            <a:r>
              <a:rPr lang="ru-RU" dirty="0">
                <a:latin typeface="Times New Roman" panose="02020603050405020304" pitchFamily="18" charset="0"/>
                <a:cs typeface="Times New Roman" panose="02020603050405020304" pitchFamily="18" charset="0"/>
              </a:rPr>
              <a:t>течение </a:t>
            </a:r>
            <a:r>
              <a:rPr lang="ru-RU" b="1" dirty="0">
                <a:latin typeface="Times New Roman" panose="02020603050405020304" pitchFamily="18" charset="0"/>
                <a:cs typeface="Times New Roman" panose="02020603050405020304" pitchFamily="18" charset="0"/>
              </a:rPr>
              <a:t>5 рабочих дней</a:t>
            </a:r>
            <a:r>
              <a:rPr lang="ru-RU" dirty="0">
                <a:latin typeface="Times New Roman" panose="02020603050405020304" pitchFamily="18" charset="0"/>
                <a:cs typeface="Times New Roman" panose="02020603050405020304" pitchFamily="18" charset="0"/>
              </a:rPr>
              <a:t> со дня их утверждения.</a:t>
            </a:r>
          </a:p>
          <a:p>
            <a:r>
              <a:rPr lang="ru-RU" dirty="0" smtClean="0">
                <a:latin typeface="Times New Roman" panose="02020603050405020304" pitchFamily="18" charset="0"/>
                <a:cs typeface="Times New Roman" panose="02020603050405020304" pitchFamily="18" charset="0"/>
              </a:rPr>
              <a:t>Главное </a:t>
            </a:r>
            <a:r>
              <a:rPr lang="ru-RU" dirty="0">
                <a:latin typeface="Times New Roman" panose="02020603050405020304" pitchFamily="18" charset="0"/>
                <a:cs typeface="Times New Roman" panose="02020603050405020304" pitchFamily="18" charset="0"/>
              </a:rPr>
              <a:t>управление в течение </a:t>
            </a:r>
            <a:r>
              <a:rPr lang="ru-RU" b="1" dirty="0">
                <a:latin typeface="Times New Roman" panose="02020603050405020304" pitchFamily="18" charset="0"/>
                <a:cs typeface="Times New Roman" panose="02020603050405020304" pitchFamily="18" charset="0"/>
              </a:rPr>
              <a:t>5 рабочих дней </a:t>
            </a:r>
            <a:r>
              <a:rPr lang="ru-RU" dirty="0">
                <a:latin typeface="Times New Roman" panose="02020603050405020304" pitchFamily="18" charset="0"/>
                <a:cs typeface="Times New Roman" panose="02020603050405020304" pitchFamily="18" charset="0"/>
              </a:rPr>
              <a:t>с момента получения утвержденных типовых контрактов от государственных органов осуществляет их размещение в региональной информационной системе и на официальном сайте Главного управления </a:t>
            </a:r>
            <a:r>
              <a:rPr lang="ru-RU" dirty="0">
                <a:latin typeface="Times New Roman" panose="02020603050405020304" pitchFamily="18" charset="0"/>
                <a:cs typeface="Times New Roman" panose="02020603050405020304" pitchFamily="18" charset="0"/>
                <a:hlinkClick r:id="rId2"/>
              </a:rPr>
              <a:t>www.webtorgi.samregion.ru</a:t>
            </a:r>
            <a:r>
              <a:rPr lang="ru-RU" dirty="0" smtClean="0">
                <a:latin typeface="Times New Roman" panose="02020603050405020304" pitchFamily="18" charset="0"/>
                <a:cs typeface="Times New Roman" panose="02020603050405020304" pitchFamily="18" charset="0"/>
              </a:rPr>
              <a:t>.</a:t>
            </a:r>
          </a:p>
          <a:p>
            <a:r>
              <a:rPr lang="ru-RU" dirty="0">
                <a:latin typeface="Times New Roman" panose="02020603050405020304" pitchFamily="18" charset="0"/>
                <a:cs typeface="Times New Roman" panose="02020603050405020304" pitchFamily="18" charset="0"/>
              </a:rPr>
              <a:t>Типовые контракты, утвержденные Главным управлением, размещаются в АИС и на официальном сайте Главного управления не позднее одного рабочего дня со дня их утверждения</a:t>
            </a:r>
            <a:r>
              <a:rPr lang="ru-RU" dirty="0" smtClean="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102144873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pPr algn="ctr"/>
            <a:r>
              <a:rPr lang="ru-RU" sz="1800" dirty="0">
                <a:solidFill>
                  <a:schemeClr val="tx1"/>
                </a:solidFill>
                <a:latin typeface="Times New Roman" panose="02020603050405020304" pitchFamily="18" charset="0"/>
                <a:cs typeface="Times New Roman" panose="02020603050405020304" pitchFamily="18" charset="0"/>
              </a:rPr>
              <a:t>Постановление Правительства Самарской области от 23 декабря 2013 г. </a:t>
            </a:r>
            <a:r>
              <a:rPr lang="ru-RU" sz="1800" dirty="0" smtClean="0">
                <a:solidFill>
                  <a:schemeClr val="tx1"/>
                </a:solidFill>
                <a:latin typeface="Times New Roman" panose="02020603050405020304" pitchFamily="18" charset="0"/>
                <a:cs typeface="Times New Roman" panose="02020603050405020304" pitchFamily="18" charset="0"/>
              </a:rPr>
              <a:t>№ </a:t>
            </a:r>
            <a:r>
              <a:rPr lang="ru-RU" sz="1800" dirty="0">
                <a:solidFill>
                  <a:schemeClr val="tx1"/>
                </a:solidFill>
                <a:latin typeface="Times New Roman" panose="02020603050405020304" pitchFamily="18" charset="0"/>
                <a:cs typeface="Times New Roman" panose="02020603050405020304" pitchFamily="18" charset="0"/>
              </a:rPr>
              <a:t>794</a:t>
            </a:r>
            <a:br>
              <a:rPr lang="ru-RU" sz="1800" dirty="0">
                <a:solidFill>
                  <a:schemeClr val="tx1"/>
                </a:solidFill>
                <a:latin typeface="Times New Roman" panose="02020603050405020304" pitchFamily="18" charset="0"/>
                <a:cs typeface="Times New Roman" panose="02020603050405020304" pitchFamily="18" charset="0"/>
              </a:rPr>
            </a:br>
            <a:r>
              <a:rPr lang="ru-RU" sz="1800" dirty="0">
                <a:latin typeface="Times New Roman" panose="02020603050405020304" pitchFamily="18" charset="0"/>
                <a:cs typeface="Times New Roman" panose="02020603050405020304" pitchFamily="18" charset="0"/>
              </a:rPr>
              <a:t>"Об утверждении Порядка разработки типовых контрактов, типовых условий контрактов для обеспечения государственных нужд Самарской области, а также случаи и условия их применения"</a:t>
            </a:r>
            <a:br>
              <a:rPr lang="ru-RU" sz="1800" dirty="0">
                <a:latin typeface="Times New Roman" panose="02020603050405020304" pitchFamily="18" charset="0"/>
                <a:cs typeface="Times New Roman" panose="02020603050405020304" pitchFamily="18" charset="0"/>
              </a:rPr>
            </a:br>
            <a:endParaRPr lang="ru-RU" sz="1800"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677334" y="1930401"/>
            <a:ext cx="8596668" cy="4457520"/>
          </a:xfrm>
        </p:spPr>
        <p:txBody>
          <a:bodyPr>
            <a:normAutofit fontScale="85000" lnSpcReduction="20000"/>
          </a:bodyPr>
          <a:lstStyle/>
          <a:p>
            <a:r>
              <a:rPr lang="ru-RU" dirty="0">
                <a:latin typeface="Times New Roman" panose="02020603050405020304" pitchFamily="18" charset="0"/>
                <a:cs typeface="Times New Roman" panose="02020603050405020304" pitchFamily="18" charset="0"/>
              </a:rPr>
              <a:t>С момента утверждения типовые контракты обязательны для использования государственными органами, государственными бюджетными учреждениями Самарской области, иными организациями (далее - заказчики) в случаях, предусмотренных правовыми актами государственных органов или Главного управления.</a:t>
            </a:r>
          </a:p>
          <a:p>
            <a:r>
              <a:rPr lang="ru-RU" dirty="0">
                <a:latin typeface="Times New Roman" panose="02020603050405020304" pitchFamily="18" charset="0"/>
                <a:cs typeface="Times New Roman" panose="02020603050405020304" pitchFamily="18" charset="0"/>
              </a:rPr>
              <a:t>Утвержденные государственными органами типовые контракты не применяются после размещения в АИС типовых контрактов, утвержденных Главным управлением, за исключением типовых контрактов для осуществления закупок, проводимых для нужд министерства здравоохранения Самарской области.</a:t>
            </a:r>
          </a:p>
          <a:p>
            <a:r>
              <a:rPr lang="ru-RU" dirty="0" smtClean="0">
                <a:latin typeface="Times New Roman" panose="02020603050405020304" pitchFamily="18" charset="0"/>
                <a:cs typeface="Times New Roman" panose="02020603050405020304" pitchFamily="18" charset="0"/>
              </a:rPr>
              <a:t>При </a:t>
            </a:r>
            <a:r>
              <a:rPr lang="ru-RU" dirty="0">
                <a:latin typeface="Times New Roman" panose="02020603050405020304" pitchFamily="18" charset="0"/>
                <a:cs typeface="Times New Roman" panose="02020603050405020304" pitchFamily="18" charset="0"/>
              </a:rPr>
              <a:t>формировании заявки на определение поставщика (подрядчика, исполнителя) заказчиками генерируется с использованием программных средств АИС проект контракта на основе утвержденных типовых форм контрактов.</a:t>
            </a:r>
          </a:p>
          <a:p>
            <a:r>
              <a:rPr lang="ru-RU" dirty="0" smtClean="0">
                <a:latin typeface="Times New Roman" panose="02020603050405020304" pitchFamily="18" charset="0"/>
                <a:cs typeface="Times New Roman" panose="02020603050405020304" pitchFamily="18" charset="0"/>
              </a:rPr>
              <a:t>В </a:t>
            </a:r>
            <a:r>
              <a:rPr lang="ru-RU" dirty="0">
                <a:latin typeface="Times New Roman" panose="02020603050405020304" pitchFamily="18" charset="0"/>
                <a:cs typeface="Times New Roman" panose="02020603050405020304" pitchFamily="18" charset="0"/>
              </a:rPr>
              <a:t>случае возникновения потребности в заключении государственного контракта </a:t>
            </a:r>
            <a:r>
              <a:rPr lang="ru-RU" b="1" dirty="0">
                <a:latin typeface="Times New Roman" panose="02020603050405020304" pitchFamily="18" charset="0"/>
                <a:cs typeface="Times New Roman" panose="02020603050405020304" pitchFamily="18" charset="0"/>
              </a:rPr>
              <a:t>на иных условиях</a:t>
            </a:r>
            <a:r>
              <a:rPr lang="ru-RU" dirty="0">
                <a:latin typeface="Times New Roman" panose="02020603050405020304" pitchFamily="18" charset="0"/>
                <a:cs typeface="Times New Roman" panose="02020603050405020304" pitchFamily="18" charset="0"/>
              </a:rPr>
              <a:t>, форма и содержание которого не соответствует утвержденным типовым контрактам, типовой контракт может быть дополнен иными условиями, не противоречащими действующему законодательству (далее - нетиповой контракт).</a:t>
            </a:r>
          </a:p>
          <a:p>
            <a:r>
              <a:rPr lang="ru-RU" dirty="0">
                <a:latin typeface="Times New Roman" panose="02020603050405020304" pitchFamily="18" charset="0"/>
                <a:cs typeface="Times New Roman" panose="02020603050405020304" pitchFamily="18" charset="0"/>
              </a:rPr>
              <a:t>Случаи, условия и основания применения нетиповых контрактов устанавливаются правовыми актами государственных органов, утвердивших соответствующие типовые контракты.</a:t>
            </a:r>
          </a:p>
          <a:p>
            <a:r>
              <a:rPr lang="ru-RU" b="1" dirty="0" smtClean="0">
                <a:latin typeface="Times New Roman" panose="02020603050405020304" pitchFamily="18" charset="0"/>
                <a:cs typeface="Times New Roman" panose="02020603050405020304" pitchFamily="18" charset="0"/>
              </a:rPr>
              <a:t>Внесение </a:t>
            </a:r>
            <a:r>
              <a:rPr lang="ru-RU" b="1" dirty="0">
                <a:latin typeface="Times New Roman" panose="02020603050405020304" pitchFamily="18" charset="0"/>
                <a:cs typeface="Times New Roman" panose="02020603050405020304" pitchFamily="18" charset="0"/>
              </a:rPr>
              <a:t>изменений в типовые контракты </a:t>
            </a:r>
            <a:r>
              <a:rPr lang="ru-RU" dirty="0">
                <a:latin typeface="Times New Roman" panose="02020603050405020304" pitchFamily="18" charset="0"/>
                <a:cs typeface="Times New Roman" panose="02020603050405020304" pitchFamily="18" charset="0"/>
              </a:rPr>
              <a:t>осуществляется в порядке, установленном для разработки и утверждения типовых контрактов.</a:t>
            </a:r>
          </a:p>
        </p:txBody>
      </p:sp>
    </p:spTree>
    <p:extLst>
      <p:ext uri="{BB962C8B-B14F-4D97-AF65-F5344CB8AC3E}">
        <p14:creationId xmlns:p14="http://schemas.microsoft.com/office/powerpoint/2010/main" val="638601298"/>
      </p:ext>
    </p:extLst>
  </p:cSld>
  <p:clrMapOvr>
    <a:masterClrMapping/>
  </p:clrMapOvr>
  <p:timing>
    <p:tnLst>
      <p:par>
        <p:cTn id="1" dur="indefinite" restart="never" nodeType="tmRoot"/>
      </p:par>
    </p:tnLst>
  </p:timing>
</p:sld>
</file>

<file path=ppt/theme/theme1.xml><?xml version="1.0" encoding="utf-8"?>
<a:theme xmlns:a="http://schemas.openxmlformats.org/drawingml/2006/main" name="Грань">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 xmlns:thm15="http://schemas.microsoft.com/office/thememl/2012/main" name="Facet" id="{C0C680CD-088A-49FC-A102-D699147F32B2}" vid="{0B5AB586-D108-4FC1-8368-649FE654B894}"/>
    </a:ext>
  </a:extLst>
</a:theme>
</file>

<file path=docProps/app.xml><?xml version="1.0" encoding="utf-8"?>
<Properties xmlns="http://schemas.openxmlformats.org/officeDocument/2006/extended-properties" xmlns:vt="http://schemas.openxmlformats.org/officeDocument/2006/docPropsVTypes">
  <Template>Facet</Template>
  <TotalTime>2018</TotalTime>
  <Words>3040</Words>
  <Application>Microsoft Office PowerPoint</Application>
  <PresentationFormat>Произвольный</PresentationFormat>
  <Paragraphs>164</Paragraphs>
  <Slides>27</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27</vt:i4>
      </vt:variant>
    </vt:vector>
  </HeadingPairs>
  <TitlesOfParts>
    <vt:vector size="28" baseType="lpstr">
      <vt:lpstr>Грань</vt:lpstr>
      <vt:lpstr>Порядок взаимодействия в рамках 44-ФЗ</vt:lpstr>
      <vt:lpstr>Постановление Правительства Самарской области от 30 декабря 2013 г. № 843 "Об утверждении Порядка взаимодействия органа, уполномоченного на определение поставщиков (подрядчиков, исполнителей) товаров, работ, услуг для государственных нужд Самарской области, и государственных заказчиков Самарской области, их подведомственных учреждений" </vt:lpstr>
      <vt:lpstr>Постановление Правительства Самарской области от 29.01.2014 № 37 "Об утверждении Порядка взаимодействия государственного казенного учреждения Самарской области "Управление автомобильными дорогами Самарской области", уполномоченного на определение поставщиков (подрядчиков, исполнителей) товаров, работ, услуг в сфере дорожного хозяйства Самарской области, и министерства транспорта и автомобильных дорог Самарской области, государственного казенного предприятия Самарской области "Агентство по содержанию автомобильных дорог общего пользования Самарской области", муниципальных заказчиков, муниципальных бюджетных учреждений в Самарской области"</vt:lpstr>
      <vt:lpstr>Постановление Правительства Самарской области от 21.12.2005 № 165 "О принятии Положения о Главном управлении организации торгов Самарской области"</vt:lpstr>
      <vt:lpstr>Презентация PowerPoint</vt:lpstr>
      <vt:lpstr>Презентация PowerPoint</vt:lpstr>
      <vt:lpstr>Презентация PowerPoint</vt:lpstr>
      <vt:lpstr>Основные положения и принципы взаимодействия </vt:lpstr>
      <vt:lpstr>Распоряжение Правительства Самарской области от 23.12.2009 № 333-р</vt:lpstr>
      <vt:lpstr>Распоряжение Правительства Самарской области от 23.12.2009 № 333-р</vt:lpstr>
      <vt:lpstr>Основные положения и принципы взаимодействия </vt:lpstr>
      <vt:lpstr>Форма спецификации для закупки товаров </vt:lpstr>
      <vt:lpstr>Основные положения и принципы взаимодействия </vt:lpstr>
      <vt:lpstr>Основные положения и принципы взаимодействия </vt:lpstr>
      <vt:lpstr>Основные положения и принципы взаимодействия </vt:lpstr>
      <vt:lpstr>Основные положения и принципы взаимодействия </vt:lpstr>
      <vt:lpstr>Основные положения и принципы взаимодействия </vt:lpstr>
      <vt:lpstr>Основные положения и принципы взаимодействия </vt:lpstr>
      <vt:lpstr>Создании комиссии по осуществлению закупок</vt:lpstr>
      <vt:lpstr>Порядок взаимодействия уполномоченного органа и заказчиков при определении поставщиков (подрядчиков, исполнителей)</vt:lpstr>
      <vt:lpstr>Особенности взаимодействия при проведении совместных конкурсов или аукционов (ПП СО от 24.10.2019 № 744)  </vt:lpstr>
      <vt:lpstr>Особенности взаимодействия при проведении совместных конкурсов или аукционов (ПП СО от 24.10.2019 № 744)  </vt:lpstr>
      <vt:lpstr>Особенности взаимодействия при проведении совместных конкурсов или аукционов (ПП СО от 24.10.2019 № 744)  </vt:lpstr>
      <vt:lpstr>Централизация закупок для МО СО</vt:lpstr>
      <vt:lpstr>Постановление Правительства Самарской области от 23 декабря 2013 г. № 794 "Об утверждении Порядка разработки типовых контрактов, типовых условий контрактов для обеспечения государственных нужд Самарской области, а также случаи и условия их применения" </vt:lpstr>
      <vt:lpstr>Постановление Правительства Самарской области от 23 декабря 2013 г. № 794 "Об утверждении Порядка разработки типовых контрактов, типовых условий контрактов для обеспечения государственных нужд Самарской области, а также случаи и условия их применения" </vt:lpstr>
      <vt:lpstr>Постановление Правительства Самарской области от 23 декабря 2013 г. № 794 "Об утверждении Порядка разработки типовых контрактов, типовых условий контрактов для обеспечения государственных нужд Самарской области, а также случаи и условия их применения" </vt:lpstr>
    </vt:vector>
  </TitlesOfParts>
  <Company>SPecialiST RePack</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Контрактная система в Самарской области </dc:title>
  <dc:creator>Максим Сугробов</dc:creator>
  <cp:lastModifiedBy>Сугробов Максим Николаевич</cp:lastModifiedBy>
  <cp:revision>87</cp:revision>
  <dcterms:created xsi:type="dcterms:W3CDTF">2014-12-07T10:49:18Z</dcterms:created>
  <dcterms:modified xsi:type="dcterms:W3CDTF">2021-06-29T06:23:01Z</dcterms:modified>
</cp:coreProperties>
</file>