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84" r:id="rId3"/>
    <p:sldId id="286" r:id="rId4"/>
    <p:sldId id="285" r:id="rId5"/>
    <p:sldId id="287" r:id="rId6"/>
    <p:sldId id="288" r:id="rId7"/>
  </p:sldIdLst>
  <p:sldSz cx="9144000" cy="5143500" type="screen16x9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B5A2FAE-D8A4-4A40-B735-64431A33A2B6}">
          <p14:sldIdLst>
            <p14:sldId id="257"/>
            <p14:sldId id="284"/>
            <p14:sldId id="286"/>
            <p14:sldId id="285"/>
            <p14:sldId id="287"/>
            <p14:sldId id="288"/>
          </p14:sldIdLst>
        </p14:section>
        <p14:section name="Раздел без заголовка" id="{AEC53D2D-14F7-400E-AACF-C6E7DFDF89C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3535"/>
    <a:srgbClr val="FEFEFE"/>
    <a:srgbClr val="FEF1E6"/>
    <a:srgbClr val="FCFDF9"/>
    <a:srgbClr val="EDF7F9"/>
    <a:srgbClr val="F6FBFC"/>
    <a:srgbClr val="77933C"/>
    <a:srgbClr val="31859C"/>
    <a:srgbClr val="F79646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2634" y="12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51.5\&#1086;&#1073;&#1097;&#1080;&#1077;%20&#1088;&#1072;&#1073;&#1086;&#1095;&#1080;&#1077;%20&#1076;&#1086;&#1082;&#1091;&#1084;&#1077;&#1085;&#1090;&#1099;\&#1054;&#1088;&#1077;&#1093;&#1086;&#1074;&#1072;\&#1052;&#1072;&#1083;&#1099;&#1077;&#1047;&#1072;&#1082;&#1091;&#1087;&#1082;&#1080;\&#1052;&#1091;&#1085;&#1080;&#1094;&#1080;&#1087;&#1072;&#1083;&#1099;_&#1052;&#1047;&#1080;&#1051;&#1048;&#1050;&#1041;&#1045;&#104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86294519706667"/>
          <c:y val="3.3737503085707776E-2"/>
          <c:w val="0.59883661441178349"/>
          <c:h val="0.9448516482289898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9.8958928199038773E-2"/>
                  <c:y val="-2.461513176093537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7229720876451584E-3"/>
                  <c:y val="-0.216875513408391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980450299284304"/>
                      <c:h val="0.1738058270457150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9.4546609549989828E-3"/>
                  <c:y val="-1.2144019324052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54161057627729"/>
                      <c:h val="0.147714408564857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[Муниципалы_МЗиЛИКБЕЗ.xlsx]СВОД!$AH$56:$AH$58</c:f>
              <c:strCache>
                <c:ptCount val="3"/>
                <c:pt idx="0">
                  <c:v>Оферты</c:v>
                </c:pt>
                <c:pt idx="1">
                  <c:v>Извещения МЗ</c:v>
                </c:pt>
                <c:pt idx="2">
                  <c:v>Исключения</c:v>
                </c:pt>
              </c:strCache>
            </c:strRef>
          </c:cat>
          <c:val>
            <c:numRef>
              <c:f>[Муниципалы_МЗиЛИКБЕЗ.xlsx]СВОД!$AI$56:$AI$58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AAE02-8937-4E58-B2AA-09D0B0EE9189}" type="datetimeFigureOut">
              <a:rPr lang="ru-RU" smtClean="0"/>
              <a:pPr/>
              <a:t>29.06.2021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B6682-B7C3-442B-A375-4B0DE0A28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812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5F196-FA71-41C2-B7B9-0778976B6714}" type="datetimeFigureOut">
              <a:rPr lang="ru-RU" smtClean="0"/>
              <a:pPr/>
              <a:t>29.06.2021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73893-F887-41A6-9213-46D95D2982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83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73893-F887-41A6-9213-46D95D29824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617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CB9C-D8E5-4C2E-AF76-05CF7B8D9F64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9853C-D71E-45E1-85CE-B0395AC8E2C2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8975E-D00D-482C-9EDB-ED0FF9A5A026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63A4-CEC6-45E1-A6B8-A20191E8B93C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07DA-FE14-44FB-AF6A-EC900A3E9E2B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9F17-4928-4E0A-AD21-1F5894A47511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9149-9734-4308-A287-F74404731FEE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85F5-396B-4DD2-ADE3-3B38ECD5BE83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807F-879E-4364-8826-B3743970D3B5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E306-5F35-4A95-A6C3-53F999756163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F4D4-1CD9-483D-A6FC-A8D0C877A5B0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8B516-2ED6-46ED-AE72-33501C1EFE01}" type="datetime1">
              <a:rPr lang="ru-RU" smtClean="0"/>
              <a:pPr/>
              <a:t>29.06.2021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056647" y="4692986"/>
            <a:ext cx="106525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</a:t>
            </a:r>
            <a:r>
              <a:rPr lang="ru-RU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год</a:t>
            </a:r>
            <a:endParaRPr lang="ru-RU" sz="1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араллелограмм 2"/>
          <p:cNvSpPr/>
          <p:nvPr/>
        </p:nvSpPr>
        <p:spPr>
          <a:xfrm>
            <a:off x="-494" y="1736023"/>
            <a:ext cx="7020766" cy="2023859"/>
          </a:xfrm>
          <a:custGeom>
            <a:avLst/>
            <a:gdLst>
              <a:gd name="connsiteX0" fmla="*/ 0 w 7020272"/>
              <a:gd name="connsiteY0" fmla="*/ 2664296 h 2664296"/>
              <a:gd name="connsiteX1" fmla="*/ 982273 w 7020272"/>
              <a:gd name="connsiteY1" fmla="*/ 0 h 2664296"/>
              <a:gd name="connsiteX2" fmla="*/ 7020272 w 7020272"/>
              <a:gd name="connsiteY2" fmla="*/ 0 h 2664296"/>
              <a:gd name="connsiteX3" fmla="*/ 6037999 w 7020272"/>
              <a:gd name="connsiteY3" fmla="*/ 2664296 h 2664296"/>
              <a:gd name="connsiteX4" fmla="*/ 0 w 7020272"/>
              <a:gd name="connsiteY4" fmla="*/ 2664296 h 2664296"/>
              <a:gd name="connsiteX0" fmla="*/ 494 w 7020766"/>
              <a:gd name="connsiteY0" fmla="*/ 2698479 h 2698479"/>
              <a:gd name="connsiteX1" fmla="*/ 0 w 7020766"/>
              <a:gd name="connsiteY1" fmla="*/ 0 h 2698479"/>
              <a:gd name="connsiteX2" fmla="*/ 7020766 w 7020766"/>
              <a:gd name="connsiteY2" fmla="*/ 34183 h 2698479"/>
              <a:gd name="connsiteX3" fmla="*/ 6038493 w 7020766"/>
              <a:gd name="connsiteY3" fmla="*/ 2698479 h 2698479"/>
              <a:gd name="connsiteX4" fmla="*/ 494 w 7020766"/>
              <a:gd name="connsiteY4" fmla="*/ 2698479 h 269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0766" h="2698479">
                <a:moveTo>
                  <a:pt x="494" y="2698479"/>
                </a:moveTo>
                <a:cubicBezTo>
                  <a:pt x="329" y="1798986"/>
                  <a:pt x="165" y="899493"/>
                  <a:pt x="0" y="0"/>
                </a:cubicBezTo>
                <a:lnTo>
                  <a:pt x="7020766" y="34183"/>
                </a:lnTo>
                <a:lnTo>
                  <a:pt x="6038493" y="2698479"/>
                </a:lnTo>
                <a:lnTo>
                  <a:pt x="494" y="2698479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араллелограмм 3"/>
          <p:cNvSpPr/>
          <p:nvPr/>
        </p:nvSpPr>
        <p:spPr>
          <a:xfrm>
            <a:off x="6372201" y="1761660"/>
            <a:ext cx="2776525" cy="1998222"/>
          </a:xfrm>
          <a:custGeom>
            <a:avLst/>
            <a:gdLst>
              <a:gd name="connsiteX0" fmla="*/ 0 w 2339752"/>
              <a:gd name="connsiteY0" fmla="*/ 2664296 h 2664296"/>
              <a:gd name="connsiteX1" fmla="*/ 1012224 w 2339752"/>
              <a:gd name="connsiteY1" fmla="*/ 0 h 2664296"/>
              <a:gd name="connsiteX2" fmla="*/ 2339752 w 2339752"/>
              <a:gd name="connsiteY2" fmla="*/ 0 h 2664296"/>
              <a:gd name="connsiteX3" fmla="*/ 1327528 w 2339752"/>
              <a:gd name="connsiteY3" fmla="*/ 2664296 h 2664296"/>
              <a:gd name="connsiteX4" fmla="*/ 0 w 2339752"/>
              <a:gd name="connsiteY4" fmla="*/ 2664296 h 2664296"/>
              <a:gd name="connsiteX0" fmla="*/ 0 w 2344477"/>
              <a:gd name="connsiteY0" fmla="*/ 2664296 h 2664296"/>
              <a:gd name="connsiteX1" fmla="*/ 101222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  <a:gd name="connsiteX0" fmla="*/ 0 w 2344477"/>
              <a:gd name="connsiteY0" fmla="*/ 2664296 h 2664296"/>
              <a:gd name="connsiteX1" fmla="*/ 86790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477" h="2664296">
                <a:moveTo>
                  <a:pt x="0" y="2664296"/>
                </a:moveTo>
                <a:lnTo>
                  <a:pt x="867904" y="0"/>
                </a:lnTo>
                <a:lnTo>
                  <a:pt x="2339752" y="0"/>
                </a:lnTo>
                <a:lnTo>
                  <a:pt x="2344477" y="2664296"/>
                </a:lnTo>
                <a:lnTo>
                  <a:pt x="0" y="2664296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араллелограмм 4"/>
          <p:cNvSpPr/>
          <p:nvPr/>
        </p:nvSpPr>
        <p:spPr>
          <a:xfrm>
            <a:off x="6372200" y="1026180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4"/>
          <p:cNvSpPr/>
          <p:nvPr/>
        </p:nvSpPr>
        <p:spPr>
          <a:xfrm>
            <a:off x="5383267" y="1026180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4"/>
          <p:cNvSpPr/>
          <p:nvPr/>
        </p:nvSpPr>
        <p:spPr>
          <a:xfrm rot="10800000">
            <a:off x="-494" y="4149515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2798205" y="4149516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121900" y="4056904"/>
            <a:ext cx="39979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Главное управление организации торгов Самарской области</a:t>
            </a:r>
          </a:p>
        </p:txBody>
      </p:sp>
      <p:sp>
        <p:nvSpPr>
          <p:cNvPr id="22" name="Параллелограмм 4"/>
          <p:cNvSpPr/>
          <p:nvPr/>
        </p:nvSpPr>
        <p:spPr>
          <a:xfrm>
            <a:off x="6362392" y="1026180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5373459" y="1026180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411510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Малые закупки Самарской области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6" y="65685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341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-7652" y="4705042"/>
            <a:ext cx="547204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7308304" y="843558"/>
            <a:ext cx="1835696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1563638"/>
            <a:ext cx="4211960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Зарегистрировано 9,5 тыс. поставщиков, 7,6 тыс. (80%) – МСП!</a:t>
            </a:r>
          </a:p>
          <a:p>
            <a:endParaRPr lang="ru-RU" sz="105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В 2021 году заключено 22,9 тыс. контрактов на сумму 1,7 млрд. руб.!</a:t>
            </a:r>
          </a:p>
          <a:p>
            <a:endParaRPr lang="ru-RU" sz="105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Экономия от цены извещений 27,6 млн. руб. (11%)!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6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4425" y="334960"/>
            <a:ext cx="5006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Способы заключения контракта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001649"/>
              </p:ext>
            </p:extLst>
          </p:nvPr>
        </p:nvGraphicFramePr>
        <p:xfrm>
          <a:off x="1808230" y="1445708"/>
          <a:ext cx="4876801" cy="3090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5595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004" y="680249"/>
            <a:ext cx="752365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latin typeface="Arial" panose="020B0604020202020204" pitchFamily="34" charset="0"/>
              </a:rPr>
              <a:t>Постановление Правительства Самарской области от 26.12.2016 № 803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Регламент осуществления малых закупок с использованием государственной информационной системы Самарской области "Автоматизированная информационная системе государственного заказа Самарской области«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latin typeface="Arial" panose="020B0604020202020204" pitchFamily="34" charset="0"/>
              </a:rPr>
              <a:t>Распоряжение Правительства Самарской области от 28.04.2017 № 344-р </a:t>
            </a:r>
            <a:r>
              <a:rPr lang="ru-RU" altLang="ru-RU" sz="1400" dirty="0" smtClean="0">
                <a:latin typeface="Arial" panose="020B0604020202020204" pitchFamily="34" charset="0"/>
              </a:rPr>
              <a:t>– </a:t>
            </a:r>
            <a:br>
              <a:rPr lang="ru-RU" altLang="ru-RU" sz="1400" dirty="0" smtClean="0">
                <a:latin typeface="Arial" panose="020B0604020202020204" pitchFamily="34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Перечень закупок, по которым заказчик имеет право не использовать государственную информационную систему Самарской области «Автоматизированная информационная система государственного заказа Самарской области» -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 smtClean="0">
                <a:latin typeface="Arial" panose="020B0604020202020204" pitchFamily="34" charset="0"/>
              </a:rPr>
              <a:t>Приказ </a:t>
            </a:r>
            <a:r>
              <a:rPr lang="ru-RU" altLang="ru-RU" sz="1400" b="1" dirty="0">
                <a:latin typeface="Arial" panose="020B0604020202020204" pitchFamily="34" charset="0"/>
              </a:rPr>
              <a:t>Главного управления организации торгов Самарской области от 17.04.2017 № 100 </a:t>
            </a:r>
            <a:r>
              <a:rPr lang="ru-RU" altLang="ru-RU" sz="1400" dirty="0">
                <a:latin typeface="Arial" panose="020B0604020202020204" pitchFamily="34" charset="0"/>
              </a:rPr>
              <a:t>- Перечень предметов закупок по которым формируются оферты участниками малых закупок в государственной информационной системе Самарской области «Автоматизированная информационная система государственного заказа Самарской области»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7935" y="282224"/>
            <a:ext cx="23446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Нормативные акты</a:t>
            </a:r>
          </a:p>
        </p:txBody>
      </p:sp>
    </p:spTree>
    <p:extLst>
      <p:ext uri="{BB962C8B-B14F-4D97-AF65-F5344CB8AC3E}">
        <p14:creationId xmlns:p14="http://schemas.microsoft.com/office/powerpoint/2010/main" val="40117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4425" y="334960"/>
            <a:ext cx="5006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Схема формирования закупки по </a:t>
            </a:r>
            <a:r>
              <a:rPr lang="ru-RU" sz="2000" b="1" dirty="0" smtClean="0">
                <a:solidFill>
                  <a:schemeClr val="tx2"/>
                </a:solidFill>
              </a:rPr>
              <a:t>извещениям и офертам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45242"/>
              </p:ext>
            </p:extLst>
          </p:nvPr>
        </p:nvGraphicFramePr>
        <p:xfrm>
          <a:off x="595865" y="1220182"/>
          <a:ext cx="6637581" cy="3096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5546"/>
                <a:gridCol w="2832035"/>
              </a:tblGrid>
              <a:tr h="223762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ИЗВЕЩЕНИЕ МЗ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ОФЕРТА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880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</a:rPr>
                        <a:t>Публикация извещения МЗ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1.1) Сбор заявок участников МЗ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1.2) Публикация протокола выбора победителя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1600" dirty="0">
                          <a:effectLst/>
                        </a:rPr>
                        <a:t>1.3) Формирование проекта</a:t>
                      </a: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Выбор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оферт</a:t>
                      </a:r>
                      <a:b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1.1)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проекта контракта</a:t>
                      </a:r>
                    </a:p>
                  </a:txBody>
                  <a:tcPr marL="68580" marR="68580" marT="0" marB="0"/>
                </a:tc>
              </a:tr>
              <a:tr h="1118809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</a:rPr>
                        <a:t>Отправка проекта поставщику на согласование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</a:rPr>
                        <a:t>Получение контракта от поставщика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</a:rPr>
                        <a:t>Подписание контракта с автоматической отправкой его в реестр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>
                          <a:effectLst/>
                        </a:rPr>
                        <a:t>Внесение изменений (если нужно)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600" dirty="0" err="1">
                          <a:effectLst/>
                        </a:rPr>
                        <a:t>Рейтингование</a:t>
                      </a:r>
                      <a:r>
                        <a:rPr lang="ru-RU" sz="1600" dirty="0">
                          <a:effectLst/>
                        </a:rPr>
                        <a:t> поставщика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Параллелограмм 4"/>
          <p:cNvSpPr/>
          <p:nvPr/>
        </p:nvSpPr>
        <p:spPr>
          <a:xfrm rot="10800000">
            <a:off x="2933248" y="44697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3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66762" y="341777"/>
            <a:ext cx="5006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Схема формирования закупки по исключениям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4" name="Параллелограмм 4"/>
          <p:cNvSpPr/>
          <p:nvPr/>
        </p:nvSpPr>
        <p:spPr>
          <a:xfrm rot="10800000">
            <a:off x="2933248" y="44697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85551" y="2005172"/>
            <a:ext cx="4572000" cy="157414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проекта контракта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из справочника причины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Внесение сведений о поставщике (если его нет в справочнике)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Отправка в реестр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95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167</Words>
  <Application>Microsoft Office PowerPoint</Application>
  <PresentationFormat>Экран (16:9)</PresentationFormat>
  <Paragraphs>36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Шарапов Ильяс Рифкатович</dc:creator>
  <cp:lastModifiedBy>Мытарев Александр Геннадьевич</cp:lastModifiedBy>
  <cp:revision>192</cp:revision>
  <cp:lastPrinted>2021-01-25T11:44:39Z</cp:lastPrinted>
  <dcterms:created xsi:type="dcterms:W3CDTF">2020-09-14T07:25:20Z</dcterms:created>
  <dcterms:modified xsi:type="dcterms:W3CDTF">2021-06-29T05:37:08Z</dcterms:modified>
</cp:coreProperties>
</file>